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61" r:id="rId2"/>
    <p:sldId id="662" r:id="rId3"/>
    <p:sldId id="663" r:id="rId4"/>
    <p:sldId id="665" r:id="rId5"/>
    <p:sldId id="664" r:id="rId6"/>
    <p:sldId id="666" r:id="rId7"/>
    <p:sldId id="667" r:id="rId8"/>
    <p:sldId id="668" r:id="rId9"/>
    <p:sldId id="669" r:id="rId10"/>
    <p:sldId id="6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63"/>
        <p:guide orient="horz" pos="21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4C7917-DB13-D2C7-6C41-E41C9A302C31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工作目标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27B9C9-8B37-8905-69C5-4E4277B7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818792"/>
            <a:ext cx="5829694" cy="36705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FAA02B-2252-8FE3-252C-1A9F7E3E2BC3}"/>
              </a:ext>
            </a:extLst>
          </p:cNvPr>
          <p:cNvSpPr txBox="1"/>
          <p:nvPr/>
        </p:nvSpPr>
        <p:spPr>
          <a:xfrm>
            <a:off x="484925" y="1126604"/>
            <a:ext cx="9715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挑战</a:t>
            </a:r>
            <a:r>
              <a:rPr lang="zh-CN" altLang="en-US"/>
              <a:t>：新型内核为了支持各种场景和应用需求，经常需要开发各类型的设备驱动和文件系统。</a:t>
            </a:r>
            <a:endParaRPr lang="en-US" altLang="zh-CN"/>
          </a:p>
          <a:p>
            <a:r>
              <a:rPr lang="zh-CN" altLang="en-US"/>
              <a:t>对内核开发者来说是很大的负担。</a:t>
            </a:r>
            <a:endParaRPr lang="en-US" altLang="zh-CN"/>
          </a:p>
          <a:p>
            <a:endParaRPr lang="en-US" altLang="zh-CN" b="1"/>
          </a:p>
          <a:p>
            <a:r>
              <a:rPr lang="zh-CN" altLang="en-US" b="1"/>
              <a:t>目标</a:t>
            </a:r>
            <a:r>
              <a:rPr lang="zh-CN" altLang="en-US"/>
              <a:t>：通过一个通用的适配层库，直接引入</a:t>
            </a:r>
            <a:r>
              <a:rPr lang="en-US" altLang="zh-CN"/>
              <a:t>Linux Kernel</a:t>
            </a:r>
            <a:r>
              <a:rPr lang="zh-CN" altLang="en-US"/>
              <a:t>现有的设备驱动和文件系统，快速扩展新型内核对二者的支持范围。</a:t>
            </a:r>
          </a:p>
        </p:txBody>
      </p:sp>
    </p:spTree>
    <p:extLst>
      <p:ext uri="{BB962C8B-B14F-4D97-AF65-F5344CB8AC3E}">
        <p14:creationId xmlns:p14="http://schemas.microsoft.com/office/powerpoint/2010/main" val="39514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4829B-4031-C712-D6EE-504A8ED8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F45658-5BD7-FBC7-D4C0-FAE1E00D5475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具体问题和发现 </a:t>
            </a:r>
            <a:r>
              <a:rPr lang="en-US" altLang="zh-CN" sz="3200"/>
              <a:t>- </a:t>
            </a:r>
            <a:r>
              <a:rPr lang="zh-CN" altLang="en-US" sz="3200"/>
              <a:t>内存分配的实现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496E2F-FD72-D5E6-7410-EE849579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65601"/>
            <a:ext cx="6342103" cy="14041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C2E907-1B65-BEFF-A4B4-834D7415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9" y="4681825"/>
            <a:ext cx="7316165" cy="1663499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9BD1D3-0525-2E30-ED93-F4E634DA9CB0}"/>
              </a:ext>
            </a:extLst>
          </p:cNvPr>
          <p:cNvCxnSpPr>
            <a:cxnSpLocks/>
          </p:cNvCxnSpPr>
          <p:nvPr/>
        </p:nvCxnSpPr>
        <p:spPr>
          <a:xfrm>
            <a:off x="616039" y="4286352"/>
            <a:ext cx="940439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7246C9E-AE1C-9684-228A-F93F2053E8C5}"/>
              </a:ext>
            </a:extLst>
          </p:cNvPr>
          <p:cNvCxnSpPr>
            <a:cxnSpLocks/>
          </p:cNvCxnSpPr>
          <p:nvPr/>
        </p:nvCxnSpPr>
        <p:spPr>
          <a:xfrm>
            <a:off x="623392" y="2384884"/>
            <a:ext cx="9855058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F4E09DA-BF99-B961-F29C-B5DAE9E7AC23}"/>
              </a:ext>
            </a:extLst>
          </p:cNvPr>
          <p:cNvSpPr txBox="1"/>
          <p:nvPr/>
        </p:nvSpPr>
        <p:spPr>
          <a:xfrm>
            <a:off x="7453555" y="1347852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原始的 </a:t>
            </a:r>
            <a:r>
              <a:rPr lang="en-US" altLang="zh-CN" sz="2400"/>
              <a:t>Linux Modules</a:t>
            </a:r>
            <a:endParaRPr lang="zh-CN" altLang="en-US" sz="24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260780-15DE-D7CE-1D4E-39638A9A21EF}"/>
              </a:ext>
            </a:extLst>
          </p:cNvPr>
          <p:cNvSpPr txBox="1"/>
          <p:nvPr/>
        </p:nvSpPr>
        <p:spPr>
          <a:xfrm>
            <a:off x="8184232" y="2967335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适配层</a:t>
            </a:r>
            <a:r>
              <a:rPr lang="en-US" altLang="zh-CN" sz="2400"/>
              <a:t>C</a:t>
            </a:r>
            <a:r>
              <a:rPr lang="zh-CN" altLang="en-US" sz="2400"/>
              <a:t>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838D42-1340-C770-B3EF-FBBF677F1C83}"/>
              </a:ext>
            </a:extLst>
          </p:cNvPr>
          <p:cNvSpPr txBox="1"/>
          <p:nvPr/>
        </p:nvSpPr>
        <p:spPr>
          <a:xfrm>
            <a:off x="8184232" y="4983559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适配层</a:t>
            </a:r>
            <a:r>
              <a:rPr lang="en-US" altLang="zh-CN" sz="2400"/>
              <a:t>Rust</a:t>
            </a:r>
            <a:r>
              <a:rPr lang="zh-CN" altLang="en-US" sz="2400"/>
              <a:t>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480CAB-6AAB-3894-98D2-EC71C97CBE2A}"/>
              </a:ext>
            </a:extLst>
          </p:cNvPr>
          <p:cNvSpPr txBox="1"/>
          <p:nvPr/>
        </p:nvSpPr>
        <p:spPr>
          <a:xfrm>
            <a:off x="10588369" y="21688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9556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8D26-7033-1206-7987-27C5BC4A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CCF4C3-3D92-09C5-B96A-310CCBF11ACF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可行性分析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CDA112-1340-0DB1-02C7-3D1EE47D4BD2}"/>
              </a:ext>
            </a:extLst>
          </p:cNvPr>
          <p:cNvSpPr txBox="1"/>
          <p:nvPr/>
        </p:nvSpPr>
        <p:spPr>
          <a:xfrm>
            <a:off x="484924" y="1126604"/>
            <a:ext cx="1137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Linux</a:t>
            </a:r>
            <a:r>
              <a:rPr lang="zh-CN" altLang="en-US" b="1"/>
              <a:t>的模块化设计</a:t>
            </a:r>
            <a:r>
              <a:rPr lang="zh-CN" altLang="en-US"/>
              <a:t>：核心</a:t>
            </a:r>
            <a:r>
              <a:rPr lang="en-US" altLang="zh-CN"/>
              <a:t>vmlinux</a:t>
            </a:r>
            <a:r>
              <a:rPr lang="zh-CN" altLang="en-US"/>
              <a:t>和各种</a:t>
            </a:r>
            <a:r>
              <a:rPr lang="en-US" altLang="zh-CN"/>
              <a:t>modules</a:t>
            </a:r>
            <a:r>
              <a:rPr lang="zh-CN" altLang="en-US"/>
              <a:t>被一个</a:t>
            </a:r>
            <a:r>
              <a:rPr lang="zh-CN" altLang="en-US" b="1">
                <a:solidFill>
                  <a:srgbClr val="FF0000"/>
                </a:solidFill>
              </a:rPr>
              <a:t>相对标准和稳定的接口层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由</a:t>
            </a:r>
            <a:r>
              <a:rPr lang="en-US" altLang="zh-CN" b="1">
                <a:solidFill>
                  <a:srgbClr val="FF0000"/>
                </a:solidFill>
              </a:rPr>
              <a:t>Linux Version</a:t>
            </a:r>
            <a:r>
              <a:rPr lang="zh-CN" altLang="en-US" b="1">
                <a:solidFill>
                  <a:srgbClr val="FF0000"/>
                </a:solidFill>
              </a:rPr>
              <a:t>前两级约束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/>
              <a:t>，分离为相互独立的两部分，二者之间并不直接依赖。站在</a:t>
            </a:r>
            <a:r>
              <a:rPr lang="en-US" altLang="zh-CN"/>
              <a:t>modules</a:t>
            </a:r>
            <a:r>
              <a:rPr lang="zh-CN" altLang="en-US"/>
              <a:t>的角度上，它们只需要调用接口，不关心接口的实现者和具体实现方式。所以，只要我们能够实现兼容</a:t>
            </a:r>
            <a:r>
              <a:rPr lang="en-US" altLang="zh-CN"/>
              <a:t>Linux</a:t>
            </a:r>
            <a:r>
              <a:rPr lang="zh-CN" altLang="en-US"/>
              <a:t>某个版本的</a:t>
            </a:r>
            <a:r>
              <a:rPr lang="zh-CN" altLang="en-US">
                <a:solidFill>
                  <a:srgbClr val="FF0000"/>
                </a:solidFill>
              </a:rPr>
              <a:t>接口层</a:t>
            </a:r>
            <a:r>
              <a:rPr lang="zh-CN" altLang="en-US"/>
              <a:t>，就可以不加改动的复用</a:t>
            </a:r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modules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59D452-2DAE-F65D-499E-483C391FE2AD}"/>
              </a:ext>
            </a:extLst>
          </p:cNvPr>
          <p:cNvSpPr txBox="1"/>
          <p:nvPr/>
        </p:nvSpPr>
        <p:spPr>
          <a:xfrm>
            <a:off x="979319" y="3450377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constraint by</a:t>
            </a:r>
          </a:p>
          <a:p>
            <a:r>
              <a:rPr lang="en-US" altLang="zh-CN">
                <a:solidFill>
                  <a:srgbClr val="FF0000"/>
                </a:solidFill>
              </a:rPr>
              <a:t>Version </a:t>
            </a:r>
            <a:r>
              <a:rPr lang="en-US" altLang="zh-CN" b="1">
                <a:solidFill>
                  <a:srgbClr val="FF0000"/>
                </a:solidFill>
              </a:rPr>
              <a:t>[X.X.*]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A98B8B-CB18-4471-09F8-7D1AA0E3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18" y="2492896"/>
            <a:ext cx="7096125" cy="2095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148F5D-BBB2-E506-D61A-3D99461593D3}"/>
              </a:ext>
            </a:extLst>
          </p:cNvPr>
          <p:cNvSpPr txBox="1"/>
          <p:nvPr/>
        </p:nvSpPr>
        <p:spPr>
          <a:xfrm>
            <a:off x="479376" y="4761148"/>
            <a:ext cx="11371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接口层</a:t>
            </a:r>
            <a:r>
              <a:rPr lang="en-US" altLang="zh-CN" b="1"/>
              <a:t>Interfaces</a:t>
            </a:r>
            <a:r>
              <a:rPr lang="zh-CN" altLang="en-US" b="1"/>
              <a:t>构成</a:t>
            </a:r>
            <a:r>
              <a:rPr lang="en-US" altLang="zh-CN" b="1"/>
              <a:t>(</a:t>
            </a:r>
            <a:r>
              <a:rPr lang="zh-CN" altLang="en-US" b="1"/>
              <a:t>两类</a:t>
            </a:r>
            <a:r>
              <a:rPr lang="en-US" altLang="zh-CN" b="1"/>
              <a:t>)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通用部分：锁、内存分配、打印输出等。驱动依赖较少，文件系统依赖范围较宽。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专用部分：每种驱动或文件系统以注册回调方式注册一系列回调方法：</a:t>
            </a:r>
            <a:endParaRPr lang="en-US" altLang="zh-CN"/>
          </a:p>
          <a:p>
            <a:r>
              <a:rPr lang="zh-CN" altLang="en-US"/>
              <a:t>原型：</a:t>
            </a:r>
            <a:r>
              <a:rPr lang="en-US" altLang="zh-CN"/>
              <a:t>register_XXX( XXX_OPS ops , …)</a:t>
            </a:r>
          </a:p>
          <a:p>
            <a:r>
              <a:rPr lang="zh-CN" altLang="en-US"/>
              <a:t>其中</a:t>
            </a:r>
            <a:r>
              <a:rPr lang="en-US" altLang="zh-CN"/>
              <a:t>XXX_OPS</a:t>
            </a:r>
            <a:r>
              <a:rPr lang="zh-CN" altLang="en-US"/>
              <a:t>包含一系列函数指针，注册后在适当的时机被内核框架调用。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工作起点</a:t>
            </a:r>
            <a:r>
              <a:rPr lang="zh-CN" altLang="en-US"/>
              <a:t>：</a:t>
            </a:r>
            <a:r>
              <a:rPr lang="en-US" altLang="zh-CN"/>
              <a:t>Linux VirtioBLK + Plic</a:t>
            </a:r>
            <a:r>
              <a:rPr lang="zh-CN" altLang="en-US"/>
              <a:t>，基于</a:t>
            </a:r>
            <a:r>
              <a:rPr lang="en-US" altLang="zh-CN"/>
              <a:t>riscv64</a:t>
            </a:r>
            <a:r>
              <a:rPr lang="zh-CN" altLang="en-US"/>
              <a:t>体系结构，</a:t>
            </a:r>
            <a:r>
              <a:rPr lang="en-US" altLang="zh-CN"/>
              <a:t>arceos-org main</a:t>
            </a:r>
            <a:r>
              <a:rPr lang="zh-CN" altLang="en-US"/>
              <a:t>分支和</a:t>
            </a:r>
            <a:r>
              <a:rPr lang="en-US" altLang="zh-CN"/>
              <a:t>Linux v5.9.1</a:t>
            </a:r>
            <a:r>
              <a:rPr lang="zh-CN" altLang="en-US"/>
              <a:t>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8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24B6FE-F7B3-E379-6D29-79F640104102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计划路线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D8D761-BC3D-C76C-078B-459640E5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772816"/>
            <a:ext cx="4176464" cy="45105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423B54-B444-E6D6-0476-7EB653D00357}"/>
              </a:ext>
            </a:extLst>
          </p:cNvPr>
          <p:cNvSpPr txBox="1"/>
          <p:nvPr/>
        </p:nvSpPr>
        <p:spPr>
          <a:xfrm>
            <a:off x="2099556" y="12687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目标场景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CF255E-CCB9-DC22-87A8-C1799FEE521C}"/>
              </a:ext>
            </a:extLst>
          </p:cNvPr>
          <p:cNvSpPr txBox="1"/>
          <p:nvPr/>
        </p:nvSpPr>
        <p:spPr>
          <a:xfrm>
            <a:off x="5462449" y="1677541"/>
            <a:ext cx="63818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基于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riscv64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引入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Linux VirtioBLK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，支持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ArceOS FatFS</a:t>
            </a:r>
          </a:p>
          <a:p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实际上同时完成了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Plic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中断控制器驱动的支持</a:t>
            </a:r>
            <a:endParaRPr lang="en-US" altLang="zh-CN" sz="2000" b="1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000"/>
          </a:p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从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riscv64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向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aarch64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x86_64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移植</a:t>
            </a:r>
            <a:endParaRPr lang="en-US" altLang="zh-CN" sz="2000" b="1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支持引入</a:t>
            </a:r>
            <a:r>
              <a:rPr lang="en-US" altLang="zh-CN" sz="2000"/>
              <a:t>Linux ExtFS/XFS</a:t>
            </a:r>
            <a:r>
              <a:rPr lang="zh-CN" altLang="en-US" sz="2000"/>
              <a:t>等文件系统模块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4. </a:t>
            </a:r>
            <a:r>
              <a:rPr lang="zh-CN" altLang="en-US" sz="2000"/>
              <a:t>在</a:t>
            </a:r>
            <a:r>
              <a:rPr lang="en-US" altLang="zh-CN" sz="2000"/>
              <a:t>qemu</a:t>
            </a:r>
            <a:r>
              <a:rPr lang="zh-CN" altLang="en-US" sz="2000"/>
              <a:t>平台支持其它的块设备驱动模块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5. </a:t>
            </a:r>
            <a:r>
              <a:rPr lang="zh-CN" altLang="en-US" sz="2000"/>
              <a:t>在物理平台支持实际的块设备驱动模块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6. </a:t>
            </a:r>
            <a:r>
              <a:rPr lang="zh-CN" altLang="en-US" sz="2000"/>
              <a:t>提炼适配层库，可以被其它新型内核复用</a:t>
            </a:r>
          </a:p>
        </p:txBody>
      </p:sp>
    </p:spTree>
    <p:extLst>
      <p:ext uri="{BB962C8B-B14F-4D97-AF65-F5344CB8AC3E}">
        <p14:creationId xmlns:p14="http://schemas.microsoft.com/office/powerpoint/2010/main" val="308849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CEE437-58B1-A3BD-B072-43B637F3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6" y="1304764"/>
            <a:ext cx="3810000" cy="4000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094850-DB72-68E5-D5D0-971F1215789B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实现层次和任务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B2206-C912-AFED-6C66-6BB3C0AB957F}"/>
              </a:ext>
            </a:extLst>
          </p:cNvPr>
          <p:cNvSpPr txBox="1"/>
          <p:nvPr/>
        </p:nvSpPr>
        <p:spPr>
          <a:xfrm>
            <a:off x="4475820" y="1772816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原始的</a:t>
            </a:r>
            <a:endParaRPr lang="en-US" altLang="zh-CN"/>
          </a:p>
          <a:p>
            <a:r>
              <a:rPr lang="en-US" altLang="zh-CN"/>
              <a:t>Linux Modules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8FB3A8-77FB-CC95-A9CB-4F3291C0B116}"/>
              </a:ext>
            </a:extLst>
          </p:cNvPr>
          <p:cNvSpPr txBox="1"/>
          <p:nvPr/>
        </p:nvSpPr>
        <p:spPr>
          <a:xfrm>
            <a:off x="4476690" y="2745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接口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EE24C0-DF2A-5668-5C15-1BE5E3A6E7E8}"/>
              </a:ext>
            </a:extLst>
          </p:cNvPr>
          <p:cNvSpPr txBox="1"/>
          <p:nvPr/>
        </p:nvSpPr>
        <p:spPr>
          <a:xfrm>
            <a:off x="4475819" y="37530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适配层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FE760-B438-2750-1361-62E19C9A5E3D}"/>
              </a:ext>
            </a:extLst>
          </p:cNvPr>
          <p:cNvSpPr txBox="1"/>
          <p:nvPr/>
        </p:nvSpPr>
        <p:spPr>
          <a:xfrm>
            <a:off x="587388" y="5631612"/>
            <a:ext cx="5820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任务</a:t>
            </a:r>
            <a:r>
              <a:rPr lang="zh-CN" altLang="en-US"/>
              <a:t>：在</a:t>
            </a:r>
            <a:r>
              <a:rPr lang="en-US" altLang="zh-CN"/>
              <a:t>Linux Modules</a:t>
            </a:r>
            <a:r>
              <a:rPr lang="zh-CN" altLang="en-US"/>
              <a:t>和</a:t>
            </a:r>
            <a:r>
              <a:rPr lang="en-US" altLang="zh-CN"/>
              <a:t>ArceOS</a:t>
            </a:r>
            <a:r>
              <a:rPr lang="zh-CN" altLang="en-US"/>
              <a:t>之间建立桥梁 </a:t>
            </a:r>
            <a:r>
              <a:rPr lang="en-US" altLang="zh-CN"/>
              <a:t>"</a:t>
            </a:r>
            <a:r>
              <a:rPr lang="zh-CN" altLang="en-US"/>
              <a:t>适配层</a:t>
            </a:r>
            <a:r>
              <a:rPr lang="en-US" altLang="zh-CN"/>
              <a:t>"</a:t>
            </a:r>
          </a:p>
          <a:p>
            <a:r>
              <a:rPr lang="en-US" altLang="zh-CN"/>
              <a:t>1) </a:t>
            </a:r>
            <a:r>
              <a:rPr lang="zh-CN" altLang="en-US"/>
              <a:t>分析和确定接口</a:t>
            </a:r>
            <a:endParaRPr lang="en-US" altLang="zh-CN"/>
          </a:p>
          <a:p>
            <a:r>
              <a:rPr lang="en-US" altLang="zh-CN"/>
              <a:t>2) </a:t>
            </a:r>
            <a:r>
              <a:rPr lang="zh-CN" altLang="en-US"/>
              <a:t>编写适配层，实现接口</a:t>
            </a:r>
          </a:p>
        </p:txBody>
      </p:sp>
    </p:spTree>
    <p:extLst>
      <p:ext uri="{BB962C8B-B14F-4D97-AF65-F5344CB8AC3E}">
        <p14:creationId xmlns:p14="http://schemas.microsoft.com/office/powerpoint/2010/main" val="31079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DFC95C-AAEA-B139-620A-73297A8C96F7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实现步骤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接口分析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84708F-B0EB-F439-924A-1E387897F87D}"/>
              </a:ext>
            </a:extLst>
          </p:cNvPr>
          <p:cNvSpPr txBox="1"/>
          <p:nvPr/>
        </p:nvSpPr>
        <p:spPr>
          <a:xfrm>
            <a:off x="551384" y="1232756"/>
            <a:ext cx="8012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Linux</a:t>
            </a:r>
            <a:r>
              <a:rPr lang="zh-CN" altLang="en-US" b="1"/>
              <a:t>并未显式给出</a:t>
            </a:r>
            <a:r>
              <a:rPr lang="en-US" altLang="zh-CN" b="1"/>
              <a:t>modules</a:t>
            </a:r>
            <a:r>
              <a:rPr lang="zh-CN" altLang="en-US" b="1"/>
              <a:t>与</a:t>
            </a:r>
            <a:r>
              <a:rPr lang="en-US" altLang="zh-CN" b="1"/>
              <a:t>vmlinux</a:t>
            </a:r>
            <a:r>
              <a:rPr lang="zh-CN" altLang="en-US" b="1"/>
              <a:t>之间的接口规格，需要我们自己分析。</a:t>
            </a:r>
            <a:endParaRPr lang="en-US" altLang="zh-CN" b="1"/>
          </a:p>
          <a:p>
            <a:endParaRPr lang="en-US" altLang="zh-CN"/>
          </a:p>
          <a:p>
            <a:r>
              <a:rPr lang="zh-CN" altLang="en-US"/>
              <a:t>目标模块：</a:t>
            </a:r>
            <a:r>
              <a:rPr lang="en-US" altLang="zh-CN" b="1"/>
              <a:t>virtio_blk</a:t>
            </a:r>
            <a:r>
              <a:rPr lang="zh-CN" altLang="en-US" b="1"/>
              <a:t>，</a:t>
            </a:r>
            <a:r>
              <a:rPr lang="en-US" altLang="zh-CN" b="1"/>
              <a:t>virtio+ring</a:t>
            </a:r>
            <a:r>
              <a:rPr lang="zh-CN" altLang="en-US" b="1"/>
              <a:t>，</a:t>
            </a:r>
            <a:r>
              <a:rPr lang="en-US" altLang="zh-CN" b="1"/>
              <a:t>virtio_mmio</a:t>
            </a:r>
            <a:r>
              <a:rPr lang="zh-CN" altLang="en-US" b="1"/>
              <a:t>以及</a:t>
            </a:r>
            <a:r>
              <a:rPr lang="en-US" altLang="zh-CN" b="1"/>
              <a:t>plic</a:t>
            </a:r>
            <a:r>
              <a:rPr lang="zh-CN" altLang="en-US" b="1"/>
              <a:t>。</a:t>
            </a:r>
            <a:endParaRPr lang="en-US" altLang="zh-CN" b="1"/>
          </a:p>
          <a:p>
            <a:r>
              <a:rPr lang="zh-CN" altLang="en-US"/>
              <a:t>执行命令行：</a:t>
            </a:r>
            <a:r>
              <a:rPr lang="en-US" altLang="zh-CN" b="1"/>
              <a:t>riscv64-linux-gnu-nm -u</a:t>
            </a:r>
            <a:r>
              <a:rPr lang="en-US" altLang="zh-CN"/>
              <a:t> ./virtio_blk.o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211A7-3554-D7CC-5CD9-30393FE3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528900"/>
            <a:ext cx="2933700" cy="152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5C3BED-BD7B-7D90-AC82-B5A14C0C503E}"/>
              </a:ext>
            </a:extLst>
          </p:cNvPr>
          <p:cNvSpPr txBox="1"/>
          <p:nvPr/>
        </p:nvSpPr>
        <p:spPr>
          <a:xfrm>
            <a:off x="606157" y="4283804"/>
            <a:ext cx="5417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所有的</a:t>
            </a:r>
            <a:r>
              <a:rPr lang="en-US" altLang="zh-CN"/>
              <a:t>undefined symbols</a:t>
            </a:r>
            <a:r>
              <a:rPr lang="zh-CN" altLang="en-US"/>
              <a:t>构成了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接口层的总和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Linux </a:t>
            </a:r>
            <a:r>
              <a:rPr lang="zh-CN" altLang="en-US"/>
              <a:t>源码还原这些符号对应的</a:t>
            </a:r>
            <a:r>
              <a:rPr lang="zh-CN" altLang="en-US" b="1"/>
              <a:t>函数和变量</a:t>
            </a:r>
            <a:r>
              <a:rPr lang="zh-CN" altLang="en-US"/>
              <a:t>的原型定义。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理论上：只要完整正确的实现了分析得到的接口层</a:t>
            </a:r>
            <a:endParaRPr lang="en-US" altLang="zh-CN"/>
          </a:p>
          <a:p>
            <a:r>
              <a:rPr lang="zh-CN" altLang="en-US"/>
              <a:t>包含的函数和全局变量总和，那么接口之上的组件就可以正常的发挥功能。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64CA5B-3857-6003-A662-40C32A67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07" y="2452827"/>
            <a:ext cx="5736057" cy="28435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7DA5FC-7763-8097-3494-1E6184E9010B}"/>
              </a:ext>
            </a:extLst>
          </p:cNvPr>
          <p:cNvSpPr txBox="1"/>
          <p:nvPr/>
        </p:nvSpPr>
        <p:spPr>
          <a:xfrm>
            <a:off x="7688738" y="198884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virtio_blk</a:t>
            </a:r>
            <a:r>
              <a:rPr lang="zh-CN" altLang="en-US"/>
              <a:t>的分析结果 </a:t>
            </a:r>
            <a:r>
              <a:rPr lang="en-US" altLang="zh-CN"/>
              <a:t>84 / 26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FC74FD-B4E4-CA86-551E-AFDEBDDD28BC}"/>
              </a:ext>
            </a:extLst>
          </p:cNvPr>
          <p:cNvSpPr txBox="1"/>
          <p:nvPr/>
        </p:nvSpPr>
        <p:spPr>
          <a:xfrm>
            <a:off x="7702248" y="5373216"/>
            <a:ext cx="2039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virtio: 21 /</a:t>
            </a:r>
            <a:r>
              <a:rPr lang="zh-CN" altLang="en-US"/>
              <a:t> </a:t>
            </a:r>
            <a:r>
              <a:rPr lang="en-US" altLang="zh-CN"/>
              <a:t>6</a:t>
            </a:r>
          </a:p>
          <a:p>
            <a:r>
              <a:rPr lang="en-US" altLang="zh-CN"/>
              <a:t>virtio_ring: 20 / 9</a:t>
            </a:r>
          </a:p>
          <a:p>
            <a:r>
              <a:rPr lang="en-US" altLang="zh-CN"/>
              <a:t>virtio_mmio: 29</a:t>
            </a:r>
            <a:r>
              <a:rPr lang="zh-CN" altLang="en-US"/>
              <a:t> </a:t>
            </a:r>
            <a:r>
              <a:rPr lang="en-US" altLang="zh-CN"/>
              <a:t>/ 5</a:t>
            </a:r>
          </a:p>
          <a:p>
            <a:endParaRPr lang="en-US" altLang="zh-CN"/>
          </a:p>
          <a:p>
            <a:r>
              <a:rPr lang="en-US" altLang="zh-CN"/>
              <a:t>plic: 30 / 5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8EEB2A-C877-7FB4-1E2B-5A53129F4A3B}"/>
              </a:ext>
            </a:extLst>
          </p:cNvPr>
          <p:cNvSpPr txBox="1"/>
          <p:nvPr/>
        </p:nvSpPr>
        <p:spPr>
          <a:xfrm>
            <a:off x="9552384" y="159279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总数 </a:t>
            </a:r>
            <a:r>
              <a:rPr lang="en-US" altLang="zh-CN" b="1"/>
              <a:t>/ </a:t>
            </a:r>
            <a:r>
              <a:rPr lang="zh-CN" altLang="en-US" b="1"/>
              <a:t>未处理</a:t>
            </a:r>
          </a:p>
        </p:txBody>
      </p:sp>
    </p:spTree>
    <p:extLst>
      <p:ext uri="{BB962C8B-B14F-4D97-AF65-F5344CB8AC3E}">
        <p14:creationId xmlns:p14="http://schemas.microsoft.com/office/powerpoint/2010/main" val="31467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215A38-8169-F1F5-85C4-2E4EAB0146B4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实现步骤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适配层对接口的</a:t>
            </a:r>
            <a:r>
              <a:rPr lang="en-US" altLang="zh-CN" sz="3200"/>
              <a:t>"</a:t>
            </a:r>
            <a:r>
              <a:rPr lang="zh-CN" altLang="en-US" sz="3200"/>
              <a:t>保底</a:t>
            </a:r>
            <a:r>
              <a:rPr lang="en-US" altLang="zh-CN" sz="3200"/>
              <a:t>"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032E65-FC71-E0E4-2825-F035B3E5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3693723"/>
            <a:ext cx="7884876" cy="2795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865F2E-2829-5472-0263-F0B93F8B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7" y="1663058"/>
            <a:ext cx="4392488" cy="19344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0B6286-3028-7A57-46CD-38E2874D9E24}"/>
              </a:ext>
            </a:extLst>
          </p:cNvPr>
          <p:cNvSpPr txBox="1"/>
          <p:nvPr/>
        </p:nvSpPr>
        <p:spPr>
          <a:xfrm>
            <a:off x="623392" y="1160748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在适配层给接口层的所有函数提供一个默认实现，调用到就会</a:t>
            </a:r>
            <a:r>
              <a:rPr lang="en-US" altLang="zh-CN"/>
              <a:t>Panic</a:t>
            </a:r>
            <a:r>
              <a:rPr lang="zh-CN" altLang="en-US"/>
              <a:t>并提示位置。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97A97C-B211-9B88-6E5E-7218EE8C3A56}"/>
              </a:ext>
            </a:extLst>
          </p:cNvPr>
          <p:cNvSpPr txBox="1"/>
          <p:nvPr/>
        </p:nvSpPr>
        <p:spPr>
          <a:xfrm>
            <a:off x="6132513" y="2060848"/>
            <a:ext cx="505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作用：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支撑上层服务涉及的函数不会漏掉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无用的函数有</a:t>
            </a:r>
            <a:r>
              <a:rPr lang="en-US" altLang="zh-CN"/>
              <a:t>dummy</a:t>
            </a:r>
            <a:r>
              <a:rPr lang="zh-CN" altLang="en-US"/>
              <a:t>实现，不影响编译通过</a:t>
            </a:r>
          </a:p>
        </p:txBody>
      </p:sp>
    </p:spTree>
    <p:extLst>
      <p:ext uri="{BB962C8B-B14F-4D97-AF65-F5344CB8AC3E}">
        <p14:creationId xmlns:p14="http://schemas.microsoft.com/office/powerpoint/2010/main" val="36582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04E99A-A1D4-7B68-1356-76E997A60228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实现步骤</a:t>
            </a:r>
            <a:r>
              <a:rPr lang="en-US" altLang="zh-CN" sz="3200"/>
              <a:t>3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正确实现接口层的函数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27F063-034B-7ED6-4675-3B29D213F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56" y="1448780"/>
            <a:ext cx="3010320" cy="24292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C96B55-EA2A-D9B8-50DC-32DE7C2EC742}"/>
              </a:ext>
            </a:extLst>
          </p:cNvPr>
          <p:cNvSpPr txBox="1"/>
          <p:nvPr/>
        </p:nvSpPr>
        <p:spPr>
          <a:xfrm>
            <a:off x="479376" y="1178863"/>
            <a:ext cx="77845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适配层正确实现接口的</a:t>
            </a:r>
            <a:r>
              <a:rPr lang="zh-CN" altLang="en-US" b="1"/>
              <a:t>挑战</a:t>
            </a:r>
            <a:r>
              <a:rPr lang="zh-CN" altLang="en-US"/>
              <a:t>：驱动不能改，且处于框架的“中间位置”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1) </a:t>
            </a:r>
            <a:r>
              <a:rPr lang="zh-CN" altLang="en-US"/>
              <a:t>驱动的</a:t>
            </a:r>
            <a:r>
              <a:rPr lang="en-US" altLang="zh-CN"/>
              <a:t>XXX_OPS</a:t>
            </a:r>
            <a:r>
              <a:rPr lang="zh-CN" altLang="en-US"/>
              <a:t>作为私有变量被注册到框架中，只能通过框架的某些</a:t>
            </a:r>
            <a:endParaRPr lang="en-US" altLang="zh-CN"/>
          </a:p>
          <a:p>
            <a:r>
              <a:rPr lang="zh-CN" altLang="en-US"/>
              <a:t>上层层次来调用，所以其中的函数要给驱动传递正确的信息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 驱动会根据自己的流程在适当时机调用框架下层，被调用函数是分离的和</a:t>
            </a:r>
            <a:endParaRPr lang="en-US" altLang="zh-CN"/>
          </a:p>
          <a:p>
            <a:r>
              <a:rPr lang="zh-CN" altLang="en-US"/>
              <a:t>破碎的</a:t>
            </a:r>
            <a:endParaRPr lang="en-US" altLang="zh-CN"/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35F2278C-2091-FFE0-92CC-C1B5343FE09E}"/>
              </a:ext>
            </a:extLst>
          </p:cNvPr>
          <p:cNvSpPr/>
          <p:nvPr/>
        </p:nvSpPr>
        <p:spPr>
          <a:xfrm>
            <a:off x="10884532" y="2379192"/>
            <a:ext cx="396044" cy="64807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49AF6763-64D9-3AB0-89A8-33C201F10E99}"/>
              </a:ext>
            </a:extLst>
          </p:cNvPr>
          <p:cNvSpPr/>
          <p:nvPr/>
        </p:nvSpPr>
        <p:spPr>
          <a:xfrm>
            <a:off x="10920536" y="2960948"/>
            <a:ext cx="396044" cy="64807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0BAEB2-33F6-20D1-E67F-6413FA118E28}"/>
              </a:ext>
            </a:extLst>
          </p:cNvPr>
          <p:cNvSpPr txBox="1"/>
          <p:nvPr/>
        </p:nvSpPr>
        <p:spPr>
          <a:xfrm>
            <a:off x="11352584" y="242088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768091-15DC-AE7F-1754-92A745B91E25}"/>
              </a:ext>
            </a:extLst>
          </p:cNvPr>
          <p:cNvSpPr txBox="1"/>
          <p:nvPr/>
        </p:nvSpPr>
        <p:spPr>
          <a:xfrm>
            <a:off x="11352584" y="30648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4D7F51-455E-05FC-A702-F0CEF31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68" y="2962901"/>
            <a:ext cx="3429000" cy="15716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0CE0F3-306F-3811-D10A-1B39B0CC3430}"/>
              </a:ext>
            </a:extLst>
          </p:cNvPr>
          <p:cNvSpPr txBox="1"/>
          <p:nvPr/>
        </p:nvSpPr>
        <p:spPr>
          <a:xfrm>
            <a:off x="471737" y="4951038"/>
            <a:ext cx="1073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办法</a:t>
            </a:r>
            <a:r>
              <a:rPr lang="zh-CN" altLang="en-US"/>
              <a:t>：在</a:t>
            </a:r>
            <a:r>
              <a:rPr lang="en-US" altLang="zh-CN"/>
              <a:t>Linux v5.9.1</a:t>
            </a:r>
            <a:r>
              <a:rPr lang="zh-CN" altLang="en-US"/>
              <a:t>运行测试用例，跟踪和分析</a:t>
            </a:r>
            <a:r>
              <a:rPr lang="zh-CN" altLang="en-US" b="1"/>
              <a:t>驱动和框架</a:t>
            </a:r>
            <a:r>
              <a:rPr lang="zh-CN" altLang="en-US"/>
              <a:t>的流程，掌握数据结构信息的流转，确保在适配层</a:t>
            </a:r>
            <a:r>
              <a:rPr lang="zh-CN" altLang="en-US" b="1"/>
              <a:t>正确但是简化的</a:t>
            </a:r>
            <a:r>
              <a:rPr lang="zh-CN" altLang="en-US"/>
              <a:t>实现。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55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E1B7BD-6CBA-BE8F-8D99-4F3FB9D2ABA9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具体问题和发现 </a:t>
            </a:r>
            <a:r>
              <a:rPr lang="en-US" altLang="zh-CN" sz="3200"/>
              <a:t>- VirtIOBlk</a:t>
            </a:r>
            <a:r>
              <a:rPr lang="zh-CN" altLang="en-US" sz="3200"/>
              <a:t>的功能构成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A7AB6A-247A-1E35-56DB-972C6319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304764"/>
            <a:ext cx="4953000" cy="533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B96D01-DCC6-36E0-33EE-0BBDF36835DC}"/>
              </a:ext>
            </a:extLst>
          </p:cNvPr>
          <p:cNvSpPr txBox="1"/>
          <p:nvPr/>
        </p:nvSpPr>
        <p:spPr>
          <a:xfrm>
            <a:off x="6744072" y="1700808"/>
            <a:ext cx="4698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Linux VirtioBLK</a:t>
            </a:r>
            <a:r>
              <a:rPr lang="zh-CN" altLang="en-US"/>
              <a:t>本身功能包括两个部分：</a:t>
            </a:r>
            <a:endParaRPr lang="en-US" altLang="zh-CN"/>
          </a:p>
          <a:p>
            <a:r>
              <a:rPr lang="en-US" altLang="zh-CN"/>
              <a:t>1) </a:t>
            </a:r>
            <a:r>
              <a:rPr lang="zh-CN" altLang="en-US"/>
              <a:t>核心功能：块设备的读写</a:t>
            </a:r>
            <a:endParaRPr lang="en-US" altLang="zh-CN"/>
          </a:p>
          <a:p>
            <a:r>
              <a:rPr lang="en-US" altLang="zh-CN"/>
              <a:t>2) </a:t>
            </a:r>
            <a:r>
              <a:rPr lang="zh-CN" altLang="en-US"/>
              <a:t>裸块设备文件功能：</a:t>
            </a:r>
            <a:r>
              <a:rPr lang="zh-CN" altLang="en-US" b="1"/>
              <a:t>对</a:t>
            </a:r>
            <a:r>
              <a:rPr lang="en-US" altLang="zh-CN" b="1"/>
              <a:t>ArceOS</a:t>
            </a:r>
            <a:r>
              <a:rPr lang="zh-CN" altLang="en-US" b="1"/>
              <a:t>无用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对于功能</a:t>
            </a:r>
            <a:r>
              <a:rPr lang="en-US" altLang="zh-CN" b="1"/>
              <a:t>2</a:t>
            </a:r>
            <a:r>
              <a:rPr lang="zh-CN" altLang="en-US" b="1"/>
              <a:t>及其依赖的接口函数，可以不实现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未来可以考虑分割</a:t>
            </a:r>
            <a:r>
              <a:rPr lang="en-US" altLang="zh-CN"/>
              <a:t>virtio_blk</a:t>
            </a:r>
            <a:r>
              <a:rPr lang="zh-CN" altLang="en-US"/>
              <a:t>为两个独立组件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780B6D-74C0-09FD-4208-C3EBA531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4280552"/>
            <a:ext cx="2857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2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66169A-ED38-4EEC-E38A-B5A4C5528B2A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具体问题和发现 </a:t>
            </a:r>
            <a:r>
              <a:rPr lang="en-US" altLang="zh-CN" sz="3200"/>
              <a:t>- </a:t>
            </a:r>
            <a:r>
              <a:rPr lang="zh-CN" altLang="en-US" sz="3200"/>
              <a:t>自旋锁的实现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3D7304-330C-25A4-A77D-541355A0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05" y="1304764"/>
            <a:ext cx="6008570" cy="4761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73F785-0200-0BF2-5984-CA7BDFE9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988840"/>
            <a:ext cx="3914775" cy="228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41852A-64BA-B372-5D13-4158E4EAAC6D}"/>
              </a:ext>
            </a:extLst>
          </p:cNvPr>
          <p:cNvSpPr txBox="1"/>
          <p:nvPr/>
        </p:nvSpPr>
        <p:spPr>
          <a:xfrm>
            <a:off x="479376" y="1196752"/>
            <a:ext cx="480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自旋锁在两个域中相互独立，不冲突。因此</a:t>
            </a:r>
            <a:endParaRPr lang="en-US" altLang="zh-CN"/>
          </a:p>
          <a:p>
            <a:r>
              <a:rPr lang="zh-CN" altLang="en-US"/>
              <a:t>为简单采用了不同的实现。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0C6DE-43AA-BA76-4F14-3794DB55D05B}"/>
              </a:ext>
            </a:extLst>
          </p:cNvPr>
          <p:cNvSpPr txBox="1"/>
          <p:nvPr/>
        </p:nvSpPr>
        <p:spPr>
          <a:xfrm>
            <a:off x="470725" y="4617132"/>
            <a:ext cx="4626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通用为简单，禁用了</a:t>
            </a:r>
            <a:r>
              <a:rPr lang="en-US" altLang="zh-CN"/>
              <a:t>Linux</a:t>
            </a:r>
            <a:r>
              <a:rPr lang="zh-CN" altLang="en-US"/>
              <a:t>适配层自旋锁的</a:t>
            </a:r>
            <a:endParaRPr lang="en-US" altLang="zh-CN"/>
          </a:p>
          <a:p>
            <a:r>
              <a:rPr lang="zh-CN" altLang="en-US"/>
              <a:t>抢占功能。不影响正确性，至多一定程度上</a:t>
            </a:r>
            <a:endParaRPr lang="en-US" altLang="zh-CN"/>
          </a:p>
          <a:p>
            <a:r>
              <a:rPr lang="zh-CN" altLang="en-US"/>
              <a:t>影响公平性。</a:t>
            </a:r>
          </a:p>
        </p:txBody>
      </p:sp>
    </p:spTree>
    <p:extLst>
      <p:ext uri="{BB962C8B-B14F-4D97-AF65-F5344CB8AC3E}">
        <p14:creationId xmlns:p14="http://schemas.microsoft.com/office/powerpoint/2010/main" val="212998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23839</TotalTime>
  <Words>882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968</cp:revision>
  <dcterms:created xsi:type="dcterms:W3CDTF">2023-02-06T11:51:16Z</dcterms:created>
  <dcterms:modified xsi:type="dcterms:W3CDTF">2025-06-15T12:27:24Z</dcterms:modified>
</cp:coreProperties>
</file>