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47" r:id="rId2"/>
    <p:sldId id="392" r:id="rId3"/>
    <p:sldId id="419" r:id="rId4"/>
    <p:sldId id="394" r:id="rId5"/>
    <p:sldId id="396" r:id="rId6"/>
    <p:sldId id="397" r:id="rId7"/>
    <p:sldId id="398" r:id="rId8"/>
    <p:sldId id="400" r:id="rId9"/>
    <p:sldId id="421" r:id="rId10"/>
    <p:sldId id="424" r:id="rId11"/>
    <p:sldId id="423" r:id="rId12"/>
    <p:sldId id="422" r:id="rId13"/>
    <p:sldId id="403" r:id="rId14"/>
    <p:sldId id="404" r:id="rId15"/>
    <p:sldId id="411" r:id="rId16"/>
    <p:sldId id="434" r:id="rId17"/>
    <p:sldId id="435" r:id="rId18"/>
    <p:sldId id="412" r:id="rId19"/>
    <p:sldId id="420" r:id="rId20"/>
    <p:sldId id="437" r:id="rId21"/>
    <p:sldId id="414" r:id="rId22"/>
    <p:sldId id="438" r:id="rId23"/>
    <p:sldId id="415" r:id="rId24"/>
    <p:sldId id="439" r:id="rId25"/>
    <p:sldId id="441" r:id="rId26"/>
    <p:sldId id="418" r:id="rId27"/>
    <p:sldId id="442" r:id="rId28"/>
    <p:sldId id="425" r:id="rId29"/>
    <p:sldId id="429" r:id="rId30"/>
    <p:sldId id="430" r:id="rId31"/>
    <p:sldId id="431" r:id="rId32"/>
    <p:sldId id="43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23D"/>
    <a:srgbClr val="111E35"/>
    <a:srgbClr val="244072"/>
    <a:srgbClr val="142440"/>
    <a:srgbClr val="FF5043"/>
    <a:srgbClr val="D00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72" autoAdjust="0"/>
    <p:restoredTop sz="93351" autoAdjust="0"/>
  </p:normalViewPr>
  <p:slideViewPr>
    <p:cSldViewPr snapToGrid="0">
      <p:cViewPr varScale="1">
        <p:scale>
          <a:sx n="62" d="100"/>
          <a:sy n="62" d="100"/>
        </p:scale>
        <p:origin x="4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E80E8-9B8A-1F49-9A87-F0B989B1B1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A87AB-5700-CD48-957B-86C45956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6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8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99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7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61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7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2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 forecast dispersion –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stocks that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 </a:t>
            </a:r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 disagree more on their values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harder to analyze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4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4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are even higher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high feed are primarily driven by higher compensation for fund managers for putting on their efforts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2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7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1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8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9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papers/links: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[SEC’s details about N-PORT 2016] https://www.sec.gov/divisions/investment/guidance/secg-investment-company-reporting-modernization-rules </a:t>
            </a:r>
          </a:p>
          <a:p>
            <a:pPr marL="171450" indent="-1714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[use the same shock N-PORT 2016] https://papers.ssrn.com/sol3/papers.cfm?abstract_id=4283140 </a:t>
            </a:r>
          </a:p>
          <a:p>
            <a:pPr marL="171450" indent="-1714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[second shock -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5F5F5"/>
                </a:highlight>
                <a:latin typeface="ElsevierGulliver"/>
              </a:rPr>
              <a:t>2004 Security &amp; Exchange Commission (SEC) amendments on closed-end funds' advisory rates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https://www.sciencedirect.com/science/article/pii/S0929119920300031?casa_token=pBsEtj3wLE8AAAAA:SgViEeDHewCayj6i54ABdOaSfgePVjiSJbxFlGBbvVL3WlrBtfW-XH8CxEgWHlZzJKptBbSmnUg </a:t>
            </a:r>
          </a:p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2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88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1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73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8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MFLINKS tables =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data sets have different structure and frequency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some funds also went through merger or splits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cannot just merge based on fund number and year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MFLINKS table includes additional variables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that make the merge accurate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9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2820-7202-0787-80E8-C9FE391EE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24EE-626B-3A75-FB0F-FD87BE9EA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00B0-2C71-2967-8025-0CB56D91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similar increasing pattern for Asset growth and downward trend for Stock age, but flat for Profit and Equity issuance 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82FF-C31D-A67E-26B5-1AB5E9ED5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A87AB-5700-CD48-957B-86C4595646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FF2C-2D45-7056-5E68-F4D8964E7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1F03-8281-0B7E-F1FE-D0AEB7CCB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F466-6651-D56A-1792-B93BF80F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FAE-8C86-AF40-BF24-F9D351DEBD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A89E-04DD-CD83-7D91-95944431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B580-451A-EFBB-0601-6C036E13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1561-7229-2B46-89CF-30C932D3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8669-B846-3DA1-5EE9-83F492B0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A2168-D606-75AC-03C5-EA00F05D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73E5-C192-DE77-8C17-93081A71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FAE-8C86-AF40-BF24-F9D351DEBD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ACD5-A648-50B9-7B15-CCB7413E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BBC0-2432-A61F-B3A5-D91F5E8E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1561-7229-2B46-89CF-30C932D3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4B4CC-6193-91FA-4419-68922E1B6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F641D-CA38-40A2-4089-446327F0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0BC0-C6AF-293D-05F7-C4356C5C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FAE-8C86-AF40-BF24-F9D351DEBD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8E90-6F31-1527-03E4-6C680BD6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6490-972F-EFBE-B612-200CA5E3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1561-7229-2B46-89CF-30C932D3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7575-5523-8447-D4C3-5BA0BD0B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82947-CEB3-84DD-0423-E22F9F8E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558DD-8050-972F-6A9D-18E4C6DD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FAE-8C86-AF40-BF24-F9D351DEBD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778F-D796-7B3A-BDB5-1469AE95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21B3-402E-52B6-589F-F70F974A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1561-7229-2B46-89CF-30C932D3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B2FA-8F76-D1E4-9923-0E7640AD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C22A-D59E-504E-11CB-62C95A147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7BAF-6469-E065-C172-58D25825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FAE-8C86-AF40-BF24-F9D351DEBD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482C-8DC6-76C0-8073-64899C26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7296-8BF2-2AEE-BC31-3BF650B5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1561-7229-2B46-89CF-30C932D3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5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41B1-A1CF-3414-BEAE-9635C2CF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E24-C253-1961-44FE-AAC98B083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D40E8-A154-8D8A-FE0E-E01623BF9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1549E-ED0A-EE05-9C96-63C73838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FAE-8C86-AF40-BF24-F9D351DEBD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F835C-26F1-1786-5C64-6487289E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36109-10F4-8632-4E13-5F5FA17E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1561-7229-2B46-89CF-30C932D3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02D2-F661-DA02-9585-10A94A70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90415-73E8-A255-822D-D079FB29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A6458-DA03-B9C8-9F5B-0E7E7D26E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76020-368D-0A05-B2AC-8C2AEE88C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6690F-0DD4-F179-611E-62AFEF801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F6AD1-0C79-F50E-307F-68BE6C14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FAE-8C86-AF40-BF24-F9D351DEBD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C91E4-1333-3BB0-D701-7774B037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35891-CA4D-F858-24D3-E26356E3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1561-7229-2B46-89CF-30C932D3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6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6DE5-F211-AB98-4BF2-2108D32D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1107C-F658-F967-8546-7D0E1B4F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FAE-8C86-AF40-BF24-F9D351DEBD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37926-5F42-2345-17A0-0A7172E5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154D0-30D2-D930-76BC-E399B09B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1561-7229-2B46-89CF-30C932D3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F1E4F-966C-8155-3918-CE9C0DD6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FAE-8C86-AF40-BF24-F9D351DEBD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910F9-376F-3416-E1D1-0BE58531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6728A-D249-D7E5-BE16-BA3C7DE0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1561-7229-2B46-89CF-30C932D3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9284-2791-BF6D-0CD4-5673C170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E5AB-07CE-6E05-BB8D-514810CC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DC8A-801B-C246-8121-E3F80AB3F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A89C-1942-1D63-D9F8-B5D415E1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FAE-8C86-AF40-BF24-F9D351DEBD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FDCBC-BF74-764C-6275-D0C08145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E8E63-C8AB-6BF7-F934-C010A00A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1561-7229-2B46-89CF-30C932D3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B00E-7DFE-4C0A-AC9D-D0EEABAB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48AC9-FCFF-6B08-DD62-F23EBC8D5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41CD6-A6A8-0508-5308-94C80347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EBF78-4785-FEAD-3CF3-F94B508B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FAE-8C86-AF40-BF24-F9D351DEBD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660CD-A20E-4FCD-7F40-EDA78844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3049F-5193-32B1-AB6D-8314FAB9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1561-7229-2B46-89CF-30C932D3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C91A9-A9B2-9E37-DB0D-106D1634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A111F-C275-3D4D-B937-2D0414C5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8DB1B-53B4-3748-EB8F-FB8BF81D2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5FFAE-8C86-AF40-BF24-F9D351DEBD7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D1CE-D54E-1C4A-CEFC-E0673D489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630DF-6D9D-7A6F-C3CC-0DF09501C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1561-7229-2B46-89CF-30C932D39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Expensive Vs Cheap Icons - Free SVG &amp; PNG Expensive Vs Cheap Images - Noun  Project">
            <a:extLst>
              <a:ext uri="{FF2B5EF4-FFF2-40B4-BE49-F238E27FC236}">
                <a16:creationId xmlns:a16="http://schemas.microsoft.com/office/drawing/2014/main" id="{6EAF0A7C-A219-A96D-04A9-1CB5FC037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9" b="11237"/>
          <a:stretch/>
        </p:blipFill>
        <p:spPr bwMode="auto">
          <a:xfrm>
            <a:off x="8732750" y="3904957"/>
            <a:ext cx="3242828" cy="269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E9246D-4F64-4252-76E3-7C9E97615279}"/>
              </a:ext>
            </a:extLst>
          </p:cNvPr>
          <p:cNvSpPr txBox="1"/>
          <p:nvPr/>
        </p:nvSpPr>
        <p:spPr>
          <a:xfrm>
            <a:off x="0" y="969549"/>
            <a:ext cx="12192000" cy="1965859"/>
          </a:xfrm>
          <a:prstGeom prst="rect">
            <a:avLst/>
          </a:prstGeom>
          <a:solidFill>
            <a:srgbClr val="111E3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45000"/>
              </a:lnSpc>
            </a:pP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Cheaper Is Not Better: </a:t>
            </a:r>
          </a:p>
          <a:p>
            <a:pPr algn="ctr">
              <a:lnSpc>
                <a:spcPct val="145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the 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Superior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Performance of High-Fee Mutual Funds </a:t>
            </a:r>
          </a:p>
          <a:p>
            <a:pPr algn="ctr">
              <a:lnSpc>
                <a:spcPct val="145000"/>
              </a:lnSpc>
            </a:pPr>
            <a:r>
              <a:rPr lang="en-US" sz="900" dirty="0">
                <a:solidFill>
                  <a:srgbClr val="13223D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9009A-0992-7E46-ECBE-AB8C06E5B814}"/>
              </a:ext>
            </a:extLst>
          </p:cNvPr>
          <p:cNvSpPr txBox="1"/>
          <p:nvPr/>
        </p:nvSpPr>
        <p:spPr>
          <a:xfrm>
            <a:off x="480035" y="3574198"/>
            <a:ext cx="11378817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Jinfei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Mikkail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Simutin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Terry Zhang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20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Asset Pricing Studies (2023)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Ly Nguyen</a:t>
            </a:r>
          </a:p>
        </p:txBody>
      </p:sp>
      <p:pic>
        <p:nvPicPr>
          <p:cNvPr id="1038" name="Picture 14" descr="8 Funny Confused Memes">
            <a:extLst>
              <a:ext uri="{FF2B5EF4-FFF2-40B4-BE49-F238E27FC236}">
                <a16:creationId xmlns:a16="http://schemas.microsoft.com/office/drawing/2014/main" id="{2F2D2E42-BD3A-645E-35F5-8B6E501CB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2" y="4458116"/>
            <a:ext cx="3242828" cy="21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7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Replication (Extension)</a:t>
            </a:r>
          </a:p>
        </p:txBody>
      </p:sp>
      <p:pic>
        <p:nvPicPr>
          <p:cNvPr id="6" name="Picture 5" descr="A table of income for a company&#10;&#10;Description automatically generated with medium confidence">
            <a:extLst>
              <a:ext uri="{FF2B5EF4-FFF2-40B4-BE49-F238E27FC236}">
                <a16:creationId xmlns:a16="http://schemas.microsoft.com/office/drawing/2014/main" id="{F630B4B9-6600-1B98-D6A6-78A1A7200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76"/>
          <a:stretch/>
        </p:blipFill>
        <p:spPr>
          <a:xfrm>
            <a:off x="965785" y="1921115"/>
            <a:ext cx="10719775" cy="48813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CD1D94-3A48-4C4C-5F85-BD510E698E67}"/>
              </a:ext>
            </a:extLst>
          </p:cNvPr>
          <p:cNvSpPr/>
          <p:nvPr/>
        </p:nvSpPr>
        <p:spPr>
          <a:xfrm>
            <a:off x="3475554" y="3629701"/>
            <a:ext cx="5706024" cy="5665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4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differences in portfolio characteristics of funds charging different fees </a:t>
            </a:r>
            <a:br>
              <a: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been persistent over time</a:t>
            </a:r>
          </a:p>
        </p:txBody>
      </p:sp>
      <p:pic>
        <p:nvPicPr>
          <p:cNvPr id="4" name="Picture 3" descr="A graph of a graph with red and blue lines&#10;&#10;Description automatically generated">
            <a:extLst>
              <a:ext uri="{FF2B5EF4-FFF2-40B4-BE49-F238E27FC236}">
                <a16:creationId xmlns:a16="http://schemas.microsoft.com/office/drawing/2014/main" id="{691F3804-B416-8C21-1E4B-6BD495A48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43" y="1818505"/>
            <a:ext cx="7157053" cy="49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3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we missing?</a:t>
            </a:r>
            <a:endParaRPr lang="en-US" sz="4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A371-033C-FA94-97A5-29EEEF367A5A}"/>
              </a:ext>
            </a:extLst>
          </p:cNvPr>
          <p:cNvSpPr txBox="1"/>
          <p:nvPr/>
        </p:nvSpPr>
        <p:spPr>
          <a:xfrm>
            <a:off x="353498" y="2206776"/>
            <a:ext cx="11485000" cy="274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has shown that the stock characteristics of fast-growing low-profitability firms are associated with lower expected returns (e.g.,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French 2015; Hou, Xue, and Zhang 2015)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ailure to account for these characteristics can lead to erroneous conclusions on the fee-performance of mutual funds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60000"/>
              </a:lnSpc>
              <a:spcAft>
                <a:spcPts val="2000"/>
              </a:spcAft>
              <a:buFont typeface="Wingdings" panose="05000000000000000000" pitchFamily="2" charset="2"/>
              <a:buChar char="q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20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as:  </a:t>
            </a:r>
          </a:p>
        </p:txBody>
      </p:sp>
      <p:pic>
        <p:nvPicPr>
          <p:cNvPr id="7" name="Picture 6" descr="A black text with black text&#10;&#10;Description automatically generated">
            <a:extLst>
              <a:ext uri="{FF2B5EF4-FFF2-40B4-BE49-F238E27FC236}">
                <a16:creationId xmlns:a16="http://schemas.microsoft.com/office/drawing/2014/main" id="{816EE1EF-DA7F-E096-9600-04D5DB41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44" y="4317990"/>
            <a:ext cx="3746581" cy="7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under FF5 are consistent with Berk and Green (2004) </a:t>
            </a:r>
            <a:b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Skilled managers extract rents by charging higher fees</a:t>
            </a:r>
            <a:endParaRPr lang="en-US" sz="25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a number of financial funds&#10;&#10;Description automatically generated with medium confidence">
            <a:extLst>
              <a:ext uri="{FF2B5EF4-FFF2-40B4-BE49-F238E27FC236}">
                <a16:creationId xmlns:a16="http://schemas.microsoft.com/office/drawing/2014/main" id="{763A9BD1-35ED-B735-66F7-F1FB94903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38" y="2783676"/>
            <a:ext cx="5341832" cy="3901195"/>
          </a:xfrm>
          <a:prstGeom prst="rect">
            <a:avLst/>
          </a:prstGeom>
        </p:spPr>
      </p:pic>
      <p:pic>
        <p:nvPicPr>
          <p:cNvPr id="7" name="Picture 6" descr="A graph of a number of financials&#10;&#10;Description automatically generated with medium confidence">
            <a:extLst>
              <a:ext uri="{FF2B5EF4-FFF2-40B4-BE49-F238E27FC236}">
                <a16:creationId xmlns:a16="http://schemas.microsoft.com/office/drawing/2014/main" id="{2757319C-AEAC-2D46-3991-CEF90B9C0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029" y="2783676"/>
            <a:ext cx="5352711" cy="4016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2E273-4030-5D5E-2A8A-CD27137C9B62}"/>
              </a:ext>
            </a:extLst>
          </p:cNvPr>
          <p:cNvSpPr txBox="1"/>
          <p:nvPr/>
        </p:nvSpPr>
        <p:spPr>
          <a:xfrm>
            <a:off x="1142139" y="1736406"/>
            <a:ext cx="4414174" cy="77662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FF5, funds with higher fees deliver substantially better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7EF48-0A69-43A7-FFBF-C5377FB065F5}"/>
              </a:ext>
            </a:extLst>
          </p:cNvPr>
          <p:cNvSpPr txBox="1"/>
          <p:nvPr/>
        </p:nvSpPr>
        <p:spPr>
          <a:xfrm>
            <a:off x="6940427" y="1736406"/>
            <a:ext cx="4414174" cy="77662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FF5, the seemingly poor performance after fees of high-fee funds disappear </a:t>
            </a:r>
          </a:p>
        </p:txBody>
      </p:sp>
    </p:spTree>
    <p:extLst>
      <p:ext uri="{BB962C8B-B14F-4D97-AF65-F5344CB8AC3E}">
        <p14:creationId xmlns:p14="http://schemas.microsoft.com/office/powerpoint/2010/main" val="24312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Replication</a:t>
            </a:r>
            <a:endPara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FE97A1C9-6595-9501-4E31-7040435EC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94" y="1914570"/>
            <a:ext cx="6458518" cy="4722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3C4451-D0EB-74F7-FBCC-8CAD796A395E}"/>
              </a:ext>
            </a:extLst>
          </p:cNvPr>
          <p:cNvSpPr txBox="1"/>
          <p:nvPr/>
        </p:nvSpPr>
        <p:spPr>
          <a:xfrm>
            <a:off x="189550" y="3132999"/>
            <a:ext cx="4890094" cy="228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replication shows a close intuition: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controlling for investment and profitability factors under FF5, high-fee funds managers deliver better gross performance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8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6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Mechanisms: Naïve investor hypothesis?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A371-033C-FA94-97A5-29EEEF367A5A}"/>
              </a:ext>
            </a:extLst>
          </p:cNvPr>
          <p:cNvSpPr txBox="1"/>
          <p:nvPr/>
        </p:nvSpPr>
        <p:spPr>
          <a:xfrm>
            <a:off x="305182" y="2111187"/>
            <a:ext cx="11581632" cy="4057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45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finance literature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unsophisticated investors over-extrapolate high growth rate of a company into a future and over-invest, causing it to be overpriced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(LLSV, 1997;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Lakonishok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Shleifer, and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Vishny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1994)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45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investor hypothesis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fast-growing companies are more appealing to unsophisticated investors, thus high-fee fund managers tend to invest more in these stocks to attract them </a:t>
            </a:r>
          </a:p>
          <a:p>
            <a:pPr>
              <a:lnSpc>
                <a:spcPct val="145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measures of a fund’s investor sophistication: </a:t>
            </a:r>
          </a:p>
          <a:p>
            <a:pPr marL="800100" lvl="1" indent="-342900">
              <a:lnSpc>
                <a:spcPct val="145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fund assets in the institutional share classes </a:t>
            </a:r>
          </a:p>
          <a:p>
            <a:pPr marL="800100" lvl="1" indent="-342900">
              <a:lnSpc>
                <a:spcPct val="145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fund assets sold through broker channels rather than directly to investors </a:t>
            </a:r>
          </a:p>
        </p:txBody>
      </p:sp>
    </p:spTree>
    <p:extLst>
      <p:ext uri="{BB962C8B-B14F-4D97-AF65-F5344CB8AC3E}">
        <p14:creationId xmlns:p14="http://schemas.microsoft.com/office/powerpoint/2010/main" val="196839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6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do not support the Naïve investor hypothesis</a:t>
            </a:r>
          </a:p>
        </p:txBody>
      </p:sp>
      <p:pic>
        <p:nvPicPr>
          <p:cNvPr id="4" name="Picture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F92CD7A-D430-550D-1F21-057837186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341" y="1707968"/>
            <a:ext cx="8434663" cy="5039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4B8A3A-89B0-3625-C77D-9164F7FC70B2}"/>
              </a:ext>
            </a:extLst>
          </p:cNvPr>
          <p:cNvSpPr/>
          <p:nvPr/>
        </p:nvSpPr>
        <p:spPr>
          <a:xfrm>
            <a:off x="2108341" y="4284920"/>
            <a:ext cx="8434662" cy="4359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6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do not support the Naïve investor hypothesis</a:t>
            </a: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3C62D1D1-8FDE-4076-44E5-7312D3D07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67" y="1707968"/>
            <a:ext cx="9705411" cy="50394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9BF42E-A1CB-9515-395E-A7467ECDFD9F}"/>
              </a:ext>
            </a:extLst>
          </p:cNvPr>
          <p:cNvSpPr/>
          <p:nvPr/>
        </p:nvSpPr>
        <p:spPr>
          <a:xfrm>
            <a:off x="1472966" y="3834314"/>
            <a:ext cx="9705411" cy="4825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6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Mechanisms: Valuation cost hypothesis?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0355A-9C31-8020-719A-500A4F3F948C}"/>
              </a:ext>
            </a:extLst>
          </p:cNvPr>
          <p:cNvSpPr txBox="1"/>
          <p:nvPr/>
        </p:nvSpPr>
        <p:spPr>
          <a:xfrm>
            <a:off x="459350" y="2070532"/>
            <a:ext cx="11581632" cy="43009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cost hypothesis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intrinsic value of high-investment low-profit companies is more difficult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compensate fund managers more via higher management fees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stocks earn lower expected returns, but produce higher alpha </a:t>
            </a:r>
          </a:p>
          <a:p>
            <a:pPr>
              <a:lnSpc>
                <a:spcPct val="135000"/>
              </a:lnSpc>
              <a:spcBef>
                <a:spcPts val="2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measures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a company is hard to 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Idiosyncratic volatility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(Ang et al., 2006; Kumar, 2009)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Tangibility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(Baker and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Wurgler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2006)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35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Analyst forecast dispersion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(I/B/E/S database)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ts val="2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ratio 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management fees + Marketing/Distribution costs (12b1 fees)  </a:t>
            </a:r>
          </a:p>
        </p:txBody>
      </p:sp>
    </p:spTree>
    <p:extLst>
      <p:ext uri="{BB962C8B-B14F-4D97-AF65-F5344CB8AC3E}">
        <p14:creationId xmlns:p14="http://schemas.microsoft.com/office/powerpoint/2010/main" val="221982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supports the Valuation cost hypothesis</a:t>
            </a:r>
            <a:endParaRPr lang="en-US" sz="32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table of financial calculations&#10;&#10;Description automatically generated with medium confidence">
            <a:extLst>
              <a:ext uri="{FF2B5EF4-FFF2-40B4-BE49-F238E27FC236}">
                <a16:creationId xmlns:a16="http://schemas.microsoft.com/office/drawing/2014/main" id="{FAA4B5B0-5DE5-9616-5A7D-DF446D174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585"/>
          <a:stretch/>
        </p:blipFill>
        <p:spPr>
          <a:xfrm>
            <a:off x="1844721" y="1811814"/>
            <a:ext cx="9263275" cy="48184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FEEF38-B363-ABF0-38FD-3A7C33A46F66}"/>
              </a:ext>
            </a:extLst>
          </p:cNvPr>
          <p:cNvSpPr/>
          <p:nvPr/>
        </p:nvSpPr>
        <p:spPr>
          <a:xfrm>
            <a:off x="1856597" y="3709103"/>
            <a:ext cx="9149344" cy="6101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6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2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long-lasting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ee-Performance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uzzle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</a:t>
            </a:r>
            <a:r>
              <a:rPr lang="en-US" sz="36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utual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A371-033C-FA94-97A5-29EEEF367A5A}"/>
              </a:ext>
            </a:extLst>
          </p:cNvPr>
          <p:cNvSpPr txBox="1"/>
          <p:nvPr/>
        </p:nvSpPr>
        <p:spPr>
          <a:xfrm>
            <a:off x="459350" y="2038295"/>
            <a:ext cx="11438483" cy="389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theories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 that </a:t>
            </a:r>
          </a:p>
          <a:p>
            <a:pPr marL="800100" lvl="1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 fees should be proportional to the value it create for investors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Skilled managers should generate better performance before-fee, then capture all surplus by charging higher fees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flat relation between fund expenses and net-of-fee performances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8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studies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that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investors in high-fee funds earn significantly worse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factor-adjusted returns net of expenses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in low-fee funds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409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supports the Valuation cost hypothesis</a:t>
            </a:r>
            <a:endParaRPr lang="en-US" sz="32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table of financial calculations&#10;&#10;Description automatically generated with medium confidence">
            <a:extLst>
              <a:ext uri="{FF2B5EF4-FFF2-40B4-BE49-F238E27FC236}">
                <a16:creationId xmlns:a16="http://schemas.microsoft.com/office/drawing/2014/main" id="{FAA4B5B0-5DE5-9616-5A7D-DF446D174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59"/>
          <a:stretch/>
        </p:blipFill>
        <p:spPr>
          <a:xfrm>
            <a:off x="1173879" y="1818505"/>
            <a:ext cx="10303587" cy="49225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1717A3-3F74-BFA6-1301-5C8801E3C850}"/>
              </a:ext>
            </a:extLst>
          </p:cNvPr>
          <p:cNvSpPr/>
          <p:nvPr/>
        </p:nvSpPr>
        <p:spPr>
          <a:xfrm>
            <a:off x="1173879" y="2951707"/>
            <a:ext cx="10192326" cy="6633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0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evidence supports the Valuation cost hypothesis </a:t>
            </a:r>
            <a:endParaRPr lang="en-US" sz="32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71505-FCE9-236A-02B0-5AFE3F2A90A5}"/>
              </a:ext>
            </a:extLst>
          </p:cNvPr>
          <p:cNvSpPr txBox="1"/>
          <p:nvPr/>
        </p:nvSpPr>
        <p:spPr>
          <a:xfrm>
            <a:off x="437196" y="2270515"/>
            <a:ext cx="11603786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(Form 497K, Principal Investment Strategies [PIS] section of summary prospectus)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Textual analysis on the language that funds use to describe their investment strategies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Construct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research 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fraction of words related to research (such as analyze, fundamentally-based, valuation, mispriced, research, …) </a:t>
            </a:r>
          </a:p>
        </p:txBody>
      </p:sp>
    </p:spTree>
    <p:extLst>
      <p:ext uri="{BB962C8B-B14F-4D97-AF65-F5344CB8AC3E}">
        <p14:creationId xmlns:p14="http://schemas.microsoft.com/office/powerpoint/2010/main" val="832891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35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High-fee funds focus more on research and fundamental valuation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describing their investment strategies</a:t>
            </a:r>
            <a:endParaRPr lang="en-US" sz="2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7FFDA9D-819C-847C-B096-A725C1C1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41" y="2300045"/>
            <a:ext cx="10470920" cy="3962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95C2F1-1F3F-219C-E4C4-342C1DB92E3C}"/>
              </a:ext>
            </a:extLst>
          </p:cNvPr>
          <p:cNvSpPr/>
          <p:nvPr/>
        </p:nvSpPr>
        <p:spPr>
          <a:xfrm>
            <a:off x="1044140" y="3759780"/>
            <a:ext cx="10470919" cy="6952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evidence supports the Valuation cost hypothesis</a:t>
            </a:r>
            <a:endParaRPr lang="en-US" sz="32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741E0A36-2CB8-BC21-703C-A1F07E58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3" y="2337614"/>
            <a:ext cx="7826169" cy="3749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7AB4E2-51B9-B580-8872-1E1524191678}"/>
              </a:ext>
            </a:extLst>
          </p:cNvPr>
          <p:cNvSpPr txBox="1"/>
          <p:nvPr/>
        </p:nvSpPr>
        <p:spPr>
          <a:xfrm>
            <a:off x="289228" y="2859090"/>
            <a:ext cx="3555659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High-fee funds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invest in hard-to-value companies and compensate managers richly for greater valuation effort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able to generate better gross performance</a:t>
            </a:r>
          </a:p>
        </p:txBody>
      </p:sp>
    </p:spTree>
    <p:extLst>
      <p:ext uri="{BB962C8B-B14F-4D97-AF65-F5344CB8AC3E}">
        <p14:creationId xmlns:p14="http://schemas.microsoft.com/office/powerpoint/2010/main" val="556782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2129-93DF-2850-703A-7A9D534E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0" y="24278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69790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6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great paper with great results and intuition!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A371-033C-FA94-97A5-29EEEF367A5A}"/>
              </a:ext>
            </a:extLst>
          </p:cNvPr>
          <p:cNvSpPr txBox="1"/>
          <p:nvPr/>
        </p:nvSpPr>
        <p:spPr>
          <a:xfrm>
            <a:off x="435891" y="1879967"/>
            <a:ext cx="10988972" cy="457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(Seemingly)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results through clear mechanisms and several additional tests: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Add additional fund-level controls and look at other stock characteristics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1980 – 2017 is a long period.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Structural break or confounding regulatory changes?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Subsample analysis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Cross-sectional correlation bias?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-MacBeth regression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The fee-performance relation of high-fee funds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persist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 time and across funds heterogeneity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2000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 Clear and concise writing ***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  <a:spcBef>
                <a:spcPts val="2000"/>
              </a:spcBef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important implications for both academics and practitioners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the limitations of previously used factor models in fee-performance evaluation of mutual funds 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the common advice to prefer low-fee funds over high-fee counterparts by showing that </a:t>
            </a:r>
          </a:p>
          <a:p>
            <a:pPr marL="1714500" lvl="3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High-fee funds invest in fundamentally different stocks </a:t>
            </a:r>
          </a:p>
          <a:p>
            <a:pPr marL="1714500" lvl="3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 in high-fee funds are not worse-off: lower expected returns, but not lower alpha </a:t>
            </a:r>
          </a:p>
        </p:txBody>
      </p:sp>
    </p:spTree>
    <p:extLst>
      <p:ext uri="{BB962C8B-B14F-4D97-AF65-F5344CB8AC3E}">
        <p14:creationId xmlns:p14="http://schemas.microsoft.com/office/powerpoint/2010/main" val="428561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ossible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follow-up work </a:t>
            </a:r>
            <a:b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drives the investment choices and fee structures of high-fee mutual funds?</a:t>
            </a:r>
            <a:endParaRPr lang="en-US" sz="2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A371-033C-FA94-97A5-29EEEF367A5A}"/>
              </a:ext>
            </a:extLst>
          </p:cNvPr>
          <p:cNvSpPr txBox="1"/>
          <p:nvPr/>
        </p:nvSpPr>
        <p:spPr>
          <a:xfrm>
            <a:off x="339866" y="2140185"/>
            <a:ext cx="11732646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spcAft>
                <a:spcPts val="30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fund managers set fees as a strategic response to the competitive environment? </a:t>
            </a:r>
          </a:p>
          <a:p>
            <a:pPr marL="342900" indent="-342900">
              <a:lnSpc>
                <a:spcPct val="160000"/>
              </a:lnSpc>
              <a:spcAft>
                <a:spcPts val="30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high-fee funds select hard-to-value stocks to justify their higher fees, or intrinsic to their core investment philosophy? </a:t>
            </a:r>
          </a:p>
          <a:p>
            <a:pPr marL="342900" indent="-342900">
              <a:lnSpc>
                <a:spcPct val="160000"/>
              </a:lnSpc>
              <a:spcAft>
                <a:spcPts val="30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increased reporting transparency force high-fee funds to adjust their risk and investment strategies to be in line with the higher fees they charge?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PAPER PROPOSAL </a:t>
            </a:r>
          </a:p>
        </p:txBody>
      </p:sp>
    </p:spTree>
    <p:extLst>
      <p:ext uri="{BB962C8B-B14F-4D97-AF65-F5344CB8AC3E}">
        <p14:creationId xmlns:p14="http://schemas.microsoft.com/office/powerpoint/2010/main" val="1263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Proposal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Would enhanced reporting transparency force high-fee funds to adjust their risk and investment strategies to be in line with the higher fees they charge?</a:t>
            </a:r>
            <a:endPara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A371-033C-FA94-97A5-29EEEF367A5A}"/>
              </a:ext>
            </a:extLst>
          </p:cNvPr>
          <p:cNvSpPr txBox="1"/>
          <p:nvPr/>
        </p:nvSpPr>
        <p:spPr>
          <a:xfrm>
            <a:off x="413436" y="1846128"/>
            <a:ext cx="11547334" cy="4790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Exogenous shock of variation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staggered adoption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the SEC’s new reporting requirements in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2016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Requires mutual funds to file additional monthly reports with the SEC (via Form N-PORT) on risk metrics, portfolio’s holdings, … 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Enhance the transparency of fund strategies and risk profiles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Sep 2019: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mutual funds (&gt; $1B in AUM); Mar 2020: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Small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mutual funds (&lt; $1B in AUM) </a:t>
            </a:r>
          </a:p>
          <a:p>
            <a:pPr>
              <a:lnSpc>
                <a:spcPct val="120000"/>
              </a:lnSpc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SEC ADV, CRSP/Thomson Reuters MF,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Compustat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/CRSP, Audit Analytics </a:t>
            </a:r>
          </a:p>
          <a:p>
            <a:pPr>
              <a:lnSpc>
                <a:spcPct val="120000"/>
              </a:lnSpc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Potential hypotheses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– High-fee funds would experience greater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capital inflows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turnover 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as retail (unsophisticated) investors are more confident and informed about the fund’s risk profiles and strategies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– High-fee funds would continue to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their portfolios towards high-growth low-profit stocks due to clearer information and investment objectives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– Enhanced transparency would pressure funds to reduce risk-taking activities (reduction in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leverage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derivatives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usage) and face higher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compliance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9182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D926-3839-9C60-DAD7-472C1886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2640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7665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Replication</a:t>
            </a:r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7A890F39-DA85-5EAD-2B36-EF4DE688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4" y="1947286"/>
            <a:ext cx="10912249" cy="45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0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papers discussed in this class provide mix evidence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A371-033C-FA94-97A5-29EEEF367A5A}"/>
              </a:ext>
            </a:extLst>
          </p:cNvPr>
          <p:cNvSpPr txBox="1"/>
          <p:nvPr/>
        </p:nvSpPr>
        <p:spPr>
          <a:xfrm>
            <a:off x="371304" y="2012792"/>
            <a:ext cx="11505385" cy="441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5000"/>
              </a:lnSpc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Carhart (1997, JF)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market hypothesis – mutual fund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are mostly driven by momentum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rather than to the stock-picking skills of mutual fund managers </a:t>
            </a:r>
          </a:p>
          <a:p>
            <a:pPr marL="342900" indent="-342900">
              <a:lnSpc>
                <a:spcPct val="145000"/>
              </a:lnSpc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Berk &amp; Green (2004, JPE)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failure of fund managers as a group to outperform passive benchmarks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imply they are lack of skill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 funds attract more capital inflows after periods of strong performance and thus dilute the previously superior returns) </a:t>
            </a:r>
          </a:p>
          <a:p>
            <a:pPr marL="342900" indent="-342900">
              <a:lnSpc>
                <a:spcPct val="145000"/>
              </a:lnSpc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-French (2010, JF)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Mutual fund performance is mostly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 by luck rather than skill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funds do not exhibit persistent outperformance over time </a:t>
            </a:r>
          </a:p>
          <a:p>
            <a:pPr marL="342900" indent="-342900">
              <a:lnSpc>
                <a:spcPct val="145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 525 Problem Set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there is evidence that some fund managers are skilled, it is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to identify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definitively due to randomness and the limitations of statistical tests in isolating skill from luck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636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Replication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6F93C-0804-2945-6177-995CA7F8D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24" y="1811814"/>
            <a:ext cx="6928147" cy="497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784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Replication</a:t>
            </a:r>
          </a:p>
        </p:txBody>
      </p:sp>
      <p:pic>
        <p:nvPicPr>
          <p:cNvPr id="5" name="Picture 4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4E760128-93D1-0A5D-2C30-001BD212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866"/>
          <a:stretch/>
        </p:blipFill>
        <p:spPr>
          <a:xfrm>
            <a:off x="299156" y="2184585"/>
            <a:ext cx="5972697" cy="3654993"/>
          </a:xfrm>
          <a:prstGeom prst="rect">
            <a:avLst/>
          </a:prstGeom>
        </p:spPr>
      </p:pic>
      <p:pic>
        <p:nvPicPr>
          <p:cNvPr id="6" name="Picture 5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BF9DF358-BEB6-5068-4B64-04A2E85A1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871"/>
          <a:stretch/>
        </p:blipFill>
        <p:spPr>
          <a:xfrm>
            <a:off x="6014737" y="2856379"/>
            <a:ext cx="5972697" cy="28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4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Replication</a:t>
            </a:r>
          </a:p>
        </p:txBody>
      </p:sp>
      <p:pic>
        <p:nvPicPr>
          <p:cNvPr id="6" name="Picture 5" descr="A screenshot of a document&#10;&#10;Description automatically generated">
            <a:extLst>
              <a:ext uri="{FF2B5EF4-FFF2-40B4-BE49-F238E27FC236}">
                <a16:creationId xmlns:a16="http://schemas.microsoft.com/office/drawing/2014/main" id="{ED4B080F-368C-9AE2-6CFF-7A130C54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97" y="1737494"/>
            <a:ext cx="6676890" cy="51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5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practitioners missing?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A371-033C-FA94-97A5-29EEEF367A5A}"/>
              </a:ext>
            </a:extLst>
          </p:cNvPr>
          <p:cNvSpPr txBox="1"/>
          <p:nvPr/>
        </p:nvSpPr>
        <p:spPr>
          <a:xfrm>
            <a:off x="948216" y="2679689"/>
            <a:ext cx="6453563" cy="298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 suggest that investors never buy actively managed funds with expense ratios above 50 basis points”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(Malkiel, 2016) </a:t>
            </a:r>
          </a:p>
          <a:p>
            <a:pPr>
              <a:lnSpc>
                <a:spcPct val="18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8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high-fee funds still exist if they charge more than the value they add?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CFC9ED-8692-6B0F-60B9-D896DA317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99" y="1670163"/>
            <a:ext cx="3363181" cy="511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5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paper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A371-033C-FA94-97A5-29EEEF367A5A}"/>
              </a:ext>
            </a:extLst>
          </p:cNvPr>
          <p:cNvSpPr txBox="1"/>
          <p:nvPr/>
        </p:nvSpPr>
        <p:spPr>
          <a:xfrm>
            <a:off x="459350" y="1986589"/>
            <a:ext cx="11581632" cy="456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 the fee-performance puzzle </a:t>
            </a:r>
          </a:p>
          <a:p>
            <a:pPr>
              <a:lnSpc>
                <a:spcPct val="130000"/>
              </a:lnSpc>
              <a:spcBef>
                <a:spcPts val="15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results: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Funds with different expense ratios invest in fundamentally different stocks 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 younger firms in rapid expansion stage that have not yet achieved high profitability 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Valuing high asset growth and low profitability firms are mispriced by conventional asset pricing models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adjusting for these factors, high-fee funds significantly outperform low-fee funds pre-expenses </a:t>
            </a:r>
          </a:p>
          <a:p>
            <a:pPr>
              <a:lnSpc>
                <a:spcPct val="130000"/>
              </a:lnSpc>
              <a:spcBef>
                <a:spcPts val="15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investor hypothesis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(managers invest more in fast-growing companies to attract unsophisticated investors)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cost hypothesis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(analyze high-investment low-profit stocks requires more effort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compensate fund managers higher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Download Mark Clipart Redcheck - Red Check Mark Png - Full Size PNG Image -  PNGkit">
            <a:extLst>
              <a:ext uri="{FF2B5EF4-FFF2-40B4-BE49-F238E27FC236}">
                <a16:creationId xmlns:a16="http://schemas.microsoft.com/office/drawing/2014/main" id="{4C7A6DD5-9BEC-20FF-AF9E-AF80A665C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9" y="5837509"/>
            <a:ext cx="455050" cy="51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rong icon black symbol set Royalty Free Vector Image">
            <a:extLst>
              <a:ext uri="{FF2B5EF4-FFF2-40B4-BE49-F238E27FC236}">
                <a16:creationId xmlns:a16="http://schemas.microsoft.com/office/drawing/2014/main" id="{4EBA69F3-01EA-3842-F2EE-4F71E5369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5"/>
          <a:stretch/>
        </p:blipFill>
        <p:spPr bwMode="auto">
          <a:xfrm>
            <a:off x="577757" y="5396762"/>
            <a:ext cx="294811" cy="2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05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44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(1980-2017)</a:t>
            </a:r>
            <a:endParaRPr lang="en-US" sz="2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E11BA-E4D0-A84A-3019-DAFCA77BC07C}"/>
              </a:ext>
            </a:extLst>
          </p:cNvPr>
          <p:cNvSpPr/>
          <p:nvPr/>
        </p:nvSpPr>
        <p:spPr>
          <a:xfrm>
            <a:off x="423843" y="2637099"/>
            <a:ext cx="2457586" cy="7863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CRSP Mutual Funds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BA473-CCAE-A00B-F032-D13AAC45A8CA}"/>
              </a:ext>
            </a:extLst>
          </p:cNvPr>
          <p:cNvSpPr/>
          <p:nvPr/>
        </p:nvSpPr>
        <p:spPr>
          <a:xfrm>
            <a:off x="3724411" y="2559375"/>
            <a:ext cx="2457586" cy="9418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 Reuters Mutual Funds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8510A-0484-991F-EDC1-6100672A9083}"/>
              </a:ext>
            </a:extLst>
          </p:cNvPr>
          <p:cNvSpPr/>
          <p:nvPr/>
        </p:nvSpPr>
        <p:spPr>
          <a:xfrm>
            <a:off x="6944897" y="2637099"/>
            <a:ext cx="2153619" cy="7863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Compustat/CRSP/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3A159-B7C4-559D-F020-141CAFA90F1E}"/>
              </a:ext>
            </a:extLst>
          </p:cNvPr>
          <p:cNvSpPr/>
          <p:nvPr/>
        </p:nvSpPr>
        <p:spPr>
          <a:xfrm>
            <a:off x="9832186" y="2614239"/>
            <a:ext cx="2153619" cy="7863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I/B/E/S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319EC7-E542-B76B-29F6-84BDD821689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52636" y="3423483"/>
            <a:ext cx="0" cy="126644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B1ECBB-24D9-9DE6-D66B-3E7803D1A7C7}"/>
              </a:ext>
            </a:extLst>
          </p:cNvPr>
          <p:cNvCxnSpPr>
            <a:cxnSpLocks/>
          </p:cNvCxnSpPr>
          <p:nvPr/>
        </p:nvCxnSpPr>
        <p:spPr>
          <a:xfrm>
            <a:off x="4953204" y="3501207"/>
            <a:ext cx="0" cy="118872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0D4471-1E80-C82B-EB31-77C1B29A0FDD}"/>
              </a:ext>
            </a:extLst>
          </p:cNvPr>
          <p:cNvCxnSpPr>
            <a:cxnSpLocks/>
          </p:cNvCxnSpPr>
          <p:nvPr/>
        </p:nvCxnSpPr>
        <p:spPr>
          <a:xfrm>
            <a:off x="1652636" y="4689927"/>
            <a:ext cx="3307656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B29A8-69AF-0C1D-EA46-674285B12B1D}"/>
              </a:ext>
            </a:extLst>
          </p:cNvPr>
          <p:cNvSpPr txBox="1"/>
          <p:nvPr/>
        </p:nvSpPr>
        <p:spPr>
          <a:xfrm>
            <a:off x="2293928" y="4244640"/>
            <a:ext cx="198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MFLINKS tables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FAE8D-3895-4B8D-6649-46566708996E}"/>
              </a:ext>
            </a:extLst>
          </p:cNvPr>
          <p:cNvCxnSpPr>
            <a:cxnSpLocks/>
          </p:cNvCxnSpPr>
          <p:nvPr/>
        </p:nvCxnSpPr>
        <p:spPr>
          <a:xfrm>
            <a:off x="3306464" y="4689927"/>
            <a:ext cx="0" cy="126644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550F53-F438-721D-1315-43586F38F8D4}"/>
              </a:ext>
            </a:extLst>
          </p:cNvPr>
          <p:cNvCxnSpPr>
            <a:cxnSpLocks/>
          </p:cNvCxnSpPr>
          <p:nvPr/>
        </p:nvCxnSpPr>
        <p:spPr>
          <a:xfrm>
            <a:off x="3306464" y="5956371"/>
            <a:ext cx="752110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135A02-7466-E800-4700-89FCDEBDA20C}"/>
              </a:ext>
            </a:extLst>
          </p:cNvPr>
          <p:cNvCxnSpPr>
            <a:cxnSpLocks/>
          </p:cNvCxnSpPr>
          <p:nvPr/>
        </p:nvCxnSpPr>
        <p:spPr>
          <a:xfrm>
            <a:off x="8021706" y="3423483"/>
            <a:ext cx="0" cy="253288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0B9B24-1FDE-48BB-44CB-0D3AE7678AAA}"/>
              </a:ext>
            </a:extLst>
          </p:cNvPr>
          <p:cNvCxnSpPr>
            <a:cxnSpLocks/>
          </p:cNvCxnSpPr>
          <p:nvPr/>
        </p:nvCxnSpPr>
        <p:spPr>
          <a:xfrm>
            <a:off x="10827565" y="3322899"/>
            <a:ext cx="0" cy="26441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0E624D-D510-C7EA-1215-70B0B5EA5E80}"/>
              </a:ext>
            </a:extLst>
          </p:cNvPr>
          <p:cNvSpPr txBox="1"/>
          <p:nvPr/>
        </p:nvSpPr>
        <p:spPr>
          <a:xfrm>
            <a:off x="5410274" y="5441960"/>
            <a:ext cx="1929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gvkey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permno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253A2-B072-6CC4-501B-56CD8D1A233B}"/>
              </a:ext>
            </a:extLst>
          </p:cNvPr>
          <p:cNvSpPr txBox="1"/>
          <p:nvPr/>
        </p:nvSpPr>
        <p:spPr>
          <a:xfrm>
            <a:off x="272165" y="2095483"/>
            <a:ext cx="3159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Fees, AUM, monthly returns, 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8CF750-D97D-8463-09A5-AE99F2A39DE5}"/>
              </a:ext>
            </a:extLst>
          </p:cNvPr>
          <p:cNvSpPr txBox="1"/>
          <p:nvPr/>
        </p:nvSpPr>
        <p:spPr>
          <a:xfrm>
            <a:off x="3610898" y="2054056"/>
            <a:ext cx="3159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holdings and transactions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D5C81-411E-43A9-D5C7-C8FDA0672511}"/>
              </a:ext>
            </a:extLst>
          </p:cNvPr>
          <p:cNvSpPr txBox="1"/>
          <p:nvPr/>
        </p:nvSpPr>
        <p:spPr>
          <a:xfrm>
            <a:off x="6743991" y="2066528"/>
            <a:ext cx="3159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Stock/firm-level characteristics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F32E77-BE7A-0573-F06D-63BCB7C7A672}"/>
              </a:ext>
            </a:extLst>
          </p:cNvPr>
          <p:cNvSpPr txBox="1"/>
          <p:nvPr/>
        </p:nvSpPr>
        <p:spPr>
          <a:xfrm>
            <a:off x="9959631" y="2066528"/>
            <a:ext cx="2302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 forecasts</a:t>
            </a:r>
          </a:p>
        </p:txBody>
      </p:sp>
    </p:spTree>
    <p:extLst>
      <p:ext uri="{BB962C8B-B14F-4D97-AF65-F5344CB8AC3E}">
        <p14:creationId xmlns:p14="http://schemas.microsoft.com/office/powerpoint/2010/main" val="34619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70000"/>
              </a:lnSpc>
            </a:pPr>
            <a:r>
              <a:rPr lang="en-US" sz="2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Funds with different expenses invest in systematically different stocks</a:t>
            </a:r>
            <a:r>
              <a:rPr lang="en-US" sz="2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High-fee funds tilt their portfolios towards younger firms in expansion stage that haven’t yet achieved high profit </a:t>
            </a:r>
            <a:endPara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7B251061-2808-ED75-C98F-7BC0B13DA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9"/>
          <a:stretch/>
        </p:blipFill>
        <p:spPr>
          <a:xfrm>
            <a:off x="1006503" y="1672201"/>
            <a:ext cx="10569245" cy="49647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C0CF5A-A1DD-B875-A2C5-E8A871A5C1B5}"/>
              </a:ext>
            </a:extLst>
          </p:cNvPr>
          <p:cNvSpPr/>
          <p:nvPr/>
        </p:nvSpPr>
        <p:spPr>
          <a:xfrm>
            <a:off x="1006502" y="3476012"/>
            <a:ext cx="10569245" cy="685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EA41A-1815-3419-6EF1-908606453051}"/>
              </a:ext>
            </a:extLst>
          </p:cNvPr>
          <p:cNvSpPr txBox="1"/>
          <p:nvPr/>
        </p:nvSpPr>
        <p:spPr>
          <a:xfrm>
            <a:off x="10250424" y="1772132"/>
            <a:ext cx="1682496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My 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4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stock portfolios by fund fee deciles</a:t>
            </a:r>
            <a:endParaRPr lang="en-US" sz="3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A371-033C-FA94-97A5-29EEEF367A5A}"/>
              </a:ext>
            </a:extLst>
          </p:cNvPr>
          <p:cNvSpPr txBox="1"/>
          <p:nvPr/>
        </p:nvSpPr>
        <p:spPr>
          <a:xfrm>
            <a:off x="720766" y="2744827"/>
            <a:ext cx="3761776" cy="285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characteristics change monotonically with fees 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characteristics of index funds are more similar to those of low-fee funds than high-fee funds </a:t>
            </a:r>
          </a:p>
        </p:txBody>
      </p:sp>
      <p:pic>
        <p:nvPicPr>
          <p:cNvPr id="4" name="Picture 3" descr="A graph of growth and stock age&#10;&#10;Description automatically generated with medium confidence">
            <a:extLst>
              <a:ext uri="{FF2B5EF4-FFF2-40B4-BE49-F238E27FC236}">
                <a16:creationId xmlns:a16="http://schemas.microsoft.com/office/drawing/2014/main" id="{22E52633-13EF-9B3F-DABE-2F1FB39CC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48" y="1815159"/>
            <a:ext cx="6690034" cy="48251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90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FD0D8-7C31-3157-3FC9-A52631C7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7E08C-008D-0A19-E6FD-FA4AEE335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912BD-4C2D-4643-03AE-195BA1D12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932CC-0449-614B-AC47-5EE629B5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051DA-BF75-B8F3-F3A8-B3C6C73D7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3AD37-E334-5C25-486A-781164AC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CAFD6-2683-B5A3-5AA1-78D1BA805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3" y="221073"/>
            <a:ext cx="11917679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45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Replication</a:t>
            </a:r>
            <a:endParaRPr lang="en-US" sz="3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growth and stock age&#10;&#10;Description automatically generated with medium confidence">
            <a:extLst>
              <a:ext uri="{FF2B5EF4-FFF2-40B4-BE49-F238E27FC236}">
                <a16:creationId xmlns:a16="http://schemas.microsoft.com/office/drawing/2014/main" id="{22E52633-13EF-9B3F-DABE-2F1FB39CC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926" y="2061047"/>
            <a:ext cx="6078089" cy="43837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 descr="A graph of growth and profitability&#10;&#10;Description automatically generated with medium confidence">
            <a:extLst>
              <a:ext uri="{FF2B5EF4-FFF2-40B4-BE49-F238E27FC236}">
                <a16:creationId xmlns:a16="http://schemas.microsoft.com/office/drawing/2014/main" id="{10FC419F-2DB8-488D-1E89-65258A58A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34" y="1811814"/>
            <a:ext cx="5567843" cy="4937931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7649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12020</TotalTime>
  <Words>1664</Words>
  <Application>Microsoft Office PowerPoint</Application>
  <PresentationFormat>Widescreen</PresentationFormat>
  <Paragraphs>164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ElsevierGulliver</vt:lpstr>
      <vt:lpstr>Times New Roman</vt:lpstr>
      <vt:lpstr>Wingdings</vt:lpstr>
      <vt:lpstr>Office Theme</vt:lpstr>
      <vt:lpstr>PowerPoint Presentation</vt:lpstr>
      <vt:lpstr>A long-lasting Fee-Performance Puzzle of Mutual Funds </vt:lpstr>
      <vt:lpstr>Relevant papers discussed in this class provide mix evidence</vt:lpstr>
      <vt:lpstr>What are practitioners missing?</vt:lpstr>
      <vt:lpstr>This paper </vt:lpstr>
      <vt:lpstr>Data  (1980-2017)</vt:lpstr>
      <vt:lpstr>Funds with different expenses invest in systematically different stocks  High-fee funds tilt their portfolios towards younger firms in expansion stage that haven’t yet achieved high profit </vt:lpstr>
      <vt:lpstr>Characteristics of stock portfolios by fund fee deciles</vt:lpstr>
      <vt:lpstr>My Replication</vt:lpstr>
      <vt:lpstr>My Replication (Extension)</vt:lpstr>
      <vt:lpstr>The differences in portfolio characteristics of funds charging different fees  have been persistent over time</vt:lpstr>
      <vt:lpstr>What are we missing?</vt:lpstr>
      <vt:lpstr>Results under FF5 are consistent with Berk and Green (2004)  Skilled managers extract rents by charging higher fees</vt:lpstr>
      <vt:lpstr>My Replication</vt:lpstr>
      <vt:lpstr>Mechanisms: Naïve investor hypothesis?</vt:lpstr>
      <vt:lpstr>Results do not support the Naïve investor hypothesis</vt:lpstr>
      <vt:lpstr>Results do not support the Naïve investor hypothesis</vt:lpstr>
      <vt:lpstr>Mechanisms: Valuation cost hypothesis?</vt:lpstr>
      <vt:lpstr>Evidence supports the Valuation cost hypothesis</vt:lpstr>
      <vt:lpstr>Evidence supports the Valuation cost hypothesis</vt:lpstr>
      <vt:lpstr>Further evidence supports the Valuation cost hypothesis </vt:lpstr>
      <vt:lpstr>High-fee funds focus more on research and fundamental valuation  when describing their investment strategies</vt:lpstr>
      <vt:lpstr>Further evidence supports the Valuation cost hypothesis</vt:lpstr>
      <vt:lpstr>Discussion</vt:lpstr>
      <vt:lpstr>A great paper with great results and intuition!</vt:lpstr>
      <vt:lpstr>Possible follow-up work  What drives the investment choices and fee structures of high-fee mutual funds?</vt:lpstr>
      <vt:lpstr>Paper Proposal – Would enhanced reporting transparency force high-fee funds to adjust their risk and investment strategies to be in line with the higher fees they charge?</vt:lpstr>
      <vt:lpstr>Appendix</vt:lpstr>
      <vt:lpstr>My Replication</vt:lpstr>
      <vt:lpstr>My Replication</vt:lpstr>
      <vt:lpstr>My Replication</vt:lpstr>
      <vt:lpstr>My Replication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Nguyen</dc:creator>
  <cp:lastModifiedBy>Ly Nguyen</cp:lastModifiedBy>
  <cp:revision>3321</cp:revision>
  <dcterms:created xsi:type="dcterms:W3CDTF">2024-01-22T04:08:46Z</dcterms:created>
  <dcterms:modified xsi:type="dcterms:W3CDTF">2024-04-23T13:32:08Z</dcterms:modified>
</cp:coreProperties>
</file>