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"/>
              <a:t>Explain that we wanted to do something about explainable AI and as Luis is a big american football fan he proposed this.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bild mit Beschriftung">
  <p:cSld name="Panoramabild mit Beschriftung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91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91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palte">
  <p:cSld name="3 Spalt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0" name="Google Shape;110;p16"/>
          <p:cNvSpPr txBox="1"/>
          <p:nvPr>
            <p:ph idx="3" type="body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1" name="Google Shape;111;p16"/>
          <p:cNvSpPr txBox="1"/>
          <p:nvPr>
            <p:ph idx="4" type="body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2" name="Google Shape;112;p16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3" name="Google Shape;113;p16"/>
          <p:cNvSpPr txBox="1"/>
          <p:nvPr>
            <p:ph idx="6" type="body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14" name="Google Shape;114;p1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spalte">
  <p:cSld name="3 Bildspalt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2" name="Google Shape;122;p17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3" name="Google Shape;123;p17"/>
          <p:cNvSpPr txBox="1"/>
          <p:nvPr>
            <p:ph idx="3" type="body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4" name="Google Shape;124;p17"/>
          <p:cNvSpPr txBox="1"/>
          <p:nvPr>
            <p:ph idx="4" type="body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5" name="Google Shape;125;p17"/>
          <p:cNvSpPr/>
          <p:nvPr>
            <p:ph idx="5" type="pic"/>
          </p:nvPr>
        </p:nvSpPr>
        <p:spPr>
          <a:xfrm>
            <a:off x="2917031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6" name="Google Shape;126;p17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7" name="Google Shape;127;p17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8" name="Google Shape;128;p17"/>
          <p:cNvSpPr/>
          <p:nvPr>
            <p:ph idx="8" type="pic"/>
          </p:nvPr>
        </p:nvSpPr>
        <p:spPr>
          <a:xfrm>
            <a:off x="5343525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9" name="Google Shape;129;p17"/>
          <p:cNvSpPr txBox="1"/>
          <p:nvPr>
            <p:ph idx="9" type="body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30" name="Google Shape;130;p17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Rockwell"/>
              <a:buNone/>
              <a:defRPr b="0" i="0" sz="75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66216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7180" lvl="1" marL="91440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indent="-289560" lvl="2" marL="137160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indent="-281939" lvl="3" marL="18288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indent="-281939" lvl="4" marL="22860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indent="-281939" lvl="5" marL="27432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indent="-281939" lvl="6" marL="32004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indent="-281940" lvl="7" marL="36576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indent="-281940" lvl="8" marL="411480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66216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b="0" i="0" sz="315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718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9560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193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1939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1939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1939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194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194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ctrTitle"/>
          </p:nvPr>
        </p:nvSpPr>
        <p:spPr>
          <a:xfrm>
            <a:off x="3639059" y="420475"/>
            <a:ext cx="39168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de" sz="4200"/>
              <a:t>Explainable AI for NFL game predictions</a:t>
            </a:r>
            <a:endParaRPr sz="4200"/>
          </a:p>
        </p:txBody>
      </p:sp>
      <p:sp>
        <p:nvSpPr>
          <p:cNvPr id="152" name="Google Shape;152;p20"/>
          <p:cNvSpPr/>
          <p:nvPr/>
        </p:nvSpPr>
        <p:spPr>
          <a:xfrm>
            <a:off x="0" y="0"/>
            <a:ext cx="2683356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3" name="Google Shape;153;p20"/>
          <p:cNvSpPr/>
          <p:nvPr/>
        </p:nvSpPr>
        <p:spPr>
          <a:xfrm flipH="1">
            <a:off x="3101769" y="0"/>
            <a:ext cx="419604" cy="2782230"/>
          </a:xfrm>
          <a:custGeom>
            <a:rect b="b" l="l" r="r" t="t"/>
            <a:pathLst>
              <a:path extrusionOk="0" h="3709642" w="55947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0"/>
          <p:cNvSpPr/>
          <p:nvPr/>
        </p:nvSpPr>
        <p:spPr>
          <a:xfrm flipH="1" rot="5400000">
            <a:off x="285455" y="2067482"/>
            <a:ext cx="5143500" cy="1008536"/>
          </a:xfrm>
          <a:custGeom>
            <a:rect b="b" l="l" r="r" t="t"/>
            <a:pathLst>
              <a:path extrusionOk="0" h="8000" w="10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430" y="1143642"/>
            <a:ext cx="2202627" cy="302766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3639050" y="3072625"/>
            <a:ext cx="495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Anton Crazzolara, Marco Heiniger, Luis Knufinke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0"/>
              <a:buFont typeface="Arial"/>
              <a:buNone/>
            </a:pPr>
            <a:r>
              <a:rPr lang="de"/>
              <a:t>Research Question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2282600"/>
            <a:ext cx="8520600" cy="2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What types of visualizations are the most appropriate for explaining predictions of NFL games based on machine learning methods?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8765"/>
              <a:buNone/>
            </a:pPr>
            <a:r>
              <a:rPr lang="de"/>
              <a:t>Procedure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438125"/>
            <a:ext cx="85206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de"/>
              <a:t>Data collection (Kaggle)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de"/>
              <a:t>Data cleaning &amp; extension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de"/>
              <a:t>Model evaluation (logistic regression &amp; XGboost)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AutoNum type="arabicPeriod"/>
            </a:pPr>
            <a:r>
              <a:rPr lang="de"/>
              <a:t>Accuracy of 77% on test set for both models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de"/>
              <a:t>Visualization of 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AutoNum type="arabicPeriod"/>
            </a:pPr>
            <a:r>
              <a:rPr lang="de"/>
              <a:t>Online survey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02694" y="47115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8765"/>
              <a:buNone/>
            </a:pPr>
            <a:r>
              <a:rPr lang="de"/>
              <a:t>Logistic Regression &amp; Local SHAP Values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Average Rating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2.05/5.00</a:t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43" y="1152475"/>
            <a:ext cx="4939568" cy="35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0" y="4624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800"/>
              <a:buFont typeface="Arial"/>
              <a:buNone/>
            </a:pPr>
            <a:r>
              <a:rPr lang="de"/>
              <a:t>Logistic Regression &amp; Global SHAP Values 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5464100" y="1152475"/>
            <a:ext cx="336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Average Rating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2.50/5.00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28" y="1056822"/>
            <a:ext cx="5261785" cy="362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0400" y="37654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lang="de"/>
              <a:t>XGBoost &amp; LIME </a:t>
            </a:r>
            <a:endParaRPr sz="2244"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4194251"/>
            <a:ext cx="82872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Average Rating 2.41/5.00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00" y="1152001"/>
            <a:ext cx="8288500" cy="30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311700" y="7672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8641"/>
              <a:buNone/>
            </a:pPr>
            <a:r>
              <a:rPr lang="de"/>
              <a:t>Textual Explanation based on XGBoost &amp; LIME</a:t>
            </a:r>
            <a:endParaRPr sz="2244"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69750" y="3714000"/>
            <a:ext cx="8404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Average Rating 3.41/5.00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79176"/>
            <a:ext cx="8404499" cy="198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8765"/>
              <a:buNone/>
            </a:pPr>
            <a:r>
              <a:rPr lang="de"/>
              <a:t>Analysis and Findings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"/>
              <a:t>Textual explanation clearly favored and selected as top option by 55% of all participants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"/>
              <a:t>Participant feedback: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de"/>
              <a:t>Textual explanation is easy to understand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de"/>
              <a:t>Visualizations take longer to understand but hold more information</a:t>
            </a:r>
            <a:endParaRPr/>
          </a:p>
          <a:p>
            <a:pPr indent="-317500" lvl="1" marL="9144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de"/>
              <a:t>Improved labeling and legends might improve visualizations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"/>
              <a:t>No significant relationship between high/low AI knowledge and preferences</a:t>
            </a:r>
            <a:endParaRPr/>
          </a:p>
          <a:p>
            <a:pPr indent="-3429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de"/>
              <a:t>No significant relationship between high/low NFL knowledge and preferences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/>
          <p:cNvPicPr preferRelativeResize="0"/>
          <p:nvPr/>
        </p:nvPicPr>
        <p:blipFill rotWithShape="1">
          <a:blip r:embed="rId4">
            <a:alphaModFix/>
          </a:blip>
          <a:srcRect b="0" l="3613" r="0" t="0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b="0" l="35640" r="0" t="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6">
            <a:alphaModFix/>
          </a:blip>
          <a:srcRect b="0" l="0" r="0" t="28812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 rotWithShape="1">
          <a:blip r:embed="rId7">
            <a:alphaModFix/>
          </a:blip>
          <a:srcRect b="23320" l="0" r="0" t="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13" name="Google Shape;213;p28"/>
          <p:cNvGrpSpPr/>
          <p:nvPr/>
        </p:nvGrpSpPr>
        <p:grpSpPr>
          <a:xfrm>
            <a:off x="1084715" y="1863805"/>
            <a:ext cx="6972187" cy="2385000"/>
            <a:chOff x="40538" y="325015"/>
            <a:chExt cx="6972187" cy="2385000"/>
          </a:xfrm>
        </p:grpSpPr>
        <p:sp>
          <p:nvSpPr>
            <p:cNvPr id="214" name="Google Shape;214;p28"/>
            <p:cNvSpPr/>
            <p:nvPr/>
          </p:nvSpPr>
          <p:spPr>
            <a:xfrm>
              <a:off x="446382" y="325015"/>
              <a:ext cx="1269562" cy="1269562"/>
            </a:xfrm>
            <a:prstGeom prst="ellipse">
              <a:avLst/>
            </a:prstGeom>
            <a:solidFill>
              <a:srgbClr val="E5C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716944" y="595577"/>
              <a:ext cx="728437" cy="72843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0538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 txBox="1"/>
            <p:nvPr/>
          </p:nvSpPr>
          <p:spPr>
            <a:xfrm>
              <a:off x="40538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de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IMPROVE EASE OF UNDERSTANDING OF EXISTING OUT-OF-THE-BOX EXPLANATION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2891850" y="325015"/>
              <a:ext cx="1269562" cy="1269562"/>
            </a:xfrm>
            <a:prstGeom prst="ellipse">
              <a:avLst/>
            </a:prstGeom>
            <a:solidFill>
              <a:srgbClr val="EE7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3162413" y="595577"/>
              <a:ext cx="728437" cy="72843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486007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 txBox="1"/>
            <p:nvPr/>
          </p:nvSpPr>
          <p:spPr>
            <a:xfrm>
              <a:off x="2486007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de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USE LLMS TO GENERATE TEXTUAL EXPLANATIONS WITH MORE FLEXIBILITY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337319" y="325015"/>
              <a:ext cx="1269562" cy="1269562"/>
            </a:xfrm>
            <a:prstGeom prst="ellipse">
              <a:avLst/>
            </a:prstGeom>
            <a:solidFill>
              <a:srgbClr val="59A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607881" y="595577"/>
              <a:ext cx="728437" cy="728437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4931475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4931475" y="1990015"/>
              <a:ext cx="20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entury Gothic"/>
                <a:buNone/>
              </a:pPr>
              <a:r>
                <a:rPr lang="de" sz="1100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BE AWARE OF YOUR TARGET AUDIENCE WHEN DESIGNING EXPLAINABLE AI</a:t>
              </a:r>
              <a:endParaRPr sz="1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6" name="Google Shape;226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1168"/>
              <a:buFont typeface="Bookman Old Style"/>
              <a:buNone/>
            </a:pPr>
            <a:r>
              <a:rPr b="0" i="0" lang="de" sz="315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Further Research Ideas</a:t>
            </a:r>
            <a:endParaRPr b="0" i="0" sz="315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