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1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71" autoAdjust="0"/>
    <p:restoredTop sz="87443" autoAdjust="0"/>
  </p:normalViewPr>
  <p:slideViewPr>
    <p:cSldViewPr snapToGrid="0">
      <p:cViewPr varScale="1">
        <p:scale>
          <a:sx n="131" d="100"/>
          <a:sy n="131" d="100"/>
        </p:scale>
        <p:origin x="122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46C0BE-3779-4F8E-9BEC-52DBA85104F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BE9C4FC-4287-4766-A6A7-D0122D82334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Improve ease of understanding of existing out-of-the-box explanation</a:t>
          </a:r>
          <a:endParaRPr lang="en-US"/>
        </a:p>
      </dgm:t>
    </dgm:pt>
    <dgm:pt modelId="{68BFA106-B840-49FE-84AA-A9CBAC33FF98}" type="parTrans" cxnId="{3164DCB7-CC2D-4B2D-AA7D-0D8A430DB2B9}">
      <dgm:prSet/>
      <dgm:spPr/>
      <dgm:t>
        <a:bodyPr/>
        <a:lstStyle/>
        <a:p>
          <a:endParaRPr lang="en-US"/>
        </a:p>
      </dgm:t>
    </dgm:pt>
    <dgm:pt modelId="{F2E880E5-4442-48BB-B032-9855C1A1A9B2}" type="sibTrans" cxnId="{3164DCB7-CC2D-4B2D-AA7D-0D8A430DB2B9}">
      <dgm:prSet/>
      <dgm:spPr/>
      <dgm:t>
        <a:bodyPr/>
        <a:lstStyle/>
        <a:p>
          <a:endParaRPr lang="en-US"/>
        </a:p>
      </dgm:t>
    </dgm:pt>
    <dgm:pt modelId="{AB05E372-091A-43BA-9E71-65767C82CC5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Use LLMs to generate textual explanations with more flexibility</a:t>
          </a:r>
          <a:endParaRPr lang="en-US"/>
        </a:p>
      </dgm:t>
    </dgm:pt>
    <dgm:pt modelId="{6FF30DAF-7194-4CF3-AD63-DD91B04FD7D5}" type="parTrans" cxnId="{446C490C-B43F-4D92-9A2C-44FBD6DBC621}">
      <dgm:prSet/>
      <dgm:spPr/>
      <dgm:t>
        <a:bodyPr/>
        <a:lstStyle/>
        <a:p>
          <a:endParaRPr lang="en-US"/>
        </a:p>
      </dgm:t>
    </dgm:pt>
    <dgm:pt modelId="{B06C6103-95FD-410A-AA64-774DA4F293EB}" type="sibTrans" cxnId="{446C490C-B43F-4D92-9A2C-44FBD6DBC621}">
      <dgm:prSet/>
      <dgm:spPr/>
      <dgm:t>
        <a:bodyPr/>
        <a:lstStyle/>
        <a:p>
          <a:endParaRPr lang="en-US"/>
        </a:p>
      </dgm:t>
    </dgm:pt>
    <dgm:pt modelId="{8849B262-D090-4557-B44B-44D8E39975E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Be aware of your target audience when designing explainable AI</a:t>
          </a:r>
          <a:endParaRPr lang="en-US"/>
        </a:p>
      </dgm:t>
    </dgm:pt>
    <dgm:pt modelId="{44A770C5-B0C4-4A8C-B573-F5CAAD03B7E8}" type="parTrans" cxnId="{CA2DAF61-89AB-49EE-B0B3-8C6D4D865B32}">
      <dgm:prSet/>
      <dgm:spPr/>
      <dgm:t>
        <a:bodyPr/>
        <a:lstStyle/>
        <a:p>
          <a:endParaRPr lang="en-US"/>
        </a:p>
      </dgm:t>
    </dgm:pt>
    <dgm:pt modelId="{E7F19940-53BB-4F6B-BF8D-D16FB9AA0E62}" type="sibTrans" cxnId="{CA2DAF61-89AB-49EE-B0B3-8C6D4D865B32}">
      <dgm:prSet/>
      <dgm:spPr/>
      <dgm:t>
        <a:bodyPr/>
        <a:lstStyle/>
        <a:p>
          <a:endParaRPr lang="en-US"/>
        </a:p>
      </dgm:t>
    </dgm:pt>
    <dgm:pt modelId="{9FAE5F45-FFA5-4FCE-BCF5-1268D0FBDE6A}" type="pres">
      <dgm:prSet presAssocID="{A846C0BE-3779-4F8E-9BEC-52DBA85104FE}" presName="root" presStyleCnt="0">
        <dgm:presLayoutVars>
          <dgm:dir/>
          <dgm:resizeHandles val="exact"/>
        </dgm:presLayoutVars>
      </dgm:prSet>
      <dgm:spPr/>
    </dgm:pt>
    <dgm:pt modelId="{8A298AF0-4882-4B71-B6D9-9DAE06B97B5C}" type="pres">
      <dgm:prSet presAssocID="{4BE9C4FC-4287-4766-A6A7-D0122D82334B}" presName="compNode" presStyleCnt="0"/>
      <dgm:spPr/>
    </dgm:pt>
    <dgm:pt modelId="{32A5D80C-212F-42C8-868F-9FE177C72B19}" type="pres">
      <dgm:prSet presAssocID="{4BE9C4FC-4287-4766-A6A7-D0122D82334B}" presName="iconBgRect" presStyleLbl="bgShp" presStyleIdx="0" presStyleCnt="3"/>
      <dgm:spPr/>
    </dgm:pt>
    <dgm:pt modelId="{1A4E470D-46F4-4295-AF90-D8BB617294BA}" type="pres">
      <dgm:prSet presAssocID="{4BE9C4FC-4287-4766-A6A7-D0122D82334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achtel"/>
        </a:ext>
      </dgm:extLst>
    </dgm:pt>
    <dgm:pt modelId="{9873C803-ACB7-4A8A-9C7F-7B5BDD76F98C}" type="pres">
      <dgm:prSet presAssocID="{4BE9C4FC-4287-4766-A6A7-D0122D82334B}" presName="spaceRect" presStyleCnt="0"/>
      <dgm:spPr/>
    </dgm:pt>
    <dgm:pt modelId="{B2CD5727-EFE3-4073-A4C4-D85EF1B0D2F8}" type="pres">
      <dgm:prSet presAssocID="{4BE9C4FC-4287-4766-A6A7-D0122D82334B}" presName="textRect" presStyleLbl="revTx" presStyleIdx="0" presStyleCnt="3">
        <dgm:presLayoutVars>
          <dgm:chMax val="1"/>
          <dgm:chPref val="1"/>
        </dgm:presLayoutVars>
      </dgm:prSet>
      <dgm:spPr/>
    </dgm:pt>
    <dgm:pt modelId="{C30BE0E0-AC99-4554-B08D-4C368383912A}" type="pres">
      <dgm:prSet presAssocID="{F2E880E5-4442-48BB-B032-9855C1A1A9B2}" presName="sibTrans" presStyleCnt="0"/>
      <dgm:spPr/>
    </dgm:pt>
    <dgm:pt modelId="{A6754689-A029-412D-BF19-C15FBF97C322}" type="pres">
      <dgm:prSet presAssocID="{AB05E372-091A-43BA-9E71-65767C82CC56}" presName="compNode" presStyleCnt="0"/>
      <dgm:spPr/>
    </dgm:pt>
    <dgm:pt modelId="{76C04D14-4172-4D42-8B73-3B4D167B54C6}" type="pres">
      <dgm:prSet presAssocID="{AB05E372-091A-43BA-9E71-65767C82CC56}" presName="iconBgRect" presStyleLbl="bgShp" presStyleIdx="1" presStyleCnt="3"/>
      <dgm:spPr/>
    </dgm:pt>
    <dgm:pt modelId="{986F3715-1EC8-4BD6-BA9A-66F3E9A4EFD0}" type="pres">
      <dgm:prSet presAssocID="{AB05E372-091A-43BA-9E71-65767C82CC5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FE90D54-D734-484C-803E-B4D7C5919451}" type="pres">
      <dgm:prSet presAssocID="{AB05E372-091A-43BA-9E71-65767C82CC56}" presName="spaceRect" presStyleCnt="0"/>
      <dgm:spPr/>
    </dgm:pt>
    <dgm:pt modelId="{70419367-5722-4B7C-BA38-20163E4F2D4E}" type="pres">
      <dgm:prSet presAssocID="{AB05E372-091A-43BA-9E71-65767C82CC56}" presName="textRect" presStyleLbl="revTx" presStyleIdx="1" presStyleCnt="3">
        <dgm:presLayoutVars>
          <dgm:chMax val="1"/>
          <dgm:chPref val="1"/>
        </dgm:presLayoutVars>
      </dgm:prSet>
      <dgm:spPr/>
    </dgm:pt>
    <dgm:pt modelId="{4E37F676-6B18-42B6-8942-9D5277575D87}" type="pres">
      <dgm:prSet presAssocID="{B06C6103-95FD-410A-AA64-774DA4F293EB}" presName="sibTrans" presStyleCnt="0"/>
      <dgm:spPr/>
    </dgm:pt>
    <dgm:pt modelId="{6D48A4FE-F4F3-4D63-A6D8-36E991E14DB3}" type="pres">
      <dgm:prSet presAssocID="{8849B262-D090-4557-B44B-44D8E39975EE}" presName="compNode" presStyleCnt="0"/>
      <dgm:spPr/>
    </dgm:pt>
    <dgm:pt modelId="{6268F100-38A0-43E2-9E14-61CCD25D2C00}" type="pres">
      <dgm:prSet presAssocID="{8849B262-D090-4557-B44B-44D8E39975EE}" presName="iconBgRect" presStyleLbl="bgShp" presStyleIdx="2" presStyleCnt="3"/>
      <dgm:spPr/>
    </dgm:pt>
    <dgm:pt modelId="{7D2DAE9F-4D37-440E-B99E-C0C45AE15A3D}" type="pres">
      <dgm:prSet presAssocID="{8849B262-D090-4557-B44B-44D8E39975E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lltreffer"/>
        </a:ext>
      </dgm:extLst>
    </dgm:pt>
    <dgm:pt modelId="{5DE1BF0A-7D99-4F96-92B5-2347F30C4292}" type="pres">
      <dgm:prSet presAssocID="{8849B262-D090-4557-B44B-44D8E39975EE}" presName="spaceRect" presStyleCnt="0"/>
      <dgm:spPr/>
    </dgm:pt>
    <dgm:pt modelId="{CB755511-B971-41ED-AD90-AA35D1206D4C}" type="pres">
      <dgm:prSet presAssocID="{8849B262-D090-4557-B44B-44D8E39975E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46C490C-B43F-4D92-9A2C-44FBD6DBC621}" srcId="{A846C0BE-3779-4F8E-9BEC-52DBA85104FE}" destId="{AB05E372-091A-43BA-9E71-65767C82CC56}" srcOrd="1" destOrd="0" parTransId="{6FF30DAF-7194-4CF3-AD63-DD91B04FD7D5}" sibTransId="{B06C6103-95FD-410A-AA64-774DA4F293EB}"/>
    <dgm:cxn modelId="{7BE2501D-1D25-4F58-AC6D-78EEB27E230D}" type="presOf" srcId="{8849B262-D090-4557-B44B-44D8E39975EE}" destId="{CB755511-B971-41ED-AD90-AA35D1206D4C}" srcOrd="0" destOrd="0" presId="urn:microsoft.com/office/officeart/2018/5/layout/IconCircleLabelList"/>
    <dgm:cxn modelId="{0B199328-EFD5-4109-B8DF-799EB5C89DC9}" type="presOf" srcId="{AB05E372-091A-43BA-9E71-65767C82CC56}" destId="{70419367-5722-4B7C-BA38-20163E4F2D4E}" srcOrd="0" destOrd="0" presId="urn:microsoft.com/office/officeart/2018/5/layout/IconCircleLabelList"/>
    <dgm:cxn modelId="{651A8044-6E8F-4533-85DC-A0D7E5B9832A}" type="presOf" srcId="{4BE9C4FC-4287-4766-A6A7-D0122D82334B}" destId="{B2CD5727-EFE3-4073-A4C4-D85EF1B0D2F8}" srcOrd="0" destOrd="0" presId="urn:microsoft.com/office/officeart/2018/5/layout/IconCircleLabelList"/>
    <dgm:cxn modelId="{E01BBE47-46F4-41B7-8A83-E509A6635077}" type="presOf" srcId="{A846C0BE-3779-4F8E-9BEC-52DBA85104FE}" destId="{9FAE5F45-FFA5-4FCE-BCF5-1268D0FBDE6A}" srcOrd="0" destOrd="0" presId="urn:microsoft.com/office/officeart/2018/5/layout/IconCircleLabelList"/>
    <dgm:cxn modelId="{CA2DAF61-89AB-49EE-B0B3-8C6D4D865B32}" srcId="{A846C0BE-3779-4F8E-9BEC-52DBA85104FE}" destId="{8849B262-D090-4557-B44B-44D8E39975EE}" srcOrd="2" destOrd="0" parTransId="{44A770C5-B0C4-4A8C-B573-F5CAAD03B7E8}" sibTransId="{E7F19940-53BB-4F6B-BF8D-D16FB9AA0E62}"/>
    <dgm:cxn modelId="{3164DCB7-CC2D-4B2D-AA7D-0D8A430DB2B9}" srcId="{A846C0BE-3779-4F8E-9BEC-52DBA85104FE}" destId="{4BE9C4FC-4287-4766-A6A7-D0122D82334B}" srcOrd="0" destOrd="0" parTransId="{68BFA106-B840-49FE-84AA-A9CBAC33FF98}" sibTransId="{F2E880E5-4442-48BB-B032-9855C1A1A9B2}"/>
    <dgm:cxn modelId="{7B6F537C-644D-436C-BA68-E01BAACC28ED}" type="presParOf" srcId="{9FAE5F45-FFA5-4FCE-BCF5-1268D0FBDE6A}" destId="{8A298AF0-4882-4B71-B6D9-9DAE06B97B5C}" srcOrd="0" destOrd="0" presId="urn:microsoft.com/office/officeart/2018/5/layout/IconCircleLabelList"/>
    <dgm:cxn modelId="{CAF99BC4-2B18-473F-80E5-48F7054067F4}" type="presParOf" srcId="{8A298AF0-4882-4B71-B6D9-9DAE06B97B5C}" destId="{32A5D80C-212F-42C8-868F-9FE177C72B19}" srcOrd="0" destOrd="0" presId="urn:microsoft.com/office/officeart/2018/5/layout/IconCircleLabelList"/>
    <dgm:cxn modelId="{C40D8EA9-4F21-45AE-B1C0-486CC777DCE8}" type="presParOf" srcId="{8A298AF0-4882-4B71-B6D9-9DAE06B97B5C}" destId="{1A4E470D-46F4-4295-AF90-D8BB617294BA}" srcOrd="1" destOrd="0" presId="urn:microsoft.com/office/officeart/2018/5/layout/IconCircleLabelList"/>
    <dgm:cxn modelId="{C67644A3-DAA8-44D0-AC9E-460F5F858871}" type="presParOf" srcId="{8A298AF0-4882-4B71-B6D9-9DAE06B97B5C}" destId="{9873C803-ACB7-4A8A-9C7F-7B5BDD76F98C}" srcOrd="2" destOrd="0" presId="urn:microsoft.com/office/officeart/2018/5/layout/IconCircleLabelList"/>
    <dgm:cxn modelId="{0902D71C-D61F-4386-A076-050218ED74ED}" type="presParOf" srcId="{8A298AF0-4882-4B71-B6D9-9DAE06B97B5C}" destId="{B2CD5727-EFE3-4073-A4C4-D85EF1B0D2F8}" srcOrd="3" destOrd="0" presId="urn:microsoft.com/office/officeart/2018/5/layout/IconCircleLabelList"/>
    <dgm:cxn modelId="{06BB2EA1-1CA0-402F-8E15-D9E4B6B2A0A8}" type="presParOf" srcId="{9FAE5F45-FFA5-4FCE-BCF5-1268D0FBDE6A}" destId="{C30BE0E0-AC99-4554-B08D-4C368383912A}" srcOrd="1" destOrd="0" presId="urn:microsoft.com/office/officeart/2018/5/layout/IconCircleLabelList"/>
    <dgm:cxn modelId="{643CC92C-2927-4C5D-B7CE-6AE6D1A77722}" type="presParOf" srcId="{9FAE5F45-FFA5-4FCE-BCF5-1268D0FBDE6A}" destId="{A6754689-A029-412D-BF19-C15FBF97C322}" srcOrd="2" destOrd="0" presId="urn:microsoft.com/office/officeart/2018/5/layout/IconCircleLabelList"/>
    <dgm:cxn modelId="{9A315BD4-4026-4BFB-AE05-0DE3849412D2}" type="presParOf" srcId="{A6754689-A029-412D-BF19-C15FBF97C322}" destId="{76C04D14-4172-4D42-8B73-3B4D167B54C6}" srcOrd="0" destOrd="0" presId="urn:microsoft.com/office/officeart/2018/5/layout/IconCircleLabelList"/>
    <dgm:cxn modelId="{1D5771BC-42FB-426E-A315-6CE509B49519}" type="presParOf" srcId="{A6754689-A029-412D-BF19-C15FBF97C322}" destId="{986F3715-1EC8-4BD6-BA9A-66F3E9A4EFD0}" srcOrd="1" destOrd="0" presId="urn:microsoft.com/office/officeart/2018/5/layout/IconCircleLabelList"/>
    <dgm:cxn modelId="{45C4D0E5-D473-4A73-93F2-8568A01FF2AF}" type="presParOf" srcId="{A6754689-A029-412D-BF19-C15FBF97C322}" destId="{DFE90D54-D734-484C-803E-B4D7C5919451}" srcOrd="2" destOrd="0" presId="urn:microsoft.com/office/officeart/2018/5/layout/IconCircleLabelList"/>
    <dgm:cxn modelId="{5D218C49-5F84-42EC-B1EA-54E1217BA687}" type="presParOf" srcId="{A6754689-A029-412D-BF19-C15FBF97C322}" destId="{70419367-5722-4B7C-BA38-20163E4F2D4E}" srcOrd="3" destOrd="0" presId="urn:microsoft.com/office/officeart/2018/5/layout/IconCircleLabelList"/>
    <dgm:cxn modelId="{2A066A3F-1F7B-4685-9136-52844FA36B62}" type="presParOf" srcId="{9FAE5F45-FFA5-4FCE-BCF5-1268D0FBDE6A}" destId="{4E37F676-6B18-42B6-8942-9D5277575D87}" srcOrd="3" destOrd="0" presId="urn:microsoft.com/office/officeart/2018/5/layout/IconCircleLabelList"/>
    <dgm:cxn modelId="{087350ED-CB38-4AE3-AD4B-621018B76FFB}" type="presParOf" srcId="{9FAE5F45-FFA5-4FCE-BCF5-1268D0FBDE6A}" destId="{6D48A4FE-F4F3-4D63-A6D8-36E991E14DB3}" srcOrd="4" destOrd="0" presId="urn:microsoft.com/office/officeart/2018/5/layout/IconCircleLabelList"/>
    <dgm:cxn modelId="{8E8CCBF4-0C12-43B4-87B4-59A5E6360A1F}" type="presParOf" srcId="{6D48A4FE-F4F3-4D63-A6D8-36E991E14DB3}" destId="{6268F100-38A0-43E2-9E14-61CCD25D2C00}" srcOrd="0" destOrd="0" presId="urn:microsoft.com/office/officeart/2018/5/layout/IconCircleLabelList"/>
    <dgm:cxn modelId="{BBB54A64-148D-4778-82BC-BE8CD94551C2}" type="presParOf" srcId="{6D48A4FE-F4F3-4D63-A6D8-36E991E14DB3}" destId="{7D2DAE9F-4D37-440E-B99E-C0C45AE15A3D}" srcOrd="1" destOrd="0" presId="urn:microsoft.com/office/officeart/2018/5/layout/IconCircleLabelList"/>
    <dgm:cxn modelId="{31129229-36DA-46B6-8BD7-C2DA778EB0A9}" type="presParOf" srcId="{6D48A4FE-F4F3-4D63-A6D8-36E991E14DB3}" destId="{5DE1BF0A-7D99-4F96-92B5-2347F30C4292}" srcOrd="2" destOrd="0" presId="urn:microsoft.com/office/officeart/2018/5/layout/IconCircleLabelList"/>
    <dgm:cxn modelId="{C6CF15E2-65AE-4FE6-A253-7B5D2F26CA75}" type="presParOf" srcId="{6D48A4FE-F4F3-4D63-A6D8-36E991E14DB3}" destId="{CB755511-B971-41ED-AD90-AA35D1206D4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A5D80C-212F-42C8-868F-9FE177C72B19}">
      <dsp:nvSpPr>
        <dsp:cNvPr id="0" name=""/>
        <dsp:cNvSpPr/>
      </dsp:nvSpPr>
      <dsp:spPr>
        <a:xfrm>
          <a:off x="446382" y="325015"/>
          <a:ext cx="1269562" cy="1269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4E470D-46F4-4295-AF90-D8BB617294BA}">
      <dsp:nvSpPr>
        <dsp:cNvPr id="0" name=""/>
        <dsp:cNvSpPr/>
      </dsp:nvSpPr>
      <dsp:spPr>
        <a:xfrm>
          <a:off x="716944" y="595577"/>
          <a:ext cx="728437" cy="728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CD5727-EFE3-4073-A4C4-D85EF1B0D2F8}">
      <dsp:nvSpPr>
        <dsp:cNvPr id="0" name=""/>
        <dsp:cNvSpPr/>
      </dsp:nvSpPr>
      <dsp:spPr>
        <a:xfrm>
          <a:off x="40538" y="1990015"/>
          <a:ext cx="20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100" kern="1200"/>
            <a:t>Improve ease of understanding of existing out-of-the-box explanation</a:t>
          </a:r>
          <a:endParaRPr lang="en-US" sz="1100" kern="1200"/>
        </a:p>
      </dsp:txBody>
      <dsp:txXfrm>
        <a:off x="40538" y="1990015"/>
        <a:ext cx="2081250" cy="720000"/>
      </dsp:txXfrm>
    </dsp:sp>
    <dsp:sp modelId="{76C04D14-4172-4D42-8B73-3B4D167B54C6}">
      <dsp:nvSpPr>
        <dsp:cNvPr id="0" name=""/>
        <dsp:cNvSpPr/>
      </dsp:nvSpPr>
      <dsp:spPr>
        <a:xfrm>
          <a:off x="2891850" y="325015"/>
          <a:ext cx="1269562" cy="1269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6F3715-1EC8-4BD6-BA9A-66F3E9A4EFD0}">
      <dsp:nvSpPr>
        <dsp:cNvPr id="0" name=""/>
        <dsp:cNvSpPr/>
      </dsp:nvSpPr>
      <dsp:spPr>
        <a:xfrm>
          <a:off x="3162413" y="595577"/>
          <a:ext cx="728437" cy="728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419367-5722-4B7C-BA38-20163E4F2D4E}">
      <dsp:nvSpPr>
        <dsp:cNvPr id="0" name=""/>
        <dsp:cNvSpPr/>
      </dsp:nvSpPr>
      <dsp:spPr>
        <a:xfrm>
          <a:off x="2486007" y="1990015"/>
          <a:ext cx="20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100" kern="1200"/>
            <a:t>Use LLMs to generate textual explanations with more flexibility</a:t>
          </a:r>
          <a:endParaRPr lang="en-US" sz="1100" kern="1200"/>
        </a:p>
      </dsp:txBody>
      <dsp:txXfrm>
        <a:off x="2486007" y="1990015"/>
        <a:ext cx="2081250" cy="720000"/>
      </dsp:txXfrm>
    </dsp:sp>
    <dsp:sp modelId="{6268F100-38A0-43E2-9E14-61CCD25D2C00}">
      <dsp:nvSpPr>
        <dsp:cNvPr id="0" name=""/>
        <dsp:cNvSpPr/>
      </dsp:nvSpPr>
      <dsp:spPr>
        <a:xfrm>
          <a:off x="5337319" y="325015"/>
          <a:ext cx="1269562" cy="1269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2DAE9F-4D37-440E-B99E-C0C45AE15A3D}">
      <dsp:nvSpPr>
        <dsp:cNvPr id="0" name=""/>
        <dsp:cNvSpPr/>
      </dsp:nvSpPr>
      <dsp:spPr>
        <a:xfrm>
          <a:off x="5607881" y="595577"/>
          <a:ext cx="728437" cy="728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755511-B971-41ED-AD90-AA35D1206D4C}">
      <dsp:nvSpPr>
        <dsp:cNvPr id="0" name=""/>
        <dsp:cNvSpPr/>
      </dsp:nvSpPr>
      <dsp:spPr>
        <a:xfrm>
          <a:off x="4931475" y="1990015"/>
          <a:ext cx="20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100" kern="1200"/>
            <a:t>Be aware of your target audience when designing explainable AI</a:t>
          </a:r>
          <a:endParaRPr lang="en-US" sz="1100" kern="1200"/>
        </a:p>
      </dsp:txBody>
      <dsp:txXfrm>
        <a:off x="4931475" y="1990015"/>
        <a:ext cx="20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a57c1165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a57c1165c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5fd4125b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a5fd4125b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Explain that we wanted to do something about explainable AI and as Luis is a big american football fan he proposed this.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a5fd4125b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a5fd4125b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a5a86bba17_1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a5a86bba17_1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57c1165c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a57c1165c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a57c1165c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a57c1165c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a57c1165cc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a57c1165cc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a57c1165c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a57c1165cc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a57c1165cc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a57c1165cc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8882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495579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234074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7800" y="2828380"/>
            <a:ext cx="5459737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TextBox 8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628087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272600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927388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793294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11667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6089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ookman Old Styl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2pPr>
            <a:lvl3pPr marL="1371600" lvl="2" indent="-3175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3pPr>
            <a:lvl4pPr marL="1828800" lvl="3" indent="-3175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5pPr>
            <a:lvl6pPr marL="2743200" lvl="5" indent="-3175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Rockwell"/>
              <a:buNone/>
              <a:defRPr sz="75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425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6372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01175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1867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083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4708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772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445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18465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6759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386206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  <p:sldLayoutId id="2147483926" r:id="rId12"/>
    <p:sldLayoutId id="2147483927" r:id="rId13"/>
    <p:sldLayoutId id="2147483928" r:id="rId14"/>
    <p:sldLayoutId id="2147483929" r:id="rId15"/>
    <p:sldLayoutId id="2147483930" r:id="rId16"/>
    <p:sldLayoutId id="2147483931" r:id="rId17"/>
    <p:sldLayoutId id="2147483932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11" Type="http://schemas.openxmlformats.org/officeDocument/2006/relationships/diagramColors" Target="../diagrams/colors1.xml"/><Relationship Id="rId5" Type="http://schemas.openxmlformats.org/officeDocument/2006/relationships/image" Target="../media/image3.pn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2.png"/><Relationship Id="rId9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ctrTitle"/>
          </p:nvPr>
        </p:nvSpPr>
        <p:spPr>
          <a:xfrm>
            <a:off x="3654009" y="1085850"/>
            <a:ext cx="3916743" cy="249718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dirty="0"/>
              <a:t>Explainable AI</a:t>
            </a:r>
            <a:r>
              <a:rPr lang="en-US" sz="4200" b="0" dirty="0">
                <a:latin typeface="Bookman Old Style"/>
                <a:ea typeface="Bookman Old Style"/>
                <a:cs typeface="Bookman Old Style"/>
                <a:sym typeface="Bookman Old Style"/>
              </a:rPr>
              <a:t> for NFL </a:t>
            </a:r>
            <a:r>
              <a:rPr lang="en-US" sz="4200" dirty="0"/>
              <a:t>game predictions</a:t>
            </a:r>
            <a:endParaRPr lang="en-US" sz="4200" b="0" dirty="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FD235D7-E555-468D-A368-E23596CCE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3356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Freeform 8">
            <a:extLst>
              <a:ext uri="{FF2B5EF4-FFF2-40B4-BE49-F238E27FC236}">
                <a16:creationId xmlns:a16="http://schemas.microsoft.com/office/drawing/2014/main" id="{AA0BB620-0E1B-444E-B4DA-620EC18FC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101769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 5">
            <a:extLst>
              <a:ext uri="{FF2B5EF4-FFF2-40B4-BE49-F238E27FC236}">
                <a16:creationId xmlns:a16="http://schemas.microsoft.com/office/drawing/2014/main" id="{2429450D-EE6E-4527-982F-934CA86EE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285455" y="2067482"/>
            <a:ext cx="5143500" cy="1008536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de-CH"/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85430" y="1143642"/>
            <a:ext cx="2202627" cy="3027665"/>
          </a:xfrm>
          <a:prstGeom prst="rect">
            <a:avLst/>
          </a:prstGeom>
          <a:noFill/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dirty="0"/>
              <a:t>Research Question</a:t>
            </a:r>
            <a:endParaRPr dirty="0"/>
          </a:p>
        </p:txBody>
      </p:sp>
      <p:sp>
        <p:nvSpPr>
          <p:cNvPr id="148" name="Google Shape;148;p21"/>
          <p:cNvSpPr txBox="1">
            <a:spLocks noGrp="1"/>
          </p:cNvSpPr>
          <p:nvPr>
            <p:ph type="body" idx="1"/>
          </p:nvPr>
        </p:nvSpPr>
        <p:spPr>
          <a:xfrm>
            <a:off x="311700" y="2282600"/>
            <a:ext cx="8520600" cy="22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dirty="0" err="1"/>
              <a:t>What</a:t>
            </a:r>
            <a:r>
              <a:rPr lang="de" dirty="0"/>
              <a:t> </a:t>
            </a:r>
            <a:r>
              <a:rPr lang="de" dirty="0" err="1"/>
              <a:t>types</a:t>
            </a:r>
            <a:r>
              <a:rPr lang="de" dirty="0"/>
              <a:t> of </a:t>
            </a:r>
            <a:r>
              <a:rPr lang="de" dirty="0" err="1"/>
              <a:t>visualizations</a:t>
            </a:r>
            <a:r>
              <a:rPr lang="de" dirty="0"/>
              <a:t> </a:t>
            </a:r>
            <a:r>
              <a:rPr lang="de" dirty="0" err="1"/>
              <a:t>are</a:t>
            </a:r>
            <a:r>
              <a:rPr lang="de" dirty="0"/>
              <a:t> the </a:t>
            </a:r>
            <a:r>
              <a:rPr lang="de" dirty="0" err="1"/>
              <a:t>most</a:t>
            </a:r>
            <a:r>
              <a:rPr lang="de" dirty="0"/>
              <a:t> </a:t>
            </a:r>
            <a:r>
              <a:rPr lang="de" dirty="0" err="1"/>
              <a:t>appropriate</a:t>
            </a:r>
            <a:r>
              <a:rPr lang="de" dirty="0"/>
              <a:t> </a:t>
            </a:r>
            <a:r>
              <a:rPr lang="de" dirty="0" err="1"/>
              <a:t>for</a:t>
            </a:r>
            <a:r>
              <a:rPr lang="de" dirty="0"/>
              <a:t> </a:t>
            </a:r>
            <a:r>
              <a:rPr lang="de" dirty="0" err="1"/>
              <a:t>explaining</a:t>
            </a:r>
            <a:r>
              <a:rPr lang="de" dirty="0"/>
              <a:t> </a:t>
            </a:r>
            <a:r>
              <a:rPr lang="de" dirty="0" err="1"/>
              <a:t>predictions</a:t>
            </a:r>
            <a:r>
              <a:rPr lang="de" dirty="0"/>
              <a:t> of NFL </a:t>
            </a:r>
            <a:r>
              <a:rPr lang="de" dirty="0" err="1"/>
              <a:t>games</a:t>
            </a:r>
            <a:r>
              <a:rPr lang="de" dirty="0"/>
              <a:t> </a:t>
            </a:r>
            <a:r>
              <a:rPr lang="de" dirty="0" err="1"/>
              <a:t>based</a:t>
            </a:r>
            <a:r>
              <a:rPr lang="de" dirty="0"/>
              <a:t> on </a:t>
            </a:r>
            <a:r>
              <a:rPr lang="de" dirty="0" err="1"/>
              <a:t>machine</a:t>
            </a:r>
            <a:r>
              <a:rPr lang="de" dirty="0"/>
              <a:t> </a:t>
            </a:r>
            <a:r>
              <a:rPr lang="de" dirty="0" err="1"/>
              <a:t>learning</a:t>
            </a:r>
            <a:r>
              <a:rPr lang="de" dirty="0"/>
              <a:t> </a:t>
            </a:r>
            <a:r>
              <a:rPr lang="de" dirty="0" err="1"/>
              <a:t>methods</a:t>
            </a:r>
            <a:r>
              <a:rPr lang="de" dirty="0"/>
              <a:t>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Procedure</a:t>
            </a:r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body" idx="1"/>
          </p:nvPr>
        </p:nvSpPr>
        <p:spPr>
          <a:xfrm>
            <a:off x="311700" y="1438125"/>
            <a:ext cx="8520600" cy="31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" dirty="0"/>
              <a:t>Data collection (Kaggle)</a:t>
            </a:r>
            <a:endParaRPr dirty="0"/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de" dirty="0"/>
              <a:t>Data cleaning &amp; extension</a:t>
            </a:r>
            <a:endParaRPr dirty="0"/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de" dirty="0"/>
              <a:t>Model evaluation (logistic regression &amp; XGboost)</a:t>
            </a:r>
            <a:endParaRPr dirty="0"/>
          </a:p>
          <a:p>
            <a:pPr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§"/>
            </a:pPr>
            <a:r>
              <a:rPr lang="de" dirty="0"/>
              <a:t>Accuracy of 77% on test set for both models</a:t>
            </a:r>
            <a:endParaRPr dirty="0"/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de" dirty="0"/>
              <a:t>Visualization of results</a:t>
            </a:r>
            <a:endParaRPr dirty="0"/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de" dirty="0"/>
              <a:t>Online survey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>
            <a:spLocks noGrp="1"/>
          </p:cNvSpPr>
          <p:nvPr>
            <p:ph type="title"/>
          </p:nvPr>
        </p:nvSpPr>
        <p:spPr>
          <a:xfrm>
            <a:off x="102694" y="47115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Logistic Regression &amp; Local SHAP Values</a:t>
            </a:r>
            <a:endParaRPr dirty="0"/>
          </a:p>
        </p:txBody>
      </p:sp>
      <p:sp>
        <p:nvSpPr>
          <p:cNvPr id="160" name="Google Shape;160;p23"/>
          <p:cNvSpPr txBox="1">
            <a:spLocks noGrp="1"/>
          </p:cNvSpPr>
          <p:nvPr>
            <p:ph type="body" idx="1"/>
          </p:nvPr>
        </p:nvSpPr>
        <p:spPr>
          <a:xfrm>
            <a:off x="5464100" y="1152475"/>
            <a:ext cx="33681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Average Rating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2.05/5.00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843" y="1152475"/>
            <a:ext cx="4939568" cy="354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>
            <a:spLocks noGrp="1"/>
          </p:cNvSpPr>
          <p:nvPr>
            <p:ph type="title"/>
          </p:nvPr>
        </p:nvSpPr>
        <p:spPr>
          <a:xfrm>
            <a:off x="0" y="46244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dirty="0"/>
              <a:t>Logistic Regression &amp; Global SHAP Values </a:t>
            </a:r>
            <a:endParaRPr dirty="0"/>
          </a:p>
        </p:txBody>
      </p:sp>
      <p:sp>
        <p:nvSpPr>
          <p:cNvPr id="168" name="Google Shape;168;p24"/>
          <p:cNvSpPr txBox="1">
            <a:spLocks noGrp="1"/>
          </p:cNvSpPr>
          <p:nvPr>
            <p:ph type="body" idx="1"/>
          </p:nvPr>
        </p:nvSpPr>
        <p:spPr>
          <a:xfrm>
            <a:off x="5464100" y="1152475"/>
            <a:ext cx="33681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Average Rating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2.50/5.00</a:t>
            </a:r>
            <a:endParaRPr/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128" y="1056822"/>
            <a:ext cx="5261785" cy="3624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>
            <a:spLocks noGrp="1"/>
          </p:cNvSpPr>
          <p:nvPr>
            <p:ph type="title"/>
          </p:nvPr>
        </p:nvSpPr>
        <p:spPr>
          <a:xfrm>
            <a:off x="310400" y="37654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XGBoost &amp; LIME </a:t>
            </a:r>
            <a:endParaRPr sz="2244" dirty="0"/>
          </a:p>
        </p:txBody>
      </p:sp>
      <p:sp>
        <p:nvSpPr>
          <p:cNvPr id="174" name="Google Shape;174;p25"/>
          <p:cNvSpPr txBox="1">
            <a:spLocks noGrp="1"/>
          </p:cNvSpPr>
          <p:nvPr>
            <p:ph type="body" idx="1"/>
          </p:nvPr>
        </p:nvSpPr>
        <p:spPr>
          <a:xfrm>
            <a:off x="311700" y="4194251"/>
            <a:ext cx="8287200" cy="55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Average Rating 2.41/5.00</a:t>
            </a:r>
            <a:endParaRPr dirty="0"/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400" y="1152001"/>
            <a:ext cx="8288500" cy="304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>
            <a:spLocks noGrp="1"/>
          </p:cNvSpPr>
          <p:nvPr>
            <p:ph type="title"/>
          </p:nvPr>
        </p:nvSpPr>
        <p:spPr>
          <a:xfrm>
            <a:off x="311700" y="76724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Textual Explanation based on XGBoost &amp; LIME</a:t>
            </a:r>
            <a:endParaRPr sz="2244" dirty="0"/>
          </a:p>
        </p:txBody>
      </p:sp>
      <p:sp>
        <p:nvSpPr>
          <p:cNvPr id="181" name="Google Shape;181;p26"/>
          <p:cNvSpPr txBox="1">
            <a:spLocks noGrp="1"/>
          </p:cNvSpPr>
          <p:nvPr>
            <p:ph type="body" idx="1"/>
          </p:nvPr>
        </p:nvSpPr>
        <p:spPr>
          <a:xfrm>
            <a:off x="369750" y="3714000"/>
            <a:ext cx="8404500" cy="55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Average Rating 3.41/5.00</a:t>
            </a:r>
            <a:endParaRPr dirty="0"/>
          </a:p>
        </p:txBody>
      </p:sp>
      <p:pic>
        <p:nvPicPr>
          <p:cNvPr id="182" name="Google Shape;1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79176"/>
            <a:ext cx="8404499" cy="1985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Analysis and Findings</a:t>
            </a:r>
            <a:endParaRPr dirty="0"/>
          </a:p>
        </p:txBody>
      </p:sp>
      <p:sp>
        <p:nvSpPr>
          <p:cNvPr id="188" name="Google Shape;188;p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de" dirty="0"/>
              <a:t>Textual explanation clearly favored and selected as top option by 55% of all participants</a:t>
            </a:r>
            <a:endParaRPr dirty="0"/>
          </a:p>
          <a:p>
            <a:pPr lvl="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de" dirty="0"/>
              <a:t>Participant feedback:</a:t>
            </a:r>
            <a:endParaRPr dirty="0"/>
          </a:p>
          <a:p>
            <a:pPr lvl="1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§"/>
            </a:pPr>
            <a:r>
              <a:rPr lang="de" dirty="0"/>
              <a:t>Textual explanation is easy to understand</a:t>
            </a:r>
            <a:endParaRPr dirty="0"/>
          </a:p>
          <a:p>
            <a:pPr lvl="1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§"/>
            </a:pPr>
            <a:r>
              <a:rPr lang="de" dirty="0"/>
              <a:t>Visualizations take longer to understand but hold more information</a:t>
            </a:r>
            <a:endParaRPr dirty="0"/>
          </a:p>
          <a:p>
            <a:pPr lvl="1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§"/>
            </a:pPr>
            <a:r>
              <a:rPr lang="de" dirty="0"/>
              <a:t>Improved labeling and legends might improve visualizations</a:t>
            </a:r>
            <a:endParaRPr dirty="0"/>
          </a:p>
          <a:p>
            <a:pPr lvl="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de" dirty="0"/>
              <a:t>No significant relationship between high/low AI knowledge and preferences</a:t>
            </a:r>
            <a:endParaRPr dirty="0"/>
          </a:p>
          <a:p>
            <a:pPr lvl="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de" dirty="0"/>
              <a:t>No significant relationship between high/low NFL knowledge and preferences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Picture 200">
            <a:extLst>
              <a:ext uri="{FF2B5EF4-FFF2-40B4-BE49-F238E27FC236}">
                <a16:creationId xmlns:a16="http://schemas.microsoft.com/office/drawing/2014/main" id="{0654392F-1639-4655-984D-9EC62CB79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203" name="Picture 202">
            <a:extLst>
              <a:ext uri="{FF2B5EF4-FFF2-40B4-BE49-F238E27FC236}">
                <a16:creationId xmlns:a16="http://schemas.microsoft.com/office/drawing/2014/main" id="{AA42ABA0-A57E-4B96-8B71-32BE731BD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205" name="Oval 204">
            <a:extLst>
              <a:ext uri="{FF2B5EF4-FFF2-40B4-BE49-F238E27FC236}">
                <a16:creationId xmlns:a16="http://schemas.microsoft.com/office/drawing/2014/main" id="{81601940-FE05-4058-8C3C-93ECC6D8B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pic>
        <p:nvPicPr>
          <p:cNvPr id="207" name="Picture 206">
            <a:extLst>
              <a:ext uri="{FF2B5EF4-FFF2-40B4-BE49-F238E27FC236}">
                <a16:creationId xmlns:a16="http://schemas.microsoft.com/office/drawing/2014/main" id="{A24A74BA-E5A0-4961-B27F-09544E4F5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209" name="Picture 208">
            <a:extLst>
              <a:ext uri="{FF2B5EF4-FFF2-40B4-BE49-F238E27FC236}">
                <a16:creationId xmlns:a16="http://schemas.microsoft.com/office/drawing/2014/main" id="{5FCC04C7-E7EE-4E3B-988E-0B9718A3C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6759" y="4572000"/>
            <a:ext cx="745300" cy="571500"/>
          </a:xfrm>
          <a:prstGeom prst="rect">
            <a:avLst/>
          </a:prstGeom>
        </p:spPr>
      </p:pic>
      <p:sp>
        <p:nvSpPr>
          <p:cNvPr id="211" name="Rectangle 210">
            <a:extLst>
              <a:ext uri="{FF2B5EF4-FFF2-40B4-BE49-F238E27FC236}">
                <a16:creationId xmlns:a16="http://schemas.microsoft.com/office/drawing/2014/main" id="{03964ECA-3652-457C-9FDE-16AED3949B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graphicFrame>
        <p:nvGraphicFramePr>
          <p:cNvPr id="196" name="Google Shape;194;p28">
            <a:extLst>
              <a:ext uri="{FF2B5EF4-FFF2-40B4-BE49-F238E27FC236}">
                <a16:creationId xmlns:a16="http://schemas.microsoft.com/office/drawing/2014/main" id="{1CE539B8-9C9B-42DB-AA19-488D0358B9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8616574"/>
              </p:ext>
            </p:extLst>
          </p:nvPr>
        </p:nvGraphicFramePr>
        <p:xfrm>
          <a:off x="1044177" y="1538790"/>
          <a:ext cx="7053264" cy="3035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" name="Google Shape;187;p27">
            <a:extLst>
              <a:ext uri="{FF2B5EF4-FFF2-40B4-BE49-F238E27FC236}">
                <a16:creationId xmlns:a16="http://schemas.microsoft.com/office/drawing/2014/main" id="{7CD2C72B-4E4B-056A-78CB-A9F92D8F3F11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rmAutofit fontScale="97500" lnSpcReduction="10000"/>
          </a:bodyPr>
          <a:lstStyle>
            <a:lvl1pPr lvl="0" algn="ctr" defTabSz="3429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ookman Old Style"/>
              <a:buNone/>
              <a:defRPr sz="315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9pPr>
          </a:lstStyle>
          <a:p>
            <a:r>
              <a:rPr lang="de-CH" dirty="0"/>
              <a:t>Further Research </a:t>
            </a:r>
            <a:r>
              <a:rPr lang="de-CH" dirty="0" err="1"/>
              <a:t>Ideas</a:t>
            </a:r>
            <a:endParaRPr lang="de-CH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213</Words>
  <Application>Microsoft Macintosh PowerPoint</Application>
  <PresentationFormat>Bildschirmpräsentation (16:9)</PresentationFormat>
  <Paragraphs>33</Paragraphs>
  <Slides>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6" baseType="lpstr">
      <vt:lpstr>Arial</vt:lpstr>
      <vt:lpstr>Bookman Old Style</vt:lpstr>
      <vt:lpstr>Century Gothic</vt:lpstr>
      <vt:lpstr>Rockwell</vt:lpstr>
      <vt:lpstr>Wingdings</vt:lpstr>
      <vt:lpstr>Wingdings 3</vt:lpstr>
      <vt:lpstr>Ion</vt:lpstr>
      <vt:lpstr>Explainable AI for NFL game predictions</vt:lpstr>
      <vt:lpstr>Research Question</vt:lpstr>
      <vt:lpstr>Procedure</vt:lpstr>
      <vt:lpstr>Logistic Regression &amp; Local SHAP Values</vt:lpstr>
      <vt:lpstr>Logistic Regression &amp; Global SHAP Values </vt:lpstr>
      <vt:lpstr>XGBoost &amp; LIME </vt:lpstr>
      <vt:lpstr>Textual Explanation based on XGBoost &amp; LIME</vt:lpstr>
      <vt:lpstr>Analysis and Findings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Explainable AI for NFL game predictions</dc:title>
  <cp:lastModifiedBy>Luis Knufinke</cp:lastModifiedBy>
  <cp:revision>2</cp:revision>
  <dcterms:modified xsi:type="dcterms:W3CDTF">2023-12-12T14:33:31Z</dcterms:modified>
</cp:coreProperties>
</file>