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74743" autoAdjust="0"/>
  </p:normalViewPr>
  <p:slideViewPr>
    <p:cSldViewPr snapToGrid="0" snapToObjects="1">
      <p:cViewPr varScale="1">
        <p:scale>
          <a:sx n="81" d="100"/>
          <a:sy n="81" d="100"/>
        </p:scale>
        <p:origin x="-140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A494-53F9-BE41-905E-1D75687A4E34}" type="datetimeFigureOut">
              <a:rPr lang="en-US" smtClean="0"/>
              <a:t>1/10/17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E3911E-11FA-DB47-8CFF-D1EA149C8A87}" type="slidenum">
              <a:rPr lang="en-US" smtClean="0"/>
              <a:t>‹#›</a:t>
            </a:fld>
            <a:endParaRPr lang="en-US"/>
          </a:p>
        </p:txBody>
      </p:sp>
    </p:spTree>
    <p:extLst>
      <p:ext uri="{BB962C8B-B14F-4D97-AF65-F5344CB8AC3E}">
        <p14:creationId xmlns:p14="http://schemas.microsoft.com/office/powerpoint/2010/main" val="27761510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SoCal Baja d15N</a:t>
            </a:r>
          </a:p>
          <a:p>
            <a:r>
              <a:rPr lang="en-US" b="1" i="1" dirty="0" smtClean="0"/>
              <a:t>Samples to possibly double check:</a:t>
            </a:r>
          </a:p>
          <a:p>
            <a:r>
              <a:rPr lang="en-US" sz="1200" kern="1200" dirty="0" smtClean="0">
                <a:solidFill>
                  <a:schemeClr val="tx1"/>
                </a:solidFill>
                <a:effectLst/>
                <a:latin typeface="+mn-lt"/>
                <a:ea typeface="+mn-ea"/>
                <a:cs typeface="+mn-cs"/>
              </a:rPr>
              <a:t>#row 558= LABID 919- this is a SDB turtle that has an abnormally low d15N value (as compared to rest of SDB values-looks more like a Baja sample-tell Jeff to double check this just in case </a:t>
            </a:r>
            <a:r>
              <a:rPr lang="en-US" sz="1200" kern="1200" dirty="0" err="1" smtClean="0">
                <a:solidFill>
                  <a:schemeClr val="tx1"/>
                </a:solidFill>
                <a:effectLst/>
                <a:latin typeface="+mn-lt"/>
                <a:ea typeface="+mn-ea"/>
                <a:cs typeface="+mn-cs"/>
              </a:rPr>
              <a:t>tracable</a:t>
            </a:r>
            <a:r>
              <a:rPr lang="en-US" sz="1200" kern="1200" dirty="0" smtClean="0">
                <a:solidFill>
                  <a:schemeClr val="tx1"/>
                </a:solidFill>
                <a:effectLst/>
                <a:latin typeface="+mn-lt"/>
                <a:ea typeface="+mn-ea"/>
                <a:cs typeface="+mn-cs"/>
              </a:rPr>
              <a:t> lab error etc.)</a:t>
            </a:r>
          </a:p>
          <a:p>
            <a:r>
              <a:rPr lang="en-US" sz="1200" kern="1200" dirty="0" smtClean="0">
                <a:solidFill>
                  <a:schemeClr val="tx1"/>
                </a:solidFill>
                <a:effectLst/>
                <a:latin typeface="+mn-lt"/>
                <a:ea typeface="+mn-ea"/>
                <a:cs typeface="+mn-cs"/>
              </a:rPr>
              <a:t>#row 644=LABID 2187 this is a Magdalena turtle that is the smallest, and has a high d15N value</a:t>
            </a:r>
          </a:p>
          <a:p>
            <a:r>
              <a:rPr lang="en-US" sz="1200" kern="1200" dirty="0" smtClean="0">
                <a:solidFill>
                  <a:schemeClr val="tx1"/>
                </a:solidFill>
                <a:effectLst/>
                <a:latin typeface="+mn-lt"/>
                <a:ea typeface="+mn-ea"/>
                <a:cs typeface="+mn-cs"/>
              </a:rPr>
              <a:t>(see these both on histograms</a:t>
            </a:r>
            <a:r>
              <a:rPr lang="en-US" sz="1200" kern="1200" baseline="0" dirty="0" smtClean="0">
                <a:solidFill>
                  <a:schemeClr val="tx1"/>
                </a:solidFill>
                <a:effectLst/>
                <a:latin typeface="+mn-lt"/>
                <a:ea typeface="+mn-ea"/>
                <a:cs typeface="+mn-cs"/>
              </a:rPr>
              <a:t> plot)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-N.B. some</a:t>
            </a:r>
            <a:r>
              <a:rPr lang="en-US" sz="1200" kern="1200" baseline="0" dirty="0" smtClean="0">
                <a:solidFill>
                  <a:schemeClr val="tx1"/>
                </a:solidFill>
                <a:effectLst/>
                <a:latin typeface="+mn-lt"/>
                <a:ea typeface="+mn-ea"/>
                <a:cs typeface="+mn-cs"/>
              </a:rPr>
              <a:t> unequal variance between SoCal and Baja sites (LM assumption); tried some data transformations, actually made it worse. Linear models are robust to modest violations of assumptions, and this doesn’t look that bad…so could just note and move forward. Alternately, could try fitting models with heterogeneous variance structures, but this would take time and don’t want to hold things up.</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E3911E-11FA-DB47-8CFF-D1EA149C8A87}" type="slidenum">
              <a:rPr lang="en-US" smtClean="0"/>
              <a:t>1</a:t>
            </a:fld>
            <a:endParaRPr lang="en-US"/>
          </a:p>
        </p:txBody>
      </p:sp>
    </p:spTree>
    <p:extLst>
      <p:ext uri="{BB962C8B-B14F-4D97-AF65-F5344CB8AC3E}">
        <p14:creationId xmlns:p14="http://schemas.microsoft.com/office/powerpoint/2010/main" val="279192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u="sng" dirty="0" smtClean="0"/>
              <a:t>Central-South America Coast d15N</a:t>
            </a:r>
          </a:p>
          <a:p>
            <a:endParaRPr lang="en-US" dirty="0" smtClean="0"/>
          </a:p>
          <a:p>
            <a:r>
              <a:rPr lang="en-US" dirty="0" smtClean="0"/>
              <a:t>Missing turtle</a:t>
            </a:r>
            <a:r>
              <a:rPr lang="en-US" baseline="0" dirty="0" smtClean="0"/>
              <a:t> size data from Chile results in only 7 cases (vs. 21) able to be used in model-resulting fanning in variance of residuals. Resolves in model with just site (so all 21 samples from Chile can be included) </a:t>
            </a:r>
          </a:p>
          <a:p>
            <a:endParaRPr lang="en-US" baseline="0" dirty="0" smtClean="0"/>
          </a:p>
          <a:p>
            <a:r>
              <a:rPr lang="en-US" baseline="0" dirty="0" smtClean="0"/>
              <a:t>Prefer to drop CCL from model and do site only?</a:t>
            </a:r>
            <a:endParaRPr lang="en-US" dirty="0"/>
          </a:p>
        </p:txBody>
      </p:sp>
      <p:sp>
        <p:nvSpPr>
          <p:cNvPr id="4" name="Slide Number Placeholder 3"/>
          <p:cNvSpPr>
            <a:spLocks noGrp="1"/>
          </p:cNvSpPr>
          <p:nvPr>
            <p:ph type="sldNum" sz="quarter" idx="10"/>
          </p:nvPr>
        </p:nvSpPr>
        <p:spPr/>
        <p:txBody>
          <a:bodyPr/>
          <a:lstStyle/>
          <a:p>
            <a:fld id="{57E3911E-11FA-DB47-8CFF-D1EA149C8A87}" type="slidenum">
              <a:rPr lang="en-US" smtClean="0"/>
              <a:t>2</a:t>
            </a:fld>
            <a:endParaRPr lang="en-US"/>
          </a:p>
        </p:txBody>
      </p:sp>
    </p:spTree>
    <p:extLst>
      <p:ext uri="{BB962C8B-B14F-4D97-AF65-F5344CB8AC3E}">
        <p14:creationId xmlns:p14="http://schemas.microsoft.com/office/powerpoint/2010/main" val="221000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u="sng" dirty="0" smtClean="0"/>
              <a:t>East Pacific Islands d15N</a:t>
            </a:r>
          </a:p>
          <a:p>
            <a:endParaRPr lang="en-US" dirty="0" smtClean="0"/>
          </a:p>
          <a:p>
            <a:r>
              <a:rPr lang="en-US" dirty="0" smtClean="0"/>
              <a:t>-model shows size</a:t>
            </a:r>
            <a:r>
              <a:rPr lang="en-US" baseline="0" dirty="0" smtClean="0"/>
              <a:t> as a significant covariate but I’ve looked at this a bunch of ways and I don’t see a biological explanation (see graph on right). The only thing possibly is that higher variation of </a:t>
            </a:r>
            <a:r>
              <a:rPr lang="en-US" baseline="0" dirty="0" err="1" smtClean="0"/>
              <a:t>Cocos</a:t>
            </a:r>
            <a:r>
              <a:rPr lang="en-US" baseline="0" dirty="0" smtClean="0"/>
              <a:t> is driving something? Maybe you see something I don’t.</a:t>
            </a:r>
          </a:p>
          <a:p>
            <a:endParaRPr lang="en-US" baseline="0" dirty="0" smtClean="0"/>
          </a:p>
          <a:p>
            <a:r>
              <a:rPr lang="en-US" baseline="0" dirty="0" smtClean="0"/>
              <a:t>-N.B., missing CCL data for two locations means that they can’t be included in the analyses if use model with CCL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7E3911E-11FA-DB47-8CFF-D1EA149C8A87}" type="slidenum">
              <a:rPr lang="en-US" smtClean="0"/>
              <a:t>3</a:t>
            </a:fld>
            <a:endParaRPr lang="en-US"/>
          </a:p>
        </p:txBody>
      </p:sp>
    </p:spTree>
    <p:extLst>
      <p:ext uri="{BB962C8B-B14F-4D97-AF65-F5344CB8AC3E}">
        <p14:creationId xmlns:p14="http://schemas.microsoft.com/office/powerpoint/2010/main" val="15560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u="sng" dirty="0" smtClean="0"/>
              <a:t>SoCal Baja d13C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i="1" dirty="0" smtClean="0"/>
              <a:t>Samples to possibly double check:</a:t>
            </a:r>
            <a:endParaRPr lang="en-US" dirty="0" smtClean="0"/>
          </a:p>
          <a:p>
            <a:r>
              <a:rPr lang="en-US" dirty="0" smtClean="0"/>
              <a:t>#row 695: LABID 158129: strong </a:t>
            </a:r>
            <a:r>
              <a:rPr lang="en-US" dirty="0" err="1" smtClean="0"/>
              <a:t>neg</a:t>
            </a:r>
            <a:r>
              <a:rPr lang="en-US" dirty="0" smtClean="0"/>
              <a:t> residual-SGR sample-corresponds to lowest (=most negative) carbon value in site (see histogram plot)</a:t>
            </a:r>
          </a:p>
          <a:p>
            <a:r>
              <a:rPr lang="en-US" dirty="0" smtClean="0"/>
              <a:t>#row 661: LABID 2180: strong high residual-Magdalena sample-corresponds to highest carbon at BMA (see histogram plot)</a:t>
            </a:r>
          </a:p>
          <a:p>
            <a:r>
              <a:rPr lang="en-US" dirty="0" smtClean="0"/>
              <a:t>#row 657: LABID 2181: strong high residual-Magdalena sample-corresponds to second highest carbon at BMA (see histogram plot)</a:t>
            </a:r>
          </a:p>
          <a:p>
            <a:endParaRPr lang="en-US" dirty="0" smtClean="0"/>
          </a:p>
          <a:p>
            <a:r>
              <a:rPr lang="en-US" sz="1200" kern="1200" dirty="0" smtClean="0">
                <a:solidFill>
                  <a:schemeClr val="tx1"/>
                </a:solidFill>
                <a:effectLst/>
                <a:latin typeface="+mn-lt"/>
                <a:ea typeface="+mn-ea"/>
                <a:cs typeface="+mn-cs"/>
              </a:rPr>
              <a:t>-N.B. some</a:t>
            </a:r>
            <a:r>
              <a:rPr lang="en-US" sz="1200" kern="1200" baseline="0" dirty="0" smtClean="0">
                <a:solidFill>
                  <a:schemeClr val="tx1"/>
                </a:solidFill>
                <a:effectLst/>
                <a:latin typeface="+mn-lt"/>
                <a:ea typeface="+mn-ea"/>
                <a:cs typeface="+mn-cs"/>
              </a:rPr>
              <a:t> unequal variance between SoCal and Baja sites …same as comment under nitrogen</a:t>
            </a:r>
            <a:endParaRPr lang="en-US" dirty="0"/>
          </a:p>
        </p:txBody>
      </p:sp>
      <p:sp>
        <p:nvSpPr>
          <p:cNvPr id="4" name="Slide Number Placeholder 3"/>
          <p:cNvSpPr>
            <a:spLocks noGrp="1"/>
          </p:cNvSpPr>
          <p:nvPr>
            <p:ph type="sldNum" sz="quarter" idx="10"/>
          </p:nvPr>
        </p:nvSpPr>
        <p:spPr/>
        <p:txBody>
          <a:bodyPr/>
          <a:lstStyle/>
          <a:p>
            <a:fld id="{57E3911E-11FA-DB47-8CFF-D1EA149C8A87}" type="slidenum">
              <a:rPr lang="en-US" smtClean="0"/>
              <a:t>4</a:t>
            </a:fld>
            <a:endParaRPr lang="en-US"/>
          </a:p>
        </p:txBody>
      </p:sp>
    </p:spTree>
    <p:extLst>
      <p:ext uri="{BB962C8B-B14F-4D97-AF65-F5344CB8AC3E}">
        <p14:creationId xmlns:p14="http://schemas.microsoft.com/office/powerpoint/2010/main" val="283263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u="sng" dirty="0" smtClean="0"/>
              <a:t>Central-South America Coast d13C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-Fanning in variance of residuals with Chile having lower variance-in contrast to carbon, doesn’t resolve in site only model with all Chile data (see explanation on N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-Two low points for residuals correspond to lowest (most negative values) for C in region, but not that far out (in residuals or raw d13C values-see histograms)</a:t>
            </a:r>
          </a:p>
        </p:txBody>
      </p:sp>
      <p:sp>
        <p:nvSpPr>
          <p:cNvPr id="4" name="Slide Number Placeholder 3"/>
          <p:cNvSpPr>
            <a:spLocks noGrp="1"/>
          </p:cNvSpPr>
          <p:nvPr>
            <p:ph type="sldNum" sz="quarter" idx="10"/>
          </p:nvPr>
        </p:nvSpPr>
        <p:spPr/>
        <p:txBody>
          <a:bodyPr/>
          <a:lstStyle/>
          <a:p>
            <a:fld id="{57E3911E-11FA-DB47-8CFF-D1EA149C8A87}" type="slidenum">
              <a:rPr lang="en-US" smtClean="0"/>
              <a:t>5</a:t>
            </a:fld>
            <a:endParaRPr lang="en-US"/>
          </a:p>
        </p:txBody>
      </p:sp>
    </p:spTree>
    <p:extLst>
      <p:ext uri="{BB962C8B-B14F-4D97-AF65-F5344CB8AC3E}">
        <p14:creationId xmlns:p14="http://schemas.microsoft.com/office/powerpoint/2010/main" val="293276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u="sng" dirty="0" smtClean="0"/>
              <a:t>East Pacific Islands d13C</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Same issue as N-</a:t>
            </a:r>
            <a:r>
              <a:rPr lang="en-US" baseline="0" dirty="0" smtClean="0"/>
              <a:t>-missing CCL data for two locations means that they can’t be included in the analyses if use model with CCL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Model has harder time with </a:t>
            </a:r>
            <a:r>
              <a:rPr lang="en-US" baseline="0" dirty="0" err="1" smtClean="0"/>
              <a:t>Cocos</a:t>
            </a:r>
            <a:r>
              <a:rPr lang="en-US" baseline="0" dirty="0" smtClean="0"/>
              <a:t> </a:t>
            </a:r>
            <a:r>
              <a:rPr lang="en-US" baseline="0" dirty="0" err="1" smtClean="0"/>
              <a:t>bc</a:t>
            </a:r>
            <a:r>
              <a:rPr lang="en-US" baseline="0" dirty="0" smtClean="0"/>
              <a:t> something (interesting) is going on there-see that bottom cluster on the scatterplot</a:t>
            </a:r>
          </a:p>
          <a:p>
            <a:endParaRPr lang="en-US" dirty="0"/>
          </a:p>
        </p:txBody>
      </p:sp>
      <p:sp>
        <p:nvSpPr>
          <p:cNvPr id="4" name="Slide Number Placeholder 3"/>
          <p:cNvSpPr>
            <a:spLocks noGrp="1"/>
          </p:cNvSpPr>
          <p:nvPr>
            <p:ph type="sldNum" sz="quarter" idx="10"/>
          </p:nvPr>
        </p:nvSpPr>
        <p:spPr/>
        <p:txBody>
          <a:bodyPr/>
          <a:lstStyle/>
          <a:p>
            <a:fld id="{57E3911E-11FA-DB47-8CFF-D1EA149C8A87}" type="slidenum">
              <a:rPr lang="en-US" smtClean="0"/>
              <a:t>6</a:t>
            </a:fld>
            <a:endParaRPr lang="en-US"/>
          </a:p>
        </p:txBody>
      </p:sp>
    </p:spTree>
    <p:extLst>
      <p:ext uri="{BB962C8B-B14F-4D97-AF65-F5344CB8AC3E}">
        <p14:creationId xmlns:p14="http://schemas.microsoft.com/office/powerpoint/2010/main" val="241853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70021F-2602-4C4F-A5CA-AB6A4FC2D228}"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269550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0021F-2602-4C4F-A5CA-AB6A4FC2D228}"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198150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0021F-2602-4C4F-A5CA-AB6A4FC2D228}"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29322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0021F-2602-4C4F-A5CA-AB6A4FC2D228}"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17298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0021F-2602-4C4F-A5CA-AB6A4FC2D228}"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101303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70021F-2602-4C4F-A5CA-AB6A4FC2D228}" type="datetimeFigureOut">
              <a:rPr lang="en-US" smtClean="0"/>
              <a:t>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78265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70021F-2602-4C4F-A5CA-AB6A4FC2D228}" type="datetimeFigureOut">
              <a:rPr lang="en-US" smtClean="0"/>
              <a:t>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25771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70021F-2602-4C4F-A5CA-AB6A4FC2D228}" type="datetimeFigureOut">
              <a:rPr lang="en-US" smtClean="0"/>
              <a:t>1/10/17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371555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0021F-2602-4C4F-A5CA-AB6A4FC2D228}" type="datetimeFigureOut">
              <a:rPr lang="en-US" smtClean="0"/>
              <a:t>1/10/17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230696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0021F-2602-4C4F-A5CA-AB6A4FC2D228}" type="datetimeFigureOut">
              <a:rPr lang="en-US" smtClean="0"/>
              <a:t>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192090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0021F-2602-4C4F-A5CA-AB6A4FC2D228}" type="datetimeFigureOut">
              <a:rPr lang="en-US" smtClean="0"/>
              <a:t>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EACCF-3459-E24C-A85D-3B3CC782D089}" type="slidenum">
              <a:rPr lang="en-US" smtClean="0"/>
              <a:t>‹#›</a:t>
            </a:fld>
            <a:endParaRPr lang="en-US"/>
          </a:p>
        </p:txBody>
      </p:sp>
    </p:spTree>
    <p:extLst>
      <p:ext uri="{BB962C8B-B14F-4D97-AF65-F5344CB8AC3E}">
        <p14:creationId xmlns:p14="http://schemas.microsoft.com/office/powerpoint/2010/main" val="37088095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0021F-2602-4C4F-A5CA-AB6A4FC2D228}" type="datetimeFigureOut">
              <a:rPr lang="en-US" smtClean="0"/>
              <a:t>1/10/17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EACCF-3459-E24C-A85D-3B3CC782D089}" type="slidenum">
              <a:rPr lang="en-US" smtClean="0"/>
              <a:t>‹#›</a:t>
            </a:fld>
            <a:endParaRPr lang="en-US"/>
          </a:p>
        </p:txBody>
      </p:sp>
    </p:spTree>
    <p:extLst>
      <p:ext uri="{BB962C8B-B14F-4D97-AF65-F5344CB8AC3E}">
        <p14:creationId xmlns:p14="http://schemas.microsoft.com/office/powerpoint/2010/main" val="288654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575" y="51092"/>
            <a:ext cx="1741207" cy="369332"/>
          </a:xfrm>
          <a:prstGeom prst="rect">
            <a:avLst/>
          </a:prstGeom>
        </p:spPr>
        <p:txBody>
          <a:bodyPr wrap="none">
            <a:spAutoFit/>
          </a:bodyPr>
          <a:lstStyle/>
          <a:p>
            <a:r>
              <a:rPr lang="en-US" b="1" dirty="0" smtClean="0"/>
              <a:t>SoCal Baja d15N</a:t>
            </a:r>
            <a:endParaRPr lang="en-US" b="1" dirty="0"/>
          </a:p>
        </p:txBody>
      </p:sp>
      <p:pic>
        <p:nvPicPr>
          <p:cNvPr id="5" name="Picture 4"/>
          <p:cNvPicPr>
            <a:picLocks noChangeAspect="1"/>
          </p:cNvPicPr>
          <p:nvPr/>
        </p:nvPicPr>
        <p:blipFill>
          <a:blip r:embed="rId3"/>
          <a:stretch>
            <a:fillRect/>
          </a:stretch>
        </p:blipFill>
        <p:spPr>
          <a:xfrm>
            <a:off x="4212849" y="1501755"/>
            <a:ext cx="4471268" cy="3793803"/>
          </a:xfrm>
          <a:prstGeom prst="rect">
            <a:avLst/>
          </a:prstGeom>
        </p:spPr>
      </p:pic>
      <p:pic>
        <p:nvPicPr>
          <p:cNvPr id="6" name="Picture 5"/>
          <p:cNvPicPr>
            <a:picLocks noChangeAspect="1"/>
          </p:cNvPicPr>
          <p:nvPr/>
        </p:nvPicPr>
        <p:blipFill>
          <a:blip r:embed="rId4"/>
          <a:stretch>
            <a:fillRect/>
          </a:stretch>
        </p:blipFill>
        <p:spPr>
          <a:xfrm>
            <a:off x="194575" y="644513"/>
            <a:ext cx="3245956" cy="2754144"/>
          </a:xfrm>
          <a:prstGeom prst="rect">
            <a:avLst/>
          </a:prstGeom>
        </p:spPr>
      </p:pic>
      <p:pic>
        <p:nvPicPr>
          <p:cNvPr id="7" name="Picture 6"/>
          <p:cNvPicPr>
            <a:picLocks noChangeAspect="1"/>
          </p:cNvPicPr>
          <p:nvPr/>
        </p:nvPicPr>
        <p:blipFill>
          <a:blip r:embed="rId5"/>
          <a:stretch>
            <a:fillRect/>
          </a:stretch>
        </p:blipFill>
        <p:spPr>
          <a:xfrm>
            <a:off x="194575" y="3643951"/>
            <a:ext cx="3599114" cy="3053793"/>
          </a:xfrm>
          <a:prstGeom prst="rect">
            <a:avLst/>
          </a:prstGeom>
        </p:spPr>
      </p:pic>
      <p:sp>
        <p:nvSpPr>
          <p:cNvPr id="9" name="Oval 8"/>
          <p:cNvSpPr/>
          <p:nvPr/>
        </p:nvSpPr>
        <p:spPr>
          <a:xfrm>
            <a:off x="1491521" y="6062384"/>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075612" y="2823975"/>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627027" y="2141021"/>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160511" y="3746563"/>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87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575" y="51092"/>
            <a:ext cx="3503220" cy="369332"/>
          </a:xfrm>
          <a:prstGeom prst="rect">
            <a:avLst/>
          </a:prstGeom>
        </p:spPr>
        <p:txBody>
          <a:bodyPr wrap="none">
            <a:spAutoFit/>
          </a:bodyPr>
          <a:lstStyle/>
          <a:p>
            <a:r>
              <a:rPr lang="en-US" b="1" dirty="0" smtClean="0"/>
              <a:t>Central-South America Coast d15N</a:t>
            </a:r>
            <a:endParaRPr lang="en-US" b="1" dirty="0"/>
          </a:p>
        </p:txBody>
      </p:sp>
      <p:pic>
        <p:nvPicPr>
          <p:cNvPr id="5" name="Picture 4"/>
          <p:cNvPicPr>
            <a:picLocks noChangeAspect="1"/>
          </p:cNvPicPr>
          <p:nvPr/>
        </p:nvPicPr>
        <p:blipFill>
          <a:blip r:embed="rId3"/>
          <a:stretch>
            <a:fillRect/>
          </a:stretch>
        </p:blipFill>
        <p:spPr>
          <a:xfrm>
            <a:off x="379874" y="525258"/>
            <a:ext cx="3652448" cy="3099047"/>
          </a:xfrm>
          <a:prstGeom prst="rect">
            <a:avLst/>
          </a:prstGeom>
        </p:spPr>
      </p:pic>
      <p:pic>
        <p:nvPicPr>
          <p:cNvPr id="6" name="Picture 5"/>
          <p:cNvPicPr>
            <a:picLocks noChangeAspect="1"/>
          </p:cNvPicPr>
          <p:nvPr/>
        </p:nvPicPr>
        <p:blipFill>
          <a:blip r:embed="rId4"/>
          <a:stretch>
            <a:fillRect/>
          </a:stretch>
        </p:blipFill>
        <p:spPr>
          <a:xfrm>
            <a:off x="4852063" y="420424"/>
            <a:ext cx="3770166" cy="3198929"/>
          </a:xfrm>
          <a:prstGeom prst="rect">
            <a:avLst/>
          </a:prstGeom>
        </p:spPr>
      </p:pic>
      <p:pic>
        <p:nvPicPr>
          <p:cNvPr id="7" name="Picture 6"/>
          <p:cNvPicPr>
            <a:picLocks noChangeAspect="1"/>
          </p:cNvPicPr>
          <p:nvPr/>
        </p:nvPicPr>
        <p:blipFill>
          <a:blip r:embed="rId5"/>
          <a:stretch>
            <a:fillRect/>
          </a:stretch>
        </p:blipFill>
        <p:spPr>
          <a:xfrm>
            <a:off x="494800" y="3744287"/>
            <a:ext cx="3461155" cy="2936738"/>
          </a:xfrm>
          <a:prstGeom prst="rect">
            <a:avLst/>
          </a:prstGeom>
        </p:spPr>
      </p:pic>
      <p:sp>
        <p:nvSpPr>
          <p:cNvPr id="8" name="TextBox 7"/>
          <p:cNvSpPr txBox="1"/>
          <p:nvPr/>
        </p:nvSpPr>
        <p:spPr>
          <a:xfrm>
            <a:off x="3955955" y="5175498"/>
            <a:ext cx="3634328" cy="369332"/>
          </a:xfrm>
          <a:prstGeom prst="rect">
            <a:avLst/>
          </a:prstGeom>
          <a:noFill/>
        </p:spPr>
        <p:txBody>
          <a:bodyPr wrap="none" rtlCol="0">
            <a:spAutoFit/>
          </a:bodyPr>
          <a:lstStyle/>
          <a:p>
            <a:r>
              <a:rPr lang="en-US" dirty="0" smtClean="0">
                <a:solidFill>
                  <a:srgbClr val="FF0000"/>
                </a:solidFill>
              </a:rPr>
              <a:t>d15N~Site-notice Chile samples back</a:t>
            </a:r>
            <a:endParaRPr lang="en-US" dirty="0">
              <a:solidFill>
                <a:srgbClr val="FF0000"/>
              </a:solidFill>
            </a:endParaRPr>
          </a:p>
        </p:txBody>
      </p:sp>
      <p:sp>
        <p:nvSpPr>
          <p:cNvPr id="9" name="TextBox 8"/>
          <p:cNvSpPr txBox="1"/>
          <p:nvPr/>
        </p:nvSpPr>
        <p:spPr>
          <a:xfrm>
            <a:off x="2411365" y="525258"/>
            <a:ext cx="4006225" cy="369332"/>
          </a:xfrm>
          <a:prstGeom prst="rect">
            <a:avLst/>
          </a:prstGeom>
          <a:noFill/>
        </p:spPr>
        <p:txBody>
          <a:bodyPr wrap="none" rtlCol="0">
            <a:spAutoFit/>
          </a:bodyPr>
          <a:lstStyle/>
          <a:p>
            <a:r>
              <a:rPr lang="en-US" dirty="0" smtClean="0">
                <a:solidFill>
                  <a:srgbClr val="FF0000"/>
                </a:solidFill>
              </a:rPr>
              <a:t>d15N~Site*CCL-notice few Chile samples</a:t>
            </a:r>
            <a:endParaRPr lang="en-US" dirty="0">
              <a:solidFill>
                <a:srgbClr val="FF0000"/>
              </a:solidFill>
            </a:endParaRPr>
          </a:p>
        </p:txBody>
      </p:sp>
    </p:spTree>
    <p:extLst>
      <p:ext uri="{BB962C8B-B14F-4D97-AF65-F5344CB8AC3E}">
        <p14:creationId xmlns:p14="http://schemas.microsoft.com/office/powerpoint/2010/main" val="270826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575" y="51092"/>
            <a:ext cx="2528494" cy="369332"/>
          </a:xfrm>
          <a:prstGeom prst="rect">
            <a:avLst/>
          </a:prstGeom>
        </p:spPr>
        <p:txBody>
          <a:bodyPr wrap="none">
            <a:spAutoFit/>
          </a:bodyPr>
          <a:lstStyle/>
          <a:p>
            <a:r>
              <a:rPr lang="en-US" b="1" dirty="0" smtClean="0"/>
              <a:t>East Pacific Islands d15N</a:t>
            </a:r>
            <a:endParaRPr lang="en-US" b="1" dirty="0"/>
          </a:p>
        </p:txBody>
      </p:sp>
      <p:pic>
        <p:nvPicPr>
          <p:cNvPr id="5" name="Picture 4"/>
          <p:cNvPicPr>
            <a:picLocks noChangeAspect="1"/>
          </p:cNvPicPr>
          <p:nvPr/>
        </p:nvPicPr>
        <p:blipFill>
          <a:blip r:embed="rId3"/>
          <a:stretch>
            <a:fillRect/>
          </a:stretch>
        </p:blipFill>
        <p:spPr>
          <a:xfrm>
            <a:off x="466075" y="762000"/>
            <a:ext cx="3575235" cy="3033533"/>
          </a:xfrm>
          <a:prstGeom prst="rect">
            <a:avLst/>
          </a:prstGeom>
        </p:spPr>
      </p:pic>
      <p:pic>
        <p:nvPicPr>
          <p:cNvPr id="6" name="Picture 5"/>
          <p:cNvPicPr>
            <a:picLocks noChangeAspect="1"/>
          </p:cNvPicPr>
          <p:nvPr/>
        </p:nvPicPr>
        <p:blipFill>
          <a:blip r:embed="rId4"/>
          <a:stretch>
            <a:fillRect/>
          </a:stretch>
        </p:blipFill>
        <p:spPr>
          <a:xfrm>
            <a:off x="4683119" y="562235"/>
            <a:ext cx="3810673" cy="3233298"/>
          </a:xfrm>
          <a:prstGeom prst="rect">
            <a:avLst/>
          </a:prstGeom>
        </p:spPr>
      </p:pic>
      <p:pic>
        <p:nvPicPr>
          <p:cNvPr id="7" name="Picture 6"/>
          <p:cNvPicPr>
            <a:picLocks noChangeAspect="1"/>
          </p:cNvPicPr>
          <p:nvPr/>
        </p:nvPicPr>
        <p:blipFill>
          <a:blip r:embed="rId5"/>
          <a:stretch>
            <a:fillRect/>
          </a:stretch>
        </p:blipFill>
        <p:spPr>
          <a:xfrm>
            <a:off x="466075" y="3901242"/>
            <a:ext cx="3484750" cy="2956758"/>
          </a:xfrm>
          <a:prstGeom prst="rect">
            <a:avLst/>
          </a:prstGeom>
        </p:spPr>
      </p:pic>
      <p:sp>
        <p:nvSpPr>
          <p:cNvPr id="8" name="TextBox 7"/>
          <p:cNvSpPr txBox="1"/>
          <p:nvPr/>
        </p:nvSpPr>
        <p:spPr>
          <a:xfrm>
            <a:off x="3484977" y="461899"/>
            <a:ext cx="1620957" cy="369332"/>
          </a:xfrm>
          <a:prstGeom prst="rect">
            <a:avLst/>
          </a:prstGeom>
          <a:noFill/>
        </p:spPr>
        <p:txBody>
          <a:bodyPr wrap="none" rtlCol="0">
            <a:spAutoFit/>
          </a:bodyPr>
          <a:lstStyle/>
          <a:p>
            <a:r>
              <a:rPr lang="en-US" dirty="0" smtClean="0">
                <a:solidFill>
                  <a:srgbClr val="FF0000"/>
                </a:solidFill>
              </a:rPr>
              <a:t>d15N~Site*CCL</a:t>
            </a:r>
            <a:endParaRPr lang="en-US" dirty="0">
              <a:solidFill>
                <a:srgbClr val="FF0000"/>
              </a:solidFill>
            </a:endParaRPr>
          </a:p>
        </p:txBody>
      </p:sp>
      <p:sp>
        <p:nvSpPr>
          <p:cNvPr id="10" name="TextBox 9"/>
          <p:cNvSpPr txBox="1"/>
          <p:nvPr/>
        </p:nvSpPr>
        <p:spPr>
          <a:xfrm>
            <a:off x="2329868" y="3906601"/>
            <a:ext cx="1155109" cy="369332"/>
          </a:xfrm>
          <a:prstGeom prst="rect">
            <a:avLst/>
          </a:prstGeom>
          <a:noFill/>
        </p:spPr>
        <p:txBody>
          <a:bodyPr wrap="none" rtlCol="0">
            <a:spAutoFit/>
          </a:bodyPr>
          <a:lstStyle/>
          <a:p>
            <a:r>
              <a:rPr lang="en-US" dirty="0" smtClean="0">
                <a:solidFill>
                  <a:srgbClr val="FF0000"/>
                </a:solidFill>
              </a:rPr>
              <a:t>d15N~Site</a:t>
            </a:r>
            <a:endParaRPr lang="en-US" dirty="0">
              <a:solidFill>
                <a:srgbClr val="FF0000"/>
              </a:solidFill>
            </a:endParaRPr>
          </a:p>
        </p:txBody>
      </p:sp>
    </p:spTree>
    <p:extLst>
      <p:ext uri="{BB962C8B-B14F-4D97-AF65-F5344CB8AC3E}">
        <p14:creationId xmlns:p14="http://schemas.microsoft.com/office/powerpoint/2010/main" val="225885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487" y="89972"/>
            <a:ext cx="1711338" cy="369332"/>
          </a:xfrm>
          <a:prstGeom prst="rect">
            <a:avLst/>
          </a:prstGeom>
        </p:spPr>
        <p:txBody>
          <a:bodyPr wrap="none">
            <a:spAutoFit/>
          </a:bodyPr>
          <a:lstStyle/>
          <a:p>
            <a:r>
              <a:rPr lang="en-US" b="1" dirty="0" smtClean="0"/>
              <a:t>SoCal Baja d13C</a:t>
            </a:r>
            <a:endParaRPr lang="en-US" b="1" dirty="0"/>
          </a:p>
        </p:txBody>
      </p:sp>
      <p:pic>
        <p:nvPicPr>
          <p:cNvPr id="5" name="Picture 4"/>
          <p:cNvPicPr>
            <a:picLocks noChangeAspect="1"/>
          </p:cNvPicPr>
          <p:nvPr/>
        </p:nvPicPr>
        <p:blipFill>
          <a:blip r:embed="rId3"/>
          <a:stretch>
            <a:fillRect/>
          </a:stretch>
        </p:blipFill>
        <p:spPr>
          <a:xfrm>
            <a:off x="193487" y="625936"/>
            <a:ext cx="3859306" cy="3274563"/>
          </a:xfrm>
          <a:prstGeom prst="rect">
            <a:avLst/>
          </a:prstGeom>
        </p:spPr>
      </p:pic>
      <p:pic>
        <p:nvPicPr>
          <p:cNvPr id="6" name="Picture 5"/>
          <p:cNvPicPr>
            <a:picLocks noChangeAspect="1"/>
          </p:cNvPicPr>
          <p:nvPr/>
        </p:nvPicPr>
        <p:blipFill>
          <a:blip r:embed="rId4"/>
          <a:stretch>
            <a:fillRect/>
          </a:stretch>
        </p:blipFill>
        <p:spPr>
          <a:xfrm>
            <a:off x="4372841" y="625936"/>
            <a:ext cx="3698945" cy="3138499"/>
          </a:xfrm>
          <a:prstGeom prst="rect">
            <a:avLst/>
          </a:prstGeom>
        </p:spPr>
      </p:pic>
      <p:sp>
        <p:nvSpPr>
          <p:cNvPr id="7" name="Oval 6"/>
          <p:cNvSpPr/>
          <p:nvPr/>
        </p:nvSpPr>
        <p:spPr>
          <a:xfrm>
            <a:off x="835749" y="3229112"/>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286434" y="707404"/>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174411" y="3133434"/>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463756" y="683046"/>
            <a:ext cx="389394" cy="35978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19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7766" y="565463"/>
            <a:ext cx="3749835" cy="3181677"/>
          </a:xfrm>
          <a:prstGeom prst="rect">
            <a:avLst/>
          </a:prstGeom>
        </p:spPr>
      </p:pic>
      <p:pic>
        <p:nvPicPr>
          <p:cNvPr id="7" name="Picture 6"/>
          <p:cNvPicPr>
            <a:picLocks noChangeAspect="1"/>
          </p:cNvPicPr>
          <p:nvPr/>
        </p:nvPicPr>
        <p:blipFill>
          <a:blip r:embed="rId4"/>
          <a:stretch>
            <a:fillRect/>
          </a:stretch>
        </p:blipFill>
        <p:spPr>
          <a:xfrm>
            <a:off x="5247121" y="420424"/>
            <a:ext cx="3716764" cy="3153618"/>
          </a:xfrm>
          <a:prstGeom prst="rect">
            <a:avLst/>
          </a:prstGeom>
        </p:spPr>
      </p:pic>
      <p:pic>
        <p:nvPicPr>
          <p:cNvPr id="8" name="Picture 7"/>
          <p:cNvPicPr>
            <a:picLocks noChangeAspect="1"/>
          </p:cNvPicPr>
          <p:nvPr/>
        </p:nvPicPr>
        <p:blipFill>
          <a:blip r:embed="rId5"/>
          <a:stretch>
            <a:fillRect/>
          </a:stretch>
        </p:blipFill>
        <p:spPr>
          <a:xfrm>
            <a:off x="590784" y="3747140"/>
            <a:ext cx="3289134" cy="2790780"/>
          </a:xfrm>
          <a:prstGeom prst="rect">
            <a:avLst/>
          </a:prstGeom>
        </p:spPr>
      </p:pic>
      <p:sp>
        <p:nvSpPr>
          <p:cNvPr id="9" name="Rectangle 8"/>
          <p:cNvSpPr/>
          <p:nvPr/>
        </p:nvSpPr>
        <p:spPr>
          <a:xfrm>
            <a:off x="194575" y="51092"/>
            <a:ext cx="3473352" cy="369332"/>
          </a:xfrm>
          <a:prstGeom prst="rect">
            <a:avLst/>
          </a:prstGeom>
        </p:spPr>
        <p:txBody>
          <a:bodyPr wrap="none">
            <a:spAutoFit/>
          </a:bodyPr>
          <a:lstStyle/>
          <a:p>
            <a:r>
              <a:rPr lang="en-US" b="1" dirty="0" smtClean="0"/>
              <a:t>Central-South America Coast d13C</a:t>
            </a:r>
            <a:endParaRPr lang="en-US" b="1" dirty="0"/>
          </a:p>
        </p:txBody>
      </p:sp>
      <p:sp>
        <p:nvSpPr>
          <p:cNvPr id="10" name="TextBox 9"/>
          <p:cNvSpPr txBox="1"/>
          <p:nvPr/>
        </p:nvSpPr>
        <p:spPr>
          <a:xfrm>
            <a:off x="2750733" y="3788615"/>
            <a:ext cx="3672800" cy="369332"/>
          </a:xfrm>
          <a:prstGeom prst="rect">
            <a:avLst/>
          </a:prstGeom>
          <a:noFill/>
        </p:spPr>
        <p:txBody>
          <a:bodyPr wrap="none" rtlCol="0">
            <a:spAutoFit/>
          </a:bodyPr>
          <a:lstStyle/>
          <a:p>
            <a:r>
              <a:rPr lang="en-US" dirty="0" smtClean="0">
                <a:solidFill>
                  <a:srgbClr val="FF0000"/>
                </a:solidFill>
              </a:rPr>
              <a:t>d13C~Site-notice more Chile samples</a:t>
            </a:r>
            <a:endParaRPr lang="en-US" dirty="0">
              <a:solidFill>
                <a:srgbClr val="FF0000"/>
              </a:solidFill>
            </a:endParaRPr>
          </a:p>
        </p:txBody>
      </p:sp>
      <p:sp>
        <p:nvSpPr>
          <p:cNvPr id="11" name="TextBox 10"/>
          <p:cNvSpPr txBox="1"/>
          <p:nvPr/>
        </p:nvSpPr>
        <p:spPr>
          <a:xfrm>
            <a:off x="2194704" y="525258"/>
            <a:ext cx="4516493" cy="369332"/>
          </a:xfrm>
          <a:prstGeom prst="rect">
            <a:avLst/>
          </a:prstGeom>
          <a:noFill/>
        </p:spPr>
        <p:txBody>
          <a:bodyPr wrap="none" rtlCol="0">
            <a:spAutoFit/>
          </a:bodyPr>
          <a:lstStyle/>
          <a:p>
            <a:r>
              <a:rPr lang="en-US" dirty="0" smtClean="0">
                <a:solidFill>
                  <a:srgbClr val="FF0000"/>
                </a:solidFill>
              </a:rPr>
              <a:t>d13C~Site*CCL   notice Chile samples dropped</a:t>
            </a:r>
            <a:endParaRPr lang="en-US" dirty="0">
              <a:solidFill>
                <a:srgbClr val="FF0000"/>
              </a:solidFill>
            </a:endParaRPr>
          </a:p>
        </p:txBody>
      </p:sp>
    </p:spTree>
    <p:extLst>
      <p:ext uri="{BB962C8B-B14F-4D97-AF65-F5344CB8AC3E}">
        <p14:creationId xmlns:p14="http://schemas.microsoft.com/office/powerpoint/2010/main" val="26480722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0069" y="331973"/>
            <a:ext cx="4358207" cy="3697873"/>
          </a:xfrm>
          <a:prstGeom prst="rect">
            <a:avLst/>
          </a:prstGeom>
        </p:spPr>
      </p:pic>
      <p:pic>
        <p:nvPicPr>
          <p:cNvPr id="6" name="Picture 5"/>
          <p:cNvPicPr>
            <a:picLocks noChangeAspect="1"/>
          </p:cNvPicPr>
          <p:nvPr/>
        </p:nvPicPr>
        <p:blipFill>
          <a:blip r:embed="rId4"/>
          <a:stretch>
            <a:fillRect/>
          </a:stretch>
        </p:blipFill>
        <p:spPr>
          <a:xfrm>
            <a:off x="4896525" y="331973"/>
            <a:ext cx="4011751" cy="3403910"/>
          </a:xfrm>
          <a:prstGeom prst="rect">
            <a:avLst/>
          </a:prstGeom>
        </p:spPr>
      </p:pic>
      <p:pic>
        <p:nvPicPr>
          <p:cNvPr id="7" name="Picture 6"/>
          <p:cNvPicPr>
            <a:picLocks noChangeAspect="1"/>
          </p:cNvPicPr>
          <p:nvPr/>
        </p:nvPicPr>
        <p:blipFill>
          <a:blip r:embed="rId5"/>
          <a:stretch>
            <a:fillRect/>
          </a:stretch>
        </p:blipFill>
        <p:spPr>
          <a:xfrm>
            <a:off x="667368" y="3558870"/>
            <a:ext cx="3520766" cy="2987317"/>
          </a:xfrm>
          <a:prstGeom prst="rect">
            <a:avLst/>
          </a:prstGeom>
        </p:spPr>
      </p:pic>
      <p:sp>
        <p:nvSpPr>
          <p:cNvPr id="8" name="Rectangle 7"/>
          <p:cNvSpPr/>
          <p:nvPr/>
        </p:nvSpPr>
        <p:spPr>
          <a:xfrm>
            <a:off x="39159" y="-13205"/>
            <a:ext cx="2498626" cy="369332"/>
          </a:xfrm>
          <a:prstGeom prst="rect">
            <a:avLst/>
          </a:prstGeom>
        </p:spPr>
        <p:txBody>
          <a:bodyPr wrap="none">
            <a:spAutoFit/>
          </a:bodyPr>
          <a:lstStyle/>
          <a:p>
            <a:pPr>
              <a:defRPr/>
            </a:pPr>
            <a:r>
              <a:rPr lang="en-US" b="1" u="sng" dirty="0"/>
              <a:t>East Pacific Islands d13C</a:t>
            </a:r>
          </a:p>
        </p:txBody>
      </p:sp>
      <p:sp>
        <p:nvSpPr>
          <p:cNvPr id="9" name="TextBox 8"/>
          <p:cNvSpPr txBox="1"/>
          <p:nvPr/>
        </p:nvSpPr>
        <p:spPr>
          <a:xfrm>
            <a:off x="1259473" y="331973"/>
            <a:ext cx="6457605" cy="369332"/>
          </a:xfrm>
          <a:prstGeom prst="rect">
            <a:avLst/>
          </a:prstGeom>
          <a:noFill/>
        </p:spPr>
        <p:txBody>
          <a:bodyPr wrap="none" rtlCol="0">
            <a:spAutoFit/>
          </a:bodyPr>
          <a:lstStyle/>
          <a:p>
            <a:r>
              <a:rPr lang="en-US" dirty="0" smtClean="0">
                <a:solidFill>
                  <a:srgbClr val="FF0000"/>
                </a:solidFill>
              </a:rPr>
              <a:t>d13C~Site*CCL   notice 2 of the </a:t>
            </a:r>
            <a:r>
              <a:rPr lang="en-US" dirty="0" err="1" smtClean="0">
                <a:solidFill>
                  <a:srgbClr val="FF0000"/>
                </a:solidFill>
              </a:rPr>
              <a:t>galapagos</a:t>
            </a:r>
            <a:r>
              <a:rPr lang="en-US" dirty="0" smtClean="0">
                <a:solidFill>
                  <a:srgbClr val="FF0000"/>
                </a:solidFill>
              </a:rPr>
              <a:t> islands samples dropped</a:t>
            </a:r>
            <a:endParaRPr lang="en-US" dirty="0">
              <a:solidFill>
                <a:srgbClr val="FF0000"/>
              </a:solidFill>
            </a:endParaRPr>
          </a:p>
        </p:txBody>
      </p:sp>
      <p:sp>
        <p:nvSpPr>
          <p:cNvPr id="10" name="TextBox 9"/>
          <p:cNvSpPr txBox="1"/>
          <p:nvPr/>
        </p:nvSpPr>
        <p:spPr>
          <a:xfrm>
            <a:off x="4007129" y="5679346"/>
            <a:ext cx="5136871" cy="923330"/>
          </a:xfrm>
          <a:prstGeom prst="rect">
            <a:avLst/>
          </a:prstGeom>
          <a:noFill/>
        </p:spPr>
        <p:txBody>
          <a:bodyPr wrap="square" rtlCol="0">
            <a:spAutoFit/>
          </a:bodyPr>
          <a:lstStyle/>
          <a:p>
            <a:r>
              <a:rPr lang="en-US" dirty="0" smtClean="0">
                <a:solidFill>
                  <a:srgbClr val="FF0000"/>
                </a:solidFill>
              </a:rPr>
              <a:t>d13C~Site</a:t>
            </a:r>
          </a:p>
          <a:p>
            <a:r>
              <a:rPr lang="en-US">
                <a:solidFill>
                  <a:srgbClr val="FF0000"/>
                </a:solidFill>
              </a:rPr>
              <a:t>-</a:t>
            </a:r>
            <a:r>
              <a:rPr lang="en-US" smtClean="0">
                <a:solidFill>
                  <a:srgbClr val="FF0000"/>
                </a:solidFill>
              </a:rPr>
              <a:t> </a:t>
            </a:r>
            <a:r>
              <a:rPr lang="en-US" dirty="0" smtClean="0">
                <a:solidFill>
                  <a:srgbClr val="FF0000"/>
                </a:solidFill>
              </a:rPr>
              <a:t>notice all sites are back-and one turtle at IGD with strong residual is one with most negative d13C value </a:t>
            </a:r>
            <a:endParaRPr lang="en-US" dirty="0">
              <a:solidFill>
                <a:srgbClr val="FF0000"/>
              </a:solidFill>
            </a:endParaRPr>
          </a:p>
        </p:txBody>
      </p:sp>
    </p:spTree>
    <p:extLst>
      <p:ext uri="{BB962C8B-B14F-4D97-AF65-F5344CB8AC3E}">
        <p14:creationId xmlns:p14="http://schemas.microsoft.com/office/powerpoint/2010/main" val="14602272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TotalTime>
  <Words>657</Words>
  <Application>Microsoft Macintosh PowerPoint</Application>
  <PresentationFormat>On-screen Show (4:3)</PresentationFormat>
  <Paragraphs>56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NOAA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Komoroske</dc:creator>
  <cp:lastModifiedBy>Lisa Komoroske</cp:lastModifiedBy>
  <cp:revision>15</cp:revision>
  <dcterms:created xsi:type="dcterms:W3CDTF">2017-01-10T20:23:39Z</dcterms:created>
  <dcterms:modified xsi:type="dcterms:W3CDTF">2017-01-10T22:18:18Z</dcterms:modified>
</cp:coreProperties>
</file>