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60"/>
  </p:notesMasterIdLst>
  <p:sldIdLst>
    <p:sldId id="361" r:id="rId3"/>
    <p:sldId id="432" r:id="rId4"/>
    <p:sldId id="367" r:id="rId5"/>
    <p:sldId id="514" r:id="rId6"/>
    <p:sldId id="515" r:id="rId7"/>
    <p:sldId id="516" r:id="rId8"/>
    <p:sldId id="513" r:id="rId9"/>
    <p:sldId id="475" r:id="rId10"/>
    <p:sldId id="476" r:id="rId11"/>
    <p:sldId id="477" r:id="rId12"/>
    <p:sldId id="363" r:id="rId13"/>
    <p:sldId id="441" r:id="rId14"/>
    <p:sldId id="453" r:id="rId15"/>
    <p:sldId id="454" r:id="rId16"/>
    <p:sldId id="452" r:id="rId17"/>
    <p:sldId id="433" r:id="rId18"/>
    <p:sldId id="480" r:id="rId19"/>
    <p:sldId id="481" r:id="rId20"/>
    <p:sldId id="482" r:id="rId21"/>
    <p:sldId id="483" r:id="rId22"/>
    <p:sldId id="484" r:id="rId23"/>
    <p:sldId id="434" r:id="rId24"/>
    <p:sldId id="512" r:id="rId25"/>
    <p:sldId id="472" r:id="rId26"/>
    <p:sldId id="485" r:id="rId27"/>
    <p:sldId id="487" r:id="rId28"/>
    <p:sldId id="488" r:id="rId29"/>
    <p:sldId id="489" r:id="rId30"/>
    <p:sldId id="490" r:id="rId31"/>
    <p:sldId id="491" r:id="rId32"/>
    <p:sldId id="517" r:id="rId33"/>
    <p:sldId id="492" r:id="rId34"/>
    <p:sldId id="493" r:id="rId35"/>
    <p:sldId id="494" r:id="rId36"/>
    <p:sldId id="518" r:id="rId37"/>
    <p:sldId id="495" r:id="rId38"/>
    <p:sldId id="496" r:id="rId39"/>
    <p:sldId id="497" r:id="rId40"/>
    <p:sldId id="498" r:id="rId41"/>
    <p:sldId id="499" r:id="rId42"/>
    <p:sldId id="504" r:id="rId43"/>
    <p:sldId id="505" r:id="rId44"/>
    <p:sldId id="506" r:id="rId45"/>
    <p:sldId id="500" r:id="rId46"/>
    <p:sldId id="519" r:id="rId47"/>
    <p:sldId id="520" r:id="rId48"/>
    <p:sldId id="501" r:id="rId49"/>
    <p:sldId id="502" r:id="rId50"/>
    <p:sldId id="503" r:id="rId51"/>
    <p:sldId id="507" r:id="rId52"/>
    <p:sldId id="508" r:id="rId53"/>
    <p:sldId id="521" r:id="rId54"/>
    <p:sldId id="509" r:id="rId55"/>
    <p:sldId id="510" r:id="rId56"/>
    <p:sldId id="435" r:id="rId57"/>
    <p:sldId id="473" r:id="rId58"/>
    <p:sldId id="511" r:id="rId59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038E8-6C11-42DC-81E4-D2639F348ACF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B9F2F-A8C3-4245-870E-EE0E69BDE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0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0015" y="244886"/>
            <a:ext cx="7045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974" y="378461"/>
            <a:ext cx="6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0015" y="244886"/>
            <a:ext cx="7045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63974" y="378461"/>
            <a:ext cx="6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0015" y="244886"/>
            <a:ext cx="7045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63974" y="378461"/>
            <a:ext cx="6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0015" y="244886"/>
            <a:ext cx="704500" cy="646383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23222" y="1924635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698439" y="1924635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73657" y="1924635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848874" y="1924634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63974" y="378461"/>
            <a:ext cx="6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2019/04/09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8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ode:987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373967" y="2618740"/>
            <a:ext cx="62551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2E4864"/>
                </a:solidFill>
                <a:latin typeface="+mn-ea"/>
                <a:ea typeface="+mn-ea"/>
              </a:rPr>
              <a:t>02 hadoop - HDFS</a:t>
            </a:r>
            <a:endParaRPr lang="zh-CN" altLang="en-US" sz="3200" b="1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2323322" y="3473805"/>
            <a:ext cx="76079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chemeClr val="accent1"/>
                </a:solidFill>
                <a:latin typeface="+mn-lt"/>
                <a:ea typeface="方正兰亭黑_GBK"/>
              </a:rPr>
              <a:t>Hadoop3</a:t>
            </a:r>
            <a:r>
              <a:rPr lang="zh-CN" altLang="en-US" sz="2400">
                <a:solidFill>
                  <a:schemeClr val="accent1"/>
                </a:solidFill>
                <a:latin typeface="+mn-lt"/>
                <a:ea typeface="方正兰亭黑_GBK"/>
              </a:rPr>
              <a:t>新特性、</a:t>
            </a:r>
            <a:r>
              <a:rPr lang="en-US" altLang="zh-CN" sz="2400">
                <a:solidFill>
                  <a:schemeClr val="accent1"/>
                </a:solidFill>
                <a:latin typeface="+mn-lt"/>
                <a:ea typeface="方正兰亭黑_GBK"/>
                <a:sym typeface="+mn-ea"/>
              </a:rPr>
              <a:t>Federation</a:t>
            </a:r>
            <a:r>
              <a:rPr lang="zh-CN" altLang="en-US" sz="2400">
                <a:solidFill>
                  <a:schemeClr val="accent1"/>
                </a:solidFill>
                <a:latin typeface="+mn-lt"/>
                <a:ea typeface="方正兰亭黑_GBK"/>
                <a:sym typeface="+mn-ea"/>
              </a:rPr>
              <a:t>、</a:t>
            </a:r>
            <a:r>
              <a:rPr lang="en-US" altLang="zh-CN" sz="2400">
                <a:solidFill>
                  <a:schemeClr val="accent1"/>
                </a:solidFill>
                <a:latin typeface="+mn-lt"/>
                <a:ea typeface="方正兰亭黑_GBK"/>
              </a:rPr>
              <a:t>HA</a:t>
            </a:r>
            <a:r>
              <a:rPr lang="zh-CN" altLang="en-US" sz="2400">
                <a:solidFill>
                  <a:schemeClr val="accent1"/>
                </a:solidFill>
                <a:latin typeface="+mn-lt"/>
                <a:ea typeface="方正兰亭黑_GBK"/>
              </a:rPr>
              <a:t>、</a:t>
            </a:r>
            <a:r>
              <a:rPr lang="en-US" altLang="zh-CN" sz="2400">
                <a:solidFill>
                  <a:schemeClr val="accent1"/>
                </a:solidFill>
                <a:latin typeface="+mn-lt"/>
                <a:ea typeface="方正兰亭黑_GBK"/>
              </a:rPr>
              <a:t>HA</a:t>
            </a:r>
            <a:r>
              <a:rPr lang="zh-CN" altLang="en-US" sz="2400">
                <a:solidFill>
                  <a:schemeClr val="accent1"/>
                </a:solidFill>
                <a:latin typeface="+mn-lt"/>
                <a:ea typeface="方正兰亭黑_GBK"/>
              </a:rPr>
              <a:t>集群搭建、客户端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68591" y="1361362"/>
            <a:ext cx="686373" cy="686373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prstClr val="white"/>
                  </a:solidFill>
                  <a:latin typeface="+mj-lt"/>
                </a:rPr>
                <a:t>9</a:t>
              </a:r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63523" y="1747699"/>
            <a:ext cx="5649656" cy="894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单个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DataNode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管理多个磁盘。 在正常写入操作期间，磁盘将被均匀填充。 但是，添加或替换磁盘可能会导致</a:t>
            </a:r>
            <a:r>
              <a:rPr lang="en-US" altLang="zh-CN" sz="1200">
                <a:solidFill>
                  <a:srgbClr val="FF0000"/>
                </a:solidFill>
              </a:rPr>
              <a:t>DataNode</a:t>
            </a:r>
            <a:r>
              <a:rPr lang="zh-CN" altLang="en-US" sz="1200">
                <a:solidFill>
                  <a:srgbClr val="FF0000"/>
                </a:solidFill>
              </a:rPr>
              <a:t>内的严重数据偏斜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。 旧的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平衡器不能处理，</a:t>
            </a:r>
            <a:r>
              <a:rPr lang="zh-CN" altLang="en-US" sz="1200">
                <a:solidFill>
                  <a:srgbClr val="FF0000"/>
                </a:solidFill>
              </a:rPr>
              <a:t>旧的</a:t>
            </a:r>
            <a:r>
              <a:rPr lang="en-US" altLang="zh-CN" sz="1200">
                <a:solidFill>
                  <a:srgbClr val="FF0000"/>
                </a:solidFill>
              </a:rPr>
              <a:t>HDFS</a:t>
            </a:r>
            <a:r>
              <a:rPr lang="zh-CN" altLang="en-US" sz="1200">
                <a:solidFill>
                  <a:srgbClr val="FF0000"/>
                </a:solidFill>
              </a:rPr>
              <a:t>平衡器处理</a:t>
            </a:r>
            <a:r>
              <a:rPr lang="en-US" altLang="zh-CN" sz="1200">
                <a:solidFill>
                  <a:srgbClr val="FF0000"/>
                </a:solidFill>
              </a:rPr>
              <a:t>DN</a:t>
            </a:r>
            <a:r>
              <a:rPr lang="zh-CN" altLang="en-US" sz="1200">
                <a:solidFill>
                  <a:srgbClr val="FF0000"/>
                </a:solidFill>
              </a:rPr>
              <a:t>之间而非内部的数据偏斜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1436936"/>
            <a:ext cx="3464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datanode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内部的数据平衡器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401671" y="1806268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568982" y="2809599"/>
            <a:ext cx="686373" cy="686373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prstClr val="white"/>
                  </a:solidFill>
                  <a:latin typeface="+mj-lt"/>
                </a:rPr>
                <a:t>10</a:t>
              </a:r>
              <a:endParaRPr lang="zh-CN" altLang="en-US" sz="12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263522" y="3138318"/>
            <a:ext cx="5823077" cy="894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Hadoop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守护进程以及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MapReduce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任务的堆管理做了一系列更改。现在可以根据主机的内存大小进行自动调整，并且不推荐使用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HADOOP_HEAPSIZE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变量。简化了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reduce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任务堆空间的配置，</a:t>
            </a:r>
            <a:r>
              <a:rPr lang="zh-CN" altLang="en-US" sz="1200">
                <a:solidFill>
                  <a:srgbClr val="FF0000"/>
                </a:solidFill>
              </a:rPr>
              <a:t>在任务中不再需要以</a:t>
            </a:r>
            <a:r>
              <a:rPr lang="en-US" altLang="zh-CN" sz="1200">
                <a:solidFill>
                  <a:srgbClr val="FF0000"/>
                </a:solidFill>
              </a:rPr>
              <a:t>java</a:t>
            </a:r>
            <a:r>
              <a:rPr lang="zh-CN" altLang="en-US" sz="1200">
                <a:solidFill>
                  <a:srgbClr val="FF0000"/>
                </a:solidFill>
              </a:rPr>
              <a:t>选项的方式进行指定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6" y="2827555"/>
            <a:ext cx="4731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重做了守护进程的堆管理以及任务的堆管理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401671" y="3196886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60032" y="4100186"/>
            <a:ext cx="686373" cy="686373"/>
            <a:chOff x="6357074" y="1008628"/>
            <a:chExt cx="1676757" cy="1676757"/>
          </a:xfrm>
        </p:grpSpPr>
        <p:sp>
          <p:nvSpPr>
            <p:cNvPr id="50" name="椭圆 49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prstClr val="white"/>
                  </a:solidFill>
                  <a:latin typeface="+mj-lt"/>
                </a:rPr>
                <a:t>11</a:t>
              </a:r>
              <a:endParaRPr lang="zh-CN" altLang="en-US" sz="12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1263523" y="4435851"/>
            <a:ext cx="5649656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Amazon S3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存储的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S3A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客户端添加了一个可选功能：能够将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DynamoDB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表用于文件和目录元数据的快速一致存储。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4125088"/>
            <a:ext cx="5430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S3Guard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：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S3A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文件系统客户端的一致性和元数据缓存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401671" y="4494420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560032" y="5256760"/>
            <a:ext cx="686373" cy="686373"/>
            <a:chOff x="6357074" y="1008628"/>
            <a:chExt cx="1676757" cy="1676757"/>
          </a:xfrm>
        </p:grpSpPr>
        <p:sp>
          <p:nvSpPr>
            <p:cNvPr id="56" name="椭圆 5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prstClr val="white"/>
                  </a:solidFill>
                  <a:latin typeface="+mj-lt"/>
                </a:rPr>
                <a:t>12</a:t>
              </a:r>
              <a:endParaRPr lang="zh-CN" altLang="en-US" sz="12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1254964" y="5643098"/>
            <a:ext cx="5831635" cy="894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基于路由器的联邦添加了一个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RPC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路由层，该层提供多个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命名空间的联合视图。 这与现有的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ViewFs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联合功能类似，不同之处在于安装表由路由层而不是客户端在服务器端进行管理， 简化了对现有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客户端对联邦群集的访问。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0598" y="5332335"/>
            <a:ext cx="5439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基于路由器的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的联邦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393112" y="5701667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1246015" y="244885"/>
            <a:ext cx="25458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 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3.x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 新特性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17" y="4032409"/>
            <a:ext cx="2094721" cy="1046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989034" y="2578226"/>
            <a:ext cx="2235676" cy="2235676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椭圆 23"/>
          <p:cNvSpPr/>
          <p:nvPr/>
        </p:nvSpPr>
        <p:spPr>
          <a:xfrm>
            <a:off x="2249135" y="2824389"/>
            <a:ext cx="1743351" cy="174335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598702" y="3142065"/>
            <a:ext cx="100203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400" b="1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64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667015" y="2954133"/>
            <a:ext cx="336342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5">
                <a:solidFill>
                  <a:schemeClr val="accent1"/>
                </a:solidFill>
                <a:latin typeface="方正兰亭黑_GBK"/>
                <a:ea typeface="方正兰亭黑_GBK"/>
              </a:rPr>
              <a:t>Hadoop Federation</a:t>
            </a:r>
            <a:endParaRPr lang="zh-CN" altLang="en-US" sz="266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07604" y="3463920"/>
            <a:ext cx="4558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2663" y="4233362"/>
            <a:ext cx="1482077" cy="407489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PART THREE</a:t>
            </a:r>
            <a:endParaRPr lang="zh-CN" altLang="en-US" sz="16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97242" y="2592797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椭圆 25"/>
          <p:cNvSpPr/>
          <p:nvPr/>
        </p:nvSpPr>
        <p:spPr>
          <a:xfrm>
            <a:off x="1889481" y="3015197"/>
            <a:ext cx="382375" cy="3823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椭圆 27"/>
          <p:cNvSpPr/>
          <p:nvPr/>
        </p:nvSpPr>
        <p:spPr>
          <a:xfrm>
            <a:off x="1698293" y="4863033"/>
            <a:ext cx="213793" cy="21379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2249135" y="4410935"/>
            <a:ext cx="294040" cy="2940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椭圆 29"/>
          <p:cNvSpPr/>
          <p:nvPr/>
        </p:nvSpPr>
        <p:spPr>
          <a:xfrm>
            <a:off x="4021772" y="3972331"/>
            <a:ext cx="304395" cy="30439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椭圆 30"/>
          <p:cNvSpPr/>
          <p:nvPr/>
        </p:nvSpPr>
        <p:spPr>
          <a:xfrm>
            <a:off x="3786429" y="4799329"/>
            <a:ext cx="206056" cy="20605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椭圆 31"/>
          <p:cNvSpPr/>
          <p:nvPr/>
        </p:nvSpPr>
        <p:spPr>
          <a:xfrm>
            <a:off x="1669784" y="3972331"/>
            <a:ext cx="132944" cy="13294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3889206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NameNode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需要多大的内存？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593250" y="1148670"/>
            <a:ext cx="7315200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业界看法：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1GB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内存放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1000000block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元数据。</a:t>
            </a:r>
            <a:endParaRPr lang="en-US" altLang="zh-CN" sz="2400">
              <a:solidFill>
                <a:schemeClr val="accent1"/>
              </a:solidFill>
              <a:latin typeface="方正兰亭黑_GBK"/>
              <a:ea typeface="方正兰亭黑_GBK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>
              <a:solidFill>
                <a:schemeClr val="accent1"/>
              </a:solidFill>
              <a:latin typeface="方正兰亭黑_GBK"/>
              <a:ea typeface="方正兰亭黑_GBK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200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个节点的集群中每个节点有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24TB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存储空间，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block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大小为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128MB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，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block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复制因子为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3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，能存储大概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2000,000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个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block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（或更多）：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200×24,000,000MB/(128MB×3)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。此时，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NameNode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内存大概需要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12000MB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。</a:t>
            </a:r>
            <a:endParaRPr lang="en-US" altLang="zh-CN" sz="2400">
              <a:solidFill>
                <a:schemeClr val="accent1"/>
              </a:solidFill>
              <a:latin typeface="方正兰亭黑_GBK"/>
              <a:ea typeface="方正兰亭黑_GBK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>
              <a:solidFill>
                <a:schemeClr val="accent1"/>
              </a:solidFill>
              <a:latin typeface="方正兰亭黑_GBK"/>
              <a:ea typeface="方正兰亭黑_GBK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一万个节点的集群需要多大的</a:t>
            </a:r>
            <a:r>
              <a:rPr lang="en-US" altLang="zh-CN" sz="2400">
                <a:solidFill>
                  <a:schemeClr val="accent1"/>
                </a:solidFill>
                <a:latin typeface="方正兰亭黑_GBK"/>
                <a:ea typeface="方正兰亭黑_GBK"/>
              </a:rPr>
              <a:t>NameNode</a:t>
            </a:r>
            <a:r>
              <a:rPr lang="zh-CN" altLang="en-US" sz="2400">
                <a:solidFill>
                  <a:schemeClr val="accent1"/>
                </a:solidFill>
                <a:latin typeface="方正兰亭黑_GBK"/>
                <a:ea typeface="方正兰亭黑_GBK"/>
              </a:rPr>
              <a:t>的内存？</a:t>
            </a:r>
          </a:p>
        </p:txBody>
      </p:sp>
      <p:pic>
        <p:nvPicPr>
          <p:cNvPr id="1028" name="Picture 4" descr="https://timgsa.baidu.com/timg?image&amp;quality=80&amp;size=b9999_10000&amp;sec=1546951606286&amp;di=9837a7876b4a947d3ddbf230be61131a&amp;imgtype=0&amp;src=http%3A%2F%2F5b0988e595225.cdn.sohucs.com%2Fq_70%2Cc_zoom%2Cw_640%2Fimages%2F20171226%2F37b08c5f3fae4cb6b54e32932e5b8105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8450" y="330200"/>
            <a:ext cx="3984300" cy="22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7048" y="1183488"/>
            <a:ext cx="11267089" cy="5034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accent1"/>
                </a:solidFill>
                <a:latin typeface="方正兰亭黑_GBK"/>
              </a:rPr>
              <a:t>1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</a:rPr>
              <a:t>、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</a:rPr>
              <a:t>Namespace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a) </a:t>
            </a:r>
            <a:r>
              <a:rPr lang="zh-CN" altLang="en-US" sz="1800"/>
              <a:t>包括目录，文件和</a:t>
            </a:r>
            <a:r>
              <a:rPr lang="en-US" altLang="zh-CN" sz="1800"/>
              <a:t>block</a:t>
            </a:r>
            <a:r>
              <a:rPr lang="zh-CN" altLang="en-US" sz="1800"/>
              <a:t>块。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    </a:t>
            </a:r>
            <a:r>
              <a:rPr lang="en-US" altLang="zh-CN" sz="1800"/>
              <a:t>b) </a:t>
            </a:r>
            <a:r>
              <a:rPr lang="zh-CN" altLang="en-US" sz="1800"/>
              <a:t>支持所有跟文件系统命名空间相关的操作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	</a:t>
            </a:r>
            <a:r>
              <a:rPr lang="zh-CN" altLang="en-US" sz="1800"/>
              <a:t>如：创建、删除、修改和列出文件及目录。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accent1"/>
                </a:solidFill>
                <a:latin typeface="方正兰亭黑_GBK"/>
              </a:rPr>
              <a:t>2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</a:rPr>
              <a:t>、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</a:rPr>
              <a:t>Block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</a:rPr>
              <a:t>存储服务包含两部分：</a:t>
            </a:r>
            <a:endParaRPr lang="en-US" altLang="zh-CN" sz="1800">
              <a:solidFill>
                <a:schemeClr val="accent1"/>
              </a:solidFill>
              <a:latin typeface="方正兰亭黑_GBK"/>
            </a:endParaRPr>
          </a:p>
          <a:p>
            <a:pPr>
              <a:lnSpc>
                <a:spcPct val="150000"/>
              </a:lnSpc>
            </a:pPr>
            <a:r>
              <a:rPr lang="en-US" altLang="zh-CN" sz="1800"/>
              <a:t>    a) NameNode</a:t>
            </a:r>
            <a:r>
              <a:rPr lang="zh-CN" altLang="en-US" sz="1800"/>
              <a:t>中的</a:t>
            </a:r>
            <a:r>
              <a:rPr lang="en-US" altLang="zh-CN" sz="1800"/>
              <a:t>block</a:t>
            </a:r>
            <a:r>
              <a:rPr lang="zh-CN" altLang="en-US" sz="1800"/>
              <a:t>块管理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        </a:t>
            </a:r>
            <a:r>
              <a:rPr lang="en-US" altLang="zh-CN" sz="1800"/>
              <a:t>i. </a:t>
            </a:r>
            <a:r>
              <a:rPr lang="zh-CN" altLang="en-US" sz="1800"/>
              <a:t>通过心跳机制和注册机制提供了对</a:t>
            </a:r>
            <a:r>
              <a:rPr lang="en-US" altLang="zh-CN" sz="1800"/>
              <a:t>DataNode</a:t>
            </a:r>
            <a:r>
              <a:rPr lang="zh-CN" altLang="en-US" sz="1800"/>
              <a:t>集群的管理。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        </a:t>
            </a:r>
            <a:r>
              <a:rPr lang="en-US" altLang="zh-CN" sz="1800"/>
              <a:t>ii. </a:t>
            </a:r>
            <a:r>
              <a:rPr lang="zh-CN" altLang="en-US" sz="1800"/>
              <a:t>处理</a:t>
            </a:r>
            <a:r>
              <a:rPr lang="en-US" altLang="zh-CN" sz="1800"/>
              <a:t>block</a:t>
            </a:r>
            <a:r>
              <a:rPr lang="zh-CN" altLang="en-US" sz="1800"/>
              <a:t>块报告，管理</a:t>
            </a:r>
            <a:r>
              <a:rPr lang="en-US" altLang="zh-CN" sz="1800"/>
              <a:t>block</a:t>
            </a:r>
            <a:r>
              <a:rPr lang="zh-CN" altLang="en-US" sz="1800"/>
              <a:t>块的位置。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        </a:t>
            </a:r>
            <a:r>
              <a:rPr lang="en-US" altLang="zh-CN" sz="1800"/>
              <a:t>iii. </a:t>
            </a:r>
            <a:r>
              <a:rPr lang="zh-CN" altLang="en-US" sz="1800"/>
              <a:t>提供跟</a:t>
            </a:r>
            <a:r>
              <a:rPr lang="en-US" altLang="zh-CN" sz="1800"/>
              <a:t>block</a:t>
            </a:r>
            <a:r>
              <a:rPr lang="zh-CN" altLang="en-US" sz="1800"/>
              <a:t>块相关的操作，如：创建、修改、删除和查询</a:t>
            </a:r>
            <a:r>
              <a:rPr lang="en-US" altLang="zh-CN" sz="1800"/>
              <a:t>block</a:t>
            </a:r>
            <a:r>
              <a:rPr lang="zh-CN" altLang="en-US" sz="1800"/>
              <a:t>块的位置。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        </a:t>
            </a:r>
            <a:r>
              <a:rPr lang="en-US" altLang="zh-CN" sz="1800"/>
              <a:t>iv. </a:t>
            </a:r>
            <a:r>
              <a:rPr lang="zh-CN" altLang="en-US" sz="1800"/>
              <a:t>管理</a:t>
            </a:r>
            <a:r>
              <a:rPr lang="en-US" altLang="zh-CN" sz="1800"/>
              <a:t>block</a:t>
            </a:r>
            <a:r>
              <a:rPr lang="zh-CN" altLang="en-US" sz="1800"/>
              <a:t>副本如何放置，当副本数少于指定值之后增加副本，当副本数多余指定值之后删除副本。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    b) </a:t>
            </a:r>
            <a:r>
              <a:rPr lang="zh-CN" altLang="en-US" sz="1800"/>
              <a:t>存储：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        在</a:t>
            </a:r>
            <a:r>
              <a:rPr lang="en-US" altLang="zh-CN" sz="1800"/>
              <a:t>DataNode</a:t>
            </a:r>
            <a:r>
              <a:rPr lang="zh-CN" altLang="en-US" sz="1800"/>
              <a:t>本地文件系统中存储</a:t>
            </a:r>
            <a:r>
              <a:rPr lang="en-US" altLang="zh-CN" sz="1800"/>
              <a:t>block</a:t>
            </a:r>
            <a:r>
              <a:rPr lang="zh-CN" altLang="en-US" sz="1800"/>
              <a:t>块，并提供读</a:t>
            </a:r>
            <a:r>
              <a:rPr lang="en-US" altLang="zh-CN" sz="1800"/>
              <a:t>/</a:t>
            </a:r>
            <a:r>
              <a:rPr lang="zh-CN" altLang="en-US" sz="1800"/>
              <a:t>写访问。</a:t>
            </a:r>
            <a:endParaRPr lang="en-US" altLang="zh-CN" sz="1800"/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2466701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 Federation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DFS 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48" y="0"/>
            <a:ext cx="5310352" cy="430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2466701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 Federation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DFS Federatio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38" y="1258692"/>
            <a:ext cx="5722883" cy="34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54571" y="4866739"/>
            <a:ext cx="10551218" cy="1294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/>
              <a:t>1</a:t>
            </a:r>
            <a:r>
              <a:rPr lang="zh-CN" altLang="en-US" sz="1800"/>
              <a:t>、</a:t>
            </a:r>
            <a:r>
              <a:rPr lang="en-US" altLang="zh-CN" sz="1800"/>
              <a:t>NameNode</a:t>
            </a:r>
            <a:r>
              <a:rPr lang="zh-CN" altLang="en-US" sz="1800"/>
              <a:t>节点之间是相互独立的联邦的关系，即它们之间不需要协调服务。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2</a:t>
            </a:r>
            <a:r>
              <a:rPr lang="zh-CN" altLang="en-US" sz="1800"/>
              <a:t>、</a:t>
            </a:r>
            <a:r>
              <a:rPr lang="en-US" altLang="zh-CN" sz="1800"/>
              <a:t>DataNode</a:t>
            </a:r>
            <a:r>
              <a:rPr lang="zh-CN" altLang="en-US" sz="1800"/>
              <a:t>向集群中所有的</a:t>
            </a:r>
            <a:r>
              <a:rPr lang="en-US" altLang="zh-CN" sz="1800"/>
              <a:t>NameNode</a:t>
            </a:r>
            <a:r>
              <a:rPr lang="zh-CN" altLang="en-US" sz="1800"/>
              <a:t>注册，发送心跳和</a:t>
            </a:r>
            <a:r>
              <a:rPr lang="en-US" altLang="zh-CN" sz="1800"/>
              <a:t>block</a:t>
            </a:r>
            <a:r>
              <a:rPr lang="zh-CN" altLang="en-US" sz="1800"/>
              <a:t>块列表报告，处理来自</a:t>
            </a:r>
            <a:r>
              <a:rPr lang="en-US" altLang="zh-CN" sz="1800"/>
              <a:t>NameNode</a:t>
            </a:r>
            <a:r>
              <a:rPr lang="zh-CN" altLang="en-US" sz="1800"/>
              <a:t>的指令。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3</a:t>
            </a:r>
            <a:r>
              <a:rPr lang="zh-CN" altLang="en-US" sz="1800"/>
              <a:t>、用户可以使用</a:t>
            </a:r>
            <a:r>
              <a:rPr lang="en-US" altLang="zh-CN" sz="1800"/>
              <a:t>ViewFs</a:t>
            </a:r>
            <a:r>
              <a:rPr lang="zh-CN" altLang="en-US" sz="1800"/>
              <a:t>创建个性化的命名空间视图，</a:t>
            </a:r>
            <a:r>
              <a:rPr lang="en-US" altLang="zh-CN" sz="1800"/>
              <a:t>ViewFs</a:t>
            </a:r>
            <a:r>
              <a:rPr lang="zh-CN" altLang="en-US" sz="1800"/>
              <a:t>类似于在</a:t>
            </a:r>
            <a:r>
              <a:rPr lang="en-US" altLang="zh-CN" sz="1800"/>
              <a:t>Unix/Linux</a:t>
            </a:r>
            <a:r>
              <a:rPr lang="zh-CN" altLang="en-US" sz="1800"/>
              <a:t>系统中的</a:t>
            </a:r>
            <a:r>
              <a:rPr lang="zh-CN" altLang="en-US" sz="1800" b="1">
                <a:solidFill>
                  <a:srgbClr val="FF0000"/>
                </a:solidFill>
              </a:rPr>
              <a:t>客户端挂载表</a:t>
            </a:r>
            <a:r>
              <a:rPr lang="zh-CN" altLang="en-US" sz="1800"/>
              <a:t>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2466701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 Federation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68591" y="1559601"/>
            <a:ext cx="686373" cy="686373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1635175"/>
            <a:ext cx="677914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通过多个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  <a:ea typeface="方正兰亭黑_GBK"/>
              </a:rPr>
              <a:t>namenode/namespace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把元数据的存储和管理分散到多个节点中，使得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  <a:ea typeface="方正兰亭黑_GBK"/>
              </a:rPr>
              <a:t>namenode/namespace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可以通过增加机器来进行水平扩展。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1377051" y="2888824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568982" y="3368111"/>
            <a:ext cx="686373" cy="686373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3386067"/>
            <a:ext cx="677914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能把单个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  <a:ea typeface="方正兰亭黑_GBK"/>
              </a:rPr>
              <a:t>namenode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的负载分散到多个节点中，在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数据规模较大的时候不会也降低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的性能。</a:t>
            </a:r>
            <a:endParaRPr lang="en-US" altLang="zh-CN" sz="18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377051" y="4224851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60032" y="4964954"/>
            <a:ext cx="686373" cy="686373"/>
            <a:chOff x="6357074" y="1008628"/>
            <a:chExt cx="1676757" cy="1676757"/>
          </a:xfrm>
        </p:grpSpPr>
        <p:sp>
          <p:nvSpPr>
            <p:cNvPr id="50" name="椭圆 49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3" name="矩形 5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4989856"/>
            <a:ext cx="677914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可以通过多个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  <a:ea typeface="方正兰亭黑_GBK"/>
              </a:rPr>
              <a:t>namespace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来隔离不同类型的应用，把不同类型应用的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元数据的存储和管理分派到不同的</a:t>
            </a:r>
            <a:r>
              <a:rPr lang="en-US" altLang="zh-CN" sz="1800">
                <a:solidFill>
                  <a:schemeClr val="accent1"/>
                </a:solidFill>
                <a:latin typeface="方正兰亭黑_GBK"/>
                <a:ea typeface="方正兰亭黑_GBK"/>
              </a:rPr>
              <a:t>namenode</a:t>
            </a:r>
            <a:r>
              <a:rPr lang="zh-CN" altLang="en-US" sz="1800">
                <a:solidFill>
                  <a:schemeClr val="accent1"/>
                </a:solidFill>
                <a:latin typeface="方正兰亭黑_GBK"/>
                <a:ea typeface="方正兰亭黑_GBK"/>
              </a:rPr>
              <a:t>中。</a:t>
            </a:r>
            <a:endParaRPr lang="en-US" altLang="zh-CN" sz="18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377051" y="5837101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049" y="2718802"/>
            <a:ext cx="3651812" cy="2671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989034" y="2578226"/>
            <a:ext cx="2235676" cy="2235676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椭圆 23"/>
          <p:cNvSpPr/>
          <p:nvPr/>
        </p:nvSpPr>
        <p:spPr>
          <a:xfrm>
            <a:off x="2249135" y="2824389"/>
            <a:ext cx="1743351" cy="174335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598702" y="3142065"/>
            <a:ext cx="100203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400" b="1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64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667015" y="2954133"/>
            <a:ext cx="211628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5">
                <a:solidFill>
                  <a:schemeClr val="accent1"/>
                </a:solidFill>
                <a:latin typeface="方正兰亭黑_GBK"/>
                <a:ea typeface="方正兰亭黑_GBK"/>
              </a:rPr>
              <a:t>Hadoop HA</a:t>
            </a:r>
            <a:endParaRPr lang="zh-CN" altLang="en-US" sz="266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07604" y="3463920"/>
            <a:ext cx="4558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2663" y="4233362"/>
            <a:ext cx="1482077" cy="407489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PART THREE</a:t>
            </a:r>
            <a:endParaRPr lang="zh-CN" altLang="en-US" sz="16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97242" y="2592797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椭圆 25"/>
          <p:cNvSpPr/>
          <p:nvPr/>
        </p:nvSpPr>
        <p:spPr>
          <a:xfrm>
            <a:off x="1889481" y="3015197"/>
            <a:ext cx="382375" cy="3823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椭圆 27"/>
          <p:cNvSpPr/>
          <p:nvPr/>
        </p:nvSpPr>
        <p:spPr>
          <a:xfrm>
            <a:off x="1698293" y="4863033"/>
            <a:ext cx="213793" cy="21379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2249135" y="4410935"/>
            <a:ext cx="294040" cy="2940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椭圆 29"/>
          <p:cNvSpPr/>
          <p:nvPr/>
        </p:nvSpPr>
        <p:spPr>
          <a:xfrm>
            <a:off x="4021772" y="3972331"/>
            <a:ext cx="304395" cy="30439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椭圆 30"/>
          <p:cNvSpPr/>
          <p:nvPr/>
        </p:nvSpPr>
        <p:spPr>
          <a:xfrm>
            <a:off x="3786429" y="4799329"/>
            <a:ext cx="206056" cy="20605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椭圆 31"/>
          <p:cNvSpPr/>
          <p:nvPr/>
        </p:nvSpPr>
        <p:spPr>
          <a:xfrm>
            <a:off x="1669784" y="3972331"/>
            <a:ext cx="132944" cy="13294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182245" y="983615"/>
            <a:ext cx="11715750" cy="5405120"/>
          </a:xfr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endParaRPr lang="en-US" altLang="zh-CN" sz="180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6369" y="1378524"/>
            <a:ext cx="10933386" cy="419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charset="-122"/>
                <a:cs typeface="黑体" panose="02010609060101010101" charset="-122"/>
              </a:rPr>
              <a:t>HDFS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黑体" panose="02010609060101010101" charset="-122"/>
                <a:cs typeface="黑体" panose="02010609060101010101" charset="-122"/>
              </a:rPr>
              <a:t>.x</a:t>
            </a:r>
            <a:endParaRPr lang="en-US" altLang="zh-CN" sz="1800" b="1" dirty="0">
              <a:solidFill>
                <a:srgbClr val="000000"/>
              </a:solidFill>
              <a:latin typeface="黑体" panose="02010609060101010101" charset="-122"/>
              <a:cs typeface="黑体" panose="02010609060101010101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解决HDFS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1.0中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单点故障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内存受限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，联邦 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HDFS2.x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Federation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分离，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只能有两个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解决单点故障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HA：通过主备NameNode解决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如果主NameNode发生故障，则切换到备NameNode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上</a:t>
            </a:r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解决内存受限问题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HDFS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Federation(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联邦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水平扩展，支持多个NameNode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lvl="2" fontAlgn="auto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18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所有NameNode共享所有DataNode存储</a:t>
            </a: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  <a:endParaRPr lang="en-US" altLang="zh-CN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18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每个NameNode分管一部分目录</a:t>
            </a:r>
            <a:r>
              <a:rPr lang="en-US" altLang="zh-CN"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="" xmlns:a16="http://schemas.microsoft.com/office/drawing/2014/main" id="{726B34FE-DE5E-4E70-9FE8-39107754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898" y="268534"/>
            <a:ext cx="1391086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 HA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4242D936-A4B9-4A21-83BB-21D82139B160}"/>
              </a:ext>
            </a:extLst>
          </p:cNvPr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3"/>
          <p:cNvGraphicFramePr>
            <a:graphicFrameLocks noChangeAspect="1"/>
          </p:cNvGraphicFramePr>
          <p:nvPr/>
        </p:nvGraphicFramePr>
        <p:xfrm>
          <a:off x="4735195" y="867411"/>
          <a:ext cx="5783580" cy="542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r:id="rId3" imgW="4999990" imgH="4688840" progId="Visio.Drawing.11">
                  <p:embed/>
                </p:oleObj>
              </mc:Choice>
              <mc:Fallback>
                <p:oleObj r:id="rId3" imgW="4999990" imgH="4688840" progId="Visio.Drawing.11">
                  <p:embed/>
                  <p:pic>
                    <p:nvPicPr>
                      <p:cNvPr id="0" name="内容占位符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5195" y="867411"/>
                        <a:ext cx="5783580" cy="5424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6"/>
          <p:cNvSpPr/>
          <p:nvPr/>
        </p:nvSpPr>
        <p:spPr>
          <a:xfrm>
            <a:off x="3126106" y="1551941"/>
            <a:ext cx="1842135" cy="768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FF0000"/>
                </a:solidFill>
              </a:rPr>
              <a:t>客户端</a:t>
            </a:r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4047174" y="2320926"/>
            <a:ext cx="1410652" cy="85993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6842" y="3180862"/>
            <a:ext cx="4866619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/>
              <a:t>fsimage</a:t>
            </a:r>
            <a:r>
              <a:rPr lang="zh-CN" altLang="en-US" sz="1800"/>
              <a:t>推送的时机可以通过参数来调整：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dfs.namenode.checkpoint.period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dfs.namenode.checkpoint.txns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dfs.namenode.checkpoint.check.period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dfs.namenode.num.checkpoints.retained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dfs.ha.tail-edits.period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="" xmlns:a16="http://schemas.microsoft.com/office/drawing/2014/main" id="{BF488FAA-D741-43E2-BF42-D30079456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898" y="268534"/>
            <a:ext cx="1391086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 HA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7992786C-3B0F-422E-9F9F-66EC7BA70143}"/>
              </a:ext>
            </a:extLst>
          </p:cNvPr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1038225" y="1000125"/>
            <a:ext cx="10429875" cy="5073650"/>
          </a:xfr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" name="矩形 1"/>
          <p:cNvSpPr/>
          <p:nvPr/>
        </p:nvSpPr>
        <p:spPr>
          <a:xfrm>
            <a:off x="1038225" y="1553947"/>
            <a:ext cx="9656379" cy="481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/>
              <a:t>1</a:t>
            </a:r>
            <a:r>
              <a:rPr lang="zh-CN" altLang="en-US" sz="1800" dirty="0"/>
              <a:t>、一个NameNode进程处于Active状态，</a:t>
            </a:r>
            <a:r>
              <a:rPr lang="zh-CN" altLang="en-US" sz="1800" dirty="0" smtClean="0"/>
              <a:t>另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NameNode进程处于Standby状态。Active的NameNode负责处理客户端的请求。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/>
              <a:t>2</a:t>
            </a:r>
            <a:r>
              <a:rPr lang="zh-CN" altLang="en-US" sz="1800" dirty="0"/>
              <a:t>、Active的NN修改了元数据之后，会在JNs的半数以上的节点上记录这个日志。Standby状态的NameNode会监视任何对JNs上edit log的更改。一旦edits log出现更改，Standby的NN就会根据edits log更改自己记录的元数据。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/>
              <a:t>3</a:t>
            </a:r>
            <a:r>
              <a:rPr lang="zh-CN" altLang="en-US" sz="1800" dirty="0"/>
              <a:t>、当发生故障转移时，Standby主机会确保已经读取了JNs上所有的更改来同步它本身记录的元数据，然后由Standby状态切换为Active状态。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/>
              <a:t>4</a:t>
            </a:r>
            <a:r>
              <a:rPr lang="zh-CN" altLang="en-US" sz="1800" dirty="0"/>
              <a:t>、为了确保在发生故障转移操作时拥有相同的数据块位置信息，DNs向所有NN发送数据块位置信息和心跳数据。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/>
              <a:t>5</a:t>
            </a:r>
            <a:r>
              <a:rPr lang="zh-CN" altLang="en-US" sz="1800" dirty="0"/>
              <a:t>、JNs只允许一台NameNode向JNs写edits log数据，这样就能保证不会发生“脑裂”。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="" xmlns:a16="http://schemas.microsoft.com/office/drawing/2014/main" id="{B8690CF6-DA13-4287-B384-3FD16E0E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898" y="268534"/>
            <a:ext cx="1391086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 HA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94A26236-CA4A-4426-A512-B7FF06E6BF28}"/>
              </a:ext>
            </a:extLst>
          </p:cNvPr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445717" y="313646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chemeClr val="accent1"/>
                </a:solidFill>
                <a:latin typeface="方正兰亭黑_GBK"/>
                <a:ea typeface="方正兰亭黑_GBK"/>
              </a:rPr>
              <a:t>课程重点</a:t>
            </a:r>
          </a:p>
        </p:txBody>
      </p:sp>
      <p:sp>
        <p:nvSpPr>
          <p:cNvPr id="21" name="椭圆 20"/>
          <p:cNvSpPr/>
          <p:nvPr/>
        </p:nvSpPr>
        <p:spPr>
          <a:xfrm>
            <a:off x="5903403" y="2157279"/>
            <a:ext cx="309340" cy="3093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椭圆 21"/>
          <p:cNvSpPr/>
          <p:nvPr/>
        </p:nvSpPr>
        <p:spPr>
          <a:xfrm>
            <a:off x="5918007" y="3001879"/>
            <a:ext cx="309340" cy="3093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矩形 41"/>
          <p:cNvSpPr/>
          <p:nvPr/>
        </p:nvSpPr>
        <p:spPr>
          <a:xfrm>
            <a:off x="6197714" y="2137108"/>
            <a:ext cx="2679700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>
                <a:solidFill>
                  <a:schemeClr val="accent1"/>
                </a:solidFill>
                <a:latin typeface="+mj-ea"/>
                <a:ea typeface="+mj-ea"/>
              </a:rPr>
              <a:t>02. Hadoop 3.x </a:t>
            </a:r>
            <a:r>
              <a:rPr lang="zh-CN" altLang="en-US" sz="1865">
                <a:solidFill>
                  <a:schemeClr val="accent1"/>
                </a:solidFill>
                <a:latin typeface="+mj-ea"/>
                <a:ea typeface="+mj-ea"/>
              </a:rPr>
              <a:t>新特性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12319" y="2967300"/>
            <a:ext cx="2798445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>
                <a:solidFill>
                  <a:schemeClr val="accent1"/>
                </a:solidFill>
                <a:latin typeface="+mj-ea"/>
                <a:ea typeface="+mj-ea"/>
              </a:rPr>
              <a:t>03. Hadoop Federation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918575" y="3825355"/>
            <a:ext cx="309340" cy="3093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9" name="矩形 48"/>
          <p:cNvSpPr/>
          <p:nvPr/>
        </p:nvSpPr>
        <p:spPr>
          <a:xfrm>
            <a:off x="6212887" y="3790776"/>
            <a:ext cx="1930400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>
                <a:solidFill>
                  <a:schemeClr val="accent1"/>
                </a:solidFill>
                <a:latin typeface="+mj-ea"/>
                <a:ea typeface="+mj-ea"/>
              </a:rPr>
              <a:t>04. Hadoop HA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932968" y="4649289"/>
            <a:ext cx="309340" cy="3093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" name="矩形 52"/>
          <p:cNvSpPr/>
          <p:nvPr/>
        </p:nvSpPr>
        <p:spPr>
          <a:xfrm>
            <a:off x="6227280" y="4614710"/>
            <a:ext cx="2950845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>
                <a:solidFill>
                  <a:schemeClr val="accent1"/>
                </a:solidFill>
                <a:latin typeface="+mj-ea"/>
                <a:ea typeface="+mj-ea"/>
              </a:rPr>
              <a:t>05. Hadoop HA </a:t>
            </a:r>
            <a:r>
              <a:rPr lang="zh-CN" altLang="en-US" sz="1865">
                <a:solidFill>
                  <a:schemeClr val="accent1"/>
                </a:solidFill>
                <a:latin typeface="+mj-ea"/>
                <a:ea typeface="+mj-ea"/>
              </a:rPr>
              <a:t>集群搭建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18325" y="5525582"/>
            <a:ext cx="309340" cy="3093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/>
        </p:nvSpPr>
        <p:spPr>
          <a:xfrm>
            <a:off x="6212637" y="5491003"/>
            <a:ext cx="2846070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>
                <a:solidFill>
                  <a:schemeClr val="accent1"/>
                </a:solidFill>
                <a:latin typeface="+mj-ea"/>
                <a:ea typeface="+mj-ea"/>
              </a:rPr>
              <a:t>06. java</a:t>
            </a:r>
            <a:r>
              <a:rPr lang="zh-CN" altLang="en-US" sz="1865">
                <a:solidFill>
                  <a:schemeClr val="accent1"/>
                </a:solidFill>
                <a:latin typeface="+mj-ea"/>
                <a:ea typeface="+mj-ea"/>
              </a:rPr>
              <a:t>客户端操作</a:t>
            </a:r>
            <a:r>
              <a:rPr lang="en-US" altLang="zh-CN" sz="1865">
                <a:solidFill>
                  <a:schemeClr val="accent1"/>
                </a:solidFill>
                <a:latin typeface="+mj-ea"/>
                <a:ea typeface="+mj-ea"/>
              </a:rPr>
              <a:t>HDFS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903403" y="1304474"/>
            <a:ext cx="309340" cy="3093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6197714" y="1284303"/>
            <a:ext cx="2875280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865">
                <a:solidFill>
                  <a:schemeClr val="accent1"/>
                </a:solidFill>
                <a:latin typeface="+mj-ea"/>
                <a:ea typeface="+mj-ea"/>
              </a:rPr>
              <a:t>01. </a:t>
            </a:r>
            <a:r>
              <a:rPr sz="1865">
                <a:solidFill>
                  <a:schemeClr val="accent1"/>
                </a:solidFill>
                <a:latin typeface="+mj-ea"/>
                <a:ea typeface="+mj-ea"/>
              </a:rPr>
              <a:t>HDFS完全分布式搭建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697" y="1072055"/>
            <a:ext cx="8005752" cy="5102409"/>
          </a:xfrm>
          <a:prstGeom prst="rect">
            <a:avLst/>
          </a:prstGeom>
          <a:noFill/>
        </p:spPr>
      </p:pic>
      <p:sp>
        <p:nvSpPr>
          <p:cNvPr id="4" name="文本框 5">
            <a:extLst>
              <a:ext uri="{FF2B5EF4-FFF2-40B4-BE49-F238E27FC236}">
                <a16:creationId xmlns="" xmlns:a16="http://schemas.microsoft.com/office/drawing/2014/main" id="{8C0FE86A-5BC2-4056-B423-40AF8B250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898" y="268534"/>
            <a:ext cx="1391086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 HA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F9772384-EA34-4101-B558-623FC18789A0}"/>
              </a:ext>
            </a:extLst>
          </p:cNvPr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758092" y="892159"/>
            <a:ext cx="10660185" cy="5073427"/>
          </a:xfr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100"/>
          </a:p>
        </p:txBody>
      </p:sp>
      <p:sp>
        <p:nvSpPr>
          <p:cNvPr id="2" name="矩形 1"/>
          <p:cNvSpPr/>
          <p:nvPr/>
        </p:nvSpPr>
        <p:spPr>
          <a:xfrm>
            <a:off x="1608083" y="1260829"/>
            <a:ext cx="9396248" cy="4856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latin typeface="黑体" panose="02010609060101010101" charset="-122"/>
                <a:cs typeface="黑体" panose="02010609060101010101" charset="-122"/>
              </a:rPr>
              <a:t>HDFS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3.0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charset="-122"/>
                <a:cs typeface="黑体" panose="02010609060101010101" charset="-122"/>
              </a:rPr>
              <a:t>HA</a:t>
            </a:r>
            <a:endParaRPr lang="en-US" altLang="zh-CN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主备NameNode</a:t>
            </a: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解决单点故障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属性，位置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主NameNode对外提供服务，备NameNode同步主NameNode元数据，以待切换</a:t>
            </a:r>
          </a:p>
          <a:p>
            <a:pPr lvl="2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所有DataNode同时向两个NameNode汇报数据块信息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（位置）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JNN: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集群（属性）</a:t>
            </a:r>
            <a:endParaRPr lang="en-US" altLang="zh-CN" sz="140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standby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：备，完成了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edits.log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文件的合并产生新的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image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，推送回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ANN</a:t>
            </a: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两种切换选择</a:t>
            </a:r>
          </a:p>
          <a:p>
            <a:pPr lvl="2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手动切换：通过命令实现主备之间的切换，可以用HDFS升级等场合</a:t>
            </a:r>
          </a:p>
          <a:p>
            <a:pPr lvl="2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自动切换：基于Zookeeper实现</a:t>
            </a: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基于Zookeeper自动切换方案</a:t>
            </a:r>
          </a:p>
          <a:p>
            <a:pPr lvl="2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Failover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Controller：监控NameNode健康状态，</a:t>
            </a:r>
          </a:p>
          <a:p>
            <a:pPr lvl="2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并向Zookeeper注册NameNode</a:t>
            </a:r>
          </a:p>
          <a:p>
            <a:pPr lvl="2">
              <a:lnSpc>
                <a:spcPct val="150000"/>
              </a:lnSpc>
            </a:pP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NameNode挂掉后，ZKFC为NameNode竞争锁，获得ZKFC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锁的NameNode变为active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="" xmlns:a16="http://schemas.microsoft.com/office/drawing/2014/main" id="{D19EEB9D-624A-4666-A56E-5A612EB0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898" y="268534"/>
            <a:ext cx="1391086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 HA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F77107EB-8D4A-4251-BFDD-3888331CBC6A}"/>
              </a:ext>
            </a:extLst>
          </p:cNvPr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989034" y="2578226"/>
            <a:ext cx="2235676" cy="2235676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椭圆 23"/>
          <p:cNvSpPr/>
          <p:nvPr/>
        </p:nvSpPr>
        <p:spPr>
          <a:xfrm>
            <a:off x="2249135" y="2824389"/>
            <a:ext cx="1743351" cy="174335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500835" y="3142065"/>
            <a:ext cx="11977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400" b="1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64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667015" y="2954133"/>
            <a:ext cx="3583032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5" dirty="0">
                <a:solidFill>
                  <a:schemeClr val="accent1"/>
                </a:solidFill>
                <a:latin typeface="方正兰亭黑_GBK"/>
                <a:ea typeface="方正兰亭黑_GBK"/>
              </a:rPr>
              <a:t>Hadoop HA </a:t>
            </a:r>
            <a:r>
              <a:rPr lang="zh-CN" altLang="en-US" sz="2665" dirty="0">
                <a:solidFill>
                  <a:schemeClr val="accent1"/>
                </a:solidFill>
                <a:latin typeface="方正兰亭黑_GBK"/>
                <a:ea typeface="方正兰亭黑_GBK"/>
              </a:rPr>
              <a:t>集群搭建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807604" y="3463920"/>
            <a:ext cx="4558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2663" y="4233362"/>
            <a:ext cx="1482077" cy="407489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PART TWO</a:t>
            </a:r>
            <a:endParaRPr lang="zh-CN" altLang="en-US" sz="16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97242" y="2592797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椭圆 25"/>
          <p:cNvSpPr/>
          <p:nvPr/>
        </p:nvSpPr>
        <p:spPr>
          <a:xfrm>
            <a:off x="1889481" y="3015197"/>
            <a:ext cx="382375" cy="3823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椭圆 27"/>
          <p:cNvSpPr/>
          <p:nvPr/>
        </p:nvSpPr>
        <p:spPr>
          <a:xfrm>
            <a:off x="1698293" y="4863033"/>
            <a:ext cx="213793" cy="21379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2249135" y="4410935"/>
            <a:ext cx="294040" cy="2940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椭圆 29"/>
          <p:cNvSpPr/>
          <p:nvPr/>
        </p:nvSpPr>
        <p:spPr>
          <a:xfrm>
            <a:off x="4021772" y="3972331"/>
            <a:ext cx="304395" cy="30439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椭圆 30"/>
          <p:cNvSpPr/>
          <p:nvPr/>
        </p:nvSpPr>
        <p:spPr>
          <a:xfrm>
            <a:off x="3786429" y="4799329"/>
            <a:ext cx="206056" cy="20605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椭圆 31"/>
          <p:cNvSpPr/>
          <p:nvPr/>
        </p:nvSpPr>
        <p:spPr>
          <a:xfrm>
            <a:off x="1669784" y="3972331"/>
            <a:ext cx="132944" cy="13294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246015" y="244885"/>
            <a:ext cx="170110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NN-HA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46016" y="647952"/>
            <a:ext cx="5453993" cy="38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整体规划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06020" y="1666383"/>
          <a:ext cx="2200856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node1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NN-1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ZKFC-1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JNN-1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/>
        </p:nvGraphicFramePr>
        <p:xfrm>
          <a:off x="3736003" y="1666383"/>
          <a:ext cx="2200856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node2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NN-2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DN-1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ZK-1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ZKFC-2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JNN-2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95267"/>
              </p:ext>
            </p:extLst>
          </p:nvPr>
        </p:nvGraphicFramePr>
        <p:xfrm>
          <a:off x="6265985" y="1666383"/>
          <a:ext cx="2200856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node3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DN-2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ZK-2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/>
                        <a:t>JNN-3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8795968" y="1666383"/>
          <a:ext cx="2200856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node4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DN-3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ZK-3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20" y="4660410"/>
            <a:ext cx="2200856" cy="843779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03" y="4660410"/>
            <a:ext cx="2200856" cy="843779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85" y="4660410"/>
            <a:ext cx="2200856" cy="843779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68" y="4660410"/>
            <a:ext cx="2200856" cy="843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360707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硬件资源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86338" y="1326533"/>
            <a:ext cx="10160000" cy="462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机器：所有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Standby 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运行的机器在硬件上相同，与非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集群中的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硬件一样。</a:t>
            </a:r>
            <a:endParaRPr lang="en-US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JN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机器：运行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JN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的机器。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JN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进程是一个轻量级的进程，一般有可能运行于已经运行了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hadoop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其他进程的机器上，比如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JobTracker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/YARN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ResourceManager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等。需要注意的是：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JN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进程最少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个，因为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edits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要写到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JN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的大多数上。也可以是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等，这样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JN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可以在丢失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(N-1)/2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的情况下正常运行。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集群中，由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状态的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进行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edits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日志和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fsimage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的合并工作，不能用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Secondary 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CheckpointNode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或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BackupNode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，报错。这样在非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集群中运行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Secondary 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的硬件在转换为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集群后移作他用。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3058851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– 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配置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13204" y="1411714"/>
            <a:ext cx="92563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跟联邦类似，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配置向前兼容，允许原来的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在不做改变的情况下接着用。配置设计的初衷是让集群中所有的节点具有相同的配置文件，而不用为不同类型节点的机器部署不同的配置。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配置：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hdfs-site.xml</a:t>
            </a:r>
            <a:endParaRPr lang="zh-CN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配置文件中各个属性的顺序无关紧要。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dfs.nameservices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dfs.ha.namenodes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.[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nameserviceID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]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的配置很重要。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1C686BE-715F-47BE-89BA-9F895B8C4FE7}"/>
              </a:ext>
            </a:extLst>
          </p:cNvPr>
          <p:cNvSpPr/>
          <p:nvPr/>
        </p:nvSpPr>
        <p:spPr>
          <a:xfrm>
            <a:off x="1513203" y="3842489"/>
            <a:ext cx="9256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例如“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mycluster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”。名称选择随你。它用作其他配置的一部分或者作为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绝对路径的一部分。</a:t>
            </a:r>
          </a:p>
          <a:p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需要注意的是：如果你也在使用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的联邦，这个配置也应该包含联邦中其他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nameservices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或其他的，用逗号隔开。</a:t>
            </a:r>
            <a:endParaRPr lang="zh-CN" altLang="en-US" sz="16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22870CF3-88CF-4965-B736-F485FE25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26516"/>
              </p:ext>
            </p:extLst>
          </p:nvPr>
        </p:nvGraphicFramePr>
        <p:xfrm>
          <a:off x="3258577" y="5165269"/>
          <a:ext cx="54395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</a:t>
                      </a:r>
                      <a:r>
                        <a:rPr lang="en-US" altLang="zh-CN" dirty="0" err="1"/>
                        <a:t>dfs.nameservices</a:t>
                      </a:r>
                      <a:r>
                        <a:rPr lang="en-US" altLang="zh-CN" dirty="0"/>
                        <a:t>&lt;/name&gt;</a:t>
                      </a:r>
                    </a:p>
                    <a:p>
                      <a:r>
                        <a:rPr lang="en-US" altLang="zh-CN" dirty="0"/>
                        <a:t>  &lt;value&gt;</a:t>
                      </a:r>
                      <a:r>
                        <a:rPr lang="en-US" altLang="zh-CN" dirty="0" err="1"/>
                        <a:t>mycluster</a:t>
                      </a:r>
                      <a:r>
                        <a:rPr lang="en-US" altLang="zh-CN" dirty="0"/>
                        <a:t>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714234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dfs.ha.namenodes.[nameservice ID]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nameservice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中每个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的唯一标识符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3898" y="1871729"/>
            <a:ext cx="9707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其中配置逗号分隔的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NameNode ID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。集群中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DataNode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会以此查找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。例如，如果你想用前面的“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mycluster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”作为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nameservice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，并且想配置“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nn1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”、“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nn2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”、“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nn3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”作为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2000">
                <a:ea typeface="等线" panose="02010600030101010101" charset="-122"/>
                <a:cs typeface="Times New Roman" panose="02020603050405020304" pitchFamily="18" charset="0"/>
              </a:rPr>
              <a:t>id</a:t>
            </a:r>
            <a:r>
              <a:rPr lang="zh-CN" altLang="zh-CN" sz="2000">
                <a:ea typeface="等线" panose="02010600030101010101" charset="-122"/>
                <a:cs typeface="Times New Roman" panose="02020603050405020304" pitchFamily="18" charset="0"/>
              </a:rPr>
              <a:t>，则：</a:t>
            </a:r>
            <a:endParaRPr lang="zh-CN" altLang="en-US" sz="1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74996"/>
              </p:ext>
            </p:extLst>
          </p:nvPr>
        </p:nvGraphicFramePr>
        <p:xfrm>
          <a:off x="2086707" y="3063619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</a:t>
                      </a:r>
                      <a:r>
                        <a:rPr lang="en-US" altLang="zh-CN" dirty="0" err="1"/>
                        <a:t>dfs.ha.namenodes.mycluster</a:t>
                      </a:r>
                      <a:r>
                        <a:rPr lang="en-US" altLang="zh-CN" dirty="0"/>
                        <a:t>&lt;/name&gt;</a:t>
                      </a:r>
                    </a:p>
                    <a:p>
                      <a:r>
                        <a:rPr lang="en-US" altLang="zh-CN" dirty="0"/>
                        <a:t>  &lt;value&gt;nn1,nn2, nn3&lt;/value&gt;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53897" y="5036135"/>
            <a:ext cx="9707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最少为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个但是可以配置更多。建议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个不要超过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5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个因为有网络开销。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1026114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dfs.namenode.rpc-address.[nameservice ID].[name node ID]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每个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监听的全限定的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RPC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地址。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2000" y="2423029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&lt;name&gt;dfs.namenode.rpc-address.mycluster.nn1&lt;/name&gt;</a:t>
                      </a:r>
                    </a:p>
                    <a:p>
                      <a:r>
                        <a:rPr lang="en-US" altLang="zh-CN" dirty="0"/>
                        <a:t>  &lt;value&gt;machine1.example.com:8020&lt;/value&gt;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&lt;name&gt;dfs.namenode.rpc-address.mycluster.nn2&lt;/name&gt;</a:t>
                      </a:r>
                    </a:p>
                    <a:p>
                      <a:r>
                        <a:rPr lang="en-US" altLang="zh-CN" dirty="0"/>
                        <a:t>  &lt;value&gt;machine2.example.com:8020&lt;/value&gt;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&lt;name&gt;dfs.namenode.rpc-address.mycluster.nn3&lt;/name&gt;</a:t>
                      </a:r>
                    </a:p>
                    <a:p>
                      <a:r>
                        <a:rPr lang="en-US" altLang="zh-CN" dirty="0"/>
                        <a:t>  &lt;value&gt;machine3.example.com:8020&lt;/value&gt;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32231" y="1730186"/>
            <a:ext cx="4163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注意：你也可以配置“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servicerpc-address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”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1047273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</a:t>
            </a:r>
            <a:r>
              <a:rPr lang="nl-NL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dfs.namenode.http-address.[nameservice ID].[name node ID]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每个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监听的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全限定地址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2000" y="2134251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&lt;name&gt;dfs.namenode.http-address.mycluster.nn1&lt;/name&gt;</a:t>
                      </a:r>
                    </a:p>
                    <a:p>
                      <a:r>
                        <a:rPr lang="en-US" altLang="zh-CN" dirty="0"/>
                        <a:t>  &lt;value&gt;machine1.example.com:9870&lt;/value&gt;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&lt;name&gt;dfs.namenode.http-address.mycluster.nn2&lt;/name&gt;</a:t>
                      </a:r>
                    </a:p>
                    <a:p>
                      <a:r>
                        <a:rPr lang="en-US" altLang="zh-CN" dirty="0"/>
                        <a:t>  &lt;value&gt;machine2.example.com:9870&lt;/value&gt;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&lt;name&gt;dfs.namenode.http-address.mycluster.nn3&lt;/name&gt;</a:t>
                      </a:r>
                    </a:p>
                    <a:p>
                      <a:r>
                        <a:rPr lang="en-US" altLang="zh-CN" dirty="0"/>
                        <a:t>  &lt;value&gt;machine3.example.com:9870&lt;/value&gt;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53898" y="1572576"/>
            <a:ext cx="9335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注意：如果开启了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Hadoop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的安全特性，则可以为每个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配置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https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地址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643092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dfs.namenode.shared.edits.dir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用于标记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要执行读写操作的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JN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组所在的位置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7051" y="1851138"/>
            <a:ext cx="9548857" cy="203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此处配置的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组用于共享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edits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日志存储，由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负责写入，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状态的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负责读，以用于跟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保持同步。可以配置多个地址：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>
                <a:solidFill>
                  <a:srgbClr val="000000"/>
                </a:solidFill>
                <a:latin typeface="Verdana" panose="020B0604030504040204" pitchFamily="34" charset="0"/>
                <a:ea typeface="等线" panose="02010600030101010101" charset="-122"/>
                <a:cs typeface="Times New Roman" panose="02020603050405020304" pitchFamily="18" charset="0"/>
              </a:rPr>
              <a:t>qjournal://*host1:port1*;*host2:port2*;*host3:port3*/*journalId*</a:t>
            </a:r>
            <a:endParaRPr lang="zh-CN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 ID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是当前命名服务中的唯一标识符，它允许单一的一组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对多个命名系统提供存储服务。建议将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nameservice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用作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journalId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48506"/>
              </p:ext>
            </p:extLst>
          </p:nvPr>
        </p:nvGraphicFramePr>
        <p:xfrm>
          <a:off x="434622" y="4145612"/>
          <a:ext cx="11322755" cy="124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49437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    &lt;name&gt;</a:t>
                      </a:r>
                      <a:r>
                        <a:rPr lang="en-US" altLang="zh-CN" dirty="0" err="1"/>
                        <a:t>dfs.namenode.shared.edits.dir</a:t>
                      </a:r>
                      <a:r>
                        <a:rPr lang="en-US" altLang="zh-CN" dirty="0"/>
                        <a:t>&lt;/name&gt;</a:t>
                      </a:r>
                    </a:p>
                    <a:p>
                      <a:r>
                        <a:rPr lang="en-US" altLang="zh-CN" dirty="0"/>
                        <a:t>      &lt;value&gt;qjournal://node1.example.com:8485;node2.example.com:8485;node3.example.com:8485/mycluster&lt;/value&gt;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989034" y="2578226"/>
            <a:ext cx="2235676" cy="2235676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椭圆 23"/>
          <p:cNvSpPr/>
          <p:nvPr/>
        </p:nvSpPr>
        <p:spPr>
          <a:xfrm>
            <a:off x="2249135" y="2824389"/>
            <a:ext cx="1743351" cy="174335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598702" y="3142065"/>
            <a:ext cx="100203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400" b="1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64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667015" y="2946254"/>
            <a:ext cx="347396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5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  <a:r>
              <a:rPr lang="zh-CN" altLang="en-US" sz="2665">
                <a:solidFill>
                  <a:schemeClr val="accent1"/>
                </a:solidFill>
                <a:latin typeface="方正兰亭黑_GBK"/>
                <a:ea typeface="方正兰亭黑_GBK"/>
              </a:rPr>
              <a:t>完全分布式搭建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807604" y="3463920"/>
            <a:ext cx="4558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2663" y="4233362"/>
            <a:ext cx="1482077" cy="407489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PART ONE</a:t>
            </a:r>
            <a:endParaRPr lang="zh-CN" altLang="en-US" sz="16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97242" y="2592797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椭圆 25"/>
          <p:cNvSpPr/>
          <p:nvPr/>
        </p:nvSpPr>
        <p:spPr>
          <a:xfrm>
            <a:off x="1889481" y="3015197"/>
            <a:ext cx="382375" cy="3823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椭圆 27"/>
          <p:cNvSpPr/>
          <p:nvPr/>
        </p:nvSpPr>
        <p:spPr>
          <a:xfrm>
            <a:off x="1698293" y="4863033"/>
            <a:ext cx="213793" cy="21379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2249135" y="4410935"/>
            <a:ext cx="294040" cy="2940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椭圆 29"/>
          <p:cNvSpPr/>
          <p:nvPr/>
        </p:nvSpPr>
        <p:spPr>
          <a:xfrm>
            <a:off x="4021772" y="3972331"/>
            <a:ext cx="304395" cy="30439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椭圆 30"/>
          <p:cNvSpPr/>
          <p:nvPr/>
        </p:nvSpPr>
        <p:spPr>
          <a:xfrm>
            <a:off x="3786429" y="4799329"/>
            <a:ext cx="206056" cy="20605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椭圆 31"/>
          <p:cNvSpPr/>
          <p:nvPr/>
        </p:nvSpPr>
        <p:spPr>
          <a:xfrm>
            <a:off x="1669784" y="3972331"/>
            <a:ext cx="132944" cy="13294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885729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dfs.client.failover.proxy.provider.[nameservice ID]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客户端用以连接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所用到的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5941" y="1558840"/>
            <a:ext cx="9580117" cy="17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客户端使用该属性指定的类找到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以发送客户端请求。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hadoop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自带了两个实现：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ConfiguredFailoverProxyProvider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RequestHedgingProxyProvider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（第一个给所有的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发请求，以决定哪个是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的，第二个一直调用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，直到发生故障转移）。要么自己实现，要么如下配置：</a:t>
            </a:r>
            <a:endParaRPr lang="zh-CN" altLang="en-US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01916"/>
              </p:ext>
            </p:extLst>
          </p:nvPr>
        </p:nvGraphicFramePr>
        <p:xfrm>
          <a:off x="1305942" y="3763309"/>
          <a:ext cx="95801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1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    &lt;name&gt;</a:t>
                      </a:r>
                      <a:r>
                        <a:rPr lang="en-US" altLang="zh-CN" dirty="0" err="1"/>
                        <a:t>dfs.client.failover.proxy.provider.mycluster</a:t>
                      </a:r>
                      <a:r>
                        <a:rPr lang="en-US" altLang="zh-CN" dirty="0"/>
                        <a:t>&lt;/name&gt;</a:t>
                      </a:r>
                    </a:p>
                    <a:p>
                      <a:r>
                        <a:rPr lang="en-US" altLang="zh-CN" dirty="0"/>
                        <a:t>      &lt;value&gt;org.apache.hadoop.hdfs.server.namenode.ha.ConfiguredFailoverProxyProvider&lt;/value&gt;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55152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dfs.ha.fencing.methods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脚本列表或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类的列表，用于在发生故障切花的时候将原来的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 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围起来。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2711" y="1443841"/>
            <a:ext cx="8952089" cy="508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系统要求一个时间只能有一个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  <a:endParaRPr lang="en-US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当使用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QJM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的时候，只有一个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可以向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写数据，所以文件系统元数据没有发生“脑裂”的可能性。</a:t>
            </a:r>
            <a:endParaRPr lang="en-US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当发生了故障转移，很有可能原来的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 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仍在执行客户端的读请求，而此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如果写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的话，可能它保有的元数据已经过期了，除非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kill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该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进程。</a:t>
            </a:r>
            <a:endParaRPr lang="en-US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即使在使用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QJM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的时候也最好配置一些围栏措施</a:t>
            </a:r>
            <a:r>
              <a:rPr lang="zh-CN" altLang="en-US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fencing method</a:t>
            </a:r>
            <a:r>
              <a:rPr lang="zh-CN" altLang="en-US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  <a:endParaRPr lang="en-US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5</a:t>
            </a:r>
            <a:r>
              <a:rPr lang="zh-CN" altLang="en-US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为了在围栏机制发生错误的时候系统仍可正常运转，最好在该列表的最后配置一个万无一失的方法。</a:t>
            </a:r>
            <a:endParaRPr lang="en-US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需要注意的是，即使你不使用围栏方法，你也得配置一些内容，例如：“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shell(/bin/true)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443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55152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dfs.ha.fencing.methods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脚本列表或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类的列表，用于在发生故障切花的时候将原来的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 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围起来。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2123" y="1443841"/>
            <a:ext cx="10769600" cy="2542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围栏方法是一些回车符分隔的列表，在发生故障转移的时候系统会一个一个尝试执行，直至围栏成功。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hadoop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自带了两个方法：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shell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sshfence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1800">
              <a:latin typeface="等线" panose="0201060003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等线" panose="02010600030101010101" charset="-122"/>
                <a:cs typeface="Times New Roman" panose="02020603050405020304" pitchFamily="18" charset="0"/>
              </a:rPr>
              <a:t>	sshfence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选项会利用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SSH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登录到目标服务器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kill</a:t>
            </a:r>
            <a:r>
              <a:rPr lang="zh-CN" altLang="en-US" sz="1800">
                <a:ea typeface="等线" panose="02010600030101010101" charset="-122"/>
                <a:cs typeface="Times New Roman" panose="02020603050405020304" pitchFamily="18" charset="0"/>
              </a:rPr>
              <a:t>掉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正在监听的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进程。需要免密钥登录到目标服务器。也就是需要配置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dfs.ha.fencing.ssh.private-key-files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选项，该属性的值是一个逗号分隔的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SSH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私钥文件。例如：</a:t>
            </a:r>
            <a:endParaRPr lang="zh-CN" altLang="en-US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86708" y="4133999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&lt;property&gt;</a:t>
                      </a:r>
                    </a:p>
                    <a:p>
                      <a:r>
                        <a:rPr lang="en-US" altLang="zh-CN" dirty="0"/>
                        <a:t>      &lt;name&gt;</a:t>
                      </a:r>
                      <a:r>
                        <a:rPr lang="en-US" altLang="zh-CN" dirty="0" err="1"/>
                        <a:t>dfs.ha.fencing.methods</a:t>
                      </a:r>
                      <a:r>
                        <a:rPr lang="en-US" altLang="zh-CN" dirty="0"/>
                        <a:t>&lt;/name&gt;</a:t>
                      </a:r>
                    </a:p>
                    <a:p>
                      <a:r>
                        <a:rPr lang="en-US" altLang="zh-CN" dirty="0"/>
                        <a:t>      &lt;value&gt;</a:t>
                      </a:r>
                      <a:r>
                        <a:rPr lang="en-US" altLang="zh-CN" dirty="0" err="1"/>
                        <a:t>sshfence</a:t>
                      </a:r>
                      <a:r>
                        <a:rPr lang="en-US" altLang="zh-CN" dirty="0"/>
                        <a:t>&lt;/value&gt;</a:t>
                      </a:r>
                    </a:p>
                    <a:p>
                      <a:r>
                        <a:rPr lang="en-US" altLang="zh-CN" dirty="0"/>
                        <a:t>    &lt;/property&gt;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&lt;property&gt;</a:t>
                      </a:r>
                    </a:p>
                    <a:p>
                      <a:r>
                        <a:rPr lang="en-US" altLang="zh-CN" dirty="0"/>
                        <a:t>      &lt;name&gt;</a:t>
                      </a:r>
                      <a:r>
                        <a:rPr lang="en-US" altLang="zh-CN" dirty="0" err="1"/>
                        <a:t>dfs.ha.fencing.ssh.private</a:t>
                      </a:r>
                      <a:r>
                        <a:rPr lang="en-US" altLang="zh-CN" dirty="0"/>
                        <a:t>-key-files&lt;/name&gt;</a:t>
                      </a:r>
                    </a:p>
                    <a:p>
                      <a:r>
                        <a:rPr lang="en-US" altLang="zh-CN" dirty="0"/>
                        <a:t>      &lt;value&gt;/home/</a:t>
                      </a:r>
                      <a:r>
                        <a:rPr lang="en-US" altLang="zh-CN" dirty="0" err="1"/>
                        <a:t>exampleuser</a:t>
                      </a:r>
                      <a:r>
                        <a:rPr lang="en-US" altLang="zh-CN" dirty="0"/>
                        <a:t>/.</a:t>
                      </a:r>
                      <a:r>
                        <a:rPr lang="en-US" altLang="zh-CN" dirty="0" err="1"/>
                        <a:t>ssh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id_rsa</a:t>
                      </a:r>
                      <a:r>
                        <a:rPr lang="en-US" altLang="zh-CN" dirty="0"/>
                        <a:t>&lt;/value&gt;</a:t>
                      </a:r>
                    </a:p>
                    <a:p>
                      <a:r>
                        <a:rPr lang="en-US" altLang="zh-CN" dirty="0"/>
                        <a:t>    &lt;/property&gt;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0551" y="2016007"/>
            <a:ext cx="7827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如果想使用非标准的用户名或端口来执行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SSH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，或者配置一个超时时间（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ms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，超过这个时间被认为是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fencing method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失败），可以如下配置：</a:t>
            </a:r>
            <a:endParaRPr lang="zh-CN" altLang="en-US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59701"/>
              </p:ext>
            </p:extLst>
          </p:nvPr>
        </p:nvGraphicFramePr>
        <p:xfrm>
          <a:off x="2032000" y="3171756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 &lt;property&gt;</a:t>
                      </a:r>
                    </a:p>
                    <a:p>
                      <a:r>
                        <a:rPr lang="en-US" altLang="zh-CN"/>
                        <a:t>      &lt;name&gt;dfs.ha.fencing.methods&lt;/name&gt;</a:t>
                      </a:r>
                    </a:p>
                    <a:p>
                      <a:r>
                        <a:rPr lang="en-US" altLang="zh-CN"/>
                        <a:t>      &lt;value&gt;sshfence([[username][:port]])&lt;/value&gt;</a:t>
                      </a:r>
                    </a:p>
                    <a:p>
                      <a:r>
                        <a:rPr lang="en-US" altLang="zh-CN"/>
                        <a:t>    &lt;/property&gt;</a:t>
                      </a:r>
                    </a:p>
                    <a:p>
                      <a:r>
                        <a:rPr lang="en-US" altLang="zh-CN"/>
                        <a:t>    &lt;property&gt;</a:t>
                      </a:r>
                    </a:p>
                    <a:p>
                      <a:r>
                        <a:rPr lang="en-US" altLang="zh-CN"/>
                        <a:t>      &lt;name&gt;dfs.ha.fencing.ssh.connect-timeout&lt;/name&gt;</a:t>
                      </a:r>
                    </a:p>
                    <a:p>
                      <a:r>
                        <a:rPr lang="en-US" altLang="zh-CN"/>
                        <a:t>      &lt;value&gt;30000&lt;/value&gt;</a:t>
                      </a:r>
                    </a:p>
                    <a:p>
                      <a:r>
                        <a:rPr lang="en-US" altLang="zh-CN"/>
                        <a:t>    &lt;/property&gt;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55152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dfs.ha.fencing.methods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脚本列表或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类的列表，用于在发生故障切花的时候将原来的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 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围起来。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02154" y="2023619"/>
            <a:ext cx="5203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shell – 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执行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shell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命令以包围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 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sz="1800">
                <a:latin typeface="等线" panose="02010600030101010101" charset="-122"/>
                <a:cs typeface="Times New Roman" panose="02020603050405020304" pitchFamily="18" charset="0"/>
              </a:rPr>
              <a:t>shell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围栏方法执行一个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shell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命令。配置如下：</a:t>
            </a:r>
            <a:endParaRPr lang="zh-CN" altLang="en-US" sz="16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68765"/>
              </p:ext>
            </p:extLst>
          </p:nvPr>
        </p:nvGraphicFramePr>
        <p:xfrm>
          <a:off x="2486160" y="3007969"/>
          <a:ext cx="593969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96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 &lt;property&gt;</a:t>
                      </a:r>
                    </a:p>
                    <a:p>
                      <a:r>
                        <a:rPr lang="en-US" altLang="zh-CN"/>
                        <a:t>      &lt;name&gt;dfs.ha.fencing.methods&lt;/name&gt;</a:t>
                      </a:r>
                    </a:p>
                    <a:p>
                      <a:r>
                        <a:rPr lang="en-US" altLang="zh-CN"/>
                        <a:t>      &lt;value&gt;shell(/path/to/my/script.sh arg1 arg2 ...)&lt;/value&gt;</a:t>
                      </a:r>
                    </a:p>
                    <a:p>
                      <a:r>
                        <a:rPr lang="en-US" altLang="zh-CN"/>
                        <a:t>    &lt;/property&gt;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02154" y="4731249"/>
            <a:ext cx="7158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括号中的命令会在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bash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shell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中执行</a:t>
            </a:r>
            <a:endParaRPr lang="zh-CN" altLang="en-US" sz="1600"/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55152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dfs.ha.fencing.methods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脚本列表或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类的列表，用于在发生故障切花的时候将原来的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 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围起来。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2865" y="1843047"/>
            <a:ext cx="7338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命令执行的环境中包含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hadoop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中配置的所有环境变量，用“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_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”代替“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.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”。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fencing mehtod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中可以使用如下的环境变量：</a:t>
            </a:r>
            <a:endParaRPr lang="zh-CN" altLang="en-US" sz="16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86708"/>
              </p:ext>
            </p:extLst>
          </p:nvPr>
        </p:nvGraphicFramePr>
        <p:xfrm>
          <a:off x="1910426" y="278823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$target_host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要围栏的节点主机名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$target_port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要围栏的节点</a:t>
                      </a:r>
                      <a:r>
                        <a:rPr lang="en-US" altLang="zh-CN"/>
                        <a:t>IPC</a:t>
                      </a:r>
                      <a:r>
                        <a:rPr lang="zh-CN" altLang="en-US"/>
                        <a:t>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$target_address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上面两个的组合，合并为</a:t>
                      </a:r>
                      <a:r>
                        <a:rPr lang="en-US" altLang="zh-CN"/>
                        <a:t>host:port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$target_nameserviceid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要围栏的</a:t>
                      </a:r>
                      <a:r>
                        <a:rPr lang="en-US" altLang="zh-CN"/>
                        <a:t>NameNode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nameservice ID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$target_namenodeid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要围栏的</a:t>
                      </a:r>
                      <a:r>
                        <a:rPr lang="en-US" altLang="zh-CN"/>
                        <a:t>NameNode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namenode ID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55152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dfs.ha.fencing.methods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脚本列表或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类的列表，用于在发生故障切花的时候将原来的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 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围起来。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8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55152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dfs.ha.fencing.methods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脚本列表或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类的列表，用于在发生故障切花的时候将原来的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 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围起来。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4529" y="17998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例如：</a:t>
            </a:r>
            <a:endParaRPr lang="zh-CN" altLang="en-US" sz="16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2339" y="2365717"/>
          <a:ext cx="103866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&lt;property&gt;</a:t>
                      </a:r>
                    </a:p>
                    <a:p>
                      <a:r>
                        <a:rPr lang="en-US" altLang="zh-CN"/>
                        <a:t>    &lt;name&gt;dfs.ha.fencing.methods&lt;/name&gt;</a:t>
                      </a:r>
                    </a:p>
                    <a:p>
                      <a:r>
                        <a:rPr lang="en-US" altLang="zh-CN"/>
                        <a:t>    &lt;value&gt;shell(/path/to/my/script.sh --nameservice=$target_nameserviceid $target_host:$target_port)&lt;/value&gt;</a:t>
                      </a:r>
                    </a:p>
                    <a:p>
                      <a:r>
                        <a:rPr lang="en-US" altLang="zh-CN"/>
                        <a:t>&lt;/property&gt;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12985" y="3869080"/>
            <a:ext cx="9495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如果命令行返回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fencing method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执行成功。如果返回其他编码，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fencing method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执行失败，执行列表中的下一个命令。</a:t>
            </a:r>
          </a:p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注意：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fencing method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没有超时时间，如果要使用超时时间，应该在脚本中使用。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401520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fs.defaultFS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客户端使用的默认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使用的路径前缀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3801" y="1996556"/>
            <a:ext cx="8286045" cy="88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可以使用新的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的逻辑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URI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配置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hadoop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客户端默认使用的路径。如果你使用“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mycluster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”作为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nameservice ID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core-site.xml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中可以如下配置：</a:t>
            </a:r>
            <a:endParaRPr lang="zh-CN" altLang="en-US" sz="16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28082"/>
              </p:ext>
            </p:extLst>
          </p:nvPr>
        </p:nvGraphicFramePr>
        <p:xfrm>
          <a:off x="2032000" y="3407072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</a:t>
                      </a:r>
                      <a:r>
                        <a:rPr lang="en-US" altLang="zh-CN" dirty="0" err="1"/>
                        <a:t>fs.defaultFS</a:t>
                      </a:r>
                      <a:r>
                        <a:rPr lang="en-US" altLang="zh-CN" dirty="0"/>
                        <a:t>&lt;/name&gt;</a:t>
                      </a:r>
                    </a:p>
                    <a:p>
                      <a:r>
                        <a:rPr lang="en-US" altLang="zh-CN" dirty="0"/>
                        <a:t>  &lt;value&gt;hdfs://mycluster&lt;/value&gt;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66802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dfs.journalnode.edits.dir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JournalNode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在本地存储状态的路径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2044" y="1520037"/>
            <a:ext cx="8918223" cy="12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存储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edits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或者其他本地状态的本地绝对路径。</a:t>
            </a:r>
          </a:p>
          <a:p>
            <a:pPr>
              <a:lnSpc>
                <a:spcPct val="150000"/>
              </a:lnSpc>
            </a:pP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为了数据冗余，要么运行多个分立的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JournalNode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，要么将此路径配置到本地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RAID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阵列中。例如：</a:t>
            </a:r>
            <a:endParaRPr lang="zh-CN" altLang="en-US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34282"/>
              </p:ext>
            </p:extLst>
          </p:nvPr>
        </p:nvGraphicFramePr>
        <p:xfrm>
          <a:off x="1901743" y="3149383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&lt;name&gt;</a:t>
                      </a:r>
                      <a:r>
                        <a:rPr lang="en-US" altLang="zh-CN" dirty="0" err="1"/>
                        <a:t>dfs.journalnode.edits.dir</a:t>
                      </a:r>
                      <a:r>
                        <a:rPr lang="en-US" altLang="zh-CN" dirty="0"/>
                        <a:t>&lt;/name&gt;</a:t>
                      </a:r>
                    </a:p>
                    <a:p>
                      <a:r>
                        <a:rPr lang="en-US" altLang="zh-CN" dirty="0"/>
                        <a:t>  &lt;value&gt;/path/to/journal/node/local/data&lt;/value&gt;</a:t>
                      </a:r>
                    </a:p>
                    <a:p>
                      <a:r>
                        <a:rPr lang="en-US" altLang="zh-CN" dirty="0"/>
                        <a:t>&lt;/property&gt;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352692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部署细节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37845" y="1064275"/>
            <a:ext cx="10480431" cy="5035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启动所有的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JournalNode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。命令：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--daemon start 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journalnode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同步所有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HA 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NamoNode</a:t>
            </a:r>
            <a:r>
              <a:rPr lang="zh-CN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的元数据。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如果是新的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集群，需要在某一台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上执行：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–format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然后启动该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，在其他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上执行：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–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bootstrapStandby</a:t>
            </a:r>
            <a:endParaRPr lang="en-US" altLang="zh-CN" sz="1800" b="1" kern="100" dirty="0">
              <a:solidFill>
                <a:srgbClr val="00B0F0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如果是非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转到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，则需要先在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上运行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–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initializeSharedEdits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，用于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将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edits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内容初始化到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JournalNode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，然后再在其他</a:t>
            </a:r>
            <a:r>
              <a:rPr lang="en-US" altLang="zh-CN" sz="1800" kern="100" dirty="0" err="1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上执行：</a:t>
            </a:r>
            <a:endParaRPr lang="en-US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–</a:t>
            </a:r>
            <a:r>
              <a:rPr lang="en-US" altLang="zh-CN" sz="1800" b="1" kern="100" dirty="0" err="1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bootstrapStandby</a:t>
            </a:r>
            <a:endParaRPr lang="zh-CN" altLang="zh-CN" sz="1800" b="1" kern="100" dirty="0">
              <a:solidFill>
                <a:srgbClr val="00B0F0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3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、启动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en-US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kern="1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start-dfs.sh</a:t>
            </a:r>
            <a:r>
              <a:rPr lang="en-US" altLang="zh-CN" sz="18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ea typeface="等线" panose="02010600030101010101" charset="-122"/>
                <a:cs typeface="Times New Roman" panose="02020603050405020304" pitchFamily="18" charset="0"/>
              </a:rPr>
              <a:t>、访问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HTTP</a:t>
            </a:r>
            <a:r>
              <a:rPr lang="zh-CN" altLang="en-US" sz="1800" dirty="0">
                <a:ea typeface="等线" panose="02010600030101010101" charset="-122"/>
                <a:cs typeface="Times New Roman" panose="02020603050405020304" pitchFamily="18" charset="0"/>
              </a:rPr>
              <a:t>页面：</a:t>
            </a:r>
            <a:r>
              <a:rPr lang="en-US" altLang="zh-CN" sz="1800" b="1" dirty="0">
                <a:solidFill>
                  <a:srgbClr val="00B0F0"/>
                </a:solidFill>
                <a:ea typeface="等线" panose="02010600030101010101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http://node:9870</a:t>
            </a:r>
            <a:endParaRPr lang="en-US" altLang="zh-CN" sz="1800" b="1" dirty="0">
              <a:solidFill>
                <a:srgbClr val="00B0F0"/>
              </a:solidFill>
              <a:ea typeface="等线" panose="0201060003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需要注意的是：在配置的地址旁边就是</a:t>
            </a:r>
            <a:r>
              <a:rPr lang="en-US" altLang="zh-CN" sz="1800" dirty="0" err="1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状态（“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”或者“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”）。</a:t>
            </a:r>
            <a:endParaRPr lang="en-US" altLang="zh-CN" sz="1800" dirty="0">
              <a:ea typeface="等线" panose="0201060003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ea typeface="等线" panose="02010600030101010101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FF0000"/>
                </a:solidFill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solidFill>
                  <a:srgbClr val="FF0000"/>
                </a:solidFill>
                <a:ea typeface="等线" panose="02010600030101010101" charset="-122"/>
                <a:cs typeface="Times New Roman" panose="02020603050405020304" pitchFamily="18" charset="0"/>
              </a:rPr>
              <a:t>当一个</a:t>
            </a:r>
            <a:r>
              <a:rPr lang="en-US" altLang="zh-CN" sz="1800" dirty="0">
                <a:solidFill>
                  <a:srgbClr val="FF0000"/>
                </a:solidFill>
                <a:ea typeface="等线" panose="02010600030101010101" charset="-122"/>
                <a:cs typeface="Times New Roman" panose="02020603050405020304" pitchFamily="18" charset="0"/>
              </a:rPr>
              <a:t>HA</a:t>
            </a:r>
            <a:r>
              <a:rPr lang="zh-CN" altLang="zh-CN" sz="1800" dirty="0">
                <a:solidFill>
                  <a:srgbClr val="FF0000"/>
                </a:solidFill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 err="1">
                <a:solidFill>
                  <a:srgbClr val="FF0000"/>
                </a:solidFill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dirty="0">
                <a:solidFill>
                  <a:srgbClr val="FF0000"/>
                </a:solidFill>
                <a:ea typeface="等线" panose="02010600030101010101" charset="-122"/>
                <a:cs typeface="Times New Roman" panose="02020603050405020304" pitchFamily="18" charset="0"/>
              </a:rPr>
              <a:t>启动的时候默认是</a:t>
            </a:r>
            <a:r>
              <a:rPr lang="en-US" altLang="zh-CN" sz="1800" dirty="0">
                <a:solidFill>
                  <a:srgbClr val="FF0000"/>
                </a:solidFill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 dirty="0">
                <a:solidFill>
                  <a:srgbClr val="FF0000"/>
                </a:solidFill>
                <a:ea typeface="等线" panose="02010600030101010101" charset="-122"/>
                <a:cs typeface="Times New Roman" panose="02020603050405020304" pitchFamily="18" charset="0"/>
              </a:rPr>
              <a:t>状态。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246015" y="244885"/>
            <a:ext cx="282256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完全分布式搭建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46016" y="647952"/>
            <a:ext cx="5453993" cy="38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整体规划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06020" y="2737089"/>
          <a:ext cx="2200856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node1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NN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/>
        </p:nvGraphicFramePr>
        <p:xfrm>
          <a:off x="3736003" y="2737089"/>
          <a:ext cx="2200856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node2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SNN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DN-1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6265985" y="2737089"/>
          <a:ext cx="2200856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node3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DN-2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8795968" y="2737089"/>
          <a:ext cx="2200856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8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node4</a:t>
                      </a:r>
                      <a:endParaRPr lang="zh-CN" alt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/>
                        <a:t>DN-3</a:t>
                      </a:r>
                      <a:endParaRPr lang="zh-CN" altLang="en-US" sz="24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20" y="4254012"/>
            <a:ext cx="2200856" cy="843779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03" y="4222749"/>
            <a:ext cx="2200856" cy="843779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85" y="4254011"/>
            <a:ext cx="2200856" cy="843779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68" y="4254012"/>
            <a:ext cx="2200856" cy="843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352692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管理命令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配置完也运行起来了，你可以使用命令行工具来管理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集群了。尤其是，你得熟悉“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 haadmin”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命令。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23502"/>
              </p:ext>
            </p:extLst>
          </p:nvPr>
        </p:nvGraphicFramePr>
        <p:xfrm>
          <a:off x="2292513" y="1711589"/>
          <a:ext cx="65492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2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Usage: haadmin</a:t>
                      </a:r>
                    </a:p>
                    <a:p>
                      <a:r>
                        <a:rPr lang="en-US" altLang="zh-CN"/>
                        <a:t>    [-transitionToActive &lt;serviceId&gt;]</a:t>
                      </a:r>
                    </a:p>
                    <a:p>
                      <a:r>
                        <a:rPr lang="en-US" altLang="zh-CN"/>
                        <a:t>    [-transitionToStandby &lt;serviceId&gt;]</a:t>
                      </a:r>
                    </a:p>
                    <a:p>
                      <a:r>
                        <a:rPr lang="en-US" altLang="zh-CN"/>
                        <a:t>    [-failover [--forcefence] [--forceactive] &lt;serviceId&gt; &lt;serviceId&gt;]</a:t>
                      </a:r>
                    </a:p>
                    <a:p>
                      <a:r>
                        <a:rPr lang="en-US" altLang="zh-CN"/>
                        <a:t>    [-getServiceState &lt;serviceId&gt;]</a:t>
                      </a:r>
                    </a:p>
                    <a:p>
                      <a:r>
                        <a:rPr lang="en-US" altLang="zh-CN"/>
                        <a:t>    [-getAllServiceState]</a:t>
                      </a:r>
                    </a:p>
                    <a:p>
                      <a:r>
                        <a:rPr lang="en-US" altLang="zh-CN"/>
                        <a:t>    [-checkHealth &lt;serviceId&gt;]</a:t>
                      </a:r>
                    </a:p>
                    <a:p>
                      <a:r>
                        <a:rPr lang="en-US" altLang="zh-CN"/>
                        <a:t>    [-help &lt;command&gt;]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174876" y="4454195"/>
            <a:ext cx="9064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可以“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 haadmin -help &lt;command&gt;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”查看帮助</a:t>
            </a:r>
          </a:p>
          <a:p>
            <a:pPr algn="just"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transitionToActive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transitionToStandby - 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将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切换到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状态</a:t>
            </a:r>
          </a:p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这两个命令不进行围栏操作，最好少用。最好使用“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hdfs haadmin -failover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”。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352692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管理命令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配置完也运行起来了，你可以使用命令行工具来管理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集群了。尤其是，你得熟悉“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 haadmin”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命令。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24029"/>
              </p:ext>
            </p:extLst>
          </p:nvPr>
        </p:nvGraphicFramePr>
        <p:xfrm>
          <a:off x="2438400" y="1603866"/>
          <a:ext cx="65492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2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Usage: haadmin</a:t>
                      </a:r>
                    </a:p>
                    <a:p>
                      <a:r>
                        <a:rPr lang="en-US" altLang="zh-CN"/>
                        <a:t>    [-transitionToActive &lt;serviceId&gt;]</a:t>
                      </a:r>
                    </a:p>
                    <a:p>
                      <a:r>
                        <a:rPr lang="en-US" altLang="zh-CN"/>
                        <a:t>    [-transitionToStandby &lt;serviceId&gt;]</a:t>
                      </a:r>
                    </a:p>
                    <a:p>
                      <a:r>
                        <a:rPr lang="en-US" altLang="zh-CN"/>
                        <a:t>    [-failover [--forcefence] [--forceactive] &lt;serviceId&gt; &lt;serviceId&gt;]</a:t>
                      </a:r>
                    </a:p>
                    <a:p>
                      <a:r>
                        <a:rPr lang="en-US" altLang="zh-CN"/>
                        <a:t>    [-getServiceState &lt;serviceId&gt;]</a:t>
                      </a:r>
                    </a:p>
                    <a:p>
                      <a:r>
                        <a:rPr lang="en-US" altLang="zh-CN"/>
                        <a:t>    [-getAllServiceState]</a:t>
                      </a:r>
                    </a:p>
                    <a:p>
                      <a:r>
                        <a:rPr lang="en-US" altLang="zh-CN"/>
                        <a:t>    [-checkHealth &lt;serviceId&gt;]</a:t>
                      </a:r>
                    </a:p>
                    <a:p>
                      <a:r>
                        <a:rPr lang="en-US" altLang="zh-CN"/>
                        <a:t>    [-help &lt;command&gt;]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22489" y="4238750"/>
            <a:ext cx="10351911" cy="212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failover – 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在指定的两个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之间触发一个故障切换</a:t>
            </a:r>
          </a:p>
          <a:p>
            <a:pPr>
              <a:lnSpc>
                <a:spcPct val="150000"/>
              </a:lnSpc>
            </a:pP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如果第一个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处于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状态，这个命令简单地让第二个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处于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状态，不报错。如果第一个处于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状态，则尝试将它置于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状态。如果失败了，则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fencing method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会执行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dfs.ha.fencing.methods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列表中的下一个命令，直到有一个执行成功。在这之后才会将第二个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转换为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状态。如果没有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fencing method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成功，第二个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不会转换为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状态，同时报错。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352692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管理命令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配置完也运行起来了，你可以使用命令行工具来管理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集群了。尤其是，你得熟悉“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 haadmin”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命令。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8074"/>
              </p:ext>
            </p:extLst>
          </p:nvPr>
        </p:nvGraphicFramePr>
        <p:xfrm>
          <a:off x="2821354" y="1585174"/>
          <a:ext cx="65492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2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Usage: haadmin</a:t>
                      </a:r>
                    </a:p>
                    <a:p>
                      <a:r>
                        <a:rPr lang="en-US" altLang="zh-CN"/>
                        <a:t>    [-transitionToActive &lt;serviceId&gt;]</a:t>
                      </a:r>
                    </a:p>
                    <a:p>
                      <a:r>
                        <a:rPr lang="en-US" altLang="zh-CN"/>
                        <a:t>    [-transitionToStandby &lt;serviceId&gt;]</a:t>
                      </a:r>
                    </a:p>
                    <a:p>
                      <a:r>
                        <a:rPr lang="en-US" altLang="zh-CN"/>
                        <a:t>    [-failover [--forcefence] [--forceactive] &lt;serviceId&gt; &lt;serviceId&gt;]</a:t>
                      </a:r>
                    </a:p>
                    <a:p>
                      <a:r>
                        <a:rPr lang="en-US" altLang="zh-CN"/>
                        <a:t>    [-getServiceState &lt;serviceId&gt;]</a:t>
                      </a:r>
                    </a:p>
                    <a:p>
                      <a:r>
                        <a:rPr lang="en-US" altLang="zh-CN"/>
                        <a:t>    [-getAllServiceState]</a:t>
                      </a:r>
                    </a:p>
                    <a:p>
                      <a:r>
                        <a:rPr lang="en-US" altLang="zh-CN"/>
                        <a:t>    [-checkHealth &lt;serviceId&gt;]</a:t>
                      </a:r>
                    </a:p>
                    <a:p>
                      <a:r>
                        <a:rPr lang="en-US" altLang="zh-CN"/>
                        <a:t>    [-help &lt;command&gt;]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39446" y="4201366"/>
            <a:ext cx="9673710" cy="2542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getServiceState – 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返回指定的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处于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状态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连接给定的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并获取它的状态，返回“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”或“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”到标准输出。这个命令用于定时器作业或监控脚本等需要根据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状态执行不同操作的场合。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getAllServiceState – 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返回所有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的状态</a:t>
            </a:r>
          </a:p>
          <a:p>
            <a:pPr>
              <a:lnSpc>
                <a:spcPct val="150000"/>
              </a:lnSpc>
            </a:pP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连接到所有配置的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，在标准输出为每个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打印“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standby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”或“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”。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352692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管理命令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配置完也运行起来了，你可以使用命令行工具来管理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集群了。尤其是，你得熟悉“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hdfs haadmin”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命令。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39446" y="1509020"/>
          <a:ext cx="65492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2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Usage: haadmin</a:t>
                      </a:r>
                    </a:p>
                    <a:p>
                      <a:r>
                        <a:rPr lang="en-US" altLang="zh-CN"/>
                        <a:t>    [-transitionToActive &lt;serviceId&gt;]</a:t>
                      </a:r>
                    </a:p>
                    <a:p>
                      <a:r>
                        <a:rPr lang="en-US" altLang="zh-CN"/>
                        <a:t>    [-transitionToStandby &lt;serviceId&gt;]</a:t>
                      </a:r>
                    </a:p>
                    <a:p>
                      <a:r>
                        <a:rPr lang="en-US" altLang="zh-CN"/>
                        <a:t>    [-failover [--forcefence] [--forceactive] &lt;serviceId&gt; &lt;serviceId&gt;]</a:t>
                      </a:r>
                    </a:p>
                    <a:p>
                      <a:r>
                        <a:rPr lang="en-US" altLang="zh-CN"/>
                        <a:t>    [-getServiceState &lt;serviceId&gt;]</a:t>
                      </a:r>
                    </a:p>
                    <a:p>
                      <a:r>
                        <a:rPr lang="en-US" altLang="zh-CN"/>
                        <a:t>    [-getAllServiceState]</a:t>
                      </a:r>
                    </a:p>
                    <a:p>
                      <a:r>
                        <a:rPr lang="en-US" altLang="zh-CN"/>
                        <a:t>    [-checkHealth &lt;serviceId&gt;]</a:t>
                      </a:r>
                    </a:p>
                    <a:p>
                      <a:r>
                        <a:rPr lang="en-US" altLang="zh-CN"/>
                        <a:t>    [-help &lt;command&gt;]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40178" y="4166719"/>
            <a:ext cx="9832622" cy="17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checkHealth – 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检查给定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的健康状态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连接到指定的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并检查其健康状态。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会进行自我诊断，包括检查内部服务是否正常运行。如果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运行正常，则返回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，非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表示运行不正常。一般监控的时候使用。</a:t>
            </a:r>
          </a:p>
          <a:p>
            <a:pPr>
              <a:lnSpc>
                <a:spcPct val="150000"/>
              </a:lnSpc>
            </a:pP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需要注意的是，该命令还没有实现，当前如果不是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宕机，只返回成功。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407515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自动故障切换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系统不会自动地进行故障切换，即使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失效。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8769" y="1888930"/>
            <a:ext cx="10394461" cy="295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自动故障切换添加了两个新的组件：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投票选举集群，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ZKFailoverController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进程（简称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是维护协调数据的高可用服务，监控客户端是否失效，通知客户端任何数据变化。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中的自动切换需要用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做以下工作：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失败检测 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– 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集群中每个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都跟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维护一个持久会话。如果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失效，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的会话就会超时，通知其他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进行故障切换。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选举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 – 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提供了选举一个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作为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 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的机制。如果当前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失效，另一个节点在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建立锁文件表示它作为下一个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407515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自动故障切换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系统不会自动地进行故障切换，即使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失效。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4607" y="1934085"/>
            <a:ext cx="9110133" cy="337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自动故障切换添加了两个新的组件：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投票选举集群，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ZKFailoverController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进程（简称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的客户端，它监控并管理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的状态。每个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都会运行一个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进程主要做如下的工作：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健康监控 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– 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使用健康检查命令周期性地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ping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本地的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返回它的健康状态，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认为节点健康。如果节点崩溃或处于不健康的状态，健康监控标记它为不健康。</a:t>
            </a:r>
          </a:p>
        </p:txBody>
      </p:sp>
    </p:spTree>
    <p:extLst>
      <p:ext uri="{BB962C8B-B14F-4D97-AF65-F5344CB8AC3E}">
        <p14:creationId xmlns:p14="http://schemas.microsoft.com/office/powerpoint/2010/main" val="29438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407515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自动故障切换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系统不会自动地进行故障切换，即使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失效。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4533" y="1380930"/>
            <a:ext cx="9922933" cy="462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自动故障切换添加了两个新的组件：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投票选举集群，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ZKFailoverController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进程（简称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 </a:t>
            </a:r>
            <a:endParaRPr lang="zh-CN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会话管理 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– 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当本地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处于健康状态，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跟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维护一个会话。如果本地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处于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状态，它会在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中保持一个“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lock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”的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。该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利用了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的瞬态节点。如果会话过期，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的锁节点自动删除。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</a:t>
            </a:r>
            <a:endParaRPr lang="zh-CN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的选举 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– 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如果本地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健康，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如果发现没有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保持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锁文件，它会尝试创建一个锁文件。如果成功，它就赢得了选举，它会运行一个故障切换将自己标记为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。故障切换流程跟手动的很像：第一，对上一个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执行围栏操作，成功后将本地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切换为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状态。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20204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442832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zookeeper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部署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59557" y="1982450"/>
            <a:ext cx="9427090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进程一般运行于三个或五个节点。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由于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本身是一个轻量级的进程，可以运行于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运行的硬件之上。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很多情况下选择将三个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进程部署于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YARN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ResourceManager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所在的节点。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为了更高的性能和隔离性，最好不要将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节点数据存储于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元数据所在的节点上。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462338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配置自动故障切换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开始配置自动故障切换之前，你必须关闭集群。在集群运行的状态无法从手动故障切换转到自动故障切换。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3898" y="1402806"/>
            <a:ext cx="353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>
                <a:latin typeface="等线" panose="02010600030101010101" charset="-122"/>
                <a:cs typeface="Times New Roman" panose="02020603050405020304" pitchFamily="18" charset="0"/>
              </a:rPr>
              <a:t>hdfs-site.xml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中添加一个新属性：</a:t>
            </a:r>
            <a:endParaRPr lang="zh-CN" altLang="en-US" sz="16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15868"/>
              </p:ext>
            </p:extLst>
          </p:nvPr>
        </p:nvGraphicFramePr>
        <p:xfrm>
          <a:off x="3235679" y="1903725"/>
          <a:ext cx="52832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 &lt;name&gt;</a:t>
                      </a:r>
                      <a:r>
                        <a:rPr lang="en-US" altLang="zh-CN" dirty="0" err="1"/>
                        <a:t>dfs.ha.automatic-failover.enabled</a:t>
                      </a:r>
                      <a:r>
                        <a:rPr lang="en-US" altLang="zh-CN" dirty="0"/>
                        <a:t>&lt;/name&gt;</a:t>
                      </a:r>
                    </a:p>
                    <a:p>
                      <a:r>
                        <a:rPr lang="en-US" altLang="zh-CN" dirty="0"/>
                        <a:t>   &lt;value&gt;true&lt;/value&gt;</a:t>
                      </a:r>
                    </a:p>
                    <a:p>
                      <a:r>
                        <a:rPr lang="en-US" altLang="zh-CN" dirty="0"/>
                        <a:t> &lt;/property&gt;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53898" y="3244334"/>
            <a:ext cx="3547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>
                <a:latin typeface="等线" panose="02010600030101010101" charset="-122"/>
                <a:cs typeface="Times New Roman" panose="02020603050405020304" pitchFamily="18" charset="0"/>
              </a:rPr>
              <a:t>core-site.xml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中添加一个新属性</a:t>
            </a:r>
            <a:r>
              <a:rPr lang="zh-CN" altLang="en-US" sz="1800"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endParaRPr lang="zh-CN" altLang="en-US" sz="16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7487"/>
              </p:ext>
            </p:extLst>
          </p:nvPr>
        </p:nvGraphicFramePr>
        <p:xfrm>
          <a:off x="1367634" y="3739199"/>
          <a:ext cx="945673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67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&lt;property&gt;</a:t>
                      </a:r>
                    </a:p>
                    <a:p>
                      <a:r>
                        <a:rPr lang="en-US" altLang="zh-CN" dirty="0"/>
                        <a:t>       &lt;name&gt;</a:t>
                      </a:r>
                      <a:r>
                        <a:rPr lang="en-US" altLang="zh-CN" dirty="0" err="1"/>
                        <a:t>ha.zookeeper.quorum</a:t>
                      </a:r>
                      <a:r>
                        <a:rPr lang="en-US" altLang="zh-CN" dirty="0"/>
                        <a:t>&lt;/name&gt;</a:t>
                      </a:r>
                    </a:p>
                    <a:p>
                      <a:r>
                        <a:rPr lang="en-US" altLang="zh-CN" dirty="0"/>
                        <a:t>       &lt;value&gt;zk1.example.com:2181,zk2.example.com:2181,zk3.example.com:2181&lt;/value&gt;</a:t>
                      </a:r>
                    </a:p>
                    <a:p>
                      <a:r>
                        <a:rPr lang="en-US" altLang="zh-CN" dirty="0"/>
                        <a:t> &lt;/property&gt;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69940" y="4927919"/>
            <a:ext cx="10416364" cy="17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该属性列出运行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服务的主机名和端口号列表。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该属性也可以通过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nameservice ID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后缀，为指定的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nameservice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配置自动故障切换。比如：在开启了联邦的集群中，你可以显式的启动指定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nameservice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的自动故障切换：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dfs.ha.automatic-failover.enabled.my-nameservice-id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55152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dfs.ha.fencing.methods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脚本列表或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类的列表，用于在发生故障切花的时候将原来的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 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围起来。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3801" y="1574872"/>
            <a:ext cx="299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 dirty="0">
                <a:ea typeface="等线" panose="02010600030101010101" charset="-122"/>
                <a:cs typeface="Times New Roman" panose="02020603050405020304" pitchFamily="18" charset="0"/>
              </a:rPr>
              <a:t>中进行初始化：</a:t>
            </a:r>
            <a:endParaRPr lang="zh-CN" altLang="en-US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278"/>
              </p:ext>
            </p:extLst>
          </p:nvPr>
        </p:nvGraphicFramePr>
        <p:xfrm>
          <a:off x="1743614" y="21854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hdfs</a:t>
                      </a:r>
                      <a:r>
                        <a:rPr lang="en-US" altLang="zh-CN" dirty="0"/>
                        <a:t>]$ $HADOOP_HOME/bin/</a:t>
                      </a:r>
                      <a:r>
                        <a:rPr lang="en-US" altLang="zh-CN" dirty="0" err="1"/>
                        <a:t>hdfs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zkfc</a:t>
                      </a:r>
                      <a:r>
                        <a:rPr lang="en-US" altLang="zh-CN" dirty="0"/>
                        <a:t> -</a:t>
                      </a:r>
                      <a:r>
                        <a:rPr lang="en-US" altLang="zh-CN" dirty="0" err="1"/>
                        <a:t>formatZK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83800" y="2874694"/>
            <a:ext cx="8576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它会在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中创建一个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节点，在该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节点中存储自动故障切换的数据。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583800" y="3499934"/>
            <a:ext cx="8429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由于已经配置并启用了自动故障切换，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start-dfs.sh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脚本自动在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所在的主机启动一个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进程。当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启动了，它们自动选举一个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作为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的节点。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583800" y="4679071"/>
            <a:ext cx="8858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ea typeface="等线" panose="02010600030101010101" charset="-122"/>
                <a:cs typeface="Times New Roman" panose="02020603050405020304" pitchFamily="18" charset="0"/>
              </a:rPr>
              <a:t>也可以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手动管理集群中的服务，你需要在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所在的节点主机手动启动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进程</a:t>
            </a:r>
            <a:r>
              <a:rPr lang="zh-CN" altLang="en-US" sz="1800"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endParaRPr lang="zh-CN" altLang="en-US" sz="16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28099"/>
              </p:ext>
            </p:extLst>
          </p:nvPr>
        </p:nvGraphicFramePr>
        <p:xfrm>
          <a:off x="1743614" y="534968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[hdfs]$ $HADOOP_HOME/bin/hdfs --daemon start zkfc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246015" y="244885"/>
            <a:ext cx="282256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完全分布式搭建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46016" y="647952"/>
            <a:ext cx="5453993" cy="38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在伪分布式基础上进行操作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68591" y="1310297"/>
            <a:ext cx="686373" cy="686373"/>
            <a:chOff x="6357074" y="1008628"/>
            <a:chExt cx="1676757" cy="1676757"/>
          </a:xfrm>
        </p:grpSpPr>
        <p:sp>
          <p:nvSpPr>
            <p:cNvPr id="15" name="椭圆 14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263523" y="1696634"/>
            <a:ext cx="5445435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scp -r hadoop-3.1.1/ node2:`pwd`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scp -r hadoop-3.1.1/ node3:`pwd`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scp -r hadoop-3.1.1/ node4:`pwd`</a:t>
            </a: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1385871"/>
            <a:ext cx="706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将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/opt/hadoop-3.1.1 scp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到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node2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、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node3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、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node4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的对应目录中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01671" y="1755203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68982" y="2943610"/>
            <a:ext cx="686373" cy="686373"/>
            <a:chOff x="6357074" y="1008628"/>
            <a:chExt cx="1676757" cy="1676757"/>
          </a:xfrm>
        </p:grpSpPr>
        <p:sp>
          <p:nvSpPr>
            <p:cNvPr id="21" name="椭圆 20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263523" y="3272329"/>
            <a:ext cx="5445435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scp jdk-8u191-linux-x64.rpm node2:`pwd`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scp jdk-8u191-linux-x64.rpm node3:`pwd`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scp jdk-8u191-linux-x64.rpm node4:`pwd`</a:t>
            </a: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2961566"/>
            <a:ext cx="6335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将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/root/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下的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jdk.rpm scp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到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node2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、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node3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、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node4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的对应目录中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01671" y="3330897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60032" y="4334648"/>
            <a:ext cx="686373" cy="686373"/>
            <a:chOff x="6357074" y="1008628"/>
            <a:chExt cx="1676757" cy="1676757"/>
          </a:xfrm>
        </p:grpSpPr>
        <p:sp>
          <p:nvSpPr>
            <p:cNvPr id="27" name="椭圆 26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263523" y="4670313"/>
            <a:ext cx="5445435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rpm -ivh jdk-8u191-linux-x64.rpm</a:t>
            </a: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4359550"/>
            <a:ext cx="6569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在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node2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、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node3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、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node4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上安装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jdk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并配置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profile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文件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401671" y="4728882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60032" y="5256760"/>
            <a:ext cx="686373" cy="686373"/>
            <a:chOff x="6357074" y="1008628"/>
            <a:chExt cx="1676757" cy="1676757"/>
          </a:xfrm>
        </p:grpSpPr>
        <p:sp>
          <p:nvSpPr>
            <p:cNvPr id="34" name="椭圆 3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4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254964" y="5643098"/>
            <a:ext cx="5445435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node1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/etc/profile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拷贝到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node2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node3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node4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上并执行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. /etc/profile</a:t>
            </a:r>
          </a:p>
        </p:txBody>
      </p:sp>
      <p:sp>
        <p:nvSpPr>
          <p:cNvPr id="37" name="矩形 3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0598" y="5332335"/>
            <a:ext cx="77818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/etc/profile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393112" y="5701667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25066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zookeeper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的安全访问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793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如果你运行的是一个安全的集群，你也向让存储于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zookeeper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中的信息是安全的，这样就避免了客户端对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zookeeper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中元数据的修改或故障切换的错误触发。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4923" y="1685825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首先需要在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core-site.xml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中配置如下：</a:t>
            </a:r>
            <a:endParaRPr lang="zh-CN" altLang="zh-CN" sz="1800" kern="10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84923" y="2243625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&lt;property&gt;</a:t>
                      </a:r>
                    </a:p>
                    <a:p>
                      <a:r>
                        <a:rPr lang="en-US" altLang="zh-CN"/>
                        <a:t>   &lt;name&gt;ha.zookeeper.auth&lt;/name&gt;</a:t>
                      </a:r>
                    </a:p>
                    <a:p>
                      <a:r>
                        <a:rPr lang="en-US" altLang="zh-CN"/>
                        <a:t>   &lt;value&gt;@/path/to/zk-auth.txt&lt;/value&gt;</a:t>
                      </a:r>
                    </a:p>
                    <a:p>
                      <a:r>
                        <a:rPr lang="en-US" altLang="zh-CN"/>
                        <a:t> &lt;/property&gt;</a:t>
                      </a:r>
                    </a:p>
                    <a:p>
                      <a:r>
                        <a:rPr lang="en-US" altLang="zh-CN"/>
                        <a:t> &lt;property&gt;</a:t>
                      </a:r>
                    </a:p>
                    <a:p>
                      <a:r>
                        <a:rPr lang="en-US" altLang="zh-CN"/>
                        <a:t>   &lt;name&gt;ha.zookeeper.acl&lt;/name&gt;</a:t>
                      </a:r>
                    </a:p>
                    <a:p>
                      <a:r>
                        <a:rPr lang="en-US" altLang="zh-CN"/>
                        <a:t>   &lt;value&gt;@/path/to/zk-acl.txt&lt;/value&gt;</a:t>
                      </a:r>
                    </a:p>
                    <a:p>
                      <a:r>
                        <a:rPr lang="en-US" altLang="zh-CN"/>
                        <a:t> &lt;/property&gt;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84923" y="4752673"/>
            <a:ext cx="8279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值中的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@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表示值没有在这一行，而是在指定的一个磁盘文件中。认证信息也可以通过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CredentialProvider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读取。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55152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dfs.ha.fencing.methods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脚本列表或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类的列表，用于在发生故障切花的时候将原来的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 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围起来。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99145" y="1078989"/>
            <a:ext cx="4340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>
                <a:ea typeface="等线" panose="02010600030101010101" charset="-122"/>
                <a:cs typeface="Times New Roman" panose="02020603050405020304" pitchFamily="18" charset="0"/>
              </a:rPr>
              <a:t>第一个配置文件指定了</a:t>
            </a:r>
            <a:r>
              <a:rPr lang="en-US" altLang="zh-CN" sz="1400"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400">
                <a:ea typeface="等线" panose="02010600030101010101" charset="-122"/>
                <a:cs typeface="Times New Roman" panose="02020603050405020304" pitchFamily="18" charset="0"/>
              </a:rPr>
              <a:t>的认证列表，比如：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90552" y="14275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digest:hdfs-zkfcs:mypassword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211754" y="2016925"/>
            <a:ext cx="70260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其中</a:t>
            </a:r>
            <a:r>
              <a:rPr lang="en-US" altLang="zh-CN" sz="14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hdfs-zkfcs</a:t>
            </a:r>
            <a:r>
              <a:rPr lang="zh-CN" altLang="zh-CN" sz="14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是</a:t>
            </a:r>
            <a:r>
              <a:rPr lang="en-US" altLang="zh-CN" sz="14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4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中的唯一用户名，</a:t>
            </a:r>
            <a:r>
              <a:rPr lang="en-US" altLang="zh-CN" sz="14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mypassword</a:t>
            </a:r>
            <a:r>
              <a:rPr lang="zh-CN" altLang="zh-CN" sz="14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用作唯一的密码。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 </a:t>
            </a:r>
            <a:endParaRPr lang="zh-CN" altLang="zh-CN" sz="1400" kern="10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zh-CN" altLang="zh-CN" sz="1400">
                <a:ea typeface="等线" panose="02010600030101010101" charset="-122"/>
                <a:cs typeface="Times New Roman" panose="02020603050405020304" pitchFamily="18" charset="0"/>
              </a:rPr>
              <a:t>其次，对于认证生成一份</a:t>
            </a:r>
            <a:r>
              <a:rPr lang="en-US" altLang="zh-CN" sz="1400"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400"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400">
                <a:ea typeface="等线" panose="02010600030101010101" charset="-122"/>
                <a:cs typeface="Times New Roman" panose="02020603050405020304" pitchFamily="18" charset="0"/>
              </a:rPr>
              <a:t>ACL</a:t>
            </a:r>
            <a:r>
              <a:rPr lang="zh-CN" altLang="zh-CN" sz="1400"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90552" y="2883212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[hdfs]$ java -cp $ZK_HOME/lib/*:$ZK_HOME/zookeeper-3.4.2.jar org.apache.zookeeper.server.auth.DigestAuthenticationProvider hdfs-zkfcs:mypassword</a:t>
                      </a:r>
                    </a:p>
                    <a:p>
                      <a:endParaRPr lang="en-US" altLang="zh-CN"/>
                    </a:p>
                    <a:p>
                      <a:r>
                        <a:rPr lang="en-US" altLang="zh-CN"/>
                        <a:t>output: hdfs-zkfcs:mypassword-&gt;hdfs-zkfcs:P/OQvnYyU/nF/mGYvB/xurX8dYs=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555152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 dfs.ha.fencing.methods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3898" y="703485"/>
            <a:ext cx="4090495" cy="55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脚本列表或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类的列表，用于在发生故障切花的时候将原来的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Active NameNode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围起来。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4335" y="1976272"/>
            <a:ext cx="644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拷贝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-&gt;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之后的部分到文件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zk-acls.txt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中，前缀是“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digest: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”。例如：</a:t>
            </a:r>
            <a:endParaRPr lang="zh-CN" altLang="en-US" sz="16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23578"/>
              </p:ext>
            </p:extLst>
          </p:nvPr>
        </p:nvGraphicFramePr>
        <p:xfrm>
          <a:off x="1790552" y="263191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digest:hdfs-zkfcs:vlUvLnd8MlacsE80rDuu6ONESbM=:rwcda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094522" y="3142544"/>
            <a:ext cx="7907433" cy="88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为了让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ACL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生效，你需要重新运行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 -formatZK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命令。</a:t>
            </a:r>
          </a:p>
          <a:p>
            <a:pPr>
              <a:lnSpc>
                <a:spcPct val="150000"/>
              </a:lnSpc>
            </a:pP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完成后，通过</a:t>
            </a:r>
            <a:r>
              <a:rPr lang="en-US" altLang="zh-CN" sz="1800">
                <a:ea typeface="等线" panose="02010600030101010101" charset="-122"/>
                <a:cs typeface="Times New Roman" panose="02020603050405020304" pitchFamily="18" charset="0"/>
              </a:rPr>
              <a:t>ZK CLI</a:t>
            </a:r>
            <a:r>
              <a:rPr lang="zh-CN" altLang="zh-CN" sz="1800">
                <a:ea typeface="等线" panose="02010600030101010101" charset="-122"/>
                <a:cs typeface="Times New Roman" panose="02020603050405020304" pitchFamily="18" charset="0"/>
              </a:rPr>
              <a:t>验证：</a:t>
            </a:r>
            <a:endParaRPr lang="zh-CN" altLang="en-US" sz="160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65120"/>
              </p:ext>
            </p:extLst>
          </p:nvPr>
        </p:nvGraphicFramePr>
        <p:xfrm>
          <a:off x="1790552" y="4358713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[zk: localhost:2181(CONNECTED) 1] getAcl /hadoop-ha</a:t>
                      </a:r>
                    </a:p>
                    <a:p>
                      <a:r>
                        <a:rPr lang="en-US" altLang="zh-CN"/>
                        <a:t>'digest,'hdfs-zkfcs:vlUvLnd8MlacsE80rDuu6ONESbM=</a:t>
                      </a:r>
                    </a:p>
                    <a:p>
                      <a:r>
                        <a:rPr lang="en-US" altLang="zh-CN"/>
                        <a:t>: cdrwa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462338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-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验证自动故障切换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52246" y="1459861"/>
            <a:ext cx="8323385" cy="378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为了验证自动故障切换：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、首先找到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、在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的节点上引发一个失效。例如：你可以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kill -9 &lt;nn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PID&gt;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模拟一个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JVM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崩溃。或者你可以重启服务器或者拔掉网点然后再接上。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、在发生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失效的情况下，几秒之后其他的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之中应该有一个变为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状态。检测失效并触发一个自动故障切换的时间由</a:t>
            </a:r>
            <a:r>
              <a:rPr lang="en-US" altLang="zh-CN" sz="1800" b="1" kern="1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ha.zookeeper.session-timeout.ms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配置，默认是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秒。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、如果测试没通过，配置有可能出错了。检查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进程的日志以及</a:t>
            </a:r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进程的日志来检查</a:t>
            </a:r>
            <a:endParaRPr lang="zh-CN" altLang="zh-CN" sz="1800" kern="10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363593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搭建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 HA – 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几个问题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06584" y="1090459"/>
            <a:ext cx="10519508" cy="522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进程的启动有什么一定的次序吗？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没有。先启动哪个都行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、我应该监控哪些？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首先，你应该监控每个运行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的节点以保证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运行正常。在一些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失效的案例中，例如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ZKFC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突然退出，需要重启以保证系统还可以自动故障切换。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你也需要监控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quorum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集群中的每一台主机。如果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崩溃，就不能自动故障切换了。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、如果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宕机，会发生什么？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如果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集群宕机，不会触发自动故障切换。然而，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还会不受影响地继续运行。当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zookeeper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重启之后，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会重新连接不受影响。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4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、我可以指定哪个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作为主节点吗？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不能。当前版本不支持。一般哪个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启动的早，哪个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作为主节点。你可以选择让集群中的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以一定顺序启动，比如你向做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active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NameNode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首先启动。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5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、在配置自动故障切换之后我如何手动触发故障切换？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即使在自动故障切换配置之后，你还可以使用相同的</a:t>
            </a:r>
            <a:r>
              <a:rPr lang="en-US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hdfs haadmin</a:t>
            </a:r>
            <a:r>
              <a:rPr lang="zh-CN" altLang="zh-CN" sz="1600" kern="10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命令触发手动的故障切换。</a:t>
            </a:r>
            <a:endParaRPr lang="zh-CN" altLang="zh-CN" sz="1600" kern="10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989034" y="2578226"/>
            <a:ext cx="2235676" cy="2235676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椭圆 23"/>
          <p:cNvSpPr/>
          <p:nvPr/>
        </p:nvSpPr>
        <p:spPr>
          <a:xfrm>
            <a:off x="2249135" y="2824389"/>
            <a:ext cx="1743351" cy="174335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500835" y="3142065"/>
            <a:ext cx="11977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400" b="1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64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667015" y="2954133"/>
            <a:ext cx="3433632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5">
                <a:solidFill>
                  <a:schemeClr val="accent1"/>
                </a:solidFill>
                <a:latin typeface="方正兰亭黑_GBK"/>
                <a:ea typeface="方正兰亭黑_GBK"/>
              </a:rPr>
              <a:t>java</a:t>
            </a:r>
            <a:r>
              <a:rPr lang="zh-CN" altLang="en-US" sz="2665">
                <a:solidFill>
                  <a:schemeClr val="accent1"/>
                </a:solidFill>
                <a:latin typeface="方正兰亭黑_GBK"/>
                <a:ea typeface="方正兰亭黑_GBK"/>
              </a:rPr>
              <a:t>客户端操作</a:t>
            </a:r>
            <a:r>
              <a:rPr lang="en-US" altLang="zh-CN" sz="2665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  <a:endParaRPr lang="zh-CN" altLang="en-US" sz="266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807604" y="3463920"/>
            <a:ext cx="4558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2663" y="4233362"/>
            <a:ext cx="1482077" cy="407489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PART FIVE</a:t>
            </a:r>
            <a:endParaRPr lang="zh-CN" altLang="en-US" sz="16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97242" y="2592797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椭圆 25"/>
          <p:cNvSpPr/>
          <p:nvPr/>
        </p:nvSpPr>
        <p:spPr>
          <a:xfrm>
            <a:off x="1889481" y="3015197"/>
            <a:ext cx="382375" cy="3823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椭圆 27"/>
          <p:cNvSpPr/>
          <p:nvPr/>
        </p:nvSpPr>
        <p:spPr>
          <a:xfrm>
            <a:off x="1698293" y="4863033"/>
            <a:ext cx="213793" cy="21379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2249135" y="4410935"/>
            <a:ext cx="294040" cy="2940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椭圆 29"/>
          <p:cNvSpPr/>
          <p:nvPr/>
        </p:nvSpPr>
        <p:spPr>
          <a:xfrm>
            <a:off x="4021772" y="3972331"/>
            <a:ext cx="304395" cy="30439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椭圆 30"/>
          <p:cNvSpPr/>
          <p:nvPr/>
        </p:nvSpPr>
        <p:spPr>
          <a:xfrm>
            <a:off x="3786429" y="4799329"/>
            <a:ext cx="206056" cy="20605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椭圆 31"/>
          <p:cNvSpPr/>
          <p:nvPr/>
        </p:nvSpPr>
        <p:spPr>
          <a:xfrm>
            <a:off x="1669784" y="3972331"/>
            <a:ext cx="132944" cy="13294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278839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java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客户端操作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/>
          <p:nvPr/>
        </p:nvSpPr>
        <p:spPr>
          <a:xfrm>
            <a:off x="1702563" y="1414439"/>
            <a:ext cx="8786874" cy="5073427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/>
          </a:p>
        </p:txBody>
      </p:sp>
      <p:sp>
        <p:nvSpPr>
          <p:cNvPr id="2" name="矩形 1"/>
          <p:cNvSpPr/>
          <p:nvPr/>
        </p:nvSpPr>
        <p:spPr>
          <a:xfrm>
            <a:off x="1377051" y="999082"/>
            <a:ext cx="9805612" cy="5034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windows</a:t>
            </a:r>
            <a:r>
              <a:rPr lang="zh-CN" altLang="en-US" sz="1800" dirty="0"/>
              <a:t>上部署</a:t>
            </a:r>
            <a:r>
              <a:rPr lang="en-US" altLang="zh-CN" sz="1800" dirty="0"/>
              <a:t>hadoop</a:t>
            </a:r>
            <a:r>
              <a:rPr lang="zh-CN" altLang="en-US" sz="1800" dirty="0"/>
              <a:t>包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部署包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源码包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lib</a:t>
            </a:r>
            <a:r>
              <a:rPr lang="zh-CN" altLang="en-US" sz="1800" dirty="0"/>
              <a:t>整合</a:t>
            </a:r>
            <a:endParaRPr lang="en-US" altLang="zh-CN" sz="1800" dirty="0"/>
          </a:p>
          <a:p>
            <a:pPr marL="914400" lvl="2"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 sz="1800" smtClean="0"/>
              <a:t>$HADOOP_PREFIX</a:t>
            </a:r>
            <a:r>
              <a:rPr lang="en-US" altLang="zh-CN" sz="1800" smtClean="0"/>
              <a:t>/share/hadoop</a:t>
            </a:r>
            <a:r>
              <a:rPr lang="en-US" altLang="zh-CN" sz="1800" dirty="0"/>
              <a:t>/{</a:t>
            </a:r>
            <a:r>
              <a:rPr lang="en-US" altLang="zh-CN" sz="1800" dirty="0" err="1"/>
              <a:t>common,hdfs,mapreduce,yarn,tools</a:t>
            </a:r>
            <a:r>
              <a:rPr lang="en-US" altLang="zh-CN" sz="1800" dirty="0"/>
              <a:t>}/{lib,.}*.jar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将老师给的</a:t>
            </a:r>
            <a:r>
              <a:rPr lang="en-US" altLang="zh-CN" sz="1800" dirty="0"/>
              <a:t>bin</a:t>
            </a:r>
            <a:r>
              <a:rPr lang="zh-CN" altLang="en-US" sz="1800" dirty="0"/>
              <a:t>目录下的文件覆盖到部署目录的</a:t>
            </a:r>
            <a:r>
              <a:rPr lang="en-US" altLang="zh-CN" sz="1800" dirty="0"/>
              <a:t>bin</a:t>
            </a:r>
            <a:r>
              <a:rPr lang="zh-CN" altLang="en-US" sz="1800" dirty="0"/>
              <a:t>目录下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en-US" altLang="zh-CN" sz="1800" dirty="0"/>
              <a:t>hadoop.dll  </a:t>
            </a:r>
            <a:r>
              <a:rPr lang="zh-CN" altLang="en-US" sz="1800" dirty="0"/>
              <a:t>放到 </a:t>
            </a:r>
            <a:r>
              <a:rPr lang="en-US" altLang="zh-CN" sz="1800" dirty="0"/>
              <a:t>c:/windows/system32</a:t>
            </a:r>
            <a:r>
              <a:rPr lang="zh-CN" altLang="en-US" sz="1800" dirty="0"/>
              <a:t>下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windows</a:t>
            </a:r>
            <a:r>
              <a:rPr lang="zh-CN" altLang="en-US" sz="1800" dirty="0"/>
              <a:t>环境变量配置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hadoop</a:t>
            </a:r>
            <a:r>
              <a:rPr lang="zh-CN" altLang="en-US" sz="1800" dirty="0"/>
              <a:t>的</a:t>
            </a:r>
            <a:r>
              <a:rPr lang="en-US" altLang="zh-CN" sz="1800" dirty="0"/>
              <a:t>bin</a:t>
            </a:r>
            <a:r>
              <a:rPr lang="zh-CN" altLang="en-US" sz="1800" dirty="0"/>
              <a:t>目录放</a:t>
            </a:r>
            <a:r>
              <a:rPr lang="en-US" altLang="zh-CN" sz="1800" dirty="0"/>
              <a:t>PATH</a:t>
            </a:r>
            <a:r>
              <a:rPr lang="zh-CN" altLang="en-US" sz="1800" dirty="0"/>
              <a:t>中</a:t>
            </a:r>
            <a:r>
              <a:rPr lang="en-US" altLang="zh-CN" sz="1800" dirty="0"/>
              <a:t>+HADOOP_HOME+HADOOP_USER_NAME=root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eclipse</a:t>
            </a:r>
            <a:r>
              <a:rPr lang="zh-CN" altLang="en-US" sz="1800" dirty="0"/>
              <a:t>插件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安装插件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配置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3160305" y="1601893"/>
            <a:ext cx="6632372" cy="5073427"/>
          </a:xfr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  <a:p>
            <a:r>
              <a:rPr lang="zh-CN" altLang="en-US"/>
              <a:t>程序可以做到本地化读取</a:t>
            </a:r>
          </a:p>
          <a:p>
            <a:endParaRPr lang="zh-CN" altLang="en-US"/>
          </a:p>
          <a:p>
            <a:r>
              <a:rPr lang="en-US" altLang="zh-CN"/>
              <a:t>input.seek(param);</a:t>
            </a:r>
          </a:p>
          <a:p>
            <a:endParaRPr lang="en-US" altLang="zh-CN"/>
          </a:p>
          <a:p>
            <a:r>
              <a:rPr lang="en-US" altLang="zh-CN"/>
              <a:t>HDFS</a:t>
            </a:r>
            <a:r>
              <a:rPr lang="zh-CN" altLang="en-US"/>
              <a:t>本地化读取是一个优势</a:t>
            </a:r>
          </a:p>
          <a:p>
            <a:endParaRPr lang="zh-CN" altLang="en-US"/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1253898" y="268534"/>
            <a:ext cx="278839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java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客户端操作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246015" y="244885"/>
            <a:ext cx="2822568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HDFS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完全分布式搭建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46016" y="647952"/>
            <a:ext cx="5453993" cy="38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在伪分布式基础上进行操作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68591" y="1310297"/>
            <a:ext cx="686373" cy="686373"/>
            <a:chOff x="6357074" y="1008628"/>
            <a:chExt cx="1676757" cy="1676757"/>
          </a:xfrm>
        </p:grpSpPr>
        <p:sp>
          <p:nvSpPr>
            <p:cNvPr id="15" name="椭圆 14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263523" y="1696634"/>
            <a:ext cx="5445435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node2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node3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node4</a:t>
            </a:r>
          </a:p>
        </p:txBody>
      </p:sp>
      <p:sp>
        <p:nvSpPr>
          <p:cNvPr id="18" name="矩形 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1385871"/>
            <a:ext cx="706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修改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node1:/opt/hadoop-3.1.1/etc/hadoop/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中的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workers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：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01671" y="1755203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68982" y="2599739"/>
            <a:ext cx="686373" cy="686373"/>
            <a:chOff x="6357074" y="1008628"/>
            <a:chExt cx="1676757" cy="1676757"/>
          </a:xfrm>
        </p:grpSpPr>
        <p:sp>
          <p:nvSpPr>
            <p:cNvPr id="21" name="椭圆 20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263523" y="2928458"/>
            <a:ext cx="5445435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&lt;property&gt;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       &lt;name&gt;dfs.namenode.secondary.http-address&lt;/name&gt;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       &lt;value&gt;node2:9868&lt;/value&gt;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&lt;/property&gt;</a:t>
            </a: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2617695"/>
            <a:ext cx="6335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修改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node1:/opt/hadoop-3.1.1/etc/hadoop/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中的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hdfs-site.xml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：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01671" y="2987026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60032" y="4131446"/>
            <a:ext cx="686373" cy="686373"/>
            <a:chOff x="6357074" y="1008628"/>
            <a:chExt cx="1676757" cy="1676757"/>
          </a:xfrm>
        </p:grpSpPr>
        <p:sp>
          <p:nvSpPr>
            <p:cNvPr id="27" name="椭圆 26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263523" y="4467111"/>
            <a:ext cx="5445435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&lt;property&gt;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       &lt;name&gt;hadoop.tmp.dir&lt;/name&gt;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       &lt;value&gt;/var/bjsxt/hadoop/full&lt;/value&gt;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&lt;/property&gt;</a:t>
            </a: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4156348"/>
            <a:ext cx="6569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修改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node1:/opt/hadoop-3.1.1/etc/hadoop/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中的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core-site.xml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：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401671" y="4525680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60032" y="5678792"/>
            <a:ext cx="686373" cy="686373"/>
            <a:chOff x="6357074" y="1008628"/>
            <a:chExt cx="1676757" cy="1676757"/>
          </a:xfrm>
        </p:grpSpPr>
        <p:sp>
          <p:nvSpPr>
            <p:cNvPr id="34" name="椭圆 3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4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254964" y="6065130"/>
            <a:ext cx="5445435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格式化</a:t>
            </a: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启动即可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0597" y="5754367"/>
            <a:ext cx="85946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将这四个文件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core-site.xml/hdfs-site.xml/workers/hadoop-env.sh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在四台服务器之间共享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393112" y="6123699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989034" y="2578226"/>
            <a:ext cx="2235676" cy="2235676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椭圆 23"/>
          <p:cNvSpPr/>
          <p:nvPr/>
        </p:nvSpPr>
        <p:spPr>
          <a:xfrm>
            <a:off x="2249135" y="2824389"/>
            <a:ext cx="1743351" cy="174335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598702" y="3142065"/>
            <a:ext cx="100203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400" b="1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64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4667015" y="2946254"/>
            <a:ext cx="319189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5" dirty="0">
                <a:solidFill>
                  <a:schemeClr val="accent1"/>
                </a:solidFill>
                <a:latin typeface="方正兰亭黑_GBK"/>
                <a:ea typeface="方正兰亭黑_GBK"/>
              </a:rPr>
              <a:t>Hadoop 3.x </a:t>
            </a:r>
            <a:r>
              <a:rPr lang="zh-CN" altLang="en-US" sz="2665" dirty="0">
                <a:solidFill>
                  <a:schemeClr val="accent1"/>
                </a:solidFill>
                <a:latin typeface="方正兰亭黑_GBK"/>
                <a:ea typeface="方正兰亭黑_GBK"/>
              </a:rPr>
              <a:t>新特性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807604" y="3463920"/>
            <a:ext cx="4558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2663" y="4233362"/>
            <a:ext cx="1482077" cy="407489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PART TWO</a:t>
            </a:r>
            <a:endParaRPr lang="zh-CN" altLang="en-US" sz="1600">
              <a:latin typeface="+mj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697242" y="2592797"/>
            <a:ext cx="520689" cy="520689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椭圆 25"/>
          <p:cNvSpPr/>
          <p:nvPr/>
        </p:nvSpPr>
        <p:spPr>
          <a:xfrm>
            <a:off x="1889481" y="3015197"/>
            <a:ext cx="382375" cy="38237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椭圆 27"/>
          <p:cNvSpPr/>
          <p:nvPr/>
        </p:nvSpPr>
        <p:spPr>
          <a:xfrm>
            <a:off x="1698293" y="4863033"/>
            <a:ext cx="213793" cy="21379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椭圆 28"/>
          <p:cNvSpPr/>
          <p:nvPr/>
        </p:nvSpPr>
        <p:spPr>
          <a:xfrm>
            <a:off x="2249135" y="4410935"/>
            <a:ext cx="294040" cy="29404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椭圆 29"/>
          <p:cNvSpPr/>
          <p:nvPr/>
        </p:nvSpPr>
        <p:spPr>
          <a:xfrm>
            <a:off x="4021772" y="3972331"/>
            <a:ext cx="304395" cy="30439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椭圆 30"/>
          <p:cNvSpPr/>
          <p:nvPr/>
        </p:nvSpPr>
        <p:spPr>
          <a:xfrm>
            <a:off x="3786429" y="4799329"/>
            <a:ext cx="206056" cy="20605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椭圆 31"/>
          <p:cNvSpPr/>
          <p:nvPr/>
        </p:nvSpPr>
        <p:spPr>
          <a:xfrm>
            <a:off x="1669784" y="3972331"/>
            <a:ext cx="132944" cy="132944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1246015" y="244885"/>
            <a:ext cx="25458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 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3.x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 新特性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568591" y="1424425"/>
            <a:ext cx="686373" cy="686373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prstClr val="white"/>
                  </a:solidFill>
                  <a:latin typeface="+mj-lt"/>
                </a:rPr>
                <a:t>1</a:t>
              </a:r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63523" y="1810762"/>
            <a:ext cx="544543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将默认的最低jdk从7升级到8</a:t>
            </a: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1499999"/>
            <a:ext cx="2314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Java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版本更新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401671" y="1869331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568982" y="2581001"/>
            <a:ext cx="686373" cy="686373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2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263523" y="2909720"/>
            <a:ext cx="54454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可以将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倍副本占据的空间压缩到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1.5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倍，并保持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倍副本的容错。由于在读取数据的时候需要进行额外的计算，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用于存储使用不频繁的数据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2598957"/>
            <a:ext cx="2314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纠删码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401671" y="2968288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560032" y="4894151"/>
            <a:ext cx="686373" cy="686373"/>
            <a:chOff x="6357074" y="1008628"/>
            <a:chExt cx="1676757" cy="1676757"/>
          </a:xfrm>
        </p:grpSpPr>
        <p:sp>
          <p:nvSpPr>
            <p:cNvPr id="56" name="椭圆 5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4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1254964" y="5280489"/>
            <a:ext cx="54454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重写了hadoop中的shell脚本，修复了很多长期存在的bug并添加了新特性。有一些改进兼容老版本，有一些不兼容。</a:t>
            </a: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0598" y="4969726"/>
            <a:ext cx="2314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重写了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shell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脚本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393112" y="5339058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568982" y="3781315"/>
            <a:ext cx="686373" cy="686373"/>
            <a:chOff x="6357074" y="1008628"/>
            <a:chExt cx="1676757" cy="1676757"/>
          </a:xfrm>
        </p:grpSpPr>
        <p:sp>
          <p:nvSpPr>
            <p:cNvPr id="31" name="椭圆 30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3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263523" y="4110034"/>
            <a:ext cx="5445435" cy="651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通过扩展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YARN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的资源类型，支持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和内存之外的其他资源，如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GPU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/>
              <a:t>FPGA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、软件许可证、本地存储等。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6" y="3799271"/>
            <a:ext cx="47315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YARN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中的资源类型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401671" y="4168602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timgsa.baidu.com/timg?image&amp;quality=80&amp;size=b9999_10000&amp;sec=1547221777702&amp;di=9e67f8a4af196301104d868210e7e37d&amp;imgtype=0&amp;src=http%3A%2F%2Fimage.bubuko.com%2Finfo%2F201809%2F201809202211191688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42" y="1109492"/>
            <a:ext cx="1298262" cy="138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ss2.bdstatic.com/-fo3dSag_xI4khGkpoWK1HF6hhy/baike/w%3D268%3Bg%3D0/sign=55174a0baa1ea8d38a227302af315773/42166d224f4a20a420cec1779c529822730ed0a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06" y="3947969"/>
            <a:ext cx="1399846" cy="103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timgsa.baidu.com/timg?image&amp;quality=80&amp;size=b9999_10000&amp;sec=1547222679812&amp;di=ba942a8d48a331cb24af3e1eab8a2c8e&amp;imgtype=0&amp;src=http%3A%2F%2Fs1.51cto.com%2Foss%2F201808%2F28%2Fb8ae7ad0abf3706f00ea225b3562a00f.jpg-wh_651x-s_153275312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73" y="5726956"/>
            <a:ext cx="1349829" cy="76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timgsa.baidu.com/timg?image&amp;quality=80&amp;size=b9999_10000&amp;sec=1547222703984&amp;di=c9b34fdd1e8c05482985bb993a32cda7&amp;imgtype=0&amp;src=http%3A%2F%2Fimg2.ph.126.net%2F2DNbU78Ng39T36bYkin7HQ%3D%3D%2F339486969420747863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05" y="1424426"/>
            <a:ext cx="3381734" cy="21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68591" y="1290419"/>
            <a:ext cx="686373" cy="686373"/>
            <a:chOff x="6357074" y="1008628"/>
            <a:chExt cx="1676757" cy="1676757"/>
          </a:xfrm>
        </p:grpSpPr>
        <p:sp>
          <p:nvSpPr>
            <p:cNvPr id="38" name="椭圆 37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prstClr val="white"/>
                  </a:solidFill>
                  <a:latin typeface="+mj-lt"/>
                </a:rPr>
                <a:t>5</a:t>
              </a:r>
              <a:endParaRPr lang="zh-CN" altLang="en-US" sz="14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263523" y="1676756"/>
            <a:ext cx="5445435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阶段的输出收集器增加了本地实现，对于洗牌密集型工作，可以提高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30%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以上的性能。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1365993"/>
            <a:ext cx="3464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MapReduce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任务级别的本地优化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401671" y="1735325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568982" y="2454878"/>
            <a:ext cx="686373" cy="686373"/>
            <a:chOff x="6357074" y="1008628"/>
            <a:chExt cx="1676757" cy="1676757"/>
          </a:xfrm>
        </p:grpSpPr>
        <p:sp>
          <p:nvSpPr>
            <p:cNvPr id="44" name="椭圆 43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6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263523" y="2783597"/>
            <a:ext cx="5445435" cy="894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hadoop2.x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包含一个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active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和一个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Standby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。解决了系统中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的单点故障问题。在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hadoop3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中允许多个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standby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状态的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以达到更高级别容错的目的。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2472834"/>
            <a:ext cx="2798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支持两个以上的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NameNode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1401671" y="2842165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60032" y="3855821"/>
            <a:ext cx="686373" cy="686373"/>
            <a:chOff x="6357074" y="1008628"/>
            <a:chExt cx="1676757" cy="1676757"/>
          </a:xfrm>
        </p:grpSpPr>
        <p:sp>
          <p:nvSpPr>
            <p:cNvPr id="50" name="椭圆 49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7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1263523" y="4191486"/>
            <a:ext cx="6374870" cy="894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以前，多个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Hadoop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服务的默认端口位于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临时端口范围（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32768-61000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）。 这意味着在启动时，由于与另一个应用程序的冲突，服务有时无法绑定到端口。</a:t>
            </a: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这些冲突的端口已移出临时范围，影响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NameNode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Secondary NameNode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DataNode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KMS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53" name="矩形 5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9157" y="3880723"/>
            <a:ext cx="44172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更改了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hadoop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中多个服务用到的端口默认值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401671" y="4250055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560032" y="5296176"/>
            <a:ext cx="686373" cy="686373"/>
            <a:chOff x="6357074" y="1008628"/>
            <a:chExt cx="1676757" cy="1676757"/>
          </a:xfrm>
        </p:grpSpPr>
        <p:sp>
          <p:nvSpPr>
            <p:cNvPr id="56" name="椭圆 55"/>
            <p:cNvSpPr/>
            <p:nvPr/>
          </p:nvSpPr>
          <p:spPr>
            <a:xfrm>
              <a:off x="6357074" y="1008628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552150" y="1193250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prstClr val="white"/>
                  </a:solidFill>
                  <a:latin typeface="+mj-lt"/>
                </a:rPr>
                <a:t>8</a:t>
              </a:r>
              <a:endParaRPr lang="zh-CN" altLang="en-US" sz="18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1254964" y="5682514"/>
            <a:ext cx="5445435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Hadoop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现在支持与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Azure Data Lake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Aliyun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对象存储系统的集成，作为替代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Hadoop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兼容的文件系统。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0598" y="5371751"/>
            <a:ext cx="736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支持与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Microsoft Azure Data Lake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和</a:t>
            </a:r>
            <a:r>
              <a:rPr lang="en-US" altLang="zh-CN" sz="1600">
                <a:solidFill>
                  <a:schemeClr val="accent1"/>
                </a:solidFill>
                <a:latin typeface="方正兰亭黑_GBK"/>
                <a:ea typeface="方正兰亭黑_GBK"/>
              </a:rPr>
              <a:t>Aliyun</a:t>
            </a:r>
            <a:r>
              <a:rPr lang="zh-CN" altLang="en-US" sz="1600">
                <a:solidFill>
                  <a:schemeClr val="accent1"/>
                </a:solidFill>
                <a:latin typeface="方正兰亭黑_GBK"/>
                <a:ea typeface="方正兰亭黑_GBK"/>
              </a:rPr>
              <a:t>对象存储系统进行集成</a:t>
            </a:r>
            <a:endParaRPr lang="en-US" altLang="zh-CN" sz="16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393112" y="5741083"/>
            <a:ext cx="31244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1246015" y="244885"/>
            <a:ext cx="25458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hadoop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 </a:t>
            </a:r>
            <a:r>
              <a:rPr lang="en-US" altLang="zh-CN" sz="2135">
                <a:solidFill>
                  <a:schemeClr val="accent1"/>
                </a:solidFill>
                <a:latin typeface="方正兰亭黑_GBK"/>
                <a:ea typeface="方正兰亭黑_GBK"/>
              </a:rPr>
              <a:t>3.x</a:t>
            </a:r>
            <a:r>
              <a:rPr lang="zh-CN" altLang="en-US" sz="2135">
                <a:solidFill>
                  <a:schemeClr val="accent1"/>
                </a:solidFill>
                <a:latin typeface="方正兰亭黑_GBK"/>
                <a:ea typeface="方正兰亭黑_GBK"/>
              </a:rPr>
              <a:t> 新特性</a:t>
            </a:r>
            <a:endParaRPr lang="en-US" altLang="zh-CN" sz="2135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377051" y="696291"/>
            <a:ext cx="4135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timgsa.baidu.com/timg?image&amp;quality=80&amp;size=b9999_10000&amp;sec=1547222753554&amp;di=13c195e22c0b44c79eeb81a791f778c3&amp;imgtype=0&amp;src=http%3A%2F%2Fimages.enet.com.cn%2Fcimg%2F2012%2F1029%2Fc_1351475613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99" y="2248938"/>
            <a:ext cx="2840081" cy="15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imgsa.baidu.com/timg?image&amp;quality=80&amp;size=b9999_10000&amp;sec=1547222786112&amp;di=78482c456612e981c02be61abcf7317f&amp;imgtype=0&amp;src=http%3A%2F%2Fdevslice.net%2Fwp-content%2Fuploads%2F2014%2F11%2Fazur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587" y="5790997"/>
            <a:ext cx="3026117" cy="101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86" y="4997669"/>
            <a:ext cx="3026117" cy="819054"/>
          </a:xfrm>
          <a:prstGeom prst="rect">
            <a:avLst/>
          </a:prstGeom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659" y="644816"/>
            <a:ext cx="1721621" cy="105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G2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theme_G2</Template>
  <TotalTime>1705</TotalTime>
  <Words>4980</Words>
  <Application>Microsoft Office PowerPoint</Application>
  <PresentationFormat>自定义</PresentationFormat>
  <Paragraphs>562</Paragraphs>
  <Slides>57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0" baseType="lpstr">
      <vt:lpstr>theme_G2</vt:lpstr>
      <vt:lpstr>自定义设计方案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hadoop - HDFS</dc:title>
  <dc:creator>zhenfeng jia</dc:creator>
  <cp:lastModifiedBy>hadoop</cp:lastModifiedBy>
  <cp:revision>153</cp:revision>
  <dcterms:created xsi:type="dcterms:W3CDTF">2019-01-12T11:51:12Z</dcterms:created>
  <dcterms:modified xsi:type="dcterms:W3CDTF">2019-04-09T02:32:04Z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