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64" r:id="rId3"/>
    <p:sldId id="265" r:id="rId4"/>
    <p:sldId id="263" r:id="rId5"/>
    <p:sldId id="267" r:id="rId6"/>
    <p:sldId id="266"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EB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155DC5-940F-45B4-9B01-FB4A91312B9E}" v="304" dt="2023-09-19T19:52:16.489"/>
    <p1510:client id="{16ED0BB0-BF33-704F-B2C4-2293AA1B6435}" v="80" dt="2023-10-02T00:51:45.669"/>
    <p1510:client id="{22647DCA-B712-823A-BE00-1808552066DA}" v="721" dt="2023-09-19T21:10:30.121"/>
    <p1510:client id="{49CAAFEB-C467-5A6B-9F19-8852D62B55F9}" v="971" dt="2023-10-03T03:40:42.025"/>
    <p1510:client id="{688083FE-D584-C983-6B9D-32C261783339}" v="543" dt="2023-09-28T23:08:02.0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10/9/2023</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145435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10/9/2023</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49666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10/9/2023</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26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10/9/2023</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28347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10/9/2023</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212057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10/9/2023</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062267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10/9/2023</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457899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10/9/2023</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230233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10/9/2023</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560938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10/9/2023</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225431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10/9/2023</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1958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10/9/2023</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21589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rive.google.com/drive/folders/13sfcPGKZv3LlNp-JrM20jkDNcejXQs49?usp=shar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2687F0-F398-4AE7-AD52-8EFF1868AD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11769" y="2286000"/>
            <a:ext cx="11563972" cy="3676997"/>
          </a:xfrm>
        </p:spPr>
        <p:txBody>
          <a:bodyPr anchor="b">
            <a:normAutofit/>
          </a:bodyPr>
          <a:lstStyle/>
          <a:p>
            <a:pPr>
              <a:lnSpc>
                <a:spcPct val="100000"/>
              </a:lnSpc>
            </a:pPr>
            <a:r>
              <a:rPr lang="en-US" dirty="0"/>
              <a:t>UX Research Study: Logos</a:t>
            </a:r>
          </a:p>
        </p:txBody>
      </p:sp>
      <p:cxnSp>
        <p:nvCxnSpPr>
          <p:cNvPr id="10" name="Straight Connector 9">
            <a:extLst>
              <a:ext uri="{FF2B5EF4-FFF2-40B4-BE49-F238E27FC236}">
                <a16:creationId xmlns:a16="http://schemas.microsoft.com/office/drawing/2014/main" id="{97FA15B5-C79E-4424-B2C8-47B1870D0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2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and orange logo&#10;&#10;Description automatically generated">
            <a:extLst>
              <a:ext uri="{FF2B5EF4-FFF2-40B4-BE49-F238E27FC236}">
                <a16:creationId xmlns:a16="http://schemas.microsoft.com/office/drawing/2014/main" id="{FE626335-970F-773C-6EF9-DF54664CDF29}"/>
              </a:ext>
            </a:extLst>
          </p:cNvPr>
          <p:cNvPicPr>
            <a:picLocks noChangeAspect="1"/>
          </p:cNvPicPr>
          <p:nvPr/>
        </p:nvPicPr>
        <p:blipFill>
          <a:blip r:embed="rId2"/>
          <a:stretch>
            <a:fillRect/>
          </a:stretch>
        </p:blipFill>
        <p:spPr>
          <a:xfrm>
            <a:off x="293242" y="1340845"/>
            <a:ext cx="3556986" cy="3556986"/>
          </a:xfrm>
          <a:prstGeom prst="rect">
            <a:avLst/>
          </a:prstGeom>
        </p:spPr>
      </p:pic>
      <p:pic>
        <p:nvPicPr>
          <p:cNvPr id="9" name="Picture 8" descr="A logo for a nail salon&#10;&#10;Description automatically generated">
            <a:extLst>
              <a:ext uri="{FF2B5EF4-FFF2-40B4-BE49-F238E27FC236}">
                <a16:creationId xmlns:a16="http://schemas.microsoft.com/office/drawing/2014/main" id="{B8B1C013-3197-7E39-575F-503C08DB10C6}"/>
              </a:ext>
            </a:extLst>
          </p:cNvPr>
          <p:cNvPicPr>
            <a:picLocks noChangeAspect="1"/>
          </p:cNvPicPr>
          <p:nvPr/>
        </p:nvPicPr>
        <p:blipFill>
          <a:blip r:embed="rId3"/>
          <a:stretch>
            <a:fillRect/>
          </a:stretch>
        </p:blipFill>
        <p:spPr>
          <a:xfrm>
            <a:off x="8417088" y="1347908"/>
            <a:ext cx="3541412" cy="3547141"/>
          </a:xfrm>
          <a:prstGeom prst="rect">
            <a:avLst/>
          </a:prstGeom>
        </p:spPr>
      </p:pic>
      <p:sp>
        <p:nvSpPr>
          <p:cNvPr id="10" name="TextBox 9">
            <a:extLst>
              <a:ext uri="{FF2B5EF4-FFF2-40B4-BE49-F238E27FC236}">
                <a16:creationId xmlns:a16="http://schemas.microsoft.com/office/drawing/2014/main" id="{ECDDDD3F-F010-7828-02AD-8793B9D7B0CE}"/>
              </a:ext>
            </a:extLst>
          </p:cNvPr>
          <p:cNvSpPr txBox="1"/>
          <p:nvPr/>
        </p:nvSpPr>
        <p:spPr>
          <a:xfrm>
            <a:off x="292196" y="4239699"/>
            <a:ext cx="92814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t>A</a:t>
            </a:r>
            <a:endParaRPr lang="en-US" dirty="0"/>
          </a:p>
        </p:txBody>
      </p:sp>
      <p:sp>
        <p:nvSpPr>
          <p:cNvPr id="12" name="TextBox 11">
            <a:extLst>
              <a:ext uri="{FF2B5EF4-FFF2-40B4-BE49-F238E27FC236}">
                <a16:creationId xmlns:a16="http://schemas.microsoft.com/office/drawing/2014/main" id="{2D41E991-527E-569C-B017-BCAC7FA935B6}"/>
              </a:ext>
            </a:extLst>
          </p:cNvPr>
          <p:cNvSpPr txBox="1"/>
          <p:nvPr/>
        </p:nvSpPr>
        <p:spPr>
          <a:xfrm>
            <a:off x="8416376" y="4182406"/>
            <a:ext cx="92814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t>C</a:t>
            </a:r>
          </a:p>
        </p:txBody>
      </p:sp>
      <p:pic>
        <p:nvPicPr>
          <p:cNvPr id="13" name="Picture 12" descr="A bottle of nail polish with a brush&#10;&#10;Description automatically generated">
            <a:extLst>
              <a:ext uri="{FF2B5EF4-FFF2-40B4-BE49-F238E27FC236}">
                <a16:creationId xmlns:a16="http://schemas.microsoft.com/office/drawing/2014/main" id="{DDB8B65A-DD51-BABF-570D-5347607EA191}"/>
              </a:ext>
            </a:extLst>
          </p:cNvPr>
          <p:cNvPicPr>
            <a:picLocks noChangeAspect="1"/>
          </p:cNvPicPr>
          <p:nvPr/>
        </p:nvPicPr>
        <p:blipFill>
          <a:blip r:embed="rId4"/>
          <a:stretch>
            <a:fillRect/>
          </a:stretch>
        </p:blipFill>
        <p:spPr>
          <a:xfrm>
            <a:off x="4300430" y="1341235"/>
            <a:ext cx="3614057" cy="3608327"/>
          </a:xfrm>
          <a:prstGeom prst="rect">
            <a:avLst/>
          </a:prstGeom>
        </p:spPr>
      </p:pic>
      <p:sp>
        <p:nvSpPr>
          <p:cNvPr id="11" name="TextBox 10">
            <a:extLst>
              <a:ext uri="{FF2B5EF4-FFF2-40B4-BE49-F238E27FC236}">
                <a16:creationId xmlns:a16="http://schemas.microsoft.com/office/drawing/2014/main" id="{B4E6AAD3-79DB-B929-46A4-D17B8C9C1215}"/>
              </a:ext>
            </a:extLst>
          </p:cNvPr>
          <p:cNvSpPr txBox="1"/>
          <p:nvPr/>
        </p:nvSpPr>
        <p:spPr>
          <a:xfrm>
            <a:off x="4302722" y="4239699"/>
            <a:ext cx="92814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t>B</a:t>
            </a:r>
          </a:p>
        </p:txBody>
      </p:sp>
    </p:spTree>
    <p:extLst>
      <p:ext uri="{BB962C8B-B14F-4D97-AF65-F5344CB8AC3E}">
        <p14:creationId xmlns:p14="http://schemas.microsoft.com/office/powerpoint/2010/main" val="1756153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30B5-886F-CF56-5EBB-D6A09C01D722}"/>
              </a:ext>
            </a:extLst>
          </p:cNvPr>
          <p:cNvSpPr>
            <a:spLocks noGrp="1"/>
          </p:cNvSpPr>
          <p:nvPr>
            <p:ph type="title"/>
          </p:nvPr>
        </p:nvSpPr>
        <p:spPr/>
        <p:txBody>
          <a:bodyPr/>
          <a:lstStyle/>
          <a:p>
            <a:r>
              <a:rPr lang="en-US" dirty="0"/>
              <a:t>INTRODUCTION TO THE STUDY</a:t>
            </a:r>
          </a:p>
        </p:txBody>
      </p:sp>
      <p:sp>
        <p:nvSpPr>
          <p:cNvPr id="3" name="Content Placeholder 2">
            <a:extLst>
              <a:ext uri="{FF2B5EF4-FFF2-40B4-BE49-F238E27FC236}">
                <a16:creationId xmlns:a16="http://schemas.microsoft.com/office/drawing/2014/main" id="{5B7B373A-49E5-CAE0-5AA8-2B96C586199E}"/>
              </a:ext>
            </a:extLst>
          </p:cNvPr>
          <p:cNvSpPr>
            <a:spLocks noGrp="1"/>
          </p:cNvSpPr>
          <p:nvPr>
            <p:ph idx="1"/>
          </p:nvPr>
        </p:nvSpPr>
        <p:spPr>
          <a:xfrm>
            <a:off x="1088136" y="2149853"/>
            <a:ext cx="9922764" cy="1810542"/>
          </a:xfrm>
        </p:spPr>
        <p:txBody>
          <a:bodyPr vert="horz" lIns="91440" tIns="45720" rIns="91440" bIns="45720" rtlCol="0" anchor="t">
            <a:normAutofit/>
          </a:bodyPr>
          <a:lstStyle/>
          <a:p>
            <a:pPr marL="0" indent="0">
              <a:buNone/>
            </a:pPr>
            <a:r>
              <a:rPr lang="en-US" b="1" dirty="0">
                <a:ea typeface="+mn-lt"/>
                <a:cs typeface="+mn-lt"/>
              </a:rPr>
              <a:t>Methodology:</a:t>
            </a:r>
          </a:p>
          <a:p>
            <a:pPr marL="285750" indent="-285750">
              <a:buFont typeface="Arial" panose="020B0504020202020204" pitchFamily="34" charset="0"/>
              <a:buChar char="•"/>
            </a:pPr>
            <a:r>
              <a:rPr lang="en-US" sz="2000" dirty="0">
                <a:latin typeface="Georgia Pro"/>
                <a:ea typeface="+mn-lt"/>
                <a:cs typeface="+mn-lt"/>
              </a:rPr>
              <a:t>In conducting this research, interviews were employed as the primary data collection method. These interviews encompassed inquiries pertaining to visceral, behavioral, and reflective responses.</a:t>
            </a:r>
            <a:endParaRPr lang="en-US" sz="2000">
              <a:latin typeface="Georgia Pro"/>
            </a:endParaRPr>
          </a:p>
        </p:txBody>
      </p:sp>
      <p:sp>
        <p:nvSpPr>
          <p:cNvPr id="4" name="TextBox 3">
            <a:extLst>
              <a:ext uri="{FF2B5EF4-FFF2-40B4-BE49-F238E27FC236}">
                <a16:creationId xmlns:a16="http://schemas.microsoft.com/office/drawing/2014/main" id="{393BA962-5774-8414-56B7-2B3409CDA8D6}"/>
              </a:ext>
            </a:extLst>
          </p:cNvPr>
          <p:cNvSpPr txBox="1"/>
          <p:nvPr/>
        </p:nvSpPr>
        <p:spPr>
          <a:xfrm>
            <a:off x="1088569" y="4400119"/>
            <a:ext cx="9625263" cy="20665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Neue Haas Grotesk Text Pro"/>
                <a:cs typeface="Arial"/>
              </a:rPr>
              <a:t>Objective of the Research:</a:t>
            </a:r>
            <a:endParaRPr lang="en-US">
              <a:latin typeface="Neue Haas Grotesk Text Pro"/>
              <a:cs typeface="Arial"/>
            </a:endParaRPr>
          </a:p>
          <a:p>
            <a:pPr marL="285750" indent="-285750">
              <a:lnSpc>
                <a:spcPct val="130000"/>
              </a:lnSpc>
              <a:spcBef>
                <a:spcPts val="1000"/>
              </a:spcBef>
              <a:buFont typeface="Arial"/>
              <a:buChar char="•"/>
            </a:pPr>
            <a:r>
              <a:rPr lang="en-US" sz="2000" dirty="0">
                <a:latin typeface="Georgia Pro"/>
                <a:cs typeface="Arial"/>
              </a:rPr>
              <a:t>The aim of this study is to glean valuable insights from users regarding their reactions to various logos. Subsequently, this feedback will inform the development of logos tailored to elicit the most favorable responses from prospective users.</a:t>
            </a:r>
            <a:endParaRPr lang="en-US" sz="2000">
              <a:latin typeface="Georgia Pro"/>
            </a:endParaRPr>
          </a:p>
        </p:txBody>
      </p:sp>
    </p:spTree>
    <p:extLst>
      <p:ext uri="{BB962C8B-B14F-4D97-AF65-F5344CB8AC3E}">
        <p14:creationId xmlns:p14="http://schemas.microsoft.com/office/powerpoint/2010/main" val="1700544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5FEF6-798A-F29D-2307-81496E8E90DB}"/>
              </a:ext>
            </a:extLst>
          </p:cNvPr>
          <p:cNvSpPr>
            <a:spLocks noGrp="1"/>
          </p:cNvSpPr>
          <p:nvPr>
            <p:ph type="title"/>
          </p:nvPr>
        </p:nvSpPr>
        <p:spPr/>
        <p:txBody>
          <a:bodyPr/>
          <a:lstStyle/>
          <a:p>
            <a:r>
              <a:rPr lang="en-US" dirty="0"/>
              <a:t>PARTICIPANT INFORMATION</a:t>
            </a:r>
          </a:p>
        </p:txBody>
      </p:sp>
      <p:graphicFrame>
        <p:nvGraphicFramePr>
          <p:cNvPr id="5" name="Content Placeholder 4">
            <a:extLst>
              <a:ext uri="{FF2B5EF4-FFF2-40B4-BE49-F238E27FC236}">
                <a16:creationId xmlns:a16="http://schemas.microsoft.com/office/drawing/2014/main" id="{A618BFBD-DB48-4FA0-9179-90641245EDE9}"/>
              </a:ext>
            </a:extLst>
          </p:cNvPr>
          <p:cNvGraphicFramePr>
            <a:graphicFrameLocks noGrp="1"/>
          </p:cNvGraphicFramePr>
          <p:nvPr>
            <p:ph idx="1"/>
            <p:extLst>
              <p:ext uri="{D42A27DB-BD31-4B8C-83A1-F6EECF244321}">
                <p14:modId xmlns:p14="http://schemas.microsoft.com/office/powerpoint/2010/main" val="2843328626"/>
              </p:ext>
            </p:extLst>
          </p:nvPr>
        </p:nvGraphicFramePr>
        <p:xfrm>
          <a:off x="451555" y="2448277"/>
          <a:ext cx="11052360" cy="3885480"/>
        </p:xfrm>
        <a:graphic>
          <a:graphicData uri="http://schemas.openxmlformats.org/drawingml/2006/table">
            <a:tbl>
              <a:tblPr firstRow="1" bandRow="1">
                <a:tableStyleId>{5C22544A-7EE6-4342-B048-85BDC9FD1C3A}</a:tableStyleId>
              </a:tblPr>
              <a:tblGrid>
                <a:gridCol w="3684120">
                  <a:extLst>
                    <a:ext uri="{9D8B030D-6E8A-4147-A177-3AD203B41FA5}">
                      <a16:colId xmlns:a16="http://schemas.microsoft.com/office/drawing/2014/main" val="74214052"/>
                    </a:ext>
                  </a:extLst>
                </a:gridCol>
                <a:gridCol w="3684120">
                  <a:extLst>
                    <a:ext uri="{9D8B030D-6E8A-4147-A177-3AD203B41FA5}">
                      <a16:colId xmlns:a16="http://schemas.microsoft.com/office/drawing/2014/main" val="2045259920"/>
                    </a:ext>
                  </a:extLst>
                </a:gridCol>
                <a:gridCol w="3684120">
                  <a:extLst>
                    <a:ext uri="{9D8B030D-6E8A-4147-A177-3AD203B41FA5}">
                      <a16:colId xmlns:a16="http://schemas.microsoft.com/office/drawing/2014/main" val="1151485415"/>
                    </a:ext>
                  </a:extLst>
                </a:gridCol>
              </a:tblGrid>
              <a:tr h="1134406">
                <a:tc>
                  <a:txBody>
                    <a:bodyPr/>
                    <a:lstStyle/>
                    <a:p>
                      <a:pPr>
                        <a:lnSpc>
                          <a:spcPct val="200000"/>
                        </a:lnSpc>
                      </a:pPr>
                      <a:r>
                        <a:rPr lang="en-US" sz="2400" dirty="0">
                          <a:solidFill>
                            <a:schemeClr val="tx1"/>
                          </a:solidFill>
                          <a:latin typeface="Times New Roman"/>
                        </a:rPr>
                        <a:t>MARIA</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lumMod val="85000"/>
                      </a:schemeClr>
                    </a:solidFill>
                  </a:tcPr>
                </a:tc>
                <a:tc>
                  <a:txBody>
                    <a:bodyPr/>
                    <a:lstStyle/>
                    <a:p>
                      <a:pPr lvl="0">
                        <a:lnSpc>
                          <a:spcPct val="200000"/>
                        </a:lnSpc>
                        <a:buNone/>
                      </a:pPr>
                      <a:r>
                        <a:rPr lang="en-US" sz="2400">
                          <a:solidFill>
                            <a:schemeClr val="tx1"/>
                          </a:solidFill>
                          <a:latin typeface="Times New Roman"/>
                        </a:rPr>
                        <a:t>BUSE</a:t>
                      </a:r>
                      <a:endParaRPr lang="en-US" sz="2400" dirty="0">
                        <a:solidFill>
                          <a:schemeClr val="tx1"/>
                        </a:solidFill>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lumMod val="85000"/>
                      </a:schemeClr>
                    </a:solidFill>
                  </a:tcPr>
                </a:tc>
                <a:tc>
                  <a:txBody>
                    <a:bodyPr/>
                    <a:lstStyle/>
                    <a:p>
                      <a:pPr lvl="0">
                        <a:lnSpc>
                          <a:spcPct val="200000"/>
                        </a:lnSpc>
                        <a:buNone/>
                      </a:pPr>
                      <a:r>
                        <a:rPr lang="en-US" sz="2400" dirty="0">
                          <a:solidFill>
                            <a:schemeClr val="tx1"/>
                          </a:solidFill>
                          <a:latin typeface="Times New Roman"/>
                        </a:rPr>
                        <a:t>MICHAEL</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lumMod val="85000"/>
                      </a:schemeClr>
                    </a:solidFill>
                  </a:tcPr>
                </a:tc>
                <a:extLst>
                  <a:ext uri="{0D108BD9-81ED-4DB2-BD59-A6C34878D82A}">
                    <a16:rowId xmlns:a16="http://schemas.microsoft.com/office/drawing/2014/main" val="409711812"/>
                  </a:ext>
                </a:extLst>
              </a:tr>
              <a:tr h="370840">
                <a:tc>
                  <a:txBody>
                    <a:bodyPr/>
                    <a:lstStyle/>
                    <a:p>
                      <a:pPr>
                        <a:lnSpc>
                          <a:spcPct val="200000"/>
                        </a:lnSpc>
                      </a:pPr>
                      <a:r>
                        <a:rPr lang="en-US" b="1" dirty="0">
                          <a:latin typeface="Times New Roman"/>
                        </a:rPr>
                        <a:t>Age:</a:t>
                      </a:r>
                      <a:r>
                        <a:rPr lang="en-US" dirty="0">
                          <a:latin typeface="Times New Roman"/>
                        </a:rPr>
                        <a:t> 20</a:t>
                      </a:r>
                    </a:p>
                    <a:p>
                      <a:pPr lvl="0">
                        <a:lnSpc>
                          <a:spcPct val="200000"/>
                        </a:lnSpc>
                        <a:buNone/>
                      </a:pPr>
                      <a:r>
                        <a:rPr lang="en-US" b="1" dirty="0">
                          <a:latin typeface="Times New Roman"/>
                        </a:rPr>
                        <a:t>Year:</a:t>
                      </a:r>
                      <a:r>
                        <a:rPr lang="en-US" dirty="0">
                          <a:latin typeface="Times New Roman"/>
                        </a:rPr>
                        <a:t> Junior</a:t>
                      </a:r>
                    </a:p>
                    <a:p>
                      <a:pPr lvl="0">
                        <a:lnSpc>
                          <a:spcPct val="200000"/>
                        </a:lnSpc>
                        <a:buNone/>
                      </a:pPr>
                      <a:r>
                        <a:rPr lang="en-US" b="1" dirty="0">
                          <a:latin typeface="Times New Roman"/>
                        </a:rPr>
                        <a:t>Focus:</a:t>
                      </a:r>
                      <a:r>
                        <a:rPr lang="en-US" dirty="0">
                          <a:latin typeface="Times New Roman"/>
                        </a:rPr>
                        <a:t> Psychology, with a minor in </a:t>
                      </a:r>
                      <a:r>
                        <a:rPr lang="en-US">
                          <a:latin typeface="Times New Roman"/>
                        </a:rPr>
                        <a:t>GSWS and Film</a:t>
                      </a:r>
                    </a:p>
                    <a:p>
                      <a:pPr marL="285750" lvl="0" indent="-285750">
                        <a:lnSpc>
                          <a:spcPct val="200000"/>
                        </a:lnSpc>
                        <a:buFont typeface="Calibri"/>
                        <a:buChar char="-"/>
                      </a:pPr>
                      <a:r>
                        <a:rPr lang="en-US">
                          <a:latin typeface="Times New Roman"/>
                        </a:rPr>
                        <a:t>Bilingual </a:t>
                      </a:r>
                      <a:endParaRPr lang="en-US" dirty="0">
                        <a:latin typeface="Times New Roman"/>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nSpc>
                          <a:spcPct val="200000"/>
                        </a:lnSpc>
                      </a:pPr>
                      <a:r>
                        <a:rPr lang="en-US" b="1" dirty="0">
                          <a:latin typeface="Times New Roman"/>
                        </a:rPr>
                        <a:t>Age:</a:t>
                      </a:r>
                      <a:r>
                        <a:rPr lang="en-US" dirty="0">
                          <a:latin typeface="Times New Roman"/>
                        </a:rPr>
                        <a:t> 20</a:t>
                      </a:r>
                      <a:endParaRPr lang="en-US" dirty="0"/>
                    </a:p>
                    <a:p>
                      <a:pPr lvl="0">
                        <a:lnSpc>
                          <a:spcPct val="200000"/>
                        </a:lnSpc>
                        <a:buNone/>
                      </a:pPr>
                      <a:r>
                        <a:rPr lang="en-US" b="1" dirty="0">
                          <a:latin typeface="Times New Roman"/>
                        </a:rPr>
                        <a:t>Year:</a:t>
                      </a:r>
                      <a:r>
                        <a:rPr lang="en-US" dirty="0">
                          <a:latin typeface="Times New Roman"/>
                        </a:rPr>
                        <a:t> Junior</a:t>
                      </a:r>
                    </a:p>
                    <a:p>
                      <a:pPr lvl="0">
                        <a:lnSpc>
                          <a:spcPct val="200000"/>
                        </a:lnSpc>
                        <a:buNone/>
                      </a:pPr>
                      <a:r>
                        <a:rPr lang="en-US" b="1" dirty="0">
                          <a:latin typeface="Times New Roman"/>
                        </a:rPr>
                        <a:t>Focus</a:t>
                      </a:r>
                      <a:r>
                        <a:rPr lang="en-US" dirty="0">
                          <a:latin typeface="Times New Roman"/>
                        </a:rPr>
                        <a:t>: Biology. Speaks </a:t>
                      </a:r>
                    </a:p>
                    <a:p>
                      <a:pPr marL="285750" lvl="0" indent="-285750">
                        <a:lnSpc>
                          <a:spcPct val="200000"/>
                        </a:lnSpc>
                        <a:buFont typeface="Calibri"/>
                        <a:buChar char="-"/>
                      </a:pPr>
                      <a:r>
                        <a:rPr lang="en-US">
                          <a:latin typeface="Times New Roman"/>
                        </a:rPr>
                        <a:t>Bilingual</a:t>
                      </a:r>
                      <a:endParaRPr lang="en-US" dirty="0">
                        <a:latin typeface="Times New Roman"/>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nSpc>
                          <a:spcPct val="200000"/>
                        </a:lnSpc>
                      </a:pPr>
                      <a:r>
                        <a:rPr lang="en-US" b="1" dirty="0">
                          <a:latin typeface="Times New Roman"/>
                        </a:rPr>
                        <a:t>Age:</a:t>
                      </a:r>
                      <a:r>
                        <a:rPr lang="en-US" dirty="0">
                          <a:latin typeface="Times New Roman"/>
                        </a:rPr>
                        <a:t> 43</a:t>
                      </a:r>
                    </a:p>
                    <a:p>
                      <a:pPr lvl="0">
                        <a:lnSpc>
                          <a:spcPct val="200000"/>
                        </a:lnSpc>
                        <a:buNone/>
                      </a:pPr>
                      <a:r>
                        <a:rPr lang="en-US" b="1" dirty="0">
                          <a:latin typeface="Times New Roman"/>
                        </a:rPr>
                        <a:t>Year:</a:t>
                      </a:r>
                      <a:r>
                        <a:rPr lang="en-US" dirty="0">
                          <a:latin typeface="Times New Roman"/>
                        </a:rPr>
                        <a:t> "Real Adult with Real Bills"</a:t>
                      </a:r>
                    </a:p>
                    <a:p>
                      <a:pPr lvl="0">
                        <a:lnSpc>
                          <a:spcPct val="200000"/>
                        </a:lnSpc>
                        <a:buNone/>
                      </a:pPr>
                      <a:r>
                        <a:rPr lang="en-US" b="1" dirty="0">
                          <a:latin typeface="Times New Roman"/>
                        </a:rPr>
                        <a:t>Focus:</a:t>
                      </a:r>
                      <a:r>
                        <a:rPr lang="en-US" dirty="0">
                          <a:latin typeface="Times New Roman"/>
                        </a:rPr>
                        <a:t> Art/Design</a:t>
                      </a:r>
                    </a:p>
                    <a:p>
                      <a:pPr lvl="0">
                        <a:lnSpc>
                          <a:spcPct val="200000"/>
                        </a:lnSpc>
                        <a:buNone/>
                      </a:pPr>
                      <a:r>
                        <a:rPr lang="en-US" b="1" dirty="0">
                          <a:latin typeface="Times New Roman"/>
                        </a:rPr>
                        <a:t>Occupation:</a:t>
                      </a:r>
                      <a:r>
                        <a:rPr lang="en-US" dirty="0">
                          <a:latin typeface="Times New Roman"/>
                        </a:rPr>
                        <a:t> Web Designer and Brand Marketer</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lumMod val="85000"/>
                      </a:schemeClr>
                    </a:solidFill>
                  </a:tcPr>
                </a:tc>
                <a:extLst>
                  <a:ext uri="{0D108BD9-81ED-4DB2-BD59-A6C34878D82A}">
                    <a16:rowId xmlns:a16="http://schemas.microsoft.com/office/drawing/2014/main" val="3025042056"/>
                  </a:ext>
                </a:extLst>
              </a:tr>
            </a:tbl>
          </a:graphicData>
        </a:graphic>
      </p:graphicFrame>
    </p:spTree>
    <p:extLst>
      <p:ext uri="{BB962C8B-B14F-4D97-AF65-F5344CB8AC3E}">
        <p14:creationId xmlns:p14="http://schemas.microsoft.com/office/powerpoint/2010/main" val="8155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5FEF6-798A-F29D-2307-81496E8E90DB}"/>
              </a:ext>
            </a:extLst>
          </p:cNvPr>
          <p:cNvSpPr>
            <a:spLocks noGrp="1"/>
          </p:cNvSpPr>
          <p:nvPr>
            <p:ph type="title"/>
          </p:nvPr>
        </p:nvSpPr>
        <p:spPr/>
        <p:txBody>
          <a:bodyPr/>
          <a:lstStyle/>
          <a:p>
            <a:r>
              <a:rPr lang="en-US" dirty="0">
                <a:ea typeface="+mj-lt"/>
                <a:cs typeface="+mj-lt"/>
              </a:rPr>
              <a:t>PARTICIPANT FEEDBACK</a:t>
            </a:r>
            <a:endParaRPr lang="en-US" b="0" dirty="0">
              <a:ea typeface="+mj-lt"/>
              <a:cs typeface="+mj-lt"/>
            </a:endParaRPr>
          </a:p>
        </p:txBody>
      </p:sp>
      <p:graphicFrame>
        <p:nvGraphicFramePr>
          <p:cNvPr id="5" name="Content Placeholder 4">
            <a:extLst>
              <a:ext uri="{FF2B5EF4-FFF2-40B4-BE49-F238E27FC236}">
                <a16:creationId xmlns:a16="http://schemas.microsoft.com/office/drawing/2014/main" id="{A618BFBD-DB48-4FA0-9179-90641245EDE9}"/>
              </a:ext>
            </a:extLst>
          </p:cNvPr>
          <p:cNvGraphicFramePr>
            <a:graphicFrameLocks noGrp="1"/>
          </p:cNvGraphicFramePr>
          <p:nvPr>
            <p:ph idx="1"/>
            <p:extLst>
              <p:ext uri="{D42A27DB-BD31-4B8C-83A1-F6EECF244321}">
                <p14:modId xmlns:p14="http://schemas.microsoft.com/office/powerpoint/2010/main" val="4165934117"/>
              </p:ext>
            </p:extLst>
          </p:nvPr>
        </p:nvGraphicFramePr>
        <p:xfrm>
          <a:off x="526036" y="1944097"/>
          <a:ext cx="11052360" cy="4686585"/>
        </p:xfrm>
        <a:graphic>
          <a:graphicData uri="http://schemas.openxmlformats.org/drawingml/2006/table">
            <a:tbl>
              <a:tblPr firstRow="1" bandRow="1">
                <a:tableStyleId>{5C22544A-7EE6-4342-B048-85BDC9FD1C3A}</a:tableStyleId>
              </a:tblPr>
              <a:tblGrid>
                <a:gridCol w="3684120">
                  <a:extLst>
                    <a:ext uri="{9D8B030D-6E8A-4147-A177-3AD203B41FA5}">
                      <a16:colId xmlns:a16="http://schemas.microsoft.com/office/drawing/2014/main" val="74214052"/>
                    </a:ext>
                  </a:extLst>
                </a:gridCol>
                <a:gridCol w="3684120">
                  <a:extLst>
                    <a:ext uri="{9D8B030D-6E8A-4147-A177-3AD203B41FA5}">
                      <a16:colId xmlns:a16="http://schemas.microsoft.com/office/drawing/2014/main" val="2045259920"/>
                    </a:ext>
                  </a:extLst>
                </a:gridCol>
                <a:gridCol w="3684120">
                  <a:extLst>
                    <a:ext uri="{9D8B030D-6E8A-4147-A177-3AD203B41FA5}">
                      <a16:colId xmlns:a16="http://schemas.microsoft.com/office/drawing/2014/main" val="1151485415"/>
                    </a:ext>
                  </a:extLst>
                </a:gridCol>
              </a:tblGrid>
              <a:tr h="825022">
                <a:tc>
                  <a:txBody>
                    <a:bodyPr/>
                    <a:lstStyle/>
                    <a:p>
                      <a:pPr>
                        <a:lnSpc>
                          <a:spcPct val="200000"/>
                        </a:lnSpc>
                      </a:pPr>
                      <a:r>
                        <a:rPr lang="en-US" sz="2400" dirty="0">
                          <a:solidFill>
                            <a:schemeClr val="tx1"/>
                          </a:solidFill>
                          <a:latin typeface="Times New Roman"/>
                        </a:rPr>
                        <a:t>MARIA</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lumMod val="85000"/>
                      </a:schemeClr>
                    </a:solidFill>
                  </a:tcPr>
                </a:tc>
                <a:tc>
                  <a:txBody>
                    <a:bodyPr/>
                    <a:lstStyle/>
                    <a:p>
                      <a:pPr lvl="0">
                        <a:lnSpc>
                          <a:spcPct val="200000"/>
                        </a:lnSpc>
                        <a:buNone/>
                      </a:pPr>
                      <a:r>
                        <a:rPr lang="en-US" sz="2400" dirty="0">
                          <a:solidFill>
                            <a:schemeClr val="tx1"/>
                          </a:solidFill>
                          <a:latin typeface="Times New Roman"/>
                        </a:rPr>
                        <a:t>BUSE</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lumMod val="85000"/>
                      </a:schemeClr>
                    </a:solidFill>
                  </a:tcPr>
                </a:tc>
                <a:tc>
                  <a:txBody>
                    <a:bodyPr/>
                    <a:lstStyle/>
                    <a:p>
                      <a:pPr lvl="0">
                        <a:lnSpc>
                          <a:spcPct val="200000"/>
                        </a:lnSpc>
                        <a:buNone/>
                      </a:pPr>
                      <a:r>
                        <a:rPr lang="en-US" sz="2400" dirty="0">
                          <a:solidFill>
                            <a:schemeClr val="tx1"/>
                          </a:solidFill>
                          <a:latin typeface="Times New Roman"/>
                        </a:rPr>
                        <a:t>MICHAEL</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lumMod val="85000"/>
                      </a:schemeClr>
                    </a:solidFill>
                  </a:tcPr>
                </a:tc>
                <a:extLst>
                  <a:ext uri="{0D108BD9-81ED-4DB2-BD59-A6C34878D82A}">
                    <a16:rowId xmlns:a16="http://schemas.microsoft.com/office/drawing/2014/main" val="409711812"/>
                  </a:ext>
                </a:extLst>
              </a:tr>
              <a:tr h="3861563">
                <a:tc>
                  <a:txBody>
                    <a:bodyPr/>
                    <a:lstStyle/>
                    <a:p>
                      <a:pPr lvl="0">
                        <a:lnSpc>
                          <a:spcPct val="200000"/>
                        </a:lnSpc>
                        <a:buNone/>
                      </a:pPr>
                      <a:r>
                        <a:rPr lang="en-US" sz="1800" b="1" i="0" u="none" strike="noStrike" noProof="0" dirty="0">
                          <a:solidFill>
                            <a:srgbClr val="000000"/>
                          </a:solidFill>
                          <a:latin typeface="Times New Roman"/>
                        </a:rPr>
                        <a:t>A: sleek and formal, loves the orange</a:t>
                      </a:r>
                    </a:p>
                    <a:p>
                      <a:pPr lvl="0">
                        <a:lnSpc>
                          <a:spcPct val="200000"/>
                        </a:lnSpc>
                        <a:buNone/>
                      </a:pPr>
                      <a:r>
                        <a:rPr lang="en-US" sz="1800" b="1" i="0" u="none" strike="noStrike" noProof="0" dirty="0">
                          <a:solidFill>
                            <a:srgbClr val="000000"/>
                          </a:solidFill>
                          <a:latin typeface="Times New Roman"/>
                        </a:rPr>
                        <a:t>B: very fun, thinks "nails" is too hidden</a:t>
                      </a:r>
                    </a:p>
                    <a:p>
                      <a:pPr lvl="0">
                        <a:lnSpc>
                          <a:spcPct val="200000"/>
                        </a:lnSpc>
                        <a:buNone/>
                      </a:pPr>
                      <a:r>
                        <a:rPr lang="en-US" sz="1800" b="1" i="0" u="none" strike="noStrike" noProof="0" dirty="0">
                          <a:solidFill>
                            <a:srgbClr val="000000"/>
                          </a:solidFill>
                          <a:latin typeface="Times New Roman"/>
                        </a:rPr>
                        <a:t>C: chic, the slogan is nice</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nSpc>
                          <a:spcPct val="200000"/>
                        </a:lnSpc>
                      </a:pPr>
                      <a:r>
                        <a:rPr lang="en-US" b="1" dirty="0">
                          <a:latin typeface="Times New Roman"/>
                        </a:rPr>
                        <a:t>A: attracted to the orange "k", older audience attraction</a:t>
                      </a:r>
                    </a:p>
                    <a:p>
                      <a:pPr lvl="0">
                        <a:lnSpc>
                          <a:spcPct val="200000"/>
                        </a:lnSpc>
                        <a:buNone/>
                      </a:pPr>
                      <a:r>
                        <a:rPr lang="en-US" b="1" dirty="0">
                          <a:latin typeface="Times New Roman"/>
                        </a:rPr>
                        <a:t>B: "gel x" and year were too spaced out, a little too decorative</a:t>
                      </a:r>
                    </a:p>
                    <a:p>
                      <a:pPr lvl="0">
                        <a:lnSpc>
                          <a:spcPct val="200000"/>
                        </a:lnSpc>
                        <a:buNone/>
                      </a:pPr>
                      <a:r>
                        <a:rPr lang="en-US" b="1" dirty="0">
                          <a:latin typeface="Times New Roman"/>
                        </a:rPr>
                        <a:t>C: liked the tight formatting, gets point across, audience too formal</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lvl="0">
                        <a:lnSpc>
                          <a:spcPct val="200000"/>
                        </a:lnSpc>
                        <a:buNone/>
                      </a:pPr>
                      <a:r>
                        <a:rPr lang="en-US" sz="1800" b="1" i="0" u="none" strike="noStrike" noProof="0" dirty="0">
                          <a:solidFill>
                            <a:srgbClr val="000000"/>
                          </a:solidFill>
                          <a:latin typeface="Times New Roman"/>
                        </a:rPr>
                        <a:t>A: very formal for what I'm going for, business like</a:t>
                      </a:r>
                      <a:endParaRPr lang="en-US" sz="1800" b="0" i="0" u="none" strike="noStrike" noProof="0" dirty="0">
                        <a:solidFill>
                          <a:srgbClr val="000000"/>
                        </a:solidFill>
                        <a:latin typeface="Times New Roman"/>
                      </a:endParaRPr>
                    </a:p>
                    <a:p>
                      <a:pPr lvl="0">
                        <a:lnSpc>
                          <a:spcPct val="200000"/>
                        </a:lnSpc>
                        <a:buNone/>
                      </a:pPr>
                      <a:r>
                        <a:rPr lang="en-US" sz="1800" b="1" i="0" u="none" strike="noStrike" noProof="0" dirty="0">
                          <a:solidFill>
                            <a:srgbClr val="000000"/>
                          </a:solidFill>
                          <a:latin typeface="Times New Roman"/>
                        </a:rPr>
                        <a:t>B: my style, likes the color, nails is too hidden, slightly crowded</a:t>
                      </a:r>
                    </a:p>
                    <a:p>
                      <a:pPr lvl="0">
                        <a:lnSpc>
                          <a:spcPct val="200000"/>
                        </a:lnSpc>
                        <a:buNone/>
                      </a:pPr>
                      <a:r>
                        <a:rPr lang="en-US" sz="1800" b="1" i="0" u="none" strike="noStrike" noProof="0" dirty="0">
                          <a:solidFill>
                            <a:srgbClr val="000000"/>
                          </a:solidFill>
                          <a:latin typeface="Times New Roman"/>
                        </a:rPr>
                        <a:t>C: clean, needs more</a:t>
                      </a: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lumMod val="85000"/>
                      </a:schemeClr>
                    </a:solidFill>
                  </a:tcPr>
                </a:tc>
                <a:extLst>
                  <a:ext uri="{0D108BD9-81ED-4DB2-BD59-A6C34878D82A}">
                    <a16:rowId xmlns:a16="http://schemas.microsoft.com/office/drawing/2014/main" val="3025042056"/>
                  </a:ext>
                </a:extLst>
              </a:tr>
            </a:tbl>
          </a:graphicData>
        </a:graphic>
      </p:graphicFrame>
    </p:spTree>
    <p:extLst>
      <p:ext uri="{BB962C8B-B14F-4D97-AF65-F5344CB8AC3E}">
        <p14:creationId xmlns:p14="http://schemas.microsoft.com/office/powerpoint/2010/main" val="3790683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574AA-9C81-1F7F-19A8-A6C005789368}"/>
              </a:ext>
            </a:extLst>
          </p:cNvPr>
          <p:cNvSpPr>
            <a:spLocks noGrp="1"/>
          </p:cNvSpPr>
          <p:nvPr>
            <p:ph type="title"/>
          </p:nvPr>
        </p:nvSpPr>
        <p:spPr/>
        <p:txBody>
          <a:bodyPr/>
          <a:lstStyle/>
          <a:p>
            <a:r>
              <a:rPr lang="en-US" dirty="0"/>
              <a:t>FINAL LOGO</a:t>
            </a:r>
          </a:p>
        </p:txBody>
      </p:sp>
      <p:pic>
        <p:nvPicPr>
          <p:cNvPr id="6" name="Content Placeholder 6" descr="A bottle of nail polish with a brush&#10;&#10;Description automatically generated">
            <a:extLst>
              <a:ext uri="{FF2B5EF4-FFF2-40B4-BE49-F238E27FC236}">
                <a16:creationId xmlns:a16="http://schemas.microsoft.com/office/drawing/2014/main" id="{CA271188-6D2E-874F-82EC-44EE0B0FCFCC}"/>
              </a:ext>
            </a:extLst>
          </p:cNvPr>
          <p:cNvPicPr>
            <a:picLocks noGrp="1" noChangeAspect="1"/>
          </p:cNvPicPr>
          <p:nvPr>
            <p:ph idx="1"/>
          </p:nvPr>
        </p:nvPicPr>
        <p:blipFill>
          <a:blip r:embed="rId2"/>
          <a:stretch>
            <a:fillRect/>
          </a:stretch>
        </p:blipFill>
        <p:spPr>
          <a:xfrm>
            <a:off x="3693950" y="1723824"/>
            <a:ext cx="4585926" cy="4608120"/>
          </a:xfrm>
        </p:spPr>
      </p:pic>
      <p:sp>
        <p:nvSpPr>
          <p:cNvPr id="8" name="TextBox 7">
            <a:extLst>
              <a:ext uri="{FF2B5EF4-FFF2-40B4-BE49-F238E27FC236}">
                <a16:creationId xmlns:a16="http://schemas.microsoft.com/office/drawing/2014/main" id="{20B9DA48-6EBE-BD7D-C995-CA8DC95C9126}"/>
              </a:ext>
            </a:extLst>
          </p:cNvPr>
          <p:cNvSpPr txBox="1"/>
          <p:nvPr/>
        </p:nvSpPr>
        <p:spPr>
          <a:xfrm>
            <a:off x="3696582" y="5445583"/>
            <a:ext cx="120187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t>B</a:t>
            </a:r>
          </a:p>
        </p:txBody>
      </p:sp>
    </p:spTree>
    <p:extLst>
      <p:ext uri="{BB962C8B-B14F-4D97-AF65-F5344CB8AC3E}">
        <p14:creationId xmlns:p14="http://schemas.microsoft.com/office/powerpoint/2010/main" val="531942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4ECA78-E1F6-EAB0-B7CC-C3E3ADB646A7}"/>
              </a:ext>
            </a:extLst>
          </p:cNvPr>
          <p:cNvSpPr txBox="1"/>
          <p:nvPr/>
        </p:nvSpPr>
        <p:spPr>
          <a:xfrm>
            <a:off x="1113182" y="1908313"/>
            <a:ext cx="780111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hlinkClick r:id="rId2">
                  <a:extLst>
                    <a:ext uri="{A12FA001-AC4F-418D-AE19-62706E023703}">
                      <ahyp:hlinkClr xmlns:ahyp="http://schemas.microsoft.com/office/drawing/2018/hyperlinkcolor" val="tx"/>
                    </a:ext>
                  </a:extLst>
                </a:hlinkClick>
              </a:rPr>
              <a:t>SCRIPT AND TRANSCRIPT</a:t>
            </a:r>
          </a:p>
        </p:txBody>
      </p:sp>
      <p:sp>
        <p:nvSpPr>
          <p:cNvPr id="5" name="TextBox 4">
            <a:extLst>
              <a:ext uri="{FF2B5EF4-FFF2-40B4-BE49-F238E27FC236}">
                <a16:creationId xmlns:a16="http://schemas.microsoft.com/office/drawing/2014/main" id="{94624DC6-3F58-C471-62BC-924E7B7AB41C}"/>
              </a:ext>
            </a:extLst>
          </p:cNvPr>
          <p:cNvSpPr txBox="1"/>
          <p:nvPr/>
        </p:nvSpPr>
        <p:spPr>
          <a:xfrm>
            <a:off x="1113182" y="864704"/>
            <a:ext cx="7801113" cy="10464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ea typeface="+mn-lt"/>
                <a:cs typeface="+mn-lt"/>
              </a:rPr>
              <a:t>APPENDIX</a:t>
            </a:r>
            <a:endParaRPr lang="en-US" dirty="0"/>
          </a:p>
          <a:p>
            <a:endParaRPr lang="en-US" dirty="0"/>
          </a:p>
        </p:txBody>
      </p:sp>
    </p:spTree>
    <p:extLst>
      <p:ext uri="{BB962C8B-B14F-4D97-AF65-F5344CB8AC3E}">
        <p14:creationId xmlns:p14="http://schemas.microsoft.com/office/powerpoint/2010/main" val="3177732426"/>
      </p:ext>
    </p:extLst>
  </p:cSld>
  <p:clrMapOvr>
    <a:masterClrMapping/>
  </p:clrMapOvr>
</p:sld>
</file>

<file path=ppt/theme/theme1.xml><?xml version="1.0" encoding="utf-8"?>
<a:theme xmlns:a="http://schemas.openxmlformats.org/drawingml/2006/main" name="BjornVTI">
  <a:themeElements>
    <a:clrScheme name="Bjorn">
      <a:dk1>
        <a:sysClr val="windowText" lastClr="000000"/>
      </a:dk1>
      <a:lt1>
        <a:sysClr val="window" lastClr="FFFFFF"/>
      </a:lt1>
      <a:dk2>
        <a:srgbClr val="252747"/>
      </a:dk2>
      <a:lt2>
        <a:srgbClr val="ECE4E9"/>
      </a:lt2>
      <a:accent1>
        <a:srgbClr val="736EB6"/>
      </a:accent1>
      <a:accent2>
        <a:srgbClr val="AB5991"/>
      </a:accent2>
      <a:accent3>
        <a:srgbClr val="AC9F39"/>
      </a:accent3>
      <a:accent4>
        <a:srgbClr val="756029"/>
      </a:accent4>
      <a:accent5>
        <a:srgbClr val="E87850"/>
      </a:accent5>
      <a:accent6>
        <a:srgbClr val="C6922A"/>
      </a:accent6>
      <a:hlink>
        <a:srgbClr val="736EB6"/>
      </a:hlink>
      <a:folHlink>
        <a:srgbClr val="AB5991"/>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BjornVTI</vt:lpstr>
      <vt:lpstr>UX Research Study: Logos</vt:lpstr>
      <vt:lpstr>PowerPoint Presentation</vt:lpstr>
      <vt:lpstr>INTRODUCTION TO THE STUDY</vt:lpstr>
      <vt:lpstr>PARTICIPANT INFORMATION</vt:lpstr>
      <vt:lpstr>PARTICIPANT FEEDBACK</vt:lpstr>
      <vt:lpstr>FINAL LOGO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382</cp:revision>
  <dcterms:created xsi:type="dcterms:W3CDTF">2023-09-19T18:37:09Z</dcterms:created>
  <dcterms:modified xsi:type="dcterms:W3CDTF">2023-10-09T19:16:52Z</dcterms:modified>
</cp:coreProperties>
</file>