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13"/>
    <p:restoredTop sz="93333"/>
  </p:normalViewPr>
  <p:slideViewPr>
    <p:cSldViewPr snapToGrid="0" snapToObjects="1">
      <p:cViewPr>
        <p:scale>
          <a:sx n="190" d="100"/>
          <a:sy n="190" d="100"/>
        </p:scale>
        <p:origin x="8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2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6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1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4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1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3" r:id="rId9"/>
    <p:sldLayoutId id="2147484004" r:id="rId10"/>
    <p:sldLayoutId id="21474840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Cahier des charges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 smtClean="0"/>
              <a:t>HRM</a:t>
            </a:r>
          </a:p>
          <a:p>
            <a:endParaRPr lang="fr-CH" dirty="0"/>
          </a:p>
          <a:p>
            <a:r>
              <a:rPr lang="fr-CH" dirty="0" smtClean="0"/>
              <a:t>Liste </a:t>
            </a:r>
            <a:r>
              <a:rPr lang="fr-CH" smtClean="0"/>
              <a:t>des employés</a:t>
            </a:r>
            <a:endParaRPr lang="fr-CH" dirty="0" smtClean="0"/>
          </a:p>
          <a:p>
            <a:r>
              <a:rPr lang="fr-CH" dirty="0" smtClean="0"/>
              <a:t>Nouvel employé </a:t>
            </a:r>
            <a:r>
              <a:rPr lang="fr-CH" dirty="0"/>
              <a:t>(</a:t>
            </a:r>
            <a:r>
              <a:rPr lang="fr-CH" dirty="0" smtClean="0"/>
              <a:t>admin)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96019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Détail employé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9</a:t>
            </a:r>
            <a:r>
              <a:rPr lang="fr-CH" dirty="0" smtClean="0"/>
              <a:t>. Fiches mandat</a:t>
            </a:r>
          </a:p>
          <a:p>
            <a:pPr marL="0" indent="0">
              <a:buNone/>
            </a:pPr>
            <a:endParaRPr lang="fr-CH" dirty="0" smtClean="0"/>
          </a:p>
          <a:p>
            <a:pPr marL="0" indent="0">
              <a:buNone/>
            </a:pPr>
            <a:endParaRPr lang="fr-CH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776968"/>
              </p:ext>
            </p:extLst>
          </p:nvPr>
        </p:nvGraphicFramePr>
        <p:xfrm>
          <a:off x="906255" y="2136680"/>
          <a:ext cx="5629275" cy="751840"/>
        </p:xfrm>
        <a:graphic>
          <a:graphicData uri="http://schemas.openxmlformats.org/drawingml/2006/table">
            <a:tbl>
              <a:tblPr firstRow="1" firstCol="1" bandRow="1"/>
              <a:tblGrid>
                <a:gridCol w="2294890"/>
                <a:gridCol w="1087120"/>
                <a:gridCol w="494030"/>
                <a:gridCol w="967105"/>
                <a:gridCol w="786130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1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Organisation-institution</a:t>
                      </a:r>
                      <a:endParaRPr lang="fr-FR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1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NMS Standard</a:t>
                      </a:r>
                      <a:endParaRPr lang="fr-FR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b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EA Scope 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Date</a:t>
                      </a:r>
                      <a:endParaRPr lang="fr-FR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b="1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Pièces</a:t>
                      </a:r>
                      <a:r>
                        <a:rPr lang="fr-FR" sz="1200" b="1" baseline="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jointes</a:t>
                      </a:r>
                      <a:endParaRPr lang="fr-FR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35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Détail employé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CH" dirty="0" smtClean="0"/>
              <a:t>Administratif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 smtClean="0"/>
              <a:t>Formations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 smtClean="0"/>
              <a:t>Expériences professionnelles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 smtClean="0"/>
              <a:t>Expérience en conseil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 smtClean="0"/>
              <a:t>Expérience en audit  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 smtClean="0"/>
              <a:t>Qualifications internes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 smtClean="0"/>
              <a:t>Evaluation en audit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 smtClean="0"/>
              <a:t>Objectifs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 smtClean="0"/>
              <a:t>Fiches mandat</a:t>
            </a:r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11787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Détail employé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 smtClean="0"/>
              <a:t>1.Administratif</a:t>
            </a:r>
          </a:p>
          <a:p>
            <a:pPr marL="0" indent="0">
              <a:buNone/>
            </a:pPr>
            <a:endParaRPr lang="fr-CH" dirty="0" smtClean="0"/>
          </a:p>
          <a:p>
            <a:pPr>
              <a:buFont typeface="Wingdings" charset="2"/>
              <a:buChar char="Ø"/>
            </a:pPr>
            <a:r>
              <a:rPr lang="fr-CH" sz="1400" dirty="0" smtClean="0">
                <a:solidFill>
                  <a:srgbClr val="FF0000"/>
                </a:solidFill>
              </a:rPr>
              <a:t>Photo</a:t>
            </a:r>
          </a:p>
          <a:p>
            <a:pPr>
              <a:buFont typeface="Wingdings" charset="2"/>
              <a:buChar char="Ø"/>
            </a:pPr>
            <a:r>
              <a:rPr lang="fr-CH" sz="1400" dirty="0" smtClean="0">
                <a:solidFill>
                  <a:srgbClr val="FF0000"/>
                </a:solidFill>
              </a:rPr>
              <a:t>Nom</a:t>
            </a:r>
          </a:p>
          <a:p>
            <a:pPr>
              <a:buFont typeface="Wingdings" charset="2"/>
              <a:buChar char="Ø"/>
            </a:pPr>
            <a:r>
              <a:rPr lang="fr-CH" sz="1400" dirty="0" smtClean="0">
                <a:solidFill>
                  <a:srgbClr val="FF0000"/>
                </a:solidFill>
              </a:rPr>
              <a:t>Prénom</a:t>
            </a:r>
          </a:p>
          <a:p>
            <a:pPr>
              <a:buFont typeface="Wingdings" charset="2"/>
              <a:buChar char="Ø"/>
            </a:pPr>
            <a:r>
              <a:rPr lang="fr-CH" sz="1400" dirty="0" smtClean="0">
                <a:solidFill>
                  <a:srgbClr val="FF0000"/>
                </a:solidFill>
              </a:rPr>
              <a:t>Date de naissance</a:t>
            </a:r>
          </a:p>
          <a:p>
            <a:pPr>
              <a:buFont typeface="Wingdings" charset="2"/>
              <a:buChar char="Ø"/>
            </a:pPr>
            <a:r>
              <a:rPr lang="fr-CH" sz="1400" dirty="0" smtClean="0">
                <a:solidFill>
                  <a:srgbClr val="FF0000"/>
                </a:solidFill>
              </a:rPr>
              <a:t>Adresse</a:t>
            </a:r>
          </a:p>
          <a:p>
            <a:pPr>
              <a:buFont typeface="Wingdings" charset="2"/>
              <a:buChar char="Ø"/>
            </a:pPr>
            <a:r>
              <a:rPr lang="fr-CH" sz="1400" dirty="0" smtClean="0">
                <a:solidFill>
                  <a:srgbClr val="FF0000"/>
                </a:solidFill>
              </a:rPr>
              <a:t>NP Localité</a:t>
            </a:r>
          </a:p>
          <a:p>
            <a:pPr>
              <a:buFont typeface="Wingdings" charset="2"/>
              <a:buChar char="Ø"/>
            </a:pPr>
            <a:r>
              <a:rPr lang="fr-CH" sz="1400" dirty="0">
                <a:solidFill>
                  <a:srgbClr val="FF0000"/>
                </a:solidFill>
              </a:rPr>
              <a:t>No </a:t>
            </a:r>
            <a:r>
              <a:rPr lang="fr-CH" sz="1400" dirty="0" smtClean="0">
                <a:solidFill>
                  <a:srgbClr val="FF0000"/>
                </a:solidFill>
              </a:rPr>
              <a:t>AVS</a:t>
            </a:r>
          </a:p>
          <a:p>
            <a:pPr>
              <a:buFont typeface="Wingdings" charset="2"/>
              <a:buChar char="Ø"/>
            </a:pPr>
            <a:r>
              <a:rPr lang="fr-CH" sz="1400" dirty="0" smtClean="0">
                <a:solidFill>
                  <a:srgbClr val="FF0000"/>
                </a:solidFill>
              </a:rPr>
              <a:t>No portable </a:t>
            </a:r>
          </a:p>
          <a:p>
            <a:pPr>
              <a:buFont typeface="Wingdings" charset="2"/>
              <a:buChar char="Ø"/>
            </a:pPr>
            <a:r>
              <a:rPr lang="fr-CH" sz="1400" dirty="0" smtClean="0">
                <a:solidFill>
                  <a:srgbClr val="FF0000"/>
                </a:solidFill>
              </a:rPr>
              <a:t>Adresse email professionnelle : </a:t>
            </a:r>
          </a:p>
          <a:p>
            <a:pPr>
              <a:buFont typeface="Wingdings" charset="2"/>
              <a:buChar char="Ø"/>
            </a:pPr>
            <a:r>
              <a:rPr lang="fr-CH" sz="1400" dirty="0" smtClean="0">
                <a:solidFill>
                  <a:srgbClr val="FF0000"/>
                </a:solidFill>
              </a:rPr>
              <a:t>Titre du poste actuel :</a:t>
            </a:r>
          </a:p>
          <a:p>
            <a:pPr>
              <a:buFont typeface="Wingdings" charset="2"/>
              <a:buChar char="Ø"/>
            </a:pPr>
            <a:r>
              <a:rPr lang="fr-CH" sz="1400" dirty="0" smtClean="0">
                <a:solidFill>
                  <a:srgbClr val="FF0000"/>
                </a:solidFill>
              </a:rPr>
              <a:t>Date d’entrée en fonction : </a:t>
            </a:r>
          </a:p>
          <a:p>
            <a:pPr>
              <a:buFont typeface="Wingdings" charset="2"/>
              <a:buChar char="Ø"/>
            </a:pPr>
            <a:r>
              <a:rPr lang="fr-CH" sz="1400" dirty="0" smtClean="0">
                <a:solidFill>
                  <a:srgbClr val="FF0000"/>
                </a:solidFill>
              </a:rPr>
              <a:t>Salaire horaire actuel : </a:t>
            </a:r>
            <a:endParaRPr lang="fr-CH" sz="1400" dirty="0">
              <a:solidFill>
                <a:srgbClr val="FF0000"/>
              </a:solidFill>
            </a:endParaRPr>
          </a:p>
          <a:p>
            <a:pPr>
              <a:buFont typeface="Wingdings" charset="2"/>
              <a:buChar char="Ø"/>
            </a:pPr>
            <a:r>
              <a:rPr lang="fr-CH" sz="1400" dirty="0" smtClean="0">
                <a:solidFill>
                  <a:srgbClr val="FF0000"/>
                </a:solidFill>
              </a:rPr>
              <a:t>Pièces jointes (cv, attestation d’indépendant, etc.) </a:t>
            </a:r>
          </a:p>
          <a:p>
            <a:pPr>
              <a:buFont typeface="Wingdings" charset="2"/>
              <a:buChar char="Ø"/>
            </a:pPr>
            <a:endParaRPr lang="fr-CH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72455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Détail employé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 smtClean="0"/>
              <a:t>2. Formations</a:t>
            </a:r>
          </a:p>
          <a:p>
            <a:pPr marL="0" indent="0">
              <a:buNone/>
            </a:pPr>
            <a:endParaRPr lang="fr-CH" dirty="0" smtClean="0"/>
          </a:p>
          <a:p>
            <a:pPr>
              <a:buFont typeface="Wingdings" charset="2"/>
              <a:buChar char="Ø"/>
            </a:pPr>
            <a:r>
              <a:rPr lang="fr-CH" dirty="0"/>
              <a:t> </a:t>
            </a:r>
            <a:r>
              <a:rPr lang="fr-CH" dirty="0" smtClean="0"/>
              <a:t>Formation </a:t>
            </a:r>
            <a:r>
              <a:rPr lang="fr-CH" dirty="0" err="1" smtClean="0"/>
              <a:t>certifiantes</a:t>
            </a:r>
            <a:r>
              <a:rPr lang="fr-CH" dirty="0" smtClean="0"/>
              <a:t> </a:t>
            </a:r>
          </a:p>
          <a:p>
            <a:pPr marL="0" indent="0">
              <a:buNone/>
            </a:pPr>
            <a:r>
              <a:rPr lang="fr-CH" dirty="0"/>
              <a:t>	</a:t>
            </a:r>
            <a:endParaRPr lang="fr-CH" dirty="0" smtClean="0"/>
          </a:p>
          <a:p>
            <a:pPr marL="0" indent="0">
              <a:buNone/>
            </a:pPr>
            <a:endParaRPr lang="fr-CH" dirty="0" smtClean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r>
              <a:rPr lang="fr-CH" dirty="0" smtClean="0"/>
              <a:t>	</a:t>
            </a:r>
            <a:endParaRPr lang="fr-CH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102798"/>
              </p:ext>
            </p:extLst>
          </p:nvPr>
        </p:nvGraphicFramePr>
        <p:xfrm>
          <a:off x="902734" y="3001617"/>
          <a:ext cx="5476532" cy="2580640"/>
        </p:xfrm>
        <a:graphic>
          <a:graphicData uri="http://schemas.openxmlformats.org/drawingml/2006/table">
            <a:tbl>
              <a:tblPr firstRow="1" firstCol="1" bandRow="1"/>
              <a:tblGrid>
                <a:gridCol w="2189672"/>
                <a:gridCol w="702191"/>
                <a:gridCol w="702191"/>
                <a:gridCol w="640537"/>
                <a:gridCol w="685069"/>
                <a:gridCol w="556872"/>
              </a:tblGrid>
              <a:tr h="4812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1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Organisation-institution </a:t>
                      </a:r>
                      <a:endParaRPr lang="fr-FR" sz="1200" b="1" dirty="0" smtClean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1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(</a:t>
                      </a:r>
                      <a:r>
                        <a:rPr lang="fr-FR" sz="1200" b="1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Nom, adresse, localité, pays, site internet)</a:t>
                      </a:r>
                      <a:endParaRPr lang="fr-FR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1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Type</a:t>
                      </a:r>
                      <a:r>
                        <a:rPr lang="fr-FR" sz="1200" b="1" baseline="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de formation</a:t>
                      </a:r>
                      <a:endParaRPr lang="fr-FR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Pièce jointe</a:t>
                      </a:r>
                      <a:endParaRPr lang="fr-FR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b="1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EA Scope(s) </a:t>
                      </a:r>
                      <a:endParaRPr lang="fr-FR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b="1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Date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b="1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de</a:t>
                      </a:r>
                      <a:endParaRPr lang="fr-FR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b="1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Date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b="1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à</a:t>
                      </a:r>
                      <a:endParaRPr lang="fr-FR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4812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 err="1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Déroul</a:t>
                      </a:r>
                      <a:endParaRPr lang="fr-FR" sz="1200" dirty="0" smtClean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CFC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ES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HES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CAS</a:t>
                      </a:r>
                      <a:r>
                        <a:rPr lang="fr-FR" sz="1200" baseline="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aseline="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DAS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aseline="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MAS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aseline="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Attestation FC</a:t>
                      </a:r>
                      <a:endParaRPr lang="fr-FR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dirty="0" err="1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Déroul</a:t>
                      </a:r>
                      <a:endParaRPr lang="fr-FR" sz="1200" dirty="0" smtClean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 à 39</a:t>
                      </a:r>
                      <a:endParaRPr lang="fr-FR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cal</a:t>
                      </a:r>
                      <a:endParaRPr lang="fr-FR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cal</a:t>
                      </a:r>
                      <a:endParaRPr lang="fr-FR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72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Détail employé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 smtClean="0"/>
              <a:t>3. Expériences professionnelles 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 smtClean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 smtClean="0"/>
          </a:p>
          <a:p>
            <a:pPr marL="0" indent="0">
              <a:buNone/>
            </a:pPr>
            <a:endParaRPr lang="fr-CH" dirty="0" smtClean="0"/>
          </a:p>
          <a:p>
            <a:pPr marL="0" indent="0">
              <a:buNone/>
            </a:pPr>
            <a:endParaRPr lang="fr-CH" dirty="0" smtClean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65456"/>
              </p:ext>
            </p:extLst>
          </p:nvPr>
        </p:nvGraphicFramePr>
        <p:xfrm>
          <a:off x="725487" y="2246244"/>
          <a:ext cx="6935292" cy="1431234"/>
        </p:xfrm>
        <a:graphic>
          <a:graphicData uri="http://schemas.openxmlformats.org/drawingml/2006/table">
            <a:tbl>
              <a:tblPr firstRow="1" firstCol="1" bandRow="1"/>
              <a:tblGrid>
                <a:gridCol w="2078450"/>
                <a:gridCol w="1211472"/>
                <a:gridCol w="690866"/>
                <a:gridCol w="963266"/>
                <a:gridCol w="437746"/>
                <a:gridCol w="856924"/>
                <a:gridCol w="696568"/>
              </a:tblGrid>
              <a:tr h="7156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1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Nom de l’organisation </a:t>
                      </a:r>
                      <a:endParaRPr lang="fr-FR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1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Activités de l'organisation</a:t>
                      </a:r>
                      <a:endParaRPr lang="fr-FR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1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Fonction</a:t>
                      </a:r>
                      <a:endParaRPr lang="fr-FR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Pièce</a:t>
                      </a:r>
                      <a:r>
                        <a:rPr lang="fr-FR" sz="1200" baseline="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jointe</a:t>
                      </a:r>
                      <a:endParaRPr lang="fr-FR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b="1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EA Scope</a:t>
                      </a:r>
                      <a:endParaRPr lang="fr-FR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b="1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de</a:t>
                      </a:r>
                      <a:endParaRPr lang="fr-FR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b="1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à</a:t>
                      </a:r>
                      <a:endParaRPr lang="fr-FR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7156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dirty="0" err="1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déroul</a:t>
                      </a:r>
                      <a:endParaRPr lang="fr-FR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dirty="0" err="1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CAl</a:t>
                      </a:r>
                      <a:endParaRPr lang="fr-FR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Cal</a:t>
                      </a:r>
                      <a:endParaRPr lang="fr-FR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207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Détail employé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4</a:t>
            </a:r>
            <a:r>
              <a:rPr lang="fr-CH" dirty="0" smtClean="0"/>
              <a:t>. Expériences en conseil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 smtClean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 smtClean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 smtClean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 smtClean="0"/>
          </a:p>
          <a:p>
            <a:pPr marL="0" indent="0">
              <a:buNone/>
            </a:pPr>
            <a:endParaRPr lang="fr-CH" dirty="0" smtClean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929212"/>
              </p:ext>
            </p:extLst>
          </p:nvPr>
        </p:nvGraphicFramePr>
        <p:xfrm>
          <a:off x="655913" y="2176670"/>
          <a:ext cx="6947522" cy="1668007"/>
        </p:xfrm>
        <a:graphic>
          <a:graphicData uri="http://schemas.openxmlformats.org/drawingml/2006/table">
            <a:tbl>
              <a:tblPr firstRow="1" firstCol="1" bandRow="1"/>
              <a:tblGrid>
                <a:gridCol w="2294890"/>
                <a:gridCol w="1110615"/>
                <a:gridCol w="1087120"/>
                <a:gridCol w="494030"/>
                <a:gridCol w="967105"/>
                <a:gridCol w="993762"/>
              </a:tblGrid>
              <a:tr h="8348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1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Nom de l’organisation </a:t>
                      </a:r>
                      <a:endParaRPr lang="fr-FR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Activités de l'organisation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1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NMS Standard</a:t>
                      </a:r>
                      <a:endParaRPr lang="fr-FR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b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EA Scope 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b="1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Organisation</a:t>
                      </a:r>
                      <a:endParaRPr lang="fr-FR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b="1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Année</a:t>
                      </a:r>
                      <a:endParaRPr lang="fr-FR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 err="1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Déroul</a:t>
                      </a:r>
                      <a:endParaRPr lang="fr-FR" sz="1200" dirty="0" smtClean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ISO 9001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ISO</a:t>
                      </a:r>
                      <a:r>
                        <a:rPr lang="fr-FR" sz="1200" baseline="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14001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aseline="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Autre</a:t>
                      </a:r>
                      <a:endParaRPr lang="fr-FR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731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Détail employé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 smtClean="0"/>
              <a:t>5. Expériences d’audit</a:t>
            </a:r>
            <a:endParaRPr lang="fr-CH" dirty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 smtClean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 smtClean="0"/>
          </a:p>
          <a:p>
            <a:pPr marL="0" indent="0">
              <a:buNone/>
            </a:pPr>
            <a:endParaRPr lang="fr-CH" dirty="0" smtClean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1209"/>
              </p:ext>
            </p:extLst>
          </p:nvPr>
        </p:nvGraphicFramePr>
        <p:xfrm>
          <a:off x="884513" y="2276061"/>
          <a:ext cx="6947522" cy="1761435"/>
        </p:xfrm>
        <a:graphic>
          <a:graphicData uri="http://schemas.openxmlformats.org/drawingml/2006/table">
            <a:tbl>
              <a:tblPr firstRow="1" firstCol="1" bandRow="1"/>
              <a:tblGrid>
                <a:gridCol w="2294890"/>
                <a:gridCol w="1110615"/>
                <a:gridCol w="1087120"/>
                <a:gridCol w="494030"/>
                <a:gridCol w="967105"/>
                <a:gridCol w="993762"/>
              </a:tblGrid>
              <a:tr h="7454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1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Nom de l’organisation </a:t>
                      </a:r>
                      <a:endParaRPr lang="fr-FR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Activités de l'organisation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1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NMS Standard</a:t>
                      </a:r>
                      <a:endParaRPr lang="fr-FR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b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EA Scope 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b="1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Organisation</a:t>
                      </a:r>
                      <a:endParaRPr lang="fr-FR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b="1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Année</a:t>
                      </a:r>
                      <a:endParaRPr lang="fr-FR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 err="1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Déroul</a:t>
                      </a:r>
                      <a:endParaRPr lang="fr-FR" sz="1200" dirty="0" smtClean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ISO 9001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ISO</a:t>
                      </a:r>
                      <a:r>
                        <a:rPr lang="fr-FR" sz="1200" baseline="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14001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aseline="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Autre</a:t>
                      </a:r>
                      <a:endParaRPr lang="fr-FR" sz="1200" dirty="0" smtClean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dirty="0" err="1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Déroul</a:t>
                      </a:r>
                      <a:r>
                        <a:rPr lang="fr-FR" sz="12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1-39</a:t>
                      </a:r>
                      <a:endParaRPr lang="fr-FR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29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Détail employé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6</a:t>
            </a:r>
            <a:r>
              <a:rPr lang="fr-CH" dirty="0" smtClean="0"/>
              <a:t>. Qualifications internes </a:t>
            </a:r>
            <a:r>
              <a:rPr lang="fr-CH" sz="1400" dirty="0" smtClean="0"/>
              <a:t>(admin : R+W  / employé :R)</a:t>
            </a:r>
          </a:p>
          <a:p>
            <a:pPr marL="0" indent="0">
              <a:buNone/>
            </a:pPr>
            <a:endParaRPr lang="fr-CH" dirty="0" smtClean="0"/>
          </a:p>
          <a:p>
            <a:pPr marL="0" indent="0">
              <a:buNone/>
            </a:pPr>
            <a:endParaRPr lang="fr-CH" dirty="0" smtClean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 smtClean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 smtClean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 smtClean="0"/>
          </a:p>
          <a:p>
            <a:pPr marL="0" indent="0">
              <a:buNone/>
            </a:pPr>
            <a:r>
              <a:rPr lang="fr-CH" dirty="0" smtClean="0"/>
              <a:t>7. Observations en audit</a:t>
            </a:r>
          </a:p>
          <a:p>
            <a:pPr marL="0" indent="0">
              <a:buNone/>
            </a:pPr>
            <a:endParaRPr lang="fr-CH" dirty="0" smtClean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07023"/>
              </p:ext>
            </p:extLst>
          </p:nvPr>
        </p:nvGraphicFramePr>
        <p:xfrm>
          <a:off x="596349" y="2232135"/>
          <a:ext cx="5666089" cy="2391181"/>
        </p:xfrm>
        <a:graphic>
          <a:graphicData uri="http://schemas.openxmlformats.org/drawingml/2006/table">
            <a:tbl>
              <a:tblPr/>
              <a:tblGrid>
                <a:gridCol w="1589051"/>
                <a:gridCol w="522631"/>
                <a:gridCol w="2437741"/>
                <a:gridCol w="326015"/>
                <a:gridCol w="790651"/>
              </a:tblGrid>
              <a:tr h="1866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500" b="1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Marche à </a:t>
                      </a:r>
                      <a:r>
                        <a:rPr lang="fr-FR" sz="500" b="1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suivre selon</a:t>
                      </a:r>
                      <a:r>
                        <a:rPr lang="fr-FR" sz="500" b="1" baseline="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procédure de qualification en cours</a:t>
                      </a:r>
                      <a:endParaRPr lang="fr-FR" sz="5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7709" marR="2770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5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Oui</a:t>
                      </a:r>
                      <a:r>
                        <a:rPr lang="fr-FR" sz="500" baseline="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– non </a:t>
                      </a:r>
                      <a:endParaRPr lang="fr-FR" sz="5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7709" marR="2770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500" b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Résultats ou renvoi à des enregistrements existants</a:t>
                      </a:r>
                      <a:endParaRPr lang="fr-FR" sz="5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7709" marR="2770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5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Pièces</a:t>
                      </a:r>
                      <a:r>
                        <a:rPr lang="fr-FR" sz="500" baseline="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jointes</a:t>
                      </a:r>
                      <a:endParaRPr lang="fr-FR" sz="5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7709" marR="2770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500" b="1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Date de la validation</a:t>
                      </a:r>
                      <a:endParaRPr lang="fr-FR" sz="5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500" b="1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fr-FR" sz="5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7709" marR="2770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C1"/>
                    </a:solidFill>
                  </a:tcPr>
                </a:tc>
              </a:tr>
              <a:tr h="1693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5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Les enregistrements, retours d'informations, entretiens, observations, examens</a:t>
                      </a:r>
                      <a:r>
                        <a:rPr lang="fr-FR" sz="500" baseline="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sont-ils suffisants ?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5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7709" marR="2770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5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7709" marR="2770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5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</a:p>
                  </a:txBody>
                  <a:tcPr marL="27709" marR="2770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5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7709" marR="2770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5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r>
                        <a:rPr lang="fr-FR" sz="5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Cal</a:t>
                      </a:r>
                      <a:endParaRPr lang="fr-FR" sz="5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7709" marR="2770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93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5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Pour quels scopes</a:t>
                      </a:r>
                      <a:r>
                        <a:rPr lang="fr-FR" sz="500" baseline="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le candidat </a:t>
                      </a:r>
                      <a:r>
                        <a:rPr lang="fr-FR" sz="500" baseline="0" dirty="0" err="1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pourra-t-il</a:t>
                      </a:r>
                      <a:r>
                        <a:rPr lang="fr-FR" sz="500" baseline="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fr-CH" sz="500" baseline="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être qualifié ?</a:t>
                      </a:r>
                      <a:endParaRPr lang="fr-FR" sz="5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7709" marR="2770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5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7709" marR="2770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5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7709" marR="2770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5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7709" marR="2770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5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7709" marR="2770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93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5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Le candidat</a:t>
                      </a:r>
                      <a:r>
                        <a:rPr lang="fr-FR" sz="500" baseline="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</a:t>
                      </a:r>
                      <a:r>
                        <a:rPr lang="fr-CH" sz="500" baseline="0" dirty="0" err="1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a-t-il</a:t>
                      </a:r>
                      <a:r>
                        <a:rPr lang="fr-CH" sz="500" baseline="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démontré un niveau de connaissance  suffisant de l’ISO 9001 : 2015 lors de la réalisation de l’auto-évaluation ?</a:t>
                      </a:r>
                      <a:endParaRPr lang="fr-FR" sz="5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7709" marR="2770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5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7709" marR="2770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5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7709" marR="2770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5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7709" marR="2770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5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7709" marR="2770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69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5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Le candidat </a:t>
                      </a:r>
                      <a:r>
                        <a:rPr lang="fr-FR" sz="500" dirty="0" err="1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a-t-il</a:t>
                      </a:r>
                      <a:r>
                        <a:rPr lang="fr-FR" sz="500" baseline="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b</a:t>
                      </a:r>
                      <a:r>
                        <a:rPr lang="fr-FR" sz="5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esoin d’un programme de formation/tutorat</a:t>
                      </a:r>
                      <a:r>
                        <a:rPr lang="fr-FR" sz="500" baseline="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pour rejoindre l’équipe d’audit ?</a:t>
                      </a:r>
                      <a:endParaRPr lang="fr-FR" sz="5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7709" marR="2770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5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7709" marR="2770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5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</a:p>
                  </a:txBody>
                  <a:tcPr marL="27709" marR="2770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5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7709" marR="2770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5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</a:p>
                  </a:txBody>
                  <a:tcPr marL="27709" marR="2770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66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5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Le candidat auditeur doit-il participer à un (ou plusieurs) audit(s) en tant qu'observateur ? Si non donner une </a:t>
                      </a:r>
                      <a:r>
                        <a:rPr lang="fr-FR" sz="500" dirty="0" err="1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exlication</a:t>
                      </a:r>
                      <a:r>
                        <a:rPr lang="fr-FR" sz="5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.</a:t>
                      </a:r>
                      <a:endParaRPr lang="fr-FR" sz="5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7709" marR="2770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5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7709" marR="2770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5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</a:p>
                  </a:txBody>
                  <a:tcPr marL="27709" marR="2770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5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7709" marR="2770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5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</a:p>
                  </a:txBody>
                  <a:tcPr marL="27709" marR="2770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33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5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Le candidat auditeur </a:t>
                      </a:r>
                      <a:r>
                        <a:rPr lang="fr-FR" sz="500" dirty="0" err="1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a-t-il</a:t>
                      </a:r>
                      <a:r>
                        <a:rPr lang="fr-FR" sz="500" baseline="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déjà</a:t>
                      </a:r>
                      <a:r>
                        <a:rPr lang="fr-FR" sz="5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participé </a:t>
                      </a:r>
                      <a:r>
                        <a:rPr lang="fr-FR" sz="5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à un ou plusieurs audits sous la surveillance d'un observateur désigné par la direction et contribue à la rédaction du </a:t>
                      </a:r>
                      <a:r>
                        <a:rPr lang="fr-FR" sz="5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rapport</a:t>
                      </a:r>
                      <a:r>
                        <a:rPr lang="fr-FR" sz="500" baseline="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? </a:t>
                      </a:r>
                      <a:endParaRPr lang="fr-FR" sz="5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7709" marR="2770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5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7709" marR="2770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5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</a:p>
                  </a:txBody>
                  <a:tcPr marL="27709" marR="2770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5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7709" marR="2770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5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</a:p>
                  </a:txBody>
                  <a:tcPr marL="27709" marR="2770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66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5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L’évaluation de la performance </a:t>
                      </a:r>
                      <a:r>
                        <a:rPr lang="fr-FR" sz="5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du </a:t>
                      </a:r>
                      <a:r>
                        <a:rPr lang="fr-FR" sz="5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travail du candidat</a:t>
                      </a:r>
                      <a:r>
                        <a:rPr lang="fr-FR" sz="500" baseline="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est-elle suffisante ?</a:t>
                      </a:r>
                      <a:endParaRPr lang="fr-FR" sz="5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7709" marR="2770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5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7709" marR="2770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5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</a:p>
                  </a:txBody>
                  <a:tcPr marL="27709" marR="2770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5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7709" marR="2770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5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</a:p>
                  </a:txBody>
                  <a:tcPr marL="27709" marR="2770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11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5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La validation de</a:t>
                      </a:r>
                      <a:r>
                        <a:rPr lang="fr-FR" sz="500" baseline="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la qualification en tant qu’auditeur peut-elle </a:t>
                      </a:r>
                      <a:r>
                        <a:rPr lang="fr-CH" sz="500" baseline="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être prononcée ? Et pour quels scopes ?</a:t>
                      </a:r>
                      <a:endParaRPr lang="fr-FR" sz="5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7709" marR="2770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5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7709" marR="2770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5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</a:p>
                  </a:txBody>
                  <a:tcPr marL="27709" marR="2770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5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7709" marR="2770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5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</a:p>
                  </a:txBody>
                  <a:tcPr marL="27709" marR="2770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11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5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La validation de</a:t>
                      </a:r>
                      <a:r>
                        <a:rPr lang="fr-FR" sz="500" baseline="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la qualification en tant que responsable d’audit peut-</a:t>
                      </a:r>
                      <a:r>
                        <a:rPr lang="fr-CH" sz="500" baseline="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elle être prononcée ?</a:t>
                      </a:r>
                      <a:r>
                        <a:rPr lang="fr-FR" sz="500" baseline="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Et pour quels scopes ?</a:t>
                      </a:r>
                      <a:endParaRPr lang="fr-FR" sz="500" dirty="0" smtClean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7709" marR="2770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5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7709" marR="2770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5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7709" marR="2770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5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7709" marR="2770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5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27709" marR="2770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66863"/>
              </p:ext>
            </p:extLst>
          </p:nvPr>
        </p:nvGraphicFramePr>
        <p:xfrm>
          <a:off x="596349" y="5197220"/>
          <a:ext cx="6739890" cy="934720"/>
        </p:xfrm>
        <a:graphic>
          <a:graphicData uri="http://schemas.openxmlformats.org/drawingml/2006/table">
            <a:tbl>
              <a:tblPr firstRow="1" firstCol="1" bandRow="1"/>
              <a:tblGrid>
                <a:gridCol w="2152650"/>
                <a:gridCol w="1252855"/>
                <a:gridCol w="676910"/>
                <a:gridCol w="904240"/>
                <a:gridCol w="967105"/>
                <a:gridCol w="786130"/>
              </a:tblGrid>
              <a:tr h="5771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Organisation-institution (Nom, adresse, localité, pays, site internet)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1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Observateur-évaluateur</a:t>
                      </a:r>
                      <a:endParaRPr lang="fr-FR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1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Pièces</a:t>
                      </a:r>
                      <a:r>
                        <a:rPr lang="fr-FR" sz="1200" b="1" baseline="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jointes</a:t>
                      </a:r>
                      <a:endParaRPr lang="fr-FR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EA Scope(s)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b="1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Commentaire</a:t>
                      </a:r>
                      <a:endParaRPr lang="fr-FR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b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Date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828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Détail employé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 smtClean="0"/>
              <a:t>8. Objectifs</a:t>
            </a:r>
          </a:p>
          <a:p>
            <a:pPr marL="0" indent="0">
              <a:buNone/>
            </a:pPr>
            <a:endParaRPr lang="fr-CH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751322"/>
              </p:ext>
            </p:extLst>
          </p:nvPr>
        </p:nvGraphicFramePr>
        <p:xfrm>
          <a:off x="619200" y="2322120"/>
          <a:ext cx="7713980" cy="709930"/>
        </p:xfrm>
        <a:graphic>
          <a:graphicData uri="http://schemas.openxmlformats.org/drawingml/2006/table">
            <a:tbl>
              <a:tblPr/>
              <a:tblGrid>
                <a:gridCol w="2687320"/>
                <a:gridCol w="1747520"/>
                <a:gridCol w="2382520"/>
                <a:gridCol w="896620"/>
              </a:tblGrid>
              <a:tr h="3441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Objectifs à moyen et long terme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C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Moyens + dates</a:t>
                      </a:r>
                      <a:endParaRPr lang="fr-FR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C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Stratégie mise en place par l’auditrice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C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Validation</a:t>
                      </a:r>
                      <a:endParaRPr lang="fr-FR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CD0"/>
                    </a:solidFill>
                  </a:tcPr>
                </a:tc>
              </a:tr>
              <a:tr h="3441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972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̀me par défaut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Thème par défaut</Template>
  <TotalTime>114</TotalTime>
  <Words>454</Words>
  <Application>Microsoft Macintosh PowerPoint</Application>
  <PresentationFormat>Format A4 (210 x 297 mm)</PresentationFormat>
  <Paragraphs>177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Thème par défaut</vt:lpstr>
      <vt:lpstr>Cahier des charges</vt:lpstr>
      <vt:lpstr>Détail employé</vt:lpstr>
      <vt:lpstr>Détail employé</vt:lpstr>
      <vt:lpstr>Détail employé</vt:lpstr>
      <vt:lpstr>Détail employé</vt:lpstr>
      <vt:lpstr>Détail employé</vt:lpstr>
      <vt:lpstr>Détail employé</vt:lpstr>
      <vt:lpstr>Détail employé</vt:lpstr>
      <vt:lpstr>Détail employé</vt:lpstr>
      <vt:lpstr>Détail employé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Cahier des charges</dc:title>
  <dc:creator>Stéphane Perrottet</dc:creator>
  <cp:lastModifiedBy>Perrottet Luke</cp:lastModifiedBy>
  <cp:revision>28</cp:revision>
  <dcterms:created xsi:type="dcterms:W3CDTF">2016-12-18T13:41:00Z</dcterms:created>
  <dcterms:modified xsi:type="dcterms:W3CDTF">2017-07-13T12:37:15Z</dcterms:modified>
</cp:coreProperties>
</file>