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Nunito"/>
      <p:regular r:id="rId34"/>
      <p:bold r:id="rId35"/>
      <p:italic r:id="rId36"/>
      <p:boldItalic r:id="rId37"/>
    </p:embeddedFont>
    <p:embeddedFont>
      <p:font typeface="Roboto Condense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lVUxBvMzv//y8WMUHYWQ/i+B3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RobotoCondense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bold.fntdata"/><Relationship Id="rId12" Type="http://schemas.openxmlformats.org/officeDocument/2006/relationships/slide" Target="slides/slide8.xml"/><Relationship Id="rId34" Type="http://schemas.openxmlformats.org/officeDocument/2006/relationships/font" Target="fonts/Nunito-regular.fntdata"/><Relationship Id="rId15" Type="http://schemas.openxmlformats.org/officeDocument/2006/relationships/slide" Target="slides/slide11.xml"/><Relationship Id="rId37" Type="http://schemas.openxmlformats.org/officeDocument/2006/relationships/font" Target="fonts/Nunito-boldItalic.fntdata"/><Relationship Id="rId14" Type="http://schemas.openxmlformats.org/officeDocument/2006/relationships/slide" Target="slides/slide10.xml"/><Relationship Id="rId36" Type="http://schemas.openxmlformats.org/officeDocument/2006/relationships/font" Target="fonts/Nunito-italic.fntdata"/><Relationship Id="rId17" Type="http://schemas.openxmlformats.org/officeDocument/2006/relationships/slide" Target="slides/slide13.xml"/><Relationship Id="rId39" Type="http://schemas.openxmlformats.org/officeDocument/2006/relationships/font" Target="fonts/RobotoCondensed-bold.fntdata"/><Relationship Id="rId16" Type="http://schemas.openxmlformats.org/officeDocument/2006/relationships/slide" Target="slides/slide12.xml"/><Relationship Id="rId38" Type="http://schemas.openxmlformats.org/officeDocument/2006/relationships/font" Target="fonts/RobotoCondense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6226189df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66226189df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54" name="Google Shape;254;g266226189df_1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62b3b773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662b3b773e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3" name="Google Shape;263;g2662b3b773e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f0fcb8ef8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29f0fcb8ef8_2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72" name="Google Shape;272;g29f0fcb8ef8_2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6226189df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66226189df_1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0" name="Google Shape;280;g266226189df_1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6226189df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66226189df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8" name="Google Shape;288;g266226189df_1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6226189df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66226189df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96" name="Google Shape;296;g266226189df_1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6226189df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66226189df_1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04" name="Google Shape;304;g266226189df_1_1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62b3b773e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662b3b773e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12" name="Google Shape;312;g2662b3b773e_0_2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6226189df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266226189df_1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0" name="Google Shape;320;g266226189df_1_1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62b3b773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662b3b773e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28" name="Google Shape;328;g2662b3b773e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62b3b773e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662b3b773e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5" name="Google Shape;115;g2662b3b773e_0_2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6226189df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66226189df_1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7" name="Google Shape;337;g266226189df_1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6226189df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266226189df_1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46" name="Google Shape;346;g266226189df_1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62b3b773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662b3b773e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55" name="Google Shape;355;g2662b3b773e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6226189df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66226189df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64" name="Google Shape;364;g266226189df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6226189df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66226189df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73" name="Google Shape;373;g266226189df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6226189df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266226189df_1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82" name="Google Shape;382;g266226189df_1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6226189df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66226189df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391" name="Google Shape;391;g266226189df_1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a05031d10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a05031d104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00" name="Google Shape;400;g2a05031d104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05031d104_3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g2a05031d104_3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465" name="Google Shape;465;g2a05031d104_3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0fcb8ef8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9f0fcb8ef8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5" name="Google Shape;135;g29f0fcb8ef8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0fcb8ef8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9f0fcb8ef8_2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4" name="Google Shape;144;g29f0fcb8ef8_2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62b3b77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662b3b773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2" name="Google Shape;152;g2662b3b773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f0fcb8ef8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9f0fcb8ef8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1" name="Google Shape;161;g29f0fcb8ef8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62b3b773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662b3b773e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9" name="Google Shape;169;g2662b3b773e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f0fcb8ef8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9f0fcb8ef8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34" name="Google Shape;234;g29f0fcb8ef8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6226189df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66226189df_1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43" name="Google Shape;243;g266226189df_1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1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0"/>
          <p:cNvSpPr txBox="1"/>
          <p:nvPr>
            <p:ph type="ctrTitle"/>
          </p:nvPr>
        </p:nvSpPr>
        <p:spPr>
          <a:xfrm>
            <a:off x="1097280" y="1270001"/>
            <a:ext cx="10058400" cy="3055112"/>
          </a:xfrm>
          <a:prstGeom prst="rect">
            <a:avLst/>
          </a:prstGeom>
          <a:noFill/>
          <a:ln>
            <a:noFill/>
          </a:ln>
        </p:spPr>
        <p:txBody>
          <a:bodyPr anchorCtr="0" anchor="ctr" bIns="45700" lIns="91425" spcFirstLastPara="1" rIns="91425" wrap="square" tIns="45700">
            <a:normAutofit/>
          </a:bodyPr>
          <a:lstStyle>
            <a:lvl1pPr lvl="0" algn="ctr">
              <a:lnSpc>
                <a:spcPct val="85000"/>
              </a:lnSpc>
              <a:spcBef>
                <a:spcPts val="0"/>
              </a:spcBef>
              <a:spcAft>
                <a:spcPts val="0"/>
              </a:spcAft>
              <a:buClr>
                <a:srgbClr val="262626"/>
              </a:buClr>
              <a:buSzPts val="6800"/>
              <a:buFont typeface="Times New Roman"/>
              <a:buNone/>
              <a:defRPr sz="6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subTitle"/>
          </p:nvPr>
        </p:nvSpPr>
        <p:spPr>
          <a:xfrm>
            <a:off x="1100051" y="4455620"/>
            <a:ext cx="10058400" cy="11430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1200"/>
              </a:spcBef>
              <a:spcAft>
                <a:spcPts val="0"/>
              </a:spcAft>
              <a:buSzPts val="2500"/>
              <a:buNone/>
              <a:defRPr sz="2500" cap="none">
                <a:solidFill>
                  <a:schemeClr val="dk2"/>
                </a:solidFill>
                <a:latin typeface="Times New Roman"/>
                <a:ea typeface="Times New Roman"/>
                <a:cs typeface="Times New Roman"/>
                <a:sym typeface="Times New Roman"/>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4" name="Google Shape;2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Administrator\Desktop\thesis-slide\uit-logo.png" id="28" name="Google Shape;28;p10"/>
          <p:cNvPicPr preferRelativeResize="0"/>
          <p:nvPr/>
        </p:nvPicPr>
        <p:blipFill rotWithShape="1">
          <a:blip r:embed="rId2">
            <a:alphaModFix/>
          </a:blip>
          <a:srcRect b="0" l="0" r="0" t="0"/>
          <a:stretch/>
        </p:blipFill>
        <p:spPr>
          <a:xfrm>
            <a:off x="1998980" y="-63500"/>
            <a:ext cx="1333500" cy="1333500"/>
          </a:xfrm>
          <a:prstGeom prst="rect">
            <a:avLst/>
          </a:prstGeom>
          <a:noFill/>
          <a:ln>
            <a:noFill/>
          </a:ln>
        </p:spPr>
      </p:pic>
      <p:cxnSp>
        <p:nvCxnSpPr>
          <p:cNvPr id="29" name="Google Shape;29;p10"/>
          <p:cNvCxnSpPr/>
          <p:nvPr/>
        </p:nvCxnSpPr>
        <p:spPr>
          <a:xfrm>
            <a:off x="1142732" y="1217145"/>
            <a:ext cx="9966960" cy="0"/>
          </a:xfrm>
          <a:prstGeom prst="straightConnector1">
            <a:avLst/>
          </a:prstGeom>
          <a:noFill/>
          <a:ln cap="flat" cmpd="sng" w="9525">
            <a:solidFill>
              <a:srgbClr val="7F7F7F"/>
            </a:solidFill>
            <a:prstDash val="solid"/>
            <a:round/>
            <a:headEnd len="sm" w="sm" type="none"/>
            <a:tailEnd len="sm" w="sm" type="none"/>
          </a:ln>
        </p:spPr>
      </p:cxnSp>
      <p:sp>
        <p:nvSpPr>
          <p:cNvPr id="30" name="Google Shape;30;p10"/>
          <p:cNvSpPr txBox="1"/>
          <p:nvPr/>
        </p:nvSpPr>
        <p:spPr>
          <a:xfrm>
            <a:off x="3419070" y="237065"/>
            <a:ext cx="731520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31479F"/>
                </a:solidFill>
                <a:latin typeface="Times New Roman"/>
                <a:ea typeface="Times New Roman"/>
                <a:cs typeface="Times New Roman"/>
                <a:sym typeface="Times New Roman"/>
              </a:rPr>
              <a:t>ĐẠI HỌC QUỐC GIA THÀNH PHỐ HỒ CHÍ MINH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31479F"/>
                </a:solidFill>
                <a:latin typeface="Times New Roman"/>
                <a:ea typeface="Times New Roman"/>
                <a:cs typeface="Times New Roman"/>
                <a:sym typeface="Times New Roman"/>
              </a:rPr>
              <a:t>TRƯỜNG ĐẠI HỌC CÔNG NGHỆ THÔNG TIN</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19"/>
          <p:cNvSpPr txBox="1"/>
          <p:nvPr>
            <p:ph type="title"/>
          </p:nvPr>
        </p:nvSpPr>
        <p:spPr>
          <a:xfrm>
            <a:off x="1182254" y="286603"/>
            <a:ext cx="10768445" cy="881797"/>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 type="body"/>
          </p:nvPr>
        </p:nvSpPr>
        <p:spPr>
          <a:xfrm rot="5400000">
            <a:off x="3647965" y="-2143235"/>
            <a:ext cx="4883369" cy="11722100"/>
          </a:xfrm>
          <a:prstGeom prst="rect">
            <a:avLst/>
          </a:prstGeom>
          <a:noFill/>
          <a:ln>
            <a:noFill/>
          </a:ln>
        </p:spPr>
        <p:txBody>
          <a:bodyPr anchorCtr="0" anchor="t" bIns="0" lIns="45700" spcFirstLastPara="1" rIns="45700" wrap="square" tIns="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0"/>
          <p:cNvSpPr txBox="1"/>
          <p:nvPr>
            <p:ph type="title"/>
          </p:nvPr>
        </p:nvSpPr>
        <p:spPr>
          <a:xfrm rot="5400000">
            <a:off x="7160640" y="1979039"/>
            <a:ext cx="5757421" cy="262890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1"/>
          <p:cNvSpPr txBox="1"/>
          <p:nvPr>
            <p:ph type="title"/>
          </p:nvPr>
        </p:nvSpPr>
        <p:spPr>
          <a:xfrm>
            <a:off x="1182254" y="286603"/>
            <a:ext cx="10768445" cy="881797"/>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55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 type="body"/>
          </p:nvPr>
        </p:nvSpPr>
        <p:spPr>
          <a:xfrm>
            <a:off x="228600" y="1276131"/>
            <a:ext cx="11722100" cy="4883369"/>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7" name="Shape 37"/>
        <p:cNvGrpSpPr/>
        <p:nvPr/>
      </p:nvGrpSpPr>
      <p:grpSpPr>
        <a:xfrm>
          <a:off x="0" y="0"/>
          <a:ext cx="0" cy="0"/>
          <a:chOff x="0" y="0"/>
          <a:chExt cx="0" cy="0"/>
        </a:xfrm>
      </p:grpSpPr>
      <p:sp>
        <p:nvSpPr>
          <p:cNvPr id="38" name="Google Shape;38;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3" name="Shape 43"/>
        <p:cNvGrpSpPr/>
        <p:nvPr/>
      </p:nvGrpSpPr>
      <p:grpSpPr>
        <a:xfrm>
          <a:off x="0" y="0"/>
          <a:ext cx="0" cy="0"/>
          <a:chOff x="0" y="0"/>
          <a:chExt cx="0" cy="0"/>
        </a:xfrm>
      </p:grpSpPr>
      <p:sp>
        <p:nvSpPr>
          <p:cNvPr id="44" name="Google Shape;44;p1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txBox="1"/>
          <p:nvPr>
            <p:ph type="title"/>
          </p:nvPr>
        </p:nvSpPr>
        <p:spPr>
          <a:xfrm>
            <a:off x="1097280" y="758953"/>
            <a:ext cx="10058400" cy="1255378"/>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7000"/>
              <a:buFont typeface="Times New Roman"/>
              <a:buNone/>
              <a:defRPr b="0" sz="7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 type="body"/>
          </p:nvPr>
        </p:nvSpPr>
        <p:spPr>
          <a:xfrm>
            <a:off x="1097280" y="2166726"/>
            <a:ext cx="10058400" cy="3429402"/>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1200"/>
              </a:spcBef>
              <a:spcAft>
                <a:spcPts val="0"/>
              </a:spcAft>
              <a:buSzPts val="6800"/>
              <a:buNone/>
              <a:defRPr sz="6800" cap="none">
                <a:solidFill>
                  <a:schemeClr val="dk2"/>
                </a:solidFill>
                <a:latin typeface="Times New Roman"/>
                <a:ea typeface="Times New Roman"/>
                <a:cs typeface="Times New Roman"/>
                <a:sym typeface="Times New Roman"/>
              </a:defRPr>
            </a:lvl1pPr>
            <a:lvl2pPr indent="-228600" lvl="1" marL="914400" algn="just">
              <a:lnSpc>
                <a:spcPct val="90000"/>
              </a:lnSpc>
              <a:spcBef>
                <a:spcPts val="200"/>
              </a:spcBef>
              <a:spcAft>
                <a:spcPts val="0"/>
              </a:spcAft>
              <a:buSzPts val="1800"/>
              <a:buNone/>
              <a:defRPr sz="1800">
                <a:solidFill>
                  <a:srgbClr val="888888"/>
                </a:solidFill>
              </a:defRPr>
            </a:lvl2pPr>
            <a:lvl3pPr indent="-228600" lvl="2" marL="1371600" algn="just">
              <a:lnSpc>
                <a:spcPct val="90000"/>
              </a:lnSpc>
              <a:spcBef>
                <a:spcPts val="400"/>
              </a:spcBef>
              <a:spcAft>
                <a:spcPts val="0"/>
              </a:spcAft>
              <a:buSzPts val="1600"/>
              <a:buNone/>
              <a:defRPr sz="1600">
                <a:solidFill>
                  <a:srgbClr val="888888"/>
                </a:solidFill>
              </a:defRPr>
            </a:lvl3pPr>
            <a:lvl4pPr indent="-228600" lvl="3" marL="1828800" algn="just">
              <a:lnSpc>
                <a:spcPct val="90000"/>
              </a:lnSpc>
              <a:spcBef>
                <a:spcPts val="400"/>
              </a:spcBef>
              <a:spcAft>
                <a:spcPts val="0"/>
              </a:spcAft>
              <a:buSzPts val="1400"/>
              <a:buNone/>
              <a:defRPr sz="1400">
                <a:solidFill>
                  <a:srgbClr val="888888"/>
                </a:solidFill>
              </a:defRPr>
            </a:lvl4pPr>
            <a:lvl5pPr indent="-228600" lvl="4" marL="2286000" algn="just">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8" name="Google Shape;48;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51" name="Google Shape;51;p13"/>
          <p:cNvCxnSpPr/>
          <p:nvPr/>
        </p:nvCxnSpPr>
        <p:spPr>
          <a:xfrm>
            <a:off x="1207658" y="2090528"/>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4"/>
          <p:cNvSpPr txBox="1"/>
          <p:nvPr>
            <p:ph type="title"/>
          </p:nvPr>
        </p:nvSpPr>
        <p:spPr>
          <a:xfrm>
            <a:off x="1097280" y="286604"/>
            <a:ext cx="10058400" cy="968440"/>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 type="body"/>
          </p:nvPr>
        </p:nvSpPr>
        <p:spPr>
          <a:xfrm>
            <a:off x="1097279" y="1346199"/>
            <a:ext cx="4937760" cy="4522895"/>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14"/>
          <p:cNvSpPr txBox="1"/>
          <p:nvPr>
            <p:ph idx="2" type="body"/>
          </p:nvPr>
        </p:nvSpPr>
        <p:spPr>
          <a:xfrm>
            <a:off x="6217920" y="1346200"/>
            <a:ext cx="4937760" cy="4522895"/>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5"/>
          <p:cNvSpPr txBox="1"/>
          <p:nvPr>
            <p:ph type="title"/>
          </p:nvPr>
        </p:nvSpPr>
        <p:spPr>
          <a:xfrm>
            <a:off x="1097280" y="286603"/>
            <a:ext cx="10058400" cy="1450757"/>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just">
              <a:lnSpc>
                <a:spcPct val="90000"/>
              </a:lnSpc>
              <a:spcBef>
                <a:spcPts val="1200"/>
              </a:spcBef>
              <a:spcAft>
                <a:spcPts val="0"/>
              </a:spcAft>
              <a:buSzPts val="2000"/>
              <a:buNone/>
              <a:defRPr b="0" sz="2000" cap="none">
                <a:solidFill>
                  <a:schemeClr val="dk2"/>
                </a:solidFill>
              </a:defRPr>
            </a:lvl1pPr>
            <a:lvl2pPr indent="-228600" lvl="1" marL="914400" algn="just">
              <a:lnSpc>
                <a:spcPct val="90000"/>
              </a:lnSpc>
              <a:spcBef>
                <a:spcPts val="200"/>
              </a:spcBef>
              <a:spcAft>
                <a:spcPts val="0"/>
              </a:spcAft>
              <a:buSzPts val="2000"/>
              <a:buNone/>
              <a:defRPr b="1" sz="2000"/>
            </a:lvl2pPr>
            <a:lvl3pPr indent="-228600" lvl="2" marL="1371600" algn="just">
              <a:lnSpc>
                <a:spcPct val="90000"/>
              </a:lnSpc>
              <a:spcBef>
                <a:spcPts val="400"/>
              </a:spcBef>
              <a:spcAft>
                <a:spcPts val="0"/>
              </a:spcAft>
              <a:buSzPts val="1800"/>
              <a:buNone/>
              <a:defRPr b="1" sz="1800"/>
            </a:lvl3pPr>
            <a:lvl4pPr indent="-228600" lvl="3" marL="1828800" algn="just">
              <a:lnSpc>
                <a:spcPct val="90000"/>
              </a:lnSpc>
              <a:spcBef>
                <a:spcPts val="400"/>
              </a:spcBef>
              <a:spcAft>
                <a:spcPts val="0"/>
              </a:spcAft>
              <a:buSzPts val="1600"/>
              <a:buNone/>
              <a:defRPr b="1" sz="1600"/>
            </a:lvl4pPr>
            <a:lvl5pPr indent="-228600" lvl="4" marL="2286000" algn="just">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15"/>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1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just">
              <a:lnSpc>
                <a:spcPct val="90000"/>
              </a:lnSpc>
              <a:spcBef>
                <a:spcPts val="1200"/>
              </a:spcBef>
              <a:spcAft>
                <a:spcPts val="0"/>
              </a:spcAft>
              <a:buSzPts val="2000"/>
              <a:buNone/>
              <a:defRPr b="0" sz="2000" cap="none">
                <a:solidFill>
                  <a:schemeClr val="dk2"/>
                </a:solidFill>
              </a:defRPr>
            </a:lvl1pPr>
            <a:lvl2pPr indent="-228600" lvl="1" marL="914400" algn="just">
              <a:lnSpc>
                <a:spcPct val="90000"/>
              </a:lnSpc>
              <a:spcBef>
                <a:spcPts val="200"/>
              </a:spcBef>
              <a:spcAft>
                <a:spcPts val="0"/>
              </a:spcAft>
              <a:buSzPts val="2000"/>
              <a:buNone/>
              <a:defRPr b="1" sz="2000"/>
            </a:lvl2pPr>
            <a:lvl3pPr indent="-228600" lvl="2" marL="1371600" algn="just">
              <a:lnSpc>
                <a:spcPct val="90000"/>
              </a:lnSpc>
              <a:spcBef>
                <a:spcPts val="400"/>
              </a:spcBef>
              <a:spcAft>
                <a:spcPts val="0"/>
              </a:spcAft>
              <a:buSzPts val="1800"/>
              <a:buNone/>
              <a:defRPr b="1" sz="1800"/>
            </a:lvl3pPr>
            <a:lvl4pPr indent="-228600" lvl="3" marL="1828800" algn="just">
              <a:lnSpc>
                <a:spcPct val="90000"/>
              </a:lnSpc>
              <a:spcBef>
                <a:spcPts val="400"/>
              </a:spcBef>
              <a:spcAft>
                <a:spcPts val="0"/>
              </a:spcAft>
              <a:buSzPts val="1600"/>
              <a:buNone/>
              <a:defRPr b="1" sz="1600"/>
            </a:lvl4pPr>
            <a:lvl5pPr indent="-228600" lvl="4" marL="2286000" algn="just">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15"/>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1182254" y="286603"/>
            <a:ext cx="10768445" cy="881797"/>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3" name="Shape 73"/>
        <p:cNvGrpSpPr/>
        <p:nvPr/>
      </p:nvGrpSpPr>
      <p:grpSpPr>
        <a:xfrm>
          <a:off x="0" y="0"/>
          <a:ext cx="0" cy="0"/>
          <a:chOff x="0" y="0"/>
          <a:chExt cx="0" cy="0"/>
        </a:xfrm>
      </p:grpSpPr>
      <p:sp>
        <p:nvSpPr>
          <p:cNvPr id="74" name="Google Shape;74;p17"/>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7"/>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Times New Roman"/>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just">
              <a:lnSpc>
                <a:spcPct val="90000"/>
              </a:lnSpc>
              <a:spcBef>
                <a:spcPts val="1200"/>
              </a:spcBef>
              <a:spcAft>
                <a:spcPts val="0"/>
              </a:spcAft>
              <a:buSzPts val="1800"/>
              <a:buChar char=" "/>
              <a:defRPr/>
            </a:lvl1pPr>
            <a:lvl2pPr indent="-342900" lvl="1" marL="914400" algn="just">
              <a:lnSpc>
                <a:spcPct val="90000"/>
              </a:lnSpc>
              <a:spcBef>
                <a:spcPts val="200"/>
              </a:spcBef>
              <a:spcAft>
                <a:spcPts val="0"/>
              </a:spcAft>
              <a:buSzPts val="1800"/>
              <a:buChar char="◦"/>
              <a:defRPr/>
            </a:lvl2pPr>
            <a:lvl3pPr indent="-342900" lvl="2" marL="1371600" algn="just">
              <a:lnSpc>
                <a:spcPct val="90000"/>
              </a:lnSpc>
              <a:spcBef>
                <a:spcPts val="400"/>
              </a:spcBef>
              <a:spcAft>
                <a:spcPts val="0"/>
              </a:spcAft>
              <a:buSzPts val="1800"/>
              <a:buChar char="◦"/>
              <a:defRPr/>
            </a:lvl3pPr>
            <a:lvl4pPr indent="-342900" lvl="3" marL="1828800" algn="just">
              <a:lnSpc>
                <a:spcPct val="90000"/>
              </a:lnSpc>
              <a:spcBef>
                <a:spcPts val="400"/>
              </a:spcBef>
              <a:spcAft>
                <a:spcPts val="0"/>
              </a:spcAft>
              <a:buSzPts val="1800"/>
              <a:buChar char="◦"/>
              <a:defRPr/>
            </a:lvl4pPr>
            <a:lvl5pPr indent="-342900" lvl="4" marL="2286000" algn="just">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1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1200"/>
              </a:spcBef>
              <a:spcAft>
                <a:spcPts val="0"/>
              </a:spcAft>
              <a:buSzPts val="1500"/>
              <a:buNone/>
              <a:defRPr sz="1500">
                <a:solidFill>
                  <a:srgbClr val="FFFFFF"/>
                </a:solidFill>
              </a:defRPr>
            </a:lvl1pPr>
            <a:lvl2pPr indent="-228600" lvl="1" marL="914400" algn="just">
              <a:lnSpc>
                <a:spcPct val="90000"/>
              </a:lnSpc>
              <a:spcBef>
                <a:spcPts val="200"/>
              </a:spcBef>
              <a:spcAft>
                <a:spcPts val="0"/>
              </a:spcAft>
              <a:buSzPts val="1200"/>
              <a:buNone/>
              <a:defRPr sz="1200"/>
            </a:lvl2pPr>
            <a:lvl3pPr indent="-228600" lvl="2" marL="1371600" algn="just">
              <a:lnSpc>
                <a:spcPct val="90000"/>
              </a:lnSpc>
              <a:spcBef>
                <a:spcPts val="400"/>
              </a:spcBef>
              <a:spcAft>
                <a:spcPts val="0"/>
              </a:spcAft>
              <a:buSzPts val="1000"/>
              <a:buNone/>
              <a:defRPr sz="1000"/>
            </a:lvl3pPr>
            <a:lvl4pPr indent="-228600" lvl="3" marL="1828800" algn="just">
              <a:lnSpc>
                <a:spcPct val="90000"/>
              </a:lnSpc>
              <a:spcBef>
                <a:spcPts val="400"/>
              </a:spcBef>
              <a:spcAft>
                <a:spcPts val="0"/>
              </a:spcAft>
              <a:buSzPts val="900"/>
              <a:buNone/>
              <a:defRPr sz="900"/>
            </a:lvl4pPr>
            <a:lvl5pPr indent="-228600" lvl="4" marL="2286000" algn="just">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9" name="Google Shape;79;p17"/>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8"/>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Times New Roman"/>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6" name="Google Shape;86;p18"/>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7" name="Google Shape;87;p18"/>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just">
              <a:lnSpc>
                <a:spcPct val="90000"/>
              </a:lnSpc>
              <a:spcBef>
                <a:spcPts val="0"/>
              </a:spcBef>
              <a:spcAft>
                <a:spcPts val="0"/>
              </a:spcAft>
              <a:buSzPts val="1500"/>
              <a:buNone/>
              <a:defRPr sz="1500">
                <a:solidFill>
                  <a:srgbClr val="FFFFFF"/>
                </a:solidFill>
              </a:defRPr>
            </a:lvl1pPr>
            <a:lvl2pPr indent="-228600" lvl="1" marL="914400" algn="just">
              <a:lnSpc>
                <a:spcPct val="90000"/>
              </a:lnSpc>
              <a:spcBef>
                <a:spcPts val="600"/>
              </a:spcBef>
              <a:spcAft>
                <a:spcPts val="0"/>
              </a:spcAft>
              <a:buSzPts val="1200"/>
              <a:buNone/>
              <a:defRPr sz="1200"/>
            </a:lvl2pPr>
            <a:lvl3pPr indent="-228600" lvl="2" marL="1371600" algn="just">
              <a:lnSpc>
                <a:spcPct val="90000"/>
              </a:lnSpc>
              <a:spcBef>
                <a:spcPts val="400"/>
              </a:spcBef>
              <a:spcAft>
                <a:spcPts val="0"/>
              </a:spcAft>
              <a:buSzPts val="1000"/>
              <a:buNone/>
              <a:defRPr sz="1000"/>
            </a:lvl3pPr>
            <a:lvl4pPr indent="-228600" lvl="3" marL="1828800" algn="just">
              <a:lnSpc>
                <a:spcPct val="90000"/>
              </a:lnSpc>
              <a:spcBef>
                <a:spcPts val="400"/>
              </a:spcBef>
              <a:spcAft>
                <a:spcPts val="0"/>
              </a:spcAft>
              <a:buSzPts val="900"/>
              <a:buNone/>
              <a:defRPr sz="900"/>
            </a:lvl4pPr>
            <a:lvl5pPr indent="-228600" lvl="4" marL="2286000" algn="just">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8" name="Google Shape;88;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txBox="1"/>
          <p:nvPr>
            <p:ph type="title"/>
          </p:nvPr>
        </p:nvSpPr>
        <p:spPr>
          <a:xfrm>
            <a:off x="1182254" y="286603"/>
            <a:ext cx="10768445" cy="881797"/>
          </a:xfrm>
          <a:prstGeom prst="rect">
            <a:avLst/>
          </a:prstGeom>
          <a:noFill/>
          <a:ln>
            <a:noFill/>
          </a:ln>
        </p:spPr>
        <p:txBody>
          <a:bodyPr anchorCtr="0" anchor="t" bIns="45700" lIns="91425" spcFirstLastPara="1" rIns="91425" wrap="square" tIns="45700">
            <a:normAutofit/>
          </a:bodyPr>
          <a:lstStyle>
            <a:lvl1pPr lvl="0" marR="0" rtl="0" algn="l">
              <a:lnSpc>
                <a:spcPct val="85000"/>
              </a:lnSpc>
              <a:spcBef>
                <a:spcPts val="0"/>
              </a:spcBef>
              <a:spcAft>
                <a:spcPts val="0"/>
              </a:spcAft>
              <a:buClr>
                <a:srgbClr val="3F3F3F"/>
              </a:buClr>
              <a:buSzPts val="5500"/>
              <a:buFont typeface="Times New Roman"/>
              <a:buNone/>
              <a:defRPr b="0" i="0" sz="5500" u="none" cap="none" strike="noStrike">
                <a:solidFill>
                  <a:srgbClr val="3F3F3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9"/>
          <p:cNvSpPr txBox="1"/>
          <p:nvPr>
            <p:ph idx="1" type="body"/>
          </p:nvPr>
        </p:nvSpPr>
        <p:spPr>
          <a:xfrm>
            <a:off x="228600" y="1276131"/>
            <a:ext cx="11722100" cy="4883369"/>
          </a:xfrm>
          <a:prstGeom prst="rect">
            <a:avLst/>
          </a:prstGeom>
          <a:noFill/>
          <a:ln>
            <a:noFill/>
          </a:ln>
        </p:spPr>
        <p:txBody>
          <a:bodyPr anchorCtr="0" anchor="t" bIns="45700" lIns="0" spcFirstLastPara="1" rIns="0" wrap="square" tIns="45700">
            <a:normAutofit/>
          </a:bodyPr>
          <a:lstStyle>
            <a:lvl1pPr indent="-406400" lvl="0" marL="457200" marR="0" rtl="0" algn="just">
              <a:lnSpc>
                <a:spcPct val="90000"/>
              </a:lnSpc>
              <a:spcBef>
                <a:spcPts val="1200"/>
              </a:spcBef>
              <a:spcAft>
                <a:spcPts val="0"/>
              </a:spcAft>
              <a:buClr>
                <a:schemeClr val="accent1"/>
              </a:buClr>
              <a:buSzPts val="2800"/>
              <a:buFont typeface="Calibri"/>
              <a:buChar char=" "/>
              <a:defRPr b="0" i="0" sz="2800" u="none" cap="none" strike="noStrike">
                <a:solidFill>
                  <a:srgbClr val="3F3F3F"/>
                </a:solidFill>
                <a:latin typeface="Times New Roman"/>
                <a:ea typeface="Times New Roman"/>
                <a:cs typeface="Times New Roman"/>
                <a:sym typeface="Times New Roman"/>
              </a:defRPr>
            </a:lvl1pPr>
            <a:lvl2pPr indent="-387350" lvl="1" marL="914400" marR="0" rtl="0" algn="just">
              <a:lnSpc>
                <a:spcPct val="90000"/>
              </a:lnSpc>
              <a:spcBef>
                <a:spcPts val="200"/>
              </a:spcBef>
              <a:spcAft>
                <a:spcPts val="0"/>
              </a:spcAft>
              <a:buClr>
                <a:schemeClr val="accent1"/>
              </a:buClr>
              <a:buSzPts val="2500"/>
              <a:buFont typeface="Calibri"/>
              <a:buChar char="◦"/>
              <a:defRPr b="0" i="0" sz="2500" u="none" cap="none" strike="noStrike">
                <a:solidFill>
                  <a:srgbClr val="3F3F3F"/>
                </a:solidFill>
                <a:latin typeface="Times New Roman"/>
                <a:ea typeface="Times New Roman"/>
                <a:cs typeface="Times New Roman"/>
                <a:sym typeface="Times New Roman"/>
              </a:defRPr>
            </a:lvl2pPr>
            <a:lvl3pPr indent="-387350" lvl="2" marL="1371600" marR="0" rtl="0" algn="just">
              <a:lnSpc>
                <a:spcPct val="90000"/>
              </a:lnSpc>
              <a:spcBef>
                <a:spcPts val="400"/>
              </a:spcBef>
              <a:spcAft>
                <a:spcPts val="0"/>
              </a:spcAft>
              <a:buClr>
                <a:schemeClr val="accent1"/>
              </a:buClr>
              <a:buSzPts val="2500"/>
              <a:buFont typeface="Calibri"/>
              <a:buChar char="◦"/>
              <a:defRPr b="0" i="0" sz="2500" u="none" cap="none" strike="noStrike">
                <a:solidFill>
                  <a:srgbClr val="3F3F3F"/>
                </a:solidFill>
                <a:latin typeface="Times New Roman"/>
                <a:ea typeface="Times New Roman"/>
                <a:cs typeface="Times New Roman"/>
                <a:sym typeface="Times New Roman"/>
              </a:defRPr>
            </a:lvl3pPr>
            <a:lvl4pPr indent="-387350" lvl="3" marL="1828800" marR="0" rtl="0" algn="just">
              <a:lnSpc>
                <a:spcPct val="90000"/>
              </a:lnSpc>
              <a:spcBef>
                <a:spcPts val="400"/>
              </a:spcBef>
              <a:spcAft>
                <a:spcPts val="0"/>
              </a:spcAft>
              <a:buClr>
                <a:schemeClr val="accent1"/>
              </a:buClr>
              <a:buSzPts val="2500"/>
              <a:buFont typeface="Calibri"/>
              <a:buChar char="◦"/>
              <a:defRPr b="0" i="0" sz="2500" u="none" cap="none" strike="noStrike">
                <a:solidFill>
                  <a:srgbClr val="3F3F3F"/>
                </a:solidFill>
                <a:latin typeface="Times New Roman"/>
                <a:ea typeface="Times New Roman"/>
                <a:cs typeface="Times New Roman"/>
                <a:sym typeface="Times New Roman"/>
              </a:defRPr>
            </a:lvl4pPr>
            <a:lvl5pPr indent="-387350" lvl="4" marL="2286000" marR="0" rtl="0" algn="just">
              <a:lnSpc>
                <a:spcPct val="90000"/>
              </a:lnSpc>
              <a:spcBef>
                <a:spcPts val="400"/>
              </a:spcBef>
              <a:spcAft>
                <a:spcPts val="0"/>
              </a:spcAft>
              <a:buClr>
                <a:schemeClr val="accent1"/>
              </a:buClr>
              <a:buSzPts val="2500"/>
              <a:buFont typeface="Calibri"/>
              <a:buChar char="◦"/>
              <a:defRPr b="0" i="0" sz="2500" u="none" cap="none" strike="noStrike">
                <a:solidFill>
                  <a:srgbClr val="3F3F3F"/>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8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800"/>
              <a:buFont typeface="Arial"/>
              <a:buNone/>
              <a:defRPr b="1" i="0" sz="18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9"/>
          <p:cNvCxnSpPr/>
          <p:nvPr/>
        </p:nvCxnSpPr>
        <p:spPr>
          <a:xfrm>
            <a:off x="228600" y="1217145"/>
            <a:ext cx="11722100" cy="0"/>
          </a:xfrm>
          <a:prstGeom prst="straightConnector1">
            <a:avLst/>
          </a:prstGeom>
          <a:noFill/>
          <a:ln cap="flat" cmpd="sng" w="9525">
            <a:solidFill>
              <a:srgbClr val="7F7F7F"/>
            </a:solidFill>
            <a:prstDash val="solid"/>
            <a:round/>
            <a:headEnd len="sm" w="sm" type="none"/>
            <a:tailEnd len="sm" w="sm" type="none"/>
          </a:ln>
        </p:spPr>
      </p:cxnSp>
      <p:pic>
        <p:nvPicPr>
          <p:cNvPr descr="C:\Users\Administrator\Desktop\thesis-slide\uit-logo.png" id="18" name="Google Shape;18;p9"/>
          <p:cNvPicPr preferRelativeResize="0"/>
          <p:nvPr/>
        </p:nvPicPr>
        <p:blipFill rotWithShape="1">
          <a:blip r:embed="rId1">
            <a:alphaModFix/>
          </a:blip>
          <a:srcRect b="0" l="0" r="0" t="0"/>
          <a:stretch/>
        </p:blipFill>
        <p:spPr>
          <a:xfrm>
            <a:off x="228600" y="213071"/>
            <a:ext cx="898909" cy="89890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type="ctrTitle"/>
          </p:nvPr>
        </p:nvSpPr>
        <p:spPr>
          <a:xfrm>
            <a:off x="1097280" y="1270001"/>
            <a:ext cx="10058400" cy="3055112"/>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rgbClr val="262626"/>
              </a:buClr>
              <a:buSzPts val="5400"/>
              <a:buFont typeface="Times New Roman"/>
              <a:buNone/>
            </a:pPr>
            <a:r>
              <a:rPr b="1" lang="en-US" sz="3000">
                <a:solidFill>
                  <a:srgbClr val="003C67"/>
                </a:solidFill>
              </a:rPr>
              <a:t>Báo cáo đồ án cuối kỳ</a:t>
            </a:r>
            <a:endParaRPr sz="3000"/>
          </a:p>
          <a:p>
            <a:pPr indent="0" lvl="0" marL="0" rtl="0" algn="ctr">
              <a:lnSpc>
                <a:spcPct val="150000"/>
              </a:lnSpc>
              <a:spcBef>
                <a:spcPts val="0"/>
              </a:spcBef>
              <a:spcAft>
                <a:spcPts val="0"/>
              </a:spcAft>
              <a:buClr>
                <a:srgbClr val="262626"/>
              </a:buClr>
              <a:buSzPts val="5400"/>
              <a:buFont typeface="Times New Roman"/>
              <a:buNone/>
            </a:pPr>
            <a:r>
              <a:rPr b="1" lang="en-US" sz="3000">
                <a:solidFill>
                  <a:schemeClr val="dk1"/>
                </a:solidFill>
                <a:highlight>
                  <a:srgbClr val="FFFFFF"/>
                </a:highlight>
              </a:rPr>
              <a:t>Xây dựng hệ thống dự đoán mức tiêu thụ năng lượng</a:t>
            </a:r>
            <a:endParaRPr b="1" sz="3000">
              <a:solidFill>
                <a:schemeClr val="dk1"/>
              </a:solidFill>
              <a:highlight>
                <a:srgbClr val="FFFFFF"/>
              </a:highlight>
            </a:endParaRPr>
          </a:p>
          <a:p>
            <a:pPr indent="0" lvl="0" marL="0" rtl="0" algn="ctr">
              <a:lnSpc>
                <a:spcPct val="115000"/>
              </a:lnSpc>
              <a:spcBef>
                <a:spcPts val="0"/>
              </a:spcBef>
              <a:spcAft>
                <a:spcPts val="0"/>
              </a:spcAft>
              <a:buClr>
                <a:schemeClr val="dk1"/>
              </a:buClr>
              <a:buSzPts val="1100"/>
              <a:buFont typeface="Arial"/>
              <a:buNone/>
            </a:pPr>
            <a:r>
              <a:rPr b="1" lang="en-US" sz="3000">
                <a:solidFill>
                  <a:schemeClr val="dk1"/>
                </a:solidFill>
                <a:highlight>
                  <a:srgbClr val="FFFFFF"/>
                </a:highlight>
              </a:rPr>
              <a:t>Real-time cho thành phố</a:t>
            </a:r>
            <a:endParaRPr b="1" sz="3000">
              <a:solidFill>
                <a:schemeClr val="dk1"/>
              </a:solidFill>
              <a:highlight>
                <a:srgbClr val="FFFFFF"/>
              </a:highlight>
            </a:endParaRPr>
          </a:p>
          <a:p>
            <a:pPr indent="0" lvl="0" marL="0" rtl="0" algn="ctr">
              <a:lnSpc>
                <a:spcPct val="150000"/>
              </a:lnSpc>
              <a:spcBef>
                <a:spcPts val="0"/>
              </a:spcBef>
              <a:spcAft>
                <a:spcPts val="0"/>
              </a:spcAft>
              <a:buClr>
                <a:srgbClr val="262626"/>
              </a:buClr>
              <a:buSzPts val="5400"/>
              <a:buFont typeface="Times New Roman"/>
              <a:buNone/>
            </a:pPr>
            <a:r>
              <a:rPr lang="en-US" sz="5400"/>
              <a:t> </a:t>
            </a:r>
            <a:endParaRPr sz="5400"/>
          </a:p>
        </p:txBody>
      </p:sp>
      <p:sp>
        <p:nvSpPr>
          <p:cNvPr id="111" name="Google Shape;111;p1"/>
          <p:cNvSpPr txBox="1"/>
          <p:nvPr>
            <p:ph idx="1" type="subTitle"/>
          </p:nvPr>
        </p:nvSpPr>
        <p:spPr>
          <a:xfrm>
            <a:off x="4257600" y="4106925"/>
            <a:ext cx="7052100" cy="1880700"/>
          </a:xfrm>
          <a:prstGeom prst="rect">
            <a:avLst/>
          </a:prstGeom>
          <a:noFill/>
          <a:ln>
            <a:noFill/>
          </a:ln>
        </p:spPr>
        <p:txBody>
          <a:bodyPr anchorCtr="0" anchor="b" bIns="45700" lIns="91425" spcFirstLastPara="1" rIns="91425" wrap="square" tIns="45700">
            <a:normAutofit/>
          </a:bodyPr>
          <a:lstStyle/>
          <a:p>
            <a:pPr indent="0" lvl="0" marL="457200" rtl="0" algn="l">
              <a:lnSpc>
                <a:spcPct val="150000"/>
              </a:lnSpc>
              <a:spcBef>
                <a:spcPts val="0"/>
              </a:spcBef>
              <a:spcAft>
                <a:spcPts val="0"/>
              </a:spcAft>
              <a:buSzPts val="2500"/>
              <a:buNone/>
            </a:pPr>
            <a:r>
              <a:rPr b="1" lang="en-US" sz="2400">
                <a:solidFill>
                  <a:srgbClr val="003C67"/>
                </a:solidFill>
              </a:rPr>
              <a:t>GV: ThS. TS. Đỗ Trọng Hợp</a:t>
            </a:r>
            <a:endParaRPr b="1" sz="2400">
              <a:solidFill>
                <a:srgbClr val="003C67"/>
              </a:solidFill>
            </a:endParaRPr>
          </a:p>
          <a:p>
            <a:pPr indent="0" lvl="0" marL="457200" rtl="0" algn="l">
              <a:lnSpc>
                <a:spcPct val="150000"/>
              </a:lnSpc>
              <a:spcBef>
                <a:spcPts val="0"/>
              </a:spcBef>
              <a:spcAft>
                <a:spcPts val="0"/>
              </a:spcAft>
              <a:buSzPts val="2500"/>
              <a:buNone/>
            </a:pPr>
            <a:r>
              <a:rPr b="1" lang="en-US" sz="2400">
                <a:solidFill>
                  <a:srgbClr val="003C67"/>
                </a:solidFill>
              </a:rPr>
              <a:t>SVTH:  Nguyễn Phú An -  21521807</a:t>
            </a:r>
            <a:endParaRPr b="1" sz="2400">
              <a:solidFill>
                <a:srgbClr val="003C67"/>
              </a:solidFill>
            </a:endParaRPr>
          </a:p>
          <a:p>
            <a:pPr indent="0" lvl="0" marL="457200" rtl="0" algn="l">
              <a:lnSpc>
                <a:spcPct val="150000"/>
              </a:lnSpc>
              <a:spcBef>
                <a:spcPts val="0"/>
              </a:spcBef>
              <a:spcAft>
                <a:spcPts val="0"/>
              </a:spcAft>
              <a:buSzPts val="2500"/>
              <a:buNone/>
            </a:pPr>
            <a:r>
              <a:rPr b="1" lang="en-US" sz="2400">
                <a:solidFill>
                  <a:srgbClr val="003C67"/>
                </a:solidFill>
              </a:rPr>
              <a:t>		  Nguyễn Ngọc Lương - </a:t>
            </a:r>
            <a:r>
              <a:rPr b="1" lang="en-US">
                <a:solidFill>
                  <a:schemeClr val="dk1"/>
                </a:solidFill>
              </a:rPr>
              <a:t>21522311</a:t>
            </a:r>
            <a:endParaRPr b="1">
              <a:solidFill>
                <a:srgbClr val="003C6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66226189df_1_58"/>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3F3F3F"/>
              </a:buClr>
              <a:buSzPts val="5500"/>
              <a:buFont typeface="Times New Roman"/>
              <a:buNone/>
            </a:pPr>
            <a:r>
              <a:rPr b="1" lang="en-US" sz="6000">
                <a:solidFill>
                  <a:srgbClr val="003C67"/>
                </a:solidFill>
              </a:rPr>
              <a:t>Khám Phá Dữ Liệu</a:t>
            </a:r>
            <a:endParaRPr sz="6000"/>
          </a:p>
        </p:txBody>
      </p:sp>
      <p:sp>
        <p:nvSpPr>
          <p:cNvPr id="257" name="Google Shape;257;g266226189df_1_5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58" name="Google Shape;258;g266226189df_1_58"/>
          <p:cNvSpPr txBox="1"/>
          <p:nvPr/>
        </p:nvSpPr>
        <p:spPr>
          <a:xfrm>
            <a:off x="200650" y="1930725"/>
            <a:ext cx="4157400" cy="35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K</a:t>
            </a:r>
            <a:r>
              <a:rPr lang="en-US" sz="2400">
                <a:solidFill>
                  <a:schemeClr val="dk1"/>
                </a:solidFill>
                <a:latin typeface="Times New Roman"/>
                <a:ea typeface="Times New Roman"/>
                <a:cs typeface="Times New Roman"/>
                <a:sym typeface="Times New Roman"/>
              </a:rPr>
              <a:t>hi nhiệt độ càng cao thì lượng tiêu thụ điện năng của thành phố càng lớn. Điều này cũng dễ hiểu bởi khi nhiệt độ lên cao chúng ta thường phải sử dụng thêm các thiết bị như điều hòa, quạt</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3F3F3F"/>
              </a:solidFill>
              <a:latin typeface="Times New Roman"/>
              <a:ea typeface="Times New Roman"/>
              <a:cs typeface="Times New Roman"/>
              <a:sym typeface="Times New Roman"/>
            </a:endParaRPr>
          </a:p>
        </p:txBody>
      </p:sp>
      <p:pic>
        <p:nvPicPr>
          <p:cNvPr id="259" name="Google Shape;259;g266226189df_1_58"/>
          <p:cNvPicPr preferRelativeResize="0"/>
          <p:nvPr/>
        </p:nvPicPr>
        <p:blipFill>
          <a:blip r:embed="rId3">
            <a:alphaModFix/>
          </a:blip>
          <a:stretch>
            <a:fillRect/>
          </a:stretch>
        </p:blipFill>
        <p:spPr>
          <a:xfrm>
            <a:off x="4358050" y="1206050"/>
            <a:ext cx="7833952" cy="41815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662b3b773e_0_16"/>
          <p:cNvSpPr txBox="1"/>
          <p:nvPr>
            <p:ph type="title"/>
          </p:nvPr>
        </p:nvSpPr>
        <p:spPr>
          <a:xfrm>
            <a:off x="818954" y="3627353"/>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Phương Pháp Tiếp Cận</a:t>
            </a:r>
            <a:r>
              <a:rPr b="1" lang="en-US" sz="6650">
                <a:solidFill>
                  <a:srgbClr val="003C67"/>
                </a:solidFill>
              </a:rPr>
              <a:t> </a:t>
            </a:r>
            <a:endParaRPr b="1" sz="7700">
              <a:solidFill>
                <a:srgbClr val="003C67"/>
              </a:solidFill>
            </a:endParaRPr>
          </a:p>
        </p:txBody>
      </p:sp>
      <p:sp>
        <p:nvSpPr>
          <p:cNvPr id="266" name="Google Shape;266;g2662b3b773e_0_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67" name="Google Shape;267;g2662b3b773e_0_16"/>
          <p:cNvSpPr txBox="1"/>
          <p:nvPr/>
        </p:nvSpPr>
        <p:spPr>
          <a:xfrm>
            <a:off x="1018900" y="1756400"/>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04</a:t>
            </a:r>
            <a:endParaRPr b="1" sz="7200">
              <a:solidFill>
                <a:srgbClr val="FFFFFF"/>
              </a:solidFill>
              <a:latin typeface="Roboto Condensed"/>
              <a:ea typeface="Roboto Condensed"/>
              <a:cs typeface="Roboto Condensed"/>
              <a:sym typeface="Roboto Condensed"/>
            </a:endParaRPr>
          </a:p>
        </p:txBody>
      </p:sp>
      <p:pic>
        <p:nvPicPr>
          <p:cNvPr id="268" name="Google Shape;268;g2662b3b773e_0_16"/>
          <p:cNvPicPr preferRelativeResize="0"/>
          <p:nvPr/>
        </p:nvPicPr>
        <p:blipFill>
          <a:blip r:embed="rId3">
            <a:alphaModFix/>
          </a:blip>
          <a:stretch>
            <a:fillRect/>
          </a:stretch>
        </p:blipFill>
        <p:spPr>
          <a:xfrm>
            <a:off x="5898400" y="1668375"/>
            <a:ext cx="5527423" cy="36823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9f0fcb8ef8_2_81"/>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82706"/>
              <a:buFont typeface="Times New Roman"/>
              <a:buNone/>
            </a:pPr>
            <a:r>
              <a:rPr b="1" lang="en-US" sz="6650">
                <a:solidFill>
                  <a:srgbClr val="003C67"/>
                </a:solidFill>
              </a:rPr>
              <a:t>Phương Pháp Tiếp Cận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275" name="Google Shape;275;g29f0fcb8ef8_2_8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76" name="Google Shape;276;g29f0fcb8ef8_2_81"/>
          <p:cNvSpPr txBox="1"/>
          <p:nvPr/>
        </p:nvSpPr>
        <p:spPr>
          <a:xfrm>
            <a:off x="285300" y="1598400"/>
            <a:ext cx="11621400" cy="4214100"/>
          </a:xfrm>
          <a:prstGeom prst="rect">
            <a:avLst/>
          </a:prstGeom>
          <a:noFill/>
          <a:ln>
            <a:noFill/>
          </a:ln>
        </p:spPr>
        <p:txBody>
          <a:bodyPr anchorCtr="0" anchor="t" bIns="91425" lIns="91425" spcFirstLastPara="1" rIns="91425" wrap="square" tIns="91425">
            <a:noAutofit/>
          </a:bodyPr>
          <a:lstStyle/>
          <a:p>
            <a:pPr indent="0" lvl="0" marL="0" marR="50800" rtl="0" algn="l">
              <a:lnSpc>
                <a:spcPct val="166000"/>
              </a:lnSpc>
              <a:spcBef>
                <a:spcPts val="0"/>
              </a:spcBef>
              <a:spcAft>
                <a:spcPts val="0"/>
              </a:spcAft>
              <a:buNone/>
            </a:pPr>
            <a:r>
              <a:rPr b="1" lang="en-US" sz="2400" u="sng">
                <a:solidFill>
                  <a:srgbClr val="003C67"/>
                </a:solidFill>
                <a:latin typeface="Times New Roman"/>
                <a:ea typeface="Times New Roman"/>
                <a:cs typeface="Times New Roman"/>
                <a:sym typeface="Times New Roman"/>
              </a:rPr>
              <a:t>Univariate &amp; Multivariate Time Series Forecasting: </a:t>
            </a:r>
            <a:endParaRPr b="1" sz="2400" u="sng">
              <a:solidFill>
                <a:srgbClr val="003C67"/>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CNN </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GRU </a:t>
            </a:r>
            <a:endParaRPr b="1" sz="2400" u="sng">
              <a:solidFill>
                <a:srgbClr val="003C67"/>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Long Short-Term Memory </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Bidirectional LSTM </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Sử dụng Apache Kafka vs MongoDB</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66226189df_1_100"/>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rgbClr val="003C67"/>
                </a:solidFill>
              </a:rPr>
              <a:t>Univariate Time Series Forecasting</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283" name="Google Shape;283;g266226189df_1_10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84" name="Google Shape;284;g266226189df_1_100"/>
          <p:cNvSpPr txBox="1"/>
          <p:nvPr/>
        </p:nvSpPr>
        <p:spPr>
          <a:xfrm>
            <a:off x="285300" y="1598400"/>
            <a:ext cx="11621400" cy="30093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rgbClr val="003C67"/>
              </a:buClr>
              <a:buSzPts val="2400"/>
              <a:buFont typeface="Times New Roman"/>
              <a:buChar char="-"/>
            </a:pPr>
            <a:r>
              <a:rPr lang="en-US" sz="2400">
                <a:solidFill>
                  <a:schemeClr val="dk1"/>
                </a:solidFill>
                <a:latin typeface="Times New Roman"/>
                <a:ea typeface="Times New Roman"/>
                <a:cs typeface="Times New Roman"/>
                <a:sym typeface="Times New Roman"/>
              </a:rPr>
              <a:t>Là một bài toán dự báo dữ liệu chuỗi thời gian mà chỉ có một chỉ số quan trọng được xem xét (chỉ có một biến độc lập được sử dụng để dự báo giá trị tiếp theo).</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Có nhiều model được sử dụng cho Univariate Time Series Forecasting bao gồm: ARIMA, Prophet, Neural Network Models (Feedforward, LSTM, GRU,…)</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66226189df_1_109"/>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rgbClr val="003C67"/>
                </a:solidFill>
              </a:rPr>
              <a:t>Mult</a:t>
            </a:r>
            <a:r>
              <a:rPr lang="en-US" sz="3300">
                <a:solidFill>
                  <a:srgbClr val="003C67"/>
                </a:solidFill>
              </a:rPr>
              <a:t>ivariate Time Series Forecasting</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291" name="Google Shape;291;g266226189df_1_10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92" name="Google Shape;292;g266226189df_1_109"/>
          <p:cNvSpPr txBox="1"/>
          <p:nvPr/>
        </p:nvSpPr>
        <p:spPr>
          <a:xfrm>
            <a:off x="285300" y="1598400"/>
            <a:ext cx="11621400" cy="30093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Là một bài toán dự báo dữ chuỗi liệu thời gian mà nhiều chỉ số quan trọng được xem xét (nhiều biến độc lập được sử dụng để dự báo giá trị tiếp theo). </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Nhiều model có thể sử dụng cho Multivariate Time Series Forecasting bao gồm: VAR, Prophet, Neural Network Models (Feedforward, LSTM, GRU,…)</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66226189df_1_161"/>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rgbClr val="003C67"/>
                </a:solidFill>
              </a:rPr>
              <a:t>Convolutional Neural Network (CNN)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299" name="Google Shape;299;g266226189df_1_16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00" name="Google Shape;300;g266226189df_1_161"/>
          <p:cNvSpPr txBox="1"/>
          <p:nvPr/>
        </p:nvSpPr>
        <p:spPr>
          <a:xfrm>
            <a:off x="285300" y="1314325"/>
            <a:ext cx="11621400" cy="46869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Convolutional Neural Network (CNN) là một loại mạng neural Deep Learning thường được sử dụng để phân loại hoặc dự báo dữ liệu hình ảnh. Đặc trưng chính của nó là sử dụng quá trình convolution để phát hiện các đặc trưng cụ thể trong dữ liệu, đặt nền tảng cho quá trình phân loại hoặc dự báo.</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Đối với dữ liệu time-series, có thể chuyển đổi thành một ma trận và sử dụng như một hình ảnh đầu vào cho CNN. CNN sử dụng các lớp convolution để tìm kiếm các đặc trưng quan trọng trong dữ liệu, sau đó sử dụng các lớp fully connected để tạo ra dự báo.</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66226189df_1_174"/>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rgbClr val="003C67"/>
                </a:solidFill>
              </a:rPr>
              <a:t>Gated Recurrent Unit (GRU)</a:t>
            </a:r>
            <a:r>
              <a:rPr lang="en-US" sz="3300">
                <a:solidFill>
                  <a:srgbClr val="003C67"/>
                </a:solidFill>
              </a:rPr>
              <a:t>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07" name="Google Shape;307;g266226189df_1_17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08" name="Google Shape;308;g266226189df_1_174"/>
          <p:cNvSpPr txBox="1"/>
          <p:nvPr/>
        </p:nvSpPr>
        <p:spPr>
          <a:xfrm>
            <a:off x="285300" y="1598400"/>
            <a:ext cx="11621400" cy="43839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Một dạng neural network hồi quy, RNN (Recurrent Neural Network), sử dụng một hàm tính toán đồng nhất để xử lý các đầu vào liên tục. Trong RNN, trạng thái hiện tại được sử dụng để dự đoán trạng thái tiếp theo, và quá trình này được lặp lại cho mỗi đầu vào trong chuỗi.</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GRU (Gated Recurrent Unit) là một biến thể của RNN, được thiết kế để hiệu quả với dữ liệu time-series. GRU giữ lại thông tin quan trọng và loại bỏ thông tin không cần thiết, giúp dự đoán sự kiện trong tương lai dựa trên dữ liệu quá khứ và hiện tại</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662b3b773e_0_234"/>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rgbClr val="003C67"/>
                </a:solidFill>
              </a:rPr>
              <a:t>Long Short-Term Memory (LSTM)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15" name="Google Shape;315;g2662b3b773e_0_23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16" name="Google Shape;316;g2662b3b773e_0_234"/>
          <p:cNvSpPr txBox="1"/>
          <p:nvPr/>
        </p:nvSpPr>
        <p:spPr>
          <a:xfrm>
            <a:off x="285300" y="1598400"/>
            <a:ext cx="11621400" cy="30093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LSTM (Long Short-Term Memory) là một biến thể của mô hình RNN, được thiết kế để xử lý dữ liệu chuỗi thời gian bằng cách giữ lại một số thông tin từ trạng thái trước, và sử dụng chúng trong các bước tiếp theo.</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 với GRU, LSTM có cấu trúc phức tạp hơn và đòi hỏi tài nguyên đào tạo nhiều hơn. Mặc dù vậy, ưu điểm của nó là khả năng xử lý tốt hơn trong một số bài toán NLP liên quan đến dữ liệu chuỗi thời gian.</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b="1" lang="en-US" sz="2000" u="sng">
                <a:solidFill>
                  <a:srgbClr val="003C67"/>
                </a:solidFill>
                <a:latin typeface="Nunito"/>
                <a:ea typeface="Nunito"/>
                <a:cs typeface="Nunito"/>
                <a:sym typeface="Nunito"/>
              </a:rPr>
              <a:t>	</a:t>
            </a:r>
            <a:endParaRPr b="1"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b="1" sz="2000" u="sng">
              <a:solidFill>
                <a:srgbClr val="003C67"/>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66226189df_1_183"/>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166666"/>
              <a:buFont typeface="Times New Roman"/>
              <a:buNone/>
            </a:pPr>
            <a:r>
              <a:rPr lang="en-US" sz="3300">
                <a:solidFill>
                  <a:schemeClr val="dk1"/>
                </a:solidFill>
              </a:rPr>
              <a:t>Bidirectional LSTM</a:t>
            </a:r>
            <a:r>
              <a:rPr lang="en-US" sz="3300">
                <a:solidFill>
                  <a:srgbClr val="003C67"/>
                </a:solidFill>
              </a:rPr>
              <a:t>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23" name="Google Shape;323;g266226189df_1_18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24" name="Google Shape;324;g266226189df_1_183"/>
          <p:cNvSpPr txBox="1"/>
          <p:nvPr/>
        </p:nvSpPr>
        <p:spPr>
          <a:xfrm>
            <a:off x="285300" y="1598400"/>
            <a:ext cx="11621400" cy="4014300"/>
          </a:xfrm>
          <a:prstGeom prst="rect">
            <a:avLst/>
          </a:prstGeom>
          <a:noFill/>
          <a:ln>
            <a:noFill/>
          </a:ln>
        </p:spPr>
        <p:txBody>
          <a:bodyPr anchorCtr="0" anchor="t" bIns="91425" lIns="91425" spcFirstLastPara="1" rIns="91425" wrap="square" tIns="91425">
            <a:noAutofit/>
          </a:bodyPr>
          <a:lstStyle/>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Bidirectional LSTM hoặc BiLSTM là một thuật ngữ được sử dụng để mô tả một mô hình chuỗi có chứa hai lớp LSTM, một để xử lý đầu vào theo hướng chuyển tiếp và một để xử lý</a:t>
            </a:r>
            <a:r>
              <a:rPr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theo hướng ngược lại</a:t>
            </a:r>
            <a:endParaRPr sz="2400">
              <a:solidFill>
                <a:schemeClr val="dk1"/>
              </a:solidFill>
              <a:latin typeface="Times New Roman"/>
              <a:ea typeface="Times New Roman"/>
              <a:cs typeface="Times New Roman"/>
              <a:sym typeface="Times New Roman"/>
            </a:endParaRPr>
          </a:p>
          <a:p>
            <a:pPr indent="-381000" lvl="0" marL="457200" marR="50800" rtl="0" algn="l">
              <a:lnSpc>
                <a:spcPct val="166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Thông thường, nó được sử dụng trong các nhiệm vụ liên quan đến xử lý ngôn ngữ tự nhiên (NLP). Ý tưởng đằng sau phương pháp này là bằng cách xử lý dữ liệu theo cả hai hướng, mô hình có khả năng hiểu quan hệ giữa các chuỗi tốt hơn</a:t>
            </a:r>
            <a:endParaRPr sz="2400">
              <a:solidFill>
                <a:schemeClr val="dk1"/>
              </a:solidFill>
              <a:latin typeface="Times New Roman"/>
              <a:ea typeface="Times New Roman"/>
              <a:cs typeface="Times New Roman"/>
              <a:sym typeface="Times New Roman"/>
            </a:endParaRPr>
          </a:p>
          <a:p>
            <a:pPr indent="0" lvl="0" marL="0" marR="50800" rtl="0" algn="l">
              <a:lnSpc>
                <a:spcPct val="166000"/>
              </a:lnSpc>
              <a:spcBef>
                <a:spcPts val="0"/>
              </a:spcBef>
              <a:spcAft>
                <a:spcPts val="0"/>
              </a:spcAft>
              <a:buNone/>
            </a:pPr>
            <a:r>
              <a:rPr lang="en-US" sz="2000" u="sng">
                <a:solidFill>
                  <a:srgbClr val="003C67"/>
                </a:solidFill>
                <a:latin typeface="Nunito"/>
                <a:ea typeface="Nunito"/>
                <a:cs typeface="Nunito"/>
                <a:sym typeface="Nunito"/>
              </a:rPr>
              <a:t>	</a:t>
            </a:r>
            <a:endParaRPr sz="2000" u="sng">
              <a:solidFill>
                <a:srgbClr val="003C67"/>
              </a:solidFill>
              <a:latin typeface="Nunito"/>
              <a:ea typeface="Nunito"/>
              <a:cs typeface="Nunito"/>
              <a:sym typeface="Nunito"/>
            </a:endParaRPr>
          </a:p>
          <a:p>
            <a:pPr indent="0" lvl="0" marL="457200" marR="50800" rtl="0" algn="l">
              <a:lnSpc>
                <a:spcPct val="166000"/>
              </a:lnSpc>
              <a:spcBef>
                <a:spcPts val="0"/>
              </a:spcBef>
              <a:spcAft>
                <a:spcPts val="0"/>
              </a:spcAft>
              <a:buNone/>
            </a:pPr>
            <a:r>
              <a:t/>
            </a:r>
            <a:endParaRPr sz="2000" u="sng">
              <a:solidFill>
                <a:srgbClr val="003C67"/>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662b3b773e_0_24"/>
          <p:cNvSpPr txBox="1"/>
          <p:nvPr>
            <p:ph type="title"/>
          </p:nvPr>
        </p:nvSpPr>
        <p:spPr>
          <a:xfrm>
            <a:off x="2465804" y="3627353"/>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Kết Quả</a:t>
            </a:r>
            <a:r>
              <a:rPr b="1" lang="en-US" sz="6650">
                <a:solidFill>
                  <a:srgbClr val="003C67"/>
                </a:solidFill>
              </a:rPr>
              <a:t> </a:t>
            </a:r>
            <a:endParaRPr b="1" sz="7700">
              <a:solidFill>
                <a:srgbClr val="003C67"/>
              </a:solidFill>
            </a:endParaRPr>
          </a:p>
        </p:txBody>
      </p:sp>
      <p:sp>
        <p:nvSpPr>
          <p:cNvPr id="331" name="Google Shape;331;g2662b3b773e_0_2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32" name="Google Shape;332;g2662b3b773e_0_24"/>
          <p:cNvSpPr txBox="1"/>
          <p:nvPr/>
        </p:nvSpPr>
        <p:spPr>
          <a:xfrm>
            <a:off x="2465800" y="1732875"/>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05</a:t>
            </a:r>
            <a:endParaRPr b="1" sz="7200">
              <a:solidFill>
                <a:srgbClr val="FFFFFF"/>
              </a:solidFill>
              <a:latin typeface="Roboto Condensed"/>
              <a:ea typeface="Roboto Condensed"/>
              <a:cs typeface="Roboto Condensed"/>
              <a:sym typeface="Roboto Condensed"/>
            </a:endParaRPr>
          </a:p>
        </p:txBody>
      </p:sp>
      <p:pic>
        <p:nvPicPr>
          <p:cNvPr id="333" name="Google Shape;333;g2662b3b773e_0_24"/>
          <p:cNvPicPr preferRelativeResize="0"/>
          <p:nvPr/>
        </p:nvPicPr>
        <p:blipFill>
          <a:blip r:embed="rId3">
            <a:alphaModFix/>
          </a:blip>
          <a:stretch>
            <a:fillRect/>
          </a:stretch>
        </p:blipFill>
        <p:spPr>
          <a:xfrm>
            <a:off x="5898400" y="1668375"/>
            <a:ext cx="5527423" cy="36823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62b3b773e_0_211"/>
          <p:cNvSpPr txBox="1"/>
          <p:nvPr>
            <p:ph type="title"/>
          </p:nvPr>
        </p:nvSpPr>
        <p:spPr>
          <a:xfrm>
            <a:off x="1312978" y="1632625"/>
            <a:ext cx="27342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Giới Thiệu </a:t>
            </a:r>
            <a:endParaRPr b="1" sz="3000">
              <a:solidFill>
                <a:srgbClr val="003C67"/>
              </a:solidFill>
            </a:endParaRPr>
          </a:p>
        </p:txBody>
      </p:sp>
      <p:sp>
        <p:nvSpPr>
          <p:cNvPr id="118" name="Google Shape;118;g2662b3b773e_0_21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sz="3000"/>
              <a:t>‹#›</a:t>
            </a:fld>
            <a:endParaRPr sz="3000"/>
          </a:p>
        </p:txBody>
      </p:sp>
      <p:sp>
        <p:nvSpPr>
          <p:cNvPr id="119" name="Google Shape;119;g2662b3b773e_0_211"/>
          <p:cNvSpPr txBox="1"/>
          <p:nvPr/>
        </p:nvSpPr>
        <p:spPr>
          <a:xfrm>
            <a:off x="277825" y="1438800"/>
            <a:ext cx="828600" cy="8817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01</a:t>
            </a:r>
            <a:endParaRPr b="1" sz="3000">
              <a:solidFill>
                <a:srgbClr val="FFFFFF"/>
              </a:solidFill>
              <a:latin typeface="Roboto Condensed"/>
              <a:ea typeface="Roboto Condensed"/>
              <a:cs typeface="Roboto Condensed"/>
              <a:sym typeface="Roboto Condensed"/>
            </a:endParaRPr>
          </a:p>
        </p:txBody>
      </p:sp>
      <p:sp>
        <p:nvSpPr>
          <p:cNvPr id="120" name="Google Shape;120;g2662b3b773e_0_211"/>
          <p:cNvSpPr txBox="1"/>
          <p:nvPr/>
        </p:nvSpPr>
        <p:spPr>
          <a:xfrm>
            <a:off x="5135525" y="1367700"/>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02</a:t>
            </a:r>
            <a:endParaRPr b="1" sz="3000">
              <a:solidFill>
                <a:srgbClr val="FFFFFF"/>
              </a:solidFill>
              <a:latin typeface="Roboto Condensed"/>
              <a:ea typeface="Roboto Condensed"/>
              <a:cs typeface="Roboto Condensed"/>
              <a:sym typeface="Roboto Condensed"/>
            </a:endParaRPr>
          </a:p>
        </p:txBody>
      </p:sp>
      <p:sp>
        <p:nvSpPr>
          <p:cNvPr id="121" name="Google Shape;121;g2662b3b773e_0_211"/>
          <p:cNvSpPr txBox="1"/>
          <p:nvPr>
            <p:ph type="title"/>
          </p:nvPr>
        </p:nvSpPr>
        <p:spPr>
          <a:xfrm>
            <a:off x="6258203" y="1632625"/>
            <a:ext cx="28872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Bộ Dữ Liệu </a:t>
            </a:r>
            <a:endParaRPr b="1" sz="3000">
              <a:solidFill>
                <a:srgbClr val="003C67"/>
              </a:solidFill>
            </a:endParaRPr>
          </a:p>
        </p:txBody>
      </p:sp>
      <p:sp>
        <p:nvSpPr>
          <p:cNvPr id="122" name="Google Shape;122;g2662b3b773e_0_211"/>
          <p:cNvSpPr txBox="1"/>
          <p:nvPr/>
        </p:nvSpPr>
        <p:spPr>
          <a:xfrm>
            <a:off x="277825" y="2653713"/>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03</a:t>
            </a:r>
            <a:endParaRPr b="1" sz="3000">
              <a:solidFill>
                <a:srgbClr val="FFFFFF"/>
              </a:solidFill>
              <a:latin typeface="Roboto Condensed"/>
              <a:ea typeface="Roboto Condensed"/>
              <a:cs typeface="Roboto Condensed"/>
              <a:sym typeface="Roboto Condensed"/>
            </a:endParaRPr>
          </a:p>
        </p:txBody>
      </p:sp>
      <p:sp>
        <p:nvSpPr>
          <p:cNvPr id="123" name="Google Shape;123;g2662b3b773e_0_211"/>
          <p:cNvSpPr txBox="1"/>
          <p:nvPr/>
        </p:nvSpPr>
        <p:spPr>
          <a:xfrm>
            <a:off x="5135525" y="2717176"/>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04</a:t>
            </a:r>
            <a:endParaRPr b="1" sz="3000">
              <a:solidFill>
                <a:srgbClr val="FFFFFF"/>
              </a:solidFill>
              <a:latin typeface="Roboto Condensed"/>
              <a:ea typeface="Roboto Condensed"/>
              <a:cs typeface="Roboto Condensed"/>
              <a:sym typeface="Roboto Condensed"/>
            </a:endParaRPr>
          </a:p>
        </p:txBody>
      </p:sp>
      <p:sp>
        <p:nvSpPr>
          <p:cNvPr id="124" name="Google Shape;124;g2662b3b773e_0_211"/>
          <p:cNvSpPr txBox="1"/>
          <p:nvPr>
            <p:ph type="title"/>
          </p:nvPr>
        </p:nvSpPr>
        <p:spPr>
          <a:xfrm>
            <a:off x="1312978" y="2836263"/>
            <a:ext cx="34284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Khám Phá Dữ Liệu </a:t>
            </a:r>
            <a:endParaRPr b="1" sz="3000">
              <a:solidFill>
                <a:srgbClr val="003C67"/>
              </a:solidFill>
            </a:endParaRPr>
          </a:p>
        </p:txBody>
      </p:sp>
      <p:sp>
        <p:nvSpPr>
          <p:cNvPr id="125" name="Google Shape;125;g2662b3b773e_0_211"/>
          <p:cNvSpPr txBox="1"/>
          <p:nvPr/>
        </p:nvSpPr>
        <p:spPr>
          <a:xfrm>
            <a:off x="277825" y="4010825"/>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05</a:t>
            </a:r>
            <a:endParaRPr b="1" sz="3000">
              <a:solidFill>
                <a:srgbClr val="FFFFFF"/>
              </a:solidFill>
              <a:latin typeface="Roboto Condensed"/>
              <a:ea typeface="Roboto Condensed"/>
              <a:cs typeface="Roboto Condensed"/>
              <a:sym typeface="Roboto Condensed"/>
            </a:endParaRPr>
          </a:p>
        </p:txBody>
      </p:sp>
      <p:sp>
        <p:nvSpPr>
          <p:cNvPr id="126" name="Google Shape;126;g2662b3b773e_0_211"/>
          <p:cNvSpPr txBox="1"/>
          <p:nvPr/>
        </p:nvSpPr>
        <p:spPr>
          <a:xfrm>
            <a:off x="5135525" y="4153025"/>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06</a:t>
            </a:r>
            <a:endParaRPr b="1" sz="3000">
              <a:solidFill>
                <a:srgbClr val="FFFFFF"/>
              </a:solidFill>
              <a:latin typeface="Roboto Condensed"/>
              <a:ea typeface="Roboto Condensed"/>
              <a:cs typeface="Roboto Condensed"/>
              <a:sym typeface="Roboto Condensed"/>
            </a:endParaRPr>
          </a:p>
        </p:txBody>
      </p:sp>
      <p:sp>
        <p:nvSpPr>
          <p:cNvPr id="127" name="Google Shape;127;g2662b3b773e_0_211"/>
          <p:cNvSpPr txBox="1"/>
          <p:nvPr>
            <p:ph type="title"/>
          </p:nvPr>
        </p:nvSpPr>
        <p:spPr>
          <a:xfrm>
            <a:off x="1312978" y="4178025"/>
            <a:ext cx="34284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K</a:t>
            </a:r>
            <a:r>
              <a:rPr b="1" lang="en-US" sz="3000">
                <a:solidFill>
                  <a:srgbClr val="003C67"/>
                </a:solidFill>
              </a:rPr>
              <a:t>ết Quả</a:t>
            </a:r>
            <a:r>
              <a:rPr b="1" lang="en-US" sz="3000">
                <a:solidFill>
                  <a:srgbClr val="003C67"/>
                </a:solidFill>
              </a:rPr>
              <a:t> </a:t>
            </a:r>
            <a:endParaRPr b="1" sz="3000">
              <a:solidFill>
                <a:srgbClr val="003C67"/>
              </a:solidFill>
            </a:endParaRPr>
          </a:p>
        </p:txBody>
      </p:sp>
      <p:sp>
        <p:nvSpPr>
          <p:cNvPr id="128" name="Google Shape;128;g2662b3b773e_0_211"/>
          <p:cNvSpPr txBox="1"/>
          <p:nvPr>
            <p:ph type="title"/>
          </p:nvPr>
        </p:nvSpPr>
        <p:spPr>
          <a:xfrm>
            <a:off x="6341749" y="4295225"/>
            <a:ext cx="4222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Kiến Trúc Thực Nghiệm</a:t>
            </a:r>
            <a:r>
              <a:rPr b="1" lang="en-US" sz="3000">
                <a:solidFill>
                  <a:srgbClr val="003C67"/>
                </a:solidFill>
              </a:rPr>
              <a:t> </a:t>
            </a:r>
            <a:endParaRPr b="1" sz="3000">
              <a:solidFill>
                <a:srgbClr val="003C67"/>
              </a:solidFill>
            </a:endParaRPr>
          </a:p>
        </p:txBody>
      </p:sp>
      <p:sp>
        <p:nvSpPr>
          <p:cNvPr id="129" name="Google Shape;129;g2662b3b773e_0_211"/>
          <p:cNvSpPr txBox="1"/>
          <p:nvPr>
            <p:ph type="title"/>
          </p:nvPr>
        </p:nvSpPr>
        <p:spPr>
          <a:xfrm>
            <a:off x="6258200" y="2988150"/>
            <a:ext cx="43896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Phương Pháp Tiếp Cận</a:t>
            </a:r>
            <a:r>
              <a:rPr b="1" lang="en-US" sz="3000">
                <a:solidFill>
                  <a:srgbClr val="003C67"/>
                </a:solidFill>
              </a:rPr>
              <a:t> </a:t>
            </a:r>
            <a:endParaRPr b="1" sz="3000">
              <a:solidFill>
                <a:srgbClr val="003C67"/>
              </a:solidFill>
            </a:endParaRPr>
          </a:p>
        </p:txBody>
      </p:sp>
      <p:sp>
        <p:nvSpPr>
          <p:cNvPr id="130" name="Google Shape;130;g2662b3b773e_0_211"/>
          <p:cNvSpPr txBox="1"/>
          <p:nvPr/>
        </p:nvSpPr>
        <p:spPr>
          <a:xfrm>
            <a:off x="277825" y="5222425"/>
            <a:ext cx="828600" cy="10239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rgbClr val="FFFFFF"/>
                </a:solidFill>
                <a:latin typeface="Roboto Condensed"/>
                <a:ea typeface="Roboto Condensed"/>
                <a:cs typeface="Roboto Condensed"/>
                <a:sym typeface="Roboto Condensed"/>
              </a:rPr>
              <a:t>07</a:t>
            </a:r>
            <a:endParaRPr b="1" sz="3000">
              <a:solidFill>
                <a:srgbClr val="FFFFFF"/>
              </a:solidFill>
              <a:latin typeface="Roboto Condensed"/>
              <a:ea typeface="Roboto Condensed"/>
              <a:cs typeface="Roboto Condensed"/>
              <a:sym typeface="Roboto Condensed"/>
            </a:endParaRPr>
          </a:p>
        </p:txBody>
      </p:sp>
      <p:sp>
        <p:nvSpPr>
          <p:cNvPr id="131" name="Google Shape;131;g2662b3b773e_0_211"/>
          <p:cNvSpPr txBox="1"/>
          <p:nvPr>
            <p:ph type="title"/>
          </p:nvPr>
        </p:nvSpPr>
        <p:spPr>
          <a:xfrm>
            <a:off x="1312975" y="5519775"/>
            <a:ext cx="30024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3000">
                <a:solidFill>
                  <a:srgbClr val="003C67"/>
                </a:solidFill>
              </a:rPr>
              <a:t>Kết </a:t>
            </a:r>
            <a:r>
              <a:rPr b="1" lang="en-US" sz="3000">
                <a:solidFill>
                  <a:srgbClr val="003C67"/>
                </a:solidFill>
              </a:rPr>
              <a:t>Luận</a:t>
            </a:r>
            <a:r>
              <a:rPr b="1" lang="en-US" sz="3000">
                <a:solidFill>
                  <a:srgbClr val="003C67"/>
                </a:solidFill>
              </a:rPr>
              <a:t> </a:t>
            </a:r>
            <a:endParaRPr b="1" sz="3000">
              <a:solidFill>
                <a:srgbClr val="003C6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66226189df_1_76"/>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82706"/>
              <a:buFont typeface="Times New Roman"/>
              <a:buNone/>
            </a:pPr>
            <a:r>
              <a:rPr b="1" lang="en-US" sz="6650">
                <a:solidFill>
                  <a:srgbClr val="003C67"/>
                </a:solidFill>
              </a:rPr>
              <a:t>Kết quả thực nghiệm</a:t>
            </a:r>
            <a:r>
              <a:rPr b="1" lang="en-US" sz="6650">
                <a:solidFill>
                  <a:srgbClr val="003C67"/>
                </a:solidFill>
              </a:rPr>
              <a:t>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40" name="Google Shape;340;g266226189df_1_7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41" name="Google Shape;341;g266226189df_1_76"/>
          <p:cNvPicPr preferRelativeResize="0"/>
          <p:nvPr/>
        </p:nvPicPr>
        <p:blipFill>
          <a:blip r:embed="rId3">
            <a:alphaModFix/>
          </a:blip>
          <a:stretch>
            <a:fillRect/>
          </a:stretch>
        </p:blipFill>
        <p:spPr>
          <a:xfrm>
            <a:off x="1869850" y="1313423"/>
            <a:ext cx="7212799" cy="2607225"/>
          </a:xfrm>
          <a:prstGeom prst="rect">
            <a:avLst/>
          </a:prstGeom>
          <a:noFill/>
          <a:ln>
            <a:noFill/>
          </a:ln>
        </p:spPr>
      </p:pic>
      <p:sp>
        <p:nvSpPr>
          <p:cNvPr id="342" name="Google Shape;342;g266226189df_1_76"/>
          <p:cNvSpPr txBox="1"/>
          <p:nvPr/>
        </p:nvSpPr>
        <p:spPr>
          <a:xfrm>
            <a:off x="788825" y="3920650"/>
            <a:ext cx="9881100" cy="22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3F3F3F"/>
                </a:solidFill>
                <a:latin typeface="Times New Roman"/>
                <a:ea typeface="Times New Roman"/>
                <a:cs typeface="Times New Roman"/>
                <a:sym typeface="Times New Roman"/>
              </a:rPr>
              <a:t>phương pháp UTSF thì mô hình GRU đạt kết quả tốt nhất theo độ đo RMSE với kết quả RMSE = 0.6010. Với phương pháp MTSF sử dụng biến nhiệt độ, mô hình BiLSTM cho kết quả tốt nhất với RMSE = 0.5623; Khi thêm biến nhiệt độ, nhìn chung các mô hình có kết quả tốt hơn so với phương pháp UTSF, đặc biệt là mô hình BiLSTM và LSTM. Với phương pháp MTSF sử dụng biến nhiệt độ và độ ẩm, mô hình LSTM cho kết quả tốt nhất với RMSE = 0.5747, tuy nhiên nhìn chung các mô hình cho kết quả thấp hơn. Cuối cùng, chúng tôi sử dụng cả 3 biến nhiệt độ, độ ẩm và tốc độ gió, mô hình GRU tiếp tục cho kết quả tốt nhất với RMSE = 0.5619</a:t>
            </a:r>
            <a:endParaRPr sz="1800">
              <a:solidFill>
                <a:srgbClr val="3F3F3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66226189df_1_84"/>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82706"/>
              <a:buFont typeface="Times New Roman"/>
              <a:buNone/>
            </a:pPr>
            <a:r>
              <a:rPr b="1" lang="en-US" sz="6650">
                <a:solidFill>
                  <a:srgbClr val="003C67"/>
                </a:solidFill>
              </a:rPr>
              <a:t>Kết quả thực nghiệm </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49" name="Google Shape;349;g266226189df_1_8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50" name="Google Shape;350;g266226189df_1_84"/>
          <p:cNvPicPr preferRelativeResize="0"/>
          <p:nvPr/>
        </p:nvPicPr>
        <p:blipFill>
          <a:blip r:embed="rId3">
            <a:alphaModFix/>
          </a:blip>
          <a:stretch>
            <a:fillRect/>
          </a:stretch>
        </p:blipFill>
        <p:spPr>
          <a:xfrm>
            <a:off x="394525" y="1289901"/>
            <a:ext cx="9505926" cy="2692975"/>
          </a:xfrm>
          <a:prstGeom prst="rect">
            <a:avLst/>
          </a:prstGeom>
          <a:noFill/>
          <a:ln>
            <a:noFill/>
          </a:ln>
        </p:spPr>
      </p:pic>
      <p:sp>
        <p:nvSpPr>
          <p:cNvPr id="351" name="Google Shape;351;g266226189df_1_84"/>
          <p:cNvSpPr txBox="1"/>
          <p:nvPr/>
        </p:nvSpPr>
        <p:spPr>
          <a:xfrm>
            <a:off x="1035825" y="4130450"/>
            <a:ext cx="10081200" cy="17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Times New Roman"/>
                <a:ea typeface="Times New Roman"/>
                <a:cs typeface="Times New Roman"/>
                <a:sym typeface="Times New Roman"/>
              </a:rPr>
              <a:t>kết quả thực nghiệm của các mô hình tốt nhất trên 1000 điểm dữ liệu của tập test. Có thể thấy rằng kết quả dự đoán của các mô hình khá tốt, giá trị năng lượng tiêu thụ được dự đoán gần đúng với giá trị năng lượng tiêu thụ thực tế. Bên cạnh đó, kết quả dự đoán của các mô hình khá tương đồng nhau.</a:t>
            </a:r>
            <a:endParaRPr sz="2000">
              <a:solidFill>
                <a:srgbClr val="3F3F3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662b3b773e_0_32"/>
          <p:cNvSpPr txBox="1"/>
          <p:nvPr>
            <p:ph type="title"/>
          </p:nvPr>
        </p:nvSpPr>
        <p:spPr>
          <a:xfrm>
            <a:off x="524854" y="3639128"/>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Kiến Trúc Thực Nghiệm</a:t>
            </a:r>
            <a:r>
              <a:rPr b="1" lang="en-US" sz="6650">
                <a:solidFill>
                  <a:srgbClr val="003C67"/>
                </a:solidFill>
              </a:rPr>
              <a:t> </a:t>
            </a:r>
            <a:endParaRPr b="1" sz="7700">
              <a:solidFill>
                <a:srgbClr val="003C67"/>
              </a:solidFill>
            </a:endParaRPr>
          </a:p>
        </p:txBody>
      </p:sp>
      <p:sp>
        <p:nvSpPr>
          <p:cNvPr id="358" name="Google Shape;358;g2662b3b773e_0_3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59" name="Google Shape;359;g2662b3b773e_0_32"/>
          <p:cNvSpPr txBox="1"/>
          <p:nvPr/>
        </p:nvSpPr>
        <p:spPr>
          <a:xfrm>
            <a:off x="524850" y="1668375"/>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06</a:t>
            </a:r>
            <a:endParaRPr b="1" sz="7200">
              <a:solidFill>
                <a:srgbClr val="FFFFFF"/>
              </a:solidFill>
              <a:latin typeface="Roboto Condensed"/>
              <a:ea typeface="Roboto Condensed"/>
              <a:cs typeface="Roboto Condensed"/>
              <a:sym typeface="Roboto Condensed"/>
            </a:endParaRPr>
          </a:p>
        </p:txBody>
      </p:sp>
      <p:pic>
        <p:nvPicPr>
          <p:cNvPr id="360" name="Google Shape;360;g2662b3b773e_0_32"/>
          <p:cNvPicPr preferRelativeResize="0"/>
          <p:nvPr/>
        </p:nvPicPr>
        <p:blipFill>
          <a:blip r:embed="rId3">
            <a:alphaModFix/>
          </a:blip>
          <a:stretch>
            <a:fillRect/>
          </a:stretch>
        </p:blipFill>
        <p:spPr>
          <a:xfrm>
            <a:off x="5898400" y="1668375"/>
            <a:ext cx="5527423" cy="36823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66226189df_1_21"/>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just">
              <a:lnSpc>
                <a:spcPct val="85000"/>
              </a:lnSpc>
              <a:spcBef>
                <a:spcPts val="0"/>
              </a:spcBef>
              <a:spcAft>
                <a:spcPts val="0"/>
              </a:spcAft>
              <a:buClr>
                <a:srgbClr val="3F3F3F"/>
              </a:buClr>
              <a:buSzPct val="82706"/>
              <a:buFont typeface="Times New Roman"/>
              <a:buNone/>
            </a:pPr>
            <a:r>
              <a:rPr b="1" lang="en-US" sz="6650">
                <a:solidFill>
                  <a:srgbClr val="003C67"/>
                </a:solidFill>
              </a:rPr>
              <a:t>Kiến Trúc Hệ Thống</a:t>
            </a:r>
            <a:r>
              <a:rPr b="1" lang="en-US" sz="6650">
                <a:solidFill>
                  <a:srgbClr val="003C67"/>
                </a:solidFill>
                <a:latin typeface="Roboto Condensed"/>
                <a:ea typeface="Roboto Condensed"/>
                <a:cs typeface="Roboto Condensed"/>
                <a:sym typeface="Roboto Condensed"/>
              </a:rPr>
              <a:t> </a:t>
            </a:r>
            <a:endParaRPr sz="5600">
              <a:solidFill>
                <a:schemeClr val="dk1"/>
              </a:solidFill>
            </a:endParaRPr>
          </a:p>
        </p:txBody>
      </p:sp>
      <p:sp>
        <p:nvSpPr>
          <p:cNvPr id="367" name="Google Shape;367;g266226189df_1_2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368" name="Google Shape;368;g266226189df_1_21"/>
          <p:cNvSpPr txBox="1"/>
          <p:nvPr/>
        </p:nvSpPr>
        <p:spPr>
          <a:xfrm>
            <a:off x="40800" y="1459050"/>
            <a:ext cx="2959800" cy="4641000"/>
          </a:xfrm>
          <a:prstGeom prst="rect">
            <a:avLst/>
          </a:prstGeom>
          <a:noFill/>
          <a:ln>
            <a:noFill/>
          </a:ln>
        </p:spPr>
        <p:txBody>
          <a:bodyPr anchorCtr="0" anchor="t" bIns="91425" lIns="91425" spcFirstLastPara="1" rIns="91425" wrap="square" tIns="91425">
            <a:noAutofit/>
          </a:bodyPr>
          <a:lstStyle/>
          <a:p>
            <a:pPr indent="-349250" lvl="0" marL="457200" marR="50800" rtl="0" algn="l">
              <a:lnSpc>
                <a:spcPct val="166000"/>
              </a:lnSpc>
              <a:spcBef>
                <a:spcPts val="0"/>
              </a:spcBef>
              <a:spcAft>
                <a:spcPts val="0"/>
              </a:spcAft>
              <a:buClr>
                <a:srgbClr val="003C67"/>
              </a:buClr>
              <a:buSzPts val="1900"/>
              <a:buFont typeface="Nunito"/>
              <a:buChar char="●"/>
            </a:pPr>
            <a:r>
              <a:rPr lang="en-US" sz="1900">
                <a:solidFill>
                  <a:srgbClr val="003C67"/>
                </a:solidFill>
                <a:latin typeface="Nunito"/>
                <a:ea typeface="Nunito"/>
                <a:cs typeface="Nunito"/>
                <a:sym typeface="Nunito"/>
              </a:rPr>
              <a:t>Giai đoạn 1: 	Giai Đoạn Xây Dựng và Lựa Chọn Mô Hình</a:t>
            </a:r>
            <a:endParaRPr sz="1900">
              <a:solidFill>
                <a:srgbClr val="003C67"/>
              </a:solidFill>
              <a:latin typeface="Nunito"/>
              <a:ea typeface="Nunito"/>
              <a:cs typeface="Nunito"/>
              <a:sym typeface="Nunito"/>
            </a:endParaRPr>
          </a:p>
          <a:p>
            <a:pPr indent="-349250" lvl="0" marL="457200" marR="50800" rtl="0" algn="l">
              <a:lnSpc>
                <a:spcPct val="166000"/>
              </a:lnSpc>
              <a:spcBef>
                <a:spcPts val="0"/>
              </a:spcBef>
              <a:spcAft>
                <a:spcPts val="0"/>
              </a:spcAft>
              <a:buClr>
                <a:srgbClr val="003C67"/>
              </a:buClr>
              <a:buSzPts val="1900"/>
              <a:buFont typeface="Nunito"/>
              <a:buChar char="●"/>
            </a:pPr>
            <a:r>
              <a:rPr lang="en-US" sz="1900">
                <a:solidFill>
                  <a:srgbClr val="003C67"/>
                </a:solidFill>
                <a:latin typeface="Nunito"/>
                <a:ea typeface="Nunito"/>
                <a:cs typeface="Nunito"/>
                <a:sym typeface="Nunito"/>
              </a:rPr>
              <a:t>Giai đoạn 2: 	Giai Đoạn Stream Dữ Liệu</a:t>
            </a:r>
            <a:endParaRPr sz="1900">
              <a:solidFill>
                <a:srgbClr val="003C67"/>
              </a:solidFill>
              <a:latin typeface="Nunito"/>
              <a:ea typeface="Nunito"/>
              <a:cs typeface="Nunito"/>
              <a:sym typeface="Nunito"/>
            </a:endParaRPr>
          </a:p>
          <a:p>
            <a:pPr indent="-349250" lvl="0" marL="457200" marR="50800" rtl="0" algn="l">
              <a:lnSpc>
                <a:spcPct val="166000"/>
              </a:lnSpc>
              <a:spcBef>
                <a:spcPts val="0"/>
              </a:spcBef>
              <a:spcAft>
                <a:spcPts val="0"/>
              </a:spcAft>
              <a:buClr>
                <a:srgbClr val="003C67"/>
              </a:buClr>
              <a:buSzPts val="1900"/>
              <a:buFont typeface="Nunito"/>
              <a:buChar char="●"/>
            </a:pPr>
            <a:r>
              <a:rPr lang="en-US" sz="1900">
                <a:solidFill>
                  <a:srgbClr val="003C67"/>
                </a:solidFill>
                <a:latin typeface="Nunito"/>
                <a:ea typeface="Nunito"/>
                <a:cs typeface="Nunito"/>
                <a:sym typeface="Nunito"/>
              </a:rPr>
              <a:t>Giai đoạn 3: 	Giai Đoạn Cập Nhật Mô Hình</a:t>
            </a:r>
            <a:endParaRPr sz="1900">
              <a:solidFill>
                <a:srgbClr val="003C67"/>
              </a:solidFill>
              <a:latin typeface="Nunito"/>
              <a:ea typeface="Nunito"/>
              <a:cs typeface="Nunito"/>
              <a:sym typeface="Nunito"/>
            </a:endParaRPr>
          </a:p>
          <a:p>
            <a:pPr indent="0" lvl="0" marL="914400" marR="50800" rtl="0" algn="l">
              <a:lnSpc>
                <a:spcPct val="166000"/>
              </a:lnSpc>
              <a:spcBef>
                <a:spcPts val="0"/>
              </a:spcBef>
              <a:spcAft>
                <a:spcPts val="0"/>
              </a:spcAft>
              <a:buNone/>
            </a:pPr>
            <a:r>
              <a:t/>
            </a:r>
            <a:endParaRPr sz="2100" u="sng">
              <a:solidFill>
                <a:srgbClr val="003C67"/>
              </a:solidFill>
              <a:latin typeface="Nunito"/>
              <a:ea typeface="Nunito"/>
              <a:cs typeface="Nunito"/>
              <a:sym typeface="Nunito"/>
            </a:endParaRPr>
          </a:p>
        </p:txBody>
      </p:sp>
      <p:pic>
        <p:nvPicPr>
          <p:cNvPr id="369" name="Google Shape;369;g266226189df_1_21"/>
          <p:cNvPicPr preferRelativeResize="0"/>
          <p:nvPr/>
        </p:nvPicPr>
        <p:blipFill>
          <a:blip r:embed="rId3">
            <a:alphaModFix/>
          </a:blip>
          <a:stretch>
            <a:fillRect/>
          </a:stretch>
        </p:blipFill>
        <p:spPr>
          <a:xfrm>
            <a:off x="3286030" y="1278700"/>
            <a:ext cx="8847588" cy="4948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66226189df_1_125"/>
          <p:cNvSpPr txBox="1"/>
          <p:nvPr>
            <p:ph type="title"/>
          </p:nvPr>
        </p:nvSpPr>
        <p:spPr>
          <a:xfrm>
            <a:off x="1022079" y="267553"/>
            <a:ext cx="10768500" cy="881700"/>
          </a:xfrm>
          <a:prstGeom prst="rect">
            <a:avLst/>
          </a:prstGeom>
          <a:noFill/>
          <a:ln>
            <a:noFill/>
          </a:ln>
        </p:spPr>
        <p:txBody>
          <a:bodyPr anchorCtr="0" anchor="t" bIns="45700" lIns="91425" spcFirstLastPara="1" rIns="91425" wrap="square" tIns="45700">
            <a:normAutofit/>
          </a:bodyPr>
          <a:lstStyle/>
          <a:p>
            <a:pPr indent="0" lvl="0" marL="457200" marR="50800" rtl="0" algn="l">
              <a:lnSpc>
                <a:spcPct val="166000"/>
              </a:lnSpc>
              <a:spcBef>
                <a:spcPts val="0"/>
              </a:spcBef>
              <a:spcAft>
                <a:spcPts val="0"/>
              </a:spcAft>
              <a:buClr>
                <a:schemeClr val="dk1"/>
              </a:buClr>
              <a:buSzPts val="1100"/>
              <a:buFont typeface="Arial"/>
              <a:buNone/>
            </a:pPr>
            <a:r>
              <a:rPr lang="en-US" sz="3000">
                <a:solidFill>
                  <a:srgbClr val="003C67"/>
                </a:solidFill>
              </a:rPr>
              <a:t>Giai Đoạn Xây Dựng và Lựa Chọn Mô Hình</a:t>
            </a:r>
            <a:endParaRPr sz="3000">
              <a:solidFill>
                <a:schemeClr val="dk1"/>
              </a:solidFill>
            </a:endParaRPr>
          </a:p>
        </p:txBody>
      </p:sp>
      <p:sp>
        <p:nvSpPr>
          <p:cNvPr id="376" name="Google Shape;376;g266226189df_1_12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77" name="Google Shape;377;g266226189df_1_125"/>
          <p:cNvPicPr preferRelativeResize="0"/>
          <p:nvPr/>
        </p:nvPicPr>
        <p:blipFill>
          <a:blip r:embed="rId3">
            <a:alphaModFix/>
          </a:blip>
          <a:stretch>
            <a:fillRect/>
          </a:stretch>
        </p:blipFill>
        <p:spPr>
          <a:xfrm>
            <a:off x="4719500" y="1440674"/>
            <a:ext cx="7472501" cy="4587768"/>
          </a:xfrm>
          <a:prstGeom prst="rect">
            <a:avLst/>
          </a:prstGeom>
          <a:noFill/>
          <a:ln>
            <a:noFill/>
          </a:ln>
        </p:spPr>
      </p:pic>
      <p:sp>
        <p:nvSpPr>
          <p:cNvPr id="378" name="Google Shape;378;g266226189df_1_125"/>
          <p:cNvSpPr txBox="1"/>
          <p:nvPr/>
        </p:nvSpPr>
        <p:spPr>
          <a:xfrm>
            <a:off x="384975" y="1519425"/>
            <a:ext cx="4227600" cy="47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Times New Roman"/>
                <a:ea typeface="Times New Roman"/>
                <a:cs typeface="Times New Roman"/>
                <a:sym typeface="Times New Roman"/>
              </a:rPr>
              <a:t>-	Dữ liệu từ nhiều nguồn được Producer Kafka gửi vào Topic Kafka, sau đó Consumer Kafka chuyển nhận và truyền dữ liệu vào MongoDB để lưu trữ. </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3F3F3F"/>
                </a:solidFill>
                <a:latin typeface="Times New Roman"/>
                <a:ea typeface="Times New Roman"/>
                <a:cs typeface="Times New Roman"/>
                <a:sym typeface="Times New Roman"/>
              </a:rPr>
              <a:t>-	Dữ liệu thô được load ra từ MongoDB để tiền xử lý và tạo hai bộ dữ liệu: Training (dùng cho huấn luyện mô hình) và Streaming (dùng để giả lập real-time), cả hai được lưu lại trong MongoDB. </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rgbClr val="3F3F3F"/>
                </a:solidFill>
                <a:latin typeface="Times New Roman"/>
                <a:ea typeface="Times New Roman"/>
                <a:cs typeface="Times New Roman"/>
                <a:sym typeface="Times New Roman"/>
              </a:rPr>
              <a:t>-	Dữ liệu Training được sử dụng để huấn luyện mô hình, và sau đó chọn ra mô hình tốt nhất để sử dụng trong hệ thống.</a:t>
            </a:r>
            <a:endParaRPr sz="2000">
              <a:solidFill>
                <a:srgbClr val="3F3F3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66226189df_1_135"/>
          <p:cNvSpPr txBox="1"/>
          <p:nvPr>
            <p:ph type="title"/>
          </p:nvPr>
        </p:nvSpPr>
        <p:spPr>
          <a:xfrm>
            <a:off x="1022079" y="267553"/>
            <a:ext cx="10768500" cy="881700"/>
          </a:xfrm>
          <a:prstGeom prst="rect">
            <a:avLst/>
          </a:prstGeom>
          <a:noFill/>
          <a:ln>
            <a:noFill/>
          </a:ln>
        </p:spPr>
        <p:txBody>
          <a:bodyPr anchorCtr="0" anchor="t" bIns="45700" lIns="91425" spcFirstLastPara="1" rIns="91425" wrap="square" tIns="45700">
            <a:normAutofit/>
          </a:bodyPr>
          <a:lstStyle/>
          <a:p>
            <a:pPr indent="0" lvl="0" marL="457200" marR="50800" rtl="0" algn="l">
              <a:lnSpc>
                <a:spcPct val="166000"/>
              </a:lnSpc>
              <a:spcBef>
                <a:spcPts val="0"/>
              </a:spcBef>
              <a:spcAft>
                <a:spcPts val="0"/>
              </a:spcAft>
              <a:buClr>
                <a:schemeClr val="dk1"/>
              </a:buClr>
              <a:buSzPts val="1100"/>
              <a:buFont typeface="Arial"/>
              <a:buNone/>
            </a:pPr>
            <a:r>
              <a:rPr lang="en-US" sz="3000">
                <a:solidFill>
                  <a:srgbClr val="003C67"/>
                </a:solidFill>
              </a:rPr>
              <a:t>Giai Đoạn Stream Dữ Liệu</a:t>
            </a:r>
            <a:endParaRPr sz="3000">
              <a:solidFill>
                <a:schemeClr val="dk1"/>
              </a:solidFill>
            </a:endParaRPr>
          </a:p>
        </p:txBody>
      </p:sp>
      <p:sp>
        <p:nvSpPr>
          <p:cNvPr id="385" name="Google Shape;385;g266226189df_1_13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86" name="Google Shape;386;g266226189df_1_135"/>
          <p:cNvPicPr preferRelativeResize="0"/>
          <p:nvPr/>
        </p:nvPicPr>
        <p:blipFill>
          <a:blip r:embed="rId3">
            <a:alphaModFix/>
          </a:blip>
          <a:stretch>
            <a:fillRect/>
          </a:stretch>
        </p:blipFill>
        <p:spPr>
          <a:xfrm>
            <a:off x="2669750" y="1367187"/>
            <a:ext cx="5835775" cy="1698400"/>
          </a:xfrm>
          <a:prstGeom prst="rect">
            <a:avLst/>
          </a:prstGeom>
          <a:noFill/>
          <a:ln>
            <a:noFill/>
          </a:ln>
        </p:spPr>
      </p:pic>
      <p:sp>
        <p:nvSpPr>
          <p:cNvPr id="387" name="Google Shape;387;g266226189df_1_135"/>
          <p:cNvSpPr txBox="1"/>
          <p:nvPr/>
        </p:nvSpPr>
        <p:spPr>
          <a:xfrm>
            <a:off x="1790700" y="3283525"/>
            <a:ext cx="8610600" cy="26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	Sử dụng Apache Spark để load dữ liệu Streaming từ MongoDB và Kafka Streaming để giả lập real-time.</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	Producer Kafka gửi dữ liệu vào Topic Kafka, và Consumer Kafka liên tục nhận dữ liệu để đưa vào mô hình dự đoán.</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	Kết hợp MongoDB và Kafka Streaming tăng cường tốc độ nhận và xử lý tin tức liên tục. Kafka Streaming xử lý dữ liệu thời gian thực từ nhiều nguồn, phù hợp cho dữ liệu thời gian thực, bao gồm cả dữ liệu phi cấu trúc như hình ảnh hoặc văn bản</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3F3F3F"/>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66226189df_1_143"/>
          <p:cNvSpPr txBox="1"/>
          <p:nvPr>
            <p:ph type="title"/>
          </p:nvPr>
        </p:nvSpPr>
        <p:spPr>
          <a:xfrm>
            <a:off x="851779" y="291078"/>
            <a:ext cx="10768500" cy="881700"/>
          </a:xfrm>
          <a:prstGeom prst="rect">
            <a:avLst/>
          </a:prstGeom>
          <a:noFill/>
          <a:ln>
            <a:noFill/>
          </a:ln>
        </p:spPr>
        <p:txBody>
          <a:bodyPr anchorCtr="0" anchor="t" bIns="45700" lIns="91425" spcFirstLastPara="1" rIns="91425" wrap="square" tIns="45700">
            <a:normAutofit/>
          </a:bodyPr>
          <a:lstStyle/>
          <a:p>
            <a:pPr indent="0" lvl="0" marL="457200" marR="50800" rtl="0" algn="l">
              <a:lnSpc>
                <a:spcPct val="166000"/>
              </a:lnSpc>
              <a:spcBef>
                <a:spcPts val="0"/>
              </a:spcBef>
              <a:spcAft>
                <a:spcPts val="0"/>
              </a:spcAft>
              <a:buClr>
                <a:schemeClr val="dk1"/>
              </a:buClr>
              <a:buSzPts val="1100"/>
              <a:buFont typeface="Arial"/>
              <a:buNone/>
            </a:pPr>
            <a:r>
              <a:rPr lang="en-US" sz="3000">
                <a:solidFill>
                  <a:srgbClr val="003C67"/>
                </a:solidFill>
              </a:rPr>
              <a:t>Giai Đoạn Cập Nhật Mô Hình</a:t>
            </a:r>
            <a:endParaRPr sz="3000">
              <a:solidFill>
                <a:schemeClr val="dk1"/>
              </a:solidFill>
            </a:endParaRPr>
          </a:p>
        </p:txBody>
      </p:sp>
      <p:sp>
        <p:nvSpPr>
          <p:cNvPr id="394" name="Google Shape;394;g266226189df_1_14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395" name="Google Shape;395;g266226189df_1_143"/>
          <p:cNvPicPr preferRelativeResize="0"/>
          <p:nvPr/>
        </p:nvPicPr>
        <p:blipFill rotWithShape="1">
          <a:blip r:embed="rId3">
            <a:alphaModFix/>
          </a:blip>
          <a:srcRect b="-15273" l="0" r="-17813" t="0"/>
          <a:stretch/>
        </p:blipFill>
        <p:spPr>
          <a:xfrm>
            <a:off x="4782325" y="1348725"/>
            <a:ext cx="7409675" cy="4913925"/>
          </a:xfrm>
          <a:prstGeom prst="rect">
            <a:avLst/>
          </a:prstGeom>
          <a:noFill/>
          <a:ln>
            <a:noFill/>
          </a:ln>
        </p:spPr>
      </p:pic>
      <p:sp>
        <p:nvSpPr>
          <p:cNvPr id="396" name="Google Shape;396;g266226189df_1_143"/>
          <p:cNvSpPr txBox="1"/>
          <p:nvPr/>
        </p:nvSpPr>
        <p:spPr>
          <a:xfrm>
            <a:off x="625525" y="2113800"/>
            <a:ext cx="4156800" cy="26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Dữ liệu được dự đoán xong sẽ được lưu lại vào MongoDB để tiến hành cập nhật lại mô hình sau này. </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Đồng thời dữ liệu dự đoán cũng sẽ được đưa ra màn hình để người dùng có thể nhìn trực quan kết quả </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3F3F3F"/>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a05031d104_3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403" name="Google Shape;403;g2a05031d104_3_0"/>
          <p:cNvSpPr txBox="1"/>
          <p:nvPr/>
        </p:nvSpPr>
        <p:spPr>
          <a:xfrm>
            <a:off x="2182550" y="1568625"/>
            <a:ext cx="1416000" cy="1350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07</a:t>
            </a:r>
            <a:endParaRPr b="1" sz="7200">
              <a:solidFill>
                <a:srgbClr val="FFFFFF"/>
              </a:solidFill>
              <a:latin typeface="Roboto Condensed"/>
              <a:ea typeface="Roboto Condensed"/>
              <a:cs typeface="Roboto Condensed"/>
              <a:sym typeface="Roboto Condensed"/>
            </a:endParaRPr>
          </a:p>
        </p:txBody>
      </p:sp>
      <p:grpSp>
        <p:nvGrpSpPr>
          <p:cNvPr id="404" name="Google Shape;404;g2a05031d104_3_0"/>
          <p:cNvGrpSpPr/>
          <p:nvPr/>
        </p:nvGrpSpPr>
        <p:grpSpPr>
          <a:xfrm>
            <a:off x="6766832" y="1568636"/>
            <a:ext cx="4222637" cy="3720716"/>
            <a:chOff x="4813634" y="583440"/>
            <a:chExt cx="3617130" cy="3591078"/>
          </a:xfrm>
        </p:grpSpPr>
        <p:sp>
          <p:nvSpPr>
            <p:cNvPr id="405" name="Google Shape;405;g2a05031d104_3_0"/>
            <p:cNvSpPr/>
            <p:nvPr/>
          </p:nvSpPr>
          <p:spPr>
            <a:xfrm>
              <a:off x="7094670" y="583440"/>
              <a:ext cx="875904" cy="198837"/>
            </a:xfrm>
            <a:custGeom>
              <a:rect b="b" l="l" r="r" t="t"/>
              <a:pathLst>
                <a:path extrusionOk="0" h="5213" w="22964">
                  <a:moveTo>
                    <a:pt x="1" y="0"/>
                  </a:moveTo>
                  <a:lnTo>
                    <a:pt x="17934" y="5213"/>
                  </a:lnTo>
                  <a:lnTo>
                    <a:pt x="22963" y="2573"/>
                  </a:lnTo>
                  <a:lnTo>
                    <a:pt x="1"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a05031d104_3_0"/>
            <p:cNvSpPr/>
            <p:nvPr/>
          </p:nvSpPr>
          <p:spPr>
            <a:xfrm>
              <a:off x="7094670" y="583440"/>
              <a:ext cx="616497" cy="337561"/>
            </a:xfrm>
            <a:custGeom>
              <a:rect b="b" l="l" r="r" t="t"/>
              <a:pathLst>
                <a:path extrusionOk="0" h="8850" w="16163">
                  <a:moveTo>
                    <a:pt x="1" y="0"/>
                  </a:moveTo>
                  <a:lnTo>
                    <a:pt x="10872" y="8849"/>
                  </a:lnTo>
                  <a:lnTo>
                    <a:pt x="16162" y="6053"/>
                  </a:lnTo>
                  <a:lnTo>
                    <a:pt x="1" y="0"/>
                  </a:ln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a05031d104_3_0"/>
            <p:cNvSpPr/>
            <p:nvPr/>
          </p:nvSpPr>
          <p:spPr>
            <a:xfrm>
              <a:off x="5008962" y="4054751"/>
              <a:ext cx="3263053" cy="119767"/>
            </a:xfrm>
            <a:custGeom>
              <a:rect b="b" l="l" r="r" t="t"/>
              <a:pathLst>
                <a:path extrusionOk="0" h="3140" w="85549">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a05031d104_3_0"/>
            <p:cNvSpPr/>
            <p:nvPr/>
          </p:nvSpPr>
          <p:spPr>
            <a:xfrm>
              <a:off x="5412090" y="1551916"/>
              <a:ext cx="2452792" cy="1759247"/>
            </a:xfrm>
            <a:custGeom>
              <a:rect b="b" l="l" r="r" t="t"/>
              <a:pathLst>
                <a:path extrusionOk="0" h="46123" w="64306">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a05031d104_3_0"/>
            <p:cNvSpPr/>
            <p:nvPr/>
          </p:nvSpPr>
          <p:spPr>
            <a:xfrm>
              <a:off x="4991416" y="3300102"/>
              <a:ext cx="3293109" cy="797293"/>
            </a:xfrm>
            <a:custGeom>
              <a:rect b="b" l="l" r="r" t="t"/>
              <a:pathLst>
                <a:path extrusionOk="0" h="20903" w="86337">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a05031d104_3_0"/>
            <p:cNvSpPr/>
            <p:nvPr/>
          </p:nvSpPr>
          <p:spPr>
            <a:xfrm>
              <a:off x="5521787" y="1664094"/>
              <a:ext cx="2255480" cy="1491372"/>
            </a:xfrm>
            <a:custGeom>
              <a:rect b="b" l="l" r="r" t="t"/>
              <a:pathLst>
                <a:path extrusionOk="0" h="39100" w="59133">
                  <a:moveTo>
                    <a:pt x="0" y="1"/>
                  </a:moveTo>
                  <a:lnTo>
                    <a:pt x="0" y="39099"/>
                  </a:lnTo>
                  <a:lnTo>
                    <a:pt x="59132" y="39099"/>
                  </a:lnTo>
                  <a:lnTo>
                    <a:pt x="59132" y="1"/>
                  </a:ln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2a05031d104_3_0"/>
            <p:cNvSpPr/>
            <p:nvPr/>
          </p:nvSpPr>
          <p:spPr>
            <a:xfrm>
              <a:off x="5370552" y="3349191"/>
              <a:ext cx="2560430" cy="372080"/>
            </a:xfrm>
            <a:custGeom>
              <a:rect b="b" l="l" r="r" t="t"/>
              <a:pathLst>
                <a:path extrusionOk="0" h="9755" w="67128">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a05031d104_3_0"/>
            <p:cNvSpPr/>
            <p:nvPr/>
          </p:nvSpPr>
          <p:spPr>
            <a:xfrm>
              <a:off x="6114179" y="3756286"/>
              <a:ext cx="1098237" cy="284009"/>
            </a:xfrm>
            <a:custGeom>
              <a:rect b="b" l="l" r="r" t="t"/>
              <a:pathLst>
                <a:path extrusionOk="0" h="7446" w="28793">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a05031d104_3_0"/>
            <p:cNvSpPr/>
            <p:nvPr/>
          </p:nvSpPr>
          <p:spPr>
            <a:xfrm>
              <a:off x="7552342" y="1551916"/>
              <a:ext cx="72166" cy="38"/>
            </a:xfrm>
            <a:custGeom>
              <a:rect b="b" l="l" r="r" t="t"/>
              <a:pathLst>
                <a:path extrusionOk="0" h="1" w="1892">
                  <a:moveTo>
                    <a:pt x="1891" y="1"/>
                  </a:moveTo>
                  <a:lnTo>
                    <a:pt x="1" y="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a05031d104_3_0"/>
            <p:cNvSpPr/>
            <p:nvPr/>
          </p:nvSpPr>
          <p:spPr>
            <a:xfrm>
              <a:off x="7552342" y="1551916"/>
              <a:ext cx="72166" cy="112215"/>
            </a:xfrm>
            <a:custGeom>
              <a:rect b="b" l="l" r="r" t="t"/>
              <a:pathLst>
                <a:path extrusionOk="0" h="2942" w="1892">
                  <a:moveTo>
                    <a:pt x="1" y="1"/>
                  </a:moveTo>
                  <a:lnTo>
                    <a:pt x="1" y="2942"/>
                  </a:lnTo>
                  <a:lnTo>
                    <a:pt x="1760" y="2942"/>
                  </a:lnTo>
                  <a:lnTo>
                    <a:pt x="1891" y="1"/>
                  </a:lnTo>
                  <a:close/>
                </a:path>
              </a:pathLst>
            </a:custGeom>
            <a:solidFill>
              <a:srgbClr val="000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2a05031d104_3_0"/>
            <p:cNvSpPr/>
            <p:nvPr/>
          </p:nvSpPr>
          <p:spPr>
            <a:xfrm>
              <a:off x="7552342" y="1664094"/>
              <a:ext cx="67169" cy="1490876"/>
            </a:xfrm>
            <a:custGeom>
              <a:rect b="b" l="l" r="r" t="t"/>
              <a:pathLst>
                <a:path extrusionOk="0" h="39087" w="1761">
                  <a:moveTo>
                    <a:pt x="1" y="1"/>
                  </a:moveTo>
                  <a:lnTo>
                    <a:pt x="1" y="39086"/>
                  </a:lnTo>
                  <a:lnTo>
                    <a:pt x="1760" y="1"/>
                  </a:lnTo>
                  <a:close/>
                </a:path>
              </a:pathLst>
            </a:custGeom>
            <a:solidFill>
              <a:srgbClr val="5B8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a05031d104_3_0"/>
            <p:cNvSpPr/>
            <p:nvPr/>
          </p:nvSpPr>
          <p:spPr>
            <a:xfrm>
              <a:off x="5696022" y="1551916"/>
              <a:ext cx="72166" cy="1603091"/>
            </a:xfrm>
            <a:custGeom>
              <a:rect b="b" l="l" r="r" t="t"/>
              <a:pathLst>
                <a:path extrusionOk="0" h="42029" w="1892">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2a05031d104_3_0"/>
            <p:cNvSpPr/>
            <p:nvPr/>
          </p:nvSpPr>
          <p:spPr>
            <a:xfrm>
              <a:off x="5768150" y="1087188"/>
              <a:ext cx="1784230" cy="2067781"/>
            </a:xfrm>
            <a:custGeom>
              <a:rect b="b" l="l" r="r" t="t"/>
              <a:pathLst>
                <a:path extrusionOk="0" h="54212" w="46778">
                  <a:moveTo>
                    <a:pt x="1366" y="1"/>
                  </a:moveTo>
                  <a:cubicBezTo>
                    <a:pt x="605" y="1"/>
                    <a:pt x="1" y="605"/>
                    <a:pt x="1" y="1366"/>
                  </a:cubicBezTo>
                  <a:lnTo>
                    <a:pt x="1" y="54211"/>
                  </a:lnTo>
                  <a:lnTo>
                    <a:pt x="46778" y="54211"/>
                  </a:lnTo>
                  <a:lnTo>
                    <a:pt x="46778" y="1366"/>
                  </a:lnTo>
                  <a:cubicBezTo>
                    <a:pt x="46778" y="605"/>
                    <a:pt x="46174" y="1"/>
                    <a:pt x="45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a05031d104_3_0"/>
            <p:cNvSpPr/>
            <p:nvPr/>
          </p:nvSpPr>
          <p:spPr>
            <a:xfrm>
              <a:off x="5768150" y="1087188"/>
              <a:ext cx="1784230" cy="139792"/>
            </a:xfrm>
            <a:custGeom>
              <a:rect b="b" l="l" r="r" t="t"/>
              <a:pathLst>
                <a:path extrusionOk="0" h="3665" w="46778">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a05031d104_3_0"/>
            <p:cNvSpPr/>
            <p:nvPr/>
          </p:nvSpPr>
          <p:spPr>
            <a:xfrm>
              <a:off x="5851758" y="1138795"/>
              <a:ext cx="55650" cy="55612"/>
            </a:xfrm>
            <a:custGeom>
              <a:rect b="b" l="l" r="r" t="t"/>
              <a:pathLst>
                <a:path extrusionOk="0" h="1458" w="1459">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2a05031d104_3_0"/>
            <p:cNvSpPr/>
            <p:nvPr/>
          </p:nvSpPr>
          <p:spPr>
            <a:xfrm>
              <a:off x="6006998" y="1138795"/>
              <a:ext cx="55650" cy="55612"/>
            </a:xfrm>
            <a:custGeom>
              <a:rect b="b" l="l" r="r" t="t"/>
              <a:pathLst>
                <a:path extrusionOk="0" h="1458" w="1459">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a05031d104_3_0"/>
            <p:cNvSpPr/>
            <p:nvPr/>
          </p:nvSpPr>
          <p:spPr>
            <a:xfrm>
              <a:off x="5929416" y="1138795"/>
              <a:ext cx="55574" cy="55612"/>
            </a:xfrm>
            <a:custGeom>
              <a:rect b="b" l="l" r="r" t="t"/>
              <a:pathLst>
                <a:path extrusionOk="0" h="1458" w="1457">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a05031d104_3_0"/>
            <p:cNvSpPr/>
            <p:nvPr/>
          </p:nvSpPr>
          <p:spPr>
            <a:xfrm>
              <a:off x="5853284" y="1307537"/>
              <a:ext cx="1635055" cy="47640"/>
            </a:xfrm>
            <a:custGeom>
              <a:rect b="b" l="l" r="r" t="t"/>
              <a:pathLst>
                <a:path extrusionOk="0" h="1249" w="42867">
                  <a:moveTo>
                    <a:pt x="1" y="1"/>
                  </a:moveTo>
                  <a:lnTo>
                    <a:pt x="1" y="1248"/>
                  </a:lnTo>
                  <a:lnTo>
                    <a:pt x="42866" y="1248"/>
                  </a:lnTo>
                  <a:lnTo>
                    <a:pt x="42866"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a05031d104_3_0"/>
            <p:cNvSpPr/>
            <p:nvPr/>
          </p:nvSpPr>
          <p:spPr>
            <a:xfrm>
              <a:off x="5853284" y="1409225"/>
              <a:ext cx="1635055" cy="47602"/>
            </a:xfrm>
            <a:custGeom>
              <a:rect b="b" l="l" r="r" t="t"/>
              <a:pathLst>
                <a:path extrusionOk="0" h="1248" w="42867">
                  <a:moveTo>
                    <a:pt x="1" y="0"/>
                  </a:moveTo>
                  <a:lnTo>
                    <a:pt x="1" y="1247"/>
                  </a:lnTo>
                  <a:lnTo>
                    <a:pt x="42866" y="1247"/>
                  </a:lnTo>
                  <a:lnTo>
                    <a:pt x="4286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a05031d104_3_0"/>
            <p:cNvSpPr/>
            <p:nvPr/>
          </p:nvSpPr>
          <p:spPr>
            <a:xfrm>
              <a:off x="5853284" y="1510875"/>
              <a:ext cx="1635055" cy="47602"/>
            </a:xfrm>
            <a:custGeom>
              <a:rect b="b" l="l" r="r" t="t"/>
              <a:pathLst>
                <a:path extrusionOk="0" h="1248" w="42867">
                  <a:moveTo>
                    <a:pt x="1" y="0"/>
                  </a:moveTo>
                  <a:lnTo>
                    <a:pt x="1" y="1248"/>
                  </a:lnTo>
                  <a:lnTo>
                    <a:pt x="42866" y="1248"/>
                  </a:lnTo>
                  <a:lnTo>
                    <a:pt x="4286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a05031d104_3_0"/>
            <p:cNvSpPr/>
            <p:nvPr/>
          </p:nvSpPr>
          <p:spPr>
            <a:xfrm>
              <a:off x="6695051" y="1701664"/>
              <a:ext cx="797293" cy="48136"/>
            </a:xfrm>
            <a:custGeom>
              <a:rect b="b" l="l" r="r" t="t"/>
              <a:pathLst>
                <a:path extrusionOk="0" h="1262"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a05031d104_3_0"/>
            <p:cNvSpPr/>
            <p:nvPr/>
          </p:nvSpPr>
          <p:spPr>
            <a:xfrm>
              <a:off x="6695051" y="1803314"/>
              <a:ext cx="797293" cy="48098"/>
            </a:xfrm>
            <a:custGeom>
              <a:rect b="b" l="l" r="r" t="t"/>
              <a:pathLst>
                <a:path extrusionOk="0" h="1261"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2a05031d104_3_0"/>
            <p:cNvSpPr/>
            <p:nvPr/>
          </p:nvSpPr>
          <p:spPr>
            <a:xfrm>
              <a:off x="6695051" y="1905459"/>
              <a:ext cx="797293" cy="47640"/>
            </a:xfrm>
            <a:custGeom>
              <a:rect b="b" l="l" r="r" t="t"/>
              <a:pathLst>
                <a:path extrusionOk="0" h="1249" w="20903">
                  <a:moveTo>
                    <a:pt x="1" y="1"/>
                  </a:moveTo>
                  <a:lnTo>
                    <a:pt x="1" y="1249"/>
                  </a:lnTo>
                  <a:lnTo>
                    <a:pt x="20902" y="1249"/>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2a05031d104_3_0"/>
            <p:cNvSpPr/>
            <p:nvPr/>
          </p:nvSpPr>
          <p:spPr>
            <a:xfrm>
              <a:off x="6695051" y="1998603"/>
              <a:ext cx="797293" cy="48136"/>
            </a:xfrm>
            <a:custGeom>
              <a:rect b="b" l="l" r="r" t="t"/>
              <a:pathLst>
                <a:path extrusionOk="0" h="1262"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a05031d104_3_0"/>
            <p:cNvSpPr/>
            <p:nvPr/>
          </p:nvSpPr>
          <p:spPr>
            <a:xfrm>
              <a:off x="6695051" y="2100291"/>
              <a:ext cx="797293" cy="48098"/>
            </a:xfrm>
            <a:custGeom>
              <a:rect b="b" l="l" r="r" t="t"/>
              <a:pathLst>
                <a:path extrusionOk="0" h="1261"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a05031d104_3_0"/>
            <p:cNvSpPr/>
            <p:nvPr/>
          </p:nvSpPr>
          <p:spPr>
            <a:xfrm>
              <a:off x="6695051" y="2201941"/>
              <a:ext cx="797293" cy="48098"/>
            </a:xfrm>
            <a:custGeom>
              <a:rect b="b" l="l" r="r" t="t"/>
              <a:pathLst>
                <a:path extrusionOk="0" h="1261" w="20903">
                  <a:moveTo>
                    <a:pt x="1" y="0"/>
                  </a:moveTo>
                  <a:lnTo>
                    <a:pt x="1" y="1261"/>
                  </a:lnTo>
                  <a:lnTo>
                    <a:pt x="20902" y="1261"/>
                  </a:lnTo>
                  <a:lnTo>
                    <a:pt x="20902"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2a05031d104_3_0"/>
            <p:cNvSpPr/>
            <p:nvPr/>
          </p:nvSpPr>
          <p:spPr>
            <a:xfrm>
              <a:off x="5857289" y="1630566"/>
              <a:ext cx="793250" cy="685573"/>
            </a:xfrm>
            <a:custGeom>
              <a:rect b="b" l="l" r="r" t="t"/>
              <a:pathLst>
                <a:path extrusionOk="0" h="17974" w="20797">
                  <a:moveTo>
                    <a:pt x="1" y="0"/>
                  </a:moveTo>
                  <a:lnTo>
                    <a:pt x="1" y="17974"/>
                  </a:lnTo>
                  <a:lnTo>
                    <a:pt x="20797" y="17974"/>
                  </a:lnTo>
                  <a:lnTo>
                    <a:pt x="20797"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2a05031d104_3_0"/>
            <p:cNvSpPr/>
            <p:nvPr/>
          </p:nvSpPr>
          <p:spPr>
            <a:xfrm>
              <a:off x="5857289" y="2957620"/>
              <a:ext cx="797255" cy="47602"/>
            </a:xfrm>
            <a:custGeom>
              <a:rect b="b" l="l" r="r" t="t"/>
              <a:pathLst>
                <a:path extrusionOk="0" h="1248" w="20902">
                  <a:moveTo>
                    <a:pt x="1" y="1"/>
                  </a:moveTo>
                  <a:lnTo>
                    <a:pt x="1" y="1247"/>
                  </a:lnTo>
                  <a:lnTo>
                    <a:pt x="20902" y="1247"/>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2a05031d104_3_0"/>
            <p:cNvSpPr/>
            <p:nvPr/>
          </p:nvSpPr>
          <p:spPr>
            <a:xfrm>
              <a:off x="5857289" y="2855932"/>
              <a:ext cx="797255" cy="47640"/>
            </a:xfrm>
            <a:custGeom>
              <a:rect b="b" l="l" r="r" t="t"/>
              <a:pathLst>
                <a:path extrusionOk="0" h="1249" w="20902">
                  <a:moveTo>
                    <a:pt x="1" y="1"/>
                  </a:moveTo>
                  <a:lnTo>
                    <a:pt x="1" y="1249"/>
                  </a:lnTo>
                  <a:lnTo>
                    <a:pt x="20902" y="1249"/>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2a05031d104_3_0"/>
            <p:cNvSpPr/>
            <p:nvPr/>
          </p:nvSpPr>
          <p:spPr>
            <a:xfrm>
              <a:off x="5857289" y="2754321"/>
              <a:ext cx="797255" cy="47564"/>
            </a:xfrm>
            <a:custGeom>
              <a:rect b="b" l="l" r="r" t="t"/>
              <a:pathLst>
                <a:path extrusionOk="0" h="1247" w="20902">
                  <a:moveTo>
                    <a:pt x="1" y="0"/>
                  </a:moveTo>
                  <a:lnTo>
                    <a:pt x="1" y="1247"/>
                  </a:lnTo>
                  <a:lnTo>
                    <a:pt x="20902" y="1247"/>
                  </a:lnTo>
                  <a:lnTo>
                    <a:pt x="20902"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2a05031d104_3_0"/>
            <p:cNvSpPr/>
            <p:nvPr/>
          </p:nvSpPr>
          <p:spPr>
            <a:xfrm>
              <a:off x="5857289" y="2660643"/>
              <a:ext cx="797255" cy="47640"/>
            </a:xfrm>
            <a:custGeom>
              <a:rect b="b" l="l" r="r" t="t"/>
              <a:pathLst>
                <a:path extrusionOk="0" h="1249" w="20902">
                  <a:moveTo>
                    <a:pt x="1" y="1"/>
                  </a:moveTo>
                  <a:lnTo>
                    <a:pt x="1" y="1248"/>
                  </a:lnTo>
                  <a:lnTo>
                    <a:pt x="20902" y="1248"/>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a05031d104_3_0"/>
            <p:cNvSpPr/>
            <p:nvPr/>
          </p:nvSpPr>
          <p:spPr>
            <a:xfrm>
              <a:off x="5857289" y="2558993"/>
              <a:ext cx="797255" cy="47602"/>
            </a:xfrm>
            <a:custGeom>
              <a:rect b="b" l="l" r="r" t="t"/>
              <a:pathLst>
                <a:path extrusionOk="0" h="1248" w="20902">
                  <a:moveTo>
                    <a:pt x="1" y="1"/>
                  </a:moveTo>
                  <a:lnTo>
                    <a:pt x="1" y="1248"/>
                  </a:lnTo>
                  <a:lnTo>
                    <a:pt x="20902" y="1248"/>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2a05031d104_3_0"/>
            <p:cNvSpPr/>
            <p:nvPr/>
          </p:nvSpPr>
          <p:spPr>
            <a:xfrm>
              <a:off x="5857289" y="2457343"/>
              <a:ext cx="797255" cy="47602"/>
            </a:xfrm>
            <a:custGeom>
              <a:rect b="b" l="l" r="r" t="t"/>
              <a:pathLst>
                <a:path extrusionOk="0" h="1248" w="20902">
                  <a:moveTo>
                    <a:pt x="1" y="0"/>
                  </a:moveTo>
                  <a:lnTo>
                    <a:pt x="1" y="1248"/>
                  </a:lnTo>
                  <a:lnTo>
                    <a:pt x="20902" y="1248"/>
                  </a:lnTo>
                  <a:lnTo>
                    <a:pt x="20902"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a05031d104_3_0"/>
            <p:cNvSpPr/>
            <p:nvPr/>
          </p:nvSpPr>
          <p:spPr>
            <a:xfrm>
              <a:off x="6699590" y="2391242"/>
              <a:ext cx="792754" cy="685077"/>
            </a:xfrm>
            <a:custGeom>
              <a:rect b="b" l="l" r="r" t="t"/>
              <a:pathLst>
                <a:path extrusionOk="0" h="17961" w="20784">
                  <a:moveTo>
                    <a:pt x="1" y="0"/>
                  </a:moveTo>
                  <a:lnTo>
                    <a:pt x="1" y="17961"/>
                  </a:lnTo>
                  <a:lnTo>
                    <a:pt x="20783" y="17961"/>
                  </a:lnTo>
                  <a:lnTo>
                    <a:pt x="20783"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a05031d104_3_0"/>
            <p:cNvSpPr/>
            <p:nvPr/>
          </p:nvSpPr>
          <p:spPr>
            <a:xfrm>
              <a:off x="7094670" y="583440"/>
              <a:ext cx="684086" cy="408659"/>
            </a:xfrm>
            <a:custGeom>
              <a:rect b="b" l="l" r="r" t="t"/>
              <a:pathLst>
                <a:path extrusionOk="0" h="10714" w="17935">
                  <a:moveTo>
                    <a:pt x="1" y="0"/>
                  </a:moveTo>
                  <a:lnTo>
                    <a:pt x="17173" y="10713"/>
                  </a:lnTo>
                  <a:lnTo>
                    <a:pt x="17934" y="5213"/>
                  </a:lnTo>
                  <a:lnTo>
                    <a:pt x="1" y="0"/>
                  </a:ln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2a05031d104_3_0"/>
            <p:cNvSpPr/>
            <p:nvPr/>
          </p:nvSpPr>
          <p:spPr>
            <a:xfrm>
              <a:off x="7577401" y="814317"/>
              <a:ext cx="172290" cy="177782"/>
            </a:xfrm>
            <a:custGeom>
              <a:rect b="b" l="l" r="r" t="t"/>
              <a:pathLst>
                <a:path extrusionOk="0" h="4661" w="4517">
                  <a:moveTo>
                    <a:pt x="3506" y="0"/>
                  </a:moveTo>
                  <a:lnTo>
                    <a:pt x="0" y="1851"/>
                  </a:lnTo>
                  <a:lnTo>
                    <a:pt x="4517" y="4660"/>
                  </a:lnTo>
                  <a:lnTo>
                    <a:pt x="350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2a05031d104_3_0"/>
            <p:cNvSpPr/>
            <p:nvPr/>
          </p:nvSpPr>
          <p:spPr>
            <a:xfrm>
              <a:off x="7656509" y="1317073"/>
              <a:ext cx="774255" cy="883418"/>
            </a:xfrm>
            <a:custGeom>
              <a:rect b="b" l="l" r="r" t="t"/>
              <a:pathLst>
                <a:path extrusionOk="0" h="23161" w="20299">
                  <a:moveTo>
                    <a:pt x="3113" y="1"/>
                  </a:moveTo>
                  <a:lnTo>
                    <a:pt x="1" y="20561"/>
                  </a:lnTo>
                  <a:lnTo>
                    <a:pt x="17187" y="23160"/>
                  </a:lnTo>
                  <a:lnTo>
                    <a:pt x="20298" y="2600"/>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2a05031d104_3_0"/>
            <p:cNvSpPr/>
            <p:nvPr/>
          </p:nvSpPr>
          <p:spPr>
            <a:xfrm>
              <a:off x="7733137" y="1875441"/>
              <a:ext cx="578965" cy="118204"/>
            </a:xfrm>
            <a:custGeom>
              <a:rect b="b" l="l" r="r" t="t"/>
              <a:pathLst>
                <a:path extrusionOk="0" h="3099" w="15179">
                  <a:moveTo>
                    <a:pt x="119" y="0"/>
                  </a:moveTo>
                  <a:lnTo>
                    <a:pt x="1" y="828"/>
                  </a:lnTo>
                  <a:lnTo>
                    <a:pt x="15047" y="3099"/>
                  </a:lnTo>
                  <a:lnTo>
                    <a:pt x="15178" y="2272"/>
                  </a:lnTo>
                  <a:lnTo>
                    <a:pt x="119"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2a05031d104_3_0"/>
            <p:cNvSpPr/>
            <p:nvPr/>
          </p:nvSpPr>
          <p:spPr>
            <a:xfrm>
              <a:off x="7723144" y="1941542"/>
              <a:ext cx="578927" cy="118204"/>
            </a:xfrm>
            <a:custGeom>
              <a:rect b="b" l="l" r="r" t="t"/>
              <a:pathLst>
                <a:path extrusionOk="0" h="3099" w="15178">
                  <a:moveTo>
                    <a:pt x="118" y="0"/>
                  </a:moveTo>
                  <a:lnTo>
                    <a:pt x="0" y="828"/>
                  </a:lnTo>
                  <a:lnTo>
                    <a:pt x="15059" y="3099"/>
                  </a:lnTo>
                  <a:lnTo>
                    <a:pt x="15178" y="2272"/>
                  </a:lnTo>
                  <a:lnTo>
                    <a:pt x="118"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a05031d104_3_0"/>
            <p:cNvSpPr/>
            <p:nvPr/>
          </p:nvSpPr>
          <p:spPr>
            <a:xfrm>
              <a:off x="7713112" y="2008139"/>
              <a:ext cx="578927" cy="117708"/>
            </a:xfrm>
            <a:custGeom>
              <a:rect b="b" l="l" r="r" t="t"/>
              <a:pathLst>
                <a:path extrusionOk="0" h="3086" w="15178">
                  <a:moveTo>
                    <a:pt x="118" y="1"/>
                  </a:moveTo>
                  <a:lnTo>
                    <a:pt x="1" y="815"/>
                  </a:lnTo>
                  <a:lnTo>
                    <a:pt x="15059" y="3086"/>
                  </a:lnTo>
                  <a:lnTo>
                    <a:pt x="15178" y="2272"/>
                  </a:lnTo>
                  <a:lnTo>
                    <a:pt x="118"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a05031d104_3_0"/>
            <p:cNvSpPr/>
            <p:nvPr/>
          </p:nvSpPr>
          <p:spPr>
            <a:xfrm>
              <a:off x="7750187" y="1392671"/>
              <a:ext cx="633013" cy="498332"/>
            </a:xfrm>
            <a:custGeom>
              <a:rect b="b" l="l" r="r" t="t"/>
              <a:pathLst>
                <a:path extrusionOk="0" h="13065" w="16596">
                  <a:moveTo>
                    <a:pt x="1628" y="1"/>
                  </a:moveTo>
                  <a:lnTo>
                    <a:pt x="0" y="10806"/>
                  </a:lnTo>
                  <a:lnTo>
                    <a:pt x="14967" y="13065"/>
                  </a:lnTo>
                  <a:lnTo>
                    <a:pt x="16595" y="2259"/>
                  </a:lnTo>
                  <a:lnTo>
                    <a:pt x="1628"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2a05031d104_3_0"/>
            <p:cNvSpPr/>
            <p:nvPr/>
          </p:nvSpPr>
          <p:spPr>
            <a:xfrm>
              <a:off x="7750187" y="1530404"/>
              <a:ext cx="341032" cy="325546"/>
            </a:xfrm>
            <a:custGeom>
              <a:rect b="b" l="l" r="r" t="t"/>
              <a:pathLst>
                <a:path extrusionOk="0" h="8535" w="8941">
                  <a:moveTo>
                    <a:pt x="5685" y="1"/>
                  </a:moveTo>
                  <a:lnTo>
                    <a:pt x="0" y="7195"/>
                  </a:lnTo>
                  <a:lnTo>
                    <a:pt x="8941" y="8535"/>
                  </a:lnTo>
                  <a:lnTo>
                    <a:pt x="5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a05031d104_3_0"/>
            <p:cNvSpPr/>
            <p:nvPr/>
          </p:nvSpPr>
          <p:spPr>
            <a:xfrm>
              <a:off x="7998571" y="1662110"/>
              <a:ext cx="322533" cy="228893"/>
            </a:xfrm>
            <a:custGeom>
              <a:rect b="b" l="l" r="r" t="t"/>
              <a:pathLst>
                <a:path extrusionOk="0" h="6001" w="8456">
                  <a:moveTo>
                    <a:pt x="4963" y="0"/>
                  </a:moveTo>
                  <a:lnTo>
                    <a:pt x="0" y="3900"/>
                  </a:lnTo>
                  <a:lnTo>
                    <a:pt x="65" y="4740"/>
                  </a:lnTo>
                  <a:lnTo>
                    <a:pt x="8455" y="6001"/>
                  </a:lnTo>
                  <a:lnTo>
                    <a:pt x="49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a05031d104_3_0"/>
            <p:cNvSpPr/>
            <p:nvPr/>
          </p:nvSpPr>
          <p:spPr>
            <a:xfrm>
              <a:off x="8192335" y="1497602"/>
              <a:ext cx="141776" cy="132240"/>
            </a:xfrm>
            <a:custGeom>
              <a:rect b="b" l="l" r="r" t="t"/>
              <a:pathLst>
                <a:path extrusionOk="0" h="3467" w="3717">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a05031d104_3_0"/>
            <p:cNvSpPr/>
            <p:nvPr/>
          </p:nvSpPr>
          <p:spPr>
            <a:xfrm>
              <a:off x="7634996" y="2496897"/>
              <a:ext cx="536856" cy="536894"/>
            </a:xfrm>
            <a:custGeom>
              <a:rect b="b" l="l" r="r" t="t"/>
              <a:pathLst>
                <a:path extrusionOk="0" h="14076" w="14075">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2a05031d104_3_0"/>
            <p:cNvSpPr/>
            <p:nvPr/>
          </p:nvSpPr>
          <p:spPr>
            <a:xfrm>
              <a:off x="7726615" y="2594046"/>
              <a:ext cx="350110" cy="344007"/>
            </a:xfrm>
            <a:custGeom>
              <a:rect b="b" l="l" r="r" t="t"/>
              <a:pathLst>
                <a:path extrusionOk="0" h="9019" w="9179">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2a05031d104_3_0"/>
            <p:cNvSpPr/>
            <p:nvPr/>
          </p:nvSpPr>
          <p:spPr>
            <a:xfrm>
              <a:off x="5030016" y="2429041"/>
              <a:ext cx="846840" cy="642053"/>
            </a:xfrm>
            <a:custGeom>
              <a:rect b="b" l="l" r="r" t="t"/>
              <a:pathLst>
                <a:path extrusionOk="0" h="16833" w="22202">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a05031d104_3_0"/>
            <p:cNvSpPr/>
            <p:nvPr/>
          </p:nvSpPr>
          <p:spPr>
            <a:xfrm>
              <a:off x="5029024" y="2415997"/>
              <a:ext cx="846802" cy="642091"/>
            </a:xfrm>
            <a:custGeom>
              <a:rect b="b" l="l" r="r" t="t"/>
              <a:pathLst>
                <a:path extrusionOk="0" h="16834" w="22201">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a05031d104_3_0"/>
            <p:cNvSpPr/>
            <p:nvPr/>
          </p:nvSpPr>
          <p:spPr>
            <a:xfrm>
              <a:off x="5305977" y="2619983"/>
              <a:ext cx="306437" cy="306132"/>
            </a:xfrm>
            <a:custGeom>
              <a:rect b="b" l="l" r="r" t="t"/>
              <a:pathLst>
                <a:path extrusionOk="0" h="8026" w="8034">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a05031d104_3_0"/>
            <p:cNvSpPr/>
            <p:nvPr/>
          </p:nvSpPr>
          <p:spPr>
            <a:xfrm>
              <a:off x="5128653" y="1809836"/>
              <a:ext cx="203338" cy="205359"/>
            </a:xfrm>
            <a:custGeom>
              <a:rect b="b" l="l" r="r" t="t"/>
              <a:pathLst>
                <a:path extrusionOk="0" h="5384" w="5331">
                  <a:moveTo>
                    <a:pt x="3270" y="1"/>
                  </a:moveTo>
                  <a:lnTo>
                    <a:pt x="0" y="3414"/>
                  </a:lnTo>
                  <a:lnTo>
                    <a:pt x="2048" y="5384"/>
                  </a:lnTo>
                  <a:lnTo>
                    <a:pt x="5331" y="1970"/>
                  </a:lnTo>
                  <a:lnTo>
                    <a:pt x="3270"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2a05031d104_3_0"/>
            <p:cNvSpPr/>
            <p:nvPr/>
          </p:nvSpPr>
          <p:spPr>
            <a:xfrm>
              <a:off x="4813634" y="1912020"/>
              <a:ext cx="421208" cy="423916"/>
            </a:xfrm>
            <a:custGeom>
              <a:rect b="b" l="l" r="r" t="t"/>
              <a:pathLst>
                <a:path extrusionOk="0" h="11114" w="11043">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g2a05031d104_3_0"/>
            <p:cNvSpPr/>
            <p:nvPr/>
          </p:nvSpPr>
          <p:spPr>
            <a:xfrm>
              <a:off x="5127165" y="1367650"/>
              <a:ext cx="669553" cy="606923"/>
            </a:xfrm>
            <a:custGeom>
              <a:rect b="b" l="l" r="r" t="t"/>
              <a:pathLst>
                <a:path extrusionOk="0" h="15912" w="17554">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2a05031d104_3_0"/>
            <p:cNvSpPr/>
            <p:nvPr/>
          </p:nvSpPr>
          <p:spPr>
            <a:xfrm>
              <a:off x="6103155" y="2687190"/>
              <a:ext cx="1069211" cy="890399"/>
            </a:xfrm>
            <a:custGeom>
              <a:rect b="b" l="l" r="r" t="t"/>
              <a:pathLst>
                <a:path extrusionOk="0" h="23344" w="28032">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a05031d104_3_0"/>
            <p:cNvSpPr/>
            <p:nvPr/>
          </p:nvSpPr>
          <p:spPr>
            <a:xfrm>
              <a:off x="6131724" y="2862493"/>
              <a:ext cx="966989" cy="699076"/>
            </a:xfrm>
            <a:custGeom>
              <a:rect b="b" l="l" r="r" t="t"/>
              <a:pathLst>
                <a:path extrusionOk="0" h="18328" w="25352">
                  <a:moveTo>
                    <a:pt x="0" y="0"/>
                  </a:moveTo>
                  <a:lnTo>
                    <a:pt x="0" y="18327"/>
                  </a:lnTo>
                  <a:lnTo>
                    <a:pt x="25352" y="18327"/>
                  </a:lnTo>
                  <a:lnTo>
                    <a:pt x="25352"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a05031d104_3_0"/>
            <p:cNvSpPr/>
            <p:nvPr/>
          </p:nvSpPr>
          <p:spPr>
            <a:xfrm>
              <a:off x="6154228" y="2835450"/>
              <a:ext cx="967065" cy="699076"/>
            </a:xfrm>
            <a:custGeom>
              <a:rect b="b" l="l" r="r" t="t"/>
              <a:pathLst>
                <a:path extrusionOk="0" h="18328" w="25354">
                  <a:moveTo>
                    <a:pt x="1" y="0"/>
                  </a:moveTo>
                  <a:lnTo>
                    <a:pt x="1" y="18327"/>
                  </a:lnTo>
                  <a:lnTo>
                    <a:pt x="25353" y="18327"/>
                  </a:lnTo>
                  <a:lnTo>
                    <a:pt x="253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a05031d104_3_0"/>
            <p:cNvSpPr/>
            <p:nvPr/>
          </p:nvSpPr>
          <p:spPr>
            <a:xfrm>
              <a:off x="6055592" y="2881984"/>
              <a:ext cx="1216936" cy="800230"/>
            </a:xfrm>
            <a:custGeom>
              <a:rect b="b" l="l" r="r" t="t"/>
              <a:pathLst>
                <a:path extrusionOk="0" h="20980" w="31905">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g2a05031d104_3_0"/>
          <p:cNvSpPr txBox="1"/>
          <p:nvPr/>
        </p:nvSpPr>
        <p:spPr>
          <a:xfrm>
            <a:off x="558050" y="3467250"/>
            <a:ext cx="4665000" cy="117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6000">
                <a:solidFill>
                  <a:srgbClr val="003C67"/>
                </a:solidFill>
                <a:latin typeface="Times New Roman"/>
                <a:ea typeface="Times New Roman"/>
                <a:cs typeface="Times New Roman"/>
                <a:sym typeface="Times New Roman"/>
              </a:rPr>
              <a:t>Kết Luận</a:t>
            </a:r>
            <a:endParaRPr b="1" sz="6000">
              <a:solidFill>
                <a:srgbClr val="003C67"/>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a05031d104_3_64"/>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468" name="Google Shape;468;g2a05031d104_3_64"/>
          <p:cNvSpPr txBox="1"/>
          <p:nvPr/>
        </p:nvSpPr>
        <p:spPr>
          <a:xfrm>
            <a:off x="1336975" y="202450"/>
            <a:ext cx="89229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6650">
                <a:solidFill>
                  <a:srgbClr val="003C67"/>
                </a:solidFill>
                <a:latin typeface="Times New Roman"/>
                <a:ea typeface="Times New Roman"/>
                <a:cs typeface="Times New Roman"/>
                <a:sym typeface="Times New Roman"/>
              </a:rPr>
              <a:t>Kết Luận</a:t>
            </a:r>
            <a:endParaRPr b="1" sz="4000">
              <a:solidFill>
                <a:srgbClr val="003C67"/>
              </a:solidFill>
              <a:latin typeface="Times New Roman"/>
              <a:ea typeface="Times New Roman"/>
              <a:cs typeface="Times New Roman"/>
              <a:sym typeface="Times New Roman"/>
            </a:endParaRPr>
          </a:p>
        </p:txBody>
      </p:sp>
      <p:sp>
        <p:nvSpPr>
          <p:cNvPr id="469" name="Google Shape;469;g2a05031d104_3_64"/>
          <p:cNvSpPr txBox="1"/>
          <p:nvPr/>
        </p:nvSpPr>
        <p:spPr>
          <a:xfrm>
            <a:off x="158375" y="1249475"/>
            <a:ext cx="11736300" cy="490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003C67"/>
              </a:solidFill>
              <a:latin typeface="Nunito"/>
              <a:ea typeface="Nunito"/>
              <a:cs typeface="Nunito"/>
              <a:sym typeface="Nunito"/>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Trong báo cáo này, chúng tôi đã sử dụng bộ dữ liệu Electric Power Consumption để xây dựng hệ thống dự đoán năng lượng tiêu thụ. </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Chúng tôi đã áp dụng nhiều phương pháp dự báo chuỗi thời gian đơn biến và đa biến, bao gồm các mô hình như CNN, GRU, lSTM và BiLSTM. Để đánh giá hiệu suất, chúng tôi sử dụng độ đo RMSE. Kết quả tốt nhất mà chúng tôi đạt được là 0.5619, sử dụng mô hình GRU.</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Tuy nhiên, hệ thống của chúng tôi vẫn còn một số hạn chế, bao gồm kết quả dự đoán chưa đạt được mức cao mong muốn và hiệu suất vận hành chưa đạt được độ ổn định mong đợi.</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Hướng phát triển trong tương lai:</a:t>
            </a:r>
            <a:endParaRPr b="1"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Kết hợp nhiều thuộc tính khác nhau trong bộ dữ liệu để cải thiện độ chính xác của kết quả dự đoán.</a:t>
            </a:r>
            <a:endParaRPr sz="20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Xây dựng mô hình dự đoán thời tiết Real-time cho thành phố</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rgbClr val="003C67"/>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
          <p:cNvSpPr txBox="1"/>
          <p:nvPr/>
        </p:nvSpPr>
        <p:spPr>
          <a:xfrm>
            <a:off x="1097280" y="1985962"/>
            <a:ext cx="10058400" cy="2339149"/>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accent1"/>
              </a:buClr>
              <a:buSzPts val="8000"/>
              <a:buFont typeface="Times New Roman"/>
              <a:buNone/>
            </a:pPr>
            <a:r>
              <a:rPr lang="en-US" sz="8000">
                <a:solidFill>
                  <a:schemeClr val="accent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cxnSp>
        <p:nvCxnSpPr>
          <p:cNvPr id="475" name="Google Shape;475;p8"/>
          <p:cNvCxnSpPr/>
          <p:nvPr/>
        </p:nvCxnSpPr>
        <p:spPr>
          <a:xfrm>
            <a:off x="1097280" y="4325111"/>
            <a:ext cx="10058400" cy="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9f0fcb8ef8_0_45"/>
          <p:cNvSpPr txBox="1"/>
          <p:nvPr>
            <p:ph type="title"/>
          </p:nvPr>
        </p:nvSpPr>
        <p:spPr>
          <a:xfrm>
            <a:off x="2465804" y="3627353"/>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Giới Thiệu</a:t>
            </a:r>
            <a:r>
              <a:rPr b="1" lang="en-US" sz="6650">
                <a:solidFill>
                  <a:srgbClr val="003C67"/>
                </a:solidFill>
              </a:rPr>
              <a:t> </a:t>
            </a:r>
            <a:endParaRPr b="1" sz="7700">
              <a:solidFill>
                <a:srgbClr val="003C67"/>
              </a:solidFill>
            </a:endParaRPr>
          </a:p>
        </p:txBody>
      </p:sp>
      <p:sp>
        <p:nvSpPr>
          <p:cNvPr id="138" name="Google Shape;138;g29f0fcb8ef8_0_4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39" name="Google Shape;139;g29f0fcb8ef8_0_45"/>
          <p:cNvSpPr txBox="1"/>
          <p:nvPr/>
        </p:nvSpPr>
        <p:spPr>
          <a:xfrm>
            <a:off x="2465800" y="1732875"/>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01</a:t>
            </a:r>
            <a:endParaRPr b="1" sz="7200">
              <a:solidFill>
                <a:srgbClr val="FFFFFF"/>
              </a:solidFill>
              <a:latin typeface="Roboto Condensed"/>
              <a:ea typeface="Roboto Condensed"/>
              <a:cs typeface="Roboto Condensed"/>
              <a:sym typeface="Roboto Condensed"/>
            </a:endParaRPr>
          </a:p>
        </p:txBody>
      </p:sp>
      <p:pic>
        <p:nvPicPr>
          <p:cNvPr id="140" name="Google Shape;140;g29f0fcb8ef8_0_45"/>
          <p:cNvPicPr preferRelativeResize="0"/>
          <p:nvPr/>
        </p:nvPicPr>
        <p:blipFill>
          <a:blip r:embed="rId3">
            <a:alphaModFix/>
          </a:blip>
          <a:stretch>
            <a:fillRect/>
          </a:stretch>
        </p:blipFill>
        <p:spPr>
          <a:xfrm>
            <a:off x="5898400" y="1668375"/>
            <a:ext cx="5527423" cy="36823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9f0fcb8ef8_2_20"/>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None/>
            </a:pPr>
            <a:r>
              <a:rPr b="1" lang="en-US" sz="6650">
                <a:solidFill>
                  <a:srgbClr val="003C67"/>
                </a:solidFill>
              </a:rPr>
              <a:t>Lý do chọn đề tài</a:t>
            </a:r>
            <a:endParaRPr b="1" sz="6650">
              <a:solidFill>
                <a:srgbClr val="003C67"/>
              </a:solidFill>
            </a:endParaRPr>
          </a:p>
          <a:p>
            <a:pPr indent="0" lvl="0" marL="0" rtl="0" algn="just">
              <a:lnSpc>
                <a:spcPct val="85000"/>
              </a:lnSpc>
              <a:spcBef>
                <a:spcPts val="0"/>
              </a:spcBef>
              <a:spcAft>
                <a:spcPts val="0"/>
              </a:spcAft>
              <a:buClr>
                <a:srgbClr val="3F3F3F"/>
              </a:buClr>
              <a:buSzPct val="100000"/>
              <a:buFont typeface="Times New Roman"/>
              <a:buNone/>
            </a:pPr>
            <a:r>
              <a:t/>
            </a:r>
            <a:endParaRPr/>
          </a:p>
        </p:txBody>
      </p:sp>
      <p:sp>
        <p:nvSpPr>
          <p:cNvPr id="147" name="Google Shape;147;g29f0fcb8ef8_2_2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48" name="Google Shape;148;g29f0fcb8ef8_2_20"/>
          <p:cNvSpPr txBox="1"/>
          <p:nvPr/>
        </p:nvSpPr>
        <p:spPr>
          <a:xfrm>
            <a:off x="481775" y="1102200"/>
            <a:ext cx="10881000" cy="562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003C67"/>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2"/>
                </a:solidFill>
                <a:latin typeface="Times New Roman"/>
                <a:ea typeface="Times New Roman"/>
                <a:cs typeface="Times New Roman"/>
                <a:sym typeface="Times New Roman"/>
              </a:rPr>
              <a:t>-	</a:t>
            </a:r>
            <a:r>
              <a:rPr lang="en-US" sz="2000">
                <a:solidFill>
                  <a:schemeClr val="dk2"/>
                </a:solidFill>
                <a:latin typeface="Times New Roman"/>
                <a:ea typeface="Times New Roman"/>
                <a:cs typeface="Times New Roman"/>
                <a:sym typeface="Times New Roman"/>
              </a:rPr>
              <a:t>Ngày nay</a:t>
            </a:r>
            <a:r>
              <a:rPr lang="en-US" sz="2000">
                <a:solidFill>
                  <a:schemeClr val="dk2"/>
                </a:solidFill>
                <a:latin typeface="Times New Roman"/>
                <a:ea typeface="Times New Roman"/>
                <a:cs typeface="Times New Roman"/>
                <a:sym typeface="Times New Roman"/>
              </a:rPr>
              <a:t> </a:t>
            </a:r>
            <a:r>
              <a:rPr lang="en-US" sz="2000">
                <a:solidFill>
                  <a:schemeClr val="dk2"/>
                </a:solidFill>
                <a:latin typeface="Times New Roman"/>
                <a:ea typeface="Times New Roman"/>
                <a:cs typeface="Times New Roman"/>
                <a:sym typeface="Times New Roman"/>
              </a:rPr>
              <a:t>Năng lượng đóng vai trò quan trọng trong việc tăng trưởng kinh tế và bảo vệ môi trường. Do sự phát triển của công nghiệp cùng với sự phát triển của kinh tế xã hội làm cho nhu cầu sử dụng năng lượng tăng lên nhanh chóng. Việc này có thể gây ra những tác động xấu đến môi trường, bao gồm tăng nhiệt độ và ô nhiễm không khí. Nhiều nước đang chuyển đổi sang nguồn năng lượng tái tạo và tự nhiên, xây dựng các hệ thống dự báo, thay đổi quy trình sản xuất của mình và giảm thiểu tác động đến môi trường.</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2"/>
                </a:solidFill>
                <a:latin typeface="Times New Roman"/>
                <a:ea typeface="Times New Roman"/>
                <a:cs typeface="Times New Roman"/>
                <a:sym typeface="Times New Roman"/>
              </a:rPr>
              <a:t>- 	Dự đoán tiêu thụ năng lượng đã trở thành một phần quan trọng của môi trường thông minh và bền vững. Với dự báo nhu cầu trong tương lai, sản xuất và phân phối năng lượng có thể được tối ưu hóa để đáp ứng nhu cầu của dân số ngày càng tăng.</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003C67"/>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62b3b773e_0_0"/>
          <p:cNvSpPr txBox="1"/>
          <p:nvPr>
            <p:ph type="title"/>
          </p:nvPr>
        </p:nvSpPr>
        <p:spPr>
          <a:xfrm>
            <a:off x="2465804" y="3627353"/>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Bộ Dữ Liệu</a:t>
            </a:r>
            <a:r>
              <a:rPr b="1" lang="en-US" sz="6650">
                <a:solidFill>
                  <a:srgbClr val="003C67"/>
                </a:solidFill>
              </a:rPr>
              <a:t> </a:t>
            </a:r>
            <a:endParaRPr b="1" sz="7700">
              <a:solidFill>
                <a:srgbClr val="003C67"/>
              </a:solidFill>
            </a:endParaRPr>
          </a:p>
        </p:txBody>
      </p:sp>
      <p:sp>
        <p:nvSpPr>
          <p:cNvPr id="155" name="Google Shape;155;g2662b3b773e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56" name="Google Shape;156;g2662b3b773e_0_0"/>
          <p:cNvSpPr txBox="1"/>
          <p:nvPr/>
        </p:nvSpPr>
        <p:spPr>
          <a:xfrm>
            <a:off x="2465800" y="1732875"/>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02</a:t>
            </a:r>
            <a:endParaRPr b="1" sz="7200">
              <a:solidFill>
                <a:srgbClr val="FFFFFF"/>
              </a:solidFill>
              <a:latin typeface="Roboto Condensed"/>
              <a:ea typeface="Roboto Condensed"/>
              <a:cs typeface="Roboto Condensed"/>
              <a:sym typeface="Roboto Condensed"/>
            </a:endParaRPr>
          </a:p>
        </p:txBody>
      </p:sp>
      <p:pic>
        <p:nvPicPr>
          <p:cNvPr id="157" name="Google Shape;157;g2662b3b773e_0_0"/>
          <p:cNvPicPr preferRelativeResize="0"/>
          <p:nvPr/>
        </p:nvPicPr>
        <p:blipFill>
          <a:blip r:embed="rId3">
            <a:alphaModFix/>
          </a:blip>
          <a:stretch>
            <a:fillRect/>
          </a:stretch>
        </p:blipFill>
        <p:spPr>
          <a:xfrm>
            <a:off x="5898400" y="1668375"/>
            <a:ext cx="5527423" cy="36823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9f0fcb8ef8_0_56"/>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3F3F3F"/>
              </a:buClr>
              <a:buSzPts val="5500"/>
              <a:buFont typeface="Times New Roman"/>
              <a:buNone/>
            </a:pPr>
            <a:r>
              <a:rPr b="1" lang="en-US" sz="6000">
                <a:solidFill>
                  <a:srgbClr val="003C67"/>
                </a:solidFill>
              </a:rPr>
              <a:t>Bộ Dữ Liệu</a:t>
            </a:r>
            <a:endParaRPr sz="6000"/>
          </a:p>
        </p:txBody>
      </p:sp>
      <p:sp>
        <p:nvSpPr>
          <p:cNvPr id="164" name="Google Shape;164;g29f0fcb8ef8_0_5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65" name="Google Shape;165;g29f0fcb8ef8_0_56"/>
          <p:cNvSpPr txBox="1"/>
          <p:nvPr/>
        </p:nvSpPr>
        <p:spPr>
          <a:xfrm>
            <a:off x="396150" y="1570700"/>
            <a:ext cx="11259300" cy="4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003C67"/>
                </a:solidFill>
                <a:latin typeface="Times New Roman"/>
                <a:ea typeface="Times New Roman"/>
                <a:cs typeface="Times New Roman"/>
                <a:sym typeface="Times New Roman"/>
              </a:rPr>
              <a:t>Bộ dữ liệu được sử dụng trong hệ thống dự đoán năng lượng này là Electric Power Consumption (Kaggle) và Bộ dữ liệu bao gồm 52,416 điểm dữ liệu với khoảng thời gian cập nhật 10 phút/lần về năng lượng được sử dụng. Mỗi quan sát được mô tả bởi 9 cột đặc trưng</a:t>
            </a:r>
            <a:endParaRPr sz="2000">
              <a:solidFill>
                <a:srgbClr val="003C67"/>
              </a:solidFill>
              <a:latin typeface="Times New Roman"/>
              <a:ea typeface="Times New Roman"/>
              <a:cs typeface="Times New Roman"/>
              <a:sym typeface="Times New Roman"/>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1.	</a:t>
            </a:r>
            <a:r>
              <a:rPr lang="en-US" sz="1800">
                <a:solidFill>
                  <a:srgbClr val="003C67"/>
                </a:solidFill>
                <a:latin typeface="Nunito"/>
                <a:ea typeface="Nunito"/>
                <a:cs typeface="Nunito"/>
                <a:sym typeface="Nunito"/>
              </a:rPr>
              <a:t>Date Time: Thời gian.</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2.	Temperature: Nhiệt độ thời tiết.</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3.	Humidity: Độ ẩm thời tiết.</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4.	Wind Speed: Tốc độ gió.</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5.	General Diffuse Flows: ’Dòng phân tán’ là một thuật ngữ tổng quát để mô tả các chất lỏng nhiệt độ thấp (&lt; 0,2° đến 100°C) chảy với tốc độ chậm.</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6.	Diffuse Flows: Thông tin về dòng phân tán.</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7.	Zone 1 Power Consumption: Tiêu Thụ Điện Khu Vực 1.</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8.	Zone 2 Power Consumption: Tiêu Thụ Điện Khu Vực 2.</a:t>
            </a:r>
            <a:endParaRPr sz="1800">
              <a:solidFill>
                <a:srgbClr val="003C67"/>
              </a:solidFill>
              <a:latin typeface="Nunito"/>
              <a:ea typeface="Nunito"/>
              <a:cs typeface="Nunito"/>
              <a:sym typeface="Nunito"/>
            </a:endParaRPr>
          </a:p>
          <a:p>
            <a:pPr indent="0" lvl="0" marL="1371600" rtl="0" algn="l">
              <a:spcBef>
                <a:spcPts val="0"/>
              </a:spcBef>
              <a:spcAft>
                <a:spcPts val="0"/>
              </a:spcAft>
              <a:buNone/>
            </a:pPr>
            <a:r>
              <a:rPr lang="en-US" sz="1800">
                <a:solidFill>
                  <a:srgbClr val="003C67"/>
                </a:solidFill>
                <a:latin typeface="Nunito"/>
                <a:ea typeface="Nunito"/>
                <a:cs typeface="Nunito"/>
                <a:sym typeface="Nunito"/>
              </a:rPr>
              <a:t>9.	Zone 3 Power Consumption: Tiêu Thụ Điện Khu Vực 3.</a:t>
            </a:r>
            <a:endParaRPr sz="1800">
              <a:solidFill>
                <a:srgbClr val="003C67"/>
              </a:solidFill>
              <a:latin typeface="Nunito"/>
              <a:ea typeface="Nunito"/>
              <a:cs typeface="Nunito"/>
              <a:sym typeface="Nunito"/>
            </a:endParaRPr>
          </a:p>
          <a:p>
            <a:pPr indent="0" lvl="0" marL="0" rtl="0" algn="l">
              <a:spcBef>
                <a:spcPts val="0"/>
              </a:spcBef>
              <a:spcAft>
                <a:spcPts val="0"/>
              </a:spcAft>
              <a:buNone/>
            </a:pPr>
            <a:r>
              <a:t/>
            </a:r>
            <a:endParaRPr sz="2000">
              <a:solidFill>
                <a:srgbClr val="003C67"/>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003C67"/>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662b3b773e_0_8"/>
          <p:cNvSpPr txBox="1"/>
          <p:nvPr>
            <p:ph type="title"/>
          </p:nvPr>
        </p:nvSpPr>
        <p:spPr>
          <a:xfrm>
            <a:off x="2465804" y="3627353"/>
            <a:ext cx="10768500" cy="8817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Clr>
                <a:srgbClr val="3F3F3F"/>
              </a:buClr>
              <a:buSzPts val="5500"/>
              <a:buFont typeface="Times New Roman"/>
              <a:buNone/>
            </a:pPr>
            <a:r>
              <a:rPr b="1" lang="en-US" sz="4000">
                <a:solidFill>
                  <a:srgbClr val="003C67"/>
                </a:solidFill>
              </a:rPr>
              <a:t>Khám Phá Dữ Liệu</a:t>
            </a:r>
            <a:r>
              <a:rPr b="1" lang="en-US" sz="6650">
                <a:solidFill>
                  <a:srgbClr val="003C67"/>
                </a:solidFill>
              </a:rPr>
              <a:t> </a:t>
            </a:r>
            <a:endParaRPr b="1" sz="7700">
              <a:solidFill>
                <a:srgbClr val="003C67"/>
              </a:solidFill>
            </a:endParaRPr>
          </a:p>
        </p:txBody>
      </p:sp>
      <p:sp>
        <p:nvSpPr>
          <p:cNvPr id="172" name="Google Shape;172;g2662b3b773e_0_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173" name="Google Shape;173;g2662b3b773e_0_8"/>
          <p:cNvSpPr txBox="1"/>
          <p:nvPr/>
        </p:nvSpPr>
        <p:spPr>
          <a:xfrm>
            <a:off x="2465800" y="1732875"/>
            <a:ext cx="2255100" cy="1746300"/>
          </a:xfrm>
          <a:prstGeom prst="rect">
            <a:avLst/>
          </a:prstGeom>
          <a:solidFill>
            <a:srgbClr val="003C6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7200">
                <a:solidFill>
                  <a:srgbClr val="FFFFFF"/>
                </a:solidFill>
                <a:latin typeface="Roboto Condensed"/>
                <a:ea typeface="Roboto Condensed"/>
                <a:cs typeface="Roboto Condensed"/>
                <a:sym typeface="Roboto Condensed"/>
              </a:rPr>
              <a:t>03</a:t>
            </a:r>
            <a:endParaRPr b="1" sz="7200">
              <a:solidFill>
                <a:srgbClr val="FFFFFF"/>
              </a:solidFill>
              <a:latin typeface="Roboto Condensed"/>
              <a:ea typeface="Roboto Condensed"/>
              <a:cs typeface="Roboto Condensed"/>
              <a:sym typeface="Roboto Condensed"/>
            </a:endParaRPr>
          </a:p>
        </p:txBody>
      </p:sp>
      <p:grpSp>
        <p:nvGrpSpPr>
          <p:cNvPr id="174" name="Google Shape;174;g2662b3b773e_0_8"/>
          <p:cNvGrpSpPr/>
          <p:nvPr/>
        </p:nvGrpSpPr>
        <p:grpSpPr>
          <a:xfrm>
            <a:off x="7249132" y="1568649"/>
            <a:ext cx="4222637" cy="3720716"/>
            <a:chOff x="4813634" y="583440"/>
            <a:chExt cx="3617130" cy="3591078"/>
          </a:xfrm>
        </p:grpSpPr>
        <p:sp>
          <p:nvSpPr>
            <p:cNvPr id="175" name="Google Shape;175;g2662b3b773e_0_8"/>
            <p:cNvSpPr/>
            <p:nvPr/>
          </p:nvSpPr>
          <p:spPr>
            <a:xfrm>
              <a:off x="7094670" y="583440"/>
              <a:ext cx="875904" cy="198837"/>
            </a:xfrm>
            <a:custGeom>
              <a:rect b="b" l="l" r="r" t="t"/>
              <a:pathLst>
                <a:path extrusionOk="0" h="5213" w="22964">
                  <a:moveTo>
                    <a:pt x="1" y="0"/>
                  </a:moveTo>
                  <a:lnTo>
                    <a:pt x="17934" y="5213"/>
                  </a:lnTo>
                  <a:lnTo>
                    <a:pt x="22963" y="2573"/>
                  </a:lnTo>
                  <a:lnTo>
                    <a:pt x="1"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662b3b773e_0_8"/>
            <p:cNvSpPr/>
            <p:nvPr/>
          </p:nvSpPr>
          <p:spPr>
            <a:xfrm>
              <a:off x="7094670" y="583440"/>
              <a:ext cx="616497" cy="337561"/>
            </a:xfrm>
            <a:custGeom>
              <a:rect b="b" l="l" r="r" t="t"/>
              <a:pathLst>
                <a:path extrusionOk="0" h="8850" w="16163">
                  <a:moveTo>
                    <a:pt x="1" y="0"/>
                  </a:moveTo>
                  <a:lnTo>
                    <a:pt x="10872" y="8849"/>
                  </a:lnTo>
                  <a:lnTo>
                    <a:pt x="16162" y="6053"/>
                  </a:lnTo>
                  <a:lnTo>
                    <a:pt x="1" y="0"/>
                  </a:ln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662b3b773e_0_8"/>
            <p:cNvSpPr/>
            <p:nvPr/>
          </p:nvSpPr>
          <p:spPr>
            <a:xfrm>
              <a:off x="5008962" y="4054751"/>
              <a:ext cx="3263053" cy="119767"/>
            </a:xfrm>
            <a:custGeom>
              <a:rect b="b" l="l" r="r" t="t"/>
              <a:pathLst>
                <a:path extrusionOk="0" h="3140" w="85549">
                  <a:moveTo>
                    <a:pt x="85549" y="1"/>
                  </a:moveTo>
                  <a:cubicBezTo>
                    <a:pt x="85549" y="1"/>
                    <a:pt x="33436" y="257"/>
                    <a:pt x="10558" y="257"/>
                  </a:cubicBezTo>
                  <a:cubicBezTo>
                    <a:pt x="4123" y="257"/>
                    <a:pt x="1" y="237"/>
                    <a:pt x="1" y="185"/>
                  </a:cubicBezTo>
                  <a:lnTo>
                    <a:pt x="1" y="1550"/>
                  </a:lnTo>
                  <a:cubicBezTo>
                    <a:pt x="1" y="2220"/>
                    <a:pt x="539" y="2772"/>
                    <a:pt x="1209" y="2772"/>
                  </a:cubicBezTo>
                  <a:lnTo>
                    <a:pt x="84327" y="3139"/>
                  </a:lnTo>
                  <a:cubicBezTo>
                    <a:pt x="84335" y="3139"/>
                    <a:pt x="84342" y="3140"/>
                    <a:pt x="84350" y="3140"/>
                  </a:cubicBezTo>
                  <a:cubicBezTo>
                    <a:pt x="85010" y="3140"/>
                    <a:pt x="85549" y="2593"/>
                    <a:pt x="85549" y="1931"/>
                  </a:cubicBezTo>
                  <a:lnTo>
                    <a:pt x="85549" y="1"/>
                  </a:lnTo>
                  <a:close/>
                </a:path>
              </a:pathLst>
            </a:custGeom>
            <a:solidFill>
              <a:srgbClr val="99B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662b3b773e_0_8"/>
            <p:cNvSpPr/>
            <p:nvPr/>
          </p:nvSpPr>
          <p:spPr>
            <a:xfrm>
              <a:off x="5412090" y="1551916"/>
              <a:ext cx="2452792" cy="1759247"/>
            </a:xfrm>
            <a:custGeom>
              <a:rect b="b" l="l" r="r" t="t"/>
              <a:pathLst>
                <a:path extrusionOk="0" h="46123" w="64306">
                  <a:moveTo>
                    <a:pt x="210" y="1"/>
                  </a:moveTo>
                  <a:cubicBezTo>
                    <a:pt x="93" y="1"/>
                    <a:pt x="0" y="93"/>
                    <a:pt x="0" y="211"/>
                  </a:cubicBezTo>
                  <a:lnTo>
                    <a:pt x="0" y="45913"/>
                  </a:lnTo>
                  <a:cubicBezTo>
                    <a:pt x="0" y="46018"/>
                    <a:pt x="93" y="46123"/>
                    <a:pt x="210" y="46123"/>
                  </a:cubicBezTo>
                  <a:lnTo>
                    <a:pt x="64095" y="46123"/>
                  </a:lnTo>
                  <a:cubicBezTo>
                    <a:pt x="64214" y="46123"/>
                    <a:pt x="64305" y="46018"/>
                    <a:pt x="64305" y="45913"/>
                  </a:cubicBezTo>
                  <a:lnTo>
                    <a:pt x="64305" y="211"/>
                  </a:lnTo>
                  <a:cubicBezTo>
                    <a:pt x="64305" y="93"/>
                    <a:pt x="64214" y="1"/>
                    <a:pt x="64095" y="1"/>
                  </a:cubicBezTo>
                  <a:close/>
                </a:path>
              </a:pathLst>
            </a:custGeom>
            <a:solidFill>
              <a:srgbClr val="0039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662b3b773e_0_8"/>
            <p:cNvSpPr/>
            <p:nvPr/>
          </p:nvSpPr>
          <p:spPr>
            <a:xfrm>
              <a:off x="4991416" y="3300102"/>
              <a:ext cx="3293109" cy="797293"/>
            </a:xfrm>
            <a:custGeom>
              <a:rect b="b" l="l" r="r" t="t"/>
              <a:pathLst>
                <a:path extrusionOk="0" h="20903" w="86337">
                  <a:moveTo>
                    <a:pt x="12841" y="1"/>
                  </a:moveTo>
                  <a:cubicBezTo>
                    <a:pt x="11817" y="1"/>
                    <a:pt x="10859" y="552"/>
                    <a:pt x="10360" y="1431"/>
                  </a:cubicBezTo>
                  <a:lnTo>
                    <a:pt x="447" y="18893"/>
                  </a:lnTo>
                  <a:cubicBezTo>
                    <a:pt x="1" y="19695"/>
                    <a:pt x="579" y="20692"/>
                    <a:pt x="1498" y="20692"/>
                  </a:cubicBezTo>
                  <a:lnTo>
                    <a:pt x="84813" y="20902"/>
                  </a:lnTo>
                  <a:cubicBezTo>
                    <a:pt x="85759" y="20902"/>
                    <a:pt x="86336" y="19891"/>
                    <a:pt x="85864" y="19077"/>
                  </a:cubicBezTo>
                  <a:lnTo>
                    <a:pt x="75518" y="1471"/>
                  </a:lnTo>
                  <a:cubicBezTo>
                    <a:pt x="75007" y="605"/>
                    <a:pt x="74074" y="66"/>
                    <a:pt x="73064" y="66"/>
                  </a:cubicBezTo>
                  <a:lnTo>
                    <a:pt x="12841"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662b3b773e_0_8"/>
            <p:cNvSpPr/>
            <p:nvPr/>
          </p:nvSpPr>
          <p:spPr>
            <a:xfrm>
              <a:off x="5521787" y="1664094"/>
              <a:ext cx="2255480" cy="1491372"/>
            </a:xfrm>
            <a:custGeom>
              <a:rect b="b" l="l" r="r" t="t"/>
              <a:pathLst>
                <a:path extrusionOk="0" h="39100" w="59133">
                  <a:moveTo>
                    <a:pt x="0" y="1"/>
                  </a:moveTo>
                  <a:lnTo>
                    <a:pt x="0" y="39099"/>
                  </a:lnTo>
                  <a:lnTo>
                    <a:pt x="59132" y="39099"/>
                  </a:lnTo>
                  <a:lnTo>
                    <a:pt x="59132" y="1"/>
                  </a:ln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662b3b773e_0_8"/>
            <p:cNvSpPr/>
            <p:nvPr/>
          </p:nvSpPr>
          <p:spPr>
            <a:xfrm>
              <a:off x="5370552" y="3349191"/>
              <a:ext cx="2560430" cy="372080"/>
            </a:xfrm>
            <a:custGeom>
              <a:rect b="b" l="l" r="r" t="t"/>
              <a:pathLst>
                <a:path extrusionOk="0" h="9755" w="67128">
                  <a:moveTo>
                    <a:pt x="60432" y="1"/>
                  </a:moveTo>
                  <a:cubicBezTo>
                    <a:pt x="54288" y="20"/>
                    <a:pt x="31811" y="76"/>
                    <a:pt x="17289" y="76"/>
                  </a:cubicBezTo>
                  <a:cubicBezTo>
                    <a:pt x="12356" y="76"/>
                    <a:pt x="8341" y="70"/>
                    <a:pt x="6197" y="53"/>
                  </a:cubicBezTo>
                  <a:cubicBezTo>
                    <a:pt x="5159" y="53"/>
                    <a:pt x="4214" y="643"/>
                    <a:pt x="3755" y="1576"/>
                  </a:cubicBezTo>
                  <a:lnTo>
                    <a:pt x="197" y="8915"/>
                  </a:lnTo>
                  <a:cubicBezTo>
                    <a:pt x="0" y="9309"/>
                    <a:pt x="289" y="9755"/>
                    <a:pt x="722" y="9755"/>
                  </a:cubicBezTo>
                  <a:lnTo>
                    <a:pt x="66406" y="9755"/>
                  </a:lnTo>
                  <a:cubicBezTo>
                    <a:pt x="66852" y="9755"/>
                    <a:pt x="67127" y="9282"/>
                    <a:pt x="66917" y="8888"/>
                  </a:cubicBezTo>
                  <a:lnTo>
                    <a:pt x="62795" y="1405"/>
                  </a:lnTo>
                  <a:cubicBezTo>
                    <a:pt x="62322" y="538"/>
                    <a:pt x="61417" y="1"/>
                    <a:pt x="60432" y="1"/>
                  </a:cubicBez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662b3b773e_0_8"/>
            <p:cNvSpPr/>
            <p:nvPr/>
          </p:nvSpPr>
          <p:spPr>
            <a:xfrm>
              <a:off x="6114179" y="3756286"/>
              <a:ext cx="1098237" cy="284009"/>
            </a:xfrm>
            <a:custGeom>
              <a:rect b="b" l="l" r="r" t="t"/>
              <a:pathLst>
                <a:path extrusionOk="0" h="7446" w="28793">
                  <a:moveTo>
                    <a:pt x="25969" y="1"/>
                  </a:moveTo>
                  <a:cubicBezTo>
                    <a:pt x="23232" y="24"/>
                    <a:pt x="9951" y="114"/>
                    <a:pt x="4093" y="114"/>
                  </a:cubicBezTo>
                  <a:cubicBezTo>
                    <a:pt x="3125" y="114"/>
                    <a:pt x="2360" y="112"/>
                    <a:pt x="1878" y="106"/>
                  </a:cubicBezTo>
                  <a:cubicBezTo>
                    <a:pt x="1549" y="106"/>
                    <a:pt x="1261" y="342"/>
                    <a:pt x="1195" y="671"/>
                  </a:cubicBezTo>
                  <a:lnTo>
                    <a:pt x="79" y="6632"/>
                  </a:lnTo>
                  <a:cubicBezTo>
                    <a:pt x="0" y="7052"/>
                    <a:pt x="329" y="7446"/>
                    <a:pt x="749" y="7446"/>
                  </a:cubicBezTo>
                  <a:lnTo>
                    <a:pt x="27991" y="7446"/>
                  </a:lnTo>
                  <a:cubicBezTo>
                    <a:pt x="28464" y="7446"/>
                    <a:pt x="28793" y="6986"/>
                    <a:pt x="28648" y="6539"/>
                  </a:cubicBezTo>
                  <a:lnTo>
                    <a:pt x="26626" y="461"/>
                  </a:lnTo>
                  <a:cubicBezTo>
                    <a:pt x="26535" y="185"/>
                    <a:pt x="26272" y="1"/>
                    <a:pt x="25969" y="1"/>
                  </a:cubicBezTo>
                  <a:close/>
                </a:path>
              </a:pathLst>
            </a:custGeom>
            <a:solidFill>
              <a:srgbClr val="A3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662b3b773e_0_8"/>
            <p:cNvSpPr/>
            <p:nvPr/>
          </p:nvSpPr>
          <p:spPr>
            <a:xfrm>
              <a:off x="7552342" y="1551916"/>
              <a:ext cx="72166" cy="38"/>
            </a:xfrm>
            <a:custGeom>
              <a:rect b="b" l="l" r="r" t="t"/>
              <a:pathLst>
                <a:path extrusionOk="0" h="1" w="1892">
                  <a:moveTo>
                    <a:pt x="1891" y="1"/>
                  </a:moveTo>
                  <a:lnTo>
                    <a:pt x="1" y="1"/>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662b3b773e_0_8"/>
            <p:cNvSpPr/>
            <p:nvPr/>
          </p:nvSpPr>
          <p:spPr>
            <a:xfrm>
              <a:off x="7552342" y="1551916"/>
              <a:ext cx="72166" cy="112215"/>
            </a:xfrm>
            <a:custGeom>
              <a:rect b="b" l="l" r="r" t="t"/>
              <a:pathLst>
                <a:path extrusionOk="0" h="2942" w="1892">
                  <a:moveTo>
                    <a:pt x="1" y="1"/>
                  </a:moveTo>
                  <a:lnTo>
                    <a:pt x="1" y="2942"/>
                  </a:lnTo>
                  <a:lnTo>
                    <a:pt x="1760" y="2942"/>
                  </a:lnTo>
                  <a:lnTo>
                    <a:pt x="1891" y="1"/>
                  </a:lnTo>
                  <a:close/>
                </a:path>
              </a:pathLst>
            </a:custGeom>
            <a:solidFill>
              <a:srgbClr val="000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662b3b773e_0_8"/>
            <p:cNvSpPr/>
            <p:nvPr/>
          </p:nvSpPr>
          <p:spPr>
            <a:xfrm>
              <a:off x="7552342" y="1664094"/>
              <a:ext cx="67169" cy="1490876"/>
            </a:xfrm>
            <a:custGeom>
              <a:rect b="b" l="l" r="r" t="t"/>
              <a:pathLst>
                <a:path extrusionOk="0" h="39087" w="1761">
                  <a:moveTo>
                    <a:pt x="1" y="1"/>
                  </a:moveTo>
                  <a:lnTo>
                    <a:pt x="1" y="39086"/>
                  </a:lnTo>
                  <a:lnTo>
                    <a:pt x="1760" y="1"/>
                  </a:lnTo>
                  <a:close/>
                </a:path>
              </a:pathLst>
            </a:custGeom>
            <a:solidFill>
              <a:srgbClr val="5B8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662b3b773e_0_8"/>
            <p:cNvSpPr/>
            <p:nvPr/>
          </p:nvSpPr>
          <p:spPr>
            <a:xfrm>
              <a:off x="5696022" y="1551916"/>
              <a:ext cx="72166" cy="1603091"/>
            </a:xfrm>
            <a:custGeom>
              <a:rect b="b" l="l" r="r" t="t"/>
              <a:pathLst>
                <a:path extrusionOk="0" h="42029" w="1892">
                  <a:moveTo>
                    <a:pt x="1" y="1"/>
                  </a:moveTo>
                  <a:lnTo>
                    <a:pt x="1892" y="42027"/>
                  </a:lnTo>
                  <a:lnTo>
                    <a:pt x="1892" y="42027"/>
                  </a:lnTo>
                  <a:cubicBezTo>
                    <a:pt x="1891" y="41738"/>
                    <a:pt x="1878" y="1"/>
                    <a:pt x="1878" y="1"/>
                  </a:cubicBezTo>
                  <a:close/>
                  <a:moveTo>
                    <a:pt x="1892" y="42027"/>
                  </a:moveTo>
                  <a:cubicBezTo>
                    <a:pt x="1892" y="42028"/>
                    <a:pt x="1892" y="42029"/>
                    <a:pt x="1892" y="42029"/>
                  </a:cubicBezTo>
                  <a:cubicBezTo>
                    <a:pt x="1892" y="42029"/>
                    <a:pt x="1892" y="42028"/>
                    <a:pt x="1892" y="42027"/>
                  </a:cubicBezTo>
                  <a:lnTo>
                    <a:pt x="1892" y="42027"/>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62b3b773e_0_8"/>
            <p:cNvSpPr/>
            <p:nvPr/>
          </p:nvSpPr>
          <p:spPr>
            <a:xfrm>
              <a:off x="5768150" y="1087188"/>
              <a:ext cx="1784230" cy="2067781"/>
            </a:xfrm>
            <a:custGeom>
              <a:rect b="b" l="l" r="r" t="t"/>
              <a:pathLst>
                <a:path extrusionOk="0" h="54212" w="46778">
                  <a:moveTo>
                    <a:pt x="1366" y="1"/>
                  </a:moveTo>
                  <a:cubicBezTo>
                    <a:pt x="605" y="1"/>
                    <a:pt x="1" y="605"/>
                    <a:pt x="1" y="1366"/>
                  </a:cubicBezTo>
                  <a:lnTo>
                    <a:pt x="1" y="54211"/>
                  </a:lnTo>
                  <a:lnTo>
                    <a:pt x="46778" y="54211"/>
                  </a:lnTo>
                  <a:lnTo>
                    <a:pt x="46778" y="1366"/>
                  </a:lnTo>
                  <a:cubicBezTo>
                    <a:pt x="46778" y="605"/>
                    <a:pt x="46174" y="1"/>
                    <a:pt x="454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662b3b773e_0_8"/>
            <p:cNvSpPr/>
            <p:nvPr/>
          </p:nvSpPr>
          <p:spPr>
            <a:xfrm>
              <a:off x="5768150" y="1087188"/>
              <a:ext cx="1784230" cy="139792"/>
            </a:xfrm>
            <a:custGeom>
              <a:rect b="b" l="l" r="r" t="t"/>
              <a:pathLst>
                <a:path extrusionOk="0" h="3665" w="46778">
                  <a:moveTo>
                    <a:pt x="1366" y="1"/>
                  </a:moveTo>
                  <a:cubicBezTo>
                    <a:pt x="605" y="1"/>
                    <a:pt x="1" y="605"/>
                    <a:pt x="1" y="1366"/>
                  </a:cubicBezTo>
                  <a:lnTo>
                    <a:pt x="1" y="3664"/>
                  </a:lnTo>
                  <a:lnTo>
                    <a:pt x="46778" y="3664"/>
                  </a:lnTo>
                  <a:lnTo>
                    <a:pt x="46778" y="1366"/>
                  </a:lnTo>
                  <a:cubicBezTo>
                    <a:pt x="46778" y="605"/>
                    <a:pt x="46174" y="1"/>
                    <a:pt x="45413" y="1"/>
                  </a:cubicBez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662b3b773e_0_8"/>
            <p:cNvSpPr/>
            <p:nvPr/>
          </p:nvSpPr>
          <p:spPr>
            <a:xfrm>
              <a:off x="5851758" y="1138795"/>
              <a:ext cx="55650" cy="55612"/>
            </a:xfrm>
            <a:custGeom>
              <a:rect b="b" l="l" r="r" t="t"/>
              <a:pathLst>
                <a:path extrusionOk="0" h="1458" w="1459">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E84E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662b3b773e_0_8"/>
            <p:cNvSpPr/>
            <p:nvPr/>
          </p:nvSpPr>
          <p:spPr>
            <a:xfrm>
              <a:off x="6006998" y="1138795"/>
              <a:ext cx="55650" cy="55612"/>
            </a:xfrm>
            <a:custGeom>
              <a:rect b="b" l="l" r="r" t="t"/>
              <a:pathLst>
                <a:path extrusionOk="0" h="1458" w="1459">
                  <a:moveTo>
                    <a:pt x="736" y="1"/>
                  </a:moveTo>
                  <a:cubicBezTo>
                    <a:pt x="329" y="1"/>
                    <a:pt x="1" y="328"/>
                    <a:pt x="1" y="722"/>
                  </a:cubicBezTo>
                  <a:cubicBezTo>
                    <a:pt x="1" y="1130"/>
                    <a:pt x="329" y="1458"/>
                    <a:pt x="736" y="1458"/>
                  </a:cubicBezTo>
                  <a:cubicBezTo>
                    <a:pt x="1130" y="1458"/>
                    <a:pt x="1458" y="1130"/>
                    <a:pt x="1458" y="722"/>
                  </a:cubicBezTo>
                  <a:cubicBezTo>
                    <a:pt x="1458" y="328"/>
                    <a:pt x="1130" y="1"/>
                    <a:pt x="736" y="1"/>
                  </a:cubicBez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662b3b773e_0_8"/>
            <p:cNvSpPr/>
            <p:nvPr/>
          </p:nvSpPr>
          <p:spPr>
            <a:xfrm>
              <a:off x="5929416" y="1138795"/>
              <a:ext cx="55574" cy="55612"/>
            </a:xfrm>
            <a:custGeom>
              <a:rect b="b" l="l" r="r" t="t"/>
              <a:pathLst>
                <a:path extrusionOk="0" h="1458" w="1457">
                  <a:moveTo>
                    <a:pt x="735" y="1"/>
                  </a:moveTo>
                  <a:cubicBezTo>
                    <a:pt x="328" y="1"/>
                    <a:pt x="0" y="328"/>
                    <a:pt x="0" y="722"/>
                  </a:cubicBezTo>
                  <a:cubicBezTo>
                    <a:pt x="0" y="1130"/>
                    <a:pt x="328" y="1458"/>
                    <a:pt x="735" y="1458"/>
                  </a:cubicBezTo>
                  <a:cubicBezTo>
                    <a:pt x="1129" y="1458"/>
                    <a:pt x="1457" y="1130"/>
                    <a:pt x="1457" y="722"/>
                  </a:cubicBezTo>
                  <a:cubicBezTo>
                    <a:pt x="1457" y="328"/>
                    <a:pt x="1129" y="1"/>
                    <a:pt x="735" y="1"/>
                  </a:cubicBez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662b3b773e_0_8"/>
            <p:cNvSpPr/>
            <p:nvPr/>
          </p:nvSpPr>
          <p:spPr>
            <a:xfrm>
              <a:off x="5853284" y="1307537"/>
              <a:ext cx="1635055" cy="47640"/>
            </a:xfrm>
            <a:custGeom>
              <a:rect b="b" l="l" r="r" t="t"/>
              <a:pathLst>
                <a:path extrusionOk="0" h="1249" w="42867">
                  <a:moveTo>
                    <a:pt x="1" y="1"/>
                  </a:moveTo>
                  <a:lnTo>
                    <a:pt x="1" y="1248"/>
                  </a:lnTo>
                  <a:lnTo>
                    <a:pt x="42866" y="1248"/>
                  </a:lnTo>
                  <a:lnTo>
                    <a:pt x="42866"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662b3b773e_0_8"/>
            <p:cNvSpPr/>
            <p:nvPr/>
          </p:nvSpPr>
          <p:spPr>
            <a:xfrm>
              <a:off x="5853284" y="1409225"/>
              <a:ext cx="1635055" cy="47602"/>
            </a:xfrm>
            <a:custGeom>
              <a:rect b="b" l="l" r="r" t="t"/>
              <a:pathLst>
                <a:path extrusionOk="0" h="1248" w="42867">
                  <a:moveTo>
                    <a:pt x="1" y="0"/>
                  </a:moveTo>
                  <a:lnTo>
                    <a:pt x="1" y="1247"/>
                  </a:lnTo>
                  <a:lnTo>
                    <a:pt x="42866" y="1247"/>
                  </a:lnTo>
                  <a:lnTo>
                    <a:pt x="4286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662b3b773e_0_8"/>
            <p:cNvSpPr/>
            <p:nvPr/>
          </p:nvSpPr>
          <p:spPr>
            <a:xfrm>
              <a:off x="5853284" y="1510875"/>
              <a:ext cx="1635055" cy="47602"/>
            </a:xfrm>
            <a:custGeom>
              <a:rect b="b" l="l" r="r" t="t"/>
              <a:pathLst>
                <a:path extrusionOk="0" h="1248" w="42867">
                  <a:moveTo>
                    <a:pt x="1" y="0"/>
                  </a:moveTo>
                  <a:lnTo>
                    <a:pt x="1" y="1248"/>
                  </a:lnTo>
                  <a:lnTo>
                    <a:pt x="42866" y="1248"/>
                  </a:lnTo>
                  <a:lnTo>
                    <a:pt x="4286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662b3b773e_0_8"/>
            <p:cNvSpPr/>
            <p:nvPr/>
          </p:nvSpPr>
          <p:spPr>
            <a:xfrm>
              <a:off x="6695051" y="1701664"/>
              <a:ext cx="797293" cy="48136"/>
            </a:xfrm>
            <a:custGeom>
              <a:rect b="b" l="l" r="r" t="t"/>
              <a:pathLst>
                <a:path extrusionOk="0" h="1262"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662b3b773e_0_8"/>
            <p:cNvSpPr/>
            <p:nvPr/>
          </p:nvSpPr>
          <p:spPr>
            <a:xfrm>
              <a:off x="6695051" y="1803314"/>
              <a:ext cx="797293" cy="48098"/>
            </a:xfrm>
            <a:custGeom>
              <a:rect b="b" l="l" r="r" t="t"/>
              <a:pathLst>
                <a:path extrusionOk="0" h="1261"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662b3b773e_0_8"/>
            <p:cNvSpPr/>
            <p:nvPr/>
          </p:nvSpPr>
          <p:spPr>
            <a:xfrm>
              <a:off x="6695051" y="1905459"/>
              <a:ext cx="797293" cy="47640"/>
            </a:xfrm>
            <a:custGeom>
              <a:rect b="b" l="l" r="r" t="t"/>
              <a:pathLst>
                <a:path extrusionOk="0" h="1249" w="20903">
                  <a:moveTo>
                    <a:pt x="1" y="1"/>
                  </a:moveTo>
                  <a:lnTo>
                    <a:pt x="1" y="1249"/>
                  </a:lnTo>
                  <a:lnTo>
                    <a:pt x="20902" y="1249"/>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62b3b773e_0_8"/>
            <p:cNvSpPr/>
            <p:nvPr/>
          </p:nvSpPr>
          <p:spPr>
            <a:xfrm>
              <a:off x="6695051" y="1998603"/>
              <a:ext cx="797293" cy="48136"/>
            </a:xfrm>
            <a:custGeom>
              <a:rect b="b" l="l" r="r" t="t"/>
              <a:pathLst>
                <a:path extrusionOk="0" h="1262"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662b3b773e_0_8"/>
            <p:cNvSpPr/>
            <p:nvPr/>
          </p:nvSpPr>
          <p:spPr>
            <a:xfrm>
              <a:off x="6695051" y="2100291"/>
              <a:ext cx="797293" cy="48098"/>
            </a:xfrm>
            <a:custGeom>
              <a:rect b="b" l="l" r="r" t="t"/>
              <a:pathLst>
                <a:path extrusionOk="0" h="1261" w="20903">
                  <a:moveTo>
                    <a:pt x="1" y="1"/>
                  </a:moveTo>
                  <a:lnTo>
                    <a:pt x="1" y="1261"/>
                  </a:lnTo>
                  <a:lnTo>
                    <a:pt x="20902" y="1261"/>
                  </a:lnTo>
                  <a:lnTo>
                    <a:pt x="20902"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662b3b773e_0_8"/>
            <p:cNvSpPr/>
            <p:nvPr/>
          </p:nvSpPr>
          <p:spPr>
            <a:xfrm>
              <a:off x="6695051" y="2201941"/>
              <a:ext cx="797293" cy="48098"/>
            </a:xfrm>
            <a:custGeom>
              <a:rect b="b" l="l" r="r" t="t"/>
              <a:pathLst>
                <a:path extrusionOk="0" h="1261" w="20903">
                  <a:moveTo>
                    <a:pt x="1" y="0"/>
                  </a:moveTo>
                  <a:lnTo>
                    <a:pt x="1" y="1261"/>
                  </a:lnTo>
                  <a:lnTo>
                    <a:pt x="20902" y="1261"/>
                  </a:lnTo>
                  <a:lnTo>
                    <a:pt x="20902"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662b3b773e_0_8"/>
            <p:cNvSpPr/>
            <p:nvPr/>
          </p:nvSpPr>
          <p:spPr>
            <a:xfrm>
              <a:off x="5857289" y="1630566"/>
              <a:ext cx="793250" cy="685573"/>
            </a:xfrm>
            <a:custGeom>
              <a:rect b="b" l="l" r="r" t="t"/>
              <a:pathLst>
                <a:path extrusionOk="0" h="17974" w="20797">
                  <a:moveTo>
                    <a:pt x="1" y="0"/>
                  </a:moveTo>
                  <a:lnTo>
                    <a:pt x="1" y="17974"/>
                  </a:lnTo>
                  <a:lnTo>
                    <a:pt x="20797" y="17974"/>
                  </a:lnTo>
                  <a:lnTo>
                    <a:pt x="20797"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662b3b773e_0_8"/>
            <p:cNvSpPr/>
            <p:nvPr/>
          </p:nvSpPr>
          <p:spPr>
            <a:xfrm>
              <a:off x="5857289" y="2957620"/>
              <a:ext cx="797255" cy="47602"/>
            </a:xfrm>
            <a:custGeom>
              <a:rect b="b" l="l" r="r" t="t"/>
              <a:pathLst>
                <a:path extrusionOk="0" h="1248" w="20902">
                  <a:moveTo>
                    <a:pt x="1" y="1"/>
                  </a:moveTo>
                  <a:lnTo>
                    <a:pt x="1" y="1247"/>
                  </a:lnTo>
                  <a:lnTo>
                    <a:pt x="20902" y="1247"/>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662b3b773e_0_8"/>
            <p:cNvSpPr/>
            <p:nvPr/>
          </p:nvSpPr>
          <p:spPr>
            <a:xfrm>
              <a:off x="5857289" y="2855932"/>
              <a:ext cx="797255" cy="47640"/>
            </a:xfrm>
            <a:custGeom>
              <a:rect b="b" l="l" r="r" t="t"/>
              <a:pathLst>
                <a:path extrusionOk="0" h="1249" w="20902">
                  <a:moveTo>
                    <a:pt x="1" y="1"/>
                  </a:moveTo>
                  <a:lnTo>
                    <a:pt x="1" y="1249"/>
                  </a:lnTo>
                  <a:lnTo>
                    <a:pt x="20902" y="1249"/>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662b3b773e_0_8"/>
            <p:cNvSpPr/>
            <p:nvPr/>
          </p:nvSpPr>
          <p:spPr>
            <a:xfrm>
              <a:off x="5857289" y="2754321"/>
              <a:ext cx="797255" cy="47564"/>
            </a:xfrm>
            <a:custGeom>
              <a:rect b="b" l="l" r="r" t="t"/>
              <a:pathLst>
                <a:path extrusionOk="0" h="1247" w="20902">
                  <a:moveTo>
                    <a:pt x="1" y="0"/>
                  </a:moveTo>
                  <a:lnTo>
                    <a:pt x="1" y="1247"/>
                  </a:lnTo>
                  <a:lnTo>
                    <a:pt x="20902" y="1247"/>
                  </a:lnTo>
                  <a:lnTo>
                    <a:pt x="20902"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662b3b773e_0_8"/>
            <p:cNvSpPr/>
            <p:nvPr/>
          </p:nvSpPr>
          <p:spPr>
            <a:xfrm>
              <a:off x="5857289" y="2660643"/>
              <a:ext cx="797255" cy="47640"/>
            </a:xfrm>
            <a:custGeom>
              <a:rect b="b" l="l" r="r" t="t"/>
              <a:pathLst>
                <a:path extrusionOk="0" h="1249" w="20902">
                  <a:moveTo>
                    <a:pt x="1" y="1"/>
                  </a:moveTo>
                  <a:lnTo>
                    <a:pt x="1" y="1248"/>
                  </a:lnTo>
                  <a:lnTo>
                    <a:pt x="20902" y="1248"/>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662b3b773e_0_8"/>
            <p:cNvSpPr/>
            <p:nvPr/>
          </p:nvSpPr>
          <p:spPr>
            <a:xfrm>
              <a:off x="5857289" y="2558993"/>
              <a:ext cx="797255" cy="47602"/>
            </a:xfrm>
            <a:custGeom>
              <a:rect b="b" l="l" r="r" t="t"/>
              <a:pathLst>
                <a:path extrusionOk="0" h="1248" w="20902">
                  <a:moveTo>
                    <a:pt x="1" y="1"/>
                  </a:moveTo>
                  <a:lnTo>
                    <a:pt x="1" y="1248"/>
                  </a:lnTo>
                  <a:lnTo>
                    <a:pt x="20902" y="1248"/>
                  </a:lnTo>
                  <a:lnTo>
                    <a:pt x="20902" y="1"/>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662b3b773e_0_8"/>
            <p:cNvSpPr/>
            <p:nvPr/>
          </p:nvSpPr>
          <p:spPr>
            <a:xfrm>
              <a:off x="5857289" y="2457343"/>
              <a:ext cx="797255" cy="47602"/>
            </a:xfrm>
            <a:custGeom>
              <a:rect b="b" l="l" r="r" t="t"/>
              <a:pathLst>
                <a:path extrusionOk="0" h="1248" w="20902">
                  <a:moveTo>
                    <a:pt x="1" y="0"/>
                  </a:moveTo>
                  <a:lnTo>
                    <a:pt x="1" y="1248"/>
                  </a:lnTo>
                  <a:lnTo>
                    <a:pt x="20902" y="1248"/>
                  </a:lnTo>
                  <a:lnTo>
                    <a:pt x="20902"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662b3b773e_0_8"/>
            <p:cNvSpPr/>
            <p:nvPr/>
          </p:nvSpPr>
          <p:spPr>
            <a:xfrm>
              <a:off x="6699590" y="2391242"/>
              <a:ext cx="792754" cy="685077"/>
            </a:xfrm>
            <a:custGeom>
              <a:rect b="b" l="l" r="r" t="t"/>
              <a:pathLst>
                <a:path extrusionOk="0" h="17961" w="20784">
                  <a:moveTo>
                    <a:pt x="1" y="0"/>
                  </a:moveTo>
                  <a:lnTo>
                    <a:pt x="1" y="17961"/>
                  </a:lnTo>
                  <a:lnTo>
                    <a:pt x="20783" y="17961"/>
                  </a:lnTo>
                  <a:lnTo>
                    <a:pt x="20783"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662b3b773e_0_8"/>
            <p:cNvSpPr/>
            <p:nvPr/>
          </p:nvSpPr>
          <p:spPr>
            <a:xfrm>
              <a:off x="7094670" y="583440"/>
              <a:ext cx="684086" cy="408659"/>
            </a:xfrm>
            <a:custGeom>
              <a:rect b="b" l="l" r="r" t="t"/>
              <a:pathLst>
                <a:path extrusionOk="0" h="10714" w="17935">
                  <a:moveTo>
                    <a:pt x="1" y="0"/>
                  </a:moveTo>
                  <a:lnTo>
                    <a:pt x="17173" y="10713"/>
                  </a:lnTo>
                  <a:lnTo>
                    <a:pt x="17934" y="5213"/>
                  </a:lnTo>
                  <a:lnTo>
                    <a:pt x="1" y="0"/>
                  </a:ln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662b3b773e_0_8"/>
            <p:cNvSpPr/>
            <p:nvPr/>
          </p:nvSpPr>
          <p:spPr>
            <a:xfrm>
              <a:off x="7577401" y="814317"/>
              <a:ext cx="172290" cy="177782"/>
            </a:xfrm>
            <a:custGeom>
              <a:rect b="b" l="l" r="r" t="t"/>
              <a:pathLst>
                <a:path extrusionOk="0" h="4661" w="4517">
                  <a:moveTo>
                    <a:pt x="3506" y="0"/>
                  </a:moveTo>
                  <a:lnTo>
                    <a:pt x="0" y="1851"/>
                  </a:lnTo>
                  <a:lnTo>
                    <a:pt x="4517" y="4660"/>
                  </a:lnTo>
                  <a:lnTo>
                    <a:pt x="3506"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662b3b773e_0_8"/>
            <p:cNvSpPr/>
            <p:nvPr/>
          </p:nvSpPr>
          <p:spPr>
            <a:xfrm>
              <a:off x="7656509" y="1317073"/>
              <a:ext cx="774255" cy="883418"/>
            </a:xfrm>
            <a:custGeom>
              <a:rect b="b" l="l" r="r" t="t"/>
              <a:pathLst>
                <a:path extrusionOk="0" h="23161" w="20299">
                  <a:moveTo>
                    <a:pt x="3113" y="1"/>
                  </a:moveTo>
                  <a:lnTo>
                    <a:pt x="1" y="20561"/>
                  </a:lnTo>
                  <a:lnTo>
                    <a:pt x="17187" y="23160"/>
                  </a:lnTo>
                  <a:lnTo>
                    <a:pt x="20298" y="2600"/>
                  </a:lnTo>
                  <a:lnTo>
                    <a:pt x="31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662b3b773e_0_8"/>
            <p:cNvSpPr/>
            <p:nvPr/>
          </p:nvSpPr>
          <p:spPr>
            <a:xfrm>
              <a:off x="7733137" y="1875441"/>
              <a:ext cx="578965" cy="118204"/>
            </a:xfrm>
            <a:custGeom>
              <a:rect b="b" l="l" r="r" t="t"/>
              <a:pathLst>
                <a:path extrusionOk="0" h="3099" w="15179">
                  <a:moveTo>
                    <a:pt x="119" y="0"/>
                  </a:moveTo>
                  <a:lnTo>
                    <a:pt x="1" y="828"/>
                  </a:lnTo>
                  <a:lnTo>
                    <a:pt x="15047" y="3099"/>
                  </a:lnTo>
                  <a:lnTo>
                    <a:pt x="15178" y="2272"/>
                  </a:lnTo>
                  <a:lnTo>
                    <a:pt x="119"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662b3b773e_0_8"/>
            <p:cNvSpPr/>
            <p:nvPr/>
          </p:nvSpPr>
          <p:spPr>
            <a:xfrm>
              <a:off x="7723144" y="1941542"/>
              <a:ext cx="578927" cy="118204"/>
            </a:xfrm>
            <a:custGeom>
              <a:rect b="b" l="l" r="r" t="t"/>
              <a:pathLst>
                <a:path extrusionOk="0" h="3099" w="15178">
                  <a:moveTo>
                    <a:pt x="118" y="0"/>
                  </a:moveTo>
                  <a:lnTo>
                    <a:pt x="0" y="828"/>
                  </a:lnTo>
                  <a:lnTo>
                    <a:pt x="15059" y="3099"/>
                  </a:lnTo>
                  <a:lnTo>
                    <a:pt x="15178" y="2272"/>
                  </a:lnTo>
                  <a:lnTo>
                    <a:pt x="118" y="0"/>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662b3b773e_0_8"/>
            <p:cNvSpPr/>
            <p:nvPr/>
          </p:nvSpPr>
          <p:spPr>
            <a:xfrm>
              <a:off x="7713112" y="2008139"/>
              <a:ext cx="578927" cy="117708"/>
            </a:xfrm>
            <a:custGeom>
              <a:rect b="b" l="l" r="r" t="t"/>
              <a:pathLst>
                <a:path extrusionOk="0" h="3086" w="15178">
                  <a:moveTo>
                    <a:pt x="118" y="1"/>
                  </a:moveTo>
                  <a:lnTo>
                    <a:pt x="1" y="815"/>
                  </a:lnTo>
                  <a:lnTo>
                    <a:pt x="15059" y="3086"/>
                  </a:lnTo>
                  <a:lnTo>
                    <a:pt x="15178" y="2272"/>
                  </a:lnTo>
                  <a:lnTo>
                    <a:pt x="118" y="1"/>
                  </a:ln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662b3b773e_0_8"/>
            <p:cNvSpPr/>
            <p:nvPr/>
          </p:nvSpPr>
          <p:spPr>
            <a:xfrm>
              <a:off x="7750187" y="1392671"/>
              <a:ext cx="633013" cy="498332"/>
            </a:xfrm>
            <a:custGeom>
              <a:rect b="b" l="l" r="r" t="t"/>
              <a:pathLst>
                <a:path extrusionOk="0" h="13065" w="16596">
                  <a:moveTo>
                    <a:pt x="1628" y="1"/>
                  </a:moveTo>
                  <a:lnTo>
                    <a:pt x="0" y="10806"/>
                  </a:lnTo>
                  <a:lnTo>
                    <a:pt x="14967" y="13065"/>
                  </a:lnTo>
                  <a:lnTo>
                    <a:pt x="16595" y="2259"/>
                  </a:lnTo>
                  <a:lnTo>
                    <a:pt x="1628"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662b3b773e_0_8"/>
            <p:cNvSpPr/>
            <p:nvPr/>
          </p:nvSpPr>
          <p:spPr>
            <a:xfrm>
              <a:off x="7750187" y="1530404"/>
              <a:ext cx="341032" cy="325546"/>
            </a:xfrm>
            <a:custGeom>
              <a:rect b="b" l="l" r="r" t="t"/>
              <a:pathLst>
                <a:path extrusionOk="0" h="8535" w="8941">
                  <a:moveTo>
                    <a:pt x="5685" y="1"/>
                  </a:moveTo>
                  <a:lnTo>
                    <a:pt x="0" y="7195"/>
                  </a:lnTo>
                  <a:lnTo>
                    <a:pt x="8941" y="8535"/>
                  </a:lnTo>
                  <a:lnTo>
                    <a:pt x="5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662b3b773e_0_8"/>
            <p:cNvSpPr/>
            <p:nvPr/>
          </p:nvSpPr>
          <p:spPr>
            <a:xfrm>
              <a:off x="7998571" y="1662110"/>
              <a:ext cx="322533" cy="228893"/>
            </a:xfrm>
            <a:custGeom>
              <a:rect b="b" l="l" r="r" t="t"/>
              <a:pathLst>
                <a:path extrusionOk="0" h="6001" w="8456">
                  <a:moveTo>
                    <a:pt x="4963" y="0"/>
                  </a:moveTo>
                  <a:lnTo>
                    <a:pt x="0" y="3900"/>
                  </a:lnTo>
                  <a:lnTo>
                    <a:pt x="65" y="4740"/>
                  </a:lnTo>
                  <a:lnTo>
                    <a:pt x="8455" y="6001"/>
                  </a:lnTo>
                  <a:lnTo>
                    <a:pt x="49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662b3b773e_0_8"/>
            <p:cNvSpPr/>
            <p:nvPr/>
          </p:nvSpPr>
          <p:spPr>
            <a:xfrm>
              <a:off x="8192335" y="1497602"/>
              <a:ext cx="141776" cy="132240"/>
            </a:xfrm>
            <a:custGeom>
              <a:rect b="b" l="l" r="r" t="t"/>
              <a:pathLst>
                <a:path extrusionOk="0" h="3467" w="3717">
                  <a:moveTo>
                    <a:pt x="1853" y="0"/>
                  </a:moveTo>
                  <a:cubicBezTo>
                    <a:pt x="1012" y="0"/>
                    <a:pt x="276" y="620"/>
                    <a:pt x="146" y="1477"/>
                  </a:cubicBezTo>
                  <a:cubicBezTo>
                    <a:pt x="1" y="2423"/>
                    <a:pt x="657" y="3303"/>
                    <a:pt x="1602" y="3447"/>
                  </a:cubicBezTo>
                  <a:cubicBezTo>
                    <a:pt x="1691" y="3460"/>
                    <a:pt x="1778" y="3467"/>
                    <a:pt x="1865" y="3467"/>
                  </a:cubicBezTo>
                  <a:cubicBezTo>
                    <a:pt x="2705" y="3467"/>
                    <a:pt x="3441" y="2847"/>
                    <a:pt x="3572" y="1990"/>
                  </a:cubicBezTo>
                  <a:cubicBezTo>
                    <a:pt x="3717" y="1044"/>
                    <a:pt x="3073" y="164"/>
                    <a:pt x="2115" y="20"/>
                  </a:cubicBezTo>
                  <a:cubicBezTo>
                    <a:pt x="2027" y="7"/>
                    <a:pt x="1939" y="0"/>
                    <a:pt x="18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2662b3b773e_0_8"/>
            <p:cNvSpPr/>
            <p:nvPr/>
          </p:nvSpPr>
          <p:spPr>
            <a:xfrm>
              <a:off x="7634996" y="2496897"/>
              <a:ext cx="536856" cy="536894"/>
            </a:xfrm>
            <a:custGeom>
              <a:rect b="b" l="l" r="r" t="t"/>
              <a:pathLst>
                <a:path extrusionOk="0" h="14076" w="14075">
                  <a:moveTo>
                    <a:pt x="7038" y="1"/>
                  </a:moveTo>
                  <a:cubicBezTo>
                    <a:pt x="3152" y="1"/>
                    <a:pt x="1" y="3152"/>
                    <a:pt x="1" y="7038"/>
                  </a:cubicBezTo>
                  <a:cubicBezTo>
                    <a:pt x="1" y="10924"/>
                    <a:pt x="3152" y="14075"/>
                    <a:pt x="7038" y="14075"/>
                  </a:cubicBezTo>
                  <a:cubicBezTo>
                    <a:pt x="10924" y="14075"/>
                    <a:pt x="14075" y="10924"/>
                    <a:pt x="14075" y="7038"/>
                  </a:cubicBezTo>
                  <a:cubicBezTo>
                    <a:pt x="14075" y="3152"/>
                    <a:pt x="10924" y="1"/>
                    <a:pt x="7038" y="1"/>
                  </a:cubicBez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662b3b773e_0_8"/>
            <p:cNvSpPr/>
            <p:nvPr/>
          </p:nvSpPr>
          <p:spPr>
            <a:xfrm>
              <a:off x="7726615" y="2594046"/>
              <a:ext cx="350110" cy="344007"/>
            </a:xfrm>
            <a:custGeom>
              <a:rect b="b" l="l" r="r" t="t"/>
              <a:pathLst>
                <a:path extrusionOk="0" h="9019" w="9179">
                  <a:moveTo>
                    <a:pt x="4570" y="2797"/>
                  </a:moveTo>
                  <a:cubicBezTo>
                    <a:pt x="5515" y="2797"/>
                    <a:pt x="6290" y="3572"/>
                    <a:pt x="6290" y="4504"/>
                  </a:cubicBezTo>
                  <a:cubicBezTo>
                    <a:pt x="6290" y="5449"/>
                    <a:pt x="5515" y="6224"/>
                    <a:pt x="4570" y="6224"/>
                  </a:cubicBezTo>
                  <a:cubicBezTo>
                    <a:pt x="3638" y="6224"/>
                    <a:pt x="2863" y="5449"/>
                    <a:pt x="2863" y="4504"/>
                  </a:cubicBezTo>
                  <a:cubicBezTo>
                    <a:pt x="2863" y="3572"/>
                    <a:pt x="3638" y="2797"/>
                    <a:pt x="4570" y="2797"/>
                  </a:cubicBezTo>
                  <a:close/>
                  <a:moveTo>
                    <a:pt x="4058" y="1"/>
                  </a:moveTo>
                  <a:cubicBezTo>
                    <a:pt x="3703" y="1"/>
                    <a:pt x="3428" y="276"/>
                    <a:pt x="3428" y="631"/>
                  </a:cubicBezTo>
                  <a:lnTo>
                    <a:pt x="3428" y="1431"/>
                  </a:lnTo>
                  <a:cubicBezTo>
                    <a:pt x="3428" y="1498"/>
                    <a:pt x="3388" y="1550"/>
                    <a:pt x="3335" y="1576"/>
                  </a:cubicBezTo>
                  <a:cubicBezTo>
                    <a:pt x="3313" y="1586"/>
                    <a:pt x="3291" y="1590"/>
                    <a:pt x="3271" y="1590"/>
                  </a:cubicBezTo>
                  <a:cubicBezTo>
                    <a:pt x="3233" y="1590"/>
                    <a:pt x="3199" y="1575"/>
                    <a:pt x="3165" y="1550"/>
                  </a:cubicBezTo>
                  <a:lnTo>
                    <a:pt x="2509" y="999"/>
                  </a:lnTo>
                  <a:cubicBezTo>
                    <a:pt x="2388" y="900"/>
                    <a:pt x="2243" y="853"/>
                    <a:pt x="2101" y="853"/>
                  </a:cubicBezTo>
                  <a:cubicBezTo>
                    <a:pt x="1920" y="853"/>
                    <a:pt x="1741" y="930"/>
                    <a:pt x="1616" y="1077"/>
                  </a:cubicBezTo>
                  <a:lnTo>
                    <a:pt x="802" y="2049"/>
                  </a:lnTo>
                  <a:cubicBezTo>
                    <a:pt x="578" y="2312"/>
                    <a:pt x="618" y="2705"/>
                    <a:pt x="881" y="2942"/>
                  </a:cubicBezTo>
                  <a:lnTo>
                    <a:pt x="1485" y="3441"/>
                  </a:lnTo>
                  <a:cubicBezTo>
                    <a:pt x="1537" y="3480"/>
                    <a:pt x="1550" y="3546"/>
                    <a:pt x="1537" y="3611"/>
                  </a:cubicBezTo>
                  <a:lnTo>
                    <a:pt x="1537" y="3625"/>
                  </a:lnTo>
                  <a:cubicBezTo>
                    <a:pt x="1511" y="3677"/>
                    <a:pt x="1471" y="3716"/>
                    <a:pt x="1419" y="3730"/>
                  </a:cubicBezTo>
                  <a:lnTo>
                    <a:pt x="578" y="3873"/>
                  </a:lnTo>
                  <a:cubicBezTo>
                    <a:pt x="237" y="3940"/>
                    <a:pt x="1" y="4267"/>
                    <a:pt x="67" y="4609"/>
                  </a:cubicBezTo>
                  <a:lnTo>
                    <a:pt x="277" y="5856"/>
                  </a:lnTo>
                  <a:cubicBezTo>
                    <a:pt x="336" y="6164"/>
                    <a:pt x="609" y="6376"/>
                    <a:pt x="912" y="6376"/>
                  </a:cubicBezTo>
                  <a:cubicBezTo>
                    <a:pt x="945" y="6376"/>
                    <a:pt x="979" y="6373"/>
                    <a:pt x="1012" y="6368"/>
                  </a:cubicBezTo>
                  <a:lnTo>
                    <a:pt x="1721" y="6237"/>
                  </a:lnTo>
                  <a:cubicBezTo>
                    <a:pt x="1730" y="6235"/>
                    <a:pt x="1738" y="6234"/>
                    <a:pt x="1746" y="6234"/>
                  </a:cubicBezTo>
                  <a:cubicBezTo>
                    <a:pt x="1803" y="6234"/>
                    <a:pt x="1856" y="6270"/>
                    <a:pt x="1879" y="6315"/>
                  </a:cubicBezTo>
                  <a:cubicBezTo>
                    <a:pt x="1891" y="6329"/>
                    <a:pt x="1905" y="6355"/>
                    <a:pt x="1918" y="6368"/>
                  </a:cubicBezTo>
                  <a:cubicBezTo>
                    <a:pt x="1957" y="6421"/>
                    <a:pt x="1957" y="6487"/>
                    <a:pt x="1931" y="6539"/>
                  </a:cubicBezTo>
                  <a:lnTo>
                    <a:pt x="1537" y="7208"/>
                  </a:lnTo>
                  <a:cubicBezTo>
                    <a:pt x="1366" y="7511"/>
                    <a:pt x="1471" y="7891"/>
                    <a:pt x="1774" y="8075"/>
                  </a:cubicBezTo>
                  <a:lnTo>
                    <a:pt x="2863" y="8705"/>
                  </a:lnTo>
                  <a:cubicBezTo>
                    <a:pt x="2961" y="8761"/>
                    <a:pt x="3069" y="8787"/>
                    <a:pt x="3176" y="8787"/>
                  </a:cubicBezTo>
                  <a:cubicBezTo>
                    <a:pt x="3398" y="8787"/>
                    <a:pt x="3614" y="8673"/>
                    <a:pt x="3729" y="8469"/>
                  </a:cubicBezTo>
                  <a:lnTo>
                    <a:pt x="4044" y="7917"/>
                  </a:lnTo>
                  <a:cubicBezTo>
                    <a:pt x="4079" y="7871"/>
                    <a:pt x="4124" y="7836"/>
                    <a:pt x="4178" y="7836"/>
                  </a:cubicBezTo>
                  <a:cubicBezTo>
                    <a:pt x="4185" y="7836"/>
                    <a:pt x="4194" y="7837"/>
                    <a:pt x="4202" y="7838"/>
                  </a:cubicBezTo>
                  <a:cubicBezTo>
                    <a:pt x="4255" y="7852"/>
                    <a:pt x="4294" y="7852"/>
                    <a:pt x="4347" y="7852"/>
                  </a:cubicBezTo>
                  <a:cubicBezTo>
                    <a:pt x="4399" y="7865"/>
                    <a:pt x="4452" y="7905"/>
                    <a:pt x="4478" y="7957"/>
                  </a:cubicBezTo>
                  <a:lnTo>
                    <a:pt x="4715" y="8600"/>
                  </a:lnTo>
                  <a:cubicBezTo>
                    <a:pt x="4807" y="8858"/>
                    <a:pt x="5046" y="9018"/>
                    <a:pt x="5303" y="9018"/>
                  </a:cubicBezTo>
                  <a:cubicBezTo>
                    <a:pt x="5373" y="9018"/>
                    <a:pt x="5445" y="9006"/>
                    <a:pt x="5515" y="8981"/>
                  </a:cubicBezTo>
                  <a:lnTo>
                    <a:pt x="6697" y="8547"/>
                  </a:lnTo>
                  <a:cubicBezTo>
                    <a:pt x="7038" y="8430"/>
                    <a:pt x="7195" y="8075"/>
                    <a:pt x="7078" y="7747"/>
                  </a:cubicBezTo>
                  <a:lnTo>
                    <a:pt x="6880" y="7169"/>
                  </a:lnTo>
                  <a:cubicBezTo>
                    <a:pt x="6854" y="7117"/>
                    <a:pt x="6868" y="7051"/>
                    <a:pt x="6920" y="7012"/>
                  </a:cubicBezTo>
                  <a:lnTo>
                    <a:pt x="7038" y="6893"/>
                  </a:lnTo>
                  <a:cubicBezTo>
                    <a:pt x="7067" y="6865"/>
                    <a:pt x="7108" y="6844"/>
                    <a:pt x="7149" y="6844"/>
                  </a:cubicBezTo>
                  <a:cubicBezTo>
                    <a:pt x="7165" y="6844"/>
                    <a:pt x="7181" y="6847"/>
                    <a:pt x="7195" y="6854"/>
                  </a:cubicBezTo>
                  <a:lnTo>
                    <a:pt x="7813" y="7077"/>
                  </a:lnTo>
                  <a:cubicBezTo>
                    <a:pt x="7884" y="7103"/>
                    <a:pt x="7956" y="7115"/>
                    <a:pt x="8027" y="7115"/>
                  </a:cubicBezTo>
                  <a:cubicBezTo>
                    <a:pt x="8288" y="7115"/>
                    <a:pt x="8534" y="6954"/>
                    <a:pt x="8627" y="6697"/>
                  </a:cubicBezTo>
                  <a:lnTo>
                    <a:pt x="9060" y="5515"/>
                  </a:lnTo>
                  <a:cubicBezTo>
                    <a:pt x="9178" y="5186"/>
                    <a:pt x="9007" y="4819"/>
                    <a:pt x="8680" y="4701"/>
                  </a:cubicBezTo>
                  <a:lnTo>
                    <a:pt x="8076" y="4491"/>
                  </a:lnTo>
                  <a:cubicBezTo>
                    <a:pt x="8023" y="4465"/>
                    <a:pt x="7983" y="4412"/>
                    <a:pt x="7971" y="4346"/>
                  </a:cubicBezTo>
                  <a:cubicBezTo>
                    <a:pt x="7971" y="4202"/>
                    <a:pt x="7944" y="4057"/>
                    <a:pt x="7918" y="3926"/>
                  </a:cubicBezTo>
                  <a:cubicBezTo>
                    <a:pt x="7904" y="3861"/>
                    <a:pt x="7931" y="3808"/>
                    <a:pt x="7971" y="3768"/>
                  </a:cubicBezTo>
                  <a:lnTo>
                    <a:pt x="8653" y="3231"/>
                  </a:lnTo>
                  <a:cubicBezTo>
                    <a:pt x="8916" y="3007"/>
                    <a:pt x="8968" y="2613"/>
                    <a:pt x="8745" y="2338"/>
                  </a:cubicBezTo>
                  <a:lnTo>
                    <a:pt x="7971" y="1353"/>
                  </a:lnTo>
                  <a:cubicBezTo>
                    <a:pt x="7842" y="1195"/>
                    <a:pt x="7657" y="1114"/>
                    <a:pt x="7471" y="1114"/>
                  </a:cubicBezTo>
                  <a:cubicBezTo>
                    <a:pt x="7333" y="1114"/>
                    <a:pt x="7195" y="1158"/>
                    <a:pt x="7078" y="1248"/>
                  </a:cubicBezTo>
                  <a:lnTo>
                    <a:pt x="6500" y="1708"/>
                  </a:lnTo>
                  <a:cubicBezTo>
                    <a:pt x="6470" y="1730"/>
                    <a:pt x="6434" y="1744"/>
                    <a:pt x="6400" y="1744"/>
                  </a:cubicBezTo>
                  <a:cubicBezTo>
                    <a:pt x="6375" y="1744"/>
                    <a:pt x="6351" y="1737"/>
                    <a:pt x="6329" y="1720"/>
                  </a:cubicBezTo>
                  <a:cubicBezTo>
                    <a:pt x="6238" y="1668"/>
                    <a:pt x="6145" y="1615"/>
                    <a:pt x="6040" y="1576"/>
                  </a:cubicBezTo>
                  <a:cubicBezTo>
                    <a:pt x="5988" y="1550"/>
                    <a:pt x="5949" y="1498"/>
                    <a:pt x="5949" y="1431"/>
                  </a:cubicBezTo>
                  <a:lnTo>
                    <a:pt x="5949" y="631"/>
                  </a:lnTo>
                  <a:cubicBezTo>
                    <a:pt x="5949" y="276"/>
                    <a:pt x="5672" y="1"/>
                    <a:pt x="5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662b3b773e_0_8"/>
            <p:cNvSpPr/>
            <p:nvPr/>
          </p:nvSpPr>
          <p:spPr>
            <a:xfrm>
              <a:off x="5030016" y="2429041"/>
              <a:ext cx="846840" cy="642053"/>
            </a:xfrm>
            <a:custGeom>
              <a:rect b="b" l="l" r="r" t="t"/>
              <a:pathLst>
                <a:path extrusionOk="0" h="16833" w="22202">
                  <a:moveTo>
                    <a:pt x="18960" y="0"/>
                  </a:moveTo>
                  <a:cubicBezTo>
                    <a:pt x="18942" y="0"/>
                    <a:pt x="18924" y="2"/>
                    <a:pt x="18906" y="7"/>
                  </a:cubicBezTo>
                  <a:lnTo>
                    <a:pt x="144" y="4970"/>
                  </a:lnTo>
                  <a:cubicBezTo>
                    <a:pt x="53" y="4996"/>
                    <a:pt x="0" y="5088"/>
                    <a:pt x="27" y="5193"/>
                  </a:cubicBezTo>
                  <a:lnTo>
                    <a:pt x="3073" y="16707"/>
                  </a:lnTo>
                  <a:cubicBezTo>
                    <a:pt x="3094" y="16783"/>
                    <a:pt x="3160" y="16833"/>
                    <a:pt x="3235" y="16833"/>
                  </a:cubicBezTo>
                  <a:cubicBezTo>
                    <a:pt x="3250" y="16833"/>
                    <a:pt x="3267" y="16830"/>
                    <a:pt x="3283" y="16826"/>
                  </a:cubicBezTo>
                  <a:lnTo>
                    <a:pt x="22043" y="11863"/>
                  </a:lnTo>
                  <a:cubicBezTo>
                    <a:pt x="22149" y="11837"/>
                    <a:pt x="22201" y="11744"/>
                    <a:pt x="22175" y="11639"/>
                  </a:cubicBezTo>
                  <a:lnTo>
                    <a:pt x="19129" y="126"/>
                  </a:lnTo>
                  <a:cubicBezTo>
                    <a:pt x="19107" y="49"/>
                    <a:pt x="19041" y="0"/>
                    <a:pt x="18960" y="0"/>
                  </a:cubicBezTo>
                  <a:close/>
                </a:path>
              </a:pathLst>
            </a:custGeom>
            <a:solidFill>
              <a:srgbClr val="FF46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662b3b773e_0_8"/>
            <p:cNvSpPr/>
            <p:nvPr/>
          </p:nvSpPr>
          <p:spPr>
            <a:xfrm>
              <a:off x="5029024" y="2415997"/>
              <a:ext cx="846802" cy="642091"/>
            </a:xfrm>
            <a:custGeom>
              <a:rect b="b" l="l" r="r" t="t"/>
              <a:pathLst>
                <a:path extrusionOk="0" h="16834" w="22201">
                  <a:moveTo>
                    <a:pt x="18959" y="1"/>
                  </a:moveTo>
                  <a:cubicBezTo>
                    <a:pt x="18942" y="1"/>
                    <a:pt x="18924" y="3"/>
                    <a:pt x="18906" y="8"/>
                  </a:cubicBezTo>
                  <a:lnTo>
                    <a:pt x="144" y="4970"/>
                  </a:lnTo>
                  <a:cubicBezTo>
                    <a:pt x="53" y="4997"/>
                    <a:pt x="0" y="5089"/>
                    <a:pt x="26" y="5194"/>
                  </a:cubicBezTo>
                  <a:lnTo>
                    <a:pt x="3072" y="16708"/>
                  </a:lnTo>
                  <a:cubicBezTo>
                    <a:pt x="3094" y="16784"/>
                    <a:pt x="3160" y="16833"/>
                    <a:pt x="3234" y="16833"/>
                  </a:cubicBezTo>
                  <a:cubicBezTo>
                    <a:pt x="3250" y="16833"/>
                    <a:pt x="3266" y="16831"/>
                    <a:pt x="3282" y="16826"/>
                  </a:cubicBezTo>
                  <a:lnTo>
                    <a:pt x="22043" y="11864"/>
                  </a:lnTo>
                  <a:cubicBezTo>
                    <a:pt x="22148" y="11837"/>
                    <a:pt x="22201" y="11745"/>
                    <a:pt x="22175" y="11640"/>
                  </a:cubicBezTo>
                  <a:lnTo>
                    <a:pt x="19129" y="126"/>
                  </a:lnTo>
                  <a:cubicBezTo>
                    <a:pt x="19107" y="50"/>
                    <a:pt x="19041" y="1"/>
                    <a:pt x="18959" y="1"/>
                  </a:cubicBezTo>
                  <a:close/>
                </a:path>
              </a:pathLst>
            </a:custGeom>
            <a:solidFill>
              <a:srgbClr val="CA4F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662b3b773e_0_8"/>
            <p:cNvSpPr/>
            <p:nvPr/>
          </p:nvSpPr>
          <p:spPr>
            <a:xfrm>
              <a:off x="5305977" y="2619983"/>
              <a:ext cx="306437" cy="306132"/>
            </a:xfrm>
            <a:custGeom>
              <a:rect b="b" l="l" r="r" t="t"/>
              <a:pathLst>
                <a:path extrusionOk="0" h="8026" w="8034">
                  <a:moveTo>
                    <a:pt x="50" y="1"/>
                  </a:moveTo>
                  <a:cubicBezTo>
                    <a:pt x="19" y="1"/>
                    <a:pt x="1" y="35"/>
                    <a:pt x="13" y="69"/>
                  </a:cubicBezTo>
                  <a:lnTo>
                    <a:pt x="2113" y="7986"/>
                  </a:lnTo>
                  <a:cubicBezTo>
                    <a:pt x="2113" y="8011"/>
                    <a:pt x="2135" y="8026"/>
                    <a:pt x="2158" y="8026"/>
                  </a:cubicBezTo>
                  <a:cubicBezTo>
                    <a:pt x="2170" y="8026"/>
                    <a:pt x="2183" y="8022"/>
                    <a:pt x="2192" y="8012"/>
                  </a:cubicBezTo>
                  <a:lnTo>
                    <a:pt x="8008" y="2236"/>
                  </a:lnTo>
                  <a:cubicBezTo>
                    <a:pt x="8034" y="2209"/>
                    <a:pt x="8021" y="2157"/>
                    <a:pt x="7981" y="2157"/>
                  </a:cubicBezTo>
                  <a:lnTo>
                    <a:pt x="65" y="4"/>
                  </a:lnTo>
                  <a:cubicBezTo>
                    <a:pt x="60" y="2"/>
                    <a:pt x="54" y="1"/>
                    <a:pt x="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662b3b773e_0_8"/>
            <p:cNvSpPr/>
            <p:nvPr/>
          </p:nvSpPr>
          <p:spPr>
            <a:xfrm>
              <a:off x="5128653" y="1809836"/>
              <a:ext cx="203338" cy="205359"/>
            </a:xfrm>
            <a:custGeom>
              <a:rect b="b" l="l" r="r" t="t"/>
              <a:pathLst>
                <a:path extrusionOk="0" h="5384" w="5331">
                  <a:moveTo>
                    <a:pt x="3270" y="1"/>
                  </a:moveTo>
                  <a:lnTo>
                    <a:pt x="0" y="3414"/>
                  </a:lnTo>
                  <a:lnTo>
                    <a:pt x="2048" y="5384"/>
                  </a:lnTo>
                  <a:lnTo>
                    <a:pt x="5331" y="1970"/>
                  </a:lnTo>
                  <a:lnTo>
                    <a:pt x="3270" y="1"/>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662b3b773e_0_8"/>
            <p:cNvSpPr/>
            <p:nvPr/>
          </p:nvSpPr>
          <p:spPr>
            <a:xfrm>
              <a:off x="4813634" y="1912020"/>
              <a:ext cx="421208" cy="423916"/>
            </a:xfrm>
            <a:custGeom>
              <a:rect b="b" l="l" r="r" t="t"/>
              <a:pathLst>
                <a:path extrusionOk="0" h="11114" w="11043">
                  <a:moveTo>
                    <a:pt x="8404" y="0"/>
                  </a:moveTo>
                  <a:lnTo>
                    <a:pt x="711" y="8009"/>
                  </a:lnTo>
                  <a:cubicBezTo>
                    <a:pt x="1" y="8744"/>
                    <a:pt x="27" y="9899"/>
                    <a:pt x="763" y="10608"/>
                  </a:cubicBezTo>
                  <a:cubicBezTo>
                    <a:pt x="1114" y="10946"/>
                    <a:pt x="1570" y="11114"/>
                    <a:pt x="2027" y="11114"/>
                  </a:cubicBezTo>
                  <a:cubicBezTo>
                    <a:pt x="2509" y="11114"/>
                    <a:pt x="2992" y="10927"/>
                    <a:pt x="3349" y="10556"/>
                  </a:cubicBezTo>
                  <a:lnTo>
                    <a:pt x="11043" y="2533"/>
                  </a:lnTo>
                  <a:lnTo>
                    <a:pt x="8404" y="0"/>
                  </a:lnTo>
                  <a:close/>
                </a:path>
              </a:pathLst>
            </a:custGeom>
            <a:solidFill>
              <a:srgbClr val="003C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662b3b773e_0_8"/>
            <p:cNvSpPr/>
            <p:nvPr/>
          </p:nvSpPr>
          <p:spPr>
            <a:xfrm>
              <a:off x="5127165" y="1367650"/>
              <a:ext cx="669553" cy="606923"/>
            </a:xfrm>
            <a:custGeom>
              <a:rect b="b" l="l" r="r" t="t"/>
              <a:pathLst>
                <a:path extrusionOk="0" h="15912" w="17554">
                  <a:moveTo>
                    <a:pt x="8773" y="2351"/>
                  </a:moveTo>
                  <a:cubicBezTo>
                    <a:pt x="10170" y="2351"/>
                    <a:pt x="11569" y="2870"/>
                    <a:pt x="12657" y="3913"/>
                  </a:cubicBezTo>
                  <a:cubicBezTo>
                    <a:pt x="14889" y="6053"/>
                    <a:pt x="14967" y="9598"/>
                    <a:pt x="12814" y="11830"/>
                  </a:cubicBezTo>
                  <a:cubicBezTo>
                    <a:pt x="11714" y="12978"/>
                    <a:pt x="10242" y="13556"/>
                    <a:pt x="8768" y="13556"/>
                  </a:cubicBezTo>
                  <a:cubicBezTo>
                    <a:pt x="7375" y="13556"/>
                    <a:pt x="5981" y="13040"/>
                    <a:pt x="4897" y="12000"/>
                  </a:cubicBezTo>
                  <a:cubicBezTo>
                    <a:pt x="2665" y="9847"/>
                    <a:pt x="2600" y="6302"/>
                    <a:pt x="4739" y="4070"/>
                  </a:cubicBezTo>
                  <a:cubicBezTo>
                    <a:pt x="5837" y="2926"/>
                    <a:pt x="7304" y="2351"/>
                    <a:pt x="8773" y="2351"/>
                  </a:cubicBezTo>
                  <a:close/>
                  <a:moveTo>
                    <a:pt x="8775" y="1"/>
                  </a:moveTo>
                  <a:cubicBezTo>
                    <a:pt x="6685" y="1"/>
                    <a:pt x="4596" y="819"/>
                    <a:pt x="3033" y="2442"/>
                  </a:cubicBezTo>
                  <a:cubicBezTo>
                    <a:pt x="0" y="5619"/>
                    <a:pt x="105" y="10648"/>
                    <a:pt x="3269" y="13694"/>
                  </a:cubicBezTo>
                  <a:cubicBezTo>
                    <a:pt x="4814" y="15176"/>
                    <a:pt x="6797" y="15912"/>
                    <a:pt x="8777" y="15912"/>
                  </a:cubicBezTo>
                  <a:cubicBezTo>
                    <a:pt x="10868" y="15912"/>
                    <a:pt x="12956" y="15090"/>
                    <a:pt x="14521" y="13458"/>
                  </a:cubicBezTo>
                  <a:cubicBezTo>
                    <a:pt x="17553" y="10293"/>
                    <a:pt x="17448" y="5252"/>
                    <a:pt x="14285" y="2220"/>
                  </a:cubicBezTo>
                  <a:cubicBezTo>
                    <a:pt x="12744" y="737"/>
                    <a:pt x="10759" y="1"/>
                    <a:pt x="8775" y="1"/>
                  </a:cubicBezTo>
                  <a:close/>
                </a:path>
              </a:pathLst>
            </a:custGeom>
            <a:solidFill>
              <a:srgbClr val="FF9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662b3b773e_0_8"/>
            <p:cNvSpPr/>
            <p:nvPr/>
          </p:nvSpPr>
          <p:spPr>
            <a:xfrm>
              <a:off x="6103155" y="2687190"/>
              <a:ext cx="1069211" cy="890399"/>
            </a:xfrm>
            <a:custGeom>
              <a:rect b="b" l="l" r="r" t="t"/>
              <a:pathLst>
                <a:path extrusionOk="0" h="23344" w="28032">
                  <a:moveTo>
                    <a:pt x="1274" y="1"/>
                  </a:moveTo>
                  <a:cubicBezTo>
                    <a:pt x="565" y="1"/>
                    <a:pt x="0" y="565"/>
                    <a:pt x="0" y="1261"/>
                  </a:cubicBezTo>
                  <a:lnTo>
                    <a:pt x="0" y="3414"/>
                  </a:lnTo>
                  <a:lnTo>
                    <a:pt x="0" y="6736"/>
                  </a:lnTo>
                  <a:lnTo>
                    <a:pt x="0" y="23343"/>
                  </a:lnTo>
                  <a:lnTo>
                    <a:pt x="28031" y="23343"/>
                  </a:lnTo>
                  <a:lnTo>
                    <a:pt x="28031" y="4990"/>
                  </a:lnTo>
                  <a:cubicBezTo>
                    <a:pt x="28031" y="4123"/>
                    <a:pt x="27322" y="3414"/>
                    <a:pt x="26442" y="3414"/>
                  </a:cubicBezTo>
                  <a:lnTo>
                    <a:pt x="15624" y="3414"/>
                  </a:lnTo>
                  <a:cubicBezTo>
                    <a:pt x="15034" y="3414"/>
                    <a:pt x="14547" y="2928"/>
                    <a:pt x="14547" y="2338"/>
                  </a:cubicBezTo>
                  <a:lnTo>
                    <a:pt x="14547" y="1261"/>
                  </a:lnTo>
                  <a:cubicBezTo>
                    <a:pt x="14547" y="565"/>
                    <a:pt x="13983" y="1"/>
                    <a:pt x="13287" y="1"/>
                  </a:cubicBez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662b3b773e_0_8"/>
            <p:cNvSpPr/>
            <p:nvPr/>
          </p:nvSpPr>
          <p:spPr>
            <a:xfrm>
              <a:off x="6131724" y="2862493"/>
              <a:ext cx="966989" cy="699076"/>
            </a:xfrm>
            <a:custGeom>
              <a:rect b="b" l="l" r="r" t="t"/>
              <a:pathLst>
                <a:path extrusionOk="0" h="18328" w="25352">
                  <a:moveTo>
                    <a:pt x="0" y="0"/>
                  </a:moveTo>
                  <a:lnTo>
                    <a:pt x="0" y="18327"/>
                  </a:lnTo>
                  <a:lnTo>
                    <a:pt x="25352" y="18327"/>
                  </a:lnTo>
                  <a:lnTo>
                    <a:pt x="25352" y="0"/>
                  </a:lnTo>
                  <a:close/>
                </a:path>
              </a:pathLst>
            </a:custGeom>
            <a:solidFill>
              <a:srgbClr val="2A9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662b3b773e_0_8"/>
            <p:cNvSpPr/>
            <p:nvPr/>
          </p:nvSpPr>
          <p:spPr>
            <a:xfrm>
              <a:off x="6154228" y="2835450"/>
              <a:ext cx="967065" cy="699076"/>
            </a:xfrm>
            <a:custGeom>
              <a:rect b="b" l="l" r="r" t="t"/>
              <a:pathLst>
                <a:path extrusionOk="0" h="18328" w="25354">
                  <a:moveTo>
                    <a:pt x="1" y="0"/>
                  </a:moveTo>
                  <a:lnTo>
                    <a:pt x="1" y="18327"/>
                  </a:lnTo>
                  <a:lnTo>
                    <a:pt x="25353" y="18327"/>
                  </a:lnTo>
                  <a:lnTo>
                    <a:pt x="253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662b3b773e_0_8"/>
            <p:cNvSpPr/>
            <p:nvPr/>
          </p:nvSpPr>
          <p:spPr>
            <a:xfrm>
              <a:off x="6055592" y="2881984"/>
              <a:ext cx="1216936" cy="800230"/>
            </a:xfrm>
            <a:custGeom>
              <a:rect b="b" l="l" r="r" t="t"/>
              <a:pathLst>
                <a:path extrusionOk="0" h="20980" w="31905">
                  <a:moveTo>
                    <a:pt x="16648" y="1"/>
                  </a:moveTo>
                  <a:cubicBezTo>
                    <a:pt x="15729" y="1"/>
                    <a:pt x="14836" y="342"/>
                    <a:pt x="14154" y="960"/>
                  </a:cubicBezTo>
                  <a:lnTo>
                    <a:pt x="12552" y="2416"/>
                  </a:lnTo>
                  <a:cubicBezTo>
                    <a:pt x="11633" y="3244"/>
                    <a:pt x="10438" y="3703"/>
                    <a:pt x="9204" y="3703"/>
                  </a:cubicBezTo>
                  <a:lnTo>
                    <a:pt x="2298" y="3703"/>
                  </a:lnTo>
                  <a:cubicBezTo>
                    <a:pt x="1011" y="3703"/>
                    <a:pt x="1" y="4832"/>
                    <a:pt x="145" y="6106"/>
                  </a:cubicBezTo>
                  <a:cubicBezTo>
                    <a:pt x="552" y="9742"/>
                    <a:pt x="815" y="16057"/>
                    <a:pt x="920" y="19089"/>
                  </a:cubicBezTo>
                  <a:cubicBezTo>
                    <a:pt x="959" y="20035"/>
                    <a:pt x="1734" y="20796"/>
                    <a:pt x="2692" y="20796"/>
                  </a:cubicBezTo>
                  <a:cubicBezTo>
                    <a:pt x="7799" y="20796"/>
                    <a:pt x="22924" y="20927"/>
                    <a:pt x="28214" y="20980"/>
                  </a:cubicBezTo>
                  <a:cubicBezTo>
                    <a:pt x="29200" y="20980"/>
                    <a:pt x="29987" y="20206"/>
                    <a:pt x="30000" y="19234"/>
                  </a:cubicBezTo>
                  <a:cubicBezTo>
                    <a:pt x="30053" y="15190"/>
                    <a:pt x="31077" y="7405"/>
                    <a:pt x="31681" y="3073"/>
                  </a:cubicBezTo>
                  <a:cubicBezTo>
                    <a:pt x="31904" y="1445"/>
                    <a:pt x="30644" y="1"/>
                    <a:pt x="28990" y="1"/>
                  </a:cubicBezTo>
                  <a:close/>
                </a:path>
              </a:pathLst>
            </a:custGeom>
            <a:solidFill>
              <a:srgbClr val="FF9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9f0fcb8ef8_0_138"/>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3F3F3F"/>
              </a:buClr>
              <a:buSzPts val="5500"/>
              <a:buFont typeface="Times New Roman"/>
              <a:buNone/>
            </a:pPr>
            <a:r>
              <a:rPr b="1" lang="en-US" sz="6000">
                <a:solidFill>
                  <a:srgbClr val="003C67"/>
                </a:solidFill>
              </a:rPr>
              <a:t>Khám Phá Dữ Liệu</a:t>
            </a:r>
            <a:endParaRPr sz="6000"/>
          </a:p>
        </p:txBody>
      </p:sp>
      <p:sp>
        <p:nvSpPr>
          <p:cNvPr id="237" name="Google Shape;237;g29f0fcb8ef8_0_13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pic>
        <p:nvPicPr>
          <p:cNvPr id="238" name="Google Shape;238;g29f0fcb8ef8_0_138"/>
          <p:cNvPicPr preferRelativeResize="0"/>
          <p:nvPr/>
        </p:nvPicPr>
        <p:blipFill>
          <a:blip r:embed="rId3">
            <a:alphaModFix/>
          </a:blip>
          <a:stretch>
            <a:fillRect/>
          </a:stretch>
        </p:blipFill>
        <p:spPr>
          <a:xfrm>
            <a:off x="5616500" y="1242875"/>
            <a:ext cx="6508575" cy="5076225"/>
          </a:xfrm>
          <a:prstGeom prst="rect">
            <a:avLst/>
          </a:prstGeom>
          <a:noFill/>
          <a:ln>
            <a:noFill/>
          </a:ln>
        </p:spPr>
      </p:pic>
      <p:sp>
        <p:nvSpPr>
          <p:cNvPr id="239" name="Google Shape;239;g29f0fcb8ef8_0_138"/>
          <p:cNvSpPr txBox="1"/>
          <p:nvPr/>
        </p:nvSpPr>
        <p:spPr>
          <a:xfrm>
            <a:off x="639000" y="1858888"/>
            <a:ext cx="4411800" cy="38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Sau khi vẽ biểu đồ và tiến hành tính toán, quan sát các giá trị như giá trị nhỏ nhất, lớn nhất, trung bình và phân vị cho biến liên tục và số lượng, phân bố, đặc điểm của các nhãn, nhóm rút ra được một số phân tích quan trọng sau về bộ dữ liệu.</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F3F3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66226189df_1_48"/>
          <p:cNvSpPr txBox="1"/>
          <p:nvPr>
            <p:ph type="title"/>
          </p:nvPr>
        </p:nvSpPr>
        <p:spPr>
          <a:xfrm>
            <a:off x="1116204" y="220503"/>
            <a:ext cx="10768500" cy="881700"/>
          </a:xfrm>
          <a:prstGeom prst="rect">
            <a:avLst/>
          </a:prstGeom>
          <a:noFill/>
          <a:ln>
            <a:noFill/>
          </a:ln>
        </p:spPr>
        <p:txBody>
          <a:bodyPr anchorCtr="0" anchor="t" bIns="45700" lIns="91425" spcFirstLastPara="1" rIns="91425" wrap="square" tIns="45700">
            <a:normAutofit/>
          </a:bodyPr>
          <a:lstStyle/>
          <a:p>
            <a:pPr indent="0" lvl="0" marL="0" rtl="0" algn="just">
              <a:lnSpc>
                <a:spcPct val="85000"/>
              </a:lnSpc>
              <a:spcBef>
                <a:spcPts val="0"/>
              </a:spcBef>
              <a:spcAft>
                <a:spcPts val="0"/>
              </a:spcAft>
              <a:buClr>
                <a:srgbClr val="3F3F3F"/>
              </a:buClr>
              <a:buSzPts val="5500"/>
              <a:buFont typeface="Times New Roman"/>
              <a:buNone/>
            </a:pPr>
            <a:r>
              <a:rPr b="1" lang="en-US" sz="6000">
                <a:solidFill>
                  <a:srgbClr val="003C67"/>
                </a:solidFill>
              </a:rPr>
              <a:t>Khám Phá Dữ Liệu</a:t>
            </a:r>
            <a:endParaRPr sz="6000"/>
          </a:p>
        </p:txBody>
      </p:sp>
      <p:sp>
        <p:nvSpPr>
          <p:cNvPr id="246" name="Google Shape;246;g266226189df_1_4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800"/>
              <a:buNone/>
            </a:pPr>
            <a:fld id="{00000000-1234-1234-1234-123412341234}" type="slidenum">
              <a:rPr lang="en-US"/>
              <a:t>‹#›</a:t>
            </a:fld>
            <a:endParaRPr/>
          </a:p>
        </p:txBody>
      </p:sp>
      <p:sp>
        <p:nvSpPr>
          <p:cNvPr id="247" name="Google Shape;247;g266226189df_1_48"/>
          <p:cNvSpPr txBox="1"/>
          <p:nvPr/>
        </p:nvSpPr>
        <p:spPr>
          <a:xfrm>
            <a:off x="200650" y="1930725"/>
            <a:ext cx="6199500" cy="18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Sau khi vẽ biểu đồ và tiến hành tính toán, quan sát các giá trị như giá trị nhỏ nhất, lớn nhất, trung bình và phân vị cho biến liên tục và số lượng, phân bố, đặc điểm của các nhãn, nhóm rút ra được một số phân tích quan trọng sau về bộ dữ liệu</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3F3F3F"/>
              </a:solidFill>
              <a:latin typeface="Times New Roman"/>
              <a:ea typeface="Times New Roman"/>
              <a:cs typeface="Times New Roman"/>
              <a:sym typeface="Times New Roman"/>
            </a:endParaRPr>
          </a:p>
        </p:txBody>
      </p:sp>
      <p:pic>
        <p:nvPicPr>
          <p:cNvPr id="248" name="Google Shape;248;g266226189df_1_48"/>
          <p:cNvPicPr preferRelativeResize="0"/>
          <p:nvPr/>
        </p:nvPicPr>
        <p:blipFill>
          <a:blip r:embed="rId3">
            <a:alphaModFix/>
          </a:blip>
          <a:stretch>
            <a:fillRect/>
          </a:stretch>
        </p:blipFill>
        <p:spPr>
          <a:xfrm>
            <a:off x="6504575" y="1353425"/>
            <a:ext cx="5276005" cy="2810775"/>
          </a:xfrm>
          <a:prstGeom prst="rect">
            <a:avLst/>
          </a:prstGeom>
          <a:noFill/>
          <a:ln>
            <a:noFill/>
          </a:ln>
        </p:spPr>
      </p:pic>
      <p:pic>
        <p:nvPicPr>
          <p:cNvPr id="249" name="Google Shape;249;g266226189df_1_48"/>
          <p:cNvPicPr preferRelativeResize="0"/>
          <p:nvPr/>
        </p:nvPicPr>
        <p:blipFill>
          <a:blip r:embed="rId4">
            <a:alphaModFix/>
          </a:blip>
          <a:stretch>
            <a:fillRect/>
          </a:stretch>
        </p:blipFill>
        <p:spPr>
          <a:xfrm>
            <a:off x="276137" y="3823600"/>
            <a:ext cx="6048534" cy="2541401"/>
          </a:xfrm>
          <a:prstGeom prst="rect">
            <a:avLst/>
          </a:prstGeom>
          <a:noFill/>
          <a:ln>
            <a:noFill/>
          </a:ln>
        </p:spPr>
      </p:pic>
      <p:sp>
        <p:nvSpPr>
          <p:cNvPr id="250" name="Google Shape;250;g266226189df_1_48"/>
          <p:cNvSpPr txBox="1"/>
          <p:nvPr/>
        </p:nvSpPr>
        <p:spPr>
          <a:xfrm>
            <a:off x="6952775" y="4365700"/>
            <a:ext cx="4493700" cy="22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3F3F3F"/>
                </a:solidFill>
                <a:latin typeface="Times New Roman"/>
                <a:ea typeface="Times New Roman"/>
                <a:cs typeface="Times New Roman"/>
                <a:sym typeface="Times New Roman"/>
              </a:rPr>
              <a:t>chúng ta thấy rằng thành phố tiêu thụ điện nhiều nhất vào mùa hè (tháng 8) và ít nhất vào những tháng mùa đông.</a:t>
            </a:r>
            <a:endParaRPr sz="2000">
              <a:solidFill>
                <a:srgbClr val="3F3F3F"/>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rgbClr val="3F3F3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2015-11-12T01:57:32Z</dcterms:created>
  <dc:creator>Anh Thu Nguyen Thi</dc:creator>
</cp:coreProperties>
</file>