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Open Sa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ZfULMypS0iTBxebftMo1dDxM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D97EB1-7785-41F7-912A-FAF13ADF2D0C}">
  <a:tblStyle styleId="{E9D97EB1-7785-41F7-912A-FAF13ADF2D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Relationship Id="rId6" Type="http://schemas.openxmlformats.org/officeDocument/2006/relationships/image" Target="../media/image35.jpg"/><Relationship Id="rId7" Type="http://schemas.openxmlformats.org/officeDocument/2006/relationships/image" Target="../media/image33.jp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952500">
              <a:solidFill>
                <a:srgbClr val="145DA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8757394" y="7522582"/>
            <a:ext cx="8779632" cy="1733977"/>
          </a:xfrm>
          <a:custGeom>
            <a:rect b="b" l="l" r="r" t="t"/>
            <a:pathLst>
              <a:path extrusionOk="0"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564393" y="3143201"/>
            <a:ext cx="9146584" cy="5246370"/>
            <a:chOff x="0" y="0"/>
            <a:chExt cx="7981950" cy="4578350"/>
          </a:xfrm>
        </p:grpSpPr>
        <p:sp>
          <p:nvSpPr>
            <p:cNvPr id="98" name="Google Shape;98;p1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0686" r="-10685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525814" y="1472010"/>
            <a:ext cx="8618186" cy="3354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95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Real-time Aspect Sentiment Quad Predictions for Vietnamese Youtube Comments 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525814" y="5533087"/>
            <a:ext cx="8618186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Nhóm 12: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Nguyễn Ngọc Lương - 21522311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Nguyễn Phúc Hào - 21522047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Lê Hữu Tài - 21522562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51D4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8181857" y="8283763"/>
            <a:ext cx="106143" cy="974537"/>
            <a:chOff x="0" y="-47625"/>
            <a:chExt cx="626900" cy="5755784"/>
          </a:xfrm>
        </p:grpSpPr>
        <p:sp>
          <p:nvSpPr>
            <p:cNvPr id="106" name="Google Shape;106;p1"/>
            <p:cNvSpPr/>
            <p:nvPr/>
          </p:nvSpPr>
          <p:spPr>
            <a:xfrm>
              <a:off x="0" y="0"/>
              <a:ext cx="626900" cy="5708159"/>
            </a:xfrm>
            <a:custGeom>
              <a:rect b="b" l="l" r="r" t="t"/>
              <a:pathLst>
                <a:path extrusionOk="0"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 rot="10799348">
            <a:off x="12230057" y="-374124"/>
            <a:ext cx="6342984" cy="1241203"/>
          </a:xfrm>
          <a:custGeom>
            <a:rect b="b" l="l" r="r" t="t"/>
            <a:pathLst>
              <a:path extrusionOk="0" h="1654937" w="8457312">
                <a:moveTo>
                  <a:pt x="12700" y="0"/>
                </a:moveTo>
                <a:lnTo>
                  <a:pt x="8169656" y="0"/>
                </a:lnTo>
                <a:lnTo>
                  <a:pt x="8169656" y="12700"/>
                </a:lnTo>
                <a:lnTo>
                  <a:pt x="8169656" y="0"/>
                </a:lnTo>
                <a:cubicBezTo>
                  <a:pt x="8328406" y="0"/>
                  <a:pt x="8457312" y="127127"/>
                  <a:pt x="8457312" y="284353"/>
                </a:cubicBezTo>
                <a:lnTo>
                  <a:pt x="8444612" y="284353"/>
                </a:lnTo>
                <a:lnTo>
                  <a:pt x="8457312" y="284353"/>
                </a:lnTo>
                <a:lnTo>
                  <a:pt x="8457312" y="1642237"/>
                </a:lnTo>
                <a:cubicBezTo>
                  <a:pt x="8457312" y="1649222"/>
                  <a:pt x="8451597" y="1654937"/>
                  <a:pt x="8444612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284353"/>
                </a:lnTo>
                <a:cubicBezTo>
                  <a:pt x="8432038" y="141478"/>
                  <a:pt x="8314690" y="25400"/>
                  <a:pt x="8169656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0"/>
          <p:cNvCxnSpPr/>
          <p:nvPr/>
        </p:nvCxnSpPr>
        <p:spPr>
          <a:xfrm rot="5384444">
            <a:off x="-329024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0"/>
          <p:cNvCxnSpPr/>
          <p:nvPr/>
        </p:nvCxnSpPr>
        <p:spPr>
          <a:xfrm rot="5384444">
            <a:off x="-313853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10"/>
          <p:cNvCxnSpPr/>
          <p:nvPr/>
        </p:nvCxnSpPr>
        <p:spPr>
          <a:xfrm rot="5384444">
            <a:off x="-298682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0"/>
          <p:cNvCxnSpPr/>
          <p:nvPr/>
        </p:nvCxnSpPr>
        <p:spPr>
          <a:xfrm rot="5384444">
            <a:off x="-283511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0"/>
          <p:cNvCxnSpPr/>
          <p:nvPr/>
        </p:nvCxnSpPr>
        <p:spPr>
          <a:xfrm rot="5384444">
            <a:off x="-253168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0"/>
          <p:cNvCxnSpPr/>
          <p:nvPr/>
        </p:nvCxnSpPr>
        <p:spPr>
          <a:xfrm rot="5384444">
            <a:off x="-222826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0"/>
          <p:cNvCxnSpPr/>
          <p:nvPr/>
        </p:nvCxnSpPr>
        <p:spPr>
          <a:xfrm rot="5384444">
            <a:off x="-192484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0"/>
          <p:cNvCxnSpPr/>
          <p:nvPr/>
        </p:nvCxnSpPr>
        <p:spPr>
          <a:xfrm rot="5384444">
            <a:off x="-268340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0"/>
          <p:cNvCxnSpPr/>
          <p:nvPr/>
        </p:nvCxnSpPr>
        <p:spPr>
          <a:xfrm rot="5384444">
            <a:off x="-237997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0"/>
          <p:cNvCxnSpPr/>
          <p:nvPr/>
        </p:nvCxnSpPr>
        <p:spPr>
          <a:xfrm rot="5384444">
            <a:off x="-207655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0"/>
          <p:cNvCxnSpPr/>
          <p:nvPr/>
        </p:nvCxnSpPr>
        <p:spPr>
          <a:xfrm rot="5384444">
            <a:off x="-177313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0"/>
          <p:cNvCxnSpPr/>
          <p:nvPr/>
        </p:nvCxnSpPr>
        <p:spPr>
          <a:xfrm rot="5384444">
            <a:off x="-162142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0"/>
          <p:cNvCxnSpPr/>
          <p:nvPr/>
        </p:nvCxnSpPr>
        <p:spPr>
          <a:xfrm rot="5384444">
            <a:off x="-146970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0"/>
          <p:cNvCxnSpPr/>
          <p:nvPr/>
        </p:nvCxnSpPr>
        <p:spPr>
          <a:xfrm rot="5384444">
            <a:off x="-131799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10"/>
          <p:cNvSpPr/>
          <p:nvPr/>
        </p:nvSpPr>
        <p:spPr>
          <a:xfrm>
            <a:off x="6057400" y="-402405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2592037" y="4399817"/>
            <a:ext cx="7613631" cy="5182442"/>
          </a:xfrm>
          <a:custGeom>
            <a:rect b="b" l="l" r="r" t="t"/>
            <a:pathLst>
              <a:path extrusionOk="0" h="5182442" w="7613631">
                <a:moveTo>
                  <a:pt x="0" y="0"/>
                </a:moveTo>
                <a:lnTo>
                  <a:pt x="7613631" y="0"/>
                </a:lnTo>
                <a:lnTo>
                  <a:pt x="7613631" y="5182441"/>
                </a:lnTo>
                <a:lnTo>
                  <a:pt x="0" y="5182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7497" l="-1462" r="-14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10"/>
          <p:cNvGrpSpPr/>
          <p:nvPr/>
        </p:nvGrpSpPr>
        <p:grpSpPr>
          <a:xfrm>
            <a:off x="2592037" y="9586261"/>
            <a:ext cx="8361617" cy="658463"/>
            <a:chOff x="0" y="-57150"/>
            <a:chExt cx="11148822" cy="877951"/>
          </a:xfrm>
        </p:grpSpPr>
        <p:sp>
          <p:nvSpPr>
            <p:cNvPr id="318" name="Google Shape;318;p10"/>
            <p:cNvSpPr/>
            <p:nvPr/>
          </p:nvSpPr>
          <p:spPr>
            <a:xfrm>
              <a:off x="0" y="0"/>
              <a:ext cx="11148822" cy="820801"/>
            </a:xfrm>
            <a:custGeom>
              <a:rect b="b" l="l" r="r" t="t"/>
              <a:pathLst>
                <a:path extrusionOk="0" h="820801" w="11148822">
                  <a:moveTo>
                    <a:pt x="0" y="0"/>
                  </a:moveTo>
                  <a:lnTo>
                    <a:pt x="11148822" y="0"/>
                  </a:lnTo>
                  <a:lnTo>
                    <a:pt x="11148822" y="820801"/>
                  </a:lnTo>
                  <a:lnTo>
                    <a:pt x="0" y="82080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0" y="-57150"/>
              <a:ext cx="11148765" cy="877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52B8"/>
                  </a:solidFill>
                  <a:latin typeface="Arial"/>
                  <a:ea typeface="Arial"/>
                  <a:cs typeface="Arial"/>
                  <a:sym typeface="Arial"/>
                </a:rPr>
                <a:t>Sentence length distribution of the dataset</a:t>
              </a:r>
              <a:endParaRPr/>
            </a:p>
          </p:txBody>
        </p:sp>
      </p:grpSp>
      <p:grpSp>
        <p:nvGrpSpPr>
          <p:cNvPr id="320" name="Google Shape;320;p10"/>
          <p:cNvGrpSpPr/>
          <p:nvPr/>
        </p:nvGrpSpPr>
        <p:grpSpPr>
          <a:xfrm>
            <a:off x="12169145" y="1066941"/>
            <a:ext cx="5873877" cy="677513"/>
            <a:chOff x="0" y="-57150"/>
            <a:chExt cx="7831836" cy="903351"/>
          </a:xfrm>
        </p:grpSpPr>
        <p:sp>
          <p:nvSpPr>
            <p:cNvPr id="321" name="Google Shape;321;p10"/>
            <p:cNvSpPr/>
            <p:nvPr/>
          </p:nvSpPr>
          <p:spPr>
            <a:xfrm>
              <a:off x="12700" y="12700"/>
              <a:ext cx="7806436" cy="820801"/>
            </a:xfrm>
            <a:custGeom>
              <a:rect b="b" l="l" r="r" t="t"/>
              <a:pathLst>
                <a:path extrusionOk="0" h="820801" w="7806436">
                  <a:moveTo>
                    <a:pt x="0" y="0"/>
                  </a:moveTo>
                  <a:lnTo>
                    <a:pt x="7806436" y="0"/>
                  </a:lnTo>
                  <a:lnTo>
                    <a:pt x="7806436" y="820801"/>
                  </a:lnTo>
                  <a:lnTo>
                    <a:pt x="0" y="820801"/>
                  </a:lnTo>
                  <a:close/>
                </a:path>
              </a:pathLst>
            </a:custGeom>
            <a:solidFill>
              <a:srgbClr val="B9C4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0" y="0"/>
              <a:ext cx="7831836" cy="846201"/>
            </a:xfrm>
            <a:custGeom>
              <a:rect b="b" l="l" r="r" t="t"/>
              <a:pathLst>
                <a:path extrusionOk="0" h="846201" w="7831836">
                  <a:moveTo>
                    <a:pt x="12700" y="0"/>
                  </a:moveTo>
                  <a:lnTo>
                    <a:pt x="7819136" y="0"/>
                  </a:lnTo>
                  <a:cubicBezTo>
                    <a:pt x="7826121" y="0"/>
                    <a:pt x="7831836" y="5715"/>
                    <a:pt x="7831836" y="12700"/>
                  </a:cubicBezTo>
                  <a:lnTo>
                    <a:pt x="7831836" y="833501"/>
                  </a:lnTo>
                  <a:cubicBezTo>
                    <a:pt x="7831836" y="840486"/>
                    <a:pt x="7826121" y="846201"/>
                    <a:pt x="7819136" y="846201"/>
                  </a:cubicBezTo>
                  <a:lnTo>
                    <a:pt x="12700" y="846201"/>
                  </a:lnTo>
                  <a:cubicBezTo>
                    <a:pt x="5715" y="846201"/>
                    <a:pt x="0" y="840486"/>
                    <a:pt x="0" y="83350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33501"/>
                  </a:lnTo>
                  <a:lnTo>
                    <a:pt x="12700" y="833501"/>
                  </a:lnTo>
                  <a:lnTo>
                    <a:pt x="12700" y="820801"/>
                  </a:lnTo>
                  <a:lnTo>
                    <a:pt x="7819136" y="820801"/>
                  </a:lnTo>
                  <a:lnTo>
                    <a:pt x="7819136" y="833501"/>
                  </a:lnTo>
                  <a:lnTo>
                    <a:pt x="7806436" y="833501"/>
                  </a:lnTo>
                  <a:lnTo>
                    <a:pt x="7806436" y="12700"/>
                  </a:lnTo>
                  <a:lnTo>
                    <a:pt x="7819136" y="12700"/>
                  </a:lnTo>
                  <a:lnTo>
                    <a:pt x="7819136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B67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0" y="-57150"/>
              <a:ext cx="7831797" cy="90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https://www.example.com ❌</a:t>
              </a:r>
              <a:endParaRPr/>
            </a:p>
          </p:txBody>
        </p:sp>
      </p:grpSp>
      <p:grpSp>
        <p:nvGrpSpPr>
          <p:cNvPr id="324" name="Google Shape;324;p10"/>
          <p:cNvGrpSpPr/>
          <p:nvPr/>
        </p:nvGrpSpPr>
        <p:grpSpPr>
          <a:xfrm>
            <a:off x="12169145" y="1985274"/>
            <a:ext cx="5889722" cy="1108353"/>
            <a:chOff x="0" y="-57150"/>
            <a:chExt cx="7852963" cy="1477803"/>
          </a:xfrm>
        </p:grpSpPr>
        <p:sp>
          <p:nvSpPr>
            <p:cNvPr id="325" name="Google Shape;325;p10"/>
            <p:cNvSpPr/>
            <p:nvPr/>
          </p:nvSpPr>
          <p:spPr>
            <a:xfrm>
              <a:off x="12700" y="12700"/>
              <a:ext cx="7827518" cy="1395222"/>
            </a:xfrm>
            <a:custGeom>
              <a:rect b="b" l="l" r="r" t="t"/>
              <a:pathLst>
                <a:path extrusionOk="0" h="1395222" w="7827518">
                  <a:moveTo>
                    <a:pt x="0" y="0"/>
                  </a:moveTo>
                  <a:lnTo>
                    <a:pt x="7827518" y="0"/>
                  </a:lnTo>
                  <a:lnTo>
                    <a:pt x="7827518" y="1395222"/>
                  </a:lnTo>
                  <a:lnTo>
                    <a:pt x="0" y="1395222"/>
                  </a:lnTo>
                  <a:close/>
                </a:path>
              </a:pathLst>
            </a:custGeom>
            <a:solidFill>
              <a:srgbClr val="B9C4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0" y="0"/>
              <a:ext cx="7852918" cy="1420622"/>
            </a:xfrm>
            <a:custGeom>
              <a:rect b="b" l="l" r="r" t="t"/>
              <a:pathLst>
                <a:path extrusionOk="0" h="1420622" w="7852918">
                  <a:moveTo>
                    <a:pt x="12700" y="0"/>
                  </a:moveTo>
                  <a:lnTo>
                    <a:pt x="7840218" y="0"/>
                  </a:lnTo>
                  <a:cubicBezTo>
                    <a:pt x="7847203" y="0"/>
                    <a:pt x="7852918" y="5715"/>
                    <a:pt x="7852918" y="12700"/>
                  </a:cubicBezTo>
                  <a:lnTo>
                    <a:pt x="7852918" y="1407922"/>
                  </a:lnTo>
                  <a:cubicBezTo>
                    <a:pt x="7852918" y="1414907"/>
                    <a:pt x="7847203" y="1420622"/>
                    <a:pt x="7840218" y="1420622"/>
                  </a:cubicBezTo>
                  <a:lnTo>
                    <a:pt x="12700" y="1420622"/>
                  </a:lnTo>
                  <a:cubicBezTo>
                    <a:pt x="5715" y="1420622"/>
                    <a:pt x="0" y="1414907"/>
                    <a:pt x="0" y="1407922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407922"/>
                  </a:lnTo>
                  <a:lnTo>
                    <a:pt x="12700" y="1407922"/>
                  </a:lnTo>
                  <a:lnTo>
                    <a:pt x="12700" y="1395222"/>
                  </a:lnTo>
                  <a:lnTo>
                    <a:pt x="7840218" y="1395222"/>
                  </a:lnTo>
                  <a:lnTo>
                    <a:pt x="7840218" y="1407922"/>
                  </a:lnTo>
                  <a:lnTo>
                    <a:pt x="7827518" y="1407922"/>
                  </a:lnTo>
                  <a:lnTo>
                    <a:pt x="7827518" y="12700"/>
                  </a:lnTo>
                  <a:lnTo>
                    <a:pt x="7840218" y="12700"/>
                  </a:lnTo>
                  <a:lnTo>
                    <a:pt x="784021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B67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 txBox="1"/>
            <p:nvPr/>
          </p:nvSpPr>
          <p:spPr>
            <a:xfrm>
              <a:off x="0" y="-57150"/>
              <a:ext cx="7852963" cy="1477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Đỉnhhhhh ❌</a:t>
              </a:r>
              <a:endParaRPr/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Đỉnh ✅	</a:t>
              </a:r>
              <a:endParaRPr/>
            </a:p>
          </p:txBody>
        </p:sp>
      </p:grpSp>
      <p:grpSp>
        <p:nvGrpSpPr>
          <p:cNvPr id="328" name="Google Shape;328;p10"/>
          <p:cNvGrpSpPr/>
          <p:nvPr/>
        </p:nvGrpSpPr>
        <p:grpSpPr>
          <a:xfrm>
            <a:off x="12153271" y="3317459"/>
            <a:ext cx="5889722" cy="1108353"/>
            <a:chOff x="0" y="-57150"/>
            <a:chExt cx="7852963" cy="1477803"/>
          </a:xfrm>
        </p:grpSpPr>
        <p:sp>
          <p:nvSpPr>
            <p:cNvPr id="329" name="Google Shape;329;p10"/>
            <p:cNvSpPr/>
            <p:nvPr/>
          </p:nvSpPr>
          <p:spPr>
            <a:xfrm>
              <a:off x="12700" y="12700"/>
              <a:ext cx="7827518" cy="1395222"/>
            </a:xfrm>
            <a:custGeom>
              <a:rect b="b" l="l" r="r" t="t"/>
              <a:pathLst>
                <a:path extrusionOk="0" h="1395222" w="7827518">
                  <a:moveTo>
                    <a:pt x="0" y="0"/>
                  </a:moveTo>
                  <a:lnTo>
                    <a:pt x="7827518" y="0"/>
                  </a:lnTo>
                  <a:lnTo>
                    <a:pt x="7827518" y="1395222"/>
                  </a:lnTo>
                  <a:lnTo>
                    <a:pt x="0" y="1395222"/>
                  </a:lnTo>
                  <a:close/>
                </a:path>
              </a:pathLst>
            </a:custGeom>
            <a:solidFill>
              <a:srgbClr val="B9C4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0" y="0"/>
              <a:ext cx="7852918" cy="1420622"/>
            </a:xfrm>
            <a:custGeom>
              <a:rect b="b" l="l" r="r" t="t"/>
              <a:pathLst>
                <a:path extrusionOk="0" h="1420622" w="7852918">
                  <a:moveTo>
                    <a:pt x="12700" y="0"/>
                  </a:moveTo>
                  <a:lnTo>
                    <a:pt x="7840218" y="0"/>
                  </a:lnTo>
                  <a:cubicBezTo>
                    <a:pt x="7847203" y="0"/>
                    <a:pt x="7852918" y="5715"/>
                    <a:pt x="7852918" y="12700"/>
                  </a:cubicBezTo>
                  <a:lnTo>
                    <a:pt x="7852918" y="1407922"/>
                  </a:lnTo>
                  <a:cubicBezTo>
                    <a:pt x="7852918" y="1414907"/>
                    <a:pt x="7847203" y="1420622"/>
                    <a:pt x="7840218" y="1420622"/>
                  </a:cubicBezTo>
                  <a:lnTo>
                    <a:pt x="12700" y="1420622"/>
                  </a:lnTo>
                  <a:cubicBezTo>
                    <a:pt x="5715" y="1420622"/>
                    <a:pt x="0" y="1414907"/>
                    <a:pt x="0" y="1407922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407922"/>
                  </a:lnTo>
                  <a:lnTo>
                    <a:pt x="12700" y="1407922"/>
                  </a:lnTo>
                  <a:lnTo>
                    <a:pt x="12700" y="1395222"/>
                  </a:lnTo>
                  <a:lnTo>
                    <a:pt x="7840218" y="1395222"/>
                  </a:lnTo>
                  <a:lnTo>
                    <a:pt x="7840218" y="1407922"/>
                  </a:lnTo>
                  <a:lnTo>
                    <a:pt x="7827518" y="1407922"/>
                  </a:lnTo>
                  <a:lnTo>
                    <a:pt x="7827518" y="12700"/>
                  </a:lnTo>
                  <a:lnTo>
                    <a:pt x="7840218" y="12700"/>
                  </a:lnTo>
                  <a:lnTo>
                    <a:pt x="7840218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4B67E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0"/>
            <p:cNvSpPr txBox="1"/>
            <p:nvPr/>
          </p:nvSpPr>
          <p:spPr>
            <a:xfrm>
              <a:off x="0" y="-57150"/>
              <a:ext cx="7852963" cy="1477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Ko ❌</a:t>
              </a:r>
              <a:endParaRPr/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Không ✅</a:t>
              </a:r>
              <a:endParaRPr/>
            </a:p>
          </p:txBody>
        </p:sp>
      </p:grpSp>
      <p:sp>
        <p:nvSpPr>
          <p:cNvPr id="332" name="Google Shape;332;p10"/>
          <p:cNvSpPr txBox="1"/>
          <p:nvPr/>
        </p:nvSpPr>
        <p:spPr>
          <a:xfrm rot="-5400000">
            <a:off x="-3190185" y="4578316"/>
            <a:ext cx="10104150" cy="1666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2866505" y="891467"/>
            <a:ext cx="8769240" cy="291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Remove HTML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Remove unnecessary, duplication characters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Convert unicode, normalize teencode, emoji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11278550" y="5392456"/>
            <a:ext cx="691801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Padding is used with a maximum length of 128, which is chosen based on the word length distribution chart of the dataset shown in figure.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1"/>
          <p:cNvSpPr/>
          <p:nvPr/>
        </p:nvSpPr>
        <p:spPr>
          <a:xfrm rot="10799348">
            <a:off x="12230057" y="-374124"/>
            <a:ext cx="6342984" cy="1241203"/>
          </a:xfrm>
          <a:custGeom>
            <a:rect b="b" l="l" r="r" t="t"/>
            <a:pathLst>
              <a:path extrusionOk="0" h="1654937" w="8457312">
                <a:moveTo>
                  <a:pt x="12700" y="0"/>
                </a:moveTo>
                <a:lnTo>
                  <a:pt x="8169656" y="0"/>
                </a:lnTo>
                <a:lnTo>
                  <a:pt x="8169656" y="12700"/>
                </a:lnTo>
                <a:lnTo>
                  <a:pt x="8169656" y="0"/>
                </a:lnTo>
                <a:cubicBezTo>
                  <a:pt x="8328406" y="0"/>
                  <a:pt x="8457312" y="127127"/>
                  <a:pt x="8457312" y="284353"/>
                </a:cubicBezTo>
                <a:lnTo>
                  <a:pt x="8444612" y="284353"/>
                </a:lnTo>
                <a:lnTo>
                  <a:pt x="8457312" y="284353"/>
                </a:lnTo>
                <a:lnTo>
                  <a:pt x="8457312" y="1642237"/>
                </a:lnTo>
                <a:cubicBezTo>
                  <a:pt x="8457312" y="1649222"/>
                  <a:pt x="8451597" y="1654937"/>
                  <a:pt x="8444612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284353"/>
                </a:lnTo>
                <a:cubicBezTo>
                  <a:pt x="8432038" y="141478"/>
                  <a:pt x="8314690" y="25400"/>
                  <a:pt x="8169656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1"/>
          <p:cNvCxnSpPr/>
          <p:nvPr/>
        </p:nvCxnSpPr>
        <p:spPr>
          <a:xfrm rot="5384444">
            <a:off x="-329024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1"/>
          <p:cNvCxnSpPr/>
          <p:nvPr/>
        </p:nvCxnSpPr>
        <p:spPr>
          <a:xfrm rot="5384444">
            <a:off x="-313853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1"/>
          <p:cNvCxnSpPr/>
          <p:nvPr/>
        </p:nvCxnSpPr>
        <p:spPr>
          <a:xfrm rot="5384444">
            <a:off x="-298682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1"/>
          <p:cNvCxnSpPr/>
          <p:nvPr/>
        </p:nvCxnSpPr>
        <p:spPr>
          <a:xfrm rot="5384444">
            <a:off x="-283511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1"/>
          <p:cNvCxnSpPr/>
          <p:nvPr/>
        </p:nvCxnSpPr>
        <p:spPr>
          <a:xfrm rot="5384444">
            <a:off x="-253168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1"/>
          <p:cNvCxnSpPr/>
          <p:nvPr/>
        </p:nvCxnSpPr>
        <p:spPr>
          <a:xfrm rot="5384444">
            <a:off x="-222826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1"/>
          <p:cNvCxnSpPr/>
          <p:nvPr/>
        </p:nvCxnSpPr>
        <p:spPr>
          <a:xfrm rot="5384444">
            <a:off x="-192484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1"/>
          <p:cNvCxnSpPr/>
          <p:nvPr/>
        </p:nvCxnSpPr>
        <p:spPr>
          <a:xfrm rot="5384444">
            <a:off x="-268340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1"/>
          <p:cNvCxnSpPr/>
          <p:nvPr/>
        </p:nvCxnSpPr>
        <p:spPr>
          <a:xfrm rot="5384444">
            <a:off x="-237997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11"/>
          <p:cNvCxnSpPr/>
          <p:nvPr/>
        </p:nvCxnSpPr>
        <p:spPr>
          <a:xfrm rot="5384444">
            <a:off x="-207655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1"/>
          <p:cNvCxnSpPr/>
          <p:nvPr/>
        </p:nvCxnSpPr>
        <p:spPr>
          <a:xfrm rot="5384444">
            <a:off x="-177313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1"/>
          <p:cNvCxnSpPr/>
          <p:nvPr/>
        </p:nvCxnSpPr>
        <p:spPr>
          <a:xfrm rot="5384444">
            <a:off x="-162142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1"/>
          <p:cNvCxnSpPr/>
          <p:nvPr/>
        </p:nvCxnSpPr>
        <p:spPr>
          <a:xfrm rot="5384444">
            <a:off x="-146970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1"/>
          <p:cNvCxnSpPr/>
          <p:nvPr/>
        </p:nvCxnSpPr>
        <p:spPr>
          <a:xfrm rot="5384444">
            <a:off x="-131799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1"/>
          <p:cNvSpPr/>
          <p:nvPr/>
        </p:nvSpPr>
        <p:spPr>
          <a:xfrm>
            <a:off x="6057400" y="-402405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-11758" y="0"/>
            <a:ext cx="19115908" cy="9936900"/>
          </a:xfrm>
          <a:custGeom>
            <a:rect b="b" l="l" r="r" t="t"/>
            <a:pathLst>
              <a:path extrusionOk="0" h="9936900" w="19115908">
                <a:moveTo>
                  <a:pt x="0" y="0"/>
                </a:moveTo>
                <a:lnTo>
                  <a:pt x="19115908" y="0"/>
                </a:lnTo>
                <a:lnTo>
                  <a:pt x="19115908" y="9936900"/>
                </a:lnTo>
                <a:lnTo>
                  <a:pt x="0" y="993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 txBox="1"/>
          <p:nvPr/>
        </p:nvSpPr>
        <p:spPr>
          <a:xfrm rot="-5400000">
            <a:off x="-3555962" y="4657842"/>
            <a:ext cx="10104150" cy="1666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2819633" y="753380"/>
            <a:ext cx="152919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Paraphrase Generation Method: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3200">
                <a:solidFill>
                  <a:srgbClr val="1537DA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1537DA"/>
                </a:solidFill>
                <a:latin typeface="Arial"/>
                <a:ea typeface="Arial"/>
                <a:cs typeface="Arial"/>
                <a:sym typeface="Arial"/>
              </a:rPr>
              <a:t>category}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là </a:t>
            </a:r>
            <a:r>
              <a:rPr lang="en-US" sz="3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{Sentiment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polarity}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bởi vì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{Aspect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Term}</a:t>
            </a:r>
            <a:r>
              <a:rPr lang="en-US" sz="3200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 là </a:t>
            </a:r>
            <a:r>
              <a:rPr lang="en-US" sz="3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{Opinion term}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Polarity(p):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tuyệt if p = POS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tạm if p = NEU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tệ if p = NEG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9" name="Google Shape;359;p11"/>
          <p:cNvGraphicFramePr/>
          <p:nvPr/>
        </p:nvGraphicFramePr>
        <p:xfrm>
          <a:off x="2491228" y="4279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2328350"/>
                <a:gridCol w="12539450"/>
              </a:tblGrid>
              <a:tr h="81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Input – 1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Rap Việt hay hơn nhiều đúng không mọi người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Label – 1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34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Target – 1 </a:t>
                      </a:r>
                      <a:endParaRPr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</a:t>
                      </a: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) (</a:t>
                      </a: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Show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Rap Việt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hay hơn nhiều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)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34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Sh﻿ow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là 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tuyệt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bởi vì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Rap V﻿iệt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là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hay hơn nhiều</a:t>
                      </a:r>
                      <a:endParaRPr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Input – 2 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Đêm chung kết chất lượng hơn bên RV một ngàn lần</a:t>
                      </a:r>
                      <a:endParaRPr sz="1100" u="none" cap="none" strike="noStrike"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Label – 2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34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Target – 2 </a:t>
                      </a:r>
                      <a:endParaRPr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</a:t>
                      </a: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) (</a:t>
                      </a: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Sho﻿w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Đêm chung kết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chất lượng hơn bên RV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)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34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1537D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Show</a:t>
                      </a: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là</a:t>
                      </a:r>
                      <a:r>
                        <a:rPr lang="en-US" sz="3200" u="none" cap="none" strike="noStrike">
                          <a:solidFill>
                            <a:srgbClr val="00B05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tuyệ﻿t 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bởi vì </a:t>
                      </a: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Đêm chung kế﻿t</a:t>
                      </a: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là </a:t>
                      </a:r>
                      <a:r>
                        <a:rPr lang="en-US" sz="3200" u="none" cap="none" strike="noStrike">
                          <a:solidFill>
                            <a:srgbClr val="7030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chất lượng hơn bên RV</a:t>
                      </a:r>
                      <a:endParaRPr/>
                    </a:p>
                  </a:txBody>
                  <a:tcPr marT="91450" marB="91450" marR="91450" marL="91450" anchor="ctr">
                    <a:lnL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94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0" name="Google Shape;360;p11"/>
          <p:cNvCxnSpPr/>
          <p:nvPr/>
        </p:nvCxnSpPr>
        <p:spPr>
          <a:xfrm>
            <a:off x="11400231" y="5687330"/>
            <a:ext cx="0" cy="382576"/>
          </a:xfrm>
          <a:prstGeom prst="straightConnector1">
            <a:avLst/>
          </a:prstGeom>
          <a:noFill/>
          <a:ln cap="flat" cmpd="sng" w="38100">
            <a:solidFill>
              <a:srgbClr val="63DBF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1"/>
          <p:cNvCxnSpPr/>
          <p:nvPr/>
        </p:nvCxnSpPr>
        <p:spPr>
          <a:xfrm>
            <a:off x="11381181" y="8523465"/>
            <a:ext cx="0" cy="344476"/>
          </a:xfrm>
          <a:prstGeom prst="straightConnector1">
            <a:avLst/>
          </a:prstGeom>
          <a:noFill/>
          <a:ln cap="flat" cmpd="sng" w="38100">
            <a:solidFill>
              <a:srgbClr val="63DBF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 rot="10799348">
            <a:off x="12230057" y="-374124"/>
            <a:ext cx="6342984" cy="1241203"/>
          </a:xfrm>
          <a:custGeom>
            <a:rect b="b" l="l" r="r" t="t"/>
            <a:pathLst>
              <a:path extrusionOk="0" h="1654937" w="8457312">
                <a:moveTo>
                  <a:pt x="12700" y="0"/>
                </a:moveTo>
                <a:lnTo>
                  <a:pt x="8169656" y="0"/>
                </a:lnTo>
                <a:lnTo>
                  <a:pt x="8169656" y="12700"/>
                </a:lnTo>
                <a:lnTo>
                  <a:pt x="8169656" y="0"/>
                </a:lnTo>
                <a:cubicBezTo>
                  <a:pt x="8328406" y="0"/>
                  <a:pt x="8457312" y="127127"/>
                  <a:pt x="8457312" y="284353"/>
                </a:cubicBezTo>
                <a:lnTo>
                  <a:pt x="8444612" y="284353"/>
                </a:lnTo>
                <a:lnTo>
                  <a:pt x="8457312" y="284353"/>
                </a:lnTo>
                <a:lnTo>
                  <a:pt x="8457312" y="1642237"/>
                </a:lnTo>
                <a:cubicBezTo>
                  <a:pt x="8457312" y="1649222"/>
                  <a:pt x="8451597" y="1654937"/>
                  <a:pt x="8444612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284353"/>
                </a:lnTo>
                <a:cubicBezTo>
                  <a:pt x="8432038" y="141478"/>
                  <a:pt x="8314690" y="25400"/>
                  <a:pt x="8169656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12"/>
          <p:cNvCxnSpPr/>
          <p:nvPr/>
        </p:nvCxnSpPr>
        <p:spPr>
          <a:xfrm rot="5384444">
            <a:off x="-329024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12"/>
          <p:cNvCxnSpPr/>
          <p:nvPr/>
        </p:nvCxnSpPr>
        <p:spPr>
          <a:xfrm rot="5384444">
            <a:off x="-313853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12"/>
          <p:cNvCxnSpPr/>
          <p:nvPr/>
        </p:nvCxnSpPr>
        <p:spPr>
          <a:xfrm rot="5384444">
            <a:off x="-298682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12"/>
          <p:cNvCxnSpPr/>
          <p:nvPr/>
        </p:nvCxnSpPr>
        <p:spPr>
          <a:xfrm rot="5384444">
            <a:off x="-283511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2"/>
          <p:cNvCxnSpPr/>
          <p:nvPr/>
        </p:nvCxnSpPr>
        <p:spPr>
          <a:xfrm rot="5384444">
            <a:off x="-253168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2"/>
          <p:cNvCxnSpPr/>
          <p:nvPr/>
        </p:nvCxnSpPr>
        <p:spPr>
          <a:xfrm rot="5384444">
            <a:off x="-222826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2"/>
          <p:cNvCxnSpPr/>
          <p:nvPr/>
        </p:nvCxnSpPr>
        <p:spPr>
          <a:xfrm rot="5384444">
            <a:off x="-192484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2"/>
          <p:cNvCxnSpPr/>
          <p:nvPr/>
        </p:nvCxnSpPr>
        <p:spPr>
          <a:xfrm rot="5384444">
            <a:off x="-268340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2"/>
          <p:cNvCxnSpPr/>
          <p:nvPr/>
        </p:nvCxnSpPr>
        <p:spPr>
          <a:xfrm rot="5384444">
            <a:off x="-237997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2"/>
          <p:cNvCxnSpPr/>
          <p:nvPr/>
        </p:nvCxnSpPr>
        <p:spPr>
          <a:xfrm rot="5384444">
            <a:off x="-207655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2"/>
          <p:cNvCxnSpPr/>
          <p:nvPr/>
        </p:nvCxnSpPr>
        <p:spPr>
          <a:xfrm rot="5384444">
            <a:off x="-177313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12"/>
          <p:cNvCxnSpPr/>
          <p:nvPr/>
        </p:nvCxnSpPr>
        <p:spPr>
          <a:xfrm rot="5384444">
            <a:off x="-162142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12"/>
          <p:cNvCxnSpPr/>
          <p:nvPr/>
        </p:nvCxnSpPr>
        <p:spPr>
          <a:xfrm rot="5384444">
            <a:off x="-146970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2"/>
          <p:cNvCxnSpPr/>
          <p:nvPr/>
        </p:nvCxnSpPr>
        <p:spPr>
          <a:xfrm rot="5384444">
            <a:off x="-131799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2"/>
          <p:cNvSpPr/>
          <p:nvPr/>
        </p:nvSpPr>
        <p:spPr>
          <a:xfrm>
            <a:off x="6057400" y="-402405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-11758" y="0"/>
            <a:ext cx="19115908" cy="9936900"/>
          </a:xfrm>
          <a:custGeom>
            <a:rect b="b" l="l" r="r" t="t"/>
            <a:pathLst>
              <a:path extrusionOk="0" h="9936900" w="19115908">
                <a:moveTo>
                  <a:pt x="0" y="0"/>
                </a:moveTo>
                <a:lnTo>
                  <a:pt x="19115908" y="0"/>
                </a:lnTo>
                <a:lnTo>
                  <a:pt x="19115908" y="9936900"/>
                </a:lnTo>
                <a:lnTo>
                  <a:pt x="0" y="993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1641683" y="985205"/>
            <a:ext cx="6373814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/>
          </a:p>
        </p:txBody>
      </p:sp>
      <p:sp>
        <p:nvSpPr>
          <p:cNvPr id="385" name="Google Shape;385;p12"/>
          <p:cNvSpPr/>
          <p:nvPr/>
        </p:nvSpPr>
        <p:spPr>
          <a:xfrm rot="10800000">
            <a:off x="1439818" y="885501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close-up of a research  Description automatically generated" id="386" name="Google Shape;386;p12"/>
          <p:cNvSpPr/>
          <p:nvPr/>
        </p:nvSpPr>
        <p:spPr>
          <a:xfrm>
            <a:off x="1526987" y="2600552"/>
            <a:ext cx="6589458" cy="3294730"/>
          </a:xfrm>
          <a:custGeom>
            <a:rect b="b" l="l" r="r" t="t"/>
            <a:pathLst>
              <a:path extrusionOk="0" h="3294730" w="6589458">
                <a:moveTo>
                  <a:pt x="0" y="0"/>
                </a:moveTo>
                <a:lnTo>
                  <a:pt x="6589458" y="0"/>
                </a:lnTo>
                <a:lnTo>
                  <a:pt x="6589458" y="3294730"/>
                </a:lnTo>
                <a:lnTo>
                  <a:pt x="0" y="3294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screenshot of a computer  Description automatically generated" id="387" name="Google Shape;387;p12"/>
          <p:cNvSpPr/>
          <p:nvPr/>
        </p:nvSpPr>
        <p:spPr>
          <a:xfrm>
            <a:off x="10033793" y="2600552"/>
            <a:ext cx="6589458" cy="3294730"/>
          </a:xfrm>
          <a:custGeom>
            <a:rect b="b" l="l" r="r" t="t"/>
            <a:pathLst>
              <a:path extrusionOk="0" h="3294730" w="6589458">
                <a:moveTo>
                  <a:pt x="0" y="0"/>
                </a:moveTo>
                <a:lnTo>
                  <a:pt x="6589459" y="0"/>
                </a:lnTo>
                <a:lnTo>
                  <a:pt x="6589459" y="3294730"/>
                </a:lnTo>
                <a:lnTo>
                  <a:pt x="0" y="3294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5899745" y="6257232"/>
            <a:ext cx="6488510" cy="3503796"/>
          </a:xfrm>
          <a:custGeom>
            <a:rect b="b" l="l" r="r" t="t"/>
            <a:pathLst>
              <a:path extrusionOk="0" h="3503796" w="6488510">
                <a:moveTo>
                  <a:pt x="0" y="0"/>
                </a:moveTo>
                <a:lnTo>
                  <a:pt x="6488510" y="0"/>
                </a:lnTo>
                <a:lnTo>
                  <a:pt x="6488510" y="3503795"/>
                </a:lnTo>
                <a:lnTo>
                  <a:pt x="0" y="3503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/>
          <p:nvPr/>
        </p:nvSpPr>
        <p:spPr>
          <a:xfrm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0" y="0"/>
                </a:moveTo>
                <a:lnTo>
                  <a:pt x="18256302" y="0"/>
                </a:lnTo>
                <a:lnTo>
                  <a:pt x="1825630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-2809974" y="-3572650"/>
            <a:ext cx="14544200" cy="14069575"/>
          </a:xfrm>
          <a:custGeom>
            <a:rect b="b" l="l" r="r" t="t"/>
            <a:pathLst>
              <a:path extrusionOk="0" h="14069575" w="14544200">
                <a:moveTo>
                  <a:pt x="0" y="0"/>
                </a:moveTo>
                <a:lnTo>
                  <a:pt x="14544200" y="0"/>
                </a:lnTo>
                <a:lnTo>
                  <a:pt x="14544200" y="14069575"/>
                </a:lnTo>
                <a:lnTo>
                  <a:pt x="0" y="1406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0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15507150" y="7492274"/>
            <a:ext cx="3597021" cy="3183636"/>
          </a:xfrm>
          <a:custGeom>
            <a:rect b="b" l="l" r="r" t="t"/>
            <a:pathLst>
              <a:path extrusionOk="0" h="4244848" w="4796028">
                <a:moveTo>
                  <a:pt x="4796028" y="0"/>
                </a:moveTo>
                <a:lnTo>
                  <a:pt x="2122424" y="0"/>
                </a:lnTo>
                <a:cubicBezTo>
                  <a:pt x="950214" y="0"/>
                  <a:pt x="0" y="950214"/>
                  <a:pt x="0" y="2122424"/>
                </a:cubicBezTo>
                <a:lnTo>
                  <a:pt x="0" y="4244848"/>
                </a:lnTo>
                <a:lnTo>
                  <a:pt x="4796028" y="4244848"/>
                </a:lnTo>
                <a:close/>
              </a:path>
            </a:pathLst>
          </a:custGeom>
          <a:solidFill>
            <a:srgbClr val="00094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15339150" y="9510900"/>
            <a:ext cx="3764947" cy="425958"/>
          </a:xfrm>
          <a:custGeom>
            <a:rect b="b" l="l" r="r" t="t"/>
            <a:pathLst>
              <a:path extrusionOk="0" h="567944" w="5019929">
                <a:moveTo>
                  <a:pt x="0" y="283972"/>
                </a:moveTo>
                <a:cubicBezTo>
                  <a:pt x="0" y="127127"/>
                  <a:pt x="127127" y="0"/>
                  <a:pt x="283972" y="0"/>
                </a:cubicBezTo>
                <a:lnTo>
                  <a:pt x="4735957" y="0"/>
                </a:lnTo>
                <a:cubicBezTo>
                  <a:pt x="4892802" y="0"/>
                  <a:pt x="5019929" y="127127"/>
                  <a:pt x="5019929" y="283972"/>
                </a:cubicBezTo>
                <a:cubicBezTo>
                  <a:pt x="5019929" y="440817"/>
                  <a:pt x="4892802" y="567944"/>
                  <a:pt x="4735957" y="567944"/>
                </a:cubicBezTo>
                <a:lnTo>
                  <a:pt x="283972" y="567944"/>
                </a:lnTo>
                <a:cubicBezTo>
                  <a:pt x="127127" y="567944"/>
                  <a:pt x="0" y="440817"/>
                  <a:pt x="0" y="283972"/>
                </a:cubicBezTo>
                <a:close/>
              </a:path>
            </a:pathLst>
          </a:custGeom>
          <a:solidFill>
            <a:srgbClr val="516CEE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3"/>
          <p:cNvCxnSpPr/>
          <p:nvPr/>
        </p:nvCxnSpPr>
        <p:spPr>
          <a:xfrm rot="5384444">
            <a:off x="14738203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/>
          <p:nvPr/>
        </p:nvCxnSpPr>
        <p:spPr>
          <a:xfrm rot="5384444">
            <a:off x="14889915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13"/>
          <p:cNvCxnSpPr/>
          <p:nvPr/>
        </p:nvCxnSpPr>
        <p:spPr>
          <a:xfrm rot="5384444">
            <a:off x="15041627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3"/>
          <p:cNvCxnSpPr/>
          <p:nvPr/>
        </p:nvCxnSpPr>
        <p:spPr>
          <a:xfrm rot="5384444">
            <a:off x="15193337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3"/>
          <p:cNvCxnSpPr/>
          <p:nvPr/>
        </p:nvCxnSpPr>
        <p:spPr>
          <a:xfrm rot="5384444">
            <a:off x="15496761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3"/>
          <p:cNvCxnSpPr/>
          <p:nvPr/>
        </p:nvCxnSpPr>
        <p:spPr>
          <a:xfrm rot="5384444">
            <a:off x="15800183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3"/>
          <p:cNvCxnSpPr/>
          <p:nvPr/>
        </p:nvCxnSpPr>
        <p:spPr>
          <a:xfrm rot="5384444">
            <a:off x="16103607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3"/>
          <p:cNvCxnSpPr/>
          <p:nvPr/>
        </p:nvCxnSpPr>
        <p:spPr>
          <a:xfrm rot="5384444">
            <a:off x="15345049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3"/>
          <p:cNvCxnSpPr/>
          <p:nvPr/>
        </p:nvCxnSpPr>
        <p:spPr>
          <a:xfrm rot="5384444">
            <a:off x="15648473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3"/>
          <p:cNvCxnSpPr/>
          <p:nvPr/>
        </p:nvCxnSpPr>
        <p:spPr>
          <a:xfrm rot="5384444">
            <a:off x="15951895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3"/>
          <p:cNvCxnSpPr/>
          <p:nvPr/>
        </p:nvCxnSpPr>
        <p:spPr>
          <a:xfrm rot="5384444">
            <a:off x="16255319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3"/>
          <p:cNvCxnSpPr/>
          <p:nvPr/>
        </p:nvCxnSpPr>
        <p:spPr>
          <a:xfrm rot="5384444">
            <a:off x="16407029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3"/>
          <p:cNvCxnSpPr/>
          <p:nvPr/>
        </p:nvCxnSpPr>
        <p:spPr>
          <a:xfrm rot="5384444">
            <a:off x="16558741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13"/>
          <p:cNvCxnSpPr/>
          <p:nvPr/>
        </p:nvCxnSpPr>
        <p:spPr>
          <a:xfrm rot="5384444">
            <a:off x="16710453" y="6448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12" name="Google Shape;412;p13"/>
          <p:cNvGraphicFramePr/>
          <p:nvPr/>
        </p:nvGraphicFramePr>
        <p:xfrm>
          <a:off x="2138111" y="3100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2455600"/>
                <a:gridCol w="3852050"/>
                <a:gridCol w="3852050"/>
                <a:gridCol w="3852050"/>
              </a:tblGrid>
              <a:tr h="87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Precision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Recall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F1-macro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3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ViT5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0.2710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0.2496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0.2598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0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BARTpho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0.2722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0.2232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0.2453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3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byT5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0.2790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0.2626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0.2706</a:t>
                      </a:r>
                      <a:endParaRPr sz="1100" u="none" cap="none" strike="noStrike"/>
                    </a:p>
                  </a:txBody>
                  <a:tcPr marT="87050" marB="87050" marR="87050" marL="87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p13"/>
          <p:cNvSpPr txBox="1"/>
          <p:nvPr/>
        </p:nvSpPr>
        <p:spPr>
          <a:xfrm>
            <a:off x="1641683" y="985205"/>
            <a:ext cx="6373814" cy="96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/>
          </a:p>
        </p:txBody>
      </p:sp>
      <p:sp>
        <p:nvSpPr>
          <p:cNvPr id="414" name="Google Shape;414;p13"/>
          <p:cNvSpPr/>
          <p:nvPr/>
        </p:nvSpPr>
        <p:spPr>
          <a:xfrm rot="10800000">
            <a:off x="1540766" y="884304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4"/>
          <p:cNvSpPr/>
          <p:nvPr/>
        </p:nvSpPr>
        <p:spPr>
          <a:xfrm rot="10799348">
            <a:off x="12230057" y="-374124"/>
            <a:ext cx="6342984" cy="1241203"/>
          </a:xfrm>
          <a:custGeom>
            <a:rect b="b" l="l" r="r" t="t"/>
            <a:pathLst>
              <a:path extrusionOk="0" h="1654937" w="8457312">
                <a:moveTo>
                  <a:pt x="12700" y="0"/>
                </a:moveTo>
                <a:lnTo>
                  <a:pt x="8169656" y="0"/>
                </a:lnTo>
                <a:lnTo>
                  <a:pt x="8169656" y="12700"/>
                </a:lnTo>
                <a:lnTo>
                  <a:pt x="8169656" y="0"/>
                </a:lnTo>
                <a:cubicBezTo>
                  <a:pt x="8328406" y="0"/>
                  <a:pt x="8457312" y="127127"/>
                  <a:pt x="8457312" y="284353"/>
                </a:cubicBezTo>
                <a:lnTo>
                  <a:pt x="8444612" y="284353"/>
                </a:lnTo>
                <a:lnTo>
                  <a:pt x="8457312" y="284353"/>
                </a:lnTo>
                <a:lnTo>
                  <a:pt x="8457312" y="1642237"/>
                </a:lnTo>
                <a:cubicBezTo>
                  <a:pt x="8457312" y="1649222"/>
                  <a:pt x="8451597" y="1654937"/>
                  <a:pt x="8444612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284353"/>
                </a:lnTo>
                <a:cubicBezTo>
                  <a:pt x="8432038" y="141478"/>
                  <a:pt x="8314690" y="25400"/>
                  <a:pt x="8169656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14"/>
          <p:cNvCxnSpPr/>
          <p:nvPr/>
        </p:nvCxnSpPr>
        <p:spPr>
          <a:xfrm rot="5384444">
            <a:off x="-329024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14"/>
          <p:cNvCxnSpPr/>
          <p:nvPr/>
        </p:nvCxnSpPr>
        <p:spPr>
          <a:xfrm rot="5384444">
            <a:off x="-313853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14"/>
          <p:cNvCxnSpPr/>
          <p:nvPr/>
        </p:nvCxnSpPr>
        <p:spPr>
          <a:xfrm rot="5384444">
            <a:off x="-298682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14"/>
          <p:cNvCxnSpPr/>
          <p:nvPr/>
        </p:nvCxnSpPr>
        <p:spPr>
          <a:xfrm rot="5384444">
            <a:off x="-283511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14"/>
          <p:cNvCxnSpPr/>
          <p:nvPr/>
        </p:nvCxnSpPr>
        <p:spPr>
          <a:xfrm rot="5384444">
            <a:off x="-253168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14"/>
          <p:cNvCxnSpPr/>
          <p:nvPr/>
        </p:nvCxnSpPr>
        <p:spPr>
          <a:xfrm rot="5384444">
            <a:off x="-222826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14"/>
          <p:cNvCxnSpPr/>
          <p:nvPr/>
        </p:nvCxnSpPr>
        <p:spPr>
          <a:xfrm rot="5384444">
            <a:off x="-192484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14"/>
          <p:cNvCxnSpPr/>
          <p:nvPr/>
        </p:nvCxnSpPr>
        <p:spPr>
          <a:xfrm rot="5384444">
            <a:off x="-268340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14"/>
          <p:cNvCxnSpPr/>
          <p:nvPr/>
        </p:nvCxnSpPr>
        <p:spPr>
          <a:xfrm rot="5384444">
            <a:off x="-237997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14"/>
          <p:cNvCxnSpPr/>
          <p:nvPr/>
        </p:nvCxnSpPr>
        <p:spPr>
          <a:xfrm rot="5384444">
            <a:off x="-207655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14"/>
          <p:cNvCxnSpPr/>
          <p:nvPr/>
        </p:nvCxnSpPr>
        <p:spPr>
          <a:xfrm rot="5384444">
            <a:off x="-177313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14"/>
          <p:cNvCxnSpPr/>
          <p:nvPr/>
        </p:nvCxnSpPr>
        <p:spPr>
          <a:xfrm rot="5384444">
            <a:off x="-162142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4"/>
          <p:cNvCxnSpPr/>
          <p:nvPr/>
        </p:nvCxnSpPr>
        <p:spPr>
          <a:xfrm rot="5384444">
            <a:off x="-146970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4"/>
          <p:cNvCxnSpPr/>
          <p:nvPr/>
        </p:nvCxnSpPr>
        <p:spPr>
          <a:xfrm rot="5384444">
            <a:off x="-131799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4"/>
          <p:cNvSpPr/>
          <p:nvPr/>
        </p:nvSpPr>
        <p:spPr>
          <a:xfrm>
            <a:off x="6057400" y="-402405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-11758" y="0"/>
            <a:ext cx="19115908" cy="9936900"/>
          </a:xfrm>
          <a:custGeom>
            <a:rect b="b" l="l" r="r" t="t"/>
            <a:pathLst>
              <a:path extrusionOk="0" h="9936900" w="19115908">
                <a:moveTo>
                  <a:pt x="0" y="0"/>
                </a:moveTo>
                <a:lnTo>
                  <a:pt x="19115908" y="0"/>
                </a:lnTo>
                <a:lnTo>
                  <a:pt x="19115908" y="9936900"/>
                </a:lnTo>
                <a:lnTo>
                  <a:pt x="0" y="993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1360329" y="497331"/>
            <a:ext cx="6373814" cy="96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/>
          </a:p>
        </p:txBody>
      </p:sp>
      <p:sp>
        <p:nvSpPr>
          <p:cNvPr id="438" name="Google Shape;438;p14"/>
          <p:cNvSpPr/>
          <p:nvPr/>
        </p:nvSpPr>
        <p:spPr>
          <a:xfrm rot="10800000">
            <a:off x="1259412" y="396430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9" name="Google Shape;439;p14"/>
          <p:cNvGraphicFramePr/>
          <p:nvPr/>
        </p:nvGraphicFramePr>
        <p:xfrm>
          <a:off x="685071" y="2406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4229475"/>
                <a:gridCol w="4229475"/>
                <a:gridCol w="4229475"/>
                <a:gridCol w="4229475"/>
              </a:tblGrid>
              <a:tr h="7254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Aspect Category Detection F1-macro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 hMerge="1"/>
                <a:tc hMerge="1"/>
                <a:tc hMerge="1"/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ViT5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BARTpho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byT5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Outlook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0.44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0.44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0.40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Voice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0.61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0.50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0.57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0.69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0.65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0.71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Show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0.71 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0.60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0.66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Song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0.72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0.60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0.70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Examiner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0.45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0.42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0.61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6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Others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0.65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0.61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0.68</a:t>
                      </a:r>
                      <a:endParaRPr sz="1100" u="none" cap="none" strike="noStrike"/>
                    </a:p>
                  </a:txBody>
                  <a:tcPr marT="49650" marB="49650" marR="49650" marL="496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13762108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/>
          <p:nvPr/>
        </p:nvSpPr>
        <p:spPr>
          <a:xfrm rot="10800000">
            <a:off x="-228595" y="-306778"/>
            <a:ext cx="6343079" cy="1241203"/>
          </a:xfrm>
          <a:custGeom>
            <a:rect b="b" l="l" r="r" t="t"/>
            <a:pathLst>
              <a:path extrusionOk="0" h="1654937" w="8457438">
                <a:moveTo>
                  <a:pt x="8444738" y="25400"/>
                </a:moveTo>
                <a:lnTo>
                  <a:pt x="287655" y="25400"/>
                </a:lnTo>
                <a:lnTo>
                  <a:pt x="287655" y="12700"/>
                </a:lnTo>
                <a:lnTo>
                  <a:pt x="287655" y="25400"/>
                </a:lnTo>
                <a:cubicBezTo>
                  <a:pt x="142748" y="25400"/>
                  <a:pt x="25400" y="141478"/>
                  <a:pt x="25400" y="284353"/>
                </a:cubicBezTo>
                <a:lnTo>
                  <a:pt x="12700" y="284353"/>
                </a:lnTo>
                <a:lnTo>
                  <a:pt x="25400" y="284353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12700"/>
                </a:lnTo>
                <a:lnTo>
                  <a:pt x="8444738" y="12700"/>
                </a:lnTo>
                <a:lnTo>
                  <a:pt x="8444738" y="25400"/>
                </a:lnTo>
                <a:moveTo>
                  <a:pt x="8444738" y="0"/>
                </a:moveTo>
                <a:cubicBezTo>
                  <a:pt x="8451723" y="0"/>
                  <a:pt x="8457438" y="5715"/>
                  <a:pt x="8457438" y="12700"/>
                </a:cubicBezTo>
                <a:lnTo>
                  <a:pt x="8457438" y="1642237"/>
                </a:lnTo>
                <a:cubicBezTo>
                  <a:pt x="8457438" y="1649222"/>
                  <a:pt x="8451723" y="1654937"/>
                  <a:pt x="8444738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284353"/>
                </a:lnTo>
                <a:cubicBezTo>
                  <a:pt x="0" y="127127"/>
                  <a:pt x="128905" y="0"/>
                  <a:pt x="287655" y="0"/>
                </a:cubicBezTo>
                <a:lnTo>
                  <a:pt x="8444738" y="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5"/>
          <p:cNvCxnSpPr/>
          <p:nvPr/>
        </p:nvCxnSpPr>
        <p:spPr>
          <a:xfrm rot="5384444">
            <a:off x="-115613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5"/>
          <p:cNvCxnSpPr/>
          <p:nvPr/>
        </p:nvCxnSpPr>
        <p:spPr>
          <a:xfrm rot="5384444">
            <a:off x="-1307851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15"/>
          <p:cNvCxnSpPr/>
          <p:nvPr/>
        </p:nvCxnSpPr>
        <p:spPr>
          <a:xfrm rot="5384444">
            <a:off x="-145956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5"/>
          <p:cNvCxnSpPr/>
          <p:nvPr/>
        </p:nvCxnSpPr>
        <p:spPr>
          <a:xfrm rot="5384444">
            <a:off x="-161127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15"/>
          <p:cNvCxnSpPr/>
          <p:nvPr/>
        </p:nvCxnSpPr>
        <p:spPr>
          <a:xfrm rot="5384444">
            <a:off x="-1914697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15"/>
          <p:cNvCxnSpPr/>
          <p:nvPr/>
        </p:nvCxnSpPr>
        <p:spPr>
          <a:xfrm rot="5384444">
            <a:off x="-1762985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15"/>
          <p:cNvCxnSpPr/>
          <p:nvPr/>
        </p:nvCxnSpPr>
        <p:spPr>
          <a:xfrm rot="5384444">
            <a:off x="-206640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15"/>
          <p:cNvCxnSpPr/>
          <p:nvPr/>
        </p:nvCxnSpPr>
        <p:spPr>
          <a:xfrm rot="5384444">
            <a:off x="-2976677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15"/>
          <p:cNvCxnSpPr/>
          <p:nvPr/>
        </p:nvCxnSpPr>
        <p:spPr>
          <a:xfrm rot="5384444">
            <a:off x="-312838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15"/>
          <p:cNvSpPr/>
          <p:nvPr/>
        </p:nvSpPr>
        <p:spPr>
          <a:xfrm>
            <a:off x="-4078718" y="1082206"/>
            <a:ext cx="7303342" cy="2501400"/>
          </a:xfrm>
          <a:custGeom>
            <a:rect b="b" l="l" r="r" t="t"/>
            <a:pathLst>
              <a:path extrusionOk="0" h="2501400" w="7303342">
                <a:moveTo>
                  <a:pt x="0" y="0"/>
                </a:moveTo>
                <a:lnTo>
                  <a:pt x="7303342" y="0"/>
                </a:lnTo>
                <a:lnTo>
                  <a:pt x="7303342" y="2501400"/>
                </a:lnTo>
                <a:lnTo>
                  <a:pt x="0" y="2501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5"/>
          <p:cNvSpPr/>
          <p:nvPr/>
        </p:nvSpPr>
        <p:spPr>
          <a:xfrm>
            <a:off x="15711334" y="8069326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" name="Google Shape;458;p15"/>
          <p:cNvGraphicFramePr/>
          <p:nvPr/>
        </p:nvGraphicFramePr>
        <p:xfrm>
          <a:off x="2296695" y="37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3845125"/>
                <a:gridCol w="3503825"/>
                <a:gridCol w="3300825"/>
                <a:gridCol w="3244500"/>
              </a:tblGrid>
              <a:tr h="8698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Sentiment Classification F1-macro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 hMerge="1"/>
                <a:tc hMerge="1"/>
                <a:tc hMerge="1"/>
              </a:tr>
              <a:tr h="7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ViT5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BARTpho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byT5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76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Negative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0.52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0.45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0.50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Positive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0.80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0.67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0.79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145DA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Neutral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0.70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0.66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0.71</a:t>
                      </a:r>
                      <a:endParaRPr sz="1100" u="none" cap="none" strike="noStrike"/>
                    </a:p>
                  </a:txBody>
                  <a:tcPr marT="66700" marB="66700" marR="66700" marL="667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15"/>
          <p:cNvSpPr txBox="1"/>
          <p:nvPr/>
        </p:nvSpPr>
        <p:spPr>
          <a:xfrm>
            <a:off x="2704660" y="1350005"/>
            <a:ext cx="6373814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/>
          </a:p>
        </p:txBody>
      </p:sp>
      <p:sp>
        <p:nvSpPr>
          <p:cNvPr id="460" name="Google Shape;460;p15"/>
          <p:cNvSpPr txBox="1"/>
          <p:nvPr/>
        </p:nvSpPr>
        <p:spPr>
          <a:xfrm>
            <a:off x="2906295" y="2718086"/>
            <a:ext cx="1348035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F1-score macro is used due to the high imbalance of the dataset</a:t>
            </a:r>
            <a:endParaRPr/>
          </a:p>
        </p:txBody>
      </p:sp>
      <p:sp>
        <p:nvSpPr>
          <p:cNvPr id="461" name="Google Shape;461;p15"/>
          <p:cNvSpPr/>
          <p:nvPr/>
        </p:nvSpPr>
        <p:spPr>
          <a:xfrm rot="10800000">
            <a:off x="2603745" y="1250302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/>
          <p:nvPr/>
        </p:nvSpPr>
        <p:spPr>
          <a:xfrm>
            <a:off x="-746900" y="0"/>
            <a:ext cx="19034900" cy="10325650"/>
          </a:xfrm>
          <a:custGeom>
            <a:rect b="b" l="l" r="r" t="t"/>
            <a:pathLst>
              <a:path extrusionOk="0" h="10325650" w="19034900">
                <a:moveTo>
                  <a:pt x="0" y="0"/>
                </a:moveTo>
                <a:lnTo>
                  <a:pt x="19034900" y="0"/>
                </a:lnTo>
                <a:lnTo>
                  <a:pt x="19034900" y="10325650"/>
                </a:lnTo>
                <a:lnTo>
                  <a:pt x="0" y="10325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17151126" y="7999776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16"/>
          <p:cNvGraphicFramePr/>
          <p:nvPr/>
        </p:nvGraphicFramePr>
        <p:xfrm>
          <a:off x="688635" y="10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6769825"/>
                <a:gridCol w="242350"/>
                <a:gridCol w="4201750"/>
                <a:gridCol w="1406550"/>
                <a:gridCol w="3543350"/>
              </a:tblGrid>
              <a:tr h="10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</a:t>
                      </a:r>
                      <a:endParaRPr sz="1100" u="none" cap="none" strike="noStrike"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Aspect category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Aspect term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Sentiment polarity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Opinion term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Chung kết king of the rap chất hơn rap viet</a:t>
                      </a:r>
                      <a:endParaRPr sz="1100" u="none" cap="none" strike="noStrike"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Others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neutral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NULL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Show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Chung kết king of the rap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Chất hơn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93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21212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Chương trình sẽ hay hơn khi để một MC khác dẫn chương trình quá tệ và nhạt</a:t>
                      </a:r>
                      <a:endParaRPr sz="1100" u="none" cap="none" strike="noStrike"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quá tệ và nhạt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quá tệ và nhạt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21212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Chị kiều keo ghê</a:t>
                      </a:r>
                      <a:endParaRPr sz="1100" u="none" cap="none" strike="noStrike"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NULL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keo ghê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Chị kiều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keo ghê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21212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Không hiểu bà Lona đang rap cái gì luôn ấy được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21212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vào vòng trong t cũng chịu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Lona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đang rap cái gì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Lona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negative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Không hiểu</a:t>
                      </a:r>
                      <a:endParaRPr/>
                    </a:p>
                  </a:txBody>
                  <a:tcPr marT="57575" marB="57575" marR="57575" marL="57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69" name="Google Shape;469;p16"/>
          <p:cNvSpPr txBox="1"/>
          <p:nvPr/>
        </p:nvSpPr>
        <p:spPr>
          <a:xfrm>
            <a:off x="3814022" y="0"/>
            <a:ext cx="8961148" cy="717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ERROR ANALYSIS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13762108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17"/>
          <p:cNvCxnSpPr/>
          <p:nvPr/>
        </p:nvCxnSpPr>
        <p:spPr>
          <a:xfrm rot="5384444">
            <a:off x="-115613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17"/>
          <p:cNvCxnSpPr/>
          <p:nvPr/>
        </p:nvCxnSpPr>
        <p:spPr>
          <a:xfrm rot="5384444">
            <a:off x="-1307851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17"/>
          <p:cNvCxnSpPr/>
          <p:nvPr/>
        </p:nvCxnSpPr>
        <p:spPr>
          <a:xfrm rot="5384444">
            <a:off x="-145956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17"/>
          <p:cNvCxnSpPr/>
          <p:nvPr/>
        </p:nvCxnSpPr>
        <p:spPr>
          <a:xfrm rot="5384444">
            <a:off x="-161127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17"/>
          <p:cNvCxnSpPr/>
          <p:nvPr/>
        </p:nvCxnSpPr>
        <p:spPr>
          <a:xfrm rot="5384444">
            <a:off x="-1914697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17"/>
          <p:cNvCxnSpPr/>
          <p:nvPr/>
        </p:nvCxnSpPr>
        <p:spPr>
          <a:xfrm rot="5384444">
            <a:off x="-1762985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17"/>
          <p:cNvCxnSpPr/>
          <p:nvPr/>
        </p:nvCxnSpPr>
        <p:spPr>
          <a:xfrm rot="5384444">
            <a:off x="-206640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17"/>
          <p:cNvSpPr/>
          <p:nvPr/>
        </p:nvSpPr>
        <p:spPr>
          <a:xfrm>
            <a:off x="15711334" y="8069326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7"/>
          <p:cNvSpPr txBox="1"/>
          <p:nvPr/>
        </p:nvSpPr>
        <p:spPr>
          <a:xfrm>
            <a:off x="4958234" y="448650"/>
            <a:ext cx="8371530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4728658" y="227183"/>
            <a:ext cx="8830728" cy="1414540"/>
          </a:xfrm>
          <a:custGeom>
            <a:rect b="b" l="l" r="r" t="t"/>
            <a:pathLst>
              <a:path extrusionOk="0" h="1561338" w="9747165">
                <a:moveTo>
                  <a:pt x="14119" y="0"/>
                </a:moveTo>
                <a:lnTo>
                  <a:pt x="9444596" y="0"/>
                </a:lnTo>
                <a:lnTo>
                  <a:pt x="9444596" y="12700"/>
                </a:lnTo>
                <a:lnTo>
                  <a:pt x="9444596" y="0"/>
                </a:lnTo>
                <a:cubicBezTo>
                  <a:pt x="9611482" y="0"/>
                  <a:pt x="9747165" y="120142"/>
                  <a:pt x="9747165" y="268732"/>
                </a:cubicBezTo>
                <a:lnTo>
                  <a:pt x="9733045" y="268732"/>
                </a:lnTo>
                <a:lnTo>
                  <a:pt x="9747165" y="268732"/>
                </a:lnTo>
                <a:lnTo>
                  <a:pt x="9747165" y="1548638"/>
                </a:lnTo>
                <a:cubicBezTo>
                  <a:pt x="9747165" y="1555623"/>
                  <a:pt x="9740811" y="1561338"/>
                  <a:pt x="9733045" y="1561338"/>
                </a:cubicBezTo>
                <a:lnTo>
                  <a:pt x="14119" y="1561338"/>
                </a:lnTo>
                <a:cubicBezTo>
                  <a:pt x="6354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6354" y="0"/>
                  <a:pt x="14119" y="0"/>
                </a:cubicBezTo>
                <a:moveTo>
                  <a:pt x="14119" y="25400"/>
                </a:moveTo>
                <a:lnTo>
                  <a:pt x="14119" y="12700"/>
                </a:lnTo>
                <a:lnTo>
                  <a:pt x="28238" y="12700"/>
                </a:lnTo>
                <a:lnTo>
                  <a:pt x="28238" y="1548638"/>
                </a:lnTo>
                <a:lnTo>
                  <a:pt x="14119" y="1548638"/>
                </a:lnTo>
                <a:lnTo>
                  <a:pt x="14119" y="1535938"/>
                </a:lnTo>
                <a:lnTo>
                  <a:pt x="9733045" y="1535938"/>
                </a:lnTo>
                <a:lnTo>
                  <a:pt x="9733045" y="1548638"/>
                </a:lnTo>
                <a:lnTo>
                  <a:pt x="9718927" y="1548638"/>
                </a:lnTo>
                <a:lnTo>
                  <a:pt x="9718927" y="268732"/>
                </a:lnTo>
                <a:cubicBezTo>
                  <a:pt x="9718927" y="134493"/>
                  <a:pt x="9596374" y="25400"/>
                  <a:pt x="9444596" y="25400"/>
                </a:cubicBezTo>
                <a:lnTo>
                  <a:pt x="14119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/>
          <p:nvPr/>
        </p:nvSpPr>
        <p:spPr>
          <a:xfrm>
            <a:off x="1696620" y="2944851"/>
            <a:ext cx="15139427" cy="5496095"/>
          </a:xfrm>
          <a:custGeom>
            <a:rect b="b" l="l" r="r" t="t"/>
            <a:pathLst>
              <a:path extrusionOk="0" h="5496095" w="15139427">
                <a:moveTo>
                  <a:pt x="0" y="0"/>
                </a:moveTo>
                <a:lnTo>
                  <a:pt x="15139428" y="0"/>
                </a:lnTo>
                <a:lnTo>
                  <a:pt x="15139428" y="5496096"/>
                </a:lnTo>
                <a:lnTo>
                  <a:pt x="0" y="54960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7"/>
          <p:cNvSpPr txBox="1"/>
          <p:nvPr/>
        </p:nvSpPr>
        <p:spPr>
          <a:xfrm>
            <a:off x="2879286" y="8772525"/>
            <a:ext cx="1281508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The end-to-end system’s architecture using Spark Streaming</a:t>
            </a: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1696620" y="1641723"/>
            <a:ext cx="15139427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Our system is divided into two parts: real-time data collecting and real-time analysis.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8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13762108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18"/>
          <p:cNvCxnSpPr/>
          <p:nvPr/>
        </p:nvCxnSpPr>
        <p:spPr>
          <a:xfrm rot="5384444">
            <a:off x="-115613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18"/>
          <p:cNvCxnSpPr/>
          <p:nvPr/>
        </p:nvCxnSpPr>
        <p:spPr>
          <a:xfrm rot="5384444">
            <a:off x="-1307851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18"/>
          <p:cNvCxnSpPr/>
          <p:nvPr/>
        </p:nvCxnSpPr>
        <p:spPr>
          <a:xfrm rot="5384444">
            <a:off x="-145956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18"/>
          <p:cNvCxnSpPr/>
          <p:nvPr/>
        </p:nvCxnSpPr>
        <p:spPr>
          <a:xfrm rot="5384444">
            <a:off x="-161127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18"/>
          <p:cNvCxnSpPr/>
          <p:nvPr/>
        </p:nvCxnSpPr>
        <p:spPr>
          <a:xfrm rot="5384444">
            <a:off x="-1914697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18"/>
          <p:cNvCxnSpPr/>
          <p:nvPr/>
        </p:nvCxnSpPr>
        <p:spPr>
          <a:xfrm rot="5384444">
            <a:off x="-1762985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18"/>
          <p:cNvCxnSpPr/>
          <p:nvPr/>
        </p:nvCxnSpPr>
        <p:spPr>
          <a:xfrm rot="5384444">
            <a:off x="-206640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18"/>
          <p:cNvSpPr txBox="1"/>
          <p:nvPr/>
        </p:nvSpPr>
        <p:spPr>
          <a:xfrm>
            <a:off x="4958235" y="542925"/>
            <a:ext cx="8371530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/>
          </a:p>
        </p:txBody>
      </p:sp>
      <p:sp>
        <p:nvSpPr>
          <p:cNvPr id="503" name="Google Shape;503;p18"/>
          <p:cNvSpPr/>
          <p:nvPr/>
        </p:nvSpPr>
        <p:spPr>
          <a:xfrm rot="10800000">
            <a:off x="4728658" y="321458"/>
            <a:ext cx="8830728" cy="1414540"/>
          </a:xfrm>
          <a:custGeom>
            <a:rect b="b" l="l" r="r" t="t"/>
            <a:pathLst>
              <a:path extrusionOk="0" h="1561338" w="9747165">
                <a:moveTo>
                  <a:pt x="14119" y="0"/>
                </a:moveTo>
                <a:lnTo>
                  <a:pt x="9444596" y="0"/>
                </a:lnTo>
                <a:lnTo>
                  <a:pt x="9444596" y="12700"/>
                </a:lnTo>
                <a:lnTo>
                  <a:pt x="9444596" y="0"/>
                </a:lnTo>
                <a:cubicBezTo>
                  <a:pt x="9611482" y="0"/>
                  <a:pt x="9747165" y="120142"/>
                  <a:pt x="9747165" y="268732"/>
                </a:cubicBezTo>
                <a:lnTo>
                  <a:pt x="9733045" y="268732"/>
                </a:lnTo>
                <a:lnTo>
                  <a:pt x="9747165" y="268732"/>
                </a:lnTo>
                <a:lnTo>
                  <a:pt x="9747165" y="1548638"/>
                </a:lnTo>
                <a:cubicBezTo>
                  <a:pt x="9747165" y="1555623"/>
                  <a:pt x="9740811" y="1561338"/>
                  <a:pt x="9733045" y="1561338"/>
                </a:cubicBezTo>
                <a:lnTo>
                  <a:pt x="14119" y="1561338"/>
                </a:lnTo>
                <a:cubicBezTo>
                  <a:pt x="6354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6354" y="0"/>
                  <a:pt x="14119" y="0"/>
                </a:cubicBezTo>
                <a:moveTo>
                  <a:pt x="14119" y="25400"/>
                </a:moveTo>
                <a:lnTo>
                  <a:pt x="14119" y="12700"/>
                </a:lnTo>
                <a:lnTo>
                  <a:pt x="28238" y="12700"/>
                </a:lnTo>
                <a:lnTo>
                  <a:pt x="28238" y="1548638"/>
                </a:lnTo>
                <a:lnTo>
                  <a:pt x="14119" y="1548638"/>
                </a:lnTo>
                <a:lnTo>
                  <a:pt x="14119" y="1535938"/>
                </a:lnTo>
                <a:lnTo>
                  <a:pt x="9733045" y="1535938"/>
                </a:lnTo>
                <a:lnTo>
                  <a:pt x="9733045" y="1548638"/>
                </a:lnTo>
                <a:lnTo>
                  <a:pt x="9718927" y="1548638"/>
                </a:lnTo>
                <a:lnTo>
                  <a:pt x="9718927" y="268732"/>
                </a:lnTo>
                <a:cubicBezTo>
                  <a:pt x="9718927" y="134493"/>
                  <a:pt x="9596374" y="25400"/>
                  <a:pt x="9444596" y="25400"/>
                </a:cubicBezTo>
                <a:lnTo>
                  <a:pt x="14119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8"/>
          <p:cNvSpPr/>
          <p:nvPr/>
        </p:nvSpPr>
        <p:spPr>
          <a:xfrm>
            <a:off x="1028700" y="1909964"/>
            <a:ext cx="8267862" cy="6796796"/>
          </a:xfrm>
          <a:custGeom>
            <a:rect b="b" l="l" r="r" t="t"/>
            <a:pathLst>
              <a:path extrusionOk="0" h="6796796" w="8267862">
                <a:moveTo>
                  <a:pt x="0" y="0"/>
                </a:moveTo>
                <a:lnTo>
                  <a:pt x="8267862" y="0"/>
                </a:lnTo>
                <a:lnTo>
                  <a:pt x="8267862" y="6796797"/>
                </a:lnTo>
                <a:lnTo>
                  <a:pt x="0" y="6796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8"/>
          <p:cNvSpPr/>
          <p:nvPr/>
        </p:nvSpPr>
        <p:spPr>
          <a:xfrm>
            <a:off x="10268112" y="1946233"/>
            <a:ext cx="6846289" cy="6760528"/>
          </a:xfrm>
          <a:custGeom>
            <a:rect b="b" l="l" r="r" t="t"/>
            <a:pathLst>
              <a:path extrusionOk="0" h="6760528" w="6846289">
                <a:moveTo>
                  <a:pt x="0" y="0"/>
                </a:moveTo>
                <a:lnTo>
                  <a:pt x="6846289" y="0"/>
                </a:lnTo>
                <a:lnTo>
                  <a:pt x="6846289" y="6760528"/>
                </a:lnTo>
                <a:lnTo>
                  <a:pt x="0" y="6760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26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8"/>
          <p:cNvSpPr txBox="1"/>
          <p:nvPr/>
        </p:nvSpPr>
        <p:spPr>
          <a:xfrm>
            <a:off x="3365621" y="8772525"/>
            <a:ext cx="3720979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Consumer results</a:t>
            </a:r>
            <a:endParaRPr/>
          </a:p>
        </p:txBody>
      </p:sp>
      <p:sp>
        <p:nvSpPr>
          <p:cNvPr id="507" name="Google Shape;507;p18"/>
          <p:cNvSpPr txBox="1"/>
          <p:nvPr/>
        </p:nvSpPr>
        <p:spPr>
          <a:xfrm>
            <a:off x="10394497" y="8772525"/>
            <a:ext cx="6735223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Real time candidate statistics Streamlit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13762108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 rot="10800000">
            <a:off x="-228595" y="-306778"/>
            <a:ext cx="6343079" cy="1241203"/>
          </a:xfrm>
          <a:custGeom>
            <a:rect b="b" l="l" r="r" t="t"/>
            <a:pathLst>
              <a:path extrusionOk="0" h="1654937" w="8457438">
                <a:moveTo>
                  <a:pt x="8444738" y="25400"/>
                </a:moveTo>
                <a:lnTo>
                  <a:pt x="287655" y="25400"/>
                </a:lnTo>
                <a:lnTo>
                  <a:pt x="287655" y="12700"/>
                </a:lnTo>
                <a:lnTo>
                  <a:pt x="287655" y="25400"/>
                </a:lnTo>
                <a:cubicBezTo>
                  <a:pt x="142748" y="25400"/>
                  <a:pt x="25400" y="141478"/>
                  <a:pt x="25400" y="284353"/>
                </a:cubicBezTo>
                <a:lnTo>
                  <a:pt x="12700" y="284353"/>
                </a:lnTo>
                <a:lnTo>
                  <a:pt x="25400" y="284353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12700"/>
                </a:lnTo>
                <a:lnTo>
                  <a:pt x="8444738" y="12700"/>
                </a:lnTo>
                <a:lnTo>
                  <a:pt x="8444738" y="25400"/>
                </a:lnTo>
                <a:moveTo>
                  <a:pt x="8444738" y="0"/>
                </a:moveTo>
                <a:cubicBezTo>
                  <a:pt x="8451723" y="0"/>
                  <a:pt x="8457438" y="5715"/>
                  <a:pt x="8457438" y="12700"/>
                </a:cubicBezTo>
                <a:lnTo>
                  <a:pt x="8457438" y="1642237"/>
                </a:lnTo>
                <a:cubicBezTo>
                  <a:pt x="8457438" y="1649222"/>
                  <a:pt x="8451723" y="1654937"/>
                  <a:pt x="8444738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284353"/>
                </a:lnTo>
                <a:cubicBezTo>
                  <a:pt x="0" y="127127"/>
                  <a:pt x="128905" y="0"/>
                  <a:pt x="287655" y="0"/>
                </a:cubicBezTo>
                <a:lnTo>
                  <a:pt x="8444738" y="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19"/>
          <p:cNvCxnSpPr/>
          <p:nvPr/>
        </p:nvCxnSpPr>
        <p:spPr>
          <a:xfrm rot="5384444">
            <a:off x="-115613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19"/>
          <p:cNvCxnSpPr/>
          <p:nvPr/>
        </p:nvCxnSpPr>
        <p:spPr>
          <a:xfrm rot="5384444">
            <a:off x="-1307851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9"/>
          <p:cNvCxnSpPr/>
          <p:nvPr/>
        </p:nvCxnSpPr>
        <p:spPr>
          <a:xfrm rot="5384444">
            <a:off x="-145956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19"/>
          <p:cNvCxnSpPr/>
          <p:nvPr/>
        </p:nvCxnSpPr>
        <p:spPr>
          <a:xfrm rot="5384444">
            <a:off x="-1611273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19"/>
          <p:cNvCxnSpPr/>
          <p:nvPr/>
        </p:nvCxnSpPr>
        <p:spPr>
          <a:xfrm rot="5384444">
            <a:off x="-1914697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9"/>
          <p:cNvCxnSpPr/>
          <p:nvPr/>
        </p:nvCxnSpPr>
        <p:spPr>
          <a:xfrm rot="5384444">
            <a:off x="-1762985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9"/>
          <p:cNvCxnSpPr/>
          <p:nvPr/>
        </p:nvCxnSpPr>
        <p:spPr>
          <a:xfrm rot="5384444">
            <a:off x="-2066409" y="47093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19"/>
          <p:cNvSpPr/>
          <p:nvPr/>
        </p:nvSpPr>
        <p:spPr>
          <a:xfrm>
            <a:off x="-4078718" y="1082206"/>
            <a:ext cx="7303342" cy="2501400"/>
          </a:xfrm>
          <a:custGeom>
            <a:rect b="b" l="l" r="r" t="t"/>
            <a:pathLst>
              <a:path extrusionOk="0" h="2501400" w="7303342">
                <a:moveTo>
                  <a:pt x="0" y="0"/>
                </a:moveTo>
                <a:lnTo>
                  <a:pt x="7303342" y="0"/>
                </a:lnTo>
                <a:lnTo>
                  <a:pt x="7303342" y="2501400"/>
                </a:lnTo>
                <a:lnTo>
                  <a:pt x="0" y="2501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15711334" y="8069326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704660" y="1350005"/>
            <a:ext cx="6373814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/>
          </a:p>
        </p:txBody>
      </p:sp>
      <p:sp>
        <p:nvSpPr>
          <p:cNvPr id="525" name="Google Shape;525;p19"/>
          <p:cNvSpPr/>
          <p:nvPr/>
        </p:nvSpPr>
        <p:spPr>
          <a:xfrm rot="10800000">
            <a:off x="2603745" y="1250302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 txBox="1"/>
          <p:nvPr/>
        </p:nvSpPr>
        <p:spPr>
          <a:xfrm>
            <a:off x="3500849" y="3430023"/>
            <a:ext cx="11430446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94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Since the last report, our team have shortened Aspect term and     Opinion term, achieved 4-5% better performance.</a:t>
            </a:r>
            <a:endParaRPr/>
          </a:p>
          <a:p>
            <a:pPr indent="-345439" lvl="1" marL="6908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94A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We have added Spark Streaming section to process live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0" y="0"/>
                </a:moveTo>
                <a:lnTo>
                  <a:pt x="18256302" y="0"/>
                </a:lnTo>
                <a:lnTo>
                  <a:pt x="1825630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-600" y="-24"/>
            <a:ext cx="18726350" cy="10286974"/>
          </a:xfrm>
          <a:custGeom>
            <a:rect b="b" l="l" r="r" t="t"/>
            <a:pathLst>
              <a:path extrusionOk="0" h="10286974" w="18726350">
                <a:moveTo>
                  <a:pt x="0" y="0"/>
                </a:moveTo>
                <a:lnTo>
                  <a:pt x="18726350" y="0"/>
                </a:lnTo>
                <a:lnTo>
                  <a:pt x="18726350" y="10286974"/>
                </a:lnTo>
                <a:lnTo>
                  <a:pt x="0" y="10286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10800000">
            <a:off x="11554925" y="-166168"/>
            <a:ext cx="6877050" cy="1184243"/>
          </a:xfrm>
          <a:custGeom>
            <a:rect b="b" l="l" r="r" t="t"/>
            <a:pathLst>
              <a:path extrusionOk="0" h="1578991" w="9169400">
                <a:moveTo>
                  <a:pt x="12700" y="0"/>
                </a:moveTo>
                <a:lnTo>
                  <a:pt x="8894318" y="0"/>
                </a:lnTo>
                <a:lnTo>
                  <a:pt x="8894318" y="12700"/>
                </a:lnTo>
                <a:lnTo>
                  <a:pt x="8894318" y="0"/>
                </a:lnTo>
                <a:cubicBezTo>
                  <a:pt x="9046083" y="0"/>
                  <a:pt x="9169400" y="121412"/>
                  <a:pt x="9169400" y="271653"/>
                </a:cubicBezTo>
                <a:lnTo>
                  <a:pt x="9156700" y="271653"/>
                </a:lnTo>
                <a:lnTo>
                  <a:pt x="9169400" y="271653"/>
                </a:lnTo>
                <a:lnTo>
                  <a:pt x="9169400" y="1566291"/>
                </a:lnTo>
                <a:cubicBezTo>
                  <a:pt x="9169400" y="1573276"/>
                  <a:pt x="9163685" y="1578991"/>
                  <a:pt x="9156700" y="1578991"/>
                </a:cubicBezTo>
                <a:lnTo>
                  <a:pt x="12700" y="1578991"/>
                </a:lnTo>
                <a:cubicBezTo>
                  <a:pt x="5715" y="1578991"/>
                  <a:pt x="0" y="1573276"/>
                  <a:pt x="0" y="1566291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66291"/>
                </a:lnTo>
                <a:lnTo>
                  <a:pt x="12700" y="1566291"/>
                </a:lnTo>
                <a:lnTo>
                  <a:pt x="12700" y="1553591"/>
                </a:lnTo>
                <a:lnTo>
                  <a:pt x="9156700" y="1553591"/>
                </a:lnTo>
                <a:lnTo>
                  <a:pt x="9156700" y="1566291"/>
                </a:lnTo>
                <a:lnTo>
                  <a:pt x="9144000" y="1566291"/>
                </a:lnTo>
                <a:lnTo>
                  <a:pt x="9144000" y="271653"/>
                </a:lnTo>
                <a:cubicBezTo>
                  <a:pt x="9144000" y="135763"/>
                  <a:pt x="9032367" y="25400"/>
                  <a:pt x="8894318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 rot="5384444">
            <a:off x="-2879097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 rot="5384444">
            <a:off x="-2727385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rot="5384444">
            <a:off x="-2575673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/>
          <p:nvPr/>
        </p:nvCxnSpPr>
        <p:spPr>
          <a:xfrm rot="5384444">
            <a:off x="-2423963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 rot="5384444">
            <a:off x="-2120539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 rot="5384444">
            <a:off x="-1817117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 rot="5384444">
            <a:off x="-1513693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 rot="5384444">
            <a:off x="-2272251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 rot="5384444">
            <a:off x="-1968827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 rot="5384444">
            <a:off x="-1665405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/>
          <p:nvPr/>
        </p:nvCxnSpPr>
        <p:spPr>
          <a:xfrm rot="5384444">
            <a:off x="-1361981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/>
          <p:nvPr/>
        </p:nvCxnSpPr>
        <p:spPr>
          <a:xfrm rot="5384444">
            <a:off x="-1210271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 rot="5384444">
            <a:off x="-1058559" y="419995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"/>
          <p:cNvSpPr/>
          <p:nvPr/>
        </p:nvSpPr>
        <p:spPr>
          <a:xfrm>
            <a:off x="16843126" y="1892100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-1608774" y="874520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526650" y="1160900"/>
            <a:ext cx="15234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511718" y="286980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8540294" y="286980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1511768" y="507115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1511768" y="727250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3373467" y="3127725"/>
            <a:ext cx="3607164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rgbClr val="00649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0401797" y="3127725"/>
            <a:ext cx="3607164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373467" y="5329075"/>
            <a:ext cx="3607164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3373221" y="7530425"/>
            <a:ext cx="4219830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Method &amp; Model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8540146" y="507115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8540148" y="7272500"/>
            <a:ext cx="1383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10401619" y="5329075"/>
            <a:ext cx="4739798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10401619" y="7530425"/>
            <a:ext cx="7257392" cy="8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"/>
          <p:cNvSpPr/>
          <p:nvPr/>
        </p:nvSpPr>
        <p:spPr>
          <a:xfrm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0" y="0"/>
                </a:moveTo>
                <a:lnTo>
                  <a:pt x="18256302" y="0"/>
                </a:lnTo>
                <a:lnTo>
                  <a:pt x="1825630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-746900" y="0"/>
            <a:ext cx="19034900" cy="10325650"/>
          </a:xfrm>
          <a:custGeom>
            <a:rect b="b" l="l" r="r" t="t"/>
            <a:pathLst>
              <a:path extrusionOk="0" h="10325650" w="19034900">
                <a:moveTo>
                  <a:pt x="0" y="0"/>
                </a:moveTo>
                <a:lnTo>
                  <a:pt x="19034900" y="0"/>
                </a:lnTo>
                <a:lnTo>
                  <a:pt x="19034900" y="10325650"/>
                </a:lnTo>
                <a:lnTo>
                  <a:pt x="0" y="10325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17151126" y="7999776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 txBox="1"/>
          <p:nvPr/>
        </p:nvSpPr>
        <p:spPr>
          <a:xfrm>
            <a:off x="1536175" y="1170425"/>
            <a:ext cx="15215550" cy="9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Future Work</a:t>
            </a:r>
            <a:endParaRPr/>
          </a:p>
        </p:txBody>
      </p:sp>
      <p:sp>
        <p:nvSpPr>
          <p:cNvPr id="535" name="Google Shape;535;p20"/>
          <p:cNvSpPr txBox="1"/>
          <p:nvPr/>
        </p:nvSpPr>
        <p:spPr>
          <a:xfrm>
            <a:off x="2382727" y="2878673"/>
            <a:ext cx="145185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We have presented a new dataset for ABSA-quad base on a dataset that internal circulation only.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We applied the Paraphrase Generation method to this dataset, with the aim of predicting a quad that includes all 4 elements in one shot. We deployed 3 models ViT5, BARTPho and byT5 to our dataset and received an acceptable result.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2382727" y="2284298"/>
            <a:ext cx="5223750" cy="62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537" name="Google Shape;537;p20"/>
          <p:cNvSpPr txBox="1"/>
          <p:nvPr/>
        </p:nvSpPr>
        <p:spPr>
          <a:xfrm>
            <a:off x="2382725" y="6046973"/>
            <a:ext cx="14369100" cy="3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Continue expand our dataset. Althought using GPT for annotating but we only annotate 20% of the collected data.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Learn more about others approach and models for ABSA and ABSA-quad goalto develop a system capable of automatically collecting, preprocessing, analyzing comments, and visualizing results .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We aim to further research Aspect SentimentQuad Prediction (ASQP), explore multimodal ABSA, and experiment with models like LLAMA tocreate a robust Social Listening system.</a:t>
            </a:r>
            <a:endParaRPr sz="2600"/>
          </a:p>
        </p:txBody>
      </p:sp>
      <p:sp>
        <p:nvSpPr>
          <p:cNvPr id="538" name="Google Shape;538;p20"/>
          <p:cNvSpPr txBox="1"/>
          <p:nvPr/>
        </p:nvSpPr>
        <p:spPr>
          <a:xfrm>
            <a:off x="2382725" y="5446898"/>
            <a:ext cx="52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649F"/>
                </a:solidFill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0" y="7741600"/>
            <a:ext cx="4527000" cy="2545450"/>
          </a:xfrm>
          <a:custGeom>
            <a:rect b="b" l="l" r="r" t="t"/>
            <a:pathLst>
              <a:path extrusionOk="0" h="2545450" w="4527000">
                <a:moveTo>
                  <a:pt x="0" y="0"/>
                </a:moveTo>
                <a:lnTo>
                  <a:pt x="4527000" y="0"/>
                </a:lnTo>
                <a:lnTo>
                  <a:pt x="4527000" y="2545450"/>
                </a:lnTo>
                <a:lnTo>
                  <a:pt x="0" y="2545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16483900" y="311470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-437750" y="1781700"/>
            <a:ext cx="3764947" cy="425958"/>
          </a:xfrm>
          <a:custGeom>
            <a:rect b="b" l="l" r="r" t="t"/>
            <a:pathLst>
              <a:path extrusionOk="0" h="567944" w="5019929">
                <a:moveTo>
                  <a:pt x="0" y="283972"/>
                </a:moveTo>
                <a:cubicBezTo>
                  <a:pt x="0" y="127127"/>
                  <a:pt x="127127" y="0"/>
                  <a:pt x="283972" y="0"/>
                </a:cubicBezTo>
                <a:lnTo>
                  <a:pt x="4735957" y="0"/>
                </a:lnTo>
                <a:cubicBezTo>
                  <a:pt x="4892802" y="0"/>
                  <a:pt x="5019929" y="127127"/>
                  <a:pt x="5019929" y="283972"/>
                </a:cubicBezTo>
                <a:cubicBezTo>
                  <a:pt x="5019929" y="440817"/>
                  <a:pt x="4892802" y="567944"/>
                  <a:pt x="4735957" y="567944"/>
                </a:cubicBezTo>
                <a:lnTo>
                  <a:pt x="283972" y="567944"/>
                </a:lnTo>
                <a:cubicBezTo>
                  <a:pt x="127127" y="567944"/>
                  <a:pt x="0" y="440817"/>
                  <a:pt x="0" y="283972"/>
                </a:cubicBezTo>
                <a:close/>
              </a:path>
            </a:pathLst>
          </a:custGeom>
          <a:solidFill>
            <a:srgbClr val="516CEE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3"/>
          <p:cNvCxnSpPr/>
          <p:nvPr/>
        </p:nvCxnSpPr>
        <p:spPr>
          <a:xfrm rot="5384444">
            <a:off x="-164642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/>
          <p:nvPr/>
        </p:nvCxnSpPr>
        <p:spPr>
          <a:xfrm rot="5384444">
            <a:off x="-149470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3"/>
          <p:cNvCxnSpPr/>
          <p:nvPr/>
        </p:nvCxnSpPr>
        <p:spPr>
          <a:xfrm rot="5384444">
            <a:off x="-134299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 rot="5384444">
            <a:off x="-119128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"/>
          <p:cNvCxnSpPr/>
          <p:nvPr/>
        </p:nvCxnSpPr>
        <p:spPr>
          <a:xfrm rot="5384444">
            <a:off x="-887863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"/>
          <p:cNvCxnSpPr/>
          <p:nvPr/>
        </p:nvCxnSpPr>
        <p:spPr>
          <a:xfrm rot="5384444">
            <a:off x="-58444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"/>
          <p:cNvCxnSpPr/>
          <p:nvPr/>
        </p:nvCxnSpPr>
        <p:spPr>
          <a:xfrm rot="5384444">
            <a:off x="-28101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/>
          <p:nvPr/>
        </p:nvCxnSpPr>
        <p:spPr>
          <a:xfrm rot="5384444">
            <a:off x="-103957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"/>
          <p:cNvCxnSpPr/>
          <p:nvPr/>
        </p:nvCxnSpPr>
        <p:spPr>
          <a:xfrm rot="5384444">
            <a:off x="-73615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"/>
          <p:cNvCxnSpPr/>
          <p:nvPr/>
        </p:nvCxnSpPr>
        <p:spPr>
          <a:xfrm rot="5384444">
            <a:off x="-43272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3"/>
          <p:cNvCxnSpPr/>
          <p:nvPr/>
        </p:nvCxnSpPr>
        <p:spPr>
          <a:xfrm rot="5384444">
            <a:off x="-12930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"/>
          <p:cNvCxnSpPr/>
          <p:nvPr/>
        </p:nvCxnSpPr>
        <p:spPr>
          <a:xfrm rot="5384444">
            <a:off x="2240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3"/>
          <p:cNvCxnSpPr/>
          <p:nvPr/>
        </p:nvCxnSpPr>
        <p:spPr>
          <a:xfrm rot="5384444">
            <a:off x="17411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3"/>
          <p:cNvCxnSpPr/>
          <p:nvPr/>
        </p:nvCxnSpPr>
        <p:spPr>
          <a:xfrm rot="5384444">
            <a:off x="32582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"/>
          <p:cNvSpPr/>
          <p:nvPr/>
        </p:nvSpPr>
        <p:spPr>
          <a:xfrm>
            <a:off x="5537800" y="9070560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0548000" y="-49646"/>
            <a:ext cx="7740000" cy="2101296"/>
          </a:xfrm>
          <a:custGeom>
            <a:rect b="b" l="l" r="r" t="t"/>
            <a:pathLst>
              <a:path extrusionOk="0" h="2101296" w="7740000">
                <a:moveTo>
                  <a:pt x="0" y="0"/>
                </a:moveTo>
                <a:lnTo>
                  <a:pt x="7740000" y="0"/>
                </a:lnTo>
                <a:lnTo>
                  <a:pt x="7740000" y="2101296"/>
                </a:lnTo>
                <a:lnTo>
                  <a:pt x="0" y="2101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A screenshot of a computer  Description automatically generated" id="167" name="Google Shape;167;p3"/>
          <p:cNvSpPr/>
          <p:nvPr/>
        </p:nvSpPr>
        <p:spPr>
          <a:xfrm>
            <a:off x="1497504" y="3114700"/>
            <a:ext cx="7810846" cy="4374074"/>
          </a:xfrm>
          <a:custGeom>
            <a:rect b="b" l="l" r="r" t="t"/>
            <a:pathLst>
              <a:path extrusionOk="0" h="4374074" w="7810846">
                <a:moveTo>
                  <a:pt x="0" y="0"/>
                </a:moveTo>
                <a:lnTo>
                  <a:pt x="7810846" y="0"/>
                </a:lnTo>
                <a:lnTo>
                  <a:pt x="7810846" y="4374074"/>
                </a:lnTo>
                <a:lnTo>
                  <a:pt x="0" y="43740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25702" l="0" r="-3061" t="-122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"/>
          <p:cNvCxnSpPr/>
          <p:nvPr/>
        </p:nvCxnSpPr>
        <p:spPr>
          <a:xfrm rot="11421">
            <a:off x="12563459" y="7857154"/>
            <a:ext cx="5734082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3"/>
          <p:cNvCxnSpPr/>
          <p:nvPr/>
        </p:nvCxnSpPr>
        <p:spPr>
          <a:xfrm rot="5379658">
            <a:off x="13820747" y="7857154"/>
            <a:ext cx="3219506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"/>
          <p:cNvSpPr/>
          <p:nvPr/>
        </p:nvSpPr>
        <p:spPr>
          <a:xfrm rot="10800000">
            <a:off x="2571749" y="135185"/>
            <a:ext cx="9313355" cy="1721834"/>
          </a:xfrm>
          <a:custGeom>
            <a:rect b="b" l="l" r="r" t="t"/>
            <a:pathLst>
              <a:path extrusionOk="0" h="2295779" w="12417806">
                <a:moveTo>
                  <a:pt x="12700" y="0"/>
                </a:moveTo>
                <a:lnTo>
                  <a:pt x="12023217" y="0"/>
                </a:lnTo>
                <a:lnTo>
                  <a:pt x="12023217" y="12700"/>
                </a:lnTo>
                <a:lnTo>
                  <a:pt x="12023217" y="0"/>
                </a:lnTo>
                <a:cubicBezTo>
                  <a:pt x="12241023" y="0"/>
                  <a:pt x="12417806" y="175006"/>
                  <a:pt x="12417806" y="391160"/>
                </a:cubicBezTo>
                <a:lnTo>
                  <a:pt x="12405106" y="391160"/>
                </a:lnTo>
                <a:lnTo>
                  <a:pt x="12417806" y="391160"/>
                </a:lnTo>
                <a:lnTo>
                  <a:pt x="12417806" y="2283079"/>
                </a:lnTo>
                <a:cubicBezTo>
                  <a:pt x="12417806" y="2290064"/>
                  <a:pt x="12412091" y="2295779"/>
                  <a:pt x="12405106" y="2295779"/>
                </a:cubicBezTo>
                <a:lnTo>
                  <a:pt x="12700" y="2295779"/>
                </a:lnTo>
                <a:cubicBezTo>
                  <a:pt x="5715" y="2295779"/>
                  <a:pt x="0" y="2290064"/>
                  <a:pt x="0" y="2283079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2283079"/>
                </a:lnTo>
                <a:lnTo>
                  <a:pt x="12700" y="2283079"/>
                </a:lnTo>
                <a:lnTo>
                  <a:pt x="12700" y="2270379"/>
                </a:lnTo>
                <a:lnTo>
                  <a:pt x="12405106" y="2270379"/>
                </a:lnTo>
                <a:lnTo>
                  <a:pt x="12405106" y="2283079"/>
                </a:lnTo>
                <a:lnTo>
                  <a:pt x="12392406" y="2283079"/>
                </a:lnTo>
                <a:lnTo>
                  <a:pt x="12392406" y="391160"/>
                </a:lnTo>
                <a:cubicBezTo>
                  <a:pt x="12392406" y="189230"/>
                  <a:pt x="12227179" y="25400"/>
                  <a:pt x="12023217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0337050" y="2565705"/>
            <a:ext cx="6722797" cy="5305737"/>
          </a:xfrm>
          <a:custGeom>
            <a:rect b="b" l="l" r="r" t="t"/>
            <a:pathLst>
              <a:path extrusionOk="0" h="5305737" w="6722797">
                <a:moveTo>
                  <a:pt x="0" y="0"/>
                </a:moveTo>
                <a:lnTo>
                  <a:pt x="6722797" y="0"/>
                </a:lnTo>
                <a:lnTo>
                  <a:pt x="6722797" y="5305737"/>
                </a:lnTo>
                <a:lnTo>
                  <a:pt x="0" y="5305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2627197" y="326019"/>
            <a:ext cx="9299668" cy="129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0" y="7741600"/>
            <a:ext cx="4527000" cy="2545450"/>
          </a:xfrm>
          <a:custGeom>
            <a:rect b="b" l="l" r="r" t="t"/>
            <a:pathLst>
              <a:path extrusionOk="0" h="2545450" w="4527000">
                <a:moveTo>
                  <a:pt x="0" y="0"/>
                </a:moveTo>
                <a:lnTo>
                  <a:pt x="4527000" y="0"/>
                </a:lnTo>
                <a:lnTo>
                  <a:pt x="4527000" y="2545450"/>
                </a:lnTo>
                <a:lnTo>
                  <a:pt x="0" y="2545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6483900" y="311470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-437750" y="1781700"/>
            <a:ext cx="3764947" cy="425958"/>
          </a:xfrm>
          <a:custGeom>
            <a:rect b="b" l="l" r="r" t="t"/>
            <a:pathLst>
              <a:path extrusionOk="0" h="567944" w="5019929">
                <a:moveTo>
                  <a:pt x="0" y="283972"/>
                </a:moveTo>
                <a:cubicBezTo>
                  <a:pt x="0" y="127127"/>
                  <a:pt x="127127" y="0"/>
                  <a:pt x="283972" y="0"/>
                </a:cubicBezTo>
                <a:lnTo>
                  <a:pt x="4735957" y="0"/>
                </a:lnTo>
                <a:cubicBezTo>
                  <a:pt x="4892802" y="0"/>
                  <a:pt x="5019929" y="127127"/>
                  <a:pt x="5019929" y="283972"/>
                </a:cubicBezTo>
                <a:cubicBezTo>
                  <a:pt x="5019929" y="440817"/>
                  <a:pt x="4892802" y="567944"/>
                  <a:pt x="4735957" y="567944"/>
                </a:cubicBezTo>
                <a:lnTo>
                  <a:pt x="283972" y="567944"/>
                </a:lnTo>
                <a:cubicBezTo>
                  <a:pt x="127127" y="567944"/>
                  <a:pt x="0" y="440817"/>
                  <a:pt x="0" y="283972"/>
                </a:cubicBezTo>
                <a:close/>
              </a:path>
            </a:pathLst>
          </a:custGeom>
          <a:solidFill>
            <a:srgbClr val="516CEE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 rot="5384444">
            <a:off x="-164642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4"/>
          <p:cNvCxnSpPr/>
          <p:nvPr/>
        </p:nvCxnSpPr>
        <p:spPr>
          <a:xfrm rot="5384444">
            <a:off x="-149470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4"/>
          <p:cNvCxnSpPr/>
          <p:nvPr/>
        </p:nvCxnSpPr>
        <p:spPr>
          <a:xfrm rot="5384444">
            <a:off x="-134299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4"/>
          <p:cNvCxnSpPr/>
          <p:nvPr/>
        </p:nvCxnSpPr>
        <p:spPr>
          <a:xfrm rot="5384444">
            <a:off x="-119128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4"/>
          <p:cNvCxnSpPr/>
          <p:nvPr/>
        </p:nvCxnSpPr>
        <p:spPr>
          <a:xfrm rot="5384444">
            <a:off x="-887863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4"/>
          <p:cNvCxnSpPr/>
          <p:nvPr/>
        </p:nvCxnSpPr>
        <p:spPr>
          <a:xfrm rot="5384444">
            <a:off x="-58444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4"/>
          <p:cNvCxnSpPr/>
          <p:nvPr/>
        </p:nvCxnSpPr>
        <p:spPr>
          <a:xfrm rot="5384444">
            <a:off x="-28101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4"/>
          <p:cNvCxnSpPr/>
          <p:nvPr/>
        </p:nvCxnSpPr>
        <p:spPr>
          <a:xfrm rot="5384444">
            <a:off x="-103957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4"/>
          <p:cNvCxnSpPr/>
          <p:nvPr/>
        </p:nvCxnSpPr>
        <p:spPr>
          <a:xfrm rot="5384444">
            <a:off x="-736151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/>
          <p:nvPr/>
        </p:nvCxnSpPr>
        <p:spPr>
          <a:xfrm rot="5384444">
            <a:off x="-43272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 rot="5384444">
            <a:off x="-12930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4"/>
          <p:cNvCxnSpPr/>
          <p:nvPr/>
        </p:nvCxnSpPr>
        <p:spPr>
          <a:xfrm rot="5384444">
            <a:off x="22405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4"/>
          <p:cNvCxnSpPr/>
          <p:nvPr/>
        </p:nvCxnSpPr>
        <p:spPr>
          <a:xfrm rot="5384444">
            <a:off x="174117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4"/>
          <p:cNvCxnSpPr/>
          <p:nvPr/>
        </p:nvCxnSpPr>
        <p:spPr>
          <a:xfrm rot="5384444">
            <a:off x="325829" y="19947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4"/>
          <p:cNvSpPr/>
          <p:nvPr/>
        </p:nvSpPr>
        <p:spPr>
          <a:xfrm>
            <a:off x="5537800" y="9070560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0548000" y="-49646"/>
            <a:ext cx="7740000" cy="2101296"/>
          </a:xfrm>
          <a:custGeom>
            <a:rect b="b" l="l" r="r" t="t"/>
            <a:pathLst>
              <a:path extrusionOk="0" h="2101296" w="7740000">
                <a:moveTo>
                  <a:pt x="0" y="0"/>
                </a:moveTo>
                <a:lnTo>
                  <a:pt x="7740000" y="0"/>
                </a:lnTo>
                <a:lnTo>
                  <a:pt x="7740000" y="2101296"/>
                </a:lnTo>
                <a:lnTo>
                  <a:pt x="0" y="2101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1749925" y="8663825"/>
            <a:ext cx="6877050" cy="1721834"/>
          </a:xfrm>
          <a:custGeom>
            <a:rect b="b" l="l" r="r" t="t"/>
            <a:pathLst>
              <a:path extrusionOk="0" h="2295779" w="9169400">
                <a:moveTo>
                  <a:pt x="9156700" y="25400"/>
                </a:moveTo>
                <a:lnTo>
                  <a:pt x="394335" y="25400"/>
                </a:lnTo>
                <a:lnTo>
                  <a:pt x="394335" y="12700"/>
                </a:lnTo>
                <a:lnTo>
                  <a:pt x="394335" y="25400"/>
                </a:lnTo>
                <a:cubicBezTo>
                  <a:pt x="190500" y="25400"/>
                  <a:pt x="25400" y="189230"/>
                  <a:pt x="25400" y="391160"/>
                </a:cubicBezTo>
                <a:lnTo>
                  <a:pt x="12700" y="391160"/>
                </a:lnTo>
                <a:lnTo>
                  <a:pt x="25400" y="391160"/>
                </a:lnTo>
                <a:lnTo>
                  <a:pt x="25400" y="2283079"/>
                </a:lnTo>
                <a:lnTo>
                  <a:pt x="12700" y="2283079"/>
                </a:lnTo>
                <a:lnTo>
                  <a:pt x="12700" y="2270379"/>
                </a:lnTo>
                <a:lnTo>
                  <a:pt x="9156700" y="2270379"/>
                </a:lnTo>
                <a:lnTo>
                  <a:pt x="9156700" y="2283079"/>
                </a:lnTo>
                <a:lnTo>
                  <a:pt x="9144000" y="2283079"/>
                </a:lnTo>
                <a:lnTo>
                  <a:pt x="9144000" y="12700"/>
                </a:lnTo>
                <a:lnTo>
                  <a:pt x="9156700" y="12700"/>
                </a:lnTo>
                <a:lnTo>
                  <a:pt x="9156700" y="25400"/>
                </a:lnTo>
                <a:moveTo>
                  <a:pt x="9156700" y="0"/>
                </a:moveTo>
                <a:cubicBezTo>
                  <a:pt x="9163685" y="0"/>
                  <a:pt x="9169400" y="5715"/>
                  <a:pt x="9169400" y="12700"/>
                </a:cubicBezTo>
                <a:lnTo>
                  <a:pt x="9169400" y="2283079"/>
                </a:lnTo>
                <a:cubicBezTo>
                  <a:pt x="9169400" y="2290064"/>
                  <a:pt x="9163685" y="2295779"/>
                  <a:pt x="9156700" y="2295779"/>
                </a:cubicBezTo>
                <a:lnTo>
                  <a:pt x="12700" y="2295779"/>
                </a:lnTo>
                <a:cubicBezTo>
                  <a:pt x="5715" y="2295779"/>
                  <a:pt x="0" y="2290064"/>
                  <a:pt x="0" y="2283079"/>
                </a:cubicBezTo>
                <a:lnTo>
                  <a:pt x="0" y="391160"/>
                </a:lnTo>
                <a:cubicBezTo>
                  <a:pt x="0" y="175006"/>
                  <a:pt x="176657" y="0"/>
                  <a:pt x="394335" y="0"/>
                </a:cubicBezTo>
                <a:lnTo>
                  <a:pt x="9156700" y="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 rot="10800000">
            <a:off x="2571749" y="135185"/>
            <a:ext cx="9313355" cy="1721834"/>
          </a:xfrm>
          <a:custGeom>
            <a:rect b="b" l="l" r="r" t="t"/>
            <a:pathLst>
              <a:path extrusionOk="0" h="2295779" w="12417806">
                <a:moveTo>
                  <a:pt x="12700" y="0"/>
                </a:moveTo>
                <a:lnTo>
                  <a:pt x="12023217" y="0"/>
                </a:lnTo>
                <a:lnTo>
                  <a:pt x="12023217" y="12700"/>
                </a:lnTo>
                <a:lnTo>
                  <a:pt x="12023217" y="0"/>
                </a:lnTo>
                <a:cubicBezTo>
                  <a:pt x="12241023" y="0"/>
                  <a:pt x="12417806" y="175006"/>
                  <a:pt x="12417806" y="391160"/>
                </a:cubicBezTo>
                <a:lnTo>
                  <a:pt x="12405106" y="391160"/>
                </a:lnTo>
                <a:lnTo>
                  <a:pt x="12417806" y="391160"/>
                </a:lnTo>
                <a:lnTo>
                  <a:pt x="12417806" y="2283079"/>
                </a:lnTo>
                <a:cubicBezTo>
                  <a:pt x="12417806" y="2290064"/>
                  <a:pt x="12412091" y="2295779"/>
                  <a:pt x="12405106" y="2295779"/>
                </a:cubicBezTo>
                <a:lnTo>
                  <a:pt x="12700" y="2295779"/>
                </a:lnTo>
                <a:cubicBezTo>
                  <a:pt x="5715" y="2295779"/>
                  <a:pt x="0" y="2290064"/>
                  <a:pt x="0" y="2283079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2283079"/>
                </a:lnTo>
                <a:lnTo>
                  <a:pt x="12700" y="2283079"/>
                </a:lnTo>
                <a:lnTo>
                  <a:pt x="12700" y="2270379"/>
                </a:lnTo>
                <a:lnTo>
                  <a:pt x="12405106" y="2270379"/>
                </a:lnTo>
                <a:lnTo>
                  <a:pt x="12405106" y="2283079"/>
                </a:lnTo>
                <a:lnTo>
                  <a:pt x="12392406" y="2283079"/>
                </a:lnTo>
                <a:lnTo>
                  <a:pt x="12392406" y="391160"/>
                </a:lnTo>
                <a:cubicBezTo>
                  <a:pt x="12392406" y="189230"/>
                  <a:pt x="12227179" y="25400"/>
                  <a:pt x="12023217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2627197" y="326019"/>
            <a:ext cx="9299668" cy="129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 rot="-3091244">
            <a:off x="15226796" y="2892752"/>
            <a:ext cx="3098928" cy="148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🎤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14244340" y="7085426"/>
            <a:ext cx="5167042" cy="1761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🎶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7554840" y="8121895"/>
            <a:ext cx="5167042" cy="148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🔊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2908568" y="6781533"/>
            <a:ext cx="5167042" cy="148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🎧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906192" y="2766003"/>
            <a:ext cx="1329618" cy="1486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🔉</a:t>
            </a:r>
            <a:endParaRPr/>
          </a:p>
        </p:txBody>
      </p:sp>
      <p:grpSp>
        <p:nvGrpSpPr>
          <p:cNvPr id="205" name="Google Shape;205;p4"/>
          <p:cNvGrpSpPr/>
          <p:nvPr/>
        </p:nvGrpSpPr>
        <p:grpSpPr>
          <a:xfrm>
            <a:off x="2873788" y="2207700"/>
            <a:ext cx="11998379" cy="6882125"/>
            <a:chOff x="0" y="0"/>
            <a:chExt cx="7981950" cy="4578350"/>
          </a:xfrm>
        </p:grpSpPr>
        <p:sp>
          <p:nvSpPr>
            <p:cNvPr id="206" name="Google Shape;206;p4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-10686" r="-10685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0" y="0"/>
                </a:moveTo>
                <a:lnTo>
                  <a:pt x="18256302" y="0"/>
                </a:lnTo>
                <a:lnTo>
                  <a:pt x="1825630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-746900" y="0"/>
            <a:ext cx="19034900" cy="10325650"/>
          </a:xfrm>
          <a:custGeom>
            <a:rect b="b" l="l" r="r" t="t"/>
            <a:pathLst>
              <a:path extrusionOk="0" h="10325650" w="19034900">
                <a:moveTo>
                  <a:pt x="0" y="0"/>
                </a:moveTo>
                <a:lnTo>
                  <a:pt x="19034900" y="0"/>
                </a:lnTo>
                <a:lnTo>
                  <a:pt x="19034900" y="10325650"/>
                </a:lnTo>
                <a:lnTo>
                  <a:pt x="0" y="10325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17151126" y="7999776"/>
            <a:ext cx="3770550" cy="3768500"/>
          </a:xfrm>
          <a:custGeom>
            <a:rect b="b" l="l" r="r" t="t"/>
            <a:pathLst>
              <a:path extrusionOk="0" h="3768500" w="3770550">
                <a:moveTo>
                  <a:pt x="0" y="0"/>
                </a:moveTo>
                <a:lnTo>
                  <a:pt x="3770550" y="0"/>
                </a:lnTo>
                <a:lnTo>
                  <a:pt x="3770550" y="3768500"/>
                </a:lnTo>
                <a:lnTo>
                  <a:pt x="0" y="3768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4112209" y="579673"/>
            <a:ext cx="9187282" cy="9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RELATED WORK</a:t>
            </a:r>
            <a:endParaRPr/>
          </a:p>
        </p:txBody>
      </p:sp>
      <p:sp>
        <p:nvSpPr>
          <p:cNvPr id="219" name="Google Shape;219;p5"/>
          <p:cNvSpPr txBox="1"/>
          <p:nvPr/>
        </p:nvSpPr>
        <p:spPr>
          <a:xfrm>
            <a:off x="529590" y="1797368"/>
            <a:ext cx="17228700" cy="7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&gt; Global datasets: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SemEval-2014 Task 4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: Aspect Based Sentiment Analysis (Pontiki et al., SemEval 2014) 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SemEval-2015 Task 12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: Aspect Based Sentiment Analysis (Pontiki et al., SemEval 2015)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SemEval-2016 Task 5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: Aspect Based Sentiment Analysis (Pontiki et al., SemEval 2016)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Target aspect sentiment detection (TASD)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(Wan et al. (2020)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Peng et al. (2020) propose the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aspect sentiment triplet extraction (ASTE)  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(Xu et al., 2020; Huang et al., 2021; Mao et al., 2021…)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Aspect Sentiment Quad Prediction as Paraphrase Generation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(Wenxuan Zhang, Yang Deng, Xin Li, Yifei Yuan, Lidong Bing, Wai Lam)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94A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&gt; Vietnamese datasets: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VLSP 2018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- Aspect Based Sentiment Analysis (VABSA 2018) (published by H. T. Nguyen et al.)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UIT-ViSFD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(Vietnamese Aspect-Based Sentiment Analysis Dataset) (Introduced by Phan et al. in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SA2SL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: From Aspect-Based Sentiment Analysis to Social Listening System for Business Intelligence)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US" sz="26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Span Detection for Aspect-Based Sentiment Analysis in Vietnamese </a:t>
            </a: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(Thanh et al., PACLIC 2021)</a:t>
            </a:r>
            <a:endParaRPr sz="26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- A dataset for internal circulation only made by Duy el al. in 2024 for their subject</a:t>
            </a:r>
            <a:endParaRPr sz="2600"/>
          </a:p>
        </p:txBody>
      </p:sp>
      <p:sp>
        <p:nvSpPr>
          <p:cNvPr id="220" name="Google Shape;220;p5"/>
          <p:cNvSpPr/>
          <p:nvPr/>
        </p:nvSpPr>
        <p:spPr>
          <a:xfrm rot="10800000">
            <a:off x="4011267" y="200041"/>
            <a:ext cx="9389174" cy="1721834"/>
          </a:xfrm>
          <a:custGeom>
            <a:rect b="b" l="l" r="r" t="t"/>
            <a:pathLst>
              <a:path extrusionOk="0" h="2295779" w="12518898">
                <a:moveTo>
                  <a:pt x="12700" y="0"/>
                </a:moveTo>
                <a:lnTo>
                  <a:pt x="12124309" y="0"/>
                </a:lnTo>
                <a:lnTo>
                  <a:pt x="12124309" y="12700"/>
                </a:lnTo>
                <a:lnTo>
                  <a:pt x="12124309" y="0"/>
                </a:lnTo>
                <a:cubicBezTo>
                  <a:pt x="12342114" y="0"/>
                  <a:pt x="12518898" y="175006"/>
                  <a:pt x="12518898" y="391160"/>
                </a:cubicBezTo>
                <a:lnTo>
                  <a:pt x="12506198" y="391160"/>
                </a:lnTo>
                <a:lnTo>
                  <a:pt x="12518898" y="391160"/>
                </a:lnTo>
                <a:lnTo>
                  <a:pt x="12518898" y="2283079"/>
                </a:lnTo>
                <a:cubicBezTo>
                  <a:pt x="12518898" y="2290064"/>
                  <a:pt x="12513183" y="2295779"/>
                  <a:pt x="12506198" y="2295779"/>
                </a:cubicBezTo>
                <a:lnTo>
                  <a:pt x="12700" y="2295779"/>
                </a:lnTo>
                <a:cubicBezTo>
                  <a:pt x="5715" y="2295779"/>
                  <a:pt x="0" y="2290064"/>
                  <a:pt x="0" y="2283079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2283079"/>
                </a:lnTo>
                <a:lnTo>
                  <a:pt x="12700" y="2283079"/>
                </a:lnTo>
                <a:lnTo>
                  <a:pt x="12700" y="2270379"/>
                </a:lnTo>
                <a:lnTo>
                  <a:pt x="12506198" y="2270379"/>
                </a:lnTo>
                <a:lnTo>
                  <a:pt x="12506198" y="2283079"/>
                </a:lnTo>
                <a:lnTo>
                  <a:pt x="12493498" y="2283079"/>
                </a:lnTo>
                <a:lnTo>
                  <a:pt x="12493498" y="391160"/>
                </a:lnTo>
                <a:cubicBezTo>
                  <a:pt x="12493498" y="189230"/>
                  <a:pt x="12328398" y="25400"/>
                  <a:pt x="12124309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0" y="0"/>
            <a:ext cx="4527000" cy="3742800"/>
          </a:xfrm>
          <a:custGeom>
            <a:rect b="b" l="l" r="r" t="t"/>
            <a:pathLst>
              <a:path extrusionOk="0" h="3742800" w="4527000">
                <a:moveTo>
                  <a:pt x="0" y="0"/>
                </a:moveTo>
                <a:lnTo>
                  <a:pt x="4527000" y="0"/>
                </a:lnTo>
                <a:lnTo>
                  <a:pt x="452700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-2825299" y="-3577075"/>
            <a:ext cx="22357450" cy="13864075"/>
          </a:xfrm>
          <a:custGeom>
            <a:rect b="b" l="l" r="r" t="t"/>
            <a:pathLst>
              <a:path extrusionOk="0" h="13864075" w="22357450">
                <a:moveTo>
                  <a:pt x="0" y="0"/>
                </a:moveTo>
                <a:lnTo>
                  <a:pt x="22357450" y="0"/>
                </a:lnTo>
                <a:lnTo>
                  <a:pt x="22357450" y="13864075"/>
                </a:lnTo>
                <a:lnTo>
                  <a:pt x="0" y="13864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1298783" y="819899"/>
            <a:ext cx="6373814" cy="96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/>
          </a:p>
        </p:txBody>
      </p:sp>
      <p:graphicFrame>
        <p:nvGraphicFramePr>
          <p:cNvPr id="229" name="Google Shape;229;p6"/>
          <p:cNvGraphicFramePr/>
          <p:nvPr/>
        </p:nvGraphicFramePr>
        <p:xfrm>
          <a:off x="8368751" y="1628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3256900"/>
                <a:gridCol w="6547500"/>
              </a:tblGrid>
              <a:tr h="1136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Character-Outlook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about the person outlook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Voice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about the person voice (mostly  is show candidate)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Character - Overall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describe other aspects of the person (style, character…)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1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Show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that concern to the show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Song 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refer to the music, the melody, the song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0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Examiner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Comments about the examiner and coach that appear ịn the show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Others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00094A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Spam comments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6"/>
          <p:cNvSpPr txBox="1"/>
          <p:nvPr/>
        </p:nvSpPr>
        <p:spPr>
          <a:xfrm>
            <a:off x="1605901" y="1817135"/>
            <a:ext cx="6373816" cy="2060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&gt; Python library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&gt; Google for developer:  Youtube data API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649F"/>
                </a:solidFill>
                <a:latin typeface="Maven Pro"/>
                <a:ea typeface="Maven Pro"/>
                <a:cs typeface="Maven Pro"/>
                <a:sym typeface="Maven Pro"/>
              </a:rPr>
              <a:t>&gt; Source: youtube.com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1598750" y="4172050"/>
            <a:ext cx="6649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&gt; Dataset contains 8405 Vietnamese comments and was annotated manually for quad predictions :</a:t>
            </a:r>
            <a:r>
              <a:rPr lang="en-US" sz="32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2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aspect</a:t>
            </a:r>
            <a:r>
              <a:rPr lang="en-US" sz="32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200">
                <a:solidFill>
                  <a:srgbClr val="1537DA"/>
                </a:solidFill>
                <a:latin typeface="Maven Pro"/>
                <a:ea typeface="Maven Pro"/>
                <a:cs typeface="Maven Pro"/>
                <a:sym typeface="Maven Pro"/>
              </a:rPr>
              <a:t>category,</a:t>
            </a:r>
            <a:r>
              <a:rPr lang="en-US" sz="3200">
                <a:solidFill>
                  <a:srgbClr val="00B050"/>
                </a:solidFill>
                <a:latin typeface="Maven Pro"/>
                <a:ea typeface="Maven Pro"/>
                <a:cs typeface="Maven Pro"/>
                <a:sym typeface="Maven Pro"/>
              </a:rPr>
              <a:t> polarity sentiment,</a:t>
            </a:r>
            <a:r>
              <a:rPr lang="en-US" sz="32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aspect</a:t>
            </a:r>
            <a:r>
              <a:rPr lang="en-US" sz="3200">
                <a:solidFill>
                  <a:srgbClr val="00206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2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term</a:t>
            </a:r>
            <a:r>
              <a:rPr lang="en-US" sz="3200">
                <a:solidFill>
                  <a:srgbClr val="002060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3200">
                <a:solidFill>
                  <a:srgbClr val="00B05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Maven Pro"/>
                <a:ea typeface="Maven Pro"/>
                <a:cs typeface="Maven Pro"/>
                <a:sym typeface="Maven Pro"/>
              </a:rPr>
              <a:t>and </a:t>
            </a:r>
            <a:r>
              <a:rPr lang="en-US" sz="32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opinion term 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1605825" y="7466600"/>
            <a:ext cx="63741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&gt; For sentiment classification, we divided it into 3 labels: </a:t>
            </a:r>
            <a:r>
              <a:rPr lang="en-US" sz="32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POSITIVE</a:t>
            </a:r>
            <a:r>
              <a:rPr lang="en-US" sz="3200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3200">
                <a:solidFill>
                  <a:srgbClr val="0070C0"/>
                </a:solidFill>
                <a:latin typeface="Maven Pro"/>
                <a:ea typeface="Maven Pro"/>
                <a:cs typeface="Maven Pro"/>
                <a:sym typeface="Maven Pro"/>
              </a:rPr>
              <a:t>NEGATIVE</a:t>
            </a:r>
            <a:r>
              <a:rPr lang="en-US" sz="3200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sz="3200">
                <a:solidFill>
                  <a:srgbClr val="00B050"/>
                </a:solidFill>
                <a:latin typeface="Maven Pro"/>
                <a:ea typeface="Maven Pro"/>
                <a:cs typeface="Maven Pro"/>
                <a:sym typeface="Maven Pro"/>
              </a:rPr>
              <a:t>NEUTRAL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 rot="10800000">
            <a:off x="1197866" y="718998"/>
            <a:ext cx="6575679" cy="1171004"/>
          </a:xfrm>
          <a:custGeom>
            <a:rect b="b" l="l" r="r" t="t"/>
            <a:pathLst>
              <a:path extrusionOk="0" h="1561338" w="8767572">
                <a:moveTo>
                  <a:pt x="12700" y="0"/>
                </a:moveTo>
                <a:lnTo>
                  <a:pt x="8495411" y="0"/>
                </a:lnTo>
                <a:lnTo>
                  <a:pt x="8495411" y="12700"/>
                </a:lnTo>
                <a:lnTo>
                  <a:pt x="8495411" y="0"/>
                </a:lnTo>
                <a:cubicBezTo>
                  <a:pt x="8645525" y="0"/>
                  <a:pt x="8767572" y="120142"/>
                  <a:pt x="8767572" y="268732"/>
                </a:cubicBezTo>
                <a:lnTo>
                  <a:pt x="8754872" y="268732"/>
                </a:lnTo>
                <a:lnTo>
                  <a:pt x="8767572" y="268732"/>
                </a:lnTo>
                <a:lnTo>
                  <a:pt x="8767572" y="1548638"/>
                </a:lnTo>
                <a:cubicBezTo>
                  <a:pt x="8767572" y="1555623"/>
                  <a:pt x="8761857" y="1561338"/>
                  <a:pt x="8754872" y="1561338"/>
                </a:cubicBezTo>
                <a:lnTo>
                  <a:pt x="12700" y="1561338"/>
                </a:lnTo>
                <a:cubicBezTo>
                  <a:pt x="5715" y="1561338"/>
                  <a:pt x="0" y="1555623"/>
                  <a:pt x="0" y="1548638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548638"/>
                </a:lnTo>
                <a:lnTo>
                  <a:pt x="12700" y="1548638"/>
                </a:lnTo>
                <a:lnTo>
                  <a:pt x="12700" y="1535938"/>
                </a:lnTo>
                <a:lnTo>
                  <a:pt x="8754872" y="1535938"/>
                </a:lnTo>
                <a:lnTo>
                  <a:pt x="8754872" y="1548638"/>
                </a:lnTo>
                <a:lnTo>
                  <a:pt x="8742172" y="1548638"/>
                </a:lnTo>
                <a:lnTo>
                  <a:pt x="8742172" y="268732"/>
                </a:lnTo>
                <a:cubicBezTo>
                  <a:pt x="8742172" y="134493"/>
                  <a:pt x="8631936" y="25400"/>
                  <a:pt x="8495411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 flipH="1" rot="10800000">
            <a:off x="15848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 rot="10799348">
            <a:off x="12230057" y="-374124"/>
            <a:ext cx="6342984" cy="1241203"/>
          </a:xfrm>
          <a:custGeom>
            <a:rect b="b" l="l" r="r" t="t"/>
            <a:pathLst>
              <a:path extrusionOk="0" h="1654937" w="8457312">
                <a:moveTo>
                  <a:pt x="12700" y="0"/>
                </a:moveTo>
                <a:lnTo>
                  <a:pt x="8169656" y="0"/>
                </a:lnTo>
                <a:lnTo>
                  <a:pt x="8169656" y="12700"/>
                </a:lnTo>
                <a:lnTo>
                  <a:pt x="8169656" y="0"/>
                </a:lnTo>
                <a:cubicBezTo>
                  <a:pt x="8328406" y="0"/>
                  <a:pt x="8457312" y="127127"/>
                  <a:pt x="8457312" y="284353"/>
                </a:cubicBezTo>
                <a:lnTo>
                  <a:pt x="8444612" y="284353"/>
                </a:lnTo>
                <a:lnTo>
                  <a:pt x="8457312" y="284353"/>
                </a:lnTo>
                <a:lnTo>
                  <a:pt x="8457312" y="1642237"/>
                </a:lnTo>
                <a:cubicBezTo>
                  <a:pt x="8457312" y="1649222"/>
                  <a:pt x="8451597" y="1654937"/>
                  <a:pt x="8444612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284353"/>
                </a:lnTo>
                <a:cubicBezTo>
                  <a:pt x="8432038" y="141478"/>
                  <a:pt x="8314690" y="25400"/>
                  <a:pt x="8169656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7"/>
          <p:cNvCxnSpPr/>
          <p:nvPr/>
        </p:nvCxnSpPr>
        <p:spPr>
          <a:xfrm rot="5384444">
            <a:off x="-329024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7"/>
          <p:cNvCxnSpPr/>
          <p:nvPr/>
        </p:nvCxnSpPr>
        <p:spPr>
          <a:xfrm rot="5384444">
            <a:off x="-313853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7"/>
          <p:cNvCxnSpPr/>
          <p:nvPr/>
        </p:nvCxnSpPr>
        <p:spPr>
          <a:xfrm rot="5384444">
            <a:off x="-298682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7"/>
          <p:cNvCxnSpPr/>
          <p:nvPr/>
        </p:nvCxnSpPr>
        <p:spPr>
          <a:xfrm rot="5384444">
            <a:off x="-283511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7"/>
          <p:cNvCxnSpPr/>
          <p:nvPr/>
        </p:nvCxnSpPr>
        <p:spPr>
          <a:xfrm rot="5384444">
            <a:off x="-253168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7"/>
          <p:cNvCxnSpPr/>
          <p:nvPr/>
        </p:nvCxnSpPr>
        <p:spPr>
          <a:xfrm rot="5384444">
            <a:off x="-222826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7"/>
          <p:cNvCxnSpPr/>
          <p:nvPr/>
        </p:nvCxnSpPr>
        <p:spPr>
          <a:xfrm rot="5384444">
            <a:off x="-1924843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7"/>
          <p:cNvCxnSpPr/>
          <p:nvPr/>
        </p:nvCxnSpPr>
        <p:spPr>
          <a:xfrm rot="5384444">
            <a:off x="-268340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7"/>
          <p:cNvCxnSpPr/>
          <p:nvPr/>
        </p:nvCxnSpPr>
        <p:spPr>
          <a:xfrm rot="5384444">
            <a:off x="-237997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7"/>
          <p:cNvCxnSpPr/>
          <p:nvPr/>
        </p:nvCxnSpPr>
        <p:spPr>
          <a:xfrm rot="5384444">
            <a:off x="-2076555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7"/>
          <p:cNvCxnSpPr/>
          <p:nvPr/>
        </p:nvCxnSpPr>
        <p:spPr>
          <a:xfrm rot="5384444">
            <a:off x="-177313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7"/>
          <p:cNvCxnSpPr/>
          <p:nvPr/>
        </p:nvCxnSpPr>
        <p:spPr>
          <a:xfrm rot="5384444">
            <a:off x="-1621421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7"/>
          <p:cNvCxnSpPr/>
          <p:nvPr/>
        </p:nvCxnSpPr>
        <p:spPr>
          <a:xfrm rot="5384444">
            <a:off x="-1469709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7"/>
          <p:cNvCxnSpPr/>
          <p:nvPr/>
        </p:nvCxnSpPr>
        <p:spPr>
          <a:xfrm rot="5384444">
            <a:off x="-1317997" y="90913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7"/>
          <p:cNvSpPr/>
          <p:nvPr/>
        </p:nvSpPr>
        <p:spPr>
          <a:xfrm>
            <a:off x="6057400" y="-4024050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-11758" y="0"/>
            <a:ext cx="19115908" cy="9936900"/>
          </a:xfrm>
          <a:custGeom>
            <a:rect b="b" l="l" r="r" t="t"/>
            <a:pathLst>
              <a:path extrusionOk="0" h="9936900" w="19115908">
                <a:moveTo>
                  <a:pt x="0" y="0"/>
                </a:moveTo>
                <a:lnTo>
                  <a:pt x="19115908" y="0"/>
                </a:lnTo>
                <a:lnTo>
                  <a:pt x="19115908" y="9936900"/>
                </a:lnTo>
                <a:lnTo>
                  <a:pt x="0" y="9936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1288711" y="577005"/>
            <a:ext cx="16907864" cy="141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ANNOTATION PROCESS </a:t>
            </a:r>
            <a:endParaRPr/>
          </a:p>
        </p:txBody>
      </p:sp>
      <p:sp>
        <p:nvSpPr>
          <p:cNvPr id="257" name="Google Shape;257;p7"/>
          <p:cNvSpPr/>
          <p:nvPr/>
        </p:nvSpPr>
        <p:spPr>
          <a:xfrm rot="10800000">
            <a:off x="3655314" y="476012"/>
            <a:ext cx="14642211" cy="1613821"/>
          </a:xfrm>
          <a:custGeom>
            <a:rect b="b" l="l" r="r" t="t"/>
            <a:pathLst>
              <a:path extrusionOk="0" h="2151761" w="19522948">
                <a:moveTo>
                  <a:pt x="12700" y="0"/>
                </a:moveTo>
                <a:lnTo>
                  <a:pt x="19152108" y="0"/>
                </a:lnTo>
                <a:lnTo>
                  <a:pt x="19152108" y="12700"/>
                </a:lnTo>
                <a:lnTo>
                  <a:pt x="19152108" y="0"/>
                </a:lnTo>
                <a:cubicBezTo>
                  <a:pt x="19356832" y="0"/>
                  <a:pt x="19522948" y="164211"/>
                  <a:pt x="19522948" y="367030"/>
                </a:cubicBezTo>
                <a:lnTo>
                  <a:pt x="19510248" y="367030"/>
                </a:lnTo>
                <a:lnTo>
                  <a:pt x="19522948" y="367030"/>
                </a:lnTo>
                <a:lnTo>
                  <a:pt x="19522948" y="2139061"/>
                </a:lnTo>
                <a:cubicBezTo>
                  <a:pt x="19522948" y="2146046"/>
                  <a:pt x="19517233" y="2151761"/>
                  <a:pt x="19510248" y="2151761"/>
                </a:cubicBezTo>
                <a:lnTo>
                  <a:pt x="12700" y="2151761"/>
                </a:lnTo>
                <a:cubicBezTo>
                  <a:pt x="5715" y="2151761"/>
                  <a:pt x="0" y="2146046"/>
                  <a:pt x="0" y="2139061"/>
                </a:cubicBezTo>
                <a:lnTo>
                  <a:pt x="0" y="12700"/>
                </a:lnTo>
                <a:cubicBezTo>
                  <a:pt x="0" y="5715"/>
                  <a:pt x="5715" y="0"/>
                  <a:pt x="12700" y="0"/>
                </a:cubicBezTo>
                <a:moveTo>
                  <a:pt x="12700" y="25400"/>
                </a:moveTo>
                <a:lnTo>
                  <a:pt x="12700" y="12700"/>
                </a:lnTo>
                <a:lnTo>
                  <a:pt x="25400" y="12700"/>
                </a:lnTo>
                <a:lnTo>
                  <a:pt x="25400" y="2139061"/>
                </a:lnTo>
                <a:lnTo>
                  <a:pt x="12700" y="2139061"/>
                </a:lnTo>
                <a:lnTo>
                  <a:pt x="12700" y="2126361"/>
                </a:lnTo>
                <a:lnTo>
                  <a:pt x="19510248" y="2126361"/>
                </a:lnTo>
                <a:lnTo>
                  <a:pt x="19510248" y="2139061"/>
                </a:lnTo>
                <a:lnTo>
                  <a:pt x="19497548" y="2139061"/>
                </a:lnTo>
                <a:lnTo>
                  <a:pt x="19497548" y="367030"/>
                </a:lnTo>
                <a:cubicBezTo>
                  <a:pt x="19497548" y="178435"/>
                  <a:pt x="19342988" y="25400"/>
                  <a:pt x="19152108" y="25400"/>
                </a:cubicBezTo>
                <a:lnTo>
                  <a:pt x="12700" y="2540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8343435" y="3073497"/>
            <a:ext cx="9374225" cy="5294855"/>
          </a:xfrm>
          <a:custGeom>
            <a:rect b="b" l="l" r="r" t="t"/>
            <a:pathLst>
              <a:path extrusionOk="0" h="5294855" w="9374225">
                <a:moveTo>
                  <a:pt x="0" y="0"/>
                </a:moveTo>
                <a:lnTo>
                  <a:pt x="9374225" y="0"/>
                </a:lnTo>
                <a:lnTo>
                  <a:pt x="9374225" y="5294856"/>
                </a:lnTo>
                <a:lnTo>
                  <a:pt x="0" y="529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1223287" y="6448450"/>
            <a:ext cx="6390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Anotating phrase :</a:t>
            </a:r>
            <a:r>
              <a:rPr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/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The rest of the data was split into 3 parts and each member will be a supervisor for each part. </a:t>
            </a:r>
            <a:endParaRPr/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Finallly, the dataset was split into 4 parts: train, dev, test, stream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1229962" y="2864191"/>
            <a:ext cx="6914685" cy="280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Training phrase:</a:t>
            </a:r>
            <a:r>
              <a:rPr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/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4">
                <a:solidFill>
                  <a:srgbClr val="00094A"/>
                </a:solidFill>
                <a:latin typeface="Maven Pro"/>
                <a:ea typeface="Maven Pro"/>
                <a:cs typeface="Maven Pro"/>
                <a:sym typeface="Maven Pro"/>
              </a:rPr>
              <a:t>we randomly take 100 comments to annotate, then we calculate Cohen’s Kappa score for those annotated rreviews. And those comment are instruction for chatGPT to annotate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EFE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/>
          <p:nvPr/>
        </p:nvSpPr>
        <p:spPr>
          <a:xfrm flipH="1">
            <a:off x="15849" y="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 rot="10800000">
            <a:off x="-109203" y="-399678"/>
            <a:ext cx="6343079" cy="1241203"/>
          </a:xfrm>
          <a:custGeom>
            <a:rect b="b" l="l" r="r" t="t"/>
            <a:pathLst>
              <a:path extrusionOk="0" h="1654937" w="8457438">
                <a:moveTo>
                  <a:pt x="8444738" y="25400"/>
                </a:moveTo>
                <a:lnTo>
                  <a:pt x="287655" y="25400"/>
                </a:lnTo>
                <a:lnTo>
                  <a:pt x="287655" y="12700"/>
                </a:lnTo>
                <a:lnTo>
                  <a:pt x="287655" y="25400"/>
                </a:lnTo>
                <a:cubicBezTo>
                  <a:pt x="142748" y="25400"/>
                  <a:pt x="25400" y="141478"/>
                  <a:pt x="25400" y="284353"/>
                </a:cubicBezTo>
                <a:lnTo>
                  <a:pt x="12700" y="284353"/>
                </a:lnTo>
                <a:lnTo>
                  <a:pt x="25400" y="284353"/>
                </a:lnTo>
                <a:lnTo>
                  <a:pt x="25400" y="1642237"/>
                </a:lnTo>
                <a:lnTo>
                  <a:pt x="12700" y="1642237"/>
                </a:lnTo>
                <a:lnTo>
                  <a:pt x="12700" y="1629537"/>
                </a:lnTo>
                <a:lnTo>
                  <a:pt x="8444738" y="1629537"/>
                </a:lnTo>
                <a:lnTo>
                  <a:pt x="8444738" y="1642237"/>
                </a:lnTo>
                <a:lnTo>
                  <a:pt x="8432038" y="1642237"/>
                </a:lnTo>
                <a:lnTo>
                  <a:pt x="8432038" y="12700"/>
                </a:lnTo>
                <a:lnTo>
                  <a:pt x="8444738" y="12700"/>
                </a:lnTo>
                <a:lnTo>
                  <a:pt x="8444738" y="25400"/>
                </a:lnTo>
                <a:moveTo>
                  <a:pt x="8444738" y="0"/>
                </a:moveTo>
                <a:cubicBezTo>
                  <a:pt x="8451723" y="0"/>
                  <a:pt x="8457438" y="5715"/>
                  <a:pt x="8457438" y="12700"/>
                </a:cubicBezTo>
                <a:lnTo>
                  <a:pt x="8457438" y="1642237"/>
                </a:lnTo>
                <a:cubicBezTo>
                  <a:pt x="8457438" y="1649222"/>
                  <a:pt x="8451723" y="1654937"/>
                  <a:pt x="8444738" y="1654937"/>
                </a:cubicBezTo>
                <a:lnTo>
                  <a:pt x="12700" y="1654937"/>
                </a:lnTo>
                <a:cubicBezTo>
                  <a:pt x="5715" y="1654937"/>
                  <a:pt x="0" y="1649222"/>
                  <a:pt x="0" y="1642237"/>
                </a:cubicBezTo>
                <a:lnTo>
                  <a:pt x="0" y="284353"/>
                </a:lnTo>
                <a:cubicBezTo>
                  <a:pt x="0" y="127127"/>
                  <a:pt x="128905" y="0"/>
                  <a:pt x="287655" y="0"/>
                </a:cubicBezTo>
                <a:lnTo>
                  <a:pt x="8444738" y="0"/>
                </a:lnTo>
                <a:close/>
              </a:path>
            </a:pathLst>
          </a:custGeom>
          <a:solidFill>
            <a:srgbClr val="63DB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8"/>
          <p:cNvCxnSpPr/>
          <p:nvPr/>
        </p:nvCxnSpPr>
        <p:spPr>
          <a:xfrm rot="5384444">
            <a:off x="14935903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8"/>
          <p:cNvCxnSpPr/>
          <p:nvPr/>
        </p:nvCxnSpPr>
        <p:spPr>
          <a:xfrm rot="5384444">
            <a:off x="15087615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8"/>
          <p:cNvCxnSpPr/>
          <p:nvPr/>
        </p:nvCxnSpPr>
        <p:spPr>
          <a:xfrm rot="5384444">
            <a:off x="15239327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8"/>
          <p:cNvCxnSpPr/>
          <p:nvPr/>
        </p:nvCxnSpPr>
        <p:spPr>
          <a:xfrm rot="5384444">
            <a:off x="15391037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 rot="5384444">
            <a:off x="15694461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 rot="5384444">
            <a:off x="15997883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rot="5384444">
            <a:off x="16301307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8"/>
          <p:cNvCxnSpPr/>
          <p:nvPr/>
        </p:nvCxnSpPr>
        <p:spPr>
          <a:xfrm rot="5384444">
            <a:off x="15542749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8"/>
          <p:cNvCxnSpPr/>
          <p:nvPr/>
        </p:nvCxnSpPr>
        <p:spPr>
          <a:xfrm rot="5384444">
            <a:off x="15846173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8"/>
          <p:cNvCxnSpPr/>
          <p:nvPr/>
        </p:nvCxnSpPr>
        <p:spPr>
          <a:xfrm rot="5384444">
            <a:off x="16149595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8"/>
          <p:cNvCxnSpPr/>
          <p:nvPr/>
        </p:nvCxnSpPr>
        <p:spPr>
          <a:xfrm rot="5384444">
            <a:off x="16453019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8"/>
          <p:cNvCxnSpPr/>
          <p:nvPr/>
        </p:nvCxnSpPr>
        <p:spPr>
          <a:xfrm rot="5384444">
            <a:off x="16604729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8"/>
          <p:cNvCxnSpPr/>
          <p:nvPr/>
        </p:nvCxnSpPr>
        <p:spPr>
          <a:xfrm rot="5384444">
            <a:off x="16756441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8"/>
          <p:cNvCxnSpPr/>
          <p:nvPr/>
        </p:nvCxnSpPr>
        <p:spPr>
          <a:xfrm rot="5384444">
            <a:off x="16908153" y="1346400"/>
            <a:ext cx="4210093" cy="0"/>
          </a:xfrm>
          <a:prstGeom prst="straightConnector1">
            <a:avLst/>
          </a:prstGeom>
          <a:noFill/>
          <a:ln cap="rnd" cmpd="sng" w="9525">
            <a:solidFill>
              <a:srgbClr val="63DB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8"/>
          <p:cNvSpPr/>
          <p:nvPr/>
        </p:nvSpPr>
        <p:spPr>
          <a:xfrm>
            <a:off x="5840074" y="9460876"/>
            <a:ext cx="4651650" cy="4651650"/>
          </a:xfrm>
          <a:custGeom>
            <a:rect b="b" l="l" r="r" t="t"/>
            <a:pathLst>
              <a:path extrusionOk="0" h="4651650" w="4651650">
                <a:moveTo>
                  <a:pt x="0" y="0"/>
                </a:moveTo>
                <a:lnTo>
                  <a:pt x="4651650" y="0"/>
                </a:lnTo>
                <a:lnTo>
                  <a:pt x="4651650" y="4651650"/>
                </a:lnTo>
                <a:lnTo>
                  <a:pt x="0" y="4651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-646250" y="6544200"/>
            <a:ext cx="18934250" cy="3742800"/>
          </a:xfrm>
          <a:custGeom>
            <a:rect b="b" l="l" r="r" t="t"/>
            <a:pathLst>
              <a:path extrusionOk="0" h="3742800" w="18934250">
                <a:moveTo>
                  <a:pt x="0" y="0"/>
                </a:moveTo>
                <a:lnTo>
                  <a:pt x="18934250" y="0"/>
                </a:lnTo>
                <a:lnTo>
                  <a:pt x="1893425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p8"/>
          <p:cNvGraphicFramePr/>
          <p:nvPr/>
        </p:nvGraphicFramePr>
        <p:xfrm>
          <a:off x="2855950" y="3110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1520375"/>
                <a:gridCol w="2089025"/>
                <a:gridCol w="3343000"/>
                <a:gridCol w="1449225"/>
                <a:gridCol w="1656275"/>
                <a:gridCol w="1449225"/>
                <a:gridCol w="2691450"/>
              </a:tblGrid>
              <a:tr h="84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Reviews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Avg aspect/review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Neutral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sentiment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1.2551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4737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1364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2685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8786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1.2760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1.2240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Stream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405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1.2839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8"/>
          <p:cNvSpPr txBox="1"/>
          <p:nvPr/>
        </p:nvSpPr>
        <p:spPr>
          <a:xfrm rot="-5400000">
            <a:off x="-2974642" y="4019078"/>
            <a:ext cx="9285000" cy="1429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STATISTICS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" l="0" r="0" t="-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/>
          <p:nvPr/>
        </p:nvSpPr>
        <p:spPr>
          <a:xfrm flipH="1">
            <a:off x="168249" y="152400"/>
            <a:ext cx="18256302" cy="10286998"/>
          </a:xfrm>
          <a:custGeom>
            <a:rect b="b" l="l" r="r" t="t"/>
            <a:pathLst>
              <a:path extrusionOk="0" h="10286998" w="18256302">
                <a:moveTo>
                  <a:pt x="18256302" y="0"/>
                </a:moveTo>
                <a:lnTo>
                  <a:pt x="0" y="0"/>
                </a:lnTo>
                <a:lnTo>
                  <a:pt x="0" y="10286998"/>
                </a:lnTo>
                <a:lnTo>
                  <a:pt x="18256302" y="10286998"/>
                </a:lnTo>
                <a:lnTo>
                  <a:pt x="1825630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1" name="Google Shape;291;p9"/>
          <p:cNvGraphicFramePr/>
          <p:nvPr/>
        </p:nvGraphicFramePr>
        <p:xfrm>
          <a:off x="2581167" y="3477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{E9D97EB1-7785-41F7-912A-FAF13ADF2D0C}</a:tableStyleId>
              </a:tblPr>
              <a:tblGrid>
                <a:gridCol w="2235950"/>
                <a:gridCol w="2312200"/>
                <a:gridCol w="2260300"/>
                <a:gridCol w="2345950"/>
                <a:gridCol w="1820600"/>
                <a:gridCol w="1373325"/>
                <a:gridCol w="1329625"/>
                <a:gridCol w="1421450"/>
              </a:tblGrid>
              <a:tr h="94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- Overall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- Voice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- Outlook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Examiner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Song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Others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3492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801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1770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2338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2357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135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937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453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612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1252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Neutral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197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520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94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2338</a:t>
                      </a:r>
                      <a:endParaRPr sz="1100" u="none" cap="none" strike="noStrike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9"/>
          <p:cNvSpPr/>
          <p:nvPr/>
        </p:nvSpPr>
        <p:spPr>
          <a:xfrm>
            <a:off x="-646250" y="6544200"/>
            <a:ext cx="18934250" cy="3742800"/>
          </a:xfrm>
          <a:custGeom>
            <a:rect b="b" l="l" r="r" t="t"/>
            <a:pathLst>
              <a:path extrusionOk="0" h="3742800" w="18934250">
                <a:moveTo>
                  <a:pt x="0" y="0"/>
                </a:moveTo>
                <a:lnTo>
                  <a:pt x="18934250" y="0"/>
                </a:lnTo>
                <a:lnTo>
                  <a:pt x="18934250" y="3742800"/>
                </a:lnTo>
                <a:lnTo>
                  <a:pt x="0" y="3742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 rot="-5400000">
            <a:off x="-2974642" y="4019078"/>
            <a:ext cx="9285000" cy="1429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00094A"/>
                </a:solidFill>
                <a:latin typeface="Montserrat"/>
                <a:ea typeface="Montserrat"/>
                <a:cs typeface="Montserrat"/>
                <a:sym typeface="Montserrat"/>
              </a:rPr>
              <a:t>STATISTICS</a:t>
            </a:r>
            <a:endParaRPr/>
          </a:p>
        </p:txBody>
      </p:sp>
      <p:sp>
        <p:nvSpPr>
          <p:cNvPr id="294" name="Google Shape;294;p9"/>
          <p:cNvSpPr txBox="1"/>
          <p:nvPr/>
        </p:nvSpPr>
        <p:spPr>
          <a:xfrm>
            <a:off x="4768179" y="2442200"/>
            <a:ext cx="10725388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94A"/>
                </a:solidFill>
                <a:latin typeface="Arial"/>
                <a:ea typeface="Arial"/>
                <a:cs typeface="Arial"/>
                <a:sym typeface="Arial"/>
              </a:rPr>
              <a:t>Aspect and sentiment distribution in dataset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