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10287000" cx="18288000"/>
  <p:notesSz cx="6858000" cy="9144000"/>
  <p:embeddedFontLst>
    <p:embeddedFont>
      <p:font typeface="Inter"/>
      <p:bold r:id="rId25"/>
    </p:embeddedFont>
    <p:embeddedFont>
      <p:font typeface="Roboto Condensed"/>
      <p:bold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8" roundtripDataSignature="AMtx7miUrRYvsg/5y0//jEb5PwInvZhq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189B42-1B31-403B-AC6A-20AA2F5BA95A}">
  <a:tblStyle styleId="{61189B42-1B31-403B-AC6A-20AA2F5BA95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Condensed-bold.fntdata"/><Relationship Id="rId25" Type="http://schemas.openxmlformats.org/officeDocument/2006/relationships/font" Target="fonts/Inter-bold.fntdata"/><Relationship Id="rId28" Type="http://customschemas.google.com/relationships/presentationmetadata" Target="metadata"/><Relationship Id="rId27" Type="http://schemas.openxmlformats.org/officeDocument/2006/relationships/font" Target="fonts/RobotoCondensed-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9"/>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0"/>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8"/>
          <p:cNvSpPr/>
          <p:nvPr>
            <p:ph idx="2" type="pic"/>
          </p:nvPr>
        </p:nvSpPr>
        <p:spPr>
          <a:xfrm>
            <a:off x="1792288" y="612775"/>
            <a:ext cx="5486400" cy="4114800"/>
          </a:xfrm>
          <a:prstGeom prst="rect">
            <a:avLst/>
          </a:prstGeom>
          <a:noFill/>
          <a:ln>
            <a:noFill/>
          </a:ln>
        </p:spPr>
      </p:sp>
      <p:sp>
        <p:nvSpPr>
          <p:cNvPr id="64" name="Google Shape;64;p2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hyperlink" Target="http://drive.google.com/file/d/1FiK8QziG6gARpOpqA_bK60wxntRdN4Ab/view" TargetMode="External"/><Relationship Id="rId6"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jpg"/><Relationship Id="rId5" Type="http://schemas.openxmlformats.org/officeDocument/2006/relationships/hyperlink" Target="http://drive.google.com/file/d/1RD5emXfn9dJEqgxgk29d8CPtGrlupQKL/view" TargetMode="External"/><Relationship Id="rId6"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1" y="9601200"/>
            <a:ext cx="18288000" cy="685800"/>
          </a:xfrm>
          <a:custGeom>
            <a:rect b="b" l="l" r="r" t="t"/>
            <a:pathLst>
              <a:path extrusionOk="0" h="914400" w="24384000">
                <a:moveTo>
                  <a:pt x="0" y="0"/>
                </a:moveTo>
                <a:lnTo>
                  <a:pt x="24384000" y="0"/>
                </a:lnTo>
                <a:lnTo>
                  <a:pt x="24384000" y="914400"/>
                </a:lnTo>
                <a:lnTo>
                  <a:pt x="0" y="914400"/>
                </a:lnTo>
                <a:close/>
              </a:path>
            </a:pathLst>
          </a:custGeom>
          <a:solidFill>
            <a:srgbClr val="5ECCF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1"/>
          <p:cNvSpPr/>
          <p:nvPr/>
        </p:nvSpPr>
        <p:spPr>
          <a:xfrm>
            <a:off x="0" y="9501474"/>
            <a:ext cx="18288000" cy="98965"/>
          </a:xfrm>
          <a:custGeom>
            <a:rect b="b" l="l" r="r" t="t"/>
            <a:pathLst>
              <a:path extrusionOk="0" h="131953" w="24384000">
                <a:moveTo>
                  <a:pt x="0" y="0"/>
                </a:moveTo>
                <a:lnTo>
                  <a:pt x="24384000" y="0"/>
                </a:lnTo>
                <a:lnTo>
                  <a:pt x="24384000" y="131953"/>
                </a:lnTo>
                <a:lnTo>
                  <a:pt x="0" y="131953"/>
                </a:lnTo>
                <a:close/>
              </a:path>
            </a:pathLst>
          </a:custGeom>
          <a:solidFill>
            <a:srgbClr val="4E67C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86" name="Google Shape;86;p1"/>
          <p:cNvCxnSpPr/>
          <p:nvPr/>
        </p:nvCxnSpPr>
        <p:spPr>
          <a:xfrm rot="2791">
            <a:off x="335753" y="1825717"/>
            <a:ext cx="17597443" cy="0"/>
          </a:xfrm>
          <a:prstGeom prst="straightConnector1">
            <a:avLst/>
          </a:prstGeom>
          <a:noFill/>
          <a:ln cap="rnd" cmpd="sng" w="9525">
            <a:solidFill>
              <a:srgbClr val="7F7F7F"/>
            </a:solidFill>
            <a:prstDash val="solid"/>
            <a:round/>
            <a:headEnd len="sm" w="sm" type="none"/>
            <a:tailEnd len="sm" w="sm" type="none"/>
          </a:ln>
        </p:spPr>
      </p:cxnSp>
      <p:sp>
        <p:nvSpPr>
          <p:cNvPr descr="C:\Users\Administrator\Desktop\thesis-slide\uit-logo.png" id="87" name="Google Shape;87;p1"/>
          <p:cNvSpPr/>
          <p:nvPr/>
        </p:nvSpPr>
        <p:spPr>
          <a:xfrm>
            <a:off x="342900" y="319606"/>
            <a:ext cx="1348364" cy="1348364"/>
          </a:xfrm>
          <a:custGeom>
            <a:rect b="b" l="l" r="r" t="t"/>
            <a:pathLst>
              <a:path extrusionOk="0" h="1348364" w="1348364">
                <a:moveTo>
                  <a:pt x="0" y="0"/>
                </a:moveTo>
                <a:lnTo>
                  <a:pt x="1348364" y="0"/>
                </a:lnTo>
                <a:lnTo>
                  <a:pt x="1348364" y="1348364"/>
                </a:lnTo>
                <a:lnTo>
                  <a:pt x="0" y="134836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1"/>
          <p:cNvSpPr/>
          <p:nvPr/>
        </p:nvSpPr>
        <p:spPr>
          <a:xfrm>
            <a:off x="4762" y="9601200"/>
            <a:ext cx="18283238" cy="685800"/>
          </a:xfrm>
          <a:custGeom>
            <a:rect b="b" l="l" r="r" t="t"/>
            <a:pathLst>
              <a:path extrusionOk="0" h="914400" w="24377650">
                <a:moveTo>
                  <a:pt x="0" y="0"/>
                </a:moveTo>
                <a:lnTo>
                  <a:pt x="24377650" y="0"/>
                </a:lnTo>
                <a:lnTo>
                  <a:pt x="24377650" y="914400"/>
                </a:lnTo>
                <a:lnTo>
                  <a:pt x="0" y="914400"/>
                </a:lnTo>
                <a:close/>
              </a:path>
            </a:pathLst>
          </a:custGeom>
          <a:solidFill>
            <a:srgbClr val="5ECCF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1"/>
          <p:cNvSpPr/>
          <p:nvPr/>
        </p:nvSpPr>
        <p:spPr>
          <a:xfrm>
            <a:off x="22" y="9501474"/>
            <a:ext cx="18283238" cy="96012"/>
          </a:xfrm>
          <a:custGeom>
            <a:rect b="b" l="l" r="r" t="t"/>
            <a:pathLst>
              <a:path extrusionOk="0" h="128016" w="24377650">
                <a:moveTo>
                  <a:pt x="0" y="0"/>
                </a:moveTo>
                <a:lnTo>
                  <a:pt x="24377650" y="0"/>
                </a:lnTo>
                <a:lnTo>
                  <a:pt x="24377650" y="128016"/>
                </a:lnTo>
                <a:lnTo>
                  <a:pt x="0" y="128016"/>
                </a:lnTo>
                <a:close/>
              </a:path>
            </a:pathLst>
          </a:custGeom>
          <a:solidFill>
            <a:srgbClr val="4E67C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90" name="Google Shape;90;p1"/>
          <p:cNvCxnSpPr/>
          <p:nvPr/>
        </p:nvCxnSpPr>
        <p:spPr>
          <a:xfrm rot="3312">
            <a:off x="1804340" y="6515100"/>
            <a:ext cx="14827574" cy="0"/>
          </a:xfrm>
          <a:prstGeom prst="straightConnector1">
            <a:avLst/>
          </a:prstGeom>
          <a:noFill/>
          <a:ln cap="rnd" cmpd="sng" w="9525">
            <a:solidFill>
              <a:srgbClr val="7F7F7F"/>
            </a:solidFill>
            <a:prstDash val="solid"/>
            <a:round/>
            <a:headEnd len="sm" w="sm" type="none"/>
            <a:tailEnd len="sm" w="sm" type="none"/>
          </a:ln>
        </p:spPr>
      </p:cxnSp>
      <p:cxnSp>
        <p:nvCxnSpPr>
          <p:cNvPr id="91" name="Google Shape;91;p1"/>
          <p:cNvCxnSpPr/>
          <p:nvPr/>
        </p:nvCxnSpPr>
        <p:spPr>
          <a:xfrm rot="3282">
            <a:off x="1706951" y="1825717"/>
            <a:ext cx="14964734" cy="0"/>
          </a:xfrm>
          <a:prstGeom prst="straightConnector1">
            <a:avLst/>
          </a:prstGeom>
          <a:noFill/>
          <a:ln cap="rnd" cmpd="sng" w="9525">
            <a:solidFill>
              <a:srgbClr val="7F7F7F"/>
            </a:solidFill>
            <a:prstDash val="solid"/>
            <a:round/>
            <a:headEnd len="sm" w="sm" type="none"/>
            <a:tailEnd len="sm" w="sm" type="none"/>
          </a:ln>
        </p:spPr>
      </p:cxnSp>
      <p:sp>
        <p:nvSpPr>
          <p:cNvPr id="92" name="Google Shape;92;p1"/>
          <p:cNvSpPr txBox="1"/>
          <p:nvPr/>
        </p:nvSpPr>
        <p:spPr>
          <a:xfrm>
            <a:off x="5220030" y="334622"/>
            <a:ext cx="10789950" cy="1129436"/>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3300">
                <a:solidFill>
                  <a:srgbClr val="31479F"/>
                </a:solidFill>
                <a:latin typeface="Times"/>
                <a:ea typeface="Times"/>
                <a:cs typeface="Times"/>
                <a:sym typeface="Times"/>
              </a:rPr>
              <a:t>ĐẠI HỌC QUỐC GIA THÀNH PHỐ HỒ CHÍ MINH</a:t>
            </a:r>
            <a:endParaRPr/>
          </a:p>
          <a:p>
            <a:pPr indent="0" lvl="0" marL="0" marR="0" rtl="0" algn="l">
              <a:lnSpc>
                <a:spcPct val="120000"/>
              </a:lnSpc>
              <a:spcBef>
                <a:spcPts val="0"/>
              </a:spcBef>
              <a:spcAft>
                <a:spcPts val="0"/>
              </a:spcAft>
              <a:buNone/>
            </a:pPr>
            <a:r>
              <a:rPr b="1" lang="en-US" sz="3300">
                <a:solidFill>
                  <a:srgbClr val="31479F"/>
                </a:solidFill>
                <a:latin typeface="Times"/>
                <a:ea typeface="Times"/>
                <a:cs typeface="Times"/>
                <a:sym typeface="Times"/>
              </a:rPr>
              <a:t>TRƯỜNG ĐẠI HỌC CÔNG NGHỆ THÔNG TIN</a:t>
            </a:r>
            <a:endParaRPr/>
          </a:p>
        </p:txBody>
      </p:sp>
      <p:sp>
        <p:nvSpPr>
          <p:cNvPr id="93" name="Google Shape;93;p1"/>
          <p:cNvSpPr txBox="1"/>
          <p:nvPr/>
        </p:nvSpPr>
        <p:spPr>
          <a:xfrm>
            <a:off x="1689266" y="3164205"/>
            <a:ext cx="14904750" cy="3691890"/>
          </a:xfrm>
          <a:prstGeom prst="rect">
            <a:avLst/>
          </a:prstGeom>
          <a:noFill/>
          <a:ln>
            <a:noFill/>
          </a:ln>
        </p:spPr>
        <p:txBody>
          <a:bodyPr anchorCtr="0" anchor="t" bIns="0" lIns="0" spcFirstLastPara="1" rIns="0" wrap="square" tIns="0">
            <a:spAutoFit/>
          </a:bodyPr>
          <a:lstStyle/>
          <a:p>
            <a:pPr indent="0" lvl="0" marL="0" marR="0" rtl="0" algn="ctr">
              <a:lnSpc>
                <a:spcPct val="180000"/>
              </a:lnSpc>
              <a:spcBef>
                <a:spcPts val="0"/>
              </a:spcBef>
              <a:spcAft>
                <a:spcPts val="0"/>
              </a:spcAft>
              <a:buNone/>
            </a:pPr>
            <a:r>
              <a:rPr b="1" lang="en-US" sz="4500">
                <a:solidFill>
                  <a:srgbClr val="003C67"/>
                </a:solidFill>
                <a:latin typeface="Inter"/>
                <a:ea typeface="Inter"/>
                <a:cs typeface="Inter"/>
                <a:sym typeface="Inter"/>
              </a:rPr>
              <a:t>Báo cáo đồ án cuối kỳ:</a:t>
            </a:r>
            <a:endParaRPr/>
          </a:p>
          <a:p>
            <a:pPr indent="0" lvl="0" marL="0" marR="0" rtl="0" algn="ctr">
              <a:lnSpc>
                <a:spcPct val="180000"/>
              </a:lnSpc>
              <a:spcBef>
                <a:spcPts val="0"/>
              </a:spcBef>
              <a:spcAft>
                <a:spcPts val="0"/>
              </a:spcAft>
              <a:buNone/>
            </a:pPr>
            <a:r>
              <a:rPr b="1" lang="en-US" sz="4500">
                <a:solidFill>
                  <a:srgbClr val="003C67"/>
                </a:solidFill>
                <a:latin typeface="Inter"/>
                <a:ea typeface="Inter"/>
                <a:cs typeface="Inter"/>
                <a:sym typeface="Inter"/>
              </a:rPr>
              <a:t>Sáng tạo âm nhạc ứng dụng Deep Learning</a:t>
            </a:r>
            <a:endParaRPr/>
          </a:p>
          <a:p>
            <a:pPr indent="0" lvl="0" marL="0" marR="0" rtl="0" algn="ctr">
              <a:lnSpc>
                <a:spcPct val="180000"/>
              </a:lnSpc>
              <a:spcBef>
                <a:spcPts val="0"/>
              </a:spcBef>
              <a:spcAft>
                <a:spcPts val="0"/>
              </a:spcAft>
              <a:buNone/>
            </a:pPr>
            <a:r>
              <a:rPr lang="en-US" sz="8100">
                <a:solidFill>
                  <a:srgbClr val="262626"/>
                </a:solidFill>
                <a:latin typeface="Inter"/>
                <a:ea typeface="Inter"/>
                <a:cs typeface="Inter"/>
                <a:sym typeface="Inter"/>
              </a:rPr>
              <a:t> </a:t>
            </a:r>
            <a:endParaRPr/>
          </a:p>
        </p:txBody>
      </p:sp>
      <p:sp>
        <p:nvSpPr>
          <p:cNvPr id="94" name="Google Shape;94;p1"/>
          <p:cNvSpPr txBox="1"/>
          <p:nvPr/>
        </p:nvSpPr>
        <p:spPr>
          <a:xfrm>
            <a:off x="5899771" y="6646545"/>
            <a:ext cx="10395300" cy="1573530"/>
          </a:xfrm>
          <a:prstGeom prst="rect">
            <a:avLst/>
          </a:prstGeom>
          <a:noFill/>
          <a:ln>
            <a:noFill/>
          </a:ln>
        </p:spPr>
        <p:txBody>
          <a:bodyPr anchorCtr="0" anchor="t" bIns="0" lIns="0" spcFirstLastPara="1" rIns="0" wrap="square" tIns="0">
            <a:spAutoFit/>
          </a:bodyPr>
          <a:lstStyle/>
          <a:p>
            <a:pPr indent="0" lvl="0" marL="0" marR="0" rtl="0" algn="l">
              <a:lnSpc>
                <a:spcPct val="180000"/>
              </a:lnSpc>
              <a:spcBef>
                <a:spcPts val="0"/>
              </a:spcBef>
              <a:spcAft>
                <a:spcPts val="0"/>
              </a:spcAft>
              <a:buNone/>
            </a:pPr>
            <a:r>
              <a:rPr b="1" lang="en-US" sz="3600">
                <a:solidFill>
                  <a:srgbClr val="003C67"/>
                </a:solidFill>
                <a:latin typeface="Inter"/>
                <a:ea typeface="Inter"/>
                <a:cs typeface="Inter"/>
                <a:sym typeface="Inter"/>
              </a:rPr>
              <a:t>GV: ThS. TS. Đỗ Trọng Hợp</a:t>
            </a:r>
            <a:endParaRPr/>
          </a:p>
          <a:p>
            <a:pPr indent="0" lvl="0" marL="0" marR="0" rtl="0" algn="l">
              <a:lnSpc>
                <a:spcPct val="180000"/>
              </a:lnSpc>
              <a:spcBef>
                <a:spcPts val="0"/>
              </a:spcBef>
              <a:spcAft>
                <a:spcPts val="0"/>
              </a:spcAft>
              <a:buNone/>
            </a:pPr>
            <a:r>
              <a:rPr b="1" lang="en-US" sz="3600">
                <a:solidFill>
                  <a:srgbClr val="003C67"/>
                </a:solidFill>
                <a:latin typeface="Inter"/>
                <a:ea typeface="Inter"/>
                <a:cs typeface="Inter"/>
                <a:sym typeface="Inter"/>
              </a:rPr>
              <a:t>SVTH: Nguyễn Ngọc Lương - 21522311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0"/>
          <p:cNvSpPr/>
          <p:nvPr/>
        </p:nvSpPr>
        <p:spPr>
          <a:xfrm>
            <a:off x="1" y="9601200"/>
            <a:ext cx="18288000" cy="685800"/>
          </a:xfrm>
          <a:custGeom>
            <a:rect b="b" l="l" r="r" t="t"/>
            <a:pathLst>
              <a:path extrusionOk="0" h="914400" w="24384000">
                <a:moveTo>
                  <a:pt x="0" y="0"/>
                </a:moveTo>
                <a:lnTo>
                  <a:pt x="24384000" y="0"/>
                </a:lnTo>
                <a:lnTo>
                  <a:pt x="24384000" y="914400"/>
                </a:lnTo>
                <a:lnTo>
                  <a:pt x="0" y="914400"/>
                </a:lnTo>
                <a:close/>
              </a:path>
            </a:pathLst>
          </a:custGeom>
          <a:solidFill>
            <a:srgbClr val="5ECCF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10"/>
          <p:cNvSpPr/>
          <p:nvPr/>
        </p:nvSpPr>
        <p:spPr>
          <a:xfrm>
            <a:off x="0" y="9501474"/>
            <a:ext cx="18288000" cy="98965"/>
          </a:xfrm>
          <a:custGeom>
            <a:rect b="b" l="l" r="r" t="t"/>
            <a:pathLst>
              <a:path extrusionOk="0" h="131953" w="24384000">
                <a:moveTo>
                  <a:pt x="0" y="0"/>
                </a:moveTo>
                <a:lnTo>
                  <a:pt x="24384000" y="0"/>
                </a:lnTo>
                <a:lnTo>
                  <a:pt x="24384000" y="131953"/>
                </a:lnTo>
                <a:lnTo>
                  <a:pt x="0" y="131953"/>
                </a:lnTo>
                <a:close/>
              </a:path>
            </a:pathLst>
          </a:custGeom>
          <a:solidFill>
            <a:srgbClr val="4E67C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C:\Users\Administrator\Desktop\thesis-slide\uit-logo.png" id="226" name="Google Shape;226;p10"/>
          <p:cNvSpPr/>
          <p:nvPr/>
        </p:nvSpPr>
        <p:spPr>
          <a:xfrm>
            <a:off x="342900" y="319606"/>
            <a:ext cx="1348364" cy="1348364"/>
          </a:xfrm>
          <a:custGeom>
            <a:rect b="b" l="l" r="r" t="t"/>
            <a:pathLst>
              <a:path extrusionOk="0" h="1348364" w="1348364">
                <a:moveTo>
                  <a:pt x="0" y="0"/>
                </a:moveTo>
                <a:lnTo>
                  <a:pt x="1348364" y="0"/>
                </a:lnTo>
                <a:lnTo>
                  <a:pt x="1348364" y="1348364"/>
                </a:lnTo>
                <a:lnTo>
                  <a:pt x="0" y="134836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p10"/>
          <p:cNvSpPr txBox="1"/>
          <p:nvPr/>
        </p:nvSpPr>
        <p:spPr>
          <a:xfrm>
            <a:off x="1837004" y="161925"/>
            <a:ext cx="15969900" cy="1205865"/>
          </a:xfrm>
          <a:prstGeom prst="rect">
            <a:avLst/>
          </a:prstGeom>
          <a:noFill/>
          <a:ln>
            <a:noFill/>
          </a:ln>
        </p:spPr>
        <p:txBody>
          <a:bodyPr anchorCtr="0" anchor="t" bIns="0" lIns="0" spcFirstLastPara="1" rIns="0" wrap="square" tIns="0">
            <a:spAutoFit/>
          </a:bodyPr>
          <a:lstStyle/>
          <a:p>
            <a:pPr indent="0" lvl="0" marL="0" marR="0" rtl="0" algn="just">
              <a:lnSpc>
                <a:spcPct val="102000"/>
              </a:lnSpc>
              <a:spcBef>
                <a:spcPts val="0"/>
              </a:spcBef>
              <a:spcAft>
                <a:spcPts val="0"/>
              </a:spcAft>
              <a:buNone/>
            </a:pPr>
            <a:r>
              <a:rPr b="1" lang="en-US" sz="9000">
                <a:solidFill>
                  <a:srgbClr val="003C67"/>
                </a:solidFill>
                <a:latin typeface="Inter"/>
                <a:ea typeface="Inter"/>
                <a:cs typeface="Inter"/>
                <a:sym typeface="Inter"/>
              </a:rPr>
              <a:t>Tiền xử lý dữ liệu</a:t>
            </a:r>
            <a:endParaRPr/>
          </a:p>
        </p:txBody>
      </p:sp>
      <p:sp>
        <p:nvSpPr>
          <p:cNvPr id="228" name="Google Shape;228;p10"/>
          <p:cNvSpPr txBox="1"/>
          <p:nvPr/>
        </p:nvSpPr>
        <p:spPr>
          <a:xfrm>
            <a:off x="14942112" y="9678228"/>
            <a:ext cx="1785000" cy="5134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lang="en-US" sz="2700">
                <a:solidFill>
                  <a:srgbClr val="FFFFFF"/>
                </a:solidFill>
                <a:latin typeface="Times"/>
                <a:ea typeface="Times"/>
                <a:cs typeface="Times"/>
                <a:sym typeface="Times"/>
              </a:rPr>
              <a:t>‹#›</a:t>
            </a:r>
            <a:endParaRPr/>
          </a:p>
        </p:txBody>
      </p:sp>
      <p:sp>
        <p:nvSpPr>
          <p:cNvPr id="229" name="Google Shape;229;p10"/>
          <p:cNvSpPr txBox="1"/>
          <p:nvPr/>
        </p:nvSpPr>
        <p:spPr>
          <a:xfrm>
            <a:off x="1515981" y="2437975"/>
            <a:ext cx="15256042" cy="2181225"/>
          </a:xfrm>
          <a:prstGeom prst="rect">
            <a:avLst/>
          </a:prstGeom>
          <a:noFill/>
          <a:ln>
            <a:noFill/>
          </a:ln>
        </p:spPr>
        <p:txBody>
          <a:bodyPr anchorCtr="0" anchor="t" bIns="0" lIns="0" spcFirstLastPara="1" rIns="0" wrap="square" tIns="0">
            <a:spAutoFit/>
          </a:bodyPr>
          <a:lstStyle/>
          <a:p>
            <a:pPr indent="0" lvl="0" marL="0" marR="0" rtl="0" algn="just">
              <a:lnSpc>
                <a:spcPct val="120005"/>
              </a:lnSpc>
              <a:spcBef>
                <a:spcPts val="0"/>
              </a:spcBef>
              <a:spcAft>
                <a:spcPts val="0"/>
              </a:spcAft>
              <a:buNone/>
            </a:pPr>
            <a:r>
              <a:rPr lang="en-US" sz="3599">
                <a:solidFill>
                  <a:srgbClr val="000000"/>
                </a:solidFill>
                <a:latin typeface="Inter"/>
                <a:ea typeface="Inter"/>
                <a:cs typeface="Inter"/>
                <a:sym typeface="Inter"/>
              </a:rPr>
              <a:t>Tiếp theo nhóm tiến hành chia tập dữ liệu cho 32 nốt để tạo ra tập huấn luyện. Mục tiêu là nốt và dấu thời gian tiếp theo trong chuỗi. </a:t>
            </a:r>
            <a:endParaRPr/>
          </a:p>
          <a:p>
            <a:pPr indent="0" lvl="0" marL="0" marR="0" rtl="0" algn="just">
              <a:lnSpc>
                <a:spcPct val="120005"/>
              </a:lnSpc>
              <a:spcBef>
                <a:spcPts val="0"/>
              </a:spcBef>
              <a:spcAft>
                <a:spcPts val="0"/>
              </a:spcAft>
              <a:buNone/>
            </a:pPr>
            <a:r>
              <a:t/>
            </a:r>
            <a:endParaRPr sz="3599">
              <a:solidFill>
                <a:srgbClr val="000000"/>
              </a:solidFill>
              <a:latin typeface="Inter"/>
              <a:ea typeface="Inter"/>
              <a:cs typeface="Inter"/>
              <a:sym typeface="Inter"/>
            </a:endParaRPr>
          </a:p>
          <a:p>
            <a:pPr indent="0" lvl="0" marL="0" marR="0" rtl="0" algn="just">
              <a:lnSpc>
                <a:spcPct val="120005"/>
              </a:lnSpc>
              <a:spcBef>
                <a:spcPts val="0"/>
              </a:spcBef>
              <a:spcAft>
                <a:spcPts val="0"/>
              </a:spcAft>
              <a:buNone/>
            </a:pPr>
            <a:r>
              <a:rPr lang="en-US" sz="3599">
                <a:solidFill>
                  <a:srgbClr val="000000"/>
                </a:solidFill>
                <a:latin typeface="Inter"/>
                <a:ea typeface="Inter"/>
                <a:cs typeface="Inter"/>
                <a:sym typeface="Inter"/>
              </a:rPr>
              <a:t>Cuối cùng, tiến hành chuyển dữ liệu nhãn thành dạng one-hot.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1"/>
          <p:cNvSpPr/>
          <p:nvPr/>
        </p:nvSpPr>
        <p:spPr>
          <a:xfrm>
            <a:off x="1" y="9601200"/>
            <a:ext cx="18288000" cy="685800"/>
          </a:xfrm>
          <a:custGeom>
            <a:rect b="b" l="l" r="r" t="t"/>
            <a:pathLst>
              <a:path extrusionOk="0" h="914400" w="24384000">
                <a:moveTo>
                  <a:pt x="0" y="0"/>
                </a:moveTo>
                <a:lnTo>
                  <a:pt x="24384000" y="0"/>
                </a:lnTo>
                <a:lnTo>
                  <a:pt x="24384000" y="914400"/>
                </a:lnTo>
                <a:lnTo>
                  <a:pt x="0" y="914400"/>
                </a:lnTo>
                <a:close/>
              </a:path>
            </a:pathLst>
          </a:custGeom>
          <a:solidFill>
            <a:srgbClr val="5ECCF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11"/>
          <p:cNvSpPr/>
          <p:nvPr/>
        </p:nvSpPr>
        <p:spPr>
          <a:xfrm>
            <a:off x="0" y="9501474"/>
            <a:ext cx="18288000" cy="98965"/>
          </a:xfrm>
          <a:custGeom>
            <a:rect b="b" l="l" r="r" t="t"/>
            <a:pathLst>
              <a:path extrusionOk="0" h="131953" w="24384000">
                <a:moveTo>
                  <a:pt x="0" y="0"/>
                </a:moveTo>
                <a:lnTo>
                  <a:pt x="24384000" y="0"/>
                </a:lnTo>
                <a:lnTo>
                  <a:pt x="24384000" y="131953"/>
                </a:lnTo>
                <a:lnTo>
                  <a:pt x="0" y="131953"/>
                </a:lnTo>
                <a:close/>
              </a:path>
            </a:pathLst>
          </a:custGeom>
          <a:solidFill>
            <a:srgbClr val="4E67C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36" name="Google Shape;236;p11"/>
          <p:cNvCxnSpPr/>
          <p:nvPr/>
        </p:nvCxnSpPr>
        <p:spPr>
          <a:xfrm rot="2791">
            <a:off x="335753" y="1825717"/>
            <a:ext cx="17597443" cy="0"/>
          </a:xfrm>
          <a:prstGeom prst="straightConnector1">
            <a:avLst/>
          </a:prstGeom>
          <a:noFill/>
          <a:ln cap="rnd" cmpd="sng" w="9525">
            <a:solidFill>
              <a:srgbClr val="7F7F7F"/>
            </a:solidFill>
            <a:prstDash val="solid"/>
            <a:round/>
            <a:headEnd len="sm" w="sm" type="none"/>
            <a:tailEnd len="sm" w="sm" type="none"/>
          </a:ln>
        </p:spPr>
      </p:cxnSp>
      <p:sp>
        <p:nvSpPr>
          <p:cNvPr descr="C:\Users\Administrator\Desktop\thesis-slide\uit-logo.png" id="237" name="Google Shape;237;p11"/>
          <p:cNvSpPr/>
          <p:nvPr/>
        </p:nvSpPr>
        <p:spPr>
          <a:xfrm>
            <a:off x="342900" y="319606"/>
            <a:ext cx="1348364" cy="1348364"/>
          </a:xfrm>
          <a:custGeom>
            <a:rect b="b" l="l" r="r" t="t"/>
            <a:pathLst>
              <a:path extrusionOk="0" h="1348364" w="1348364">
                <a:moveTo>
                  <a:pt x="0" y="0"/>
                </a:moveTo>
                <a:lnTo>
                  <a:pt x="1348364" y="0"/>
                </a:lnTo>
                <a:lnTo>
                  <a:pt x="1348364" y="1348364"/>
                </a:lnTo>
                <a:lnTo>
                  <a:pt x="0" y="134836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11"/>
          <p:cNvSpPr txBox="1"/>
          <p:nvPr/>
        </p:nvSpPr>
        <p:spPr>
          <a:xfrm>
            <a:off x="1319856" y="5467680"/>
            <a:ext cx="15969900" cy="1250200"/>
          </a:xfrm>
          <a:prstGeom prst="rect">
            <a:avLst/>
          </a:prstGeom>
          <a:noFill/>
          <a:ln>
            <a:noFill/>
          </a:ln>
        </p:spPr>
        <p:txBody>
          <a:bodyPr anchorCtr="0" anchor="t" bIns="0" lIns="0" spcFirstLastPara="1" rIns="0" wrap="square" tIns="0">
            <a:spAutoFit/>
          </a:bodyPr>
          <a:lstStyle/>
          <a:p>
            <a:pPr indent="0" lvl="0" marL="0" marR="0" rtl="0" algn="just">
              <a:lnSpc>
                <a:spcPct val="102000"/>
              </a:lnSpc>
              <a:spcBef>
                <a:spcPts val="0"/>
              </a:spcBef>
              <a:spcAft>
                <a:spcPts val="0"/>
              </a:spcAft>
              <a:buNone/>
            </a:pPr>
            <a:r>
              <a:rPr b="1" lang="en-US" sz="6000">
                <a:solidFill>
                  <a:srgbClr val="003C67"/>
                </a:solidFill>
                <a:latin typeface="Times"/>
                <a:ea typeface="Times"/>
                <a:cs typeface="Times"/>
                <a:sym typeface="Times"/>
              </a:rPr>
              <a:t>Phương Pháp Tiếp Cận </a:t>
            </a:r>
            <a:endParaRPr/>
          </a:p>
        </p:txBody>
      </p:sp>
      <p:sp>
        <p:nvSpPr>
          <p:cNvPr id="239" name="Google Shape;239;p11"/>
          <p:cNvSpPr txBox="1"/>
          <p:nvPr/>
        </p:nvSpPr>
        <p:spPr>
          <a:xfrm>
            <a:off x="14942112" y="9678228"/>
            <a:ext cx="1785000" cy="5134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lang="en-US" sz="2700">
                <a:solidFill>
                  <a:srgbClr val="FFFFFF"/>
                </a:solidFill>
                <a:latin typeface="Times"/>
                <a:ea typeface="Times"/>
                <a:cs typeface="Times"/>
                <a:sym typeface="Times"/>
              </a:rPr>
              <a:t>‹#›</a:t>
            </a:r>
            <a:endParaRPr/>
          </a:p>
        </p:txBody>
      </p:sp>
      <p:grpSp>
        <p:nvGrpSpPr>
          <p:cNvPr id="240" name="Google Shape;240;p11"/>
          <p:cNvGrpSpPr/>
          <p:nvPr/>
        </p:nvGrpSpPr>
        <p:grpSpPr>
          <a:xfrm>
            <a:off x="1528350" y="2634600"/>
            <a:ext cx="3382650" cy="2619470"/>
            <a:chOff x="0" y="0"/>
            <a:chExt cx="4510200" cy="3492627"/>
          </a:xfrm>
        </p:grpSpPr>
        <p:sp>
          <p:nvSpPr>
            <p:cNvPr id="241" name="Google Shape;241;p11"/>
            <p:cNvSpPr/>
            <p:nvPr/>
          </p:nvSpPr>
          <p:spPr>
            <a:xfrm>
              <a:off x="0" y="0"/>
              <a:ext cx="4510151" cy="3492627"/>
            </a:xfrm>
            <a:custGeom>
              <a:rect b="b" l="l" r="r" t="t"/>
              <a:pathLst>
                <a:path extrusionOk="0" h="3492627" w="4510151">
                  <a:moveTo>
                    <a:pt x="0" y="0"/>
                  </a:moveTo>
                  <a:lnTo>
                    <a:pt x="4510151" y="0"/>
                  </a:lnTo>
                  <a:lnTo>
                    <a:pt x="4510151" y="3492627"/>
                  </a:lnTo>
                  <a:lnTo>
                    <a:pt x="0" y="3492627"/>
                  </a:lnTo>
                  <a:close/>
                </a:path>
              </a:pathLst>
            </a:custGeom>
            <a:solidFill>
              <a:srgbClr val="003C6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11"/>
            <p:cNvSpPr txBox="1"/>
            <p:nvPr/>
          </p:nvSpPr>
          <p:spPr>
            <a:xfrm>
              <a:off x="0" y="0"/>
              <a:ext cx="4510200" cy="3492600"/>
            </a:xfrm>
            <a:prstGeom prst="rect">
              <a:avLst/>
            </a:prstGeom>
            <a:noFill/>
            <a:ln>
              <a:noFill/>
            </a:ln>
          </p:spPr>
          <p:txBody>
            <a:bodyPr anchorCtr="0" anchor="ctr" bIns="50800" lIns="50800" spcFirstLastPara="1" rIns="50800" wrap="square" tIns="50800">
              <a:noAutofit/>
            </a:bodyPr>
            <a:lstStyle/>
            <a:p>
              <a:pPr indent="0" lvl="0" marL="0" marR="0" rtl="0" algn="ctr">
                <a:lnSpc>
                  <a:spcPct val="120000"/>
                </a:lnSpc>
                <a:spcBef>
                  <a:spcPts val="0"/>
                </a:spcBef>
                <a:spcAft>
                  <a:spcPts val="0"/>
                </a:spcAft>
                <a:buNone/>
              </a:pPr>
              <a:r>
                <a:rPr b="1" lang="en-US" sz="10800">
                  <a:solidFill>
                    <a:srgbClr val="FFFFFF"/>
                  </a:solidFill>
                  <a:latin typeface="Roboto Condensed"/>
                  <a:ea typeface="Roboto Condensed"/>
                  <a:cs typeface="Roboto Condensed"/>
                  <a:sym typeface="Roboto Condensed"/>
                </a:rPr>
                <a:t>04</a:t>
              </a:r>
              <a:endParaRPr/>
            </a:p>
          </p:txBody>
        </p:sp>
      </p:grpSp>
      <p:sp>
        <p:nvSpPr>
          <p:cNvPr id="243" name="Google Shape;243;p11"/>
          <p:cNvSpPr/>
          <p:nvPr/>
        </p:nvSpPr>
        <p:spPr>
          <a:xfrm>
            <a:off x="8847600" y="2502562"/>
            <a:ext cx="8291134" cy="5523530"/>
          </a:xfrm>
          <a:custGeom>
            <a:rect b="b" l="l" r="r" t="t"/>
            <a:pathLst>
              <a:path extrusionOk="0" h="5523530" w="8291134">
                <a:moveTo>
                  <a:pt x="0" y="0"/>
                </a:moveTo>
                <a:lnTo>
                  <a:pt x="8291134" y="0"/>
                </a:lnTo>
                <a:lnTo>
                  <a:pt x="8291134" y="5523530"/>
                </a:lnTo>
                <a:lnTo>
                  <a:pt x="0" y="5523530"/>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2"/>
          <p:cNvSpPr/>
          <p:nvPr/>
        </p:nvSpPr>
        <p:spPr>
          <a:xfrm>
            <a:off x="1" y="9601200"/>
            <a:ext cx="18288000" cy="685800"/>
          </a:xfrm>
          <a:custGeom>
            <a:rect b="b" l="l" r="r" t="t"/>
            <a:pathLst>
              <a:path extrusionOk="0" h="914400" w="24384000">
                <a:moveTo>
                  <a:pt x="0" y="0"/>
                </a:moveTo>
                <a:lnTo>
                  <a:pt x="24384000" y="0"/>
                </a:lnTo>
                <a:lnTo>
                  <a:pt x="24384000" y="914400"/>
                </a:lnTo>
                <a:lnTo>
                  <a:pt x="0" y="914400"/>
                </a:lnTo>
                <a:close/>
              </a:path>
            </a:pathLst>
          </a:custGeom>
          <a:solidFill>
            <a:srgbClr val="5ECCF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 name="Google Shape;249;p12"/>
          <p:cNvSpPr/>
          <p:nvPr/>
        </p:nvSpPr>
        <p:spPr>
          <a:xfrm>
            <a:off x="0" y="9501474"/>
            <a:ext cx="18288000" cy="98965"/>
          </a:xfrm>
          <a:custGeom>
            <a:rect b="b" l="l" r="r" t="t"/>
            <a:pathLst>
              <a:path extrusionOk="0" h="131953" w="24384000">
                <a:moveTo>
                  <a:pt x="0" y="0"/>
                </a:moveTo>
                <a:lnTo>
                  <a:pt x="24384000" y="0"/>
                </a:lnTo>
                <a:lnTo>
                  <a:pt x="24384000" y="131953"/>
                </a:lnTo>
                <a:lnTo>
                  <a:pt x="0" y="131953"/>
                </a:lnTo>
                <a:close/>
              </a:path>
            </a:pathLst>
          </a:custGeom>
          <a:solidFill>
            <a:srgbClr val="4E67C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50" name="Google Shape;250;p12"/>
          <p:cNvCxnSpPr/>
          <p:nvPr/>
        </p:nvCxnSpPr>
        <p:spPr>
          <a:xfrm rot="2791">
            <a:off x="335753" y="1825717"/>
            <a:ext cx="17597443" cy="0"/>
          </a:xfrm>
          <a:prstGeom prst="straightConnector1">
            <a:avLst/>
          </a:prstGeom>
          <a:noFill/>
          <a:ln cap="rnd" cmpd="sng" w="9525">
            <a:solidFill>
              <a:srgbClr val="7F7F7F"/>
            </a:solidFill>
            <a:prstDash val="solid"/>
            <a:round/>
            <a:headEnd len="sm" w="sm" type="none"/>
            <a:tailEnd len="sm" w="sm" type="none"/>
          </a:ln>
        </p:spPr>
      </p:cxnSp>
      <p:sp>
        <p:nvSpPr>
          <p:cNvPr descr="C:\Users\Administrator\Desktop\thesis-slide\uit-logo.png" id="251" name="Google Shape;251;p12"/>
          <p:cNvSpPr/>
          <p:nvPr/>
        </p:nvSpPr>
        <p:spPr>
          <a:xfrm>
            <a:off x="342900" y="319606"/>
            <a:ext cx="1348364" cy="1348364"/>
          </a:xfrm>
          <a:custGeom>
            <a:rect b="b" l="l" r="r" t="t"/>
            <a:pathLst>
              <a:path extrusionOk="0" h="1348364" w="1348364">
                <a:moveTo>
                  <a:pt x="0" y="0"/>
                </a:moveTo>
                <a:lnTo>
                  <a:pt x="1348364" y="0"/>
                </a:lnTo>
                <a:lnTo>
                  <a:pt x="1348364" y="1348364"/>
                </a:lnTo>
                <a:lnTo>
                  <a:pt x="0" y="134836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12"/>
          <p:cNvSpPr/>
          <p:nvPr/>
        </p:nvSpPr>
        <p:spPr>
          <a:xfrm>
            <a:off x="10421239" y="2051936"/>
            <a:ext cx="5780025" cy="7178914"/>
          </a:xfrm>
          <a:custGeom>
            <a:rect b="b" l="l" r="r" t="t"/>
            <a:pathLst>
              <a:path extrusionOk="0" h="7178914" w="5780025">
                <a:moveTo>
                  <a:pt x="0" y="0"/>
                </a:moveTo>
                <a:lnTo>
                  <a:pt x="5780025" y="0"/>
                </a:lnTo>
                <a:lnTo>
                  <a:pt x="5780025" y="7178915"/>
                </a:lnTo>
                <a:lnTo>
                  <a:pt x="0" y="7178915"/>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 name="Google Shape;253;p12"/>
          <p:cNvSpPr txBox="1"/>
          <p:nvPr/>
        </p:nvSpPr>
        <p:spPr>
          <a:xfrm>
            <a:off x="1963294" y="472006"/>
            <a:ext cx="15969900" cy="1214876"/>
          </a:xfrm>
          <a:prstGeom prst="rect">
            <a:avLst/>
          </a:prstGeom>
          <a:noFill/>
          <a:ln>
            <a:noFill/>
          </a:ln>
        </p:spPr>
        <p:txBody>
          <a:bodyPr anchorCtr="0" anchor="t" bIns="0" lIns="0" spcFirstLastPara="1" rIns="0" wrap="square" tIns="0">
            <a:spAutoFit/>
          </a:bodyPr>
          <a:lstStyle/>
          <a:p>
            <a:pPr indent="0" lvl="0" marL="0" marR="0" rtl="0" algn="just">
              <a:lnSpc>
                <a:spcPct val="102005"/>
              </a:lnSpc>
              <a:spcBef>
                <a:spcPts val="0"/>
              </a:spcBef>
              <a:spcAft>
                <a:spcPts val="0"/>
              </a:spcAft>
              <a:buNone/>
            </a:pPr>
            <a:r>
              <a:rPr b="1" lang="en-US" sz="8977">
                <a:solidFill>
                  <a:srgbClr val="003C67"/>
                </a:solidFill>
                <a:latin typeface="Inter"/>
                <a:ea typeface="Inter"/>
                <a:cs typeface="Inter"/>
                <a:sym typeface="Inter"/>
              </a:rPr>
              <a:t>Phương Pháp Tiếp Cận  </a:t>
            </a:r>
            <a:endParaRPr/>
          </a:p>
        </p:txBody>
      </p:sp>
      <p:sp>
        <p:nvSpPr>
          <p:cNvPr id="254" name="Google Shape;254;p12"/>
          <p:cNvSpPr txBox="1"/>
          <p:nvPr/>
        </p:nvSpPr>
        <p:spPr>
          <a:xfrm>
            <a:off x="14942112" y="9678228"/>
            <a:ext cx="1785000" cy="5134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lang="en-US" sz="2700">
                <a:solidFill>
                  <a:srgbClr val="FFFFFF"/>
                </a:solidFill>
                <a:latin typeface="Times"/>
                <a:ea typeface="Times"/>
                <a:cs typeface="Times"/>
                <a:sym typeface="Times"/>
              </a:rPr>
              <a:t>‹#›</a:t>
            </a:r>
            <a:endParaRPr/>
          </a:p>
        </p:txBody>
      </p:sp>
      <p:sp>
        <p:nvSpPr>
          <p:cNvPr id="255" name="Google Shape;255;p12"/>
          <p:cNvSpPr txBox="1"/>
          <p:nvPr/>
        </p:nvSpPr>
        <p:spPr>
          <a:xfrm>
            <a:off x="1028700" y="2362270"/>
            <a:ext cx="7757875" cy="1704975"/>
          </a:xfrm>
          <a:prstGeom prst="rect">
            <a:avLst/>
          </a:prstGeom>
          <a:noFill/>
          <a:ln>
            <a:noFill/>
          </a:ln>
        </p:spPr>
        <p:txBody>
          <a:bodyPr anchorCtr="0" anchor="t" bIns="0" lIns="0" spcFirstLastPara="1" rIns="0" wrap="square" tIns="0">
            <a:spAutoFit/>
          </a:bodyPr>
          <a:lstStyle/>
          <a:p>
            <a:pPr indent="0" lvl="0" marL="0" marR="0" rtl="0" algn="just">
              <a:lnSpc>
                <a:spcPct val="120005"/>
              </a:lnSpc>
              <a:spcBef>
                <a:spcPts val="0"/>
              </a:spcBef>
              <a:spcAft>
                <a:spcPts val="0"/>
              </a:spcAft>
              <a:buNone/>
            </a:pPr>
            <a:r>
              <a:rPr lang="en-US" sz="3599">
                <a:solidFill>
                  <a:srgbClr val="000000"/>
                </a:solidFill>
                <a:latin typeface="Times New Roman"/>
                <a:ea typeface="Times New Roman"/>
                <a:cs typeface="Times New Roman"/>
                <a:sym typeface="Times New Roman"/>
              </a:rPr>
              <a:t>Mô hình:</a:t>
            </a:r>
            <a:endParaRPr/>
          </a:p>
          <a:p>
            <a:pPr indent="-388618" lvl="1" marL="777235" marR="0" rtl="0" algn="just">
              <a:lnSpc>
                <a:spcPct val="120005"/>
              </a:lnSpc>
              <a:spcBef>
                <a:spcPts val="0"/>
              </a:spcBef>
              <a:spcAft>
                <a:spcPts val="0"/>
              </a:spcAft>
              <a:buClr>
                <a:srgbClr val="000000"/>
              </a:buClr>
              <a:buSzPts val="3599"/>
              <a:buFont typeface="Arial"/>
              <a:buChar char="•"/>
            </a:pPr>
            <a:r>
              <a:rPr b="0" i="0" lang="en-US" sz="3599" u="none" cap="none" strike="noStrike">
                <a:solidFill>
                  <a:srgbClr val="000000"/>
                </a:solidFill>
                <a:latin typeface="Times New Roman"/>
                <a:ea typeface="Times New Roman"/>
                <a:cs typeface="Times New Roman"/>
                <a:sym typeface="Times New Roman"/>
              </a:rPr>
              <a:t>GRU </a:t>
            </a:r>
            <a:endParaRPr/>
          </a:p>
          <a:p>
            <a:pPr indent="-388618" lvl="1" marL="777235" marR="0" rtl="0" algn="just">
              <a:lnSpc>
                <a:spcPct val="120005"/>
              </a:lnSpc>
              <a:spcBef>
                <a:spcPts val="0"/>
              </a:spcBef>
              <a:spcAft>
                <a:spcPts val="0"/>
              </a:spcAft>
              <a:buClr>
                <a:srgbClr val="000000"/>
              </a:buClr>
              <a:buSzPts val="3599"/>
              <a:buFont typeface="Arial"/>
              <a:buChar char="•"/>
            </a:pPr>
            <a:r>
              <a:rPr b="0" i="0" lang="en-US" sz="3599" u="none" cap="none" strike="noStrike">
                <a:solidFill>
                  <a:srgbClr val="000000"/>
                </a:solidFill>
                <a:latin typeface="Times New Roman"/>
                <a:ea typeface="Times New Roman"/>
                <a:cs typeface="Times New Roman"/>
                <a:sym typeface="Times New Roman"/>
              </a:rPr>
              <a:t>Long Short-Term Memory (LSTM)</a:t>
            </a:r>
            <a:endParaRPr/>
          </a:p>
        </p:txBody>
      </p:sp>
      <p:sp>
        <p:nvSpPr>
          <p:cNvPr id="256" name="Google Shape;256;p12"/>
          <p:cNvSpPr txBox="1"/>
          <p:nvPr/>
        </p:nvSpPr>
        <p:spPr>
          <a:xfrm>
            <a:off x="1017082" y="5067300"/>
            <a:ext cx="3190756" cy="2247900"/>
          </a:xfrm>
          <a:prstGeom prst="rect">
            <a:avLst/>
          </a:prstGeom>
          <a:noFill/>
          <a:ln>
            <a:noFill/>
          </a:ln>
        </p:spPr>
        <p:txBody>
          <a:bodyPr anchorCtr="0" anchor="t" bIns="0" lIns="0" spcFirstLastPara="1" rIns="0" wrap="square" tIns="0">
            <a:spAutoFit/>
          </a:bodyPr>
          <a:lstStyle/>
          <a:p>
            <a:pPr indent="0" lvl="0" marL="0" marR="0" rtl="0" algn="just">
              <a:lnSpc>
                <a:spcPct val="120005"/>
              </a:lnSpc>
              <a:spcBef>
                <a:spcPts val="0"/>
              </a:spcBef>
              <a:spcAft>
                <a:spcPts val="0"/>
              </a:spcAft>
              <a:buNone/>
            </a:pPr>
            <a:r>
              <a:rPr lang="en-US" sz="3599">
                <a:solidFill>
                  <a:srgbClr val="000000"/>
                </a:solidFill>
                <a:latin typeface="Times New Roman"/>
                <a:ea typeface="Times New Roman"/>
                <a:cs typeface="Times New Roman"/>
                <a:sym typeface="Times New Roman"/>
              </a:rPr>
              <a:t>Độ đo đánh giá:</a:t>
            </a:r>
            <a:endParaRPr/>
          </a:p>
          <a:p>
            <a:pPr indent="-388618" lvl="1" marL="777235" marR="0" rtl="0" algn="just">
              <a:lnSpc>
                <a:spcPct val="120005"/>
              </a:lnSpc>
              <a:spcBef>
                <a:spcPts val="0"/>
              </a:spcBef>
              <a:spcAft>
                <a:spcPts val="0"/>
              </a:spcAft>
              <a:buClr>
                <a:srgbClr val="000000"/>
              </a:buClr>
              <a:buSzPts val="3599"/>
              <a:buFont typeface="Arial"/>
              <a:buChar char="•"/>
            </a:pPr>
            <a:r>
              <a:rPr b="0" i="0" lang="en-US" sz="3599" u="none" cap="none" strike="noStrike">
                <a:solidFill>
                  <a:srgbClr val="000000"/>
                </a:solidFill>
                <a:latin typeface="Times New Roman"/>
                <a:ea typeface="Times New Roman"/>
                <a:cs typeface="Times New Roman"/>
                <a:sym typeface="Times New Roman"/>
              </a:rPr>
              <a:t>Accuracy </a:t>
            </a:r>
            <a:endParaRPr/>
          </a:p>
          <a:p>
            <a:pPr indent="-388618" lvl="1" marL="777235" marR="0" rtl="0" algn="just">
              <a:lnSpc>
                <a:spcPct val="120005"/>
              </a:lnSpc>
              <a:spcBef>
                <a:spcPts val="0"/>
              </a:spcBef>
              <a:spcAft>
                <a:spcPts val="0"/>
              </a:spcAft>
              <a:buClr>
                <a:srgbClr val="000000"/>
              </a:buClr>
              <a:buSzPts val="3599"/>
              <a:buFont typeface="Arial"/>
              <a:buChar char="•"/>
            </a:pPr>
            <a:r>
              <a:rPr b="0" i="0" lang="en-US" sz="3599" u="none" cap="none" strike="noStrike">
                <a:solidFill>
                  <a:srgbClr val="000000"/>
                </a:solidFill>
                <a:latin typeface="Times New Roman"/>
                <a:ea typeface="Times New Roman"/>
                <a:cs typeface="Times New Roman"/>
                <a:sym typeface="Times New Roman"/>
              </a:rPr>
              <a:t>Precision</a:t>
            </a:r>
            <a:endParaRPr/>
          </a:p>
          <a:p>
            <a:pPr indent="-388618" lvl="1" marL="777235" marR="0" rtl="0" algn="just">
              <a:lnSpc>
                <a:spcPct val="120005"/>
              </a:lnSpc>
              <a:spcBef>
                <a:spcPts val="0"/>
              </a:spcBef>
              <a:spcAft>
                <a:spcPts val="0"/>
              </a:spcAft>
              <a:buClr>
                <a:srgbClr val="000000"/>
              </a:buClr>
              <a:buSzPts val="3599"/>
              <a:buFont typeface="Arial"/>
              <a:buChar char="•"/>
            </a:pPr>
            <a:r>
              <a:rPr b="0" i="0" lang="en-US" sz="3599" u="none" cap="none" strike="noStrike">
                <a:solidFill>
                  <a:srgbClr val="000000"/>
                </a:solidFill>
                <a:latin typeface="Times New Roman"/>
                <a:ea typeface="Times New Roman"/>
                <a:cs typeface="Times New Roman"/>
                <a:sym typeface="Times New Roman"/>
              </a:rPr>
              <a:t>Recall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3"/>
          <p:cNvSpPr/>
          <p:nvPr/>
        </p:nvSpPr>
        <p:spPr>
          <a:xfrm>
            <a:off x="1" y="9601200"/>
            <a:ext cx="18288000" cy="685800"/>
          </a:xfrm>
          <a:custGeom>
            <a:rect b="b" l="l" r="r" t="t"/>
            <a:pathLst>
              <a:path extrusionOk="0" h="914400" w="24384000">
                <a:moveTo>
                  <a:pt x="0" y="0"/>
                </a:moveTo>
                <a:lnTo>
                  <a:pt x="24384000" y="0"/>
                </a:lnTo>
                <a:lnTo>
                  <a:pt x="24384000" y="914400"/>
                </a:lnTo>
                <a:lnTo>
                  <a:pt x="0" y="914400"/>
                </a:lnTo>
                <a:close/>
              </a:path>
            </a:pathLst>
          </a:custGeom>
          <a:solidFill>
            <a:srgbClr val="5ECCF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13"/>
          <p:cNvSpPr/>
          <p:nvPr/>
        </p:nvSpPr>
        <p:spPr>
          <a:xfrm>
            <a:off x="0" y="9501474"/>
            <a:ext cx="18288000" cy="98965"/>
          </a:xfrm>
          <a:custGeom>
            <a:rect b="b" l="l" r="r" t="t"/>
            <a:pathLst>
              <a:path extrusionOk="0" h="131953" w="24384000">
                <a:moveTo>
                  <a:pt x="0" y="0"/>
                </a:moveTo>
                <a:lnTo>
                  <a:pt x="24384000" y="0"/>
                </a:lnTo>
                <a:lnTo>
                  <a:pt x="24384000" y="131953"/>
                </a:lnTo>
                <a:lnTo>
                  <a:pt x="0" y="131953"/>
                </a:lnTo>
                <a:close/>
              </a:path>
            </a:pathLst>
          </a:custGeom>
          <a:solidFill>
            <a:srgbClr val="4E67C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63" name="Google Shape;263;p13"/>
          <p:cNvCxnSpPr/>
          <p:nvPr/>
        </p:nvCxnSpPr>
        <p:spPr>
          <a:xfrm rot="2791">
            <a:off x="335753" y="1825717"/>
            <a:ext cx="17597443" cy="0"/>
          </a:xfrm>
          <a:prstGeom prst="straightConnector1">
            <a:avLst/>
          </a:prstGeom>
          <a:noFill/>
          <a:ln cap="rnd" cmpd="sng" w="9525">
            <a:solidFill>
              <a:srgbClr val="7F7F7F"/>
            </a:solidFill>
            <a:prstDash val="solid"/>
            <a:round/>
            <a:headEnd len="sm" w="sm" type="none"/>
            <a:tailEnd len="sm" w="sm" type="none"/>
          </a:ln>
        </p:spPr>
      </p:cxnSp>
      <p:sp>
        <p:nvSpPr>
          <p:cNvPr descr="C:\Users\Administrator\Desktop\thesis-slide\uit-logo.png" id="264" name="Google Shape;264;p13"/>
          <p:cNvSpPr/>
          <p:nvPr/>
        </p:nvSpPr>
        <p:spPr>
          <a:xfrm>
            <a:off x="342900" y="319606"/>
            <a:ext cx="1348364" cy="1348364"/>
          </a:xfrm>
          <a:custGeom>
            <a:rect b="b" l="l" r="r" t="t"/>
            <a:pathLst>
              <a:path extrusionOk="0" h="1348364" w="1348364">
                <a:moveTo>
                  <a:pt x="0" y="0"/>
                </a:moveTo>
                <a:lnTo>
                  <a:pt x="1348364" y="0"/>
                </a:lnTo>
                <a:lnTo>
                  <a:pt x="1348364" y="1348364"/>
                </a:lnTo>
                <a:lnTo>
                  <a:pt x="0" y="134836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13"/>
          <p:cNvSpPr txBox="1"/>
          <p:nvPr/>
        </p:nvSpPr>
        <p:spPr>
          <a:xfrm>
            <a:off x="3790131" y="5467680"/>
            <a:ext cx="15969900" cy="1250200"/>
          </a:xfrm>
          <a:prstGeom prst="rect">
            <a:avLst/>
          </a:prstGeom>
          <a:noFill/>
          <a:ln>
            <a:noFill/>
          </a:ln>
        </p:spPr>
        <p:txBody>
          <a:bodyPr anchorCtr="0" anchor="t" bIns="0" lIns="0" spcFirstLastPara="1" rIns="0" wrap="square" tIns="0">
            <a:spAutoFit/>
          </a:bodyPr>
          <a:lstStyle/>
          <a:p>
            <a:pPr indent="0" lvl="0" marL="0" marR="0" rtl="0" algn="just">
              <a:lnSpc>
                <a:spcPct val="102000"/>
              </a:lnSpc>
              <a:spcBef>
                <a:spcPts val="0"/>
              </a:spcBef>
              <a:spcAft>
                <a:spcPts val="0"/>
              </a:spcAft>
              <a:buNone/>
            </a:pPr>
            <a:r>
              <a:rPr b="1" lang="en-US" sz="6000">
                <a:solidFill>
                  <a:srgbClr val="003C67"/>
                </a:solidFill>
                <a:latin typeface="Times"/>
                <a:ea typeface="Times"/>
                <a:cs typeface="Times"/>
                <a:sym typeface="Times"/>
              </a:rPr>
              <a:t>Kết Quả </a:t>
            </a:r>
            <a:endParaRPr/>
          </a:p>
        </p:txBody>
      </p:sp>
      <p:sp>
        <p:nvSpPr>
          <p:cNvPr id="266" name="Google Shape;266;p13"/>
          <p:cNvSpPr txBox="1"/>
          <p:nvPr/>
        </p:nvSpPr>
        <p:spPr>
          <a:xfrm>
            <a:off x="14942112" y="9678228"/>
            <a:ext cx="1785000" cy="5134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lang="en-US" sz="2700">
                <a:solidFill>
                  <a:srgbClr val="FFFFFF"/>
                </a:solidFill>
                <a:latin typeface="Times"/>
                <a:ea typeface="Times"/>
                <a:cs typeface="Times"/>
                <a:sym typeface="Times"/>
              </a:rPr>
              <a:t>‹#›</a:t>
            </a:r>
            <a:endParaRPr/>
          </a:p>
        </p:txBody>
      </p:sp>
      <p:grpSp>
        <p:nvGrpSpPr>
          <p:cNvPr id="267" name="Google Shape;267;p13"/>
          <p:cNvGrpSpPr/>
          <p:nvPr/>
        </p:nvGrpSpPr>
        <p:grpSpPr>
          <a:xfrm>
            <a:off x="3698700" y="2599312"/>
            <a:ext cx="3382650" cy="2619470"/>
            <a:chOff x="0" y="0"/>
            <a:chExt cx="4510200" cy="3492627"/>
          </a:xfrm>
        </p:grpSpPr>
        <p:sp>
          <p:nvSpPr>
            <p:cNvPr id="268" name="Google Shape;268;p13"/>
            <p:cNvSpPr/>
            <p:nvPr/>
          </p:nvSpPr>
          <p:spPr>
            <a:xfrm>
              <a:off x="0" y="0"/>
              <a:ext cx="4510151" cy="3492627"/>
            </a:xfrm>
            <a:custGeom>
              <a:rect b="b" l="l" r="r" t="t"/>
              <a:pathLst>
                <a:path extrusionOk="0" h="3492627" w="4510151">
                  <a:moveTo>
                    <a:pt x="0" y="0"/>
                  </a:moveTo>
                  <a:lnTo>
                    <a:pt x="4510151" y="0"/>
                  </a:lnTo>
                  <a:lnTo>
                    <a:pt x="4510151" y="3492627"/>
                  </a:lnTo>
                  <a:lnTo>
                    <a:pt x="0" y="3492627"/>
                  </a:lnTo>
                  <a:close/>
                </a:path>
              </a:pathLst>
            </a:custGeom>
            <a:solidFill>
              <a:srgbClr val="003C6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 name="Google Shape;269;p13"/>
            <p:cNvSpPr txBox="1"/>
            <p:nvPr/>
          </p:nvSpPr>
          <p:spPr>
            <a:xfrm>
              <a:off x="0" y="0"/>
              <a:ext cx="4510200" cy="3492600"/>
            </a:xfrm>
            <a:prstGeom prst="rect">
              <a:avLst/>
            </a:prstGeom>
            <a:noFill/>
            <a:ln>
              <a:noFill/>
            </a:ln>
          </p:spPr>
          <p:txBody>
            <a:bodyPr anchorCtr="0" anchor="ctr" bIns="50800" lIns="50800" spcFirstLastPara="1" rIns="50800" wrap="square" tIns="50800">
              <a:noAutofit/>
            </a:bodyPr>
            <a:lstStyle/>
            <a:p>
              <a:pPr indent="0" lvl="0" marL="0" marR="0" rtl="0" algn="ctr">
                <a:lnSpc>
                  <a:spcPct val="120000"/>
                </a:lnSpc>
                <a:spcBef>
                  <a:spcPts val="0"/>
                </a:spcBef>
                <a:spcAft>
                  <a:spcPts val="0"/>
                </a:spcAft>
                <a:buNone/>
              </a:pPr>
              <a:r>
                <a:rPr b="1" lang="en-US" sz="10800">
                  <a:solidFill>
                    <a:srgbClr val="FFFFFF"/>
                  </a:solidFill>
                  <a:latin typeface="Roboto Condensed"/>
                  <a:ea typeface="Roboto Condensed"/>
                  <a:cs typeface="Roboto Condensed"/>
                  <a:sym typeface="Roboto Condensed"/>
                </a:rPr>
                <a:t>05</a:t>
              </a:r>
              <a:endParaRPr/>
            </a:p>
          </p:txBody>
        </p:sp>
      </p:grpSp>
      <p:sp>
        <p:nvSpPr>
          <p:cNvPr id="270" name="Google Shape;270;p13"/>
          <p:cNvSpPr/>
          <p:nvPr/>
        </p:nvSpPr>
        <p:spPr>
          <a:xfrm>
            <a:off x="8847600" y="2502562"/>
            <a:ext cx="8291134" cy="5523530"/>
          </a:xfrm>
          <a:custGeom>
            <a:rect b="b" l="l" r="r" t="t"/>
            <a:pathLst>
              <a:path extrusionOk="0" h="5523530" w="8291134">
                <a:moveTo>
                  <a:pt x="0" y="0"/>
                </a:moveTo>
                <a:lnTo>
                  <a:pt x="8291134" y="0"/>
                </a:lnTo>
                <a:lnTo>
                  <a:pt x="8291134" y="5523530"/>
                </a:lnTo>
                <a:lnTo>
                  <a:pt x="0" y="5523530"/>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4"/>
          <p:cNvSpPr/>
          <p:nvPr/>
        </p:nvSpPr>
        <p:spPr>
          <a:xfrm>
            <a:off x="1" y="9601200"/>
            <a:ext cx="18288000" cy="685800"/>
          </a:xfrm>
          <a:custGeom>
            <a:rect b="b" l="l" r="r" t="t"/>
            <a:pathLst>
              <a:path extrusionOk="0" h="914400" w="24384000">
                <a:moveTo>
                  <a:pt x="0" y="0"/>
                </a:moveTo>
                <a:lnTo>
                  <a:pt x="24384000" y="0"/>
                </a:lnTo>
                <a:lnTo>
                  <a:pt x="24384000" y="914400"/>
                </a:lnTo>
                <a:lnTo>
                  <a:pt x="0" y="914400"/>
                </a:lnTo>
                <a:close/>
              </a:path>
            </a:pathLst>
          </a:custGeom>
          <a:solidFill>
            <a:srgbClr val="5ECCF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 name="Google Shape;276;p14"/>
          <p:cNvSpPr/>
          <p:nvPr/>
        </p:nvSpPr>
        <p:spPr>
          <a:xfrm>
            <a:off x="0" y="9501474"/>
            <a:ext cx="18288000" cy="98965"/>
          </a:xfrm>
          <a:custGeom>
            <a:rect b="b" l="l" r="r" t="t"/>
            <a:pathLst>
              <a:path extrusionOk="0" h="131953" w="24384000">
                <a:moveTo>
                  <a:pt x="0" y="0"/>
                </a:moveTo>
                <a:lnTo>
                  <a:pt x="24384000" y="0"/>
                </a:lnTo>
                <a:lnTo>
                  <a:pt x="24384000" y="131953"/>
                </a:lnTo>
                <a:lnTo>
                  <a:pt x="0" y="131953"/>
                </a:lnTo>
                <a:close/>
              </a:path>
            </a:pathLst>
          </a:custGeom>
          <a:solidFill>
            <a:srgbClr val="4E67C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77" name="Google Shape;277;p14"/>
          <p:cNvCxnSpPr/>
          <p:nvPr/>
        </p:nvCxnSpPr>
        <p:spPr>
          <a:xfrm rot="2791">
            <a:off x="335753" y="1825717"/>
            <a:ext cx="17597443" cy="0"/>
          </a:xfrm>
          <a:prstGeom prst="straightConnector1">
            <a:avLst/>
          </a:prstGeom>
          <a:noFill/>
          <a:ln cap="rnd" cmpd="sng" w="9525">
            <a:solidFill>
              <a:srgbClr val="7F7F7F"/>
            </a:solidFill>
            <a:prstDash val="solid"/>
            <a:round/>
            <a:headEnd len="sm" w="sm" type="none"/>
            <a:tailEnd len="sm" w="sm" type="none"/>
          </a:ln>
        </p:spPr>
      </p:cxnSp>
      <p:sp>
        <p:nvSpPr>
          <p:cNvPr descr="C:\Users\Administrator\Desktop\thesis-slide\uit-logo.png" id="278" name="Google Shape;278;p14"/>
          <p:cNvSpPr/>
          <p:nvPr/>
        </p:nvSpPr>
        <p:spPr>
          <a:xfrm>
            <a:off x="342900" y="319606"/>
            <a:ext cx="1348364" cy="1348364"/>
          </a:xfrm>
          <a:custGeom>
            <a:rect b="b" l="l" r="r" t="t"/>
            <a:pathLst>
              <a:path extrusionOk="0" h="1348364" w="1348364">
                <a:moveTo>
                  <a:pt x="0" y="0"/>
                </a:moveTo>
                <a:lnTo>
                  <a:pt x="1348364" y="0"/>
                </a:lnTo>
                <a:lnTo>
                  <a:pt x="1348364" y="1348364"/>
                </a:lnTo>
                <a:lnTo>
                  <a:pt x="0" y="134836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 name="Google Shape;279;p14"/>
          <p:cNvSpPr/>
          <p:nvPr/>
        </p:nvSpPr>
        <p:spPr>
          <a:xfrm>
            <a:off x="2005702" y="2147204"/>
            <a:ext cx="14721410" cy="2223393"/>
          </a:xfrm>
          <a:custGeom>
            <a:rect b="b" l="l" r="r" t="t"/>
            <a:pathLst>
              <a:path extrusionOk="0" h="2223393" w="14721410">
                <a:moveTo>
                  <a:pt x="0" y="0"/>
                </a:moveTo>
                <a:lnTo>
                  <a:pt x="14721410" y="0"/>
                </a:lnTo>
                <a:lnTo>
                  <a:pt x="14721410" y="2223393"/>
                </a:lnTo>
                <a:lnTo>
                  <a:pt x="0" y="2223393"/>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14"/>
          <p:cNvSpPr txBox="1"/>
          <p:nvPr/>
        </p:nvSpPr>
        <p:spPr>
          <a:xfrm>
            <a:off x="1765731" y="528854"/>
            <a:ext cx="15969900" cy="1214876"/>
          </a:xfrm>
          <a:prstGeom prst="rect">
            <a:avLst/>
          </a:prstGeom>
          <a:noFill/>
          <a:ln>
            <a:noFill/>
          </a:ln>
        </p:spPr>
        <p:txBody>
          <a:bodyPr anchorCtr="0" anchor="t" bIns="0" lIns="0" spcFirstLastPara="1" rIns="0" wrap="square" tIns="0">
            <a:spAutoFit/>
          </a:bodyPr>
          <a:lstStyle/>
          <a:p>
            <a:pPr indent="0" lvl="0" marL="0" marR="0" rtl="0" algn="just">
              <a:lnSpc>
                <a:spcPct val="102005"/>
              </a:lnSpc>
              <a:spcBef>
                <a:spcPts val="0"/>
              </a:spcBef>
              <a:spcAft>
                <a:spcPts val="0"/>
              </a:spcAft>
              <a:buNone/>
            </a:pPr>
            <a:r>
              <a:rPr b="1" lang="en-US" sz="8977">
                <a:solidFill>
                  <a:srgbClr val="003C67"/>
                </a:solidFill>
                <a:latin typeface="Inter"/>
                <a:ea typeface="Inter"/>
                <a:cs typeface="Inter"/>
                <a:sym typeface="Inter"/>
              </a:rPr>
              <a:t>Kết quả thực nghiệm  </a:t>
            </a:r>
            <a:endParaRPr/>
          </a:p>
        </p:txBody>
      </p:sp>
      <p:sp>
        <p:nvSpPr>
          <p:cNvPr id="281" name="Google Shape;281;p14"/>
          <p:cNvSpPr txBox="1"/>
          <p:nvPr/>
        </p:nvSpPr>
        <p:spPr>
          <a:xfrm>
            <a:off x="14942112" y="9678228"/>
            <a:ext cx="1785000" cy="5134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lang="en-US" sz="2700">
                <a:solidFill>
                  <a:srgbClr val="FFFFFF"/>
                </a:solidFill>
                <a:latin typeface="Times"/>
                <a:ea typeface="Times"/>
                <a:cs typeface="Times"/>
                <a:sym typeface="Times"/>
              </a:rPr>
              <a:t>‹#›</a:t>
            </a:r>
            <a:endParaRPr/>
          </a:p>
        </p:txBody>
      </p:sp>
      <p:sp>
        <p:nvSpPr>
          <p:cNvPr id="282" name="Google Shape;282;p14"/>
          <p:cNvSpPr txBox="1"/>
          <p:nvPr/>
        </p:nvSpPr>
        <p:spPr>
          <a:xfrm>
            <a:off x="2005702" y="4761122"/>
            <a:ext cx="14721410" cy="2181225"/>
          </a:xfrm>
          <a:prstGeom prst="rect">
            <a:avLst/>
          </a:prstGeom>
          <a:noFill/>
          <a:ln>
            <a:noFill/>
          </a:ln>
        </p:spPr>
        <p:txBody>
          <a:bodyPr anchorCtr="0" anchor="t" bIns="0" lIns="0" spcFirstLastPara="1" rIns="0" wrap="square" tIns="0">
            <a:spAutoFit/>
          </a:bodyPr>
          <a:lstStyle/>
          <a:p>
            <a:pPr indent="0" lvl="0" marL="0" marR="0" rtl="0" algn="just">
              <a:lnSpc>
                <a:spcPct val="120005"/>
              </a:lnSpc>
              <a:spcBef>
                <a:spcPts val="0"/>
              </a:spcBef>
              <a:spcAft>
                <a:spcPts val="0"/>
              </a:spcAft>
              <a:buNone/>
            </a:pPr>
            <a:r>
              <a:rPr lang="en-US" sz="3599">
                <a:solidFill>
                  <a:srgbClr val="000000"/>
                </a:solidFill>
                <a:latin typeface="Inter"/>
                <a:ea typeface="Inter"/>
                <a:cs typeface="Inter"/>
                <a:sym typeface="Inter"/>
              </a:rPr>
              <a:t>Cả 2 mô hình đều có accuracy và recall cho biến 'note' rất thấp, chi dưới 10%, tuy nhiên lại có precision trên 90%. Điều này có thể lý giải bởi trong toàn bộ bộ dữ liệu, có rất nhiều nốt khác nhau, điều này gây trở ngại cho việc phân loại đúng các nốt nhạc. </a:t>
            </a:r>
            <a:endParaRPr/>
          </a:p>
        </p:txBody>
      </p:sp>
      <p:sp>
        <p:nvSpPr>
          <p:cNvPr id="283" name="Google Shape;283;p14"/>
          <p:cNvSpPr txBox="1"/>
          <p:nvPr/>
        </p:nvSpPr>
        <p:spPr>
          <a:xfrm>
            <a:off x="2005702" y="7397998"/>
            <a:ext cx="14721410" cy="1638300"/>
          </a:xfrm>
          <a:prstGeom prst="rect">
            <a:avLst/>
          </a:prstGeom>
          <a:noFill/>
          <a:ln>
            <a:noFill/>
          </a:ln>
        </p:spPr>
        <p:txBody>
          <a:bodyPr anchorCtr="0" anchor="t" bIns="0" lIns="0" spcFirstLastPara="1" rIns="0" wrap="square" tIns="0">
            <a:spAutoFit/>
          </a:bodyPr>
          <a:lstStyle/>
          <a:p>
            <a:pPr indent="0" lvl="0" marL="0" marR="0" rtl="0" algn="just">
              <a:lnSpc>
                <a:spcPct val="120005"/>
              </a:lnSpc>
              <a:spcBef>
                <a:spcPts val="0"/>
              </a:spcBef>
              <a:spcAft>
                <a:spcPts val="0"/>
              </a:spcAft>
              <a:buNone/>
            </a:pPr>
            <a:r>
              <a:rPr lang="en-US" sz="3599">
                <a:solidFill>
                  <a:srgbClr val="000000"/>
                </a:solidFill>
                <a:latin typeface="Inter"/>
                <a:ea typeface="Inter"/>
                <a:cs typeface="Inter"/>
                <a:sym typeface="Inter"/>
              </a:rPr>
              <a:t>Tuy nhiên, xét về mục đích ban đầu của bài toán là sáng tạo ra một bản nhạc mới, chứ không phải là sao chép lại bản nhạc ban đầu, điều này có thể chấp nhận được.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p:nvPr/>
        </p:nvSpPr>
        <p:spPr>
          <a:xfrm>
            <a:off x="1" y="9601200"/>
            <a:ext cx="18288000" cy="685800"/>
          </a:xfrm>
          <a:custGeom>
            <a:rect b="b" l="l" r="r" t="t"/>
            <a:pathLst>
              <a:path extrusionOk="0" h="914400" w="24384000">
                <a:moveTo>
                  <a:pt x="0" y="0"/>
                </a:moveTo>
                <a:lnTo>
                  <a:pt x="24384000" y="0"/>
                </a:lnTo>
                <a:lnTo>
                  <a:pt x="24384000" y="914400"/>
                </a:lnTo>
                <a:lnTo>
                  <a:pt x="0" y="914400"/>
                </a:lnTo>
                <a:close/>
              </a:path>
            </a:pathLst>
          </a:custGeom>
          <a:solidFill>
            <a:srgbClr val="5ECCF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 name="Google Shape;289;p15"/>
          <p:cNvSpPr/>
          <p:nvPr/>
        </p:nvSpPr>
        <p:spPr>
          <a:xfrm>
            <a:off x="0" y="9501474"/>
            <a:ext cx="18288000" cy="98965"/>
          </a:xfrm>
          <a:custGeom>
            <a:rect b="b" l="l" r="r" t="t"/>
            <a:pathLst>
              <a:path extrusionOk="0" h="131953" w="24384000">
                <a:moveTo>
                  <a:pt x="0" y="0"/>
                </a:moveTo>
                <a:lnTo>
                  <a:pt x="24384000" y="0"/>
                </a:lnTo>
                <a:lnTo>
                  <a:pt x="24384000" y="131953"/>
                </a:lnTo>
                <a:lnTo>
                  <a:pt x="0" y="131953"/>
                </a:lnTo>
                <a:close/>
              </a:path>
            </a:pathLst>
          </a:custGeom>
          <a:solidFill>
            <a:srgbClr val="4E67C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90" name="Google Shape;290;p15"/>
          <p:cNvCxnSpPr/>
          <p:nvPr/>
        </p:nvCxnSpPr>
        <p:spPr>
          <a:xfrm rot="2791">
            <a:off x="335753" y="1825717"/>
            <a:ext cx="17597443" cy="0"/>
          </a:xfrm>
          <a:prstGeom prst="straightConnector1">
            <a:avLst/>
          </a:prstGeom>
          <a:noFill/>
          <a:ln cap="rnd" cmpd="sng" w="9525">
            <a:solidFill>
              <a:srgbClr val="7F7F7F"/>
            </a:solidFill>
            <a:prstDash val="solid"/>
            <a:round/>
            <a:headEnd len="sm" w="sm" type="none"/>
            <a:tailEnd len="sm" w="sm" type="none"/>
          </a:ln>
        </p:spPr>
      </p:cxnSp>
      <p:sp>
        <p:nvSpPr>
          <p:cNvPr descr="C:\Users\Administrator\Desktop\thesis-slide\uit-logo.png" id="291" name="Google Shape;291;p15"/>
          <p:cNvSpPr/>
          <p:nvPr/>
        </p:nvSpPr>
        <p:spPr>
          <a:xfrm>
            <a:off x="342900" y="319606"/>
            <a:ext cx="1348364" cy="1348364"/>
          </a:xfrm>
          <a:custGeom>
            <a:rect b="b" l="l" r="r" t="t"/>
            <a:pathLst>
              <a:path extrusionOk="0" h="1348364" w="1348364">
                <a:moveTo>
                  <a:pt x="0" y="0"/>
                </a:moveTo>
                <a:lnTo>
                  <a:pt x="1348364" y="0"/>
                </a:lnTo>
                <a:lnTo>
                  <a:pt x="1348364" y="1348364"/>
                </a:lnTo>
                <a:lnTo>
                  <a:pt x="0" y="134836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2" name="Google Shape;292;p15"/>
          <p:cNvSpPr/>
          <p:nvPr/>
        </p:nvSpPr>
        <p:spPr>
          <a:xfrm>
            <a:off x="9397583" y="2066303"/>
            <a:ext cx="7692421" cy="6609982"/>
          </a:xfrm>
          <a:custGeom>
            <a:rect b="b" l="l" r="r" t="t"/>
            <a:pathLst>
              <a:path extrusionOk="0" h="6609982" w="7692421">
                <a:moveTo>
                  <a:pt x="0" y="0"/>
                </a:moveTo>
                <a:lnTo>
                  <a:pt x="7692421" y="0"/>
                </a:lnTo>
                <a:lnTo>
                  <a:pt x="7692421" y="6609982"/>
                </a:lnTo>
                <a:lnTo>
                  <a:pt x="0" y="6609982"/>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 name="Google Shape;293;p15"/>
          <p:cNvSpPr txBox="1"/>
          <p:nvPr/>
        </p:nvSpPr>
        <p:spPr>
          <a:xfrm>
            <a:off x="1765731" y="528854"/>
            <a:ext cx="15969900" cy="1214876"/>
          </a:xfrm>
          <a:prstGeom prst="rect">
            <a:avLst/>
          </a:prstGeom>
          <a:noFill/>
          <a:ln>
            <a:noFill/>
          </a:ln>
        </p:spPr>
        <p:txBody>
          <a:bodyPr anchorCtr="0" anchor="t" bIns="0" lIns="0" spcFirstLastPara="1" rIns="0" wrap="square" tIns="0">
            <a:spAutoFit/>
          </a:bodyPr>
          <a:lstStyle/>
          <a:p>
            <a:pPr indent="0" lvl="0" marL="0" marR="0" rtl="0" algn="just">
              <a:lnSpc>
                <a:spcPct val="102005"/>
              </a:lnSpc>
              <a:spcBef>
                <a:spcPts val="0"/>
              </a:spcBef>
              <a:spcAft>
                <a:spcPts val="0"/>
              </a:spcAft>
              <a:buNone/>
            </a:pPr>
            <a:r>
              <a:rPr b="1" lang="en-US" sz="8977">
                <a:solidFill>
                  <a:srgbClr val="003C67"/>
                </a:solidFill>
                <a:latin typeface="Inter"/>
                <a:ea typeface="Inter"/>
                <a:cs typeface="Inter"/>
                <a:sym typeface="Inter"/>
              </a:rPr>
              <a:t>Kết quả thực nghiệm  </a:t>
            </a:r>
            <a:endParaRPr/>
          </a:p>
        </p:txBody>
      </p:sp>
      <p:sp>
        <p:nvSpPr>
          <p:cNvPr id="294" name="Google Shape;294;p15"/>
          <p:cNvSpPr txBox="1"/>
          <p:nvPr/>
        </p:nvSpPr>
        <p:spPr>
          <a:xfrm>
            <a:off x="14942112" y="9678228"/>
            <a:ext cx="1785000" cy="5134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lang="en-US" sz="2700">
                <a:solidFill>
                  <a:srgbClr val="FFFFFF"/>
                </a:solidFill>
                <a:latin typeface="Times"/>
                <a:ea typeface="Times"/>
                <a:cs typeface="Times"/>
                <a:sym typeface="Times"/>
              </a:rPr>
              <a:t>‹#›</a:t>
            </a:r>
            <a:endParaRPr/>
          </a:p>
        </p:txBody>
      </p:sp>
      <p:sp>
        <p:nvSpPr>
          <p:cNvPr id="295" name="Google Shape;295;p15"/>
          <p:cNvSpPr txBox="1"/>
          <p:nvPr/>
        </p:nvSpPr>
        <p:spPr>
          <a:xfrm>
            <a:off x="335756" y="4405313"/>
            <a:ext cx="8801100" cy="1466850"/>
          </a:xfrm>
          <a:prstGeom prst="rect">
            <a:avLst/>
          </a:prstGeom>
          <a:noFill/>
          <a:ln>
            <a:noFill/>
          </a:ln>
        </p:spPr>
        <p:txBody>
          <a:bodyPr anchorCtr="0" anchor="t" bIns="0" lIns="0" spcFirstLastPara="1" rIns="0" wrap="square" tIns="0">
            <a:spAutoFit/>
          </a:bodyPr>
          <a:lstStyle/>
          <a:p>
            <a:pPr indent="0" lvl="0" marL="0" marR="0" rtl="0" algn="just">
              <a:lnSpc>
                <a:spcPct val="120006"/>
              </a:lnSpc>
              <a:spcBef>
                <a:spcPts val="0"/>
              </a:spcBef>
              <a:spcAft>
                <a:spcPts val="0"/>
              </a:spcAft>
              <a:buNone/>
            </a:pPr>
            <a:r>
              <a:rPr lang="en-US" sz="3199">
                <a:solidFill>
                  <a:srgbClr val="000000"/>
                </a:solidFill>
                <a:latin typeface="Inter"/>
                <a:ea typeface="Inter"/>
                <a:cs typeface="Inter"/>
                <a:sym typeface="Inter"/>
              </a:rPr>
              <a:t>bản nhạc có tiết tấu rất nhanh và khá rời rạc, những hợp âm chưa thực sự kết hợp với nhau một cách trơn tru.</a:t>
            </a:r>
            <a:endParaRPr/>
          </a:p>
        </p:txBody>
      </p:sp>
      <p:sp>
        <p:nvSpPr>
          <p:cNvPr id="296" name="Google Shape;296;p15"/>
          <p:cNvSpPr txBox="1"/>
          <p:nvPr/>
        </p:nvSpPr>
        <p:spPr>
          <a:xfrm>
            <a:off x="342900" y="2643794"/>
            <a:ext cx="8801101" cy="109982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lang="en-US" sz="3200">
                <a:solidFill>
                  <a:srgbClr val="000000"/>
                </a:solidFill>
                <a:latin typeface="Inter"/>
                <a:ea typeface="Inter"/>
                <a:cs typeface="Inter"/>
                <a:sym typeface="Inter"/>
              </a:rPr>
              <a:t>Tiến hành tạo bản nhạc dựa vào dữ liệu dự đoán từ mô hình</a:t>
            </a:r>
            <a:endParaRPr/>
          </a:p>
        </p:txBody>
      </p:sp>
      <p:pic>
        <p:nvPicPr>
          <p:cNvPr id="297" name="Google Shape;297;p15" title="new_output_lstm.wav">
            <a:hlinkClick r:id="rId5"/>
          </p:cNvPr>
          <p:cNvPicPr preferRelativeResize="0"/>
          <p:nvPr/>
        </p:nvPicPr>
        <p:blipFill>
          <a:blip r:embed="rId6">
            <a:alphaModFix/>
          </a:blip>
          <a:stretch>
            <a:fillRect/>
          </a:stretch>
        </p:blipFill>
        <p:spPr>
          <a:xfrm>
            <a:off x="342904" y="6533879"/>
            <a:ext cx="1348375" cy="1348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6"/>
          <p:cNvSpPr/>
          <p:nvPr/>
        </p:nvSpPr>
        <p:spPr>
          <a:xfrm>
            <a:off x="1" y="9601200"/>
            <a:ext cx="18288000" cy="685800"/>
          </a:xfrm>
          <a:custGeom>
            <a:rect b="b" l="l" r="r" t="t"/>
            <a:pathLst>
              <a:path extrusionOk="0" h="914400" w="24384000">
                <a:moveTo>
                  <a:pt x="0" y="0"/>
                </a:moveTo>
                <a:lnTo>
                  <a:pt x="24384000" y="0"/>
                </a:lnTo>
                <a:lnTo>
                  <a:pt x="24384000" y="914400"/>
                </a:lnTo>
                <a:lnTo>
                  <a:pt x="0" y="914400"/>
                </a:lnTo>
                <a:close/>
              </a:path>
            </a:pathLst>
          </a:custGeom>
          <a:solidFill>
            <a:srgbClr val="5ECCF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 name="Google Shape;303;p16"/>
          <p:cNvSpPr/>
          <p:nvPr/>
        </p:nvSpPr>
        <p:spPr>
          <a:xfrm>
            <a:off x="0" y="9501474"/>
            <a:ext cx="18288000" cy="98965"/>
          </a:xfrm>
          <a:custGeom>
            <a:rect b="b" l="l" r="r" t="t"/>
            <a:pathLst>
              <a:path extrusionOk="0" h="131953" w="24384000">
                <a:moveTo>
                  <a:pt x="0" y="0"/>
                </a:moveTo>
                <a:lnTo>
                  <a:pt x="24384000" y="0"/>
                </a:lnTo>
                <a:lnTo>
                  <a:pt x="24384000" y="131953"/>
                </a:lnTo>
                <a:lnTo>
                  <a:pt x="0" y="131953"/>
                </a:lnTo>
                <a:close/>
              </a:path>
            </a:pathLst>
          </a:custGeom>
          <a:solidFill>
            <a:srgbClr val="4E67C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04" name="Google Shape;304;p16"/>
          <p:cNvCxnSpPr/>
          <p:nvPr/>
        </p:nvCxnSpPr>
        <p:spPr>
          <a:xfrm rot="2791">
            <a:off x="335753" y="1825717"/>
            <a:ext cx="17597443" cy="0"/>
          </a:xfrm>
          <a:prstGeom prst="straightConnector1">
            <a:avLst/>
          </a:prstGeom>
          <a:noFill/>
          <a:ln cap="rnd" cmpd="sng" w="9525">
            <a:solidFill>
              <a:srgbClr val="7F7F7F"/>
            </a:solidFill>
            <a:prstDash val="solid"/>
            <a:round/>
            <a:headEnd len="sm" w="sm" type="none"/>
            <a:tailEnd len="sm" w="sm" type="none"/>
          </a:ln>
        </p:spPr>
      </p:cxnSp>
      <p:sp>
        <p:nvSpPr>
          <p:cNvPr descr="C:\Users\Administrator\Desktop\thesis-slide\uit-logo.png" id="305" name="Google Shape;305;p16"/>
          <p:cNvSpPr/>
          <p:nvPr/>
        </p:nvSpPr>
        <p:spPr>
          <a:xfrm>
            <a:off x="342900" y="319606"/>
            <a:ext cx="1348364" cy="1348364"/>
          </a:xfrm>
          <a:custGeom>
            <a:rect b="b" l="l" r="r" t="t"/>
            <a:pathLst>
              <a:path extrusionOk="0" h="1348364" w="1348364">
                <a:moveTo>
                  <a:pt x="0" y="0"/>
                </a:moveTo>
                <a:lnTo>
                  <a:pt x="1348364" y="0"/>
                </a:lnTo>
                <a:lnTo>
                  <a:pt x="1348364" y="1348364"/>
                </a:lnTo>
                <a:lnTo>
                  <a:pt x="0" y="134836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 name="Google Shape;306;p16"/>
          <p:cNvSpPr txBox="1"/>
          <p:nvPr/>
        </p:nvSpPr>
        <p:spPr>
          <a:xfrm>
            <a:off x="14942112" y="9678228"/>
            <a:ext cx="1785000" cy="5134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lang="en-US" sz="2700">
                <a:solidFill>
                  <a:srgbClr val="FFFFFF"/>
                </a:solidFill>
                <a:latin typeface="Times"/>
                <a:ea typeface="Times"/>
                <a:cs typeface="Times"/>
                <a:sym typeface="Times"/>
              </a:rPr>
              <a:t>‹#›</a:t>
            </a:r>
            <a:endParaRPr/>
          </a:p>
        </p:txBody>
      </p:sp>
      <p:grpSp>
        <p:nvGrpSpPr>
          <p:cNvPr id="307" name="Google Shape;307;p16"/>
          <p:cNvGrpSpPr/>
          <p:nvPr/>
        </p:nvGrpSpPr>
        <p:grpSpPr>
          <a:xfrm>
            <a:off x="3273825" y="2352938"/>
            <a:ext cx="2124000" cy="2025491"/>
            <a:chOff x="0" y="0"/>
            <a:chExt cx="2832000" cy="2700655"/>
          </a:xfrm>
        </p:grpSpPr>
        <p:sp>
          <p:nvSpPr>
            <p:cNvPr id="308" name="Google Shape;308;p16"/>
            <p:cNvSpPr/>
            <p:nvPr/>
          </p:nvSpPr>
          <p:spPr>
            <a:xfrm>
              <a:off x="0" y="0"/>
              <a:ext cx="2831973" cy="2700655"/>
            </a:xfrm>
            <a:custGeom>
              <a:rect b="b" l="l" r="r" t="t"/>
              <a:pathLst>
                <a:path extrusionOk="0" h="2700655" w="2831973">
                  <a:moveTo>
                    <a:pt x="0" y="0"/>
                  </a:moveTo>
                  <a:lnTo>
                    <a:pt x="2831973" y="0"/>
                  </a:lnTo>
                  <a:lnTo>
                    <a:pt x="2831973" y="2700655"/>
                  </a:lnTo>
                  <a:lnTo>
                    <a:pt x="0" y="2700655"/>
                  </a:lnTo>
                  <a:close/>
                </a:path>
              </a:pathLst>
            </a:custGeom>
            <a:solidFill>
              <a:srgbClr val="003C6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 name="Google Shape;309;p16"/>
            <p:cNvSpPr txBox="1"/>
            <p:nvPr/>
          </p:nvSpPr>
          <p:spPr>
            <a:xfrm>
              <a:off x="0" y="0"/>
              <a:ext cx="2832000" cy="2700600"/>
            </a:xfrm>
            <a:prstGeom prst="rect">
              <a:avLst/>
            </a:prstGeom>
            <a:noFill/>
            <a:ln>
              <a:noFill/>
            </a:ln>
          </p:spPr>
          <p:txBody>
            <a:bodyPr anchorCtr="0" anchor="ctr" bIns="50800" lIns="50800" spcFirstLastPara="1" rIns="50800" wrap="square" tIns="50800">
              <a:noAutofit/>
            </a:bodyPr>
            <a:lstStyle/>
            <a:p>
              <a:pPr indent="0" lvl="0" marL="0" marR="0" rtl="0" algn="ctr">
                <a:lnSpc>
                  <a:spcPct val="120000"/>
                </a:lnSpc>
                <a:spcBef>
                  <a:spcPts val="0"/>
                </a:spcBef>
                <a:spcAft>
                  <a:spcPts val="0"/>
                </a:spcAft>
                <a:buNone/>
              </a:pPr>
              <a:r>
                <a:rPr b="1" lang="en-US" sz="10800">
                  <a:solidFill>
                    <a:srgbClr val="FFFFFF"/>
                  </a:solidFill>
                  <a:latin typeface="Roboto Condensed"/>
                  <a:ea typeface="Roboto Condensed"/>
                  <a:cs typeface="Roboto Condensed"/>
                  <a:sym typeface="Roboto Condensed"/>
                </a:rPr>
                <a:t>07</a:t>
              </a:r>
              <a:endParaRPr/>
            </a:p>
          </p:txBody>
        </p:sp>
      </p:grpSp>
      <p:sp>
        <p:nvSpPr>
          <p:cNvPr id="310" name="Google Shape;310;p16"/>
          <p:cNvSpPr/>
          <p:nvPr/>
        </p:nvSpPr>
        <p:spPr>
          <a:xfrm>
            <a:off x="10150248" y="2352954"/>
            <a:ext cx="6333956" cy="5581074"/>
          </a:xfrm>
          <a:custGeom>
            <a:rect b="b" l="l" r="r" t="t"/>
            <a:pathLst>
              <a:path extrusionOk="0" h="5581074" w="6333956">
                <a:moveTo>
                  <a:pt x="0" y="0"/>
                </a:moveTo>
                <a:lnTo>
                  <a:pt x="6333956" y="0"/>
                </a:lnTo>
                <a:lnTo>
                  <a:pt x="6333956" y="5581074"/>
                </a:lnTo>
                <a:lnTo>
                  <a:pt x="0" y="558107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 name="Google Shape;311;p16"/>
          <p:cNvSpPr txBox="1"/>
          <p:nvPr/>
        </p:nvSpPr>
        <p:spPr>
          <a:xfrm>
            <a:off x="928500" y="5111325"/>
            <a:ext cx="6814650" cy="17585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9000">
                <a:solidFill>
                  <a:srgbClr val="003C67"/>
                </a:solidFill>
                <a:latin typeface="Times"/>
                <a:ea typeface="Times"/>
                <a:cs typeface="Times"/>
                <a:sym typeface="Times"/>
              </a:rPr>
              <a:t>Kết Luận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7"/>
          <p:cNvSpPr/>
          <p:nvPr/>
        </p:nvSpPr>
        <p:spPr>
          <a:xfrm>
            <a:off x="1" y="9601200"/>
            <a:ext cx="18288000" cy="685800"/>
          </a:xfrm>
          <a:custGeom>
            <a:rect b="b" l="l" r="r" t="t"/>
            <a:pathLst>
              <a:path extrusionOk="0" h="914400" w="24384000">
                <a:moveTo>
                  <a:pt x="0" y="0"/>
                </a:moveTo>
                <a:lnTo>
                  <a:pt x="24384000" y="0"/>
                </a:lnTo>
                <a:lnTo>
                  <a:pt x="24384000" y="914400"/>
                </a:lnTo>
                <a:lnTo>
                  <a:pt x="0" y="914400"/>
                </a:lnTo>
                <a:close/>
              </a:path>
            </a:pathLst>
          </a:custGeom>
          <a:solidFill>
            <a:srgbClr val="5ECCF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7" name="Google Shape;317;p17"/>
          <p:cNvSpPr/>
          <p:nvPr/>
        </p:nvSpPr>
        <p:spPr>
          <a:xfrm>
            <a:off x="0" y="9501474"/>
            <a:ext cx="18288000" cy="98965"/>
          </a:xfrm>
          <a:custGeom>
            <a:rect b="b" l="l" r="r" t="t"/>
            <a:pathLst>
              <a:path extrusionOk="0" h="131953" w="24384000">
                <a:moveTo>
                  <a:pt x="0" y="0"/>
                </a:moveTo>
                <a:lnTo>
                  <a:pt x="24384000" y="0"/>
                </a:lnTo>
                <a:lnTo>
                  <a:pt x="24384000" y="131953"/>
                </a:lnTo>
                <a:lnTo>
                  <a:pt x="0" y="131953"/>
                </a:lnTo>
                <a:close/>
              </a:path>
            </a:pathLst>
          </a:custGeom>
          <a:solidFill>
            <a:srgbClr val="4E67C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18" name="Google Shape;318;p17"/>
          <p:cNvCxnSpPr/>
          <p:nvPr/>
        </p:nvCxnSpPr>
        <p:spPr>
          <a:xfrm rot="2791">
            <a:off x="335753" y="1825717"/>
            <a:ext cx="17597443" cy="0"/>
          </a:xfrm>
          <a:prstGeom prst="straightConnector1">
            <a:avLst/>
          </a:prstGeom>
          <a:noFill/>
          <a:ln cap="rnd" cmpd="sng" w="9525">
            <a:solidFill>
              <a:srgbClr val="7F7F7F"/>
            </a:solidFill>
            <a:prstDash val="solid"/>
            <a:round/>
            <a:headEnd len="sm" w="sm" type="none"/>
            <a:tailEnd len="sm" w="sm" type="none"/>
          </a:ln>
        </p:spPr>
      </p:cxnSp>
      <p:sp>
        <p:nvSpPr>
          <p:cNvPr descr="C:\Users\Administrator\Desktop\thesis-slide\uit-logo.png" id="319" name="Google Shape;319;p17"/>
          <p:cNvSpPr/>
          <p:nvPr/>
        </p:nvSpPr>
        <p:spPr>
          <a:xfrm>
            <a:off x="342900" y="319606"/>
            <a:ext cx="1348364" cy="1348364"/>
          </a:xfrm>
          <a:custGeom>
            <a:rect b="b" l="l" r="r" t="t"/>
            <a:pathLst>
              <a:path extrusionOk="0" h="1348364" w="1348364">
                <a:moveTo>
                  <a:pt x="0" y="0"/>
                </a:moveTo>
                <a:lnTo>
                  <a:pt x="1348364" y="0"/>
                </a:lnTo>
                <a:lnTo>
                  <a:pt x="1348364" y="1348364"/>
                </a:lnTo>
                <a:lnTo>
                  <a:pt x="0" y="134836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0" name="Google Shape;320;p17"/>
          <p:cNvSpPr txBox="1"/>
          <p:nvPr/>
        </p:nvSpPr>
        <p:spPr>
          <a:xfrm>
            <a:off x="14942112" y="9678228"/>
            <a:ext cx="1785000" cy="5134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lang="en-US" sz="2700">
                <a:solidFill>
                  <a:srgbClr val="FFFFFF"/>
                </a:solidFill>
                <a:latin typeface="Times"/>
                <a:ea typeface="Times"/>
                <a:cs typeface="Times"/>
                <a:sym typeface="Times"/>
              </a:rPr>
              <a:t>‹#›</a:t>
            </a:r>
            <a:endParaRPr/>
          </a:p>
        </p:txBody>
      </p:sp>
      <p:sp>
        <p:nvSpPr>
          <p:cNvPr id="321" name="Google Shape;321;p17"/>
          <p:cNvSpPr txBox="1"/>
          <p:nvPr/>
        </p:nvSpPr>
        <p:spPr>
          <a:xfrm>
            <a:off x="2096888" y="204600"/>
            <a:ext cx="13201500" cy="1302300"/>
          </a:xfrm>
          <a:prstGeom prst="rect">
            <a:avLst/>
          </a:prstGeom>
          <a:noFill/>
          <a:ln>
            <a:noFill/>
          </a:ln>
        </p:spPr>
        <p:txBody>
          <a:bodyPr anchorCtr="0" anchor="t" bIns="0" lIns="0" spcFirstLastPara="1" rIns="0" wrap="square" tIns="0">
            <a:spAutoFit/>
          </a:bodyPr>
          <a:lstStyle/>
          <a:p>
            <a:pPr indent="0" lvl="0" marL="0" marR="0" rtl="0" algn="l">
              <a:lnSpc>
                <a:spcPct val="119989"/>
              </a:lnSpc>
              <a:spcBef>
                <a:spcPts val="0"/>
              </a:spcBef>
              <a:spcAft>
                <a:spcPts val="0"/>
              </a:spcAft>
              <a:buNone/>
            </a:pPr>
            <a:r>
              <a:rPr b="1" lang="en-US" sz="9975">
                <a:solidFill>
                  <a:srgbClr val="003C67"/>
                </a:solidFill>
                <a:latin typeface="Times"/>
                <a:ea typeface="Times"/>
                <a:cs typeface="Times"/>
                <a:sym typeface="Times"/>
              </a:rPr>
              <a:t>Kết Luận</a:t>
            </a:r>
            <a:endParaRPr/>
          </a:p>
        </p:txBody>
      </p:sp>
      <p:sp>
        <p:nvSpPr>
          <p:cNvPr id="322" name="Google Shape;322;p17"/>
          <p:cNvSpPr txBox="1"/>
          <p:nvPr/>
        </p:nvSpPr>
        <p:spPr>
          <a:xfrm>
            <a:off x="342900" y="2042411"/>
            <a:ext cx="17590294" cy="2758060"/>
          </a:xfrm>
          <a:prstGeom prst="rect">
            <a:avLst/>
          </a:prstGeom>
          <a:noFill/>
          <a:ln>
            <a:noFill/>
          </a:ln>
        </p:spPr>
        <p:txBody>
          <a:bodyPr anchorCtr="0" anchor="t" bIns="0" lIns="0" spcFirstLastPara="1" rIns="0" wrap="square" tIns="0">
            <a:spAutoFit/>
          </a:bodyPr>
          <a:lstStyle/>
          <a:p>
            <a:pPr indent="0" lvl="0" marL="0" marR="0" rtl="0" algn="just">
              <a:lnSpc>
                <a:spcPct val="138012"/>
              </a:lnSpc>
              <a:spcBef>
                <a:spcPts val="0"/>
              </a:spcBef>
              <a:spcAft>
                <a:spcPts val="0"/>
              </a:spcAft>
              <a:buNone/>
            </a:pPr>
            <a:r>
              <a:rPr lang="en-US" sz="3099">
                <a:solidFill>
                  <a:srgbClr val="000000"/>
                </a:solidFill>
                <a:latin typeface="Arial"/>
                <a:ea typeface="Arial"/>
                <a:cs typeface="Arial"/>
                <a:sym typeface="Arial"/>
              </a:rPr>
              <a:t>Trong báo cáo này, nhóm đã  xây dựng mô hình sáng tạo âm nhạc ứng dụng Deep Learning. Nhóm đã áp dụng cho 2 mô hình GRU và LSTM, để đánh giá hiệu suất, sử dụng độ đo Accuracy, Precision và Recall. Kết quả tốt nhất mà nhóm đạt được khi sử dụng mô hình LSTM với batch-size = 128.</a:t>
            </a:r>
            <a:endParaRPr/>
          </a:p>
          <a:p>
            <a:pPr indent="0" lvl="0" marL="0" marR="0" rtl="0" algn="just">
              <a:lnSpc>
                <a:spcPct val="138012"/>
              </a:lnSpc>
              <a:spcBef>
                <a:spcPts val="0"/>
              </a:spcBef>
              <a:spcAft>
                <a:spcPts val="0"/>
              </a:spcAft>
              <a:buNone/>
            </a:pPr>
            <a:r>
              <a:t/>
            </a:r>
            <a:endParaRPr sz="3099">
              <a:solidFill>
                <a:srgbClr val="000000"/>
              </a:solidFill>
              <a:latin typeface="Arial"/>
              <a:ea typeface="Arial"/>
              <a:cs typeface="Arial"/>
              <a:sym typeface="Arial"/>
            </a:endParaRPr>
          </a:p>
        </p:txBody>
      </p:sp>
      <p:sp>
        <p:nvSpPr>
          <p:cNvPr id="323" name="Google Shape;323;p17"/>
          <p:cNvSpPr txBox="1"/>
          <p:nvPr/>
        </p:nvSpPr>
        <p:spPr>
          <a:xfrm>
            <a:off x="342900" y="4292347"/>
            <a:ext cx="17590294" cy="933450"/>
          </a:xfrm>
          <a:prstGeom prst="rect">
            <a:avLst/>
          </a:prstGeom>
          <a:noFill/>
          <a:ln>
            <a:noFill/>
          </a:ln>
        </p:spPr>
        <p:txBody>
          <a:bodyPr anchorCtr="0" anchor="t" bIns="0" lIns="0" spcFirstLastPara="1" rIns="0" wrap="square" tIns="0">
            <a:spAutoFit/>
          </a:bodyPr>
          <a:lstStyle/>
          <a:p>
            <a:pPr indent="0" lvl="0" marL="0" marR="0" rtl="0" algn="just">
              <a:lnSpc>
                <a:spcPct val="120006"/>
              </a:lnSpc>
              <a:spcBef>
                <a:spcPts val="0"/>
              </a:spcBef>
              <a:spcAft>
                <a:spcPts val="0"/>
              </a:spcAft>
              <a:buNone/>
            </a:pPr>
            <a:r>
              <a:rPr lang="en-US" sz="3099">
                <a:solidFill>
                  <a:srgbClr val="000000"/>
                </a:solidFill>
                <a:latin typeface="Inter"/>
                <a:ea typeface="Inter"/>
                <a:cs typeface="Inter"/>
                <a:sym typeface="Inter"/>
              </a:rPr>
              <a:t>Tuy nhiên, hệ thống vẫn còn một số hạn chế, bao gồm kết quả dự đoán chưa đạt được mức cao mong muốn và hiệu suất vận hành chưa đạt được độ ổn định mong đợi.</a:t>
            </a:r>
            <a:endParaRPr/>
          </a:p>
        </p:txBody>
      </p:sp>
      <p:sp>
        <p:nvSpPr>
          <p:cNvPr id="324" name="Google Shape;324;p17"/>
          <p:cNvSpPr txBox="1"/>
          <p:nvPr/>
        </p:nvSpPr>
        <p:spPr>
          <a:xfrm>
            <a:off x="342900" y="5793738"/>
            <a:ext cx="17590294" cy="2333625"/>
          </a:xfrm>
          <a:prstGeom prst="rect">
            <a:avLst/>
          </a:prstGeom>
          <a:noFill/>
          <a:ln>
            <a:noFill/>
          </a:ln>
        </p:spPr>
        <p:txBody>
          <a:bodyPr anchorCtr="0" anchor="t" bIns="0" lIns="0" spcFirstLastPara="1" rIns="0" wrap="square" tIns="0">
            <a:spAutoFit/>
          </a:bodyPr>
          <a:lstStyle/>
          <a:p>
            <a:pPr indent="0" lvl="0" marL="0" marR="0" rtl="0" algn="just">
              <a:lnSpc>
                <a:spcPct val="120006"/>
              </a:lnSpc>
              <a:spcBef>
                <a:spcPts val="0"/>
              </a:spcBef>
              <a:spcAft>
                <a:spcPts val="0"/>
              </a:spcAft>
              <a:buNone/>
            </a:pPr>
            <a:r>
              <a:rPr lang="en-US" sz="3099">
                <a:solidFill>
                  <a:srgbClr val="000000"/>
                </a:solidFill>
                <a:latin typeface="Inter"/>
                <a:ea typeface="Inter"/>
                <a:cs typeface="Inter"/>
                <a:sym typeface="Inter"/>
              </a:rPr>
              <a:t>Hướng phát triển trong tương lai:</a:t>
            </a:r>
            <a:endParaRPr/>
          </a:p>
          <a:p>
            <a:pPr indent="-334644" lvl="1" marL="669288" marR="0" rtl="0" algn="just">
              <a:lnSpc>
                <a:spcPct val="120006"/>
              </a:lnSpc>
              <a:spcBef>
                <a:spcPts val="0"/>
              </a:spcBef>
              <a:spcAft>
                <a:spcPts val="0"/>
              </a:spcAft>
              <a:buClr>
                <a:srgbClr val="000000"/>
              </a:buClr>
              <a:buSzPts val="3099"/>
              <a:buFont typeface="Arial"/>
              <a:buChar char="•"/>
            </a:pPr>
            <a:r>
              <a:rPr b="0" i="0" lang="en-US" sz="3099" u="none" cap="none" strike="noStrike">
                <a:solidFill>
                  <a:srgbClr val="000000"/>
                </a:solidFill>
                <a:latin typeface="Inter"/>
                <a:ea typeface="Inter"/>
                <a:cs typeface="Inter"/>
                <a:sym typeface="Inter"/>
              </a:rPr>
              <a:t>Áp dụng và tinh chỉnh các mô hình pre-trained cho bộ dữ liệu</a:t>
            </a:r>
            <a:endParaRPr b="0" i="0" sz="3099" u="none" cap="none" strike="noStrike">
              <a:solidFill>
                <a:srgbClr val="000000"/>
              </a:solidFill>
              <a:latin typeface="Inter"/>
              <a:ea typeface="Inter"/>
              <a:cs typeface="Inter"/>
              <a:sym typeface="Inter"/>
            </a:endParaRPr>
          </a:p>
          <a:p>
            <a:pPr indent="-334644" lvl="1" marL="669288" marR="0" rtl="0" algn="just">
              <a:lnSpc>
                <a:spcPct val="120006"/>
              </a:lnSpc>
              <a:spcBef>
                <a:spcPts val="0"/>
              </a:spcBef>
              <a:spcAft>
                <a:spcPts val="0"/>
              </a:spcAft>
              <a:buClr>
                <a:srgbClr val="000000"/>
              </a:buClr>
              <a:buSzPts val="3099"/>
              <a:buFont typeface="Arial"/>
              <a:buChar char="•"/>
            </a:pPr>
            <a:r>
              <a:rPr b="0" i="0" lang="en-US" sz="3099" u="none" cap="none" strike="noStrike">
                <a:solidFill>
                  <a:srgbClr val="000000"/>
                </a:solidFill>
                <a:latin typeface="Inter"/>
                <a:ea typeface="Inter"/>
                <a:cs typeface="Inter"/>
                <a:sym typeface="Inter"/>
              </a:rPr>
              <a:t>Xây dựng một trang web tạo ra âm nhạc từ dữ liệu người dùng tải lên</a:t>
            </a:r>
            <a:endParaRPr b="0" i="0" sz="3099" u="none" cap="none" strike="noStrike">
              <a:solidFill>
                <a:srgbClr val="000000"/>
              </a:solidFill>
              <a:latin typeface="Inter"/>
              <a:ea typeface="Inter"/>
              <a:cs typeface="Inter"/>
              <a:sym typeface="Inter"/>
            </a:endParaRPr>
          </a:p>
          <a:p>
            <a:pPr indent="-334644" lvl="1" marL="669288" marR="0" rtl="0" algn="just">
              <a:lnSpc>
                <a:spcPct val="120006"/>
              </a:lnSpc>
              <a:spcBef>
                <a:spcPts val="0"/>
              </a:spcBef>
              <a:spcAft>
                <a:spcPts val="0"/>
              </a:spcAft>
              <a:buClr>
                <a:srgbClr val="000000"/>
              </a:buClr>
              <a:buSzPts val="3099"/>
              <a:buFont typeface="Arial"/>
              <a:buChar char="•"/>
            </a:pPr>
            <a:r>
              <a:rPr b="0" i="0" lang="en-US" sz="3099" u="none" cap="none" strike="noStrike">
                <a:solidFill>
                  <a:srgbClr val="000000"/>
                </a:solidFill>
                <a:latin typeface="Inter"/>
                <a:ea typeface="Inter"/>
                <a:cs typeface="Inter"/>
                <a:sym typeface="Inter"/>
              </a:rPr>
              <a:t>Xây dựng được một bản nhạc hoàn chỉnh, có tiết tấu phù hợp và có sự kết hợp hài hòa giữa các hợp âm.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8"/>
          <p:cNvSpPr/>
          <p:nvPr/>
        </p:nvSpPr>
        <p:spPr>
          <a:xfrm>
            <a:off x="1" y="9601200"/>
            <a:ext cx="18288000" cy="685800"/>
          </a:xfrm>
          <a:custGeom>
            <a:rect b="b" l="l" r="r" t="t"/>
            <a:pathLst>
              <a:path extrusionOk="0" h="914400" w="24384000">
                <a:moveTo>
                  <a:pt x="0" y="0"/>
                </a:moveTo>
                <a:lnTo>
                  <a:pt x="24384000" y="0"/>
                </a:lnTo>
                <a:lnTo>
                  <a:pt x="24384000" y="914400"/>
                </a:lnTo>
                <a:lnTo>
                  <a:pt x="0" y="914400"/>
                </a:lnTo>
                <a:close/>
              </a:path>
            </a:pathLst>
          </a:custGeom>
          <a:solidFill>
            <a:srgbClr val="5ECCF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 name="Google Shape;330;p18"/>
          <p:cNvSpPr/>
          <p:nvPr/>
        </p:nvSpPr>
        <p:spPr>
          <a:xfrm>
            <a:off x="0" y="9501474"/>
            <a:ext cx="18288000" cy="98965"/>
          </a:xfrm>
          <a:custGeom>
            <a:rect b="b" l="l" r="r" t="t"/>
            <a:pathLst>
              <a:path extrusionOk="0" h="131953" w="24384000">
                <a:moveTo>
                  <a:pt x="0" y="0"/>
                </a:moveTo>
                <a:lnTo>
                  <a:pt x="24384000" y="0"/>
                </a:lnTo>
                <a:lnTo>
                  <a:pt x="24384000" y="131953"/>
                </a:lnTo>
                <a:lnTo>
                  <a:pt x="0" y="131953"/>
                </a:lnTo>
                <a:close/>
              </a:path>
            </a:pathLst>
          </a:custGeom>
          <a:solidFill>
            <a:srgbClr val="4E67C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31" name="Google Shape;331;p18"/>
          <p:cNvCxnSpPr/>
          <p:nvPr/>
        </p:nvCxnSpPr>
        <p:spPr>
          <a:xfrm rot="2791">
            <a:off x="335753" y="1825717"/>
            <a:ext cx="17597443" cy="0"/>
          </a:xfrm>
          <a:prstGeom prst="straightConnector1">
            <a:avLst/>
          </a:prstGeom>
          <a:noFill/>
          <a:ln cap="rnd" cmpd="sng" w="9525">
            <a:solidFill>
              <a:srgbClr val="7F7F7F"/>
            </a:solidFill>
            <a:prstDash val="solid"/>
            <a:round/>
            <a:headEnd len="sm" w="sm" type="none"/>
            <a:tailEnd len="sm" w="sm" type="none"/>
          </a:ln>
        </p:spPr>
      </p:cxnSp>
      <p:sp>
        <p:nvSpPr>
          <p:cNvPr descr="C:\Users\Administrator\Desktop\thesis-slide\uit-logo.png" id="332" name="Google Shape;332;p18"/>
          <p:cNvSpPr/>
          <p:nvPr/>
        </p:nvSpPr>
        <p:spPr>
          <a:xfrm>
            <a:off x="342900" y="319606"/>
            <a:ext cx="1348364" cy="1348364"/>
          </a:xfrm>
          <a:custGeom>
            <a:rect b="b" l="l" r="r" t="t"/>
            <a:pathLst>
              <a:path extrusionOk="0" h="1348364" w="1348364">
                <a:moveTo>
                  <a:pt x="0" y="0"/>
                </a:moveTo>
                <a:lnTo>
                  <a:pt x="1348364" y="0"/>
                </a:lnTo>
                <a:lnTo>
                  <a:pt x="1348364" y="1348364"/>
                </a:lnTo>
                <a:lnTo>
                  <a:pt x="0" y="134836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3" name="Google Shape;333;p18"/>
          <p:cNvSpPr/>
          <p:nvPr/>
        </p:nvSpPr>
        <p:spPr>
          <a:xfrm>
            <a:off x="4762" y="9601200"/>
            <a:ext cx="18283238" cy="685800"/>
          </a:xfrm>
          <a:custGeom>
            <a:rect b="b" l="l" r="r" t="t"/>
            <a:pathLst>
              <a:path extrusionOk="0" h="914400" w="24377650">
                <a:moveTo>
                  <a:pt x="0" y="0"/>
                </a:moveTo>
                <a:lnTo>
                  <a:pt x="24377650" y="0"/>
                </a:lnTo>
                <a:lnTo>
                  <a:pt x="24377650" y="914400"/>
                </a:lnTo>
                <a:lnTo>
                  <a:pt x="0" y="914400"/>
                </a:lnTo>
                <a:close/>
              </a:path>
            </a:pathLst>
          </a:custGeom>
          <a:solidFill>
            <a:srgbClr val="5ECCF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 name="Google Shape;334;p18"/>
          <p:cNvSpPr/>
          <p:nvPr/>
        </p:nvSpPr>
        <p:spPr>
          <a:xfrm>
            <a:off x="22" y="9501474"/>
            <a:ext cx="18283238" cy="96012"/>
          </a:xfrm>
          <a:custGeom>
            <a:rect b="b" l="l" r="r" t="t"/>
            <a:pathLst>
              <a:path extrusionOk="0" h="128016" w="24377650">
                <a:moveTo>
                  <a:pt x="0" y="0"/>
                </a:moveTo>
                <a:lnTo>
                  <a:pt x="24377650" y="0"/>
                </a:lnTo>
                <a:lnTo>
                  <a:pt x="24377650" y="128016"/>
                </a:lnTo>
                <a:lnTo>
                  <a:pt x="0" y="128016"/>
                </a:lnTo>
                <a:close/>
              </a:path>
            </a:pathLst>
          </a:custGeom>
          <a:solidFill>
            <a:srgbClr val="4E67C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 name="Google Shape;335;p18"/>
          <p:cNvSpPr txBox="1"/>
          <p:nvPr/>
        </p:nvSpPr>
        <p:spPr>
          <a:xfrm>
            <a:off x="1737345" y="2996068"/>
            <a:ext cx="14904750" cy="3445899"/>
          </a:xfrm>
          <a:prstGeom prst="rect">
            <a:avLst/>
          </a:prstGeom>
          <a:noFill/>
          <a:ln>
            <a:noFill/>
          </a:ln>
        </p:spPr>
        <p:txBody>
          <a:bodyPr anchorCtr="0" anchor="t" bIns="0" lIns="0" spcFirstLastPara="1" rIns="0" wrap="square" tIns="0">
            <a:spAutoFit/>
          </a:bodyPr>
          <a:lstStyle/>
          <a:p>
            <a:pPr indent="0" lvl="0" marL="0" marR="0" rtl="0" algn="ctr">
              <a:lnSpc>
                <a:spcPct val="102000"/>
              </a:lnSpc>
              <a:spcBef>
                <a:spcPts val="0"/>
              </a:spcBef>
              <a:spcAft>
                <a:spcPts val="0"/>
              </a:spcAft>
              <a:buNone/>
            </a:pPr>
            <a:r>
              <a:rPr lang="en-US" sz="12000">
                <a:solidFill>
                  <a:srgbClr val="4E67C8"/>
                </a:solidFill>
                <a:latin typeface="Times New Roman"/>
                <a:ea typeface="Times New Roman"/>
                <a:cs typeface="Times New Roman"/>
                <a:sym typeface="Times New Roman"/>
              </a:rPr>
              <a:t>Question &amp; Answer</a:t>
            </a:r>
            <a:endParaRPr/>
          </a:p>
        </p:txBody>
      </p:sp>
      <p:cxnSp>
        <p:nvCxnSpPr>
          <p:cNvPr id="336" name="Google Shape;336;p18"/>
          <p:cNvCxnSpPr/>
          <p:nvPr/>
        </p:nvCxnSpPr>
        <p:spPr>
          <a:xfrm rot="6498">
            <a:off x="1631619" y="6478142"/>
            <a:ext cx="15116202" cy="0"/>
          </a:xfrm>
          <a:prstGeom prst="straightConnector1">
            <a:avLst/>
          </a:prstGeom>
          <a:noFill/>
          <a:ln cap="rnd" cmpd="sng" w="19050">
            <a:solidFill>
              <a:srgbClr val="4E67C8"/>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p:nvPr/>
        </p:nvSpPr>
        <p:spPr>
          <a:xfrm>
            <a:off x="1" y="9601200"/>
            <a:ext cx="18288000" cy="685800"/>
          </a:xfrm>
          <a:custGeom>
            <a:rect b="b" l="l" r="r" t="t"/>
            <a:pathLst>
              <a:path extrusionOk="0" h="914400" w="24384000">
                <a:moveTo>
                  <a:pt x="0" y="0"/>
                </a:moveTo>
                <a:lnTo>
                  <a:pt x="24384000" y="0"/>
                </a:lnTo>
                <a:lnTo>
                  <a:pt x="24384000" y="914400"/>
                </a:lnTo>
                <a:lnTo>
                  <a:pt x="0" y="914400"/>
                </a:lnTo>
                <a:close/>
              </a:path>
            </a:pathLst>
          </a:custGeom>
          <a:solidFill>
            <a:srgbClr val="5ECCF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2"/>
          <p:cNvSpPr/>
          <p:nvPr/>
        </p:nvSpPr>
        <p:spPr>
          <a:xfrm>
            <a:off x="0" y="9501474"/>
            <a:ext cx="18288000" cy="98965"/>
          </a:xfrm>
          <a:custGeom>
            <a:rect b="b" l="l" r="r" t="t"/>
            <a:pathLst>
              <a:path extrusionOk="0" h="131953" w="24384000">
                <a:moveTo>
                  <a:pt x="0" y="0"/>
                </a:moveTo>
                <a:lnTo>
                  <a:pt x="24384000" y="0"/>
                </a:lnTo>
                <a:lnTo>
                  <a:pt x="24384000" y="131953"/>
                </a:lnTo>
                <a:lnTo>
                  <a:pt x="0" y="131953"/>
                </a:lnTo>
                <a:close/>
              </a:path>
            </a:pathLst>
          </a:custGeom>
          <a:solidFill>
            <a:srgbClr val="4E67C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01" name="Google Shape;101;p2"/>
          <p:cNvCxnSpPr/>
          <p:nvPr/>
        </p:nvCxnSpPr>
        <p:spPr>
          <a:xfrm rot="2791">
            <a:off x="335753" y="1825717"/>
            <a:ext cx="17597443" cy="0"/>
          </a:xfrm>
          <a:prstGeom prst="straightConnector1">
            <a:avLst/>
          </a:prstGeom>
          <a:noFill/>
          <a:ln cap="rnd" cmpd="sng" w="9525">
            <a:solidFill>
              <a:srgbClr val="7F7F7F"/>
            </a:solidFill>
            <a:prstDash val="solid"/>
            <a:round/>
            <a:headEnd len="sm" w="sm" type="none"/>
            <a:tailEnd len="sm" w="sm" type="none"/>
          </a:ln>
        </p:spPr>
      </p:cxnSp>
      <p:sp>
        <p:nvSpPr>
          <p:cNvPr descr="C:\Users\Administrator\Desktop\thesis-slide\uit-logo.png" id="102" name="Google Shape;102;p2"/>
          <p:cNvSpPr/>
          <p:nvPr/>
        </p:nvSpPr>
        <p:spPr>
          <a:xfrm>
            <a:off x="342900" y="319606"/>
            <a:ext cx="1348364" cy="1348364"/>
          </a:xfrm>
          <a:custGeom>
            <a:rect b="b" l="l" r="r" t="t"/>
            <a:pathLst>
              <a:path extrusionOk="0" h="1348364" w="1348364">
                <a:moveTo>
                  <a:pt x="0" y="0"/>
                </a:moveTo>
                <a:lnTo>
                  <a:pt x="1348364" y="0"/>
                </a:lnTo>
                <a:lnTo>
                  <a:pt x="1348364" y="1348364"/>
                </a:lnTo>
                <a:lnTo>
                  <a:pt x="0" y="134836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2"/>
          <p:cNvSpPr txBox="1"/>
          <p:nvPr/>
        </p:nvSpPr>
        <p:spPr>
          <a:xfrm>
            <a:off x="2060892" y="2401150"/>
            <a:ext cx="3918450" cy="607695"/>
          </a:xfrm>
          <a:prstGeom prst="rect">
            <a:avLst/>
          </a:prstGeom>
          <a:noFill/>
          <a:ln>
            <a:noFill/>
          </a:ln>
        </p:spPr>
        <p:txBody>
          <a:bodyPr anchorCtr="0" anchor="t" bIns="0" lIns="0" spcFirstLastPara="1" rIns="0" wrap="square" tIns="0">
            <a:spAutoFit/>
          </a:bodyPr>
          <a:lstStyle/>
          <a:p>
            <a:pPr indent="0" lvl="0" marL="0" marR="0" rtl="0" algn="just">
              <a:lnSpc>
                <a:spcPct val="102000"/>
              </a:lnSpc>
              <a:spcBef>
                <a:spcPts val="0"/>
              </a:spcBef>
              <a:spcAft>
                <a:spcPts val="0"/>
              </a:spcAft>
              <a:buNone/>
            </a:pPr>
            <a:r>
              <a:rPr b="1" lang="en-US" sz="4500">
                <a:solidFill>
                  <a:srgbClr val="003C67"/>
                </a:solidFill>
                <a:latin typeface="Inter"/>
                <a:ea typeface="Inter"/>
                <a:cs typeface="Inter"/>
                <a:sym typeface="Inter"/>
              </a:rPr>
              <a:t>Giới Thiệu </a:t>
            </a:r>
            <a:endParaRPr/>
          </a:p>
        </p:txBody>
      </p:sp>
      <p:sp>
        <p:nvSpPr>
          <p:cNvPr id="104" name="Google Shape;104;p2"/>
          <p:cNvSpPr txBox="1"/>
          <p:nvPr/>
        </p:nvSpPr>
        <p:spPr>
          <a:xfrm>
            <a:off x="14942112" y="9640128"/>
            <a:ext cx="1785000" cy="5515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lang="en-US" sz="4500">
                <a:solidFill>
                  <a:srgbClr val="FFFFFF"/>
                </a:solidFill>
                <a:latin typeface="Times"/>
                <a:ea typeface="Times"/>
                <a:cs typeface="Times"/>
                <a:sym typeface="Times"/>
              </a:rPr>
              <a:t>‹#›</a:t>
            </a:r>
            <a:endParaRPr/>
          </a:p>
        </p:txBody>
      </p:sp>
      <p:grpSp>
        <p:nvGrpSpPr>
          <p:cNvPr id="105" name="Google Shape;105;p2"/>
          <p:cNvGrpSpPr/>
          <p:nvPr/>
        </p:nvGrpSpPr>
        <p:grpSpPr>
          <a:xfrm>
            <a:off x="416738" y="2143913"/>
            <a:ext cx="1242917" cy="1336838"/>
            <a:chOff x="0" y="-19050"/>
            <a:chExt cx="1657223" cy="1782450"/>
          </a:xfrm>
        </p:grpSpPr>
        <p:sp>
          <p:nvSpPr>
            <p:cNvPr id="106" name="Google Shape;106;p2"/>
            <p:cNvSpPr/>
            <p:nvPr/>
          </p:nvSpPr>
          <p:spPr>
            <a:xfrm>
              <a:off x="0" y="0"/>
              <a:ext cx="1657223" cy="1763395"/>
            </a:xfrm>
            <a:custGeom>
              <a:rect b="b" l="l" r="r" t="t"/>
              <a:pathLst>
                <a:path extrusionOk="0" h="1763395" w="1657223">
                  <a:moveTo>
                    <a:pt x="0" y="0"/>
                  </a:moveTo>
                  <a:lnTo>
                    <a:pt x="1657223" y="0"/>
                  </a:lnTo>
                  <a:lnTo>
                    <a:pt x="1657223" y="1763395"/>
                  </a:lnTo>
                  <a:lnTo>
                    <a:pt x="0" y="1763395"/>
                  </a:lnTo>
                  <a:close/>
                </a:path>
              </a:pathLst>
            </a:custGeom>
            <a:solidFill>
              <a:srgbClr val="003C6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2"/>
            <p:cNvSpPr txBox="1"/>
            <p:nvPr/>
          </p:nvSpPr>
          <p:spPr>
            <a:xfrm>
              <a:off x="0" y="-19050"/>
              <a:ext cx="1657200" cy="1782450"/>
            </a:xfrm>
            <a:prstGeom prst="rect">
              <a:avLst/>
            </a:prstGeom>
            <a:noFill/>
            <a:ln>
              <a:noFill/>
            </a:ln>
          </p:spPr>
          <p:txBody>
            <a:bodyPr anchorCtr="0" anchor="ctr" bIns="50800" lIns="50800" spcFirstLastPara="1" rIns="50800" wrap="square" tIns="50800">
              <a:noAutofit/>
            </a:bodyPr>
            <a:lstStyle/>
            <a:p>
              <a:pPr indent="0" lvl="0" marL="0" marR="0" rtl="0" algn="ctr">
                <a:lnSpc>
                  <a:spcPct val="120000"/>
                </a:lnSpc>
                <a:spcBef>
                  <a:spcPts val="0"/>
                </a:spcBef>
                <a:spcAft>
                  <a:spcPts val="0"/>
                </a:spcAft>
                <a:buNone/>
              </a:pPr>
              <a:r>
                <a:rPr b="1" lang="en-US" sz="4500">
                  <a:solidFill>
                    <a:srgbClr val="FFFFFF"/>
                  </a:solidFill>
                  <a:latin typeface="Roboto Condensed"/>
                  <a:ea typeface="Roboto Condensed"/>
                  <a:cs typeface="Roboto Condensed"/>
                  <a:sym typeface="Roboto Condensed"/>
                </a:rPr>
                <a:t>01</a:t>
              </a:r>
              <a:endParaRPr/>
            </a:p>
          </p:txBody>
        </p:sp>
      </p:grpSp>
      <p:grpSp>
        <p:nvGrpSpPr>
          <p:cNvPr id="108" name="Google Shape;108;p2"/>
          <p:cNvGrpSpPr/>
          <p:nvPr/>
        </p:nvGrpSpPr>
        <p:grpSpPr>
          <a:xfrm>
            <a:off x="9960259" y="2037263"/>
            <a:ext cx="1242917" cy="1550138"/>
            <a:chOff x="0" y="-19050"/>
            <a:chExt cx="1657223" cy="2066850"/>
          </a:xfrm>
        </p:grpSpPr>
        <p:sp>
          <p:nvSpPr>
            <p:cNvPr id="109" name="Google Shape;109;p2"/>
            <p:cNvSpPr/>
            <p:nvPr/>
          </p:nvSpPr>
          <p:spPr>
            <a:xfrm>
              <a:off x="0" y="0"/>
              <a:ext cx="1657223" cy="2047748"/>
            </a:xfrm>
            <a:custGeom>
              <a:rect b="b" l="l" r="r" t="t"/>
              <a:pathLst>
                <a:path extrusionOk="0" h="2047748" w="1657223">
                  <a:moveTo>
                    <a:pt x="0" y="0"/>
                  </a:moveTo>
                  <a:lnTo>
                    <a:pt x="1657223" y="0"/>
                  </a:lnTo>
                  <a:lnTo>
                    <a:pt x="1657223" y="2047748"/>
                  </a:lnTo>
                  <a:lnTo>
                    <a:pt x="0" y="2047748"/>
                  </a:lnTo>
                  <a:close/>
                </a:path>
              </a:pathLst>
            </a:custGeom>
            <a:solidFill>
              <a:srgbClr val="003C6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2"/>
            <p:cNvSpPr txBox="1"/>
            <p:nvPr/>
          </p:nvSpPr>
          <p:spPr>
            <a:xfrm>
              <a:off x="0" y="-19050"/>
              <a:ext cx="1657200" cy="2066850"/>
            </a:xfrm>
            <a:prstGeom prst="rect">
              <a:avLst/>
            </a:prstGeom>
            <a:noFill/>
            <a:ln>
              <a:noFill/>
            </a:ln>
          </p:spPr>
          <p:txBody>
            <a:bodyPr anchorCtr="0" anchor="ctr" bIns="50800" lIns="50800" spcFirstLastPara="1" rIns="50800" wrap="square" tIns="50800">
              <a:noAutofit/>
            </a:bodyPr>
            <a:lstStyle/>
            <a:p>
              <a:pPr indent="0" lvl="0" marL="0" marR="0" rtl="0" algn="ctr">
                <a:lnSpc>
                  <a:spcPct val="120000"/>
                </a:lnSpc>
                <a:spcBef>
                  <a:spcPts val="0"/>
                </a:spcBef>
                <a:spcAft>
                  <a:spcPts val="0"/>
                </a:spcAft>
                <a:buNone/>
              </a:pPr>
              <a:r>
                <a:rPr b="1" lang="en-US" sz="4500">
                  <a:solidFill>
                    <a:srgbClr val="FFFFFF"/>
                  </a:solidFill>
                  <a:latin typeface="Roboto Condensed"/>
                  <a:ea typeface="Roboto Condensed"/>
                  <a:cs typeface="Roboto Condensed"/>
                  <a:sym typeface="Roboto Condensed"/>
                </a:rPr>
                <a:t>02</a:t>
              </a:r>
              <a:endParaRPr/>
            </a:p>
          </p:txBody>
        </p:sp>
      </p:grpSp>
      <p:sp>
        <p:nvSpPr>
          <p:cNvPr id="111" name="Google Shape;111;p2"/>
          <p:cNvSpPr txBox="1"/>
          <p:nvPr/>
        </p:nvSpPr>
        <p:spPr>
          <a:xfrm>
            <a:off x="11867166" y="2553728"/>
            <a:ext cx="3123724" cy="607695"/>
          </a:xfrm>
          <a:prstGeom prst="rect">
            <a:avLst/>
          </a:prstGeom>
          <a:noFill/>
          <a:ln>
            <a:noFill/>
          </a:ln>
        </p:spPr>
        <p:txBody>
          <a:bodyPr anchorCtr="0" anchor="t" bIns="0" lIns="0" spcFirstLastPara="1" rIns="0" wrap="square" tIns="0">
            <a:spAutoFit/>
          </a:bodyPr>
          <a:lstStyle/>
          <a:p>
            <a:pPr indent="0" lvl="0" marL="0" marR="0" rtl="0" algn="just">
              <a:lnSpc>
                <a:spcPct val="102000"/>
              </a:lnSpc>
              <a:spcBef>
                <a:spcPts val="0"/>
              </a:spcBef>
              <a:spcAft>
                <a:spcPts val="0"/>
              </a:spcAft>
              <a:buNone/>
            </a:pPr>
            <a:r>
              <a:rPr b="1" lang="en-US" sz="4500">
                <a:solidFill>
                  <a:srgbClr val="003C67"/>
                </a:solidFill>
                <a:latin typeface="Inter"/>
                <a:ea typeface="Inter"/>
                <a:cs typeface="Inter"/>
                <a:sym typeface="Inter"/>
              </a:rPr>
              <a:t>Bộ Dữ Liệu </a:t>
            </a:r>
            <a:endParaRPr/>
          </a:p>
        </p:txBody>
      </p:sp>
      <p:grpSp>
        <p:nvGrpSpPr>
          <p:cNvPr id="112" name="Google Shape;112;p2"/>
          <p:cNvGrpSpPr/>
          <p:nvPr/>
        </p:nvGrpSpPr>
        <p:grpSpPr>
          <a:xfrm>
            <a:off x="395632" y="4650718"/>
            <a:ext cx="1242917" cy="1550138"/>
            <a:chOff x="0" y="-19050"/>
            <a:chExt cx="1657223" cy="2066850"/>
          </a:xfrm>
        </p:grpSpPr>
        <p:sp>
          <p:nvSpPr>
            <p:cNvPr id="113" name="Google Shape;113;p2"/>
            <p:cNvSpPr/>
            <p:nvPr/>
          </p:nvSpPr>
          <p:spPr>
            <a:xfrm>
              <a:off x="0" y="0"/>
              <a:ext cx="1657223" cy="2047748"/>
            </a:xfrm>
            <a:custGeom>
              <a:rect b="b" l="l" r="r" t="t"/>
              <a:pathLst>
                <a:path extrusionOk="0" h="2047748" w="1657223">
                  <a:moveTo>
                    <a:pt x="0" y="0"/>
                  </a:moveTo>
                  <a:lnTo>
                    <a:pt x="1657223" y="0"/>
                  </a:lnTo>
                  <a:lnTo>
                    <a:pt x="1657223" y="2047748"/>
                  </a:lnTo>
                  <a:lnTo>
                    <a:pt x="0" y="2047748"/>
                  </a:lnTo>
                  <a:close/>
                </a:path>
              </a:pathLst>
            </a:custGeom>
            <a:solidFill>
              <a:srgbClr val="003C6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2"/>
            <p:cNvSpPr txBox="1"/>
            <p:nvPr/>
          </p:nvSpPr>
          <p:spPr>
            <a:xfrm>
              <a:off x="0" y="-19050"/>
              <a:ext cx="1657200" cy="2066850"/>
            </a:xfrm>
            <a:prstGeom prst="rect">
              <a:avLst/>
            </a:prstGeom>
            <a:noFill/>
            <a:ln>
              <a:noFill/>
            </a:ln>
          </p:spPr>
          <p:txBody>
            <a:bodyPr anchorCtr="0" anchor="ctr" bIns="50800" lIns="50800" spcFirstLastPara="1" rIns="50800" wrap="square" tIns="50800">
              <a:noAutofit/>
            </a:bodyPr>
            <a:lstStyle/>
            <a:p>
              <a:pPr indent="0" lvl="0" marL="0" marR="0" rtl="0" algn="ctr">
                <a:lnSpc>
                  <a:spcPct val="120000"/>
                </a:lnSpc>
                <a:spcBef>
                  <a:spcPts val="0"/>
                </a:spcBef>
                <a:spcAft>
                  <a:spcPts val="0"/>
                </a:spcAft>
                <a:buNone/>
              </a:pPr>
              <a:r>
                <a:rPr b="1" lang="en-US" sz="4500">
                  <a:solidFill>
                    <a:srgbClr val="FFFFFF"/>
                  </a:solidFill>
                  <a:latin typeface="Roboto Condensed"/>
                  <a:ea typeface="Roboto Condensed"/>
                  <a:cs typeface="Roboto Condensed"/>
                  <a:sym typeface="Roboto Condensed"/>
                </a:rPr>
                <a:t>03</a:t>
              </a:r>
              <a:endParaRPr/>
            </a:p>
          </p:txBody>
        </p:sp>
      </p:grpSp>
      <p:grpSp>
        <p:nvGrpSpPr>
          <p:cNvPr id="115" name="Google Shape;115;p2"/>
          <p:cNvGrpSpPr/>
          <p:nvPr/>
        </p:nvGrpSpPr>
        <p:grpSpPr>
          <a:xfrm>
            <a:off x="9960259" y="4650718"/>
            <a:ext cx="1242917" cy="1550138"/>
            <a:chOff x="0" y="-19050"/>
            <a:chExt cx="1657223" cy="2066850"/>
          </a:xfrm>
        </p:grpSpPr>
        <p:sp>
          <p:nvSpPr>
            <p:cNvPr id="116" name="Google Shape;116;p2"/>
            <p:cNvSpPr/>
            <p:nvPr/>
          </p:nvSpPr>
          <p:spPr>
            <a:xfrm>
              <a:off x="0" y="0"/>
              <a:ext cx="1657223" cy="2047748"/>
            </a:xfrm>
            <a:custGeom>
              <a:rect b="b" l="l" r="r" t="t"/>
              <a:pathLst>
                <a:path extrusionOk="0" h="2047748" w="1657223">
                  <a:moveTo>
                    <a:pt x="0" y="0"/>
                  </a:moveTo>
                  <a:lnTo>
                    <a:pt x="1657223" y="0"/>
                  </a:lnTo>
                  <a:lnTo>
                    <a:pt x="1657223" y="2047748"/>
                  </a:lnTo>
                  <a:lnTo>
                    <a:pt x="0" y="2047748"/>
                  </a:lnTo>
                  <a:close/>
                </a:path>
              </a:pathLst>
            </a:custGeom>
            <a:solidFill>
              <a:srgbClr val="003C6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2"/>
            <p:cNvSpPr txBox="1"/>
            <p:nvPr/>
          </p:nvSpPr>
          <p:spPr>
            <a:xfrm>
              <a:off x="0" y="-19050"/>
              <a:ext cx="1657200" cy="2066850"/>
            </a:xfrm>
            <a:prstGeom prst="rect">
              <a:avLst/>
            </a:prstGeom>
            <a:noFill/>
            <a:ln>
              <a:noFill/>
            </a:ln>
          </p:spPr>
          <p:txBody>
            <a:bodyPr anchorCtr="0" anchor="ctr" bIns="50800" lIns="50800" spcFirstLastPara="1" rIns="50800" wrap="square" tIns="50800">
              <a:noAutofit/>
            </a:bodyPr>
            <a:lstStyle/>
            <a:p>
              <a:pPr indent="0" lvl="0" marL="0" marR="0" rtl="0" algn="ctr">
                <a:lnSpc>
                  <a:spcPct val="120000"/>
                </a:lnSpc>
                <a:spcBef>
                  <a:spcPts val="0"/>
                </a:spcBef>
                <a:spcAft>
                  <a:spcPts val="0"/>
                </a:spcAft>
                <a:buNone/>
              </a:pPr>
              <a:r>
                <a:rPr b="1" lang="en-US" sz="4500">
                  <a:solidFill>
                    <a:srgbClr val="FFFFFF"/>
                  </a:solidFill>
                  <a:latin typeface="Roboto Condensed"/>
                  <a:ea typeface="Roboto Condensed"/>
                  <a:cs typeface="Roboto Condensed"/>
                  <a:sym typeface="Roboto Condensed"/>
                </a:rPr>
                <a:t>04</a:t>
              </a:r>
              <a:endParaRPr/>
            </a:p>
          </p:txBody>
        </p:sp>
      </p:grpSp>
      <p:sp>
        <p:nvSpPr>
          <p:cNvPr id="118" name="Google Shape;118;p2"/>
          <p:cNvSpPr txBox="1"/>
          <p:nvPr/>
        </p:nvSpPr>
        <p:spPr>
          <a:xfrm>
            <a:off x="2060892" y="4876670"/>
            <a:ext cx="4024275" cy="1179810"/>
          </a:xfrm>
          <a:prstGeom prst="rect">
            <a:avLst/>
          </a:prstGeom>
          <a:noFill/>
          <a:ln>
            <a:noFill/>
          </a:ln>
        </p:spPr>
        <p:txBody>
          <a:bodyPr anchorCtr="0" anchor="t" bIns="0" lIns="0" spcFirstLastPara="1" rIns="0" wrap="square" tIns="0">
            <a:spAutoFit/>
          </a:bodyPr>
          <a:lstStyle/>
          <a:p>
            <a:pPr indent="0" lvl="0" marL="0" marR="0" rtl="0" algn="l">
              <a:lnSpc>
                <a:spcPct val="102000"/>
              </a:lnSpc>
              <a:spcBef>
                <a:spcPts val="0"/>
              </a:spcBef>
              <a:spcAft>
                <a:spcPts val="0"/>
              </a:spcAft>
              <a:buNone/>
            </a:pPr>
            <a:r>
              <a:rPr b="1" lang="en-US" sz="4500">
                <a:solidFill>
                  <a:srgbClr val="003C67"/>
                </a:solidFill>
                <a:latin typeface="Inter"/>
                <a:ea typeface="Inter"/>
                <a:cs typeface="Inter"/>
                <a:sym typeface="Inter"/>
              </a:rPr>
              <a:t>Tiền xử lý Dữ Liệu </a:t>
            </a:r>
            <a:endParaRPr/>
          </a:p>
        </p:txBody>
      </p:sp>
      <p:grpSp>
        <p:nvGrpSpPr>
          <p:cNvPr id="119" name="Google Shape;119;p2"/>
          <p:cNvGrpSpPr/>
          <p:nvPr/>
        </p:nvGrpSpPr>
        <p:grpSpPr>
          <a:xfrm>
            <a:off x="416738" y="7370823"/>
            <a:ext cx="1242917" cy="1550138"/>
            <a:chOff x="0" y="-19050"/>
            <a:chExt cx="1657223" cy="2066850"/>
          </a:xfrm>
        </p:grpSpPr>
        <p:sp>
          <p:nvSpPr>
            <p:cNvPr id="120" name="Google Shape;120;p2"/>
            <p:cNvSpPr/>
            <p:nvPr/>
          </p:nvSpPr>
          <p:spPr>
            <a:xfrm>
              <a:off x="0" y="0"/>
              <a:ext cx="1657223" cy="2047748"/>
            </a:xfrm>
            <a:custGeom>
              <a:rect b="b" l="l" r="r" t="t"/>
              <a:pathLst>
                <a:path extrusionOk="0" h="2047748" w="1657223">
                  <a:moveTo>
                    <a:pt x="0" y="0"/>
                  </a:moveTo>
                  <a:lnTo>
                    <a:pt x="1657223" y="0"/>
                  </a:lnTo>
                  <a:lnTo>
                    <a:pt x="1657223" y="2047748"/>
                  </a:lnTo>
                  <a:lnTo>
                    <a:pt x="0" y="2047748"/>
                  </a:lnTo>
                  <a:close/>
                </a:path>
              </a:pathLst>
            </a:custGeom>
            <a:solidFill>
              <a:srgbClr val="003C6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2"/>
            <p:cNvSpPr txBox="1"/>
            <p:nvPr/>
          </p:nvSpPr>
          <p:spPr>
            <a:xfrm>
              <a:off x="0" y="-19050"/>
              <a:ext cx="1657200" cy="2066850"/>
            </a:xfrm>
            <a:prstGeom prst="rect">
              <a:avLst/>
            </a:prstGeom>
            <a:noFill/>
            <a:ln>
              <a:noFill/>
            </a:ln>
          </p:spPr>
          <p:txBody>
            <a:bodyPr anchorCtr="0" anchor="ctr" bIns="50800" lIns="50800" spcFirstLastPara="1" rIns="50800" wrap="square" tIns="50800">
              <a:noAutofit/>
            </a:bodyPr>
            <a:lstStyle/>
            <a:p>
              <a:pPr indent="0" lvl="0" marL="0" marR="0" rtl="0" algn="ctr">
                <a:lnSpc>
                  <a:spcPct val="120000"/>
                </a:lnSpc>
                <a:spcBef>
                  <a:spcPts val="0"/>
                </a:spcBef>
                <a:spcAft>
                  <a:spcPts val="0"/>
                </a:spcAft>
                <a:buNone/>
              </a:pPr>
              <a:r>
                <a:rPr b="1" lang="en-US" sz="4500">
                  <a:solidFill>
                    <a:srgbClr val="FFFFFF"/>
                  </a:solidFill>
                  <a:latin typeface="Roboto Condensed"/>
                  <a:ea typeface="Roboto Condensed"/>
                  <a:cs typeface="Roboto Condensed"/>
                  <a:sym typeface="Roboto Condensed"/>
                </a:rPr>
                <a:t>05</a:t>
              </a:r>
              <a:endParaRPr/>
            </a:p>
          </p:txBody>
        </p:sp>
      </p:grpSp>
      <p:sp>
        <p:nvSpPr>
          <p:cNvPr id="122" name="Google Shape;122;p2"/>
          <p:cNvSpPr txBox="1"/>
          <p:nvPr/>
        </p:nvSpPr>
        <p:spPr>
          <a:xfrm>
            <a:off x="2060892" y="7887288"/>
            <a:ext cx="2585700" cy="607695"/>
          </a:xfrm>
          <a:prstGeom prst="rect">
            <a:avLst/>
          </a:prstGeom>
          <a:noFill/>
          <a:ln>
            <a:noFill/>
          </a:ln>
        </p:spPr>
        <p:txBody>
          <a:bodyPr anchorCtr="0" anchor="t" bIns="0" lIns="0" spcFirstLastPara="1" rIns="0" wrap="square" tIns="0">
            <a:spAutoFit/>
          </a:bodyPr>
          <a:lstStyle/>
          <a:p>
            <a:pPr indent="0" lvl="0" marL="0" marR="0" rtl="0" algn="just">
              <a:lnSpc>
                <a:spcPct val="102000"/>
              </a:lnSpc>
              <a:spcBef>
                <a:spcPts val="0"/>
              </a:spcBef>
              <a:spcAft>
                <a:spcPts val="0"/>
              </a:spcAft>
              <a:buNone/>
            </a:pPr>
            <a:r>
              <a:rPr b="1" lang="en-US" sz="4500">
                <a:solidFill>
                  <a:srgbClr val="003C67"/>
                </a:solidFill>
                <a:latin typeface="Inter"/>
                <a:ea typeface="Inter"/>
                <a:cs typeface="Inter"/>
                <a:sym typeface="Inter"/>
              </a:rPr>
              <a:t>Kết Quả </a:t>
            </a:r>
            <a:endParaRPr/>
          </a:p>
        </p:txBody>
      </p:sp>
      <p:sp>
        <p:nvSpPr>
          <p:cNvPr id="123" name="Google Shape;123;p2"/>
          <p:cNvSpPr txBox="1"/>
          <p:nvPr/>
        </p:nvSpPr>
        <p:spPr>
          <a:xfrm>
            <a:off x="11867166" y="4876670"/>
            <a:ext cx="4859946" cy="1188720"/>
          </a:xfrm>
          <a:prstGeom prst="rect">
            <a:avLst/>
          </a:prstGeom>
          <a:noFill/>
          <a:ln>
            <a:noFill/>
          </a:ln>
        </p:spPr>
        <p:txBody>
          <a:bodyPr anchorCtr="0" anchor="t" bIns="0" lIns="0" spcFirstLastPara="1" rIns="0" wrap="square" tIns="0">
            <a:spAutoFit/>
          </a:bodyPr>
          <a:lstStyle/>
          <a:p>
            <a:pPr indent="0" lvl="0" marL="0" marR="0" rtl="0" algn="l">
              <a:lnSpc>
                <a:spcPct val="102000"/>
              </a:lnSpc>
              <a:spcBef>
                <a:spcPts val="0"/>
              </a:spcBef>
              <a:spcAft>
                <a:spcPts val="0"/>
              </a:spcAft>
              <a:buNone/>
            </a:pPr>
            <a:r>
              <a:rPr b="1" lang="en-US" sz="4500">
                <a:solidFill>
                  <a:srgbClr val="003C67"/>
                </a:solidFill>
                <a:latin typeface="Inter"/>
                <a:ea typeface="Inter"/>
                <a:cs typeface="Inter"/>
                <a:sym typeface="Inter"/>
              </a:rPr>
              <a:t>Phương Pháp Tiếp Cận </a:t>
            </a:r>
            <a:endParaRPr/>
          </a:p>
        </p:txBody>
      </p:sp>
      <p:grpSp>
        <p:nvGrpSpPr>
          <p:cNvPr id="124" name="Google Shape;124;p2"/>
          <p:cNvGrpSpPr/>
          <p:nvPr/>
        </p:nvGrpSpPr>
        <p:grpSpPr>
          <a:xfrm>
            <a:off x="9960259" y="7370823"/>
            <a:ext cx="1242917" cy="1550138"/>
            <a:chOff x="0" y="-19050"/>
            <a:chExt cx="1657223" cy="2066850"/>
          </a:xfrm>
        </p:grpSpPr>
        <p:sp>
          <p:nvSpPr>
            <p:cNvPr id="125" name="Google Shape;125;p2"/>
            <p:cNvSpPr/>
            <p:nvPr/>
          </p:nvSpPr>
          <p:spPr>
            <a:xfrm>
              <a:off x="0" y="0"/>
              <a:ext cx="1657223" cy="2047748"/>
            </a:xfrm>
            <a:custGeom>
              <a:rect b="b" l="l" r="r" t="t"/>
              <a:pathLst>
                <a:path extrusionOk="0" h="2047748" w="1657223">
                  <a:moveTo>
                    <a:pt x="0" y="0"/>
                  </a:moveTo>
                  <a:lnTo>
                    <a:pt x="1657223" y="0"/>
                  </a:lnTo>
                  <a:lnTo>
                    <a:pt x="1657223" y="2047748"/>
                  </a:lnTo>
                  <a:lnTo>
                    <a:pt x="0" y="2047748"/>
                  </a:lnTo>
                  <a:close/>
                </a:path>
              </a:pathLst>
            </a:custGeom>
            <a:solidFill>
              <a:srgbClr val="003C6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2"/>
            <p:cNvSpPr txBox="1"/>
            <p:nvPr/>
          </p:nvSpPr>
          <p:spPr>
            <a:xfrm>
              <a:off x="0" y="-19050"/>
              <a:ext cx="1657200" cy="2066850"/>
            </a:xfrm>
            <a:prstGeom prst="rect">
              <a:avLst/>
            </a:prstGeom>
            <a:noFill/>
            <a:ln>
              <a:noFill/>
            </a:ln>
          </p:spPr>
          <p:txBody>
            <a:bodyPr anchorCtr="0" anchor="ctr" bIns="50800" lIns="50800" spcFirstLastPara="1" rIns="50800" wrap="square" tIns="50800">
              <a:noAutofit/>
            </a:bodyPr>
            <a:lstStyle/>
            <a:p>
              <a:pPr indent="0" lvl="0" marL="0" marR="0" rtl="0" algn="ctr">
                <a:lnSpc>
                  <a:spcPct val="120000"/>
                </a:lnSpc>
                <a:spcBef>
                  <a:spcPts val="0"/>
                </a:spcBef>
                <a:spcAft>
                  <a:spcPts val="0"/>
                </a:spcAft>
                <a:buNone/>
              </a:pPr>
              <a:r>
                <a:rPr b="1" lang="en-US" sz="4500">
                  <a:solidFill>
                    <a:srgbClr val="FFFFFF"/>
                  </a:solidFill>
                  <a:latin typeface="Roboto Condensed"/>
                  <a:ea typeface="Roboto Condensed"/>
                  <a:cs typeface="Roboto Condensed"/>
                  <a:sym typeface="Roboto Condensed"/>
                </a:rPr>
                <a:t>06</a:t>
              </a:r>
              <a:endParaRPr/>
            </a:p>
          </p:txBody>
        </p:sp>
      </p:grpSp>
      <p:sp>
        <p:nvSpPr>
          <p:cNvPr id="127" name="Google Shape;127;p2"/>
          <p:cNvSpPr txBox="1"/>
          <p:nvPr/>
        </p:nvSpPr>
        <p:spPr>
          <a:xfrm>
            <a:off x="11867166" y="7887288"/>
            <a:ext cx="4959750" cy="607695"/>
          </a:xfrm>
          <a:prstGeom prst="rect">
            <a:avLst/>
          </a:prstGeom>
          <a:noFill/>
          <a:ln>
            <a:noFill/>
          </a:ln>
        </p:spPr>
        <p:txBody>
          <a:bodyPr anchorCtr="0" anchor="t" bIns="0" lIns="0" spcFirstLastPara="1" rIns="0" wrap="square" tIns="0">
            <a:spAutoFit/>
          </a:bodyPr>
          <a:lstStyle/>
          <a:p>
            <a:pPr indent="0" lvl="0" marL="0" marR="0" rtl="0" algn="just">
              <a:lnSpc>
                <a:spcPct val="102000"/>
              </a:lnSpc>
              <a:spcBef>
                <a:spcPts val="0"/>
              </a:spcBef>
              <a:spcAft>
                <a:spcPts val="0"/>
              </a:spcAft>
              <a:buNone/>
            </a:pPr>
            <a:r>
              <a:rPr b="1" lang="en-US" sz="4500">
                <a:solidFill>
                  <a:srgbClr val="003C67"/>
                </a:solidFill>
                <a:latin typeface="Inter"/>
                <a:ea typeface="Inter"/>
                <a:cs typeface="Inter"/>
                <a:sym typeface="Inter"/>
              </a:rPr>
              <a:t>Kết Luận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
          <p:cNvSpPr/>
          <p:nvPr/>
        </p:nvSpPr>
        <p:spPr>
          <a:xfrm>
            <a:off x="1" y="9601200"/>
            <a:ext cx="18288000" cy="685800"/>
          </a:xfrm>
          <a:custGeom>
            <a:rect b="b" l="l" r="r" t="t"/>
            <a:pathLst>
              <a:path extrusionOk="0" h="914400" w="24384000">
                <a:moveTo>
                  <a:pt x="0" y="0"/>
                </a:moveTo>
                <a:lnTo>
                  <a:pt x="24384000" y="0"/>
                </a:lnTo>
                <a:lnTo>
                  <a:pt x="24384000" y="914400"/>
                </a:lnTo>
                <a:lnTo>
                  <a:pt x="0" y="914400"/>
                </a:lnTo>
                <a:close/>
              </a:path>
            </a:pathLst>
          </a:custGeom>
          <a:solidFill>
            <a:srgbClr val="5ECCF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3"/>
          <p:cNvSpPr/>
          <p:nvPr/>
        </p:nvSpPr>
        <p:spPr>
          <a:xfrm>
            <a:off x="0" y="9501474"/>
            <a:ext cx="18288000" cy="98965"/>
          </a:xfrm>
          <a:custGeom>
            <a:rect b="b" l="l" r="r" t="t"/>
            <a:pathLst>
              <a:path extrusionOk="0" h="131953" w="24384000">
                <a:moveTo>
                  <a:pt x="0" y="0"/>
                </a:moveTo>
                <a:lnTo>
                  <a:pt x="24384000" y="0"/>
                </a:lnTo>
                <a:lnTo>
                  <a:pt x="24384000" y="131953"/>
                </a:lnTo>
                <a:lnTo>
                  <a:pt x="0" y="131953"/>
                </a:lnTo>
                <a:close/>
              </a:path>
            </a:pathLst>
          </a:custGeom>
          <a:solidFill>
            <a:srgbClr val="4E67C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34" name="Google Shape;134;p3"/>
          <p:cNvCxnSpPr/>
          <p:nvPr/>
        </p:nvCxnSpPr>
        <p:spPr>
          <a:xfrm rot="2791">
            <a:off x="335753" y="1825717"/>
            <a:ext cx="17597443" cy="0"/>
          </a:xfrm>
          <a:prstGeom prst="straightConnector1">
            <a:avLst/>
          </a:prstGeom>
          <a:noFill/>
          <a:ln cap="rnd" cmpd="sng" w="9525">
            <a:solidFill>
              <a:srgbClr val="7F7F7F"/>
            </a:solidFill>
            <a:prstDash val="solid"/>
            <a:round/>
            <a:headEnd len="sm" w="sm" type="none"/>
            <a:tailEnd len="sm" w="sm" type="none"/>
          </a:ln>
        </p:spPr>
      </p:cxnSp>
      <p:sp>
        <p:nvSpPr>
          <p:cNvPr descr="C:\Users\Administrator\Desktop\thesis-slide\uit-logo.png" id="135" name="Google Shape;135;p3"/>
          <p:cNvSpPr/>
          <p:nvPr/>
        </p:nvSpPr>
        <p:spPr>
          <a:xfrm>
            <a:off x="342900" y="319606"/>
            <a:ext cx="1348364" cy="1348364"/>
          </a:xfrm>
          <a:custGeom>
            <a:rect b="b" l="l" r="r" t="t"/>
            <a:pathLst>
              <a:path extrusionOk="0" h="1348364" w="1348364">
                <a:moveTo>
                  <a:pt x="0" y="0"/>
                </a:moveTo>
                <a:lnTo>
                  <a:pt x="1348364" y="0"/>
                </a:lnTo>
                <a:lnTo>
                  <a:pt x="1348364" y="1348364"/>
                </a:lnTo>
                <a:lnTo>
                  <a:pt x="0" y="134836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3"/>
          <p:cNvSpPr txBox="1"/>
          <p:nvPr/>
        </p:nvSpPr>
        <p:spPr>
          <a:xfrm>
            <a:off x="3790131" y="5467680"/>
            <a:ext cx="15969900" cy="1250200"/>
          </a:xfrm>
          <a:prstGeom prst="rect">
            <a:avLst/>
          </a:prstGeom>
          <a:noFill/>
          <a:ln>
            <a:noFill/>
          </a:ln>
        </p:spPr>
        <p:txBody>
          <a:bodyPr anchorCtr="0" anchor="t" bIns="0" lIns="0" spcFirstLastPara="1" rIns="0" wrap="square" tIns="0">
            <a:spAutoFit/>
          </a:bodyPr>
          <a:lstStyle/>
          <a:p>
            <a:pPr indent="0" lvl="0" marL="0" marR="0" rtl="0" algn="just">
              <a:lnSpc>
                <a:spcPct val="102000"/>
              </a:lnSpc>
              <a:spcBef>
                <a:spcPts val="0"/>
              </a:spcBef>
              <a:spcAft>
                <a:spcPts val="0"/>
              </a:spcAft>
              <a:buNone/>
            </a:pPr>
            <a:r>
              <a:rPr b="1" lang="en-US" sz="6000">
                <a:solidFill>
                  <a:srgbClr val="003C67"/>
                </a:solidFill>
                <a:latin typeface="Times"/>
                <a:ea typeface="Times"/>
                <a:cs typeface="Times"/>
                <a:sym typeface="Times"/>
              </a:rPr>
              <a:t>Giới Thiệu </a:t>
            </a:r>
            <a:endParaRPr/>
          </a:p>
        </p:txBody>
      </p:sp>
      <p:sp>
        <p:nvSpPr>
          <p:cNvPr id="137" name="Google Shape;137;p3"/>
          <p:cNvSpPr txBox="1"/>
          <p:nvPr/>
        </p:nvSpPr>
        <p:spPr>
          <a:xfrm>
            <a:off x="14942112" y="9678228"/>
            <a:ext cx="1785000" cy="5134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lang="en-US" sz="2700">
                <a:solidFill>
                  <a:srgbClr val="FFFFFF"/>
                </a:solidFill>
                <a:latin typeface="Times"/>
                <a:ea typeface="Times"/>
                <a:cs typeface="Times"/>
                <a:sym typeface="Times"/>
              </a:rPr>
              <a:t>‹#›</a:t>
            </a:r>
            <a:endParaRPr/>
          </a:p>
        </p:txBody>
      </p:sp>
      <p:grpSp>
        <p:nvGrpSpPr>
          <p:cNvPr id="138" name="Google Shape;138;p3"/>
          <p:cNvGrpSpPr/>
          <p:nvPr/>
        </p:nvGrpSpPr>
        <p:grpSpPr>
          <a:xfrm>
            <a:off x="3698700" y="2599312"/>
            <a:ext cx="3382650" cy="2619470"/>
            <a:chOff x="0" y="0"/>
            <a:chExt cx="4510200" cy="3492627"/>
          </a:xfrm>
        </p:grpSpPr>
        <p:sp>
          <p:nvSpPr>
            <p:cNvPr id="139" name="Google Shape;139;p3"/>
            <p:cNvSpPr/>
            <p:nvPr/>
          </p:nvSpPr>
          <p:spPr>
            <a:xfrm>
              <a:off x="0" y="0"/>
              <a:ext cx="4510151" cy="3492627"/>
            </a:xfrm>
            <a:custGeom>
              <a:rect b="b" l="l" r="r" t="t"/>
              <a:pathLst>
                <a:path extrusionOk="0" h="3492627" w="4510151">
                  <a:moveTo>
                    <a:pt x="0" y="0"/>
                  </a:moveTo>
                  <a:lnTo>
                    <a:pt x="4510151" y="0"/>
                  </a:lnTo>
                  <a:lnTo>
                    <a:pt x="4510151" y="3492627"/>
                  </a:lnTo>
                  <a:lnTo>
                    <a:pt x="0" y="3492627"/>
                  </a:lnTo>
                  <a:close/>
                </a:path>
              </a:pathLst>
            </a:custGeom>
            <a:solidFill>
              <a:srgbClr val="003C6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3"/>
            <p:cNvSpPr txBox="1"/>
            <p:nvPr/>
          </p:nvSpPr>
          <p:spPr>
            <a:xfrm>
              <a:off x="0" y="0"/>
              <a:ext cx="4510200" cy="3492600"/>
            </a:xfrm>
            <a:prstGeom prst="rect">
              <a:avLst/>
            </a:prstGeom>
            <a:noFill/>
            <a:ln>
              <a:noFill/>
            </a:ln>
          </p:spPr>
          <p:txBody>
            <a:bodyPr anchorCtr="0" anchor="ctr" bIns="50800" lIns="50800" spcFirstLastPara="1" rIns="50800" wrap="square" tIns="50800">
              <a:noAutofit/>
            </a:bodyPr>
            <a:lstStyle/>
            <a:p>
              <a:pPr indent="0" lvl="0" marL="0" marR="0" rtl="0" algn="ctr">
                <a:lnSpc>
                  <a:spcPct val="120000"/>
                </a:lnSpc>
                <a:spcBef>
                  <a:spcPts val="0"/>
                </a:spcBef>
                <a:spcAft>
                  <a:spcPts val="0"/>
                </a:spcAft>
                <a:buNone/>
              </a:pPr>
              <a:r>
                <a:rPr b="1" lang="en-US" sz="10800">
                  <a:solidFill>
                    <a:srgbClr val="FFFFFF"/>
                  </a:solidFill>
                  <a:latin typeface="Roboto Condensed"/>
                  <a:ea typeface="Roboto Condensed"/>
                  <a:cs typeface="Roboto Condensed"/>
                  <a:sym typeface="Roboto Condensed"/>
                </a:rPr>
                <a:t>01</a:t>
              </a:r>
              <a:endParaRPr/>
            </a:p>
          </p:txBody>
        </p:sp>
      </p:grpSp>
      <p:sp>
        <p:nvSpPr>
          <p:cNvPr id="141" name="Google Shape;141;p3"/>
          <p:cNvSpPr/>
          <p:nvPr/>
        </p:nvSpPr>
        <p:spPr>
          <a:xfrm>
            <a:off x="8847600" y="2502562"/>
            <a:ext cx="8291134" cy="5523530"/>
          </a:xfrm>
          <a:custGeom>
            <a:rect b="b" l="l" r="r" t="t"/>
            <a:pathLst>
              <a:path extrusionOk="0" h="5523530" w="8291134">
                <a:moveTo>
                  <a:pt x="0" y="0"/>
                </a:moveTo>
                <a:lnTo>
                  <a:pt x="8291134" y="0"/>
                </a:lnTo>
                <a:lnTo>
                  <a:pt x="8291134" y="5523530"/>
                </a:lnTo>
                <a:lnTo>
                  <a:pt x="0" y="5523530"/>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4"/>
          <p:cNvSpPr/>
          <p:nvPr/>
        </p:nvSpPr>
        <p:spPr>
          <a:xfrm>
            <a:off x="1" y="9601200"/>
            <a:ext cx="18288000" cy="685800"/>
          </a:xfrm>
          <a:custGeom>
            <a:rect b="b" l="l" r="r" t="t"/>
            <a:pathLst>
              <a:path extrusionOk="0" h="914400" w="24384000">
                <a:moveTo>
                  <a:pt x="0" y="0"/>
                </a:moveTo>
                <a:lnTo>
                  <a:pt x="24384000" y="0"/>
                </a:lnTo>
                <a:lnTo>
                  <a:pt x="24384000" y="914400"/>
                </a:lnTo>
                <a:lnTo>
                  <a:pt x="0" y="914400"/>
                </a:lnTo>
                <a:close/>
              </a:path>
            </a:pathLst>
          </a:custGeom>
          <a:solidFill>
            <a:srgbClr val="5ECCF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4"/>
          <p:cNvSpPr/>
          <p:nvPr/>
        </p:nvSpPr>
        <p:spPr>
          <a:xfrm>
            <a:off x="0" y="9501474"/>
            <a:ext cx="18288000" cy="98965"/>
          </a:xfrm>
          <a:custGeom>
            <a:rect b="b" l="l" r="r" t="t"/>
            <a:pathLst>
              <a:path extrusionOk="0" h="131953" w="24384000">
                <a:moveTo>
                  <a:pt x="0" y="0"/>
                </a:moveTo>
                <a:lnTo>
                  <a:pt x="24384000" y="0"/>
                </a:lnTo>
                <a:lnTo>
                  <a:pt x="24384000" y="131953"/>
                </a:lnTo>
                <a:lnTo>
                  <a:pt x="0" y="131953"/>
                </a:lnTo>
                <a:close/>
              </a:path>
            </a:pathLst>
          </a:custGeom>
          <a:solidFill>
            <a:srgbClr val="4E67C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48" name="Google Shape;148;p4"/>
          <p:cNvCxnSpPr/>
          <p:nvPr/>
        </p:nvCxnSpPr>
        <p:spPr>
          <a:xfrm>
            <a:off x="342904" y="1672732"/>
            <a:ext cx="17597437" cy="14288"/>
          </a:xfrm>
          <a:prstGeom prst="straightConnector1">
            <a:avLst/>
          </a:prstGeom>
          <a:noFill/>
          <a:ln cap="rnd" cmpd="sng" w="9525">
            <a:solidFill>
              <a:srgbClr val="7F7F7F"/>
            </a:solidFill>
            <a:prstDash val="solid"/>
            <a:round/>
            <a:headEnd len="sm" w="sm" type="none"/>
            <a:tailEnd len="sm" w="sm" type="none"/>
          </a:ln>
        </p:spPr>
      </p:cxnSp>
      <p:sp>
        <p:nvSpPr>
          <p:cNvPr descr="C:\Users\Administrator\Desktop\thesis-slide\uit-logo.png" id="149" name="Google Shape;149;p4"/>
          <p:cNvSpPr/>
          <p:nvPr/>
        </p:nvSpPr>
        <p:spPr>
          <a:xfrm>
            <a:off x="342900" y="319606"/>
            <a:ext cx="1348364" cy="1348364"/>
          </a:xfrm>
          <a:custGeom>
            <a:rect b="b" l="l" r="r" t="t"/>
            <a:pathLst>
              <a:path extrusionOk="0" h="1348364" w="1348364">
                <a:moveTo>
                  <a:pt x="0" y="0"/>
                </a:moveTo>
                <a:lnTo>
                  <a:pt x="1348364" y="0"/>
                </a:lnTo>
                <a:lnTo>
                  <a:pt x="1348364" y="1348364"/>
                </a:lnTo>
                <a:lnTo>
                  <a:pt x="0" y="134836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4"/>
          <p:cNvSpPr txBox="1"/>
          <p:nvPr/>
        </p:nvSpPr>
        <p:spPr>
          <a:xfrm>
            <a:off x="2122095" y="319606"/>
            <a:ext cx="15969900" cy="2399443"/>
          </a:xfrm>
          <a:prstGeom prst="rect">
            <a:avLst/>
          </a:prstGeom>
          <a:noFill/>
          <a:ln>
            <a:noFill/>
          </a:ln>
        </p:spPr>
        <p:txBody>
          <a:bodyPr anchorCtr="0" anchor="t" bIns="0" lIns="0" spcFirstLastPara="1" rIns="0" wrap="square" tIns="0">
            <a:spAutoFit/>
          </a:bodyPr>
          <a:lstStyle/>
          <a:p>
            <a:pPr indent="0" lvl="0" marL="0" marR="0" rtl="0" algn="l">
              <a:lnSpc>
                <a:spcPct val="120006"/>
              </a:lnSpc>
              <a:spcBef>
                <a:spcPts val="0"/>
              </a:spcBef>
              <a:spcAft>
                <a:spcPts val="0"/>
              </a:spcAft>
              <a:buNone/>
            </a:pPr>
            <a:r>
              <a:rPr b="1" lang="en-US" sz="8977">
                <a:solidFill>
                  <a:srgbClr val="003C67"/>
                </a:solidFill>
                <a:latin typeface="Inter"/>
                <a:ea typeface="Inter"/>
                <a:cs typeface="Inter"/>
                <a:sym typeface="Inter"/>
              </a:rPr>
              <a:t>Lý do chọn đề tài</a:t>
            </a:r>
            <a:endParaRPr/>
          </a:p>
          <a:p>
            <a:pPr indent="0" lvl="0" marL="0" marR="0" rtl="0" algn="just">
              <a:lnSpc>
                <a:spcPct val="84360"/>
              </a:lnSpc>
              <a:spcBef>
                <a:spcPts val="0"/>
              </a:spcBef>
              <a:spcAft>
                <a:spcPts val="0"/>
              </a:spcAft>
              <a:buNone/>
            </a:pPr>
            <a:r>
              <a:t/>
            </a:r>
            <a:endParaRPr b="1" sz="8977">
              <a:solidFill>
                <a:srgbClr val="003C67"/>
              </a:solidFill>
              <a:latin typeface="Inter"/>
              <a:ea typeface="Inter"/>
              <a:cs typeface="Inter"/>
              <a:sym typeface="Inter"/>
            </a:endParaRPr>
          </a:p>
        </p:txBody>
      </p:sp>
      <p:sp>
        <p:nvSpPr>
          <p:cNvPr id="151" name="Google Shape;151;p4"/>
          <p:cNvSpPr txBox="1"/>
          <p:nvPr/>
        </p:nvSpPr>
        <p:spPr>
          <a:xfrm>
            <a:off x="14942112" y="9678228"/>
            <a:ext cx="1785000" cy="5134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lang="en-US" sz="2700">
                <a:solidFill>
                  <a:srgbClr val="FFFFFF"/>
                </a:solidFill>
                <a:latin typeface="Times"/>
                <a:ea typeface="Times"/>
                <a:cs typeface="Times"/>
                <a:sym typeface="Times"/>
              </a:rPr>
              <a:t>‹#›</a:t>
            </a:r>
            <a:endParaRPr/>
          </a:p>
        </p:txBody>
      </p:sp>
      <p:sp>
        <p:nvSpPr>
          <p:cNvPr id="152" name="Google Shape;152;p4"/>
          <p:cNvSpPr txBox="1"/>
          <p:nvPr/>
        </p:nvSpPr>
        <p:spPr>
          <a:xfrm>
            <a:off x="588462" y="2200717"/>
            <a:ext cx="15734771" cy="5916549"/>
          </a:xfrm>
          <a:prstGeom prst="rect">
            <a:avLst/>
          </a:prstGeom>
          <a:noFill/>
          <a:ln>
            <a:noFill/>
          </a:ln>
        </p:spPr>
        <p:txBody>
          <a:bodyPr anchorCtr="0" anchor="t" bIns="0" lIns="0" spcFirstLastPara="1" rIns="0" wrap="square" tIns="0">
            <a:spAutoFit/>
          </a:bodyPr>
          <a:lstStyle/>
          <a:p>
            <a:pPr indent="0" lvl="0" marL="0" marR="0" rtl="0" algn="l">
              <a:lnSpc>
                <a:spcPct val="275944"/>
              </a:lnSpc>
              <a:spcBef>
                <a:spcPts val="0"/>
              </a:spcBef>
              <a:spcAft>
                <a:spcPts val="0"/>
              </a:spcAft>
              <a:buNone/>
            </a:pPr>
            <a:r>
              <a:t/>
            </a:r>
            <a:endParaRPr sz="1800">
              <a:solidFill>
                <a:schemeClr val="dk1"/>
              </a:solidFill>
              <a:latin typeface="Calibri"/>
              <a:ea typeface="Calibri"/>
              <a:cs typeface="Calibri"/>
              <a:sym typeface="Calibri"/>
            </a:endParaRPr>
          </a:p>
          <a:p>
            <a:pPr indent="-388620" lvl="1" marL="777240" marR="0" rtl="0" algn="just">
              <a:lnSpc>
                <a:spcPct val="137972"/>
              </a:lnSpc>
              <a:spcBef>
                <a:spcPts val="0"/>
              </a:spcBef>
              <a:spcAft>
                <a:spcPts val="0"/>
              </a:spcAft>
              <a:buClr>
                <a:srgbClr val="212745"/>
              </a:buClr>
              <a:buSzPts val="3600"/>
              <a:buFont typeface="Arial"/>
              <a:buChar char="•"/>
            </a:pPr>
            <a:r>
              <a:rPr b="0" i="0" lang="en-US" sz="3600" u="none" cap="none" strike="noStrike">
                <a:solidFill>
                  <a:srgbClr val="212745"/>
                </a:solidFill>
                <a:latin typeface="Inter"/>
                <a:ea typeface="Inter"/>
                <a:cs typeface="Inter"/>
                <a:sym typeface="Inter"/>
              </a:rPr>
              <a:t>Âm nhạc từ xưa đến nay đã là một phần quan trọng và không thể thiếu của nhân loại,  Nó không chỉ là một phần quan trọng của văn hóa và lịch sử con người mà còn là một phương tiện mạnh mẽ để truyền đạt cảm xúc, ý nghĩa và trải nghiệm. </a:t>
            </a:r>
            <a:endParaRPr/>
          </a:p>
          <a:p>
            <a:pPr indent="-388620" lvl="1" marL="777240" marR="0" rtl="0" algn="just">
              <a:lnSpc>
                <a:spcPct val="137972"/>
              </a:lnSpc>
              <a:spcBef>
                <a:spcPts val="0"/>
              </a:spcBef>
              <a:spcAft>
                <a:spcPts val="0"/>
              </a:spcAft>
              <a:buClr>
                <a:srgbClr val="212745"/>
              </a:buClr>
              <a:buSzPts val="3600"/>
              <a:buFont typeface="Arial"/>
              <a:buChar char="•"/>
            </a:pPr>
            <a:r>
              <a:rPr b="0" i="0" lang="en-US" sz="3600" u="none" cap="none" strike="noStrike">
                <a:solidFill>
                  <a:srgbClr val="212745"/>
                </a:solidFill>
                <a:latin typeface="Inter"/>
                <a:ea typeface="Inter"/>
                <a:cs typeface="Inter"/>
                <a:sym typeface="Inter"/>
              </a:rPr>
              <a:t>Sáng tạo âm nhạc bằng deep learning là một lĩnh vực nghiên cứu và phát triển đầy thú vị, nơi mà công nghệ học sâu được áp dụng để tạo ra và thúc đẩy quá trình sáng tác âm nhạc.</a:t>
            </a:r>
            <a:endParaRPr/>
          </a:p>
          <a:p>
            <a:pPr indent="0" lvl="0" marL="0" marR="0" rtl="0" algn="just">
              <a:lnSpc>
                <a:spcPct val="115000"/>
              </a:lnSpc>
              <a:spcBef>
                <a:spcPts val="0"/>
              </a:spcBef>
              <a:spcAft>
                <a:spcPts val="0"/>
              </a:spcAft>
              <a:buNone/>
            </a:pPr>
            <a:r>
              <a:t/>
            </a:r>
            <a:endParaRPr sz="3600">
              <a:solidFill>
                <a:srgbClr val="212745"/>
              </a:solidFill>
              <a:latin typeface="Inter"/>
              <a:ea typeface="Inter"/>
              <a:cs typeface="Inter"/>
              <a:sym typeface="Inter"/>
            </a:endParaRPr>
          </a:p>
          <a:p>
            <a:pPr indent="0" lvl="0" marL="0" marR="0" rtl="0" algn="just">
              <a:lnSpc>
                <a:spcPct val="80472"/>
              </a:lnSpc>
              <a:spcBef>
                <a:spcPts val="0"/>
              </a:spcBef>
              <a:spcAft>
                <a:spcPts val="0"/>
              </a:spcAft>
              <a:buNone/>
            </a:pPr>
            <a:r>
              <a:t/>
            </a:r>
            <a:endParaRPr sz="3600">
              <a:solidFill>
                <a:srgbClr val="212745"/>
              </a:solidFill>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5"/>
          <p:cNvSpPr/>
          <p:nvPr/>
        </p:nvSpPr>
        <p:spPr>
          <a:xfrm>
            <a:off x="1" y="9601200"/>
            <a:ext cx="18288000" cy="685800"/>
          </a:xfrm>
          <a:custGeom>
            <a:rect b="b" l="l" r="r" t="t"/>
            <a:pathLst>
              <a:path extrusionOk="0" h="914400" w="24384000">
                <a:moveTo>
                  <a:pt x="0" y="0"/>
                </a:moveTo>
                <a:lnTo>
                  <a:pt x="24384000" y="0"/>
                </a:lnTo>
                <a:lnTo>
                  <a:pt x="24384000" y="914400"/>
                </a:lnTo>
                <a:lnTo>
                  <a:pt x="0" y="914400"/>
                </a:lnTo>
                <a:close/>
              </a:path>
            </a:pathLst>
          </a:custGeom>
          <a:solidFill>
            <a:srgbClr val="5ECCF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5"/>
          <p:cNvSpPr/>
          <p:nvPr/>
        </p:nvSpPr>
        <p:spPr>
          <a:xfrm>
            <a:off x="0" y="9501474"/>
            <a:ext cx="18288000" cy="98965"/>
          </a:xfrm>
          <a:custGeom>
            <a:rect b="b" l="l" r="r" t="t"/>
            <a:pathLst>
              <a:path extrusionOk="0" h="131953" w="24384000">
                <a:moveTo>
                  <a:pt x="0" y="0"/>
                </a:moveTo>
                <a:lnTo>
                  <a:pt x="24384000" y="0"/>
                </a:lnTo>
                <a:lnTo>
                  <a:pt x="24384000" y="131953"/>
                </a:lnTo>
                <a:lnTo>
                  <a:pt x="0" y="131953"/>
                </a:lnTo>
                <a:close/>
              </a:path>
            </a:pathLst>
          </a:custGeom>
          <a:solidFill>
            <a:srgbClr val="4E67C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59" name="Google Shape;159;p5"/>
          <p:cNvCxnSpPr/>
          <p:nvPr/>
        </p:nvCxnSpPr>
        <p:spPr>
          <a:xfrm rot="2791">
            <a:off x="335753" y="1825717"/>
            <a:ext cx="17597443" cy="0"/>
          </a:xfrm>
          <a:prstGeom prst="straightConnector1">
            <a:avLst/>
          </a:prstGeom>
          <a:noFill/>
          <a:ln cap="rnd" cmpd="sng" w="9525">
            <a:solidFill>
              <a:srgbClr val="7F7F7F"/>
            </a:solidFill>
            <a:prstDash val="solid"/>
            <a:round/>
            <a:headEnd len="sm" w="sm" type="none"/>
            <a:tailEnd len="sm" w="sm" type="none"/>
          </a:ln>
        </p:spPr>
      </p:cxnSp>
      <p:sp>
        <p:nvSpPr>
          <p:cNvPr descr="C:\Users\Administrator\Desktop\thesis-slide\uit-logo.png" id="160" name="Google Shape;160;p5"/>
          <p:cNvSpPr/>
          <p:nvPr/>
        </p:nvSpPr>
        <p:spPr>
          <a:xfrm>
            <a:off x="342900" y="319606"/>
            <a:ext cx="1348364" cy="1348364"/>
          </a:xfrm>
          <a:custGeom>
            <a:rect b="b" l="l" r="r" t="t"/>
            <a:pathLst>
              <a:path extrusionOk="0" h="1348364" w="1348364">
                <a:moveTo>
                  <a:pt x="0" y="0"/>
                </a:moveTo>
                <a:lnTo>
                  <a:pt x="1348364" y="0"/>
                </a:lnTo>
                <a:lnTo>
                  <a:pt x="1348364" y="1348364"/>
                </a:lnTo>
                <a:lnTo>
                  <a:pt x="0" y="134836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5"/>
          <p:cNvSpPr txBox="1"/>
          <p:nvPr/>
        </p:nvSpPr>
        <p:spPr>
          <a:xfrm>
            <a:off x="3790131" y="5467680"/>
            <a:ext cx="15969900" cy="1250200"/>
          </a:xfrm>
          <a:prstGeom prst="rect">
            <a:avLst/>
          </a:prstGeom>
          <a:noFill/>
          <a:ln>
            <a:noFill/>
          </a:ln>
        </p:spPr>
        <p:txBody>
          <a:bodyPr anchorCtr="0" anchor="t" bIns="0" lIns="0" spcFirstLastPara="1" rIns="0" wrap="square" tIns="0">
            <a:spAutoFit/>
          </a:bodyPr>
          <a:lstStyle/>
          <a:p>
            <a:pPr indent="0" lvl="0" marL="0" marR="0" rtl="0" algn="just">
              <a:lnSpc>
                <a:spcPct val="102000"/>
              </a:lnSpc>
              <a:spcBef>
                <a:spcPts val="0"/>
              </a:spcBef>
              <a:spcAft>
                <a:spcPts val="0"/>
              </a:spcAft>
              <a:buNone/>
            </a:pPr>
            <a:r>
              <a:rPr b="1" lang="en-US" sz="6000">
                <a:solidFill>
                  <a:srgbClr val="003C67"/>
                </a:solidFill>
                <a:latin typeface="Times"/>
                <a:ea typeface="Times"/>
                <a:cs typeface="Times"/>
                <a:sym typeface="Times"/>
              </a:rPr>
              <a:t>Bộ Dữ Liệu </a:t>
            </a:r>
            <a:endParaRPr/>
          </a:p>
        </p:txBody>
      </p:sp>
      <p:sp>
        <p:nvSpPr>
          <p:cNvPr id="162" name="Google Shape;162;p5"/>
          <p:cNvSpPr txBox="1"/>
          <p:nvPr/>
        </p:nvSpPr>
        <p:spPr>
          <a:xfrm>
            <a:off x="14942112" y="9678228"/>
            <a:ext cx="1785000" cy="5134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lang="en-US" sz="2700">
                <a:solidFill>
                  <a:srgbClr val="FFFFFF"/>
                </a:solidFill>
                <a:latin typeface="Times"/>
                <a:ea typeface="Times"/>
                <a:cs typeface="Times"/>
                <a:sym typeface="Times"/>
              </a:rPr>
              <a:t>‹#›</a:t>
            </a:r>
            <a:endParaRPr/>
          </a:p>
        </p:txBody>
      </p:sp>
      <p:grpSp>
        <p:nvGrpSpPr>
          <p:cNvPr id="163" name="Google Shape;163;p5"/>
          <p:cNvGrpSpPr/>
          <p:nvPr/>
        </p:nvGrpSpPr>
        <p:grpSpPr>
          <a:xfrm>
            <a:off x="3698700" y="2599312"/>
            <a:ext cx="3382650" cy="2619470"/>
            <a:chOff x="0" y="0"/>
            <a:chExt cx="4510200" cy="3492627"/>
          </a:xfrm>
        </p:grpSpPr>
        <p:sp>
          <p:nvSpPr>
            <p:cNvPr id="164" name="Google Shape;164;p5"/>
            <p:cNvSpPr/>
            <p:nvPr/>
          </p:nvSpPr>
          <p:spPr>
            <a:xfrm>
              <a:off x="0" y="0"/>
              <a:ext cx="4510151" cy="3492627"/>
            </a:xfrm>
            <a:custGeom>
              <a:rect b="b" l="l" r="r" t="t"/>
              <a:pathLst>
                <a:path extrusionOk="0" h="3492627" w="4510151">
                  <a:moveTo>
                    <a:pt x="0" y="0"/>
                  </a:moveTo>
                  <a:lnTo>
                    <a:pt x="4510151" y="0"/>
                  </a:lnTo>
                  <a:lnTo>
                    <a:pt x="4510151" y="3492627"/>
                  </a:lnTo>
                  <a:lnTo>
                    <a:pt x="0" y="3492627"/>
                  </a:lnTo>
                  <a:close/>
                </a:path>
              </a:pathLst>
            </a:custGeom>
            <a:solidFill>
              <a:srgbClr val="003C6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5"/>
            <p:cNvSpPr txBox="1"/>
            <p:nvPr/>
          </p:nvSpPr>
          <p:spPr>
            <a:xfrm>
              <a:off x="0" y="0"/>
              <a:ext cx="4510200" cy="3492600"/>
            </a:xfrm>
            <a:prstGeom prst="rect">
              <a:avLst/>
            </a:prstGeom>
            <a:noFill/>
            <a:ln>
              <a:noFill/>
            </a:ln>
          </p:spPr>
          <p:txBody>
            <a:bodyPr anchorCtr="0" anchor="ctr" bIns="50800" lIns="50800" spcFirstLastPara="1" rIns="50800" wrap="square" tIns="50800">
              <a:noAutofit/>
            </a:bodyPr>
            <a:lstStyle/>
            <a:p>
              <a:pPr indent="0" lvl="0" marL="0" marR="0" rtl="0" algn="ctr">
                <a:lnSpc>
                  <a:spcPct val="120000"/>
                </a:lnSpc>
                <a:spcBef>
                  <a:spcPts val="0"/>
                </a:spcBef>
                <a:spcAft>
                  <a:spcPts val="0"/>
                </a:spcAft>
                <a:buNone/>
              </a:pPr>
              <a:r>
                <a:rPr b="1" lang="en-US" sz="10800">
                  <a:solidFill>
                    <a:srgbClr val="FFFFFF"/>
                  </a:solidFill>
                  <a:latin typeface="Roboto Condensed"/>
                  <a:ea typeface="Roboto Condensed"/>
                  <a:cs typeface="Roboto Condensed"/>
                  <a:sym typeface="Roboto Condensed"/>
                </a:rPr>
                <a:t>02</a:t>
              </a:r>
              <a:endParaRPr/>
            </a:p>
          </p:txBody>
        </p:sp>
      </p:grpSp>
      <p:sp>
        <p:nvSpPr>
          <p:cNvPr id="166" name="Google Shape;166;p5"/>
          <p:cNvSpPr/>
          <p:nvPr/>
        </p:nvSpPr>
        <p:spPr>
          <a:xfrm>
            <a:off x="8847600" y="2502562"/>
            <a:ext cx="8291134" cy="5523530"/>
          </a:xfrm>
          <a:custGeom>
            <a:rect b="b" l="l" r="r" t="t"/>
            <a:pathLst>
              <a:path extrusionOk="0" h="5523530" w="8291134">
                <a:moveTo>
                  <a:pt x="0" y="0"/>
                </a:moveTo>
                <a:lnTo>
                  <a:pt x="8291134" y="0"/>
                </a:lnTo>
                <a:lnTo>
                  <a:pt x="8291134" y="5523530"/>
                </a:lnTo>
                <a:lnTo>
                  <a:pt x="0" y="5523530"/>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6"/>
          <p:cNvSpPr/>
          <p:nvPr/>
        </p:nvSpPr>
        <p:spPr>
          <a:xfrm>
            <a:off x="1" y="9601200"/>
            <a:ext cx="18288000" cy="685800"/>
          </a:xfrm>
          <a:custGeom>
            <a:rect b="b" l="l" r="r" t="t"/>
            <a:pathLst>
              <a:path extrusionOk="0" h="914400" w="24384000">
                <a:moveTo>
                  <a:pt x="0" y="0"/>
                </a:moveTo>
                <a:lnTo>
                  <a:pt x="24384000" y="0"/>
                </a:lnTo>
                <a:lnTo>
                  <a:pt x="24384000" y="914400"/>
                </a:lnTo>
                <a:lnTo>
                  <a:pt x="0" y="914400"/>
                </a:lnTo>
                <a:close/>
              </a:path>
            </a:pathLst>
          </a:custGeom>
          <a:solidFill>
            <a:srgbClr val="5ECCF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6"/>
          <p:cNvSpPr/>
          <p:nvPr/>
        </p:nvSpPr>
        <p:spPr>
          <a:xfrm>
            <a:off x="0" y="9501474"/>
            <a:ext cx="18288000" cy="98965"/>
          </a:xfrm>
          <a:custGeom>
            <a:rect b="b" l="l" r="r" t="t"/>
            <a:pathLst>
              <a:path extrusionOk="0" h="131953" w="24384000">
                <a:moveTo>
                  <a:pt x="0" y="0"/>
                </a:moveTo>
                <a:lnTo>
                  <a:pt x="24384000" y="0"/>
                </a:lnTo>
                <a:lnTo>
                  <a:pt x="24384000" y="131953"/>
                </a:lnTo>
                <a:lnTo>
                  <a:pt x="0" y="131953"/>
                </a:lnTo>
                <a:close/>
              </a:path>
            </a:pathLst>
          </a:custGeom>
          <a:solidFill>
            <a:srgbClr val="4E67C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73" name="Google Shape;173;p6"/>
          <p:cNvCxnSpPr/>
          <p:nvPr/>
        </p:nvCxnSpPr>
        <p:spPr>
          <a:xfrm rot="2791">
            <a:off x="335753" y="1825717"/>
            <a:ext cx="17597443" cy="0"/>
          </a:xfrm>
          <a:prstGeom prst="straightConnector1">
            <a:avLst/>
          </a:prstGeom>
          <a:noFill/>
          <a:ln cap="rnd" cmpd="sng" w="9525">
            <a:solidFill>
              <a:srgbClr val="7F7F7F"/>
            </a:solidFill>
            <a:prstDash val="solid"/>
            <a:round/>
            <a:headEnd len="sm" w="sm" type="none"/>
            <a:tailEnd len="sm" w="sm" type="none"/>
          </a:ln>
        </p:spPr>
      </p:cxnSp>
      <p:sp>
        <p:nvSpPr>
          <p:cNvPr descr="C:\Users\Administrator\Desktop\thesis-slide\uit-logo.png" id="174" name="Google Shape;174;p6"/>
          <p:cNvSpPr/>
          <p:nvPr/>
        </p:nvSpPr>
        <p:spPr>
          <a:xfrm>
            <a:off x="342900" y="319606"/>
            <a:ext cx="1348364" cy="1348364"/>
          </a:xfrm>
          <a:custGeom>
            <a:rect b="b" l="l" r="r" t="t"/>
            <a:pathLst>
              <a:path extrusionOk="0" h="1348364" w="1348364">
                <a:moveTo>
                  <a:pt x="0" y="0"/>
                </a:moveTo>
                <a:lnTo>
                  <a:pt x="1348364" y="0"/>
                </a:lnTo>
                <a:lnTo>
                  <a:pt x="1348364" y="1348364"/>
                </a:lnTo>
                <a:lnTo>
                  <a:pt x="0" y="134836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6"/>
          <p:cNvSpPr/>
          <p:nvPr/>
        </p:nvSpPr>
        <p:spPr>
          <a:xfrm>
            <a:off x="11593014" y="1823336"/>
            <a:ext cx="5499793" cy="6613854"/>
          </a:xfrm>
          <a:custGeom>
            <a:rect b="b" l="l" r="r" t="t"/>
            <a:pathLst>
              <a:path extrusionOk="0" h="6613854" w="5499793">
                <a:moveTo>
                  <a:pt x="0" y="0"/>
                </a:moveTo>
                <a:lnTo>
                  <a:pt x="5499794" y="0"/>
                </a:lnTo>
                <a:lnTo>
                  <a:pt x="5499794" y="6613854"/>
                </a:lnTo>
                <a:lnTo>
                  <a:pt x="0" y="661385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6"/>
          <p:cNvSpPr txBox="1"/>
          <p:nvPr/>
        </p:nvSpPr>
        <p:spPr>
          <a:xfrm>
            <a:off x="1765731" y="357404"/>
            <a:ext cx="15969900" cy="1250200"/>
          </a:xfrm>
          <a:prstGeom prst="rect">
            <a:avLst/>
          </a:prstGeom>
          <a:noFill/>
          <a:ln>
            <a:noFill/>
          </a:ln>
        </p:spPr>
        <p:txBody>
          <a:bodyPr anchorCtr="0" anchor="t" bIns="0" lIns="0" spcFirstLastPara="1" rIns="0" wrap="square" tIns="0">
            <a:spAutoFit/>
          </a:bodyPr>
          <a:lstStyle/>
          <a:p>
            <a:pPr indent="0" lvl="0" marL="0" marR="0" rtl="0" algn="just">
              <a:lnSpc>
                <a:spcPct val="102000"/>
              </a:lnSpc>
              <a:spcBef>
                <a:spcPts val="0"/>
              </a:spcBef>
              <a:spcAft>
                <a:spcPts val="0"/>
              </a:spcAft>
              <a:buNone/>
            </a:pPr>
            <a:r>
              <a:rPr b="1" lang="en-US" sz="9000">
                <a:solidFill>
                  <a:srgbClr val="003C67"/>
                </a:solidFill>
                <a:latin typeface="Times"/>
                <a:ea typeface="Times"/>
                <a:cs typeface="Times"/>
                <a:sym typeface="Times"/>
              </a:rPr>
              <a:t>Bộ Dữ Liệu</a:t>
            </a:r>
            <a:endParaRPr/>
          </a:p>
        </p:txBody>
      </p:sp>
      <p:sp>
        <p:nvSpPr>
          <p:cNvPr id="177" name="Google Shape;177;p6"/>
          <p:cNvSpPr txBox="1"/>
          <p:nvPr/>
        </p:nvSpPr>
        <p:spPr>
          <a:xfrm>
            <a:off x="14942112" y="9678228"/>
            <a:ext cx="1785000" cy="5134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lang="en-US" sz="2700">
                <a:solidFill>
                  <a:srgbClr val="FFFFFF"/>
                </a:solidFill>
                <a:latin typeface="Times"/>
                <a:ea typeface="Times"/>
                <a:cs typeface="Times"/>
                <a:sym typeface="Times"/>
              </a:rPr>
              <a:t>‹#›</a:t>
            </a:r>
            <a:endParaRPr/>
          </a:p>
        </p:txBody>
      </p:sp>
      <p:sp>
        <p:nvSpPr>
          <p:cNvPr id="178" name="Google Shape;178;p6"/>
          <p:cNvSpPr txBox="1"/>
          <p:nvPr/>
        </p:nvSpPr>
        <p:spPr>
          <a:xfrm>
            <a:off x="527586" y="2414712"/>
            <a:ext cx="9896652" cy="4200525"/>
          </a:xfrm>
          <a:prstGeom prst="rect">
            <a:avLst/>
          </a:prstGeom>
          <a:noFill/>
          <a:ln>
            <a:noFill/>
          </a:ln>
        </p:spPr>
        <p:txBody>
          <a:bodyPr anchorCtr="0" anchor="t" bIns="0" lIns="0" spcFirstLastPara="1" rIns="0" wrap="square" tIns="0">
            <a:spAutoFit/>
          </a:bodyPr>
          <a:lstStyle/>
          <a:p>
            <a:pPr indent="-431796" lvl="1" marL="863593" marR="0" rtl="0" algn="just">
              <a:lnSpc>
                <a:spcPct val="120005"/>
              </a:lnSpc>
              <a:spcBef>
                <a:spcPts val="0"/>
              </a:spcBef>
              <a:spcAft>
                <a:spcPts val="0"/>
              </a:spcAft>
              <a:buClr>
                <a:srgbClr val="000000"/>
              </a:buClr>
              <a:buSzPts val="3999"/>
              <a:buFont typeface="Arial"/>
              <a:buChar char="•"/>
            </a:pPr>
            <a:r>
              <a:rPr b="0" i="0" lang="en-US" sz="3999" u="none" cap="none" strike="noStrike">
                <a:solidFill>
                  <a:srgbClr val="000000"/>
                </a:solidFill>
                <a:latin typeface="Inter"/>
                <a:ea typeface="Inter"/>
                <a:cs typeface="Inter"/>
                <a:sym typeface="Inter"/>
              </a:rPr>
              <a:t>Bộ dữ liệu được thu thập tại trang web Classical Piano - Một trang web chuyên lưu trữ các file piano cổ điện dưới dạng midi.</a:t>
            </a:r>
            <a:endParaRPr/>
          </a:p>
          <a:p>
            <a:pPr indent="-431796" lvl="1" marL="863593" marR="0" rtl="0" algn="just">
              <a:lnSpc>
                <a:spcPct val="120005"/>
              </a:lnSpc>
              <a:spcBef>
                <a:spcPts val="0"/>
              </a:spcBef>
              <a:spcAft>
                <a:spcPts val="0"/>
              </a:spcAft>
              <a:buClr>
                <a:srgbClr val="000000"/>
              </a:buClr>
              <a:buSzPts val="3999"/>
              <a:buFont typeface="Arial"/>
              <a:buChar char="•"/>
            </a:pPr>
            <a:r>
              <a:rPr b="0" i="0" lang="en-US" sz="3999" u="none" cap="none" strike="noStrike">
                <a:solidFill>
                  <a:srgbClr val="000000"/>
                </a:solidFill>
                <a:latin typeface="Inter"/>
                <a:ea typeface="Inter"/>
                <a:cs typeface="Inter"/>
                <a:sym typeface="Inter"/>
              </a:rPr>
              <a:t>Bộ dữ liệu bao gồm 29 file piano của nhà soạn nhạc cổ điển nổi tiếng người Đức Ludwig van Beethoven</a:t>
            </a:r>
            <a:endParaRPr/>
          </a:p>
        </p:txBody>
      </p:sp>
      <p:sp>
        <p:nvSpPr>
          <p:cNvPr id="179" name="Google Shape;179;p6"/>
          <p:cNvSpPr txBox="1"/>
          <p:nvPr/>
        </p:nvSpPr>
        <p:spPr>
          <a:xfrm>
            <a:off x="11877067" y="8570540"/>
            <a:ext cx="4931688" cy="622935"/>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lang="en-US" sz="3599">
                <a:solidFill>
                  <a:srgbClr val="000000"/>
                </a:solidFill>
                <a:latin typeface="Inter"/>
                <a:ea typeface="Inter"/>
                <a:cs typeface="Inter"/>
                <a:sym typeface="Inter"/>
              </a:rPr>
              <a:t>Ludwig van Beethoven</a:t>
            </a:r>
            <a:endParaRPr/>
          </a:p>
        </p:txBody>
      </p:sp>
      <p:pic>
        <p:nvPicPr>
          <p:cNvPr id="180" name="Google Shape;180;p6" title="elise.wav">
            <a:hlinkClick r:id="rId5"/>
          </p:cNvPr>
          <p:cNvPicPr preferRelativeResize="0"/>
          <p:nvPr/>
        </p:nvPicPr>
        <p:blipFill>
          <a:blip r:embed="rId6">
            <a:alphaModFix/>
          </a:blip>
          <a:stretch>
            <a:fillRect/>
          </a:stretch>
        </p:blipFill>
        <p:spPr>
          <a:xfrm>
            <a:off x="1276550" y="7747162"/>
            <a:ext cx="1188720" cy="11887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7"/>
          <p:cNvSpPr/>
          <p:nvPr/>
        </p:nvSpPr>
        <p:spPr>
          <a:xfrm>
            <a:off x="8849901" y="2297310"/>
            <a:ext cx="9090440" cy="5638622"/>
          </a:xfrm>
          <a:custGeom>
            <a:rect b="b" l="l" r="r" t="t"/>
            <a:pathLst>
              <a:path extrusionOk="0" h="5638622" w="9090440">
                <a:moveTo>
                  <a:pt x="0" y="0"/>
                </a:moveTo>
                <a:lnTo>
                  <a:pt x="9090440" y="0"/>
                </a:lnTo>
                <a:lnTo>
                  <a:pt x="9090440" y="5638622"/>
                </a:lnTo>
                <a:lnTo>
                  <a:pt x="0" y="5638622"/>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C:\Users\Administrator\Desktop\thesis-slide\uit-logo.png" id="186" name="Google Shape;186;p7"/>
          <p:cNvSpPr/>
          <p:nvPr/>
        </p:nvSpPr>
        <p:spPr>
          <a:xfrm>
            <a:off x="342900" y="319606"/>
            <a:ext cx="1348364" cy="1348364"/>
          </a:xfrm>
          <a:custGeom>
            <a:rect b="b" l="l" r="r" t="t"/>
            <a:pathLst>
              <a:path extrusionOk="0" h="1348364" w="1348364">
                <a:moveTo>
                  <a:pt x="0" y="0"/>
                </a:moveTo>
                <a:lnTo>
                  <a:pt x="1348364" y="0"/>
                </a:lnTo>
                <a:lnTo>
                  <a:pt x="1348364" y="1348364"/>
                </a:lnTo>
                <a:lnTo>
                  <a:pt x="0" y="134836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87" name="Google Shape;187;p7"/>
          <p:cNvCxnSpPr/>
          <p:nvPr/>
        </p:nvCxnSpPr>
        <p:spPr>
          <a:xfrm>
            <a:off x="342904" y="1672732"/>
            <a:ext cx="17597437" cy="14288"/>
          </a:xfrm>
          <a:prstGeom prst="straightConnector1">
            <a:avLst/>
          </a:prstGeom>
          <a:noFill/>
          <a:ln cap="rnd" cmpd="sng" w="9525">
            <a:solidFill>
              <a:srgbClr val="7F7F7F"/>
            </a:solidFill>
            <a:prstDash val="solid"/>
            <a:round/>
            <a:headEnd len="sm" w="sm" type="none"/>
            <a:tailEnd len="sm" w="sm" type="none"/>
          </a:ln>
        </p:spPr>
      </p:cxnSp>
      <p:sp>
        <p:nvSpPr>
          <p:cNvPr id="188" name="Google Shape;188;p7"/>
          <p:cNvSpPr/>
          <p:nvPr/>
        </p:nvSpPr>
        <p:spPr>
          <a:xfrm>
            <a:off x="2" y="9601200"/>
            <a:ext cx="18288000" cy="685800"/>
          </a:xfrm>
          <a:custGeom>
            <a:rect b="b" l="l" r="r" t="t"/>
            <a:pathLst>
              <a:path extrusionOk="0" h="914400" w="24384000">
                <a:moveTo>
                  <a:pt x="0" y="0"/>
                </a:moveTo>
                <a:lnTo>
                  <a:pt x="24384000" y="0"/>
                </a:lnTo>
                <a:lnTo>
                  <a:pt x="24384000" y="914400"/>
                </a:lnTo>
                <a:lnTo>
                  <a:pt x="0" y="914400"/>
                </a:lnTo>
                <a:close/>
              </a:path>
            </a:pathLst>
          </a:custGeom>
          <a:solidFill>
            <a:srgbClr val="5ECCF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7"/>
          <p:cNvSpPr txBox="1"/>
          <p:nvPr/>
        </p:nvSpPr>
        <p:spPr>
          <a:xfrm>
            <a:off x="14942112" y="9678227"/>
            <a:ext cx="1785000" cy="5134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lang="en-US" sz="2700">
                <a:solidFill>
                  <a:srgbClr val="FFFFFF"/>
                </a:solidFill>
                <a:latin typeface="Times"/>
                <a:ea typeface="Times"/>
                <a:cs typeface="Times"/>
                <a:sym typeface="Times"/>
              </a:rPr>
              <a:t>‹#›</a:t>
            </a:r>
            <a:endParaRPr/>
          </a:p>
        </p:txBody>
      </p:sp>
      <p:sp>
        <p:nvSpPr>
          <p:cNvPr id="190" name="Google Shape;190;p7"/>
          <p:cNvSpPr txBox="1"/>
          <p:nvPr/>
        </p:nvSpPr>
        <p:spPr>
          <a:xfrm>
            <a:off x="342900" y="2033260"/>
            <a:ext cx="8119800" cy="8059500"/>
          </a:xfrm>
          <a:prstGeom prst="rect">
            <a:avLst/>
          </a:prstGeom>
          <a:noFill/>
          <a:ln>
            <a:noFill/>
          </a:ln>
        </p:spPr>
        <p:txBody>
          <a:bodyPr anchorCtr="0" anchor="t" bIns="0" lIns="0" spcFirstLastPara="1" rIns="0" wrap="square" tIns="0">
            <a:spAutoFit/>
          </a:bodyPr>
          <a:lstStyle/>
          <a:p>
            <a:pPr indent="-375920" lvl="1" marL="777240" marR="0" rtl="0" algn="just">
              <a:lnSpc>
                <a:spcPct val="120000"/>
              </a:lnSpc>
              <a:spcBef>
                <a:spcPts val="0"/>
              </a:spcBef>
              <a:spcAft>
                <a:spcPts val="0"/>
              </a:spcAft>
              <a:buClr>
                <a:srgbClr val="000000"/>
              </a:buClr>
              <a:buSzPts val="3400"/>
              <a:buFont typeface="Arial"/>
              <a:buChar char="•"/>
            </a:pPr>
            <a:r>
              <a:rPr b="0" i="0" lang="en-US" sz="3400" u="none" cap="none" strike="noStrike">
                <a:solidFill>
                  <a:srgbClr val="000000"/>
                </a:solidFill>
                <a:latin typeface="Inter"/>
                <a:ea typeface="Inter"/>
                <a:cs typeface="Inter"/>
                <a:sym typeface="Inter"/>
              </a:rPr>
              <a:t>Trong ngôn ngữ âm nhạc, "note" (nốt nhạc) và "duration" (thời gian tồn tại) là hai khái niệm quan trọng liên quan đến việc biểu diễn âm nhạc và thời gian mỗi nốt được chơi. </a:t>
            </a:r>
            <a:endParaRPr sz="3400"/>
          </a:p>
          <a:p>
            <a:pPr indent="-375920" lvl="1" marL="777240" marR="0" rtl="0" algn="just">
              <a:lnSpc>
                <a:spcPct val="120000"/>
              </a:lnSpc>
              <a:spcBef>
                <a:spcPts val="0"/>
              </a:spcBef>
              <a:spcAft>
                <a:spcPts val="0"/>
              </a:spcAft>
              <a:buClr>
                <a:srgbClr val="000000"/>
              </a:buClr>
              <a:buSzPts val="3400"/>
              <a:buFont typeface="Arial"/>
              <a:buChar char="•"/>
            </a:pPr>
            <a:r>
              <a:rPr b="0" i="0" lang="en-US" sz="3400" u="none" cap="none" strike="noStrike">
                <a:solidFill>
                  <a:srgbClr val="000000"/>
                </a:solidFill>
                <a:latin typeface="Inter"/>
                <a:ea typeface="Inter"/>
                <a:cs typeface="Inter"/>
                <a:sym typeface="Inter"/>
              </a:rPr>
              <a:t>Mỗi nốt nhạc sẽ tương ứng với một độ cao nhất định, thay đổi độ cao của một nốt nhạc sẽ tạo ra một nốt nhạc khác. </a:t>
            </a:r>
            <a:endParaRPr sz="3400"/>
          </a:p>
          <a:p>
            <a:pPr indent="-375920" lvl="1" marL="777240" marR="0" rtl="0" algn="just">
              <a:lnSpc>
                <a:spcPct val="120000"/>
              </a:lnSpc>
              <a:spcBef>
                <a:spcPts val="0"/>
              </a:spcBef>
              <a:spcAft>
                <a:spcPts val="0"/>
              </a:spcAft>
              <a:buClr>
                <a:srgbClr val="000000"/>
              </a:buClr>
              <a:buSzPts val="3400"/>
              <a:buFont typeface="Arial"/>
              <a:buChar char="•"/>
            </a:pPr>
            <a:r>
              <a:rPr b="0" i="0" lang="en-US" sz="3400" u="none" cap="none" strike="noStrike">
                <a:solidFill>
                  <a:srgbClr val="000000"/>
                </a:solidFill>
                <a:latin typeface="Inter"/>
                <a:ea typeface="Inter"/>
                <a:cs typeface="Inter"/>
                <a:sym typeface="Inter"/>
              </a:rPr>
              <a:t>Sự kết hợp của 3 nốt nhạc trở lên được chơi đồng thời gọi là hợp âm</a:t>
            </a:r>
            <a:endParaRPr sz="3400"/>
          </a:p>
          <a:p>
            <a:pPr indent="0" lvl="0" marL="0" marR="0" rtl="0" algn="just">
              <a:lnSpc>
                <a:spcPct val="120000"/>
              </a:lnSpc>
              <a:spcBef>
                <a:spcPts val="0"/>
              </a:spcBef>
              <a:spcAft>
                <a:spcPts val="0"/>
              </a:spcAft>
              <a:buNone/>
            </a:pPr>
            <a:r>
              <a:t/>
            </a:r>
            <a:endParaRPr sz="3400">
              <a:solidFill>
                <a:srgbClr val="000000"/>
              </a:solidFill>
              <a:latin typeface="Inter"/>
              <a:ea typeface="Inter"/>
              <a:cs typeface="Inter"/>
              <a:sym typeface="Inter"/>
            </a:endParaRPr>
          </a:p>
        </p:txBody>
      </p:sp>
      <p:sp>
        <p:nvSpPr>
          <p:cNvPr id="191" name="Google Shape;191;p7"/>
          <p:cNvSpPr txBox="1"/>
          <p:nvPr/>
        </p:nvSpPr>
        <p:spPr>
          <a:xfrm>
            <a:off x="11264601" y="8098525"/>
            <a:ext cx="4371600" cy="52320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lang="en-US" sz="3399">
                <a:solidFill>
                  <a:srgbClr val="000000"/>
                </a:solidFill>
                <a:latin typeface="Inter"/>
                <a:ea typeface="Inter"/>
                <a:cs typeface="Inter"/>
                <a:sym typeface="Inter"/>
              </a:rPr>
              <a:t>Một bản nhạc Piano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8"/>
          <p:cNvSpPr/>
          <p:nvPr/>
        </p:nvSpPr>
        <p:spPr>
          <a:xfrm>
            <a:off x="1" y="9601200"/>
            <a:ext cx="18288000" cy="685800"/>
          </a:xfrm>
          <a:custGeom>
            <a:rect b="b" l="l" r="r" t="t"/>
            <a:pathLst>
              <a:path extrusionOk="0" h="914400" w="24384000">
                <a:moveTo>
                  <a:pt x="0" y="0"/>
                </a:moveTo>
                <a:lnTo>
                  <a:pt x="24384000" y="0"/>
                </a:lnTo>
                <a:lnTo>
                  <a:pt x="24384000" y="914400"/>
                </a:lnTo>
                <a:lnTo>
                  <a:pt x="0" y="914400"/>
                </a:lnTo>
                <a:close/>
              </a:path>
            </a:pathLst>
          </a:custGeom>
          <a:solidFill>
            <a:srgbClr val="5ECCF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8"/>
          <p:cNvSpPr/>
          <p:nvPr/>
        </p:nvSpPr>
        <p:spPr>
          <a:xfrm>
            <a:off x="0" y="9501474"/>
            <a:ext cx="18288000" cy="98965"/>
          </a:xfrm>
          <a:custGeom>
            <a:rect b="b" l="l" r="r" t="t"/>
            <a:pathLst>
              <a:path extrusionOk="0" h="131953" w="24384000">
                <a:moveTo>
                  <a:pt x="0" y="0"/>
                </a:moveTo>
                <a:lnTo>
                  <a:pt x="24384000" y="0"/>
                </a:lnTo>
                <a:lnTo>
                  <a:pt x="24384000" y="131953"/>
                </a:lnTo>
                <a:lnTo>
                  <a:pt x="0" y="131953"/>
                </a:lnTo>
                <a:close/>
              </a:path>
            </a:pathLst>
          </a:custGeom>
          <a:solidFill>
            <a:srgbClr val="4E67C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98" name="Google Shape;198;p8"/>
          <p:cNvCxnSpPr/>
          <p:nvPr/>
        </p:nvCxnSpPr>
        <p:spPr>
          <a:xfrm rot="2791">
            <a:off x="335753" y="1825717"/>
            <a:ext cx="17597443" cy="0"/>
          </a:xfrm>
          <a:prstGeom prst="straightConnector1">
            <a:avLst/>
          </a:prstGeom>
          <a:noFill/>
          <a:ln cap="rnd" cmpd="sng" w="9525">
            <a:solidFill>
              <a:srgbClr val="7F7F7F"/>
            </a:solidFill>
            <a:prstDash val="solid"/>
            <a:round/>
            <a:headEnd len="sm" w="sm" type="none"/>
            <a:tailEnd len="sm" w="sm" type="none"/>
          </a:ln>
        </p:spPr>
      </p:cxnSp>
      <p:sp>
        <p:nvSpPr>
          <p:cNvPr descr="C:\Users\Administrator\Desktop\thesis-slide\uit-logo.png" id="199" name="Google Shape;199;p8"/>
          <p:cNvSpPr/>
          <p:nvPr/>
        </p:nvSpPr>
        <p:spPr>
          <a:xfrm>
            <a:off x="342900" y="319606"/>
            <a:ext cx="1348364" cy="1348364"/>
          </a:xfrm>
          <a:custGeom>
            <a:rect b="b" l="l" r="r" t="t"/>
            <a:pathLst>
              <a:path extrusionOk="0" h="1348364" w="1348364">
                <a:moveTo>
                  <a:pt x="0" y="0"/>
                </a:moveTo>
                <a:lnTo>
                  <a:pt x="1348364" y="0"/>
                </a:lnTo>
                <a:lnTo>
                  <a:pt x="1348364" y="1348364"/>
                </a:lnTo>
                <a:lnTo>
                  <a:pt x="0" y="134836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8"/>
          <p:cNvSpPr txBox="1"/>
          <p:nvPr/>
        </p:nvSpPr>
        <p:spPr>
          <a:xfrm>
            <a:off x="1963294" y="6076013"/>
            <a:ext cx="15969900" cy="803910"/>
          </a:xfrm>
          <a:prstGeom prst="rect">
            <a:avLst/>
          </a:prstGeom>
          <a:noFill/>
          <a:ln>
            <a:noFill/>
          </a:ln>
        </p:spPr>
        <p:txBody>
          <a:bodyPr anchorCtr="0" anchor="t" bIns="0" lIns="0" spcFirstLastPara="1" rIns="0" wrap="square" tIns="0">
            <a:spAutoFit/>
          </a:bodyPr>
          <a:lstStyle/>
          <a:p>
            <a:pPr indent="0" lvl="0" marL="0" marR="0" rtl="0" algn="just">
              <a:lnSpc>
                <a:spcPct val="102000"/>
              </a:lnSpc>
              <a:spcBef>
                <a:spcPts val="0"/>
              </a:spcBef>
              <a:spcAft>
                <a:spcPts val="0"/>
              </a:spcAft>
              <a:buNone/>
            </a:pPr>
            <a:r>
              <a:rPr b="1" lang="en-US" sz="6000">
                <a:solidFill>
                  <a:srgbClr val="003C67"/>
                </a:solidFill>
                <a:latin typeface="Inter"/>
                <a:ea typeface="Inter"/>
                <a:cs typeface="Inter"/>
                <a:sym typeface="Inter"/>
              </a:rPr>
              <a:t>Tiền xử lý dữ liệu</a:t>
            </a:r>
            <a:endParaRPr/>
          </a:p>
        </p:txBody>
      </p:sp>
      <p:sp>
        <p:nvSpPr>
          <p:cNvPr id="201" name="Google Shape;201;p8"/>
          <p:cNvSpPr txBox="1"/>
          <p:nvPr/>
        </p:nvSpPr>
        <p:spPr>
          <a:xfrm>
            <a:off x="14942112" y="9678228"/>
            <a:ext cx="1785000" cy="5134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lang="en-US" sz="2700">
                <a:solidFill>
                  <a:srgbClr val="FFFFFF"/>
                </a:solidFill>
                <a:latin typeface="Times"/>
                <a:ea typeface="Times"/>
                <a:cs typeface="Times"/>
                <a:sym typeface="Times"/>
              </a:rPr>
              <a:t>‹#›</a:t>
            </a:r>
            <a:endParaRPr/>
          </a:p>
        </p:txBody>
      </p:sp>
      <p:grpSp>
        <p:nvGrpSpPr>
          <p:cNvPr id="202" name="Google Shape;202;p8"/>
          <p:cNvGrpSpPr/>
          <p:nvPr/>
        </p:nvGrpSpPr>
        <p:grpSpPr>
          <a:xfrm>
            <a:off x="3698700" y="2599312"/>
            <a:ext cx="3382650" cy="2619470"/>
            <a:chOff x="0" y="0"/>
            <a:chExt cx="4510200" cy="3492627"/>
          </a:xfrm>
        </p:grpSpPr>
        <p:sp>
          <p:nvSpPr>
            <p:cNvPr id="203" name="Google Shape;203;p8"/>
            <p:cNvSpPr/>
            <p:nvPr/>
          </p:nvSpPr>
          <p:spPr>
            <a:xfrm>
              <a:off x="0" y="0"/>
              <a:ext cx="4510151" cy="3492627"/>
            </a:xfrm>
            <a:custGeom>
              <a:rect b="b" l="l" r="r" t="t"/>
              <a:pathLst>
                <a:path extrusionOk="0" h="3492627" w="4510151">
                  <a:moveTo>
                    <a:pt x="0" y="0"/>
                  </a:moveTo>
                  <a:lnTo>
                    <a:pt x="4510151" y="0"/>
                  </a:lnTo>
                  <a:lnTo>
                    <a:pt x="4510151" y="3492627"/>
                  </a:lnTo>
                  <a:lnTo>
                    <a:pt x="0" y="3492627"/>
                  </a:lnTo>
                  <a:close/>
                </a:path>
              </a:pathLst>
            </a:custGeom>
            <a:solidFill>
              <a:srgbClr val="003C6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8"/>
            <p:cNvSpPr txBox="1"/>
            <p:nvPr/>
          </p:nvSpPr>
          <p:spPr>
            <a:xfrm>
              <a:off x="0" y="0"/>
              <a:ext cx="4510200" cy="3492600"/>
            </a:xfrm>
            <a:prstGeom prst="rect">
              <a:avLst/>
            </a:prstGeom>
            <a:noFill/>
            <a:ln>
              <a:noFill/>
            </a:ln>
          </p:spPr>
          <p:txBody>
            <a:bodyPr anchorCtr="0" anchor="ctr" bIns="50800" lIns="50800" spcFirstLastPara="1" rIns="50800" wrap="square" tIns="50800">
              <a:noAutofit/>
            </a:bodyPr>
            <a:lstStyle/>
            <a:p>
              <a:pPr indent="0" lvl="0" marL="0" marR="0" rtl="0" algn="ctr">
                <a:lnSpc>
                  <a:spcPct val="120000"/>
                </a:lnSpc>
                <a:spcBef>
                  <a:spcPts val="0"/>
                </a:spcBef>
                <a:spcAft>
                  <a:spcPts val="0"/>
                </a:spcAft>
                <a:buNone/>
              </a:pPr>
              <a:r>
                <a:rPr b="1" lang="en-US" sz="10800">
                  <a:solidFill>
                    <a:srgbClr val="FFFFFF"/>
                  </a:solidFill>
                  <a:latin typeface="Roboto Condensed"/>
                  <a:ea typeface="Roboto Condensed"/>
                  <a:cs typeface="Roboto Condensed"/>
                  <a:sym typeface="Roboto Condensed"/>
                </a:rPr>
                <a:t>03</a:t>
              </a:r>
              <a:endParaRPr/>
            </a:p>
          </p:txBody>
        </p:sp>
      </p:grpSp>
      <p:sp>
        <p:nvSpPr>
          <p:cNvPr id="205" name="Google Shape;205;p8"/>
          <p:cNvSpPr/>
          <p:nvPr/>
        </p:nvSpPr>
        <p:spPr>
          <a:xfrm>
            <a:off x="10873698" y="2352974"/>
            <a:ext cx="6333956" cy="5581074"/>
          </a:xfrm>
          <a:custGeom>
            <a:rect b="b" l="l" r="r" t="t"/>
            <a:pathLst>
              <a:path extrusionOk="0" h="5581074" w="6333956">
                <a:moveTo>
                  <a:pt x="0" y="0"/>
                </a:moveTo>
                <a:lnTo>
                  <a:pt x="6333956" y="0"/>
                </a:lnTo>
                <a:lnTo>
                  <a:pt x="6333956" y="5581074"/>
                </a:lnTo>
                <a:lnTo>
                  <a:pt x="0" y="558107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9"/>
          <p:cNvSpPr/>
          <p:nvPr/>
        </p:nvSpPr>
        <p:spPr>
          <a:xfrm>
            <a:off x="1" y="9601200"/>
            <a:ext cx="18288000" cy="685800"/>
          </a:xfrm>
          <a:custGeom>
            <a:rect b="b" l="l" r="r" t="t"/>
            <a:pathLst>
              <a:path extrusionOk="0" h="914400" w="24384000">
                <a:moveTo>
                  <a:pt x="0" y="0"/>
                </a:moveTo>
                <a:lnTo>
                  <a:pt x="24384000" y="0"/>
                </a:lnTo>
                <a:lnTo>
                  <a:pt x="24384000" y="914400"/>
                </a:lnTo>
                <a:lnTo>
                  <a:pt x="0" y="914400"/>
                </a:lnTo>
                <a:close/>
              </a:path>
            </a:pathLst>
          </a:custGeom>
          <a:solidFill>
            <a:srgbClr val="5ECCF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9"/>
          <p:cNvSpPr/>
          <p:nvPr/>
        </p:nvSpPr>
        <p:spPr>
          <a:xfrm>
            <a:off x="0" y="9501474"/>
            <a:ext cx="18288000" cy="98965"/>
          </a:xfrm>
          <a:custGeom>
            <a:rect b="b" l="l" r="r" t="t"/>
            <a:pathLst>
              <a:path extrusionOk="0" h="131953" w="24384000">
                <a:moveTo>
                  <a:pt x="0" y="0"/>
                </a:moveTo>
                <a:lnTo>
                  <a:pt x="24384000" y="0"/>
                </a:lnTo>
                <a:lnTo>
                  <a:pt x="24384000" y="131953"/>
                </a:lnTo>
                <a:lnTo>
                  <a:pt x="0" y="131953"/>
                </a:lnTo>
                <a:close/>
              </a:path>
            </a:pathLst>
          </a:custGeom>
          <a:solidFill>
            <a:srgbClr val="4E67C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12" name="Google Shape;212;p9"/>
          <p:cNvCxnSpPr/>
          <p:nvPr/>
        </p:nvCxnSpPr>
        <p:spPr>
          <a:xfrm rot="2791">
            <a:off x="335753" y="1825717"/>
            <a:ext cx="17597443" cy="0"/>
          </a:xfrm>
          <a:prstGeom prst="straightConnector1">
            <a:avLst/>
          </a:prstGeom>
          <a:noFill/>
          <a:ln cap="rnd" cmpd="sng" w="9525">
            <a:solidFill>
              <a:srgbClr val="7F7F7F"/>
            </a:solidFill>
            <a:prstDash val="solid"/>
            <a:round/>
            <a:headEnd len="sm" w="sm" type="none"/>
            <a:tailEnd len="sm" w="sm" type="none"/>
          </a:ln>
        </p:spPr>
      </p:cxnSp>
      <p:sp>
        <p:nvSpPr>
          <p:cNvPr descr="C:\Users\Administrator\Desktop\thesis-slide\uit-logo.png" id="213" name="Google Shape;213;p9"/>
          <p:cNvSpPr/>
          <p:nvPr/>
        </p:nvSpPr>
        <p:spPr>
          <a:xfrm>
            <a:off x="342900" y="319606"/>
            <a:ext cx="1348364" cy="1348364"/>
          </a:xfrm>
          <a:custGeom>
            <a:rect b="b" l="l" r="r" t="t"/>
            <a:pathLst>
              <a:path extrusionOk="0" h="1348364" w="1348364">
                <a:moveTo>
                  <a:pt x="0" y="0"/>
                </a:moveTo>
                <a:lnTo>
                  <a:pt x="1348364" y="0"/>
                </a:lnTo>
                <a:lnTo>
                  <a:pt x="1348364" y="1348364"/>
                </a:lnTo>
                <a:lnTo>
                  <a:pt x="0" y="134836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9"/>
          <p:cNvSpPr txBox="1"/>
          <p:nvPr/>
        </p:nvSpPr>
        <p:spPr>
          <a:xfrm>
            <a:off x="1963294" y="471818"/>
            <a:ext cx="15969900" cy="1205865"/>
          </a:xfrm>
          <a:prstGeom prst="rect">
            <a:avLst/>
          </a:prstGeom>
          <a:noFill/>
          <a:ln>
            <a:noFill/>
          </a:ln>
        </p:spPr>
        <p:txBody>
          <a:bodyPr anchorCtr="0" anchor="t" bIns="0" lIns="0" spcFirstLastPara="1" rIns="0" wrap="square" tIns="0">
            <a:spAutoFit/>
          </a:bodyPr>
          <a:lstStyle/>
          <a:p>
            <a:pPr indent="0" lvl="0" marL="0" marR="0" rtl="0" algn="just">
              <a:lnSpc>
                <a:spcPct val="102000"/>
              </a:lnSpc>
              <a:spcBef>
                <a:spcPts val="0"/>
              </a:spcBef>
              <a:spcAft>
                <a:spcPts val="0"/>
              </a:spcAft>
              <a:buNone/>
            </a:pPr>
            <a:r>
              <a:rPr b="1" lang="en-US" sz="9000">
                <a:solidFill>
                  <a:srgbClr val="003C67"/>
                </a:solidFill>
                <a:latin typeface="Inter"/>
                <a:ea typeface="Inter"/>
                <a:cs typeface="Inter"/>
                <a:sym typeface="Inter"/>
              </a:rPr>
              <a:t>Tiền xử lý dữ liệu</a:t>
            </a:r>
            <a:endParaRPr/>
          </a:p>
        </p:txBody>
      </p:sp>
      <p:sp>
        <p:nvSpPr>
          <p:cNvPr id="215" name="Google Shape;215;p9"/>
          <p:cNvSpPr txBox="1"/>
          <p:nvPr/>
        </p:nvSpPr>
        <p:spPr>
          <a:xfrm>
            <a:off x="14942112" y="9678228"/>
            <a:ext cx="1785000" cy="5134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lang="en-US" sz="2700">
                <a:solidFill>
                  <a:srgbClr val="FFFFFF"/>
                </a:solidFill>
                <a:latin typeface="Times"/>
                <a:ea typeface="Times"/>
                <a:cs typeface="Times"/>
                <a:sym typeface="Times"/>
              </a:rPr>
              <a:t>‹#›</a:t>
            </a:r>
            <a:endParaRPr/>
          </a:p>
        </p:txBody>
      </p:sp>
      <p:sp>
        <p:nvSpPr>
          <p:cNvPr id="216" name="Google Shape;216;p9"/>
          <p:cNvSpPr txBox="1"/>
          <p:nvPr/>
        </p:nvSpPr>
        <p:spPr>
          <a:xfrm>
            <a:off x="1028700" y="2325420"/>
            <a:ext cx="16230600" cy="1180465"/>
          </a:xfrm>
          <a:prstGeom prst="rect">
            <a:avLst/>
          </a:prstGeom>
          <a:noFill/>
          <a:ln>
            <a:noFill/>
          </a:ln>
        </p:spPr>
        <p:txBody>
          <a:bodyPr anchorCtr="0" anchor="t" bIns="0" lIns="0" spcFirstLastPara="1" rIns="0" wrap="square" tIns="0">
            <a:spAutoFit/>
          </a:bodyPr>
          <a:lstStyle/>
          <a:p>
            <a:pPr indent="0" lvl="0" marL="0" marR="0" rtl="0" algn="just">
              <a:lnSpc>
                <a:spcPct val="140011"/>
              </a:lnSpc>
              <a:spcBef>
                <a:spcPts val="0"/>
              </a:spcBef>
              <a:spcAft>
                <a:spcPts val="0"/>
              </a:spcAft>
              <a:buNone/>
            </a:pPr>
            <a:r>
              <a:rPr lang="en-US" sz="3399">
                <a:solidFill>
                  <a:srgbClr val="000000"/>
                </a:solidFill>
                <a:latin typeface="Inter"/>
                <a:ea typeface="Inter"/>
                <a:cs typeface="Inter"/>
                <a:sym typeface="Inter"/>
              </a:rPr>
              <a:t>      Nhóm tiến hành trích xuất note và duration từ  dữ liệu ban đầu sử dụng thư viện music 21, thu được hơn 60000 mẫu dữ liệu.</a:t>
            </a:r>
            <a:endParaRPr/>
          </a:p>
        </p:txBody>
      </p:sp>
      <p:sp>
        <p:nvSpPr>
          <p:cNvPr id="217" name="Google Shape;217;p9"/>
          <p:cNvSpPr txBox="1"/>
          <p:nvPr/>
        </p:nvSpPr>
        <p:spPr>
          <a:xfrm>
            <a:off x="1017082" y="3715436"/>
            <a:ext cx="16242218" cy="2057400"/>
          </a:xfrm>
          <a:prstGeom prst="rect">
            <a:avLst/>
          </a:prstGeom>
          <a:noFill/>
          <a:ln>
            <a:noFill/>
          </a:ln>
        </p:spPr>
        <p:txBody>
          <a:bodyPr anchorCtr="0" anchor="t" bIns="0" lIns="0" spcFirstLastPara="1" rIns="0" wrap="square" tIns="0">
            <a:spAutoFit/>
          </a:bodyPr>
          <a:lstStyle/>
          <a:p>
            <a:pPr indent="0" lvl="0" marL="0" marR="0" rtl="0" algn="just">
              <a:lnSpc>
                <a:spcPct val="120005"/>
              </a:lnSpc>
              <a:spcBef>
                <a:spcPts val="0"/>
              </a:spcBef>
              <a:spcAft>
                <a:spcPts val="0"/>
              </a:spcAft>
              <a:buNone/>
            </a:pPr>
            <a:r>
              <a:rPr lang="en-US" sz="3399">
                <a:solidFill>
                  <a:srgbClr val="000000"/>
                </a:solidFill>
                <a:latin typeface="Inter"/>
                <a:ea typeface="Inter"/>
                <a:cs typeface="Inter"/>
                <a:sym typeface="Inter"/>
              </a:rPr>
              <a:t>     Một số nốt nhạc được chơi rất ít, cá biệt có những nốt chỉ được chơi duy nhất 1 lần, điều này có thể làm giảm hiệu quả của mô hình. Vì vậy, nhóm tiến hành loại các nốt có số lần chơi ít hơn 10. Sau khi loại bỏ những nốt hiếm, thu được bộ dữ liệu gồm 32319 mẫu.</a:t>
            </a:r>
            <a:endParaRPr/>
          </a:p>
        </p:txBody>
      </p:sp>
      <p:graphicFrame>
        <p:nvGraphicFramePr>
          <p:cNvPr id="218" name="Google Shape;218;p9"/>
          <p:cNvGraphicFramePr/>
          <p:nvPr/>
        </p:nvGraphicFramePr>
        <p:xfrm>
          <a:off x="1524960" y="6325286"/>
          <a:ext cx="3000000" cy="3000000"/>
        </p:xfrm>
        <a:graphic>
          <a:graphicData uri="http://schemas.openxmlformats.org/drawingml/2006/table">
            <a:tbl>
              <a:tblPr>
                <a:noFill/>
                <a:tableStyleId>{61189B42-1B31-403B-AC6A-20AA2F5BA95A}</a:tableStyleId>
              </a:tblPr>
              <a:tblGrid>
                <a:gridCol w="2911325"/>
                <a:gridCol w="11726925"/>
              </a:tblGrid>
              <a:tr h="981075">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Inter"/>
                          <a:ea typeface="Inter"/>
                          <a:cs typeface="Inter"/>
                          <a:sym typeface="Inter"/>
                        </a:rPr>
                        <a:t>Duration</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Inter"/>
                          <a:ea typeface="Inter"/>
                          <a:cs typeface="Inter"/>
                          <a:sym typeface="Inter"/>
                        </a:rPr>
                        <a:t>0.25, 0.5, 1.0, 1/6, 1/12, 5/12, 1/3, ...</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981075">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Inter"/>
                          <a:ea typeface="Inter"/>
                          <a:cs typeface="Inter"/>
                          <a:sym typeface="Inter"/>
                        </a:rPr>
                        <a:t>Note</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6"/>
                        </a:lnSpc>
                        <a:spcBef>
                          <a:spcPts val="0"/>
                        </a:spcBef>
                        <a:spcAft>
                          <a:spcPts val="0"/>
                        </a:spcAft>
                        <a:buNone/>
                      </a:pPr>
                      <a:r>
                        <a:rPr b="1" lang="en-US" sz="2499" u="none" cap="none" strike="noStrike">
                          <a:solidFill>
                            <a:srgbClr val="000000"/>
                          </a:solidFill>
                          <a:latin typeface="Inter"/>
                          <a:ea typeface="Inter"/>
                          <a:cs typeface="Inter"/>
                          <a:sym typeface="Inter"/>
                        </a:rPr>
                        <a:t>F1.F2, D2.D3, C#2.C#3.B4,  E-2.B2.E-3.B3.F#4.B4, E2.E3.G#3.B3.E4, ...</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219" name="Google Shape;219;p9"/>
          <p:cNvSpPr txBox="1"/>
          <p:nvPr/>
        </p:nvSpPr>
        <p:spPr>
          <a:xfrm>
            <a:off x="5871711" y="8487461"/>
            <a:ext cx="6532959" cy="55245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lang="en-US" sz="3599">
                <a:solidFill>
                  <a:srgbClr val="000000"/>
                </a:solidFill>
                <a:latin typeface="Inter"/>
                <a:ea typeface="Inter"/>
                <a:cs typeface="Inter"/>
                <a:sym typeface="Inter"/>
              </a:rPr>
              <a:t>Dữ liệu sau khi được trích xuất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