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10287000" cx="18288000"/>
  <p:notesSz cx="6858000" cy="9144000"/>
  <p:embeddedFontLst>
    <p:embeddedFont>
      <p:font typeface="Lato"/>
      <p:regular r:id="rId42"/>
      <p:bold r:id="rId43"/>
      <p:italic r:id="rId44"/>
      <p:boldItalic r:id="rId45"/>
    </p:embeddedFont>
    <p:embeddedFont>
      <p:font typeface="Open Sans ExtraBold"/>
      <p:bold r:id="rId46"/>
      <p:boldItalic r:id="rId47"/>
    </p:embeddedFont>
    <p:embeddedFont>
      <p:font typeface="Antonio"/>
      <p:bold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3" roundtripDataSignature="AMtx7mhYuu9aLgH3SqNysUknMaX+r5St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9D775B-A3BC-4758-BE4F-0A40964C81BB}">
  <a:tblStyle styleId="{FA9D775B-A3BC-4758-BE4F-0A40964C81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Lato-regular.fntdata"/><Relationship Id="rId41" Type="http://schemas.openxmlformats.org/officeDocument/2006/relationships/slide" Target="slides/slide35.xml"/><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OpenSansExtraBold-bold.fntdata"/><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ntonio-bold.fntdata"/><Relationship Id="rId47" Type="http://schemas.openxmlformats.org/officeDocument/2006/relationships/font" Target="fonts/OpenSansExtraBold-boldItalic.fntdata"/><Relationship Id="rId4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italic.fntdata"/><Relationship Id="rId50" Type="http://schemas.openxmlformats.org/officeDocument/2006/relationships/font" Target="fonts/OpenSans-bold.fntdata"/><Relationship Id="rId53" Type="http://customschemas.google.com/relationships/presentationmetadata" Target="meta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5"/>
          <p:cNvSpPr/>
          <p:nvPr>
            <p:ph idx="2" type="pic"/>
          </p:nvPr>
        </p:nvSpPr>
        <p:spPr>
          <a:xfrm>
            <a:off x="1792288" y="612775"/>
            <a:ext cx="5486400" cy="4114800"/>
          </a:xfrm>
          <a:prstGeom prst="rect">
            <a:avLst/>
          </a:prstGeom>
          <a:noFill/>
          <a:ln>
            <a:noFill/>
          </a:ln>
        </p:spPr>
      </p:sp>
      <p:sp>
        <p:nvSpPr>
          <p:cNvPr id="64" name="Google Shape;64;p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23.png"/><Relationship Id="rId7" Type="http://schemas.openxmlformats.org/officeDocument/2006/relationships/image" Target="../media/image12.png"/><Relationship Id="rId8"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kaggle.com/competitions/vinbigdata-chest-xray-abnormalities-detection/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2D3B"/>
        </a:solidFill>
      </p:bgPr>
    </p:bg>
    <p:spTree>
      <p:nvGrpSpPr>
        <p:cNvPr id="83" name="Shape 83"/>
        <p:cNvGrpSpPr/>
        <p:nvPr/>
      </p:nvGrpSpPr>
      <p:grpSpPr>
        <a:xfrm>
          <a:off x="0" y="0"/>
          <a:ext cx="0" cy="0"/>
          <a:chOff x="0" y="0"/>
          <a:chExt cx="0" cy="0"/>
        </a:xfrm>
      </p:grpSpPr>
      <p:grpSp>
        <p:nvGrpSpPr>
          <p:cNvPr id="84" name="Google Shape;84;p1"/>
          <p:cNvGrpSpPr/>
          <p:nvPr/>
        </p:nvGrpSpPr>
        <p:grpSpPr>
          <a:xfrm>
            <a:off x="5086350" y="6653955"/>
            <a:ext cx="8115300" cy="192929"/>
            <a:chOff x="0" y="-38100"/>
            <a:chExt cx="2137363" cy="50814"/>
          </a:xfrm>
        </p:grpSpPr>
        <p:sp>
          <p:nvSpPr>
            <p:cNvPr id="85" name="Google Shape;85;p1"/>
            <p:cNvSpPr/>
            <p:nvPr/>
          </p:nvSpPr>
          <p:spPr>
            <a:xfrm>
              <a:off x="0" y="0"/>
              <a:ext cx="2137363" cy="12714"/>
            </a:xfrm>
            <a:custGeom>
              <a:rect b="b" l="l" r="r" t="t"/>
              <a:pathLst>
                <a:path extrusionOk="0" h="12714" w="2137363">
                  <a:moveTo>
                    <a:pt x="0" y="0"/>
                  </a:moveTo>
                  <a:lnTo>
                    <a:pt x="2137363" y="0"/>
                  </a:lnTo>
                  <a:lnTo>
                    <a:pt x="2137363" y="12714"/>
                  </a:lnTo>
                  <a:lnTo>
                    <a:pt x="0" y="12714"/>
                  </a:lnTo>
                  <a:close/>
                </a:path>
              </a:pathLst>
            </a:custGeom>
            <a:solidFill>
              <a:srgbClr val="39E2E8"/>
            </a:solidFill>
            <a:ln>
              <a:noFill/>
            </a:ln>
          </p:spPr>
        </p:sp>
        <p:sp>
          <p:nvSpPr>
            <p:cNvPr id="86" name="Google Shape;86;p1"/>
            <p:cNvSpPr txBox="1"/>
            <p:nvPr/>
          </p:nvSpPr>
          <p:spPr>
            <a:xfrm>
              <a:off x="0" y="-38100"/>
              <a:ext cx="2137363" cy="50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txBox="1"/>
          <p:nvPr/>
        </p:nvSpPr>
        <p:spPr>
          <a:xfrm>
            <a:off x="274755" y="1685919"/>
            <a:ext cx="17738490" cy="145097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8499" u="none" cap="none" strike="noStrike">
                <a:solidFill>
                  <a:srgbClr val="FFFFFF"/>
                </a:solidFill>
                <a:latin typeface="Open Sans ExtraBold"/>
                <a:ea typeface="Open Sans ExtraBold"/>
                <a:cs typeface="Open Sans ExtraBold"/>
                <a:sym typeface="Open Sans ExtraBold"/>
              </a:rPr>
              <a:t>Chest </a:t>
            </a:r>
            <a:r>
              <a:rPr b="1" i="0" lang="en-US" sz="8499" u="none" cap="none" strike="noStrike">
                <a:solidFill>
                  <a:srgbClr val="39E2E8"/>
                </a:solidFill>
                <a:latin typeface="Open Sans ExtraBold"/>
                <a:ea typeface="Open Sans ExtraBold"/>
                <a:cs typeface="Open Sans ExtraBold"/>
                <a:sym typeface="Open Sans ExtraBold"/>
              </a:rPr>
              <a:t>Abnormalities Detection</a:t>
            </a:r>
            <a:endParaRPr/>
          </a:p>
        </p:txBody>
      </p:sp>
      <p:sp>
        <p:nvSpPr>
          <p:cNvPr id="88" name="Google Shape;88;p1"/>
          <p:cNvSpPr txBox="1"/>
          <p:nvPr/>
        </p:nvSpPr>
        <p:spPr>
          <a:xfrm>
            <a:off x="-752688" y="3530589"/>
            <a:ext cx="20025730" cy="129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7500" u="none" cap="none" strike="noStrike">
                <a:solidFill>
                  <a:srgbClr val="39E2E8"/>
                </a:solidFill>
                <a:latin typeface="Open Sans ExtraBold"/>
                <a:ea typeface="Open Sans ExtraBold"/>
                <a:cs typeface="Open Sans ExtraBold"/>
                <a:sym typeface="Open Sans ExtraBold"/>
              </a:rPr>
              <a:t> </a:t>
            </a:r>
            <a:r>
              <a:rPr b="1" i="0" lang="en-US" sz="7500" u="none" cap="none" strike="noStrike">
                <a:solidFill>
                  <a:srgbClr val="FCFDFD"/>
                </a:solidFill>
                <a:latin typeface="Open Sans ExtraBold"/>
                <a:ea typeface="Open Sans ExtraBold"/>
                <a:cs typeface="Open Sans ExtraBold"/>
                <a:sym typeface="Open Sans ExtraBold"/>
              </a:rPr>
              <a:t>on VinBigAI chest X-Ray dataset</a:t>
            </a:r>
            <a:endParaRPr/>
          </a:p>
        </p:txBody>
      </p:sp>
      <p:sp>
        <p:nvSpPr>
          <p:cNvPr id="89" name="Google Shape;89;p1"/>
          <p:cNvSpPr txBox="1"/>
          <p:nvPr/>
        </p:nvSpPr>
        <p:spPr>
          <a:xfrm>
            <a:off x="5224016" y="5447403"/>
            <a:ext cx="7839969" cy="9861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Môn học: Xử lý ảnh y khoa - DS312.O21</a:t>
            </a:r>
            <a:endParaRPr/>
          </a:p>
          <a:p>
            <a:pPr indent="0" lvl="0" marL="0" marR="0" rtl="0" algn="ct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GVHD: TS. Nguyễn Tất Bảo Thiện</a:t>
            </a:r>
            <a:endParaRPr/>
          </a:p>
        </p:txBody>
      </p:sp>
      <p:sp>
        <p:nvSpPr>
          <p:cNvPr id="90" name="Google Shape;90;p1"/>
          <p:cNvSpPr txBox="1"/>
          <p:nvPr/>
        </p:nvSpPr>
        <p:spPr>
          <a:xfrm>
            <a:off x="9419331" y="7145263"/>
            <a:ext cx="7839969" cy="296735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Đỗ Phú Duy – 21520205</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Trần Nguyên Mẫn – 21522325</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Nguyễn Phúc Hào – 21522047</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Phan Lê Chí Trung – 21522725</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   Nguyễn Ngọc Lương – 21522311 </a:t>
            </a:r>
            <a:endParaRPr/>
          </a:p>
          <a:p>
            <a:pPr indent="0" lvl="0" marL="0" marR="0" rtl="0" algn="r">
              <a:lnSpc>
                <a:spcPct val="140000"/>
              </a:lnSpc>
              <a:spcBef>
                <a:spcPts val="0"/>
              </a:spcBef>
              <a:spcAft>
                <a:spcPts val="0"/>
              </a:spcAft>
              <a:buNone/>
            </a:pPr>
            <a:r>
              <a:t/>
            </a:r>
            <a:endParaRPr b="0" i="0" sz="2800" u="none" cap="none" strike="noStrike">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10"/>
          <p:cNvGrpSpPr/>
          <p:nvPr/>
        </p:nvGrpSpPr>
        <p:grpSpPr>
          <a:xfrm rot="10800000">
            <a:off x="0" y="2800473"/>
            <a:ext cx="624102" cy="4830715"/>
            <a:chOff x="0" y="-38100"/>
            <a:chExt cx="164373" cy="1272287"/>
          </a:xfrm>
        </p:grpSpPr>
        <p:sp>
          <p:nvSpPr>
            <p:cNvPr id="191" name="Google Shape;191;p10"/>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192" name="Google Shape;192;p10"/>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193" name="Google Shape;193;p10"/>
          <p:cNvGraphicFramePr/>
          <p:nvPr/>
        </p:nvGraphicFramePr>
        <p:xfrm>
          <a:off x="7945670" y="425606"/>
          <a:ext cx="3000000" cy="3000000"/>
        </p:xfrm>
        <a:graphic>
          <a:graphicData uri="http://schemas.openxmlformats.org/drawingml/2006/table">
            <a:tbl>
              <a:tblPr>
                <a:noFill/>
                <a:tableStyleId>{FA9D775B-A3BC-4758-BE4F-0A40964C81BB}</a:tableStyleId>
              </a:tblPr>
              <a:tblGrid>
                <a:gridCol w="4867175"/>
                <a:gridCol w="4924675"/>
              </a:tblGrid>
              <a:tr h="11539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 Aortic enlargement</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8. Nodule/Mass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539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1. Atelectasis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9. Other lesion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539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2. Calcification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10. Pleural effusion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539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3. Cardiomegaly</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11. Pleural thickening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539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4. Consolidation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12. Pneumothorax</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358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5. Interstitial Lung Disease (ILD)</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13. Pulmonary fibrosis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539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6. Infiltration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14. No finding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539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7. Lung Opacity</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318090"/>
                        </a:lnSpc>
                        <a:spcBef>
                          <a:spcPts val="0"/>
                        </a:spcBef>
                        <a:spcAft>
                          <a:spcPts val="0"/>
                        </a:spcAft>
                        <a:buNone/>
                      </a:pPr>
                      <a:r>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94" name="Google Shape;194;p10"/>
          <p:cNvSpPr txBox="1"/>
          <p:nvPr/>
        </p:nvSpPr>
        <p:spPr>
          <a:xfrm>
            <a:off x="1028700" y="159703"/>
            <a:ext cx="6236070"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Data statistics</a:t>
            </a:r>
            <a:endParaRPr/>
          </a:p>
        </p:txBody>
      </p:sp>
      <p:grpSp>
        <p:nvGrpSpPr>
          <p:cNvPr id="195" name="Google Shape;195;p10"/>
          <p:cNvGrpSpPr/>
          <p:nvPr/>
        </p:nvGrpSpPr>
        <p:grpSpPr>
          <a:xfrm>
            <a:off x="2302905" y="5000808"/>
            <a:ext cx="3937790" cy="1903800"/>
            <a:chOff x="-31716" y="-190256"/>
            <a:chExt cx="5250387" cy="2538399"/>
          </a:xfrm>
        </p:grpSpPr>
        <p:grpSp>
          <p:nvGrpSpPr>
            <p:cNvPr id="196" name="Google Shape;196;p10"/>
            <p:cNvGrpSpPr/>
            <p:nvPr/>
          </p:nvGrpSpPr>
          <p:grpSpPr>
            <a:xfrm rot="-567859">
              <a:off x="79108" y="160732"/>
              <a:ext cx="4410868" cy="1713082"/>
              <a:chOff x="0" y="-38100"/>
              <a:chExt cx="871283" cy="338386"/>
            </a:xfrm>
          </p:grpSpPr>
          <p:sp>
            <p:nvSpPr>
              <p:cNvPr id="197" name="Google Shape;197;p10"/>
              <p:cNvSpPr/>
              <p:nvPr/>
            </p:nvSpPr>
            <p:spPr>
              <a:xfrm>
                <a:off x="0" y="0"/>
                <a:ext cx="871282" cy="300286"/>
              </a:xfrm>
              <a:custGeom>
                <a:rect b="b" l="l" r="r" t="t"/>
                <a:pathLst>
                  <a:path extrusionOk="0" h="300286" w="871282">
                    <a:moveTo>
                      <a:pt x="119353" y="0"/>
                    </a:moveTo>
                    <a:lnTo>
                      <a:pt x="751929" y="0"/>
                    </a:lnTo>
                    <a:cubicBezTo>
                      <a:pt x="817846" y="0"/>
                      <a:pt x="871282" y="53436"/>
                      <a:pt x="871282" y="119353"/>
                    </a:cubicBezTo>
                    <a:lnTo>
                      <a:pt x="871282" y="180933"/>
                    </a:lnTo>
                    <a:cubicBezTo>
                      <a:pt x="871282" y="212588"/>
                      <a:pt x="858708" y="242946"/>
                      <a:pt x="836325" y="265329"/>
                    </a:cubicBezTo>
                    <a:cubicBezTo>
                      <a:pt x="813942" y="287712"/>
                      <a:pt x="783584" y="300286"/>
                      <a:pt x="751929" y="300286"/>
                    </a:cubicBezTo>
                    <a:lnTo>
                      <a:pt x="119353" y="300286"/>
                    </a:lnTo>
                    <a:cubicBezTo>
                      <a:pt x="53436" y="300286"/>
                      <a:pt x="0" y="246850"/>
                      <a:pt x="0" y="180933"/>
                    </a:cubicBezTo>
                    <a:lnTo>
                      <a:pt x="0" y="119353"/>
                    </a:lnTo>
                    <a:cubicBezTo>
                      <a:pt x="0" y="53436"/>
                      <a:pt x="53436" y="0"/>
                      <a:pt x="119353" y="0"/>
                    </a:cubicBezTo>
                    <a:close/>
                  </a:path>
                </a:pathLst>
              </a:custGeom>
              <a:solidFill>
                <a:srgbClr val="FCFDFD"/>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txBox="1"/>
              <p:nvPr/>
            </p:nvSpPr>
            <p:spPr>
              <a:xfrm>
                <a:off x="0" y="-38100"/>
                <a:ext cx="871283" cy="33838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10"/>
            <p:cNvSpPr/>
            <p:nvPr/>
          </p:nvSpPr>
          <p:spPr>
            <a:xfrm>
              <a:off x="3982929" y="1112401"/>
              <a:ext cx="1235742" cy="1235742"/>
            </a:xfrm>
            <a:custGeom>
              <a:rect b="b" l="l" r="r" t="t"/>
              <a:pathLst>
                <a:path extrusionOk="0" h="1235742" w="1235742">
                  <a:moveTo>
                    <a:pt x="0" y="0"/>
                  </a:moveTo>
                  <a:lnTo>
                    <a:pt x="1235742" y="0"/>
                  </a:lnTo>
                  <a:lnTo>
                    <a:pt x="1235742" y="1235742"/>
                  </a:lnTo>
                  <a:lnTo>
                    <a:pt x="0" y="1235742"/>
                  </a:lnTo>
                  <a:lnTo>
                    <a:pt x="0" y="0"/>
                  </a:lnTo>
                  <a:close/>
                </a:path>
              </a:pathLst>
            </a:custGeom>
            <a:blipFill rotWithShape="1">
              <a:blip r:embed="rId3">
                <a:alphaModFix/>
              </a:blip>
              <a:stretch>
                <a:fillRect b="0" l="0" r="0" t="0"/>
              </a:stretch>
            </a:blipFill>
            <a:ln>
              <a:noFill/>
            </a:ln>
          </p:spPr>
        </p:sp>
        <p:sp>
          <p:nvSpPr>
            <p:cNvPr id="200" name="Google Shape;200;p10"/>
            <p:cNvSpPr txBox="1"/>
            <p:nvPr/>
          </p:nvSpPr>
          <p:spPr>
            <a:xfrm rot="-596892">
              <a:off x="971857" y="621273"/>
              <a:ext cx="2631755" cy="8223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1" i="0" lang="en-US" sz="3300" u="none" cap="none" strike="noStrike">
                  <a:solidFill>
                    <a:srgbClr val="254E9D"/>
                  </a:solidFill>
                  <a:latin typeface="Lato"/>
                  <a:ea typeface="Lato"/>
                  <a:cs typeface="Lato"/>
                  <a:sym typeface="Lato"/>
                </a:rPr>
                <a:t>15 labels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11"/>
          <p:cNvGrpSpPr/>
          <p:nvPr/>
        </p:nvGrpSpPr>
        <p:grpSpPr>
          <a:xfrm rot="10800000">
            <a:off x="0" y="2800473"/>
            <a:ext cx="624102" cy="4830715"/>
            <a:chOff x="0" y="-38100"/>
            <a:chExt cx="164373" cy="1272287"/>
          </a:xfrm>
        </p:grpSpPr>
        <p:sp>
          <p:nvSpPr>
            <p:cNvPr id="206" name="Google Shape;206;p11"/>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07" name="Google Shape;207;p11"/>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11"/>
          <p:cNvSpPr/>
          <p:nvPr/>
        </p:nvSpPr>
        <p:spPr>
          <a:xfrm>
            <a:off x="1310313" y="3120972"/>
            <a:ext cx="15667374" cy="6624683"/>
          </a:xfrm>
          <a:custGeom>
            <a:rect b="b" l="l" r="r" t="t"/>
            <a:pathLst>
              <a:path extrusionOk="0" h="6624683" w="15667374">
                <a:moveTo>
                  <a:pt x="0" y="0"/>
                </a:moveTo>
                <a:lnTo>
                  <a:pt x="15667374" y="0"/>
                </a:lnTo>
                <a:lnTo>
                  <a:pt x="15667374" y="6624682"/>
                </a:lnTo>
                <a:lnTo>
                  <a:pt x="0" y="6624682"/>
                </a:lnTo>
                <a:lnTo>
                  <a:pt x="0" y="0"/>
                </a:lnTo>
                <a:close/>
              </a:path>
            </a:pathLst>
          </a:custGeom>
          <a:blipFill rotWithShape="1">
            <a:blip r:embed="rId3">
              <a:alphaModFix/>
            </a:blip>
            <a:stretch>
              <a:fillRect b="0" l="0" r="0" t="0"/>
            </a:stretch>
          </a:blipFill>
          <a:ln>
            <a:noFill/>
          </a:ln>
        </p:spPr>
      </p:sp>
      <p:sp>
        <p:nvSpPr>
          <p:cNvPr id="209" name="Google Shape;209;p11"/>
          <p:cNvSpPr txBox="1"/>
          <p:nvPr/>
        </p:nvSpPr>
        <p:spPr>
          <a:xfrm>
            <a:off x="1028700" y="159703"/>
            <a:ext cx="17548234"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Data statistics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2"/>
          <p:cNvGrpSpPr/>
          <p:nvPr/>
        </p:nvGrpSpPr>
        <p:grpSpPr>
          <a:xfrm rot="10800000">
            <a:off x="0" y="2800473"/>
            <a:ext cx="624102" cy="4830715"/>
            <a:chOff x="0" y="-38100"/>
            <a:chExt cx="164373" cy="1272287"/>
          </a:xfrm>
        </p:grpSpPr>
        <p:sp>
          <p:nvSpPr>
            <p:cNvPr id="215" name="Google Shape;215;p12"/>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16" name="Google Shape;216;p12"/>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12"/>
          <p:cNvSpPr/>
          <p:nvPr/>
        </p:nvSpPr>
        <p:spPr>
          <a:xfrm>
            <a:off x="1028700" y="3056551"/>
            <a:ext cx="16230600" cy="6201749"/>
          </a:xfrm>
          <a:custGeom>
            <a:rect b="b" l="l" r="r" t="t"/>
            <a:pathLst>
              <a:path extrusionOk="0" h="6201749" w="16230600">
                <a:moveTo>
                  <a:pt x="0" y="0"/>
                </a:moveTo>
                <a:lnTo>
                  <a:pt x="16230600" y="0"/>
                </a:lnTo>
                <a:lnTo>
                  <a:pt x="16230600" y="6201749"/>
                </a:lnTo>
                <a:lnTo>
                  <a:pt x="0" y="6201749"/>
                </a:lnTo>
                <a:lnTo>
                  <a:pt x="0" y="0"/>
                </a:lnTo>
                <a:close/>
              </a:path>
            </a:pathLst>
          </a:custGeom>
          <a:blipFill rotWithShape="1">
            <a:blip r:embed="rId3">
              <a:alphaModFix/>
            </a:blip>
            <a:stretch>
              <a:fillRect b="0" l="0" r="0" t="0"/>
            </a:stretch>
          </a:blipFill>
          <a:ln>
            <a:noFill/>
          </a:ln>
        </p:spPr>
      </p:sp>
      <p:sp>
        <p:nvSpPr>
          <p:cNvPr id="218" name="Google Shape;218;p12"/>
          <p:cNvSpPr txBox="1"/>
          <p:nvPr/>
        </p:nvSpPr>
        <p:spPr>
          <a:xfrm>
            <a:off x="1028700" y="159703"/>
            <a:ext cx="17548234"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Data statistics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3"/>
          <p:cNvGrpSpPr/>
          <p:nvPr/>
        </p:nvGrpSpPr>
        <p:grpSpPr>
          <a:xfrm rot="10800000">
            <a:off x="0" y="2800473"/>
            <a:ext cx="624102" cy="4830715"/>
            <a:chOff x="0" y="-38100"/>
            <a:chExt cx="164373" cy="1272287"/>
          </a:xfrm>
        </p:grpSpPr>
        <p:sp>
          <p:nvSpPr>
            <p:cNvPr id="224" name="Google Shape;224;p13"/>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25" name="Google Shape;225;p13"/>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13"/>
          <p:cNvSpPr/>
          <p:nvPr/>
        </p:nvSpPr>
        <p:spPr>
          <a:xfrm>
            <a:off x="1028700" y="3216531"/>
            <a:ext cx="16230600" cy="6548311"/>
          </a:xfrm>
          <a:custGeom>
            <a:rect b="b" l="l" r="r" t="t"/>
            <a:pathLst>
              <a:path extrusionOk="0" h="6548311" w="16230600">
                <a:moveTo>
                  <a:pt x="0" y="0"/>
                </a:moveTo>
                <a:lnTo>
                  <a:pt x="16230600" y="0"/>
                </a:lnTo>
                <a:lnTo>
                  <a:pt x="16230600" y="6548311"/>
                </a:lnTo>
                <a:lnTo>
                  <a:pt x="0" y="6548311"/>
                </a:lnTo>
                <a:lnTo>
                  <a:pt x="0" y="0"/>
                </a:lnTo>
                <a:close/>
              </a:path>
            </a:pathLst>
          </a:custGeom>
          <a:blipFill rotWithShape="1">
            <a:blip r:embed="rId3">
              <a:alphaModFix/>
            </a:blip>
            <a:stretch>
              <a:fillRect b="0" l="0" r="0" t="0"/>
            </a:stretch>
          </a:blipFill>
          <a:ln>
            <a:noFill/>
          </a:ln>
        </p:spPr>
      </p:sp>
      <p:sp>
        <p:nvSpPr>
          <p:cNvPr id="227" name="Google Shape;227;p13"/>
          <p:cNvSpPr txBox="1"/>
          <p:nvPr/>
        </p:nvSpPr>
        <p:spPr>
          <a:xfrm>
            <a:off x="1028700" y="159703"/>
            <a:ext cx="17548234"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Data statistics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14"/>
          <p:cNvGrpSpPr/>
          <p:nvPr/>
        </p:nvGrpSpPr>
        <p:grpSpPr>
          <a:xfrm rot="10800000">
            <a:off x="0" y="2800473"/>
            <a:ext cx="624102" cy="4830715"/>
            <a:chOff x="0" y="-38100"/>
            <a:chExt cx="164373" cy="1272287"/>
          </a:xfrm>
        </p:grpSpPr>
        <p:sp>
          <p:nvSpPr>
            <p:cNvPr id="233" name="Google Shape;233;p14"/>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34" name="Google Shape;234;p14"/>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5" name="Google Shape;235;p14"/>
          <p:cNvSpPr/>
          <p:nvPr/>
        </p:nvSpPr>
        <p:spPr>
          <a:xfrm>
            <a:off x="3265816" y="3202063"/>
            <a:ext cx="13074003" cy="6583363"/>
          </a:xfrm>
          <a:custGeom>
            <a:rect b="b" l="l" r="r" t="t"/>
            <a:pathLst>
              <a:path extrusionOk="0" h="6583363" w="13074003">
                <a:moveTo>
                  <a:pt x="0" y="0"/>
                </a:moveTo>
                <a:lnTo>
                  <a:pt x="13074003" y="0"/>
                </a:lnTo>
                <a:lnTo>
                  <a:pt x="13074003" y="6583363"/>
                </a:lnTo>
                <a:lnTo>
                  <a:pt x="0" y="6583363"/>
                </a:lnTo>
                <a:lnTo>
                  <a:pt x="0" y="0"/>
                </a:lnTo>
                <a:close/>
              </a:path>
            </a:pathLst>
          </a:custGeom>
          <a:blipFill rotWithShape="1">
            <a:blip r:embed="rId3">
              <a:alphaModFix/>
            </a:blip>
            <a:stretch>
              <a:fillRect b="0" l="0" r="0" t="0"/>
            </a:stretch>
          </a:blipFill>
          <a:ln>
            <a:noFill/>
          </a:ln>
        </p:spPr>
      </p:sp>
      <p:sp>
        <p:nvSpPr>
          <p:cNvPr id="236" name="Google Shape;236;p14"/>
          <p:cNvSpPr txBox="1"/>
          <p:nvPr/>
        </p:nvSpPr>
        <p:spPr>
          <a:xfrm>
            <a:off x="1028700" y="159703"/>
            <a:ext cx="17548234"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Data statistics</a:t>
            </a:r>
            <a:endParaRPr/>
          </a:p>
        </p:txBody>
      </p:sp>
      <p:sp>
        <p:nvSpPr>
          <p:cNvPr id="237" name="Google Shape;237;p14"/>
          <p:cNvSpPr txBox="1"/>
          <p:nvPr/>
        </p:nvSpPr>
        <p:spPr>
          <a:xfrm>
            <a:off x="6920578" y="169228"/>
            <a:ext cx="10994839" cy="2771775"/>
          </a:xfrm>
          <a:prstGeom prst="rect">
            <a:avLst/>
          </a:prstGeom>
          <a:noFill/>
          <a:ln>
            <a:noFill/>
          </a:ln>
        </p:spPr>
        <p:txBody>
          <a:bodyPr anchorCtr="0" anchor="t" bIns="0" lIns="0" spcFirstLastPara="1" rIns="0" wrap="square" tIns="0">
            <a:spAutoFit/>
          </a:bodyPr>
          <a:lstStyle/>
          <a:p>
            <a:pPr indent="-356235" lvl="1" marL="712470" marR="0" rtl="0" algn="l">
              <a:lnSpc>
                <a:spcPct val="17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The training set comprises 15,000 postero-anterior (PA) CXR scans in DICOM format, which were de-identified to protect patient privacy. The distribution of the labels of the dataset is shown in Figure.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p15"/>
          <p:cNvGrpSpPr/>
          <p:nvPr/>
        </p:nvGrpSpPr>
        <p:grpSpPr>
          <a:xfrm rot="10800000">
            <a:off x="0" y="2800473"/>
            <a:ext cx="624102" cy="4830715"/>
            <a:chOff x="0" y="-38100"/>
            <a:chExt cx="164373" cy="1272287"/>
          </a:xfrm>
        </p:grpSpPr>
        <p:sp>
          <p:nvSpPr>
            <p:cNvPr id="243" name="Google Shape;243;p15"/>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44" name="Google Shape;244;p15"/>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5" name="Google Shape;245;p15"/>
          <p:cNvSpPr/>
          <p:nvPr/>
        </p:nvSpPr>
        <p:spPr>
          <a:xfrm>
            <a:off x="7984786" y="287803"/>
            <a:ext cx="10065901" cy="5057683"/>
          </a:xfrm>
          <a:custGeom>
            <a:rect b="b" l="l" r="r" t="t"/>
            <a:pathLst>
              <a:path extrusionOk="0" h="5057683" w="10065901">
                <a:moveTo>
                  <a:pt x="0" y="0"/>
                </a:moveTo>
                <a:lnTo>
                  <a:pt x="10065901" y="0"/>
                </a:lnTo>
                <a:lnTo>
                  <a:pt x="10065901" y="5057683"/>
                </a:lnTo>
                <a:lnTo>
                  <a:pt x="0" y="5057683"/>
                </a:lnTo>
                <a:lnTo>
                  <a:pt x="0" y="0"/>
                </a:lnTo>
                <a:close/>
              </a:path>
            </a:pathLst>
          </a:custGeom>
          <a:blipFill rotWithShape="1">
            <a:blip r:embed="rId3">
              <a:alphaModFix/>
            </a:blip>
            <a:stretch>
              <a:fillRect b="0" l="0" r="0" t="0"/>
            </a:stretch>
          </a:blipFill>
          <a:ln cap="sq" cmpd="sng" w="38100">
            <a:solidFill>
              <a:srgbClr val="254E9D"/>
            </a:solidFill>
            <a:prstDash val="solid"/>
            <a:miter lim="8000"/>
            <a:headEnd len="sm" w="sm" type="none"/>
            <a:tailEnd len="sm" w="sm" type="none"/>
          </a:ln>
        </p:spPr>
      </p:sp>
      <p:sp>
        <p:nvSpPr>
          <p:cNvPr id="246" name="Google Shape;246;p15"/>
          <p:cNvSpPr/>
          <p:nvPr/>
        </p:nvSpPr>
        <p:spPr>
          <a:xfrm>
            <a:off x="7984786" y="6031595"/>
            <a:ext cx="10065901" cy="4036756"/>
          </a:xfrm>
          <a:custGeom>
            <a:rect b="b" l="l" r="r" t="t"/>
            <a:pathLst>
              <a:path extrusionOk="0" h="4036756" w="10065901">
                <a:moveTo>
                  <a:pt x="0" y="0"/>
                </a:moveTo>
                <a:lnTo>
                  <a:pt x="10065901" y="0"/>
                </a:lnTo>
                <a:lnTo>
                  <a:pt x="10065901" y="4036755"/>
                </a:lnTo>
                <a:lnTo>
                  <a:pt x="0" y="4036755"/>
                </a:lnTo>
                <a:lnTo>
                  <a:pt x="0" y="0"/>
                </a:lnTo>
                <a:close/>
              </a:path>
            </a:pathLst>
          </a:custGeom>
          <a:blipFill rotWithShape="1">
            <a:blip r:embed="rId4">
              <a:alphaModFix/>
            </a:blip>
            <a:stretch>
              <a:fillRect b="0" l="0" r="0" t="0"/>
            </a:stretch>
          </a:blipFill>
          <a:ln cap="sq" cmpd="sng" w="38100">
            <a:solidFill>
              <a:srgbClr val="254E9D"/>
            </a:solidFill>
            <a:prstDash val="solid"/>
            <a:miter lim="8000"/>
            <a:headEnd len="sm" w="sm" type="none"/>
            <a:tailEnd len="sm" w="sm" type="none"/>
          </a:ln>
        </p:spPr>
      </p:sp>
      <p:sp>
        <p:nvSpPr>
          <p:cNvPr id="247" name="Google Shape;247;p15"/>
          <p:cNvSpPr txBox="1"/>
          <p:nvPr/>
        </p:nvSpPr>
        <p:spPr>
          <a:xfrm>
            <a:off x="1028700" y="159703"/>
            <a:ext cx="17548234"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Data statistics</a:t>
            </a:r>
            <a:endParaRPr/>
          </a:p>
        </p:txBody>
      </p:sp>
      <p:sp>
        <p:nvSpPr>
          <p:cNvPr id="248" name="Google Shape;248;p15"/>
          <p:cNvSpPr txBox="1"/>
          <p:nvPr/>
        </p:nvSpPr>
        <p:spPr>
          <a:xfrm>
            <a:off x="1028700" y="4417751"/>
            <a:ext cx="6099401" cy="1598295"/>
          </a:xfrm>
          <a:prstGeom prst="rect">
            <a:avLst/>
          </a:prstGeom>
          <a:noFill/>
          <a:ln>
            <a:noFill/>
          </a:ln>
        </p:spPr>
        <p:txBody>
          <a:bodyPr anchorCtr="0" anchor="t" bIns="0" lIns="0" spcFirstLastPara="1" rIns="0" wrap="square" tIns="0">
            <a:spAutoFit/>
          </a:bodyPr>
          <a:lstStyle/>
          <a:p>
            <a:pPr indent="-356235" lvl="1" marL="712470" marR="0" rtl="0" algn="l">
              <a:lnSpc>
                <a:spcPct val="20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Grouped data by image_id</a:t>
            </a:r>
            <a:endParaRPr/>
          </a:p>
          <a:p>
            <a:pPr indent="-356235" lvl="1" marL="712470" marR="0" rtl="0" algn="l">
              <a:lnSpc>
                <a:spcPct val="20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Deleted column ‘No finding’</a:t>
            </a:r>
            <a:endParaRPr/>
          </a:p>
        </p:txBody>
      </p:sp>
      <p:cxnSp>
        <p:nvCxnSpPr>
          <p:cNvPr id="249" name="Google Shape;249;p15"/>
          <p:cNvCxnSpPr/>
          <p:nvPr/>
        </p:nvCxnSpPr>
        <p:spPr>
          <a:xfrm>
            <a:off x="13017736" y="5345486"/>
            <a:ext cx="0" cy="686109"/>
          </a:xfrm>
          <a:prstGeom prst="straightConnector1">
            <a:avLst/>
          </a:prstGeom>
          <a:noFill/>
          <a:ln cap="flat" cmpd="sng" w="114300">
            <a:solidFill>
              <a:srgbClr val="254E9D"/>
            </a:solidFill>
            <a:prstDash val="solid"/>
            <a:round/>
            <a:headEnd len="sm" w="sm"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16"/>
          <p:cNvGrpSpPr/>
          <p:nvPr/>
        </p:nvGrpSpPr>
        <p:grpSpPr>
          <a:xfrm rot="10800000">
            <a:off x="0" y="2800473"/>
            <a:ext cx="624102" cy="4830715"/>
            <a:chOff x="0" y="-38100"/>
            <a:chExt cx="164373" cy="1272287"/>
          </a:xfrm>
        </p:grpSpPr>
        <p:sp>
          <p:nvSpPr>
            <p:cNvPr id="255" name="Google Shape;255;p16"/>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56" name="Google Shape;256;p16"/>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7" name="Google Shape;257;p16"/>
          <p:cNvSpPr/>
          <p:nvPr/>
        </p:nvSpPr>
        <p:spPr>
          <a:xfrm>
            <a:off x="1440161" y="863589"/>
            <a:ext cx="15110479" cy="8394711"/>
          </a:xfrm>
          <a:custGeom>
            <a:rect b="b" l="l" r="r" t="t"/>
            <a:pathLst>
              <a:path extrusionOk="0" h="8394711" w="15110479">
                <a:moveTo>
                  <a:pt x="0" y="0"/>
                </a:moveTo>
                <a:lnTo>
                  <a:pt x="15110479" y="0"/>
                </a:lnTo>
                <a:lnTo>
                  <a:pt x="15110479" y="8394711"/>
                </a:lnTo>
                <a:lnTo>
                  <a:pt x="0" y="8394711"/>
                </a:lnTo>
                <a:lnTo>
                  <a:pt x="0" y="0"/>
                </a:lnTo>
                <a:close/>
              </a:path>
            </a:pathLst>
          </a:custGeom>
          <a:blipFill rotWithShape="1">
            <a:blip r:embed="rId3">
              <a:alphaModFix/>
            </a:blip>
            <a:stretch>
              <a:fillRect b="0" l="0" r="0" t="0"/>
            </a:stretch>
          </a:blipFill>
          <a:ln>
            <a:noFill/>
          </a:ln>
        </p:spPr>
      </p:sp>
      <p:sp>
        <p:nvSpPr>
          <p:cNvPr id="258" name="Google Shape;258;p16"/>
          <p:cNvSpPr txBox="1"/>
          <p:nvPr/>
        </p:nvSpPr>
        <p:spPr>
          <a:xfrm>
            <a:off x="1440161" y="9341639"/>
            <a:ext cx="15110479" cy="760095"/>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300" u="none" cap="none" strike="noStrike">
                <a:solidFill>
                  <a:srgbClr val="254E9D"/>
                </a:solidFill>
                <a:latin typeface="Lato"/>
                <a:ea typeface="Lato"/>
                <a:cs typeface="Lato"/>
                <a:sym typeface="Lato"/>
              </a:rPr>
              <a:t>Distribution of the labels before deleting ‘No finding’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17"/>
          <p:cNvGrpSpPr/>
          <p:nvPr/>
        </p:nvGrpSpPr>
        <p:grpSpPr>
          <a:xfrm rot="10800000">
            <a:off x="0" y="2800473"/>
            <a:ext cx="624102" cy="4830715"/>
            <a:chOff x="0" y="-38100"/>
            <a:chExt cx="164373" cy="1272287"/>
          </a:xfrm>
        </p:grpSpPr>
        <p:sp>
          <p:nvSpPr>
            <p:cNvPr id="264" name="Google Shape;264;p17"/>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65" name="Google Shape;265;p17"/>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6" name="Google Shape;266;p17"/>
          <p:cNvSpPr/>
          <p:nvPr/>
        </p:nvSpPr>
        <p:spPr>
          <a:xfrm>
            <a:off x="3969126" y="514304"/>
            <a:ext cx="10349748" cy="8927147"/>
          </a:xfrm>
          <a:custGeom>
            <a:rect b="b" l="l" r="r" t="t"/>
            <a:pathLst>
              <a:path extrusionOk="0" h="8927147" w="10349748">
                <a:moveTo>
                  <a:pt x="0" y="0"/>
                </a:moveTo>
                <a:lnTo>
                  <a:pt x="10349748" y="0"/>
                </a:lnTo>
                <a:lnTo>
                  <a:pt x="10349748" y="8927147"/>
                </a:lnTo>
                <a:lnTo>
                  <a:pt x="0" y="8927147"/>
                </a:lnTo>
                <a:lnTo>
                  <a:pt x="0" y="0"/>
                </a:lnTo>
                <a:close/>
              </a:path>
            </a:pathLst>
          </a:custGeom>
          <a:blipFill rotWithShape="1">
            <a:blip r:embed="rId3">
              <a:alphaModFix/>
            </a:blip>
            <a:stretch>
              <a:fillRect b="0" l="0" r="0" t="0"/>
            </a:stretch>
          </a:blipFill>
          <a:ln>
            <a:noFill/>
          </a:ln>
        </p:spPr>
      </p:sp>
      <p:sp>
        <p:nvSpPr>
          <p:cNvPr id="267" name="Google Shape;267;p17"/>
          <p:cNvSpPr txBox="1"/>
          <p:nvPr/>
        </p:nvSpPr>
        <p:spPr>
          <a:xfrm>
            <a:off x="4373479" y="9341639"/>
            <a:ext cx="9541042" cy="760095"/>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300" u="none" cap="none" strike="noStrike">
                <a:solidFill>
                  <a:srgbClr val="254E9D"/>
                </a:solidFill>
                <a:latin typeface="Lato"/>
                <a:ea typeface="Lato"/>
                <a:cs typeface="Lato"/>
                <a:sym typeface="Lato"/>
              </a:rPr>
              <a:t>Distribution of the labels after deleting ‘No finding’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grpSp>
        <p:nvGrpSpPr>
          <p:cNvPr id="272" name="Google Shape;272;p18"/>
          <p:cNvGrpSpPr/>
          <p:nvPr/>
        </p:nvGrpSpPr>
        <p:grpSpPr>
          <a:xfrm rot="10800000">
            <a:off x="0" y="2800473"/>
            <a:ext cx="624102" cy="4830715"/>
            <a:chOff x="0" y="-38100"/>
            <a:chExt cx="164373" cy="1272287"/>
          </a:xfrm>
        </p:grpSpPr>
        <p:sp>
          <p:nvSpPr>
            <p:cNvPr id="273" name="Google Shape;273;p18"/>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74" name="Google Shape;274;p18"/>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5" name="Google Shape;275;p18"/>
          <p:cNvSpPr/>
          <p:nvPr/>
        </p:nvSpPr>
        <p:spPr>
          <a:xfrm>
            <a:off x="1282921" y="2001782"/>
            <a:ext cx="3476643" cy="3392868"/>
          </a:xfrm>
          <a:custGeom>
            <a:rect b="b" l="l" r="r" t="t"/>
            <a:pathLst>
              <a:path extrusionOk="0" h="3392868" w="3476643">
                <a:moveTo>
                  <a:pt x="0" y="0"/>
                </a:moveTo>
                <a:lnTo>
                  <a:pt x="3476643" y="0"/>
                </a:lnTo>
                <a:lnTo>
                  <a:pt x="3476643" y="3392868"/>
                </a:lnTo>
                <a:lnTo>
                  <a:pt x="0" y="3392868"/>
                </a:lnTo>
                <a:lnTo>
                  <a:pt x="0" y="0"/>
                </a:lnTo>
                <a:close/>
              </a:path>
            </a:pathLst>
          </a:custGeom>
          <a:blipFill rotWithShape="1">
            <a:blip r:embed="rId3">
              <a:alphaModFix/>
            </a:blip>
            <a:stretch>
              <a:fillRect b="0" l="0" r="0" t="0"/>
            </a:stretch>
          </a:blipFill>
          <a:ln>
            <a:noFill/>
          </a:ln>
        </p:spPr>
      </p:sp>
      <p:sp>
        <p:nvSpPr>
          <p:cNvPr id="276" name="Google Shape;276;p18"/>
          <p:cNvSpPr/>
          <p:nvPr/>
        </p:nvSpPr>
        <p:spPr>
          <a:xfrm>
            <a:off x="7051160" y="2001782"/>
            <a:ext cx="3482154" cy="3392868"/>
          </a:xfrm>
          <a:custGeom>
            <a:rect b="b" l="l" r="r" t="t"/>
            <a:pathLst>
              <a:path extrusionOk="0" h="3392868" w="3482154">
                <a:moveTo>
                  <a:pt x="0" y="0"/>
                </a:moveTo>
                <a:lnTo>
                  <a:pt x="3482154" y="0"/>
                </a:lnTo>
                <a:lnTo>
                  <a:pt x="3482154" y="3392868"/>
                </a:lnTo>
                <a:lnTo>
                  <a:pt x="0" y="3392868"/>
                </a:lnTo>
                <a:lnTo>
                  <a:pt x="0" y="0"/>
                </a:lnTo>
                <a:close/>
              </a:path>
            </a:pathLst>
          </a:custGeom>
          <a:blipFill rotWithShape="1">
            <a:blip r:embed="rId4">
              <a:alphaModFix/>
            </a:blip>
            <a:stretch>
              <a:fillRect b="0" l="0" r="0" t="0"/>
            </a:stretch>
          </a:blipFill>
          <a:ln>
            <a:noFill/>
          </a:ln>
        </p:spPr>
      </p:sp>
      <p:sp>
        <p:nvSpPr>
          <p:cNvPr id="277" name="Google Shape;277;p18"/>
          <p:cNvSpPr/>
          <p:nvPr/>
        </p:nvSpPr>
        <p:spPr>
          <a:xfrm>
            <a:off x="12947504" y="2001782"/>
            <a:ext cx="3516335" cy="3392868"/>
          </a:xfrm>
          <a:custGeom>
            <a:rect b="b" l="l" r="r" t="t"/>
            <a:pathLst>
              <a:path extrusionOk="0" h="3392868" w="3516335">
                <a:moveTo>
                  <a:pt x="0" y="0"/>
                </a:moveTo>
                <a:lnTo>
                  <a:pt x="3516336" y="0"/>
                </a:lnTo>
                <a:lnTo>
                  <a:pt x="3516336" y="3392868"/>
                </a:lnTo>
                <a:lnTo>
                  <a:pt x="0" y="3392868"/>
                </a:lnTo>
                <a:lnTo>
                  <a:pt x="0" y="0"/>
                </a:lnTo>
                <a:close/>
              </a:path>
            </a:pathLst>
          </a:custGeom>
          <a:blipFill rotWithShape="1">
            <a:blip r:embed="rId5">
              <a:alphaModFix/>
            </a:blip>
            <a:stretch>
              <a:fillRect b="0" l="0" r="0" t="0"/>
            </a:stretch>
          </a:blipFill>
          <a:ln>
            <a:noFill/>
          </a:ln>
        </p:spPr>
      </p:sp>
      <p:sp>
        <p:nvSpPr>
          <p:cNvPr id="278" name="Google Shape;278;p18"/>
          <p:cNvSpPr/>
          <p:nvPr/>
        </p:nvSpPr>
        <p:spPr>
          <a:xfrm>
            <a:off x="1282921" y="6153475"/>
            <a:ext cx="3483078" cy="3393047"/>
          </a:xfrm>
          <a:custGeom>
            <a:rect b="b" l="l" r="r" t="t"/>
            <a:pathLst>
              <a:path extrusionOk="0" h="3393047" w="3483078">
                <a:moveTo>
                  <a:pt x="0" y="0"/>
                </a:moveTo>
                <a:lnTo>
                  <a:pt x="3483078" y="0"/>
                </a:lnTo>
                <a:lnTo>
                  <a:pt x="3483078" y="3393047"/>
                </a:lnTo>
                <a:lnTo>
                  <a:pt x="0" y="3393047"/>
                </a:lnTo>
                <a:lnTo>
                  <a:pt x="0" y="0"/>
                </a:lnTo>
                <a:close/>
              </a:path>
            </a:pathLst>
          </a:custGeom>
          <a:blipFill rotWithShape="1">
            <a:blip r:embed="rId6">
              <a:alphaModFix/>
            </a:blip>
            <a:stretch>
              <a:fillRect b="0" l="0" r="0" t="0"/>
            </a:stretch>
          </a:blipFill>
          <a:ln>
            <a:noFill/>
          </a:ln>
        </p:spPr>
      </p:sp>
      <p:sp>
        <p:nvSpPr>
          <p:cNvPr id="279" name="Google Shape;279;p18"/>
          <p:cNvSpPr/>
          <p:nvPr/>
        </p:nvSpPr>
        <p:spPr>
          <a:xfrm>
            <a:off x="7081955" y="6153475"/>
            <a:ext cx="3477451" cy="3393047"/>
          </a:xfrm>
          <a:custGeom>
            <a:rect b="b" l="l" r="r" t="t"/>
            <a:pathLst>
              <a:path extrusionOk="0" h="3393047" w="3477451">
                <a:moveTo>
                  <a:pt x="0" y="0"/>
                </a:moveTo>
                <a:lnTo>
                  <a:pt x="3477451" y="0"/>
                </a:lnTo>
                <a:lnTo>
                  <a:pt x="3477451" y="3393047"/>
                </a:lnTo>
                <a:lnTo>
                  <a:pt x="0" y="3393047"/>
                </a:lnTo>
                <a:lnTo>
                  <a:pt x="0" y="0"/>
                </a:lnTo>
                <a:close/>
              </a:path>
            </a:pathLst>
          </a:custGeom>
          <a:blipFill rotWithShape="1">
            <a:blip r:embed="rId7">
              <a:alphaModFix/>
            </a:blip>
            <a:stretch>
              <a:fillRect b="0" l="0" r="0" t="0"/>
            </a:stretch>
          </a:blipFill>
          <a:ln>
            <a:noFill/>
          </a:ln>
        </p:spPr>
      </p:sp>
      <p:sp>
        <p:nvSpPr>
          <p:cNvPr id="280" name="Google Shape;280;p18"/>
          <p:cNvSpPr/>
          <p:nvPr/>
        </p:nvSpPr>
        <p:spPr>
          <a:xfrm>
            <a:off x="13053559" y="6268690"/>
            <a:ext cx="3304226" cy="3162616"/>
          </a:xfrm>
          <a:custGeom>
            <a:rect b="b" l="l" r="r" t="t"/>
            <a:pathLst>
              <a:path extrusionOk="0" h="3162616" w="3304226">
                <a:moveTo>
                  <a:pt x="0" y="0"/>
                </a:moveTo>
                <a:lnTo>
                  <a:pt x="3304226" y="0"/>
                </a:lnTo>
                <a:lnTo>
                  <a:pt x="3304226" y="3162616"/>
                </a:lnTo>
                <a:lnTo>
                  <a:pt x="0" y="3162616"/>
                </a:lnTo>
                <a:lnTo>
                  <a:pt x="0" y="0"/>
                </a:lnTo>
                <a:close/>
              </a:path>
            </a:pathLst>
          </a:custGeom>
          <a:blipFill rotWithShape="1">
            <a:blip r:embed="rId8">
              <a:alphaModFix/>
            </a:blip>
            <a:stretch>
              <a:fillRect b="0" l="0" r="0" t="0"/>
            </a:stretch>
          </a:blipFill>
          <a:ln>
            <a:noFill/>
          </a:ln>
        </p:spPr>
      </p:sp>
      <p:sp>
        <p:nvSpPr>
          <p:cNvPr id="281" name="Google Shape;281;p18"/>
          <p:cNvSpPr txBox="1"/>
          <p:nvPr/>
        </p:nvSpPr>
        <p:spPr>
          <a:xfrm>
            <a:off x="1028700" y="159703"/>
            <a:ext cx="17548234"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IV/ Preprocessing methods</a:t>
            </a:r>
            <a:endParaRPr/>
          </a:p>
        </p:txBody>
      </p:sp>
      <p:sp>
        <p:nvSpPr>
          <p:cNvPr id="282" name="Google Shape;282;p18"/>
          <p:cNvSpPr txBox="1"/>
          <p:nvPr/>
        </p:nvSpPr>
        <p:spPr>
          <a:xfrm>
            <a:off x="6475316" y="5232725"/>
            <a:ext cx="4690729" cy="6445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1" i="0" lang="en-US" sz="3200" u="none" cap="none" strike="noStrike">
                <a:solidFill>
                  <a:srgbClr val="254E9D"/>
                </a:solidFill>
                <a:latin typeface="Lato"/>
                <a:ea typeface="Lato"/>
                <a:cs typeface="Lato"/>
                <a:sym typeface="Lato"/>
              </a:rPr>
              <a:t>Exposure + Histogram</a:t>
            </a:r>
            <a:endParaRPr/>
          </a:p>
        </p:txBody>
      </p:sp>
      <p:sp>
        <p:nvSpPr>
          <p:cNvPr id="283" name="Google Shape;283;p18"/>
          <p:cNvSpPr txBox="1"/>
          <p:nvPr/>
        </p:nvSpPr>
        <p:spPr>
          <a:xfrm>
            <a:off x="1449367" y="5232725"/>
            <a:ext cx="3143751" cy="6445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1" i="0" lang="en-US" sz="3200" u="none" cap="none" strike="noStrike">
                <a:solidFill>
                  <a:srgbClr val="254E9D"/>
                </a:solidFill>
                <a:latin typeface="Lato"/>
                <a:ea typeface="Lato"/>
                <a:cs typeface="Lato"/>
                <a:sym typeface="Lato"/>
              </a:rPr>
              <a:t>No preprocess</a:t>
            </a:r>
            <a:endParaRPr/>
          </a:p>
        </p:txBody>
      </p:sp>
      <p:sp>
        <p:nvSpPr>
          <p:cNvPr id="284" name="Google Shape;284;p18"/>
          <p:cNvSpPr txBox="1"/>
          <p:nvPr/>
        </p:nvSpPr>
        <p:spPr>
          <a:xfrm>
            <a:off x="12335371" y="5232725"/>
            <a:ext cx="4690729" cy="6445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1" i="0" lang="en-US" sz="3200" u="none" cap="none" strike="noStrike">
                <a:solidFill>
                  <a:srgbClr val="254E9D"/>
                </a:solidFill>
                <a:latin typeface="Lato"/>
                <a:ea typeface="Lato"/>
                <a:cs typeface="Lato"/>
                <a:sym typeface="Lato"/>
              </a:rPr>
              <a:t>Laplace Gaussian</a:t>
            </a:r>
            <a:endParaRPr/>
          </a:p>
        </p:txBody>
      </p:sp>
      <p:sp>
        <p:nvSpPr>
          <p:cNvPr id="285" name="Google Shape;285;p18"/>
          <p:cNvSpPr txBox="1"/>
          <p:nvPr/>
        </p:nvSpPr>
        <p:spPr>
          <a:xfrm>
            <a:off x="2159990" y="9384597"/>
            <a:ext cx="1584804" cy="6445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1" i="0" lang="en-US" sz="3200" u="none" cap="none" strike="noStrike">
                <a:solidFill>
                  <a:srgbClr val="254E9D"/>
                </a:solidFill>
                <a:latin typeface="Lato"/>
                <a:ea typeface="Lato"/>
                <a:cs typeface="Lato"/>
                <a:sym typeface="Lato"/>
              </a:rPr>
              <a:t>Sobel</a:t>
            </a:r>
            <a:endParaRPr/>
          </a:p>
        </p:txBody>
      </p:sp>
      <p:sp>
        <p:nvSpPr>
          <p:cNvPr id="286" name="Google Shape;286;p18"/>
          <p:cNvSpPr txBox="1"/>
          <p:nvPr/>
        </p:nvSpPr>
        <p:spPr>
          <a:xfrm>
            <a:off x="6475316" y="9384597"/>
            <a:ext cx="4690729" cy="6445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1" i="0" lang="en-US" sz="3200" u="none" cap="none" strike="noStrike">
                <a:solidFill>
                  <a:srgbClr val="254E9D"/>
                </a:solidFill>
                <a:latin typeface="Lato"/>
                <a:ea typeface="Lato"/>
                <a:cs typeface="Lato"/>
                <a:sym typeface="Lato"/>
              </a:rPr>
              <a:t>Noisy threshold</a:t>
            </a:r>
            <a:endParaRPr/>
          </a:p>
        </p:txBody>
      </p:sp>
      <p:sp>
        <p:nvSpPr>
          <p:cNvPr id="287" name="Google Shape;287;p18"/>
          <p:cNvSpPr txBox="1"/>
          <p:nvPr/>
        </p:nvSpPr>
        <p:spPr>
          <a:xfrm>
            <a:off x="12335371" y="9384597"/>
            <a:ext cx="4690729" cy="6445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1" i="0" lang="en-US" sz="3200" u="none" cap="none" strike="noStrike">
                <a:solidFill>
                  <a:srgbClr val="254E9D"/>
                </a:solidFill>
                <a:latin typeface="Lato"/>
                <a:ea typeface="Lato"/>
                <a:cs typeface="Lato"/>
                <a:sym typeface="Lato"/>
              </a:rPr>
              <a:t>Less noisy threshold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19"/>
          <p:cNvGrpSpPr/>
          <p:nvPr/>
        </p:nvGrpSpPr>
        <p:grpSpPr>
          <a:xfrm rot="10800000">
            <a:off x="0" y="2800473"/>
            <a:ext cx="624102" cy="4830715"/>
            <a:chOff x="0" y="-38100"/>
            <a:chExt cx="164373" cy="1272287"/>
          </a:xfrm>
        </p:grpSpPr>
        <p:sp>
          <p:nvSpPr>
            <p:cNvPr id="293" name="Google Shape;293;p19"/>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294" name="Google Shape;294;p19"/>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5" name="Google Shape;295;p19"/>
          <p:cNvSpPr txBox="1"/>
          <p:nvPr/>
        </p:nvSpPr>
        <p:spPr>
          <a:xfrm>
            <a:off x="1028700" y="159703"/>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 Proposed models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1. Swin transformer</a:t>
            </a:r>
            <a:endParaRPr/>
          </a:p>
        </p:txBody>
      </p:sp>
      <p:sp>
        <p:nvSpPr>
          <p:cNvPr id="296" name="Google Shape;296;p19"/>
          <p:cNvSpPr txBox="1"/>
          <p:nvPr/>
        </p:nvSpPr>
        <p:spPr>
          <a:xfrm>
            <a:off x="1028700" y="3389887"/>
            <a:ext cx="16230600" cy="4181475"/>
          </a:xfrm>
          <a:prstGeom prst="rect">
            <a:avLst/>
          </a:prstGeom>
          <a:noFill/>
          <a:ln>
            <a:noFill/>
          </a:ln>
        </p:spPr>
        <p:txBody>
          <a:bodyPr anchorCtr="0" anchor="t" bIns="0" lIns="0" spcFirstLastPara="1" rIns="0" wrap="square" tIns="0">
            <a:spAutoFit/>
          </a:bodyPr>
          <a:lstStyle/>
          <a:p>
            <a:pPr indent="-356235" lvl="1" marL="712470" marR="0" rtl="0" algn="l">
              <a:lnSpc>
                <a:spcPct val="17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A vision Transformer uses non-overlapping windows that shift between layers, which allows the model to efficiently capture both local and global visual features by processing image patches within windows and then shifting these windows to capture cross-window connections.</a:t>
            </a:r>
            <a:endParaRPr/>
          </a:p>
          <a:p>
            <a:pPr indent="-356235" lvl="1" marL="712470" marR="0" rtl="0" algn="l">
              <a:lnSpc>
                <a:spcPct val="17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Scalable and suitable for a wide range of vision applications, from image classification to object detection and segmentation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54E9D"/>
            </a:gs>
            <a:gs pos="100000">
              <a:srgbClr val="12316D"/>
            </a:gs>
          </a:gsLst>
          <a:lin ang="5400000" scaled="0"/>
        </a:gradFill>
      </p:bgPr>
    </p:bg>
    <p:spTree>
      <p:nvGrpSpPr>
        <p:cNvPr id="94" name="Shape 94"/>
        <p:cNvGrpSpPr/>
        <p:nvPr/>
      </p:nvGrpSpPr>
      <p:grpSpPr>
        <a:xfrm>
          <a:off x="0" y="0"/>
          <a:ext cx="0" cy="0"/>
          <a:chOff x="0" y="0"/>
          <a:chExt cx="0" cy="0"/>
        </a:xfrm>
      </p:grpSpPr>
      <p:grpSp>
        <p:nvGrpSpPr>
          <p:cNvPr id="95" name="Google Shape;95;p2"/>
          <p:cNvGrpSpPr/>
          <p:nvPr/>
        </p:nvGrpSpPr>
        <p:grpSpPr>
          <a:xfrm>
            <a:off x="1028700" y="-6123827"/>
            <a:ext cx="16600417" cy="16609015"/>
            <a:chOff x="0" y="-38100"/>
            <a:chExt cx="860730" cy="861176"/>
          </a:xfrm>
        </p:grpSpPr>
        <p:sp>
          <p:nvSpPr>
            <p:cNvPr id="96" name="Google Shape;96;p2"/>
            <p:cNvSpPr/>
            <p:nvPr/>
          </p:nvSpPr>
          <p:spPr>
            <a:xfrm>
              <a:off x="0" y="0"/>
              <a:ext cx="860730" cy="823076"/>
            </a:xfrm>
            <a:custGeom>
              <a:rect b="b" l="l" r="r" t="t"/>
              <a:pathLst>
                <a:path extrusionOk="0" h="823076" w="860730">
                  <a:moveTo>
                    <a:pt x="287065" y="804007"/>
                  </a:moveTo>
                  <a:cubicBezTo>
                    <a:pt x="331192" y="815521"/>
                    <a:pt x="381360" y="823076"/>
                    <a:pt x="430597" y="823076"/>
                  </a:cubicBezTo>
                  <a:cubicBezTo>
                    <a:pt x="479836" y="823076"/>
                    <a:pt x="527215" y="816599"/>
                    <a:pt x="570878" y="805085"/>
                  </a:cubicBezTo>
                  <a:cubicBezTo>
                    <a:pt x="571808" y="804726"/>
                    <a:pt x="572737" y="804726"/>
                    <a:pt x="573665" y="804366"/>
                  </a:cubicBezTo>
                  <a:cubicBezTo>
                    <a:pt x="737636" y="758311"/>
                    <a:pt x="858408" y="636697"/>
                    <a:pt x="860730" y="494346"/>
                  </a:cubicBezTo>
                  <a:lnTo>
                    <a:pt x="860730" y="0"/>
                  </a:lnTo>
                  <a:lnTo>
                    <a:pt x="0" y="0"/>
                  </a:lnTo>
                  <a:lnTo>
                    <a:pt x="0" y="493979"/>
                  </a:lnTo>
                  <a:cubicBezTo>
                    <a:pt x="2323" y="637416"/>
                    <a:pt x="121236" y="759031"/>
                    <a:pt x="287065" y="80400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txBox="1"/>
            <p:nvPr/>
          </p:nvSpPr>
          <p:spPr>
            <a:xfrm>
              <a:off x="0" y="-38100"/>
              <a:ext cx="860730" cy="73417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8" name="Google Shape;98;p2"/>
          <p:cNvGrpSpPr/>
          <p:nvPr/>
        </p:nvGrpSpPr>
        <p:grpSpPr>
          <a:xfrm>
            <a:off x="11260736" y="1978116"/>
            <a:ext cx="6368381" cy="8308884"/>
            <a:chOff x="0" y="-38100"/>
            <a:chExt cx="1677269" cy="2188348"/>
          </a:xfrm>
        </p:grpSpPr>
        <p:sp>
          <p:nvSpPr>
            <p:cNvPr id="99" name="Google Shape;99;p2"/>
            <p:cNvSpPr/>
            <p:nvPr/>
          </p:nvSpPr>
          <p:spPr>
            <a:xfrm>
              <a:off x="0" y="0"/>
              <a:ext cx="1677269" cy="2150248"/>
            </a:xfrm>
            <a:custGeom>
              <a:rect b="b" l="l" r="r" t="t"/>
              <a:pathLst>
                <a:path extrusionOk="0" h="2150248" w="1677269">
                  <a:moveTo>
                    <a:pt x="0" y="0"/>
                  </a:moveTo>
                  <a:lnTo>
                    <a:pt x="1677269" y="0"/>
                  </a:lnTo>
                  <a:lnTo>
                    <a:pt x="1677269" y="2150248"/>
                  </a:lnTo>
                  <a:lnTo>
                    <a:pt x="0" y="2150248"/>
                  </a:lnTo>
                  <a:close/>
                </a:path>
              </a:pathLst>
            </a:custGeom>
            <a:solidFill>
              <a:srgbClr val="FFFFFF"/>
            </a:solidFill>
            <a:ln>
              <a:noFill/>
            </a:ln>
          </p:spPr>
        </p:sp>
        <p:sp>
          <p:nvSpPr>
            <p:cNvPr id="100" name="Google Shape;100;p2"/>
            <p:cNvSpPr txBox="1"/>
            <p:nvPr/>
          </p:nvSpPr>
          <p:spPr>
            <a:xfrm>
              <a:off x="0" y="-38100"/>
              <a:ext cx="1677269" cy="218834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2"/>
          <p:cNvSpPr txBox="1"/>
          <p:nvPr/>
        </p:nvSpPr>
        <p:spPr>
          <a:xfrm>
            <a:off x="2427890" y="2790702"/>
            <a:ext cx="8213192" cy="4695825"/>
          </a:xfrm>
          <a:prstGeom prst="rect">
            <a:avLst/>
          </a:prstGeom>
          <a:noFill/>
          <a:ln>
            <a:noFill/>
          </a:ln>
        </p:spPr>
        <p:txBody>
          <a:bodyPr anchorCtr="0" anchor="t" bIns="0" lIns="0" spcFirstLastPara="1" rIns="0" wrap="square" tIns="0">
            <a:spAutoFit/>
          </a:bodyPr>
          <a:lstStyle/>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I/ Introduction</a:t>
            </a:r>
            <a:endParaRPr/>
          </a:p>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II/ Related Work</a:t>
            </a:r>
            <a:endParaRPr/>
          </a:p>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III/ Dataset</a:t>
            </a:r>
            <a:endParaRPr/>
          </a:p>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IV/ Preprocessing methods</a:t>
            </a:r>
            <a:endParaRPr/>
          </a:p>
        </p:txBody>
      </p:sp>
      <p:grpSp>
        <p:nvGrpSpPr>
          <p:cNvPr id="102" name="Google Shape;102;p2"/>
          <p:cNvGrpSpPr/>
          <p:nvPr/>
        </p:nvGrpSpPr>
        <p:grpSpPr>
          <a:xfrm rot="10800000">
            <a:off x="17629117" y="2800473"/>
            <a:ext cx="658883" cy="4830715"/>
            <a:chOff x="0" y="-38100"/>
            <a:chExt cx="173533" cy="1272287"/>
          </a:xfrm>
        </p:grpSpPr>
        <p:sp>
          <p:nvSpPr>
            <p:cNvPr id="103" name="Google Shape;103;p2"/>
            <p:cNvSpPr/>
            <p:nvPr/>
          </p:nvSpPr>
          <p:spPr>
            <a:xfrm>
              <a:off x="0" y="0"/>
              <a:ext cx="173533" cy="1234187"/>
            </a:xfrm>
            <a:custGeom>
              <a:rect b="b" l="l" r="r" t="t"/>
              <a:pathLst>
                <a:path extrusionOk="0" h="1234187" w="173533">
                  <a:moveTo>
                    <a:pt x="0" y="0"/>
                  </a:moveTo>
                  <a:lnTo>
                    <a:pt x="173533" y="0"/>
                  </a:lnTo>
                  <a:lnTo>
                    <a:pt x="173533" y="1234187"/>
                  </a:lnTo>
                  <a:lnTo>
                    <a:pt x="0" y="1234187"/>
                  </a:lnTo>
                  <a:close/>
                </a:path>
              </a:pathLst>
            </a:custGeom>
            <a:gradFill>
              <a:gsLst>
                <a:gs pos="0">
                  <a:srgbClr val="254E9D"/>
                </a:gs>
                <a:gs pos="100000">
                  <a:srgbClr val="12316D"/>
                </a:gs>
              </a:gsLst>
              <a:lin ang="5400000" scaled="0"/>
            </a:gradFill>
            <a:ln>
              <a:noFill/>
            </a:ln>
          </p:spPr>
        </p:sp>
        <p:sp>
          <p:nvSpPr>
            <p:cNvPr id="104" name="Google Shape;104;p2"/>
            <p:cNvSpPr txBox="1"/>
            <p:nvPr/>
          </p:nvSpPr>
          <p:spPr>
            <a:xfrm>
              <a:off x="0" y="-38100"/>
              <a:ext cx="17353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2"/>
          <p:cNvSpPr txBox="1"/>
          <p:nvPr/>
        </p:nvSpPr>
        <p:spPr>
          <a:xfrm>
            <a:off x="1847312" y="556233"/>
            <a:ext cx="4486211"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Outline</a:t>
            </a:r>
            <a:endParaRPr/>
          </a:p>
        </p:txBody>
      </p:sp>
      <p:sp>
        <p:nvSpPr>
          <p:cNvPr id="106" name="Google Shape;106;p2"/>
          <p:cNvSpPr txBox="1"/>
          <p:nvPr/>
        </p:nvSpPr>
        <p:spPr>
          <a:xfrm>
            <a:off x="10641082" y="2790702"/>
            <a:ext cx="6709181" cy="4695825"/>
          </a:xfrm>
          <a:prstGeom prst="rect">
            <a:avLst/>
          </a:prstGeom>
          <a:noFill/>
          <a:ln>
            <a:noFill/>
          </a:ln>
        </p:spPr>
        <p:txBody>
          <a:bodyPr anchorCtr="0" anchor="t" bIns="0" lIns="0" spcFirstLastPara="1" rIns="0" wrap="square" tIns="0">
            <a:spAutoFit/>
          </a:bodyPr>
          <a:lstStyle/>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V/ Proposed models</a:t>
            </a:r>
            <a:endParaRPr/>
          </a:p>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VI/ Experiments</a:t>
            </a:r>
            <a:endParaRPr/>
          </a:p>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VII/ Conclusion and </a:t>
            </a:r>
            <a:endParaRPr/>
          </a:p>
          <a:p>
            <a:pPr indent="0" lvl="0" marL="0" marR="0" rtl="0" algn="l">
              <a:lnSpc>
                <a:spcPct val="189000"/>
              </a:lnSpc>
              <a:spcBef>
                <a:spcPts val="0"/>
              </a:spcBef>
              <a:spcAft>
                <a:spcPts val="0"/>
              </a:spcAft>
              <a:buNone/>
            </a:pPr>
            <a:r>
              <a:rPr b="0" i="0" lang="en-US" sz="5000" u="none" cap="none" strike="noStrike">
                <a:solidFill>
                  <a:srgbClr val="254E9D"/>
                </a:solidFill>
                <a:latin typeface="Lato"/>
                <a:ea typeface="Lato"/>
                <a:cs typeface="Lato"/>
                <a:sym typeface="Lato"/>
              </a:rPr>
              <a:t>        Future Work</a:t>
            </a:r>
            <a:endParaRPr/>
          </a:p>
        </p:txBody>
      </p:sp>
      <p:sp>
        <p:nvSpPr>
          <p:cNvPr id="107" name="Google Shape;107;p2"/>
          <p:cNvSpPr/>
          <p:nvPr/>
        </p:nvSpPr>
        <p:spPr>
          <a:xfrm>
            <a:off x="1028700" y="1027616"/>
            <a:ext cx="887151" cy="698631"/>
          </a:xfrm>
          <a:custGeom>
            <a:rect b="b" l="l" r="r" t="t"/>
            <a:pathLst>
              <a:path extrusionOk="0" h="698631" w="887151">
                <a:moveTo>
                  <a:pt x="0" y="0"/>
                </a:moveTo>
                <a:lnTo>
                  <a:pt x="887151" y="0"/>
                </a:lnTo>
                <a:lnTo>
                  <a:pt x="887151" y="698631"/>
                </a:lnTo>
                <a:lnTo>
                  <a:pt x="0" y="698631"/>
                </a:lnTo>
                <a:lnTo>
                  <a:pt x="0" y="0"/>
                </a:lnTo>
                <a:close/>
              </a:path>
            </a:pathLst>
          </a:custGeom>
          <a:blipFill rotWithShape="1">
            <a:blip r:embed="rId3">
              <a:alphaModFix/>
            </a:blip>
            <a:stretch>
              <a:fillRect b="0" l="0" r="0" t="0"/>
            </a:stretch>
          </a:blipFill>
          <a:ln>
            <a:noFill/>
          </a:ln>
        </p:spPr>
      </p:sp>
      <p:sp>
        <p:nvSpPr>
          <p:cNvPr id="108" name="Google Shape;108;p2"/>
          <p:cNvSpPr/>
          <p:nvPr/>
        </p:nvSpPr>
        <p:spPr>
          <a:xfrm>
            <a:off x="17071408" y="9055095"/>
            <a:ext cx="887151" cy="698631"/>
          </a:xfrm>
          <a:custGeom>
            <a:rect b="b" l="l" r="r" t="t"/>
            <a:pathLst>
              <a:path extrusionOk="0" h="698631" w="887151">
                <a:moveTo>
                  <a:pt x="0" y="0"/>
                </a:moveTo>
                <a:lnTo>
                  <a:pt x="887151" y="0"/>
                </a:lnTo>
                <a:lnTo>
                  <a:pt x="887151" y="698632"/>
                </a:lnTo>
                <a:lnTo>
                  <a:pt x="0" y="69863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20"/>
          <p:cNvGrpSpPr/>
          <p:nvPr/>
        </p:nvGrpSpPr>
        <p:grpSpPr>
          <a:xfrm rot="10800000">
            <a:off x="0" y="2800473"/>
            <a:ext cx="624102" cy="4830715"/>
            <a:chOff x="0" y="-38100"/>
            <a:chExt cx="164373" cy="1272287"/>
          </a:xfrm>
        </p:grpSpPr>
        <p:sp>
          <p:nvSpPr>
            <p:cNvPr id="302" name="Google Shape;302;p20"/>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03" name="Google Shape;303;p20"/>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4" name="Google Shape;304;p20"/>
          <p:cNvSpPr/>
          <p:nvPr/>
        </p:nvSpPr>
        <p:spPr>
          <a:xfrm>
            <a:off x="2352603" y="3248871"/>
            <a:ext cx="13842859" cy="6009429"/>
          </a:xfrm>
          <a:custGeom>
            <a:rect b="b" l="l" r="r" t="t"/>
            <a:pathLst>
              <a:path extrusionOk="0" h="6009429" w="13842859">
                <a:moveTo>
                  <a:pt x="0" y="0"/>
                </a:moveTo>
                <a:lnTo>
                  <a:pt x="13842860" y="0"/>
                </a:lnTo>
                <a:lnTo>
                  <a:pt x="13842860" y="6009429"/>
                </a:lnTo>
                <a:lnTo>
                  <a:pt x="0" y="6009429"/>
                </a:lnTo>
                <a:lnTo>
                  <a:pt x="0" y="0"/>
                </a:lnTo>
                <a:close/>
              </a:path>
            </a:pathLst>
          </a:custGeom>
          <a:blipFill rotWithShape="1">
            <a:blip r:embed="rId3">
              <a:alphaModFix/>
            </a:blip>
            <a:stretch>
              <a:fillRect b="0" l="0" r="0" t="0"/>
            </a:stretch>
          </a:blipFill>
          <a:ln>
            <a:noFill/>
          </a:ln>
        </p:spPr>
      </p:sp>
      <p:sp>
        <p:nvSpPr>
          <p:cNvPr id="305" name="Google Shape;305;p20"/>
          <p:cNvSpPr txBox="1"/>
          <p:nvPr/>
        </p:nvSpPr>
        <p:spPr>
          <a:xfrm>
            <a:off x="1028700" y="159703"/>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 Proposed models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1. Swin transformer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21"/>
          <p:cNvGrpSpPr/>
          <p:nvPr/>
        </p:nvGrpSpPr>
        <p:grpSpPr>
          <a:xfrm rot="10800000">
            <a:off x="0" y="2800473"/>
            <a:ext cx="624102" cy="4830715"/>
            <a:chOff x="0" y="-38100"/>
            <a:chExt cx="164373" cy="1272287"/>
          </a:xfrm>
        </p:grpSpPr>
        <p:sp>
          <p:nvSpPr>
            <p:cNvPr id="311" name="Google Shape;311;p21"/>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12" name="Google Shape;312;p21"/>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3" name="Google Shape;313;p21"/>
          <p:cNvSpPr txBox="1"/>
          <p:nvPr/>
        </p:nvSpPr>
        <p:spPr>
          <a:xfrm>
            <a:off x="1028700" y="159703"/>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 Proposed models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2. UNet transformer</a:t>
            </a:r>
            <a:endParaRPr/>
          </a:p>
        </p:txBody>
      </p:sp>
      <p:sp>
        <p:nvSpPr>
          <p:cNvPr id="314" name="Google Shape;314;p21"/>
          <p:cNvSpPr txBox="1"/>
          <p:nvPr/>
        </p:nvSpPr>
        <p:spPr>
          <a:xfrm>
            <a:off x="1028700" y="3389887"/>
            <a:ext cx="16230600" cy="4886325"/>
          </a:xfrm>
          <a:prstGeom prst="rect">
            <a:avLst/>
          </a:prstGeom>
          <a:noFill/>
          <a:ln>
            <a:noFill/>
          </a:ln>
        </p:spPr>
        <p:txBody>
          <a:bodyPr anchorCtr="0" anchor="t" bIns="0" lIns="0" spcFirstLastPara="1" rIns="0" wrap="square" tIns="0">
            <a:spAutoFit/>
          </a:bodyPr>
          <a:lstStyle/>
          <a:p>
            <a:pPr indent="-356235" lvl="1" marL="712470" marR="0" rtl="0" algn="l">
              <a:lnSpc>
                <a:spcPct val="17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Transformer-based architecture for medical image segmentation that utilizes a pure transformer as the encoder to learn sequence representations of the input volume -- effectively capturing the global multi-scale information. </a:t>
            </a:r>
            <a:endParaRPr/>
          </a:p>
          <a:p>
            <a:pPr indent="0" lvl="0" marL="0" marR="0" rtl="0" algn="l">
              <a:lnSpc>
                <a:spcPct val="170000"/>
              </a:lnSpc>
              <a:spcBef>
                <a:spcPts val="0"/>
              </a:spcBef>
              <a:spcAft>
                <a:spcPts val="0"/>
              </a:spcAft>
              <a:buNone/>
            </a:pPr>
            <a:r>
              <a:t/>
            </a:r>
            <a:endParaRPr b="0" i="0" sz="3300" u="none" cap="none" strike="noStrike">
              <a:solidFill>
                <a:srgbClr val="254E9D"/>
              </a:solidFill>
              <a:latin typeface="Lato"/>
              <a:ea typeface="Lato"/>
              <a:cs typeface="Lato"/>
              <a:sym typeface="Lato"/>
            </a:endParaRPr>
          </a:p>
          <a:p>
            <a:pPr indent="-356235" lvl="1" marL="712470" marR="0" rtl="0" algn="l">
              <a:lnSpc>
                <a:spcPct val="17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The transformer encoder is directly connected to a decoder via skip connections at different resolutions like a U-Net to compute the final semantic segmentation output.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22"/>
          <p:cNvGrpSpPr/>
          <p:nvPr/>
        </p:nvGrpSpPr>
        <p:grpSpPr>
          <a:xfrm rot="10800000">
            <a:off x="0" y="2800473"/>
            <a:ext cx="624102" cy="4830715"/>
            <a:chOff x="0" y="-38100"/>
            <a:chExt cx="164373" cy="1272287"/>
          </a:xfrm>
        </p:grpSpPr>
        <p:sp>
          <p:nvSpPr>
            <p:cNvPr id="320" name="Google Shape;320;p22"/>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21" name="Google Shape;321;p22"/>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2" name="Google Shape;322;p22"/>
          <p:cNvSpPr/>
          <p:nvPr/>
        </p:nvSpPr>
        <p:spPr>
          <a:xfrm>
            <a:off x="1028700" y="3086526"/>
            <a:ext cx="12497798" cy="6980574"/>
          </a:xfrm>
          <a:custGeom>
            <a:rect b="b" l="l" r="r" t="t"/>
            <a:pathLst>
              <a:path extrusionOk="0" h="6980574" w="12497798">
                <a:moveTo>
                  <a:pt x="0" y="0"/>
                </a:moveTo>
                <a:lnTo>
                  <a:pt x="12497798" y="0"/>
                </a:lnTo>
                <a:lnTo>
                  <a:pt x="12497798" y="6980574"/>
                </a:lnTo>
                <a:lnTo>
                  <a:pt x="0" y="6980574"/>
                </a:lnTo>
                <a:lnTo>
                  <a:pt x="0" y="0"/>
                </a:lnTo>
                <a:close/>
              </a:path>
            </a:pathLst>
          </a:custGeom>
          <a:blipFill rotWithShape="1">
            <a:blip r:embed="rId3">
              <a:alphaModFix/>
            </a:blip>
            <a:stretch>
              <a:fillRect b="0" l="0" r="0" t="0"/>
            </a:stretch>
          </a:blipFill>
          <a:ln>
            <a:noFill/>
          </a:ln>
        </p:spPr>
      </p:sp>
      <p:sp>
        <p:nvSpPr>
          <p:cNvPr id="323" name="Google Shape;323;p22"/>
          <p:cNvSpPr txBox="1"/>
          <p:nvPr/>
        </p:nvSpPr>
        <p:spPr>
          <a:xfrm>
            <a:off x="1028700" y="126488"/>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 Proposed models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2. UNet transformer</a:t>
            </a:r>
            <a:endParaRPr/>
          </a:p>
        </p:txBody>
      </p:sp>
      <p:sp>
        <p:nvSpPr>
          <p:cNvPr id="324" name="Google Shape;324;p22"/>
          <p:cNvSpPr txBox="1"/>
          <p:nvPr/>
        </p:nvSpPr>
        <p:spPr>
          <a:xfrm>
            <a:off x="13699678" y="3858242"/>
            <a:ext cx="4334822" cy="5772150"/>
          </a:xfrm>
          <a:prstGeom prst="rect">
            <a:avLst/>
          </a:prstGeom>
          <a:noFill/>
          <a:ln>
            <a:noFill/>
          </a:ln>
        </p:spPr>
        <p:txBody>
          <a:bodyPr anchorCtr="0" anchor="t" bIns="0" lIns="0" spcFirstLastPara="1" rIns="0" wrap="square" tIns="0">
            <a:spAutoFit/>
          </a:bodyPr>
          <a:lstStyle/>
          <a:p>
            <a:pPr indent="0" lvl="0" marL="0" marR="0" rtl="0" algn="l">
              <a:lnSpc>
                <a:spcPct val="170000"/>
              </a:lnSpc>
              <a:spcBef>
                <a:spcPts val="0"/>
              </a:spcBef>
              <a:spcAft>
                <a:spcPts val="0"/>
              </a:spcAft>
              <a:buNone/>
            </a:pPr>
            <a:r>
              <a:rPr b="0" i="0" lang="en-US" sz="2700" u="none" cap="none" strike="noStrike">
                <a:solidFill>
                  <a:srgbClr val="254E9D"/>
                </a:solidFill>
                <a:latin typeface="Lato"/>
                <a:ea typeface="Lato"/>
                <a:cs typeface="Lato"/>
                <a:sym typeface="Lato"/>
              </a:rPr>
              <a:t>Overview of the UNETR architecture. We extract sequence representations of different layers in the transformer and merge them with the decoder via skip connections. Output size demonstrated for patch dimension N = 16 and embedding size C = 768</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23"/>
          <p:cNvGrpSpPr/>
          <p:nvPr/>
        </p:nvGrpSpPr>
        <p:grpSpPr>
          <a:xfrm rot="10800000">
            <a:off x="0" y="2800473"/>
            <a:ext cx="624102" cy="4830715"/>
            <a:chOff x="0" y="-38100"/>
            <a:chExt cx="164373" cy="1272287"/>
          </a:xfrm>
        </p:grpSpPr>
        <p:sp>
          <p:nvSpPr>
            <p:cNvPr id="330" name="Google Shape;330;p23"/>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31" name="Google Shape;331;p23"/>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2" name="Google Shape;332;p23"/>
          <p:cNvSpPr txBox="1"/>
          <p:nvPr/>
        </p:nvSpPr>
        <p:spPr>
          <a:xfrm>
            <a:off x="1028700" y="3262683"/>
            <a:ext cx="17005800" cy="1704975"/>
          </a:xfrm>
          <a:prstGeom prst="rect">
            <a:avLst/>
          </a:prstGeom>
          <a:noFill/>
          <a:ln>
            <a:noFill/>
          </a:ln>
        </p:spPr>
        <p:txBody>
          <a:bodyPr anchorCtr="0" anchor="t" bIns="0" lIns="0" spcFirstLastPara="1" rIns="0" wrap="square" tIns="0">
            <a:spAutoFit/>
          </a:bodyPr>
          <a:lstStyle/>
          <a:p>
            <a:pPr indent="0" lvl="0" marL="0" marR="0" rtl="0" algn="l">
              <a:lnSpc>
                <a:spcPct val="170000"/>
              </a:lnSpc>
              <a:spcBef>
                <a:spcPts val="0"/>
              </a:spcBef>
              <a:spcAft>
                <a:spcPts val="0"/>
              </a:spcAft>
              <a:buNone/>
            </a:pPr>
            <a:r>
              <a:rPr b="0" i="0" lang="en-US" sz="2700" u="none" cap="none" strike="noStrike">
                <a:solidFill>
                  <a:srgbClr val="254E9D"/>
                </a:solidFill>
                <a:latin typeface="Lato"/>
                <a:ea typeface="Lato"/>
                <a:cs typeface="Lato"/>
                <a:sym typeface="Lato"/>
              </a:rPr>
              <a:t>The neural network architecture that combines the strengths of Convolutional Neural Networks (CNNs) and Transformers. It is designed to leverage the local feature extraction capabilities of CNNs and the global context modeling power of Transformers to achieve superior performance in computer vision tasks.</a:t>
            </a:r>
            <a:endParaRPr/>
          </a:p>
        </p:txBody>
      </p:sp>
      <p:sp>
        <p:nvSpPr>
          <p:cNvPr id="333" name="Google Shape;333;p23"/>
          <p:cNvSpPr/>
          <p:nvPr/>
        </p:nvSpPr>
        <p:spPr>
          <a:xfrm>
            <a:off x="1028700" y="6144242"/>
            <a:ext cx="16490666" cy="2763742"/>
          </a:xfrm>
          <a:custGeom>
            <a:rect b="b" l="l" r="r" t="t"/>
            <a:pathLst>
              <a:path extrusionOk="0" h="2763742" w="16490666">
                <a:moveTo>
                  <a:pt x="0" y="0"/>
                </a:moveTo>
                <a:lnTo>
                  <a:pt x="16490666" y="0"/>
                </a:lnTo>
                <a:lnTo>
                  <a:pt x="16490666" y="2763742"/>
                </a:lnTo>
                <a:lnTo>
                  <a:pt x="0" y="2763742"/>
                </a:lnTo>
                <a:lnTo>
                  <a:pt x="0" y="0"/>
                </a:lnTo>
                <a:close/>
              </a:path>
            </a:pathLst>
          </a:custGeom>
          <a:blipFill rotWithShape="1">
            <a:blip r:embed="rId3">
              <a:alphaModFix/>
            </a:blip>
            <a:stretch>
              <a:fillRect b="0" l="0" r="0" t="0"/>
            </a:stretch>
          </a:blipFill>
          <a:ln>
            <a:noFill/>
          </a:ln>
        </p:spPr>
      </p:sp>
      <p:sp>
        <p:nvSpPr>
          <p:cNvPr id="334" name="Google Shape;334;p23"/>
          <p:cNvSpPr txBox="1"/>
          <p:nvPr/>
        </p:nvSpPr>
        <p:spPr>
          <a:xfrm>
            <a:off x="1028700" y="126488"/>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 Proposed models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CoAtNet</a:t>
            </a:r>
            <a:endParaRPr/>
          </a:p>
        </p:txBody>
      </p:sp>
      <p:sp>
        <p:nvSpPr>
          <p:cNvPr id="335" name="Google Shape;335;p23"/>
          <p:cNvSpPr txBox="1"/>
          <p:nvPr/>
        </p:nvSpPr>
        <p:spPr>
          <a:xfrm>
            <a:off x="641100" y="9124950"/>
            <a:ext cx="17005800" cy="5429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0" i="0" lang="en-US" sz="2700" u="none" cap="none" strike="noStrike">
                <a:solidFill>
                  <a:srgbClr val="254E9D"/>
                </a:solidFill>
                <a:latin typeface="Lato"/>
                <a:ea typeface="Lato"/>
                <a:cs typeface="Lato"/>
                <a:sym typeface="Lato"/>
              </a:rPr>
              <a:t>Overview of the proposed CoAtNet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pSp>
        <p:nvGrpSpPr>
          <p:cNvPr id="340" name="Google Shape;340;p24"/>
          <p:cNvGrpSpPr/>
          <p:nvPr/>
        </p:nvGrpSpPr>
        <p:grpSpPr>
          <a:xfrm rot="10800000">
            <a:off x="0" y="2800473"/>
            <a:ext cx="624102" cy="4830715"/>
            <a:chOff x="0" y="-38100"/>
            <a:chExt cx="164373" cy="1272287"/>
          </a:xfrm>
        </p:grpSpPr>
        <p:sp>
          <p:nvSpPr>
            <p:cNvPr id="341" name="Google Shape;341;p24"/>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42" name="Google Shape;342;p24"/>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3" name="Google Shape;343;p24"/>
          <p:cNvSpPr/>
          <p:nvPr/>
        </p:nvSpPr>
        <p:spPr>
          <a:xfrm>
            <a:off x="1690294" y="5548683"/>
            <a:ext cx="10551681" cy="4782771"/>
          </a:xfrm>
          <a:custGeom>
            <a:rect b="b" l="l" r="r" t="t"/>
            <a:pathLst>
              <a:path extrusionOk="0" h="4782771" w="10551681">
                <a:moveTo>
                  <a:pt x="0" y="0"/>
                </a:moveTo>
                <a:lnTo>
                  <a:pt x="10551682" y="0"/>
                </a:lnTo>
                <a:lnTo>
                  <a:pt x="10551682" y="4782771"/>
                </a:lnTo>
                <a:lnTo>
                  <a:pt x="0" y="4782771"/>
                </a:lnTo>
                <a:lnTo>
                  <a:pt x="0" y="0"/>
                </a:lnTo>
                <a:close/>
              </a:path>
            </a:pathLst>
          </a:custGeom>
          <a:blipFill rotWithShape="1">
            <a:blip r:embed="rId3">
              <a:alphaModFix/>
            </a:blip>
            <a:stretch>
              <a:fillRect b="0" l="0" r="0" t="0"/>
            </a:stretch>
          </a:blipFill>
          <a:ln>
            <a:noFill/>
          </a:ln>
        </p:spPr>
      </p:sp>
      <p:sp>
        <p:nvSpPr>
          <p:cNvPr id="344" name="Google Shape;344;p24"/>
          <p:cNvSpPr txBox="1"/>
          <p:nvPr/>
        </p:nvSpPr>
        <p:spPr>
          <a:xfrm>
            <a:off x="1028700" y="3262683"/>
            <a:ext cx="17005800" cy="2286000"/>
          </a:xfrm>
          <a:prstGeom prst="rect">
            <a:avLst/>
          </a:prstGeom>
          <a:noFill/>
          <a:ln>
            <a:noFill/>
          </a:ln>
        </p:spPr>
        <p:txBody>
          <a:bodyPr anchorCtr="0" anchor="t" bIns="0" lIns="0" spcFirstLastPara="1" rIns="0" wrap="square" tIns="0">
            <a:spAutoFit/>
          </a:bodyPr>
          <a:lstStyle/>
          <a:p>
            <a:pPr indent="0" lvl="0" marL="0" marR="0" rtl="0" algn="l">
              <a:lnSpc>
                <a:spcPct val="170000"/>
              </a:lnSpc>
              <a:spcBef>
                <a:spcPts val="0"/>
              </a:spcBef>
              <a:spcAft>
                <a:spcPts val="0"/>
              </a:spcAft>
              <a:buNone/>
            </a:pPr>
            <a:r>
              <a:rPr b="0" i="0" lang="en-US" sz="2700" u="none" cap="none" strike="noStrike">
                <a:solidFill>
                  <a:srgbClr val="254E9D"/>
                </a:solidFill>
                <a:latin typeface="Lato"/>
                <a:ea typeface="Lato"/>
                <a:cs typeface="Lato"/>
                <a:sym typeface="Lato"/>
              </a:rPr>
              <a:t>VGG-19 is renowned for its depth and simplicity, and it played a pivotal role in the advancement of deep learning for image recognition. Its architecture consists of 19 layers, including 16 convolutional layers, 3 fully connected (FC) layers, and 5 max-pooling layers. The final layer is a softmax layer.</a:t>
            </a:r>
            <a:endParaRPr/>
          </a:p>
          <a:p>
            <a:pPr indent="0" lvl="0" marL="0" marR="0" rtl="0" algn="l">
              <a:lnSpc>
                <a:spcPct val="170000"/>
              </a:lnSpc>
              <a:spcBef>
                <a:spcPts val="0"/>
              </a:spcBef>
              <a:spcAft>
                <a:spcPts val="0"/>
              </a:spcAft>
              <a:buNone/>
            </a:pPr>
            <a:r>
              <a:t/>
            </a:r>
            <a:endParaRPr b="0" i="0" sz="2700" u="none" cap="none" strike="noStrike">
              <a:solidFill>
                <a:srgbClr val="254E9D"/>
              </a:solidFill>
              <a:latin typeface="Lato"/>
              <a:ea typeface="Lato"/>
              <a:cs typeface="Lato"/>
              <a:sym typeface="Lato"/>
            </a:endParaRPr>
          </a:p>
        </p:txBody>
      </p:sp>
      <p:sp>
        <p:nvSpPr>
          <p:cNvPr id="345" name="Google Shape;345;p24"/>
          <p:cNvSpPr txBox="1"/>
          <p:nvPr/>
        </p:nvSpPr>
        <p:spPr>
          <a:xfrm>
            <a:off x="1028700" y="126488"/>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 Proposed models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4. VGG-19</a:t>
            </a:r>
            <a:endParaRPr/>
          </a:p>
        </p:txBody>
      </p:sp>
      <p:sp>
        <p:nvSpPr>
          <p:cNvPr id="346" name="Google Shape;346;p24"/>
          <p:cNvSpPr txBox="1"/>
          <p:nvPr/>
        </p:nvSpPr>
        <p:spPr>
          <a:xfrm>
            <a:off x="13308168" y="7266964"/>
            <a:ext cx="3760993" cy="1123950"/>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0" i="0" lang="en-US" sz="2700" u="none" cap="none" strike="noStrike">
                <a:solidFill>
                  <a:srgbClr val="254E9D"/>
                </a:solidFill>
                <a:latin typeface="Lato"/>
                <a:ea typeface="Lato"/>
                <a:cs typeface="Lato"/>
                <a:sym typeface="Lato"/>
              </a:rPr>
              <a:t>Overview of the proposed VGG-19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25"/>
          <p:cNvGrpSpPr/>
          <p:nvPr/>
        </p:nvGrpSpPr>
        <p:grpSpPr>
          <a:xfrm rot="10800000">
            <a:off x="0" y="2800473"/>
            <a:ext cx="624102" cy="4830715"/>
            <a:chOff x="0" y="-38100"/>
            <a:chExt cx="164373" cy="1272287"/>
          </a:xfrm>
        </p:grpSpPr>
        <p:sp>
          <p:nvSpPr>
            <p:cNvPr id="352" name="Google Shape;352;p25"/>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53" name="Google Shape;353;p25"/>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4" name="Google Shape;354;p25"/>
          <p:cNvSpPr/>
          <p:nvPr/>
        </p:nvSpPr>
        <p:spPr>
          <a:xfrm>
            <a:off x="9672343" y="3248280"/>
            <a:ext cx="8323503" cy="5562214"/>
          </a:xfrm>
          <a:custGeom>
            <a:rect b="b" l="l" r="r" t="t"/>
            <a:pathLst>
              <a:path extrusionOk="0" h="5562214" w="8323503">
                <a:moveTo>
                  <a:pt x="0" y="0"/>
                </a:moveTo>
                <a:lnTo>
                  <a:pt x="8323502" y="0"/>
                </a:lnTo>
                <a:lnTo>
                  <a:pt x="8323502" y="5562213"/>
                </a:lnTo>
                <a:lnTo>
                  <a:pt x="0" y="5562213"/>
                </a:lnTo>
                <a:lnTo>
                  <a:pt x="0" y="0"/>
                </a:lnTo>
                <a:close/>
              </a:path>
            </a:pathLst>
          </a:custGeom>
          <a:blipFill rotWithShape="1">
            <a:blip r:embed="rId3">
              <a:alphaModFix/>
            </a:blip>
            <a:stretch>
              <a:fillRect b="0" l="0" r="0" t="0"/>
            </a:stretch>
          </a:blipFill>
          <a:ln>
            <a:noFill/>
          </a:ln>
        </p:spPr>
      </p:sp>
      <p:sp>
        <p:nvSpPr>
          <p:cNvPr id="355" name="Google Shape;355;p25"/>
          <p:cNvSpPr txBox="1"/>
          <p:nvPr/>
        </p:nvSpPr>
        <p:spPr>
          <a:xfrm>
            <a:off x="1025556" y="3619368"/>
            <a:ext cx="8245333" cy="5191125"/>
          </a:xfrm>
          <a:prstGeom prst="rect">
            <a:avLst/>
          </a:prstGeom>
          <a:noFill/>
          <a:ln>
            <a:noFill/>
          </a:ln>
        </p:spPr>
        <p:txBody>
          <a:bodyPr anchorCtr="0" anchor="t" bIns="0" lIns="0" spcFirstLastPara="1" rIns="0" wrap="square" tIns="0">
            <a:spAutoFit/>
          </a:bodyPr>
          <a:lstStyle/>
          <a:p>
            <a:pPr indent="-291465" lvl="1" marL="58293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A DenseNet is a type of convolutional neural network that utilises dense connections between layers, through Dense Blocks, where we connect all layers (with matching feature-map sizes) directly with each other.</a:t>
            </a:r>
            <a:endParaRPr/>
          </a:p>
          <a:p>
            <a:pPr indent="0" lvl="0" marL="0" marR="0" rtl="0" algn="l">
              <a:lnSpc>
                <a:spcPct val="170000"/>
              </a:lnSpc>
              <a:spcBef>
                <a:spcPts val="0"/>
              </a:spcBef>
              <a:spcAft>
                <a:spcPts val="0"/>
              </a:spcAft>
              <a:buNone/>
            </a:pPr>
            <a:r>
              <a:t/>
            </a:r>
            <a:endParaRPr b="0" i="0" sz="2700" u="none" cap="none" strike="noStrike">
              <a:solidFill>
                <a:srgbClr val="254E9D"/>
              </a:solidFill>
              <a:latin typeface="Lato"/>
              <a:ea typeface="Lato"/>
              <a:cs typeface="Lato"/>
              <a:sym typeface="Lato"/>
            </a:endParaRPr>
          </a:p>
          <a:p>
            <a:pPr indent="-291465" lvl="1" marL="58293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The input of a layer inside DenseNet is the concatenation of feature maps from previous layers.</a:t>
            </a:r>
            <a:endParaRPr/>
          </a:p>
        </p:txBody>
      </p:sp>
      <p:sp>
        <p:nvSpPr>
          <p:cNvPr id="356" name="Google Shape;356;p25"/>
          <p:cNvSpPr txBox="1"/>
          <p:nvPr/>
        </p:nvSpPr>
        <p:spPr>
          <a:xfrm>
            <a:off x="1028700" y="126488"/>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 Proposed models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5. DenseNet</a:t>
            </a:r>
            <a:endParaRPr/>
          </a:p>
        </p:txBody>
      </p:sp>
      <p:sp>
        <p:nvSpPr>
          <p:cNvPr id="357" name="Google Shape;357;p25"/>
          <p:cNvSpPr txBox="1"/>
          <p:nvPr/>
        </p:nvSpPr>
        <p:spPr>
          <a:xfrm>
            <a:off x="12135645" y="9124950"/>
            <a:ext cx="5383721" cy="54292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0" i="0" lang="en-US" sz="2700" u="none" cap="none" strike="noStrike">
                <a:solidFill>
                  <a:srgbClr val="254E9D"/>
                </a:solidFill>
                <a:latin typeface="Lato"/>
                <a:ea typeface="Lato"/>
                <a:cs typeface="Lato"/>
                <a:sym typeface="Lato"/>
              </a:rPr>
              <a:t>The DenseNet architecture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26"/>
          <p:cNvGrpSpPr/>
          <p:nvPr/>
        </p:nvGrpSpPr>
        <p:grpSpPr>
          <a:xfrm rot="10800000">
            <a:off x="0" y="2800473"/>
            <a:ext cx="624102" cy="4830715"/>
            <a:chOff x="0" y="-38100"/>
            <a:chExt cx="164373" cy="1272287"/>
          </a:xfrm>
        </p:grpSpPr>
        <p:sp>
          <p:nvSpPr>
            <p:cNvPr id="363" name="Google Shape;363;p26"/>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64" name="Google Shape;364;p26"/>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5" name="Google Shape;365;p26"/>
          <p:cNvSpPr txBox="1"/>
          <p:nvPr/>
        </p:nvSpPr>
        <p:spPr>
          <a:xfrm>
            <a:off x="1025556" y="3619368"/>
            <a:ext cx="16233744" cy="4610100"/>
          </a:xfrm>
          <a:prstGeom prst="rect">
            <a:avLst/>
          </a:prstGeom>
          <a:noFill/>
          <a:ln>
            <a:noFill/>
          </a:ln>
        </p:spPr>
        <p:txBody>
          <a:bodyPr anchorCtr="0" anchor="t" bIns="0" lIns="0" spcFirstLastPara="1" rIns="0" wrap="square" tIns="0">
            <a:spAutoFit/>
          </a:bodyPr>
          <a:lstStyle/>
          <a:p>
            <a:pPr indent="-291465" lvl="1" marL="58293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Apply five models under five different preprocessing techniques to examine the impact of each method on models’ ability to learn and classify diseases.</a:t>
            </a:r>
            <a:endParaRPr/>
          </a:p>
          <a:p>
            <a:pPr indent="0" lvl="0" marL="0" marR="0" rtl="0" algn="l">
              <a:lnSpc>
                <a:spcPct val="170000"/>
              </a:lnSpc>
              <a:spcBef>
                <a:spcPts val="0"/>
              </a:spcBef>
              <a:spcAft>
                <a:spcPts val="0"/>
              </a:spcAft>
              <a:buNone/>
            </a:pPr>
            <a:r>
              <a:t/>
            </a:r>
            <a:endParaRPr b="0" i="0" sz="2700" u="none" cap="none" strike="noStrike">
              <a:solidFill>
                <a:srgbClr val="254E9D"/>
              </a:solidFill>
              <a:latin typeface="Lato"/>
              <a:ea typeface="Lato"/>
              <a:cs typeface="Lato"/>
              <a:sym typeface="Lato"/>
            </a:endParaRPr>
          </a:p>
          <a:p>
            <a:pPr indent="-291465" lvl="1" marL="58293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Settings:</a:t>
            </a:r>
            <a:endParaRPr/>
          </a:p>
          <a:p>
            <a:pPr indent="-388620" lvl="2" marL="116586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Optimizer: Adam with a 3e-5 learning rate</a:t>
            </a:r>
            <a:endParaRPr/>
          </a:p>
          <a:p>
            <a:pPr indent="-388620" lvl="2" marL="116586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Batch size: 8</a:t>
            </a:r>
            <a:endParaRPr/>
          </a:p>
          <a:p>
            <a:pPr indent="-388620" lvl="2" marL="116586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Epoch: 10</a:t>
            </a:r>
            <a:endParaRPr/>
          </a:p>
          <a:p>
            <a:pPr indent="-388620" lvl="2" marL="116586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Loss function: BCEWithLogitsLoss </a:t>
            </a:r>
            <a:endParaRPr/>
          </a:p>
        </p:txBody>
      </p:sp>
      <p:sp>
        <p:nvSpPr>
          <p:cNvPr id="366" name="Google Shape;366;p26"/>
          <p:cNvSpPr txBox="1"/>
          <p:nvPr/>
        </p:nvSpPr>
        <p:spPr>
          <a:xfrm>
            <a:off x="1028700" y="126488"/>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VI/ Experiments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1. Experiment Settings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pSp>
        <p:nvGrpSpPr>
          <p:cNvPr id="371" name="Google Shape;371;p27"/>
          <p:cNvGrpSpPr/>
          <p:nvPr/>
        </p:nvGrpSpPr>
        <p:grpSpPr>
          <a:xfrm rot="10800000">
            <a:off x="0" y="2800473"/>
            <a:ext cx="624102" cy="4830715"/>
            <a:chOff x="0" y="-38100"/>
            <a:chExt cx="164373" cy="1272287"/>
          </a:xfrm>
        </p:grpSpPr>
        <p:sp>
          <p:nvSpPr>
            <p:cNvPr id="372" name="Google Shape;372;p27"/>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73" name="Google Shape;373;p27"/>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4" name="Google Shape;374;p27"/>
          <p:cNvSpPr/>
          <p:nvPr/>
        </p:nvSpPr>
        <p:spPr>
          <a:xfrm>
            <a:off x="4078102" y="6267285"/>
            <a:ext cx="10391861" cy="2991015"/>
          </a:xfrm>
          <a:custGeom>
            <a:rect b="b" l="l" r="r" t="t"/>
            <a:pathLst>
              <a:path extrusionOk="0" h="2991015" w="10391861">
                <a:moveTo>
                  <a:pt x="0" y="0"/>
                </a:moveTo>
                <a:lnTo>
                  <a:pt x="10391862" y="0"/>
                </a:lnTo>
                <a:lnTo>
                  <a:pt x="10391862" y="2991015"/>
                </a:lnTo>
                <a:lnTo>
                  <a:pt x="0" y="2991015"/>
                </a:lnTo>
                <a:lnTo>
                  <a:pt x="0" y="0"/>
                </a:lnTo>
                <a:close/>
              </a:path>
            </a:pathLst>
          </a:custGeom>
          <a:blipFill rotWithShape="1">
            <a:blip r:embed="rId3">
              <a:alphaModFix/>
            </a:blip>
            <a:stretch>
              <a:fillRect b="0" l="0" r="0" t="0"/>
            </a:stretch>
          </a:blipFill>
          <a:ln>
            <a:noFill/>
          </a:ln>
        </p:spPr>
      </p:sp>
      <p:sp>
        <p:nvSpPr>
          <p:cNvPr id="375" name="Google Shape;375;p27"/>
          <p:cNvSpPr txBox="1"/>
          <p:nvPr/>
        </p:nvSpPr>
        <p:spPr>
          <a:xfrm>
            <a:off x="1157161" y="3324204"/>
            <a:ext cx="16233744" cy="2286000"/>
          </a:xfrm>
          <a:prstGeom prst="rect">
            <a:avLst/>
          </a:prstGeom>
          <a:noFill/>
          <a:ln>
            <a:noFill/>
          </a:ln>
        </p:spPr>
        <p:txBody>
          <a:bodyPr anchorCtr="0" anchor="t" bIns="0" lIns="0" spcFirstLastPara="1" rIns="0" wrap="square" tIns="0">
            <a:spAutoFit/>
          </a:bodyPr>
          <a:lstStyle/>
          <a:p>
            <a:pPr indent="-291465" lvl="1" marL="58293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F1-score macro, which is the harmonic mean of precision and recall, is used because of the imbalance of the labels in the dataset. </a:t>
            </a:r>
            <a:endParaRPr/>
          </a:p>
          <a:p>
            <a:pPr indent="-291465" lvl="1" marL="582930" marR="0" rtl="0" algn="l">
              <a:lnSpc>
                <a:spcPct val="170000"/>
              </a:lnSpc>
              <a:spcBef>
                <a:spcPts val="0"/>
              </a:spcBef>
              <a:spcAft>
                <a:spcPts val="0"/>
              </a:spcAft>
              <a:buClr>
                <a:srgbClr val="254E9D"/>
              </a:buClr>
              <a:buSzPts val="2700"/>
              <a:buFont typeface="Arial"/>
              <a:buChar char="•"/>
            </a:pPr>
            <a:r>
              <a:rPr b="0" i="0" lang="en-US" sz="2700" u="none" cap="none" strike="noStrike">
                <a:solidFill>
                  <a:srgbClr val="254E9D"/>
                </a:solidFill>
                <a:latin typeface="Lato"/>
                <a:ea typeface="Lato"/>
                <a:cs typeface="Lato"/>
                <a:sym typeface="Lato"/>
              </a:rPr>
              <a:t>The formula of F1-score is as follow with TP, FP, and FN denoted for True Positive, False Positive and False Negative respectively:</a:t>
            </a:r>
            <a:endParaRPr/>
          </a:p>
        </p:txBody>
      </p:sp>
      <p:sp>
        <p:nvSpPr>
          <p:cNvPr id="376" name="Google Shape;376;p27"/>
          <p:cNvSpPr txBox="1"/>
          <p:nvPr/>
        </p:nvSpPr>
        <p:spPr>
          <a:xfrm>
            <a:off x="1028700" y="126488"/>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VI/ Experiments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2. Evaluation Metrics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p28"/>
          <p:cNvGrpSpPr/>
          <p:nvPr/>
        </p:nvGrpSpPr>
        <p:grpSpPr>
          <a:xfrm rot="10800000">
            <a:off x="0" y="2800473"/>
            <a:ext cx="624102" cy="4830715"/>
            <a:chOff x="0" y="-38100"/>
            <a:chExt cx="164373" cy="1272287"/>
          </a:xfrm>
        </p:grpSpPr>
        <p:sp>
          <p:nvSpPr>
            <p:cNvPr id="382" name="Google Shape;382;p28"/>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83" name="Google Shape;383;p28"/>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384" name="Google Shape;384;p28"/>
          <p:cNvGraphicFramePr/>
          <p:nvPr/>
        </p:nvGraphicFramePr>
        <p:xfrm>
          <a:off x="1028700" y="3403333"/>
          <a:ext cx="3000000" cy="3000000"/>
        </p:xfrm>
        <a:graphic>
          <a:graphicData uri="http://schemas.openxmlformats.org/drawingml/2006/table">
            <a:tbl>
              <a:tblPr>
                <a:noFill/>
                <a:tableStyleId>{FA9D775B-A3BC-4758-BE4F-0A40964C81BB}</a:tableStyleId>
              </a:tblPr>
              <a:tblGrid>
                <a:gridCol w="3246125"/>
                <a:gridCol w="3246125"/>
                <a:gridCol w="3246125"/>
                <a:gridCol w="3246125"/>
                <a:gridCol w="3246125"/>
              </a:tblGrid>
              <a:tr h="979000">
                <a:tc>
                  <a:txBody>
                    <a:bodyPr/>
                    <a:lstStyle/>
                    <a:p>
                      <a:pPr indent="0" lvl="0" marL="0" marR="0" rtl="0" algn="ctr">
                        <a:lnSpc>
                          <a:spcPct val="381818"/>
                        </a:lnSpc>
                        <a:spcBef>
                          <a:spcPts val="0"/>
                        </a:spcBef>
                        <a:spcAft>
                          <a:spcPts val="0"/>
                        </a:spcAft>
                        <a:buNone/>
                      </a:pPr>
                      <a:r>
                        <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F1-scores</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Precision</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Recall</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Accuracy</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79000">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SwinTran</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0.3657</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0.5332</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0.3703</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0.7872</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79000">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UNetr</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0.3609</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0.5887</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0.3196</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0.8250</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79000">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CoAtNet</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0.2177</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0.4025</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0.2032</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0.8049</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79000">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VGG19</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0.3617</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0.4642</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0.3432</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0.8058</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79000">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DenseNet</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0.1560</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0.1811</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0.1563</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Arial"/>
                          <a:ea typeface="Arial"/>
                          <a:cs typeface="Arial"/>
                          <a:sym typeface="Arial"/>
                        </a:rPr>
                        <a:t>0.7914</a:t>
                      </a:r>
                      <a:endParaRPr sz="1100" u="none" cap="none" strike="noStrike"/>
                    </a:p>
                  </a:txBody>
                  <a:tcPr marT="133350" marB="133350" marR="133350" marL="1333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385" name="Google Shape;385;p28"/>
          <p:cNvSpPr txBox="1"/>
          <p:nvPr/>
        </p:nvSpPr>
        <p:spPr>
          <a:xfrm>
            <a:off x="1028700" y="126488"/>
            <a:ext cx="16490666"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VI/ Experiments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3. Results and Discussion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29"/>
          <p:cNvGrpSpPr/>
          <p:nvPr/>
        </p:nvGrpSpPr>
        <p:grpSpPr>
          <a:xfrm rot="10800000">
            <a:off x="0" y="2800473"/>
            <a:ext cx="624102" cy="4830715"/>
            <a:chOff x="0" y="-38100"/>
            <a:chExt cx="164373" cy="1272287"/>
          </a:xfrm>
        </p:grpSpPr>
        <p:sp>
          <p:nvSpPr>
            <p:cNvPr id="391" name="Google Shape;391;p29"/>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392" name="Google Shape;392;p29"/>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393" name="Google Shape;393;p29"/>
          <p:cNvGraphicFramePr/>
          <p:nvPr/>
        </p:nvGraphicFramePr>
        <p:xfrm>
          <a:off x="1028700" y="3300644"/>
          <a:ext cx="3000000" cy="3000000"/>
        </p:xfrm>
        <a:graphic>
          <a:graphicData uri="http://schemas.openxmlformats.org/drawingml/2006/table">
            <a:tbl>
              <a:tblPr>
                <a:noFill/>
                <a:tableStyleId>{FA9D775B-A3BC-4758-BE4F-0A40964C81BB}</a:tableStyleId>
              </a:tblPr>
              <a:tblGrid>
                <a:gridCol w="4455475"/>
                <a:gridCol w="2355025"/>
                <a:gridCol w="2355025"/>
                <a:gridCol w="2355025"/>
                <a:gridCol w="2355025"/>
                <a:gridCol w="2355025"/>
              </a:tblGrid>
              <a:tr h="904775">
                <a:tc>
                  <a:txBody>
                    <a:bodyPr/>
                    <a:lstStyle/>
                    <a:p>
                      <a:pPr indent="0" lvl="0" marL="0" marR="0" rtl="0" algn="l">
                        <a:lnSpc>
                          <a:spcPct val="356272"/>
                        </a:lnSpc>
                        <a:spcBef>
                          <a:spcPts val="0"/>
                        </a:spcBef>
                        <a:spcAft>
                          <a:spcPts val="0"/>
                        </a:spcAft>
                        <a:buNone/>
                      </a:pPr>
                      <a:r>
                        <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SwinTran</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Unetr</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CoAtNet</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VGG19</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DenseNet</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04775">
                <a:tc>
                  <a:txBody>
                    <a:bodyPr/>
                    <a:lstStyle/>
                    <a:p>
                      <a:pPr indent="0" lvl="0" marL="0" marR="0" rtl="0" algn="l">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No preprocess</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0.3657</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0.3609</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0.2177</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0.3617</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0.1564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04775">
                <a:tc>
                  <a:txBody>
                    <a:bodyPr/>
                    <a:lstStyle/>
                    <a:p>
                      <a:pPr indent="0" lvl="0" marL="0" marR="0" rtl="0" algn="l">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Exposure + Hist</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0.3783</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0.3428</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0.2175</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0.3672</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0.1582</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93150">
                <a:tc>
                  <a:txBody>
                    <a:bodyPr/>
                    <a:lstStyle/>
                    <a:p>
                      <a:pPr indent="0" lvl="0" marL="0" marR="0" rtl="0" algn="l">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Laplace Gaussian</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0.3941</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0.3625</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0.2384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0.2164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0.1485</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04775">
                <a:tc>
                  <a:txBody>
                    <a:bodyPr/>
                    <a:lstStyle/>
                    <a:p>
                      <a:pPr indent="0" lvl="0" marL="0" marR="0" rtl="0" algn="l">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Sobel</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0.3611</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0.3436</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0.2244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0.2550</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0.1386</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93150">
                <a:tc>
                  <a:txBody>
                    <a:bodyPr/>
                    <a:lstStyle/>
                    <a:p>
                      <a:pPr indent="0" lvl="0" marL="0" marR="0" rtl="0" algn="l">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Thresholding - noisy</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0.1476</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0.1043</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0.1494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0.1494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0.1043</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93150">
                <a:tc>
                  <a:txBody>
                    <a:bodyPr/>
                    <a:lstStyle/>
                    <a:p>
                      <a:pPr indent="0" lvl="0" marL="0" marR="0" rtl="0" algn="l">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Thresholding - less noisy</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0.1494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0.1043</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0.1472</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0.1494</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ial"/>
                          <a:ea typeface="Arial"/>
                          <a:cs typeface="Arial"/>
                          <a:sym typeface="Arial"/>
                        </a:rPr>
                        <a:t>0.1043</a:t>
                      </a:r>
                      <a:endParaRPr sz="1100" u="none" cap="none" strike="noStrike"/>
                    </a:p>
                  </a:txBody>
                  <a:tcPr marT="85725" marB="85725" marR="85725" marL="85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394" name="Google Shape;394;p29"/>
          <p:cNvSpPr txBox="1"/>
          <p:nvPr/>
        </p:nvSpPr>
        <p:spPr>
          <a:xfrm>
            <a:off x="1028700" y="126488"/>
            <a:ext cx="17259300"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VI/ Experiments</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4. Analyzing the effectiveness of image preprocessing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3"/>
          <p:cNvGrpSpPr/>
          <p:nvPr/>
        </p:nvGrpSpPr>
        <p:grpSpPr>
          <a:xfrm rot="10800000">
            <a:off x="0" y="2800473"/>
            <a:ext cx="624102" cy="4830715"/>
            <a:chOff x="0" y="-38100"/>
            <a:chExt cx="164373" cy="1272287"/>
          </a:xfrm>
        </p:grpSpPr>
        <p:sp>
          <p:nvSpPr>
            <p:cNvPr id="114" name="Google Shape;114;p3"/>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115" name="Google Shape;115;p3"/>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6" name="Google Shape;116;p3"/>
          <p:cNvSpPr txBox="1"/>
          <p:nvPr/>
        </p:nvSpPr>
        <p:spPr>
          <a:xfrm>
            <a:off x="1028700" y="159703"/>
            <a:ext cx="11547709"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 Introduction</a:t>
            </a:r>
            <a:endParaRPr/>
          </a:p>
        </p:txBody>
      </p:sp>
      <p:sp>
        <p:nvSpPr>
          <p:cNvPr id="117" name="Google Shape;117;p3"/>
          <p:cNvSpPr txBox="1"/>
          <p:nvPr/>
        </p:nvSpPr>
        <p:spPr>
          <a:xfrm>
            <a:off x="1028700" y="2629023"/>
            <a:ext cx="16230600" cy="3711575"/>
          </a:xfrm>
          <a:prstGeom prst="rect">
            <a:avLst/>
          </a:prstGeom>
          <a:noFill/>
          <a:ln>
            <a:noFill/>
          </a:ln>
        </p:spPr>
        <p:txBody>
          <a:bodyPr anchorCtr="0" anchor="t" bIns="0" lIns="0" spcFirstLastPara="1" rIns="0" wrap="square" tIns="0">
            <a:spAutoFit/>
          </a:bodyPr>
          <a:lstStyle/>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The rapid and accurate diagnosis of chest abnormalities is crucial, as some diseases may cause death within a very short time.</a:t>
            </a:r>
            <a:endParaRPr/>
          </a:p>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Medical imaging is usually the first radiological examination for clinical diagnosis. </a:t>
            </a:r>
            <a:endParaRPr/>
          </a:p>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Indeed, chest X-rays have remarkable advantages </a:t>
            </a:r>
            <a:endParaRPr/>
          </a:p>
        </p:txBody>
      </p:sp>
      <p:cxnSp>
        <p:nvCxnSpPr>
          <p:cNvPr id="118" name="Google Shape;118;p3"/>
          <p:cNvCxnSpPr/>
          <p:nvPr/>
        </p:nvCxnSpPr>
        <p:spPr>
          <a:xfrm>
            <a:off x="11679824" y="6097891"/>
            <a:ext cx="1593327" cy="0"/>
          </a:xfrm>
          <a:prstGeom prst="straightConnector1">
            <a:avLst/>
          </a:prstGeom>
          <a:noFill/>
          <a:ln cap="flat" cmpd="sng" w="76200">
            <a:solidFill>
              <a:srgbClr val="254E9D"/>
            </a:solidFill>
            <a:prstDash val="solid"/>
            <a:round/>
            <a:headEnd len="sm" w="sm" type="none"/>
            <a:tailEnd len="med" w="med" type="stealth"/>
          </a:ln>
        </p:spPr>
      </p:cxnSp>
      <p:sp>
        <p:nvSpPr>
          <p:cNvPr id="119" name="Google Shape;119;p3"/>
          <p:cNvSpPr txBox="1"/>
          <p:nvPr/>
        </p:nvSpPr>
        <p:spPr>
          <a:xfrm>
            <a:off x="13273151" y="5661329"/>
            <a:ext cx="2811491" cy="70167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0" i="0" lang="en-US" sz="3500" u="none" cap="none" strike="noStrike">
                <a:solidFill>
                  <a:srgbClr val="254E9D"/>
                </a:solidFill>
                <a:latin typeface="Lato"/>
                <a:ea typeface="Lato"/>
                <a:cs typeface="Lato"/>
                <a:sym typeface="Lato"/>
              </a:rPr>
              <a:t>low cost</a:t>
            </a:r>
            <a:endParaRPr/>
          </a:p>
        </p:txBody>
      </p:sp>
      <p:cxnSp>
        <p:nvCxnSpPr>
          <p:cNvPr id="120" name="Google Shape;120;p3"/>
          <p:cNvCxnSpPr/>
          <p:nvPr/>
        </p:nvCxnSpPr>
        <p:spPr>
          <a:xfrm>
            <a:off x="11712083" y="6134766"/>
            <a:ext cx="1561068" cy="1086649"/>
          </a:xfrm>
          <a:prstGeom prst="straightConnector1">
            <a:avLst/>
          </a:prstGeom>
          <a:noFill/>
          <a:ln cap="flat" cmpd="sng" w="76200">
            <a:solidFill>
              <a:srgbClr val="254E9D"/>
            </a:solidFill>
            <a:prstDash val="solid"/>
            <a:round/>
            <a:headEnd len="sm" w="sm" type="none"/>
            <a:tailEnd len="med" w="med" type="stealth"/>
          </a:ln>
        </p:spPr>
      </p:cxnSp>
      <p:sp>
        <p:nvSpPr>
          <p:cNvPr id="121" name="Google Shape;121;p3"/>
          <p:cNvSpPr txBox="1"/>
          <p:nvPr/>
        </p:nvSpPr>
        <p:spPr>
          <a:xfrm>
            <a:off x="13273151" y="6784852"/>
            <a:ext cx="4675841" cy="70167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0" i="0" lang="en-US" sz="3500" u="none" cap="none" strike="noStrike">
                <a:solidFill>
                  <a:srgbClr val="254E9D"/>
                </a:solidFill>
                <a:latin typeface="Lato"/>
                <a:ea typeface="Lato"/>
                <a:cs typeface="Lato"/>
                <a:sym typeface="Lato"/>
              </a:rPr>
              <a:t>fast imaging speed</a:t>
            </a:r>
            <a:endParaRPr/>
          </a:p>
        </p:txBody>
      </p:sp>
      <p:sp>
        <p:nvSpPr>
          <p:cNvPr id="122" name="Google Shape;122;p3"/>
          <p:cNvSpPr txBox="1"/>
          <p:nvPr/>
        </p:nvSpPr>
        <p:spPr>
          <a:xfrm>
            <a:off x="12576409" y="7934202"/>
            <a:ext cx="5711591" cy="70167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0" i="0" lang="en-US" sz="3500" u="none" cap="none" strike="noStrike">
                <a:solidFill>
                  <a:srgbClr val="254E9D"/>
                </a:solidFill>
                <a:latin typeface="Lato"/>
                <a:ea typeface="Lato"/>
                <a:cs typeface="Lato"/>
                <a:sym typeface="Lato"/>
              </a:rPr>
              <a:t>small amounts of radiation</a:t>
            </a:r>
            <a:endParaRPr/>
          </a:p>
        </p:txBody>
      </p:sp>
      <p:cxnSp>
        <p:nvCxnSpPr>
          <p:cNvPr id="123" name="Google Shape;123;p3"/>
          <p:cNvCxnSpPr/>
          <p:nvPr/>
        </p:nvCxnSpPr>
        <p:spPr>
          <a:xfrm>
            <a:off x="11712083" y="6097891"/>
            <a:ext cx="864326" cy="2272873"/>
          </a:xfrm>
          <a:prstGeom prst="straightConnector1">
            <a:avLst/>
          </a:prstGeom>
          <a:noFill/>
          <a:ln cap="flat" cmpd="sng" w="76200">
            <a:solidFill>
              <a:srgbClr val="254E9D"/>
            </a:solidFill>
            <a:prstDash val="solid"/>
            <a:round/>
            <a:headEnd len="sm" w="sm"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pSp>
        <p:nvGrpSpPr>
          <p:cNvPr id="399" name="Google Shape;399;p30"/>
          <p:cNvGrpSpPr/>
          <p:nvPr/>
        </p:nvGrpSpPr>
        <p:grpSpPr>
          <a:xfrm>
            <a:off x="7799665" y="-49411"/>
            <a:ext cx="4907655" cy="10241165"/>
            <a:chOff x="0" y="-38100"/>
            <a:chExt cx="1292551" cy="2697261"/>
          </a:xfrm>
        </p:grpSpPr>
        <p:sp>
          <p:nvSpPr>
            <p:cNvPr id="400" name="Google Shape;400;p30"/>
            <p:cNvSpPr/>
            <p:nvPr/>
          </p:nvSpPr>
          <p:spPr>
            <a:xfrm>
              <a:off x="0" y="0"/>
              <a:ext cx="1292551" cy="2659161"/>
            </a:xfrm>
            <a:custGeom>
              <a:rect b="b" l="l" r="r" t="t"/>
              <a:pathLst>
                <a:path extrusionOk="0" h="2659161" w="1292551">
                  <a:moveTo>
                    <a:pt x="0" y="0"/>
                  </a:moveTo>
                  <a:lnTo>
                    <a:pt x="1292551" y="0"/>
                  </a:lnTo>
                  <a:lnTo>
                    <a:pt x="1292551" y="2659161"/>
                  </a:lnTo>
                  <a:lnTo>
                    <a:pt x="0" y="2659161"/>
                  </a:lnTo>
                  <a:close/>
                </a:path>
              </a:pathLst>
            </a:custGeom>
            <a:solidFill>
              <a:srgbClr val="E5FFFC"/>
            </a:solidFill>
            <a:ln>
              <a:noFill/>
            </a:ln>
          </p:spPr>
        </p:sp>
        <p:sp>
          <p:nvSpPr>
            <p:cNvPr id="401" name="Google Shape;401;p30"/>
            <p:cNvSpPr txBox="1"/>
            <p:nvPr/>
          </p:nvSpPr>
          <p:spPr>
            <a:xfrm>
              <a:off x="0" y="-38100"/>
              <a:ext cx="1292551" cy="26972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2" name="Google Shape;402;p30"/>
          <p:cNvGrpSpPr/>
          <p:nvPr/>
        </p:nvGrpSpPr>
        <p:grpSpPr>
          <a:xfrm>
            <a:off x="12711368" y="-49411"/>
            <a:ext cx="4907655" cy="10241165"/>
            <a:chOff x="0" y="-38100"/>
            <a:chExt cx="1292551" cy="2697261"/>
          </a:xfrm>
        </p:grpSpPr>
        <p:sp>
          <p:nvSpPr>
            <p:cNvPr id="403" name="Google Shape;403;p30"/>
            <p:cNvSpPr/>
            <p:nvPr/>
          </p:nvSpPr>
          <p:spPr>
            <a:xfrm>
              <a:off x="0" y="0"/>
              <a:ext cx="1292551" cy="2659161"/>
            </a:xfrm>
            <a:custGeom>
              <a:rect b="b" l="l" r="r" t="t"/>
              <a:pathLst>
                <a:path extrusionOk="0" h="2659161" w="1292551">
                  <a:moveTo>
                    <a:pt x="0" y="0"/>
                  </a:moveTo>
                  <a:lnTo>
                    <a:pt x="1292551" y="0"/>
                  </a:lnTo>
                  <a:lnTo>
                    <a:pt x="1292551" y="2659161"/>
                  </a:lnTo>
                  <a:lnTo>
                    <a:pt x="0" y="2659161"/>
                  </a:lnTo>
                  <a:close/>
                </a:path>
              </a:pathLst>
            </a:custGeom>
            <a:solidFill>
              <a:srgbClr val="E5F5FF"/>
            </a:solidFill>
            <a:ln>
              <a:noFill/>
            </a:ln>
          </p:spPr>
        </p:sp>
        <p:sp>
          <p:nvSpPr>
            <p:cNvPr id="404" name="Google Shape;404;p30"/>
            <p:cNvSpPr txBox="1"/>
            <p:nvPr/>
          </p:nvSpPr>
          <p:spPr>
            <a:xfrm>
              <a:off x="0" y="-38100"/>
              <a:ext cx="1292551" cy="26972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405" name="Google Shape;405;p30"/>
          <p:cNvGraphicFramePr/>
          <p:nvPr/>
        </p:nvGraphicFramePr>
        <p:xfrm>
          <a:off x="668977" y="95250"/>
          <a:ext cx="3000000" cy="3000000"/>
        </p:xfrm>
        <a:graphic>
          <a:graphicData uri="http://schemas.openxmlformats.org/drawingml/2006/table">
            <a:tbl>
              <a:tblPr>
                <a:noFill/>
                <a:tableStyleId>{FA9D775B-A3BC-4758-BE4F-0A40964C81BB}</a:tableStyleId>
              </a:tblPr>
              <a:tblGrid>
                <a:gridCol w="7123375"/>
                <a:gridCol w="2456675"/>
                <a:gridCol w="2456675"/>
                <a:gridCol w="2456675"/>
                <a:gridCol w="2456675"/>
              </a:tblGrid>
              <a:tr h="631025">
                <a:tc rowSpan="2">
                  <a:txBody>
                    <a:bodyPr/>
                    <a:lstStyle/>
                    <a:p>
                      <a:pPr indent="0" lvl="0" marL="0" marR="0" rtl="0" algn="ctr">
                        <a:lnSpc>
                          <a:spcPct val="318090"/>
                        </a:lnSpc>
                        <a:spcBef>
                          <a:spcPts val="0"/>
                        </a:spcBef>
                        <a:spcAft>
                          <a:spcPts val="0"/>
                        </a:spcAft>
                        <a:buNone/>
                      </a:pPr>
                      <a:r>
                        <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gridSpan="2">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SwinTran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hMerge="1"/>
                <a:tc gridSpan="2">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VGG19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hMerge="1"/>
              </a:tr>
              <a:tr h="631025">
                <a:tc vMerge="1"/>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NoPrep</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LapGau</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NoPrep</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ExHist</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Aortic enlargement</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Atelectasis</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Calcification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0.07</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Cardiomegaly</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0.71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0.74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0.78</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0.75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Consolidation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0.06</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Interstitial Lung Disease (ILD)</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0.16</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Infiltration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Lung Opacity</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0.52</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0.46</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Nodule/Mass</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0.12</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Other lesion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Pleural effusion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Pleural thickening</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0.67</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Pneumothorax</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310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Pulmonary fibrosis</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0.58</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0.57</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0.56</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aphicFrame>
        <p:nvGraphicFramePr>
          <p:cNvPr id="410" name="Google Shape;410;p31"/>
          <p:cNvGraphicFramePr/>
          <p:nvPr/>
        </p:nvGraphicFramePr>
        <p:xfrm>
          <a:off x="668977" y="95250"/>
          <a:ext cx="3000000" cy="3000000"/>
        </p:xfrm>
        <a:graphic>
          <a:graphicData uri="http://schemas.openxmlformats.org/drawingml/2006/table">
            <a:tbl>
              <a:tblPr>
                <a:noFill/>
                <a:tableStyleId>{FA9D775B-A3BC-4758-BE4F-0A40964C81BB}</a:tableStyleId>
              </a:tblPr>
              <a:tblGrid>
                <a:gridCol w="7132300"/>
                <a:gridCol w="2454425"/>
                <a:gridCol w="2454425"/>
                <a:gridCol w="2454425"/>
                <a:gridCol w="2454425"/>
              </a:tblGrid>
              <a:tr h="675000">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SwinTran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Original</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LapGau</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Hist</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Sobel</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Aortic enlargement</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0.83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Atelectasis</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0.22</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Calcification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0.07</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Cardiomegaly</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0.71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0.74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0.75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Consolidation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0.06</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Interstitial Lung Disease (ILD)</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0.37</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Infiltration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0.30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0.22</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0.24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Lung Opacity</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0.52</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Nodule/Mass</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0.12</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Other lesion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0.41</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Pleural effusion</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0.44</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Pleural thickening</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0.48</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Pneumothorax</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0.00</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0.15</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750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Pulmonary fibrosis</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0.58</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0.59</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0.63</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lang="en-US" sz="2499" u="none" cap="none" strike="noStrike">
                          <a:solidFill>
                            <a:srgbClr val="000000"/>
                          </a:solidFill>
                          <a:latin typeface="Arial"/>
                          <a:ea typeface="Arial"/>
                          <a:cs typeface="Arial"/>
                          <a:sym typeface="Arial"/>
                        </a:rPr>
                        <a:t>0.62</a:t>
                      </a:r>
                      <a:endParaRPr sz="1100" u="none" cap="none" strike="noStrike"/>
                    </a:p>
                  </a:txBody>
                  <a:tcPr marT="47625" marB="47625" marR="47625" marL="476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pSp>
        <p:nvGrpSpPr>
          <p:cNvPr id="415" name="Google Shape;415;p32"/>
          <p:cNvGrpSpPr/>
          <p:nvPr/>
        </p:nvGrpSpPr>
        <p:grpSpPr>
          <a:xfrm rot="10800000">
            <a:off x="0" y="2800473"/>
            <a:ext cx="624102" cy="4830715"/>
            <a:chOff x="0" y="-38100"/>
            <a:chExt cx="164373" cy="1272287"/>
          </a:xfrm>
        </p:grpSpPr>
        <p:sp>
          <p:nvSpPr>
            <p:cNvPr id="416" name="Google Shape;416;p32"/>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417" name="Google Shape;417;p32"/>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8" name="Google Shape;418;p32"/>
          <p:cNvSpPr txBox="1"/>
          <p:nvPr/>
        </p:nvSpPr>
        <p:spPr>
          <a:xfrm>
            <a:off x="1028700" y="126488"/>
            <a:ext cx="17259300"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VII/ Conclusion </a:t>
            </a:r>
            <a:r>
              <a:rPr b="0" i="0" lang="en-US" sz="9200" u="none" cap="none" strike="noStrike">
                <a:solidFill>
                  <a:srgbClr val="254E9D"/>
                </a:solidFill>
                <a:latin typeface="Open Sans"/>
                <a:ea typeface="Open Sans"/>
                <a:cs typeface="Open Sans"/>
                <a:sym typeface="Open Sans"/>
              </a:rPr>
              <a:t>&amp; Future work</a:t>
            </a:r>
            <a:endParaRPr/>
          </a:p>
        </p:txBody>
      </p:sp>
      <p:sp>
        <p:nvSpPr>
          <p:cNvPr id="419" name="Google Shape;419;p32"/>
          <p:cNvSpPr txBox="1"/>
          <p:nvPr/>
        </p:nvSpPr>
        <p:spPr>
          <a:xfrm>
            <a:off x="1025556" y="2217091"/>
            <a:ext cx="16233744" cy="7627493"/>
          </a:xfrm>
          <a:prstGeom prst="rect">
            <a:avLst/>
          </a:prstGeom>
          <a:noFill/>
          <a:ln>
            <a:noFill/>
          </a:ln>
        </p:spPr>
        <p:txBody>
          <a:bodyPr anchorCtr="0" anchor="t" bIns="0" lIns="0" spcFirstLastPara="1" rIns="0" wrap="square" tIns="0">
            <a:spAutoFit/>
          </a:bodyPr>
          <a:lstStyle/>
          <a:p>
            <a:pPr indent="-345439" lvl="1" marL="690881" marR="0" rtl="0" algn="l">
              <a:lnSpc>
                <a:spcPct val="158000"/>
              </a:lnSpc>
              <a:spcBef>
                <a:spcPts val="0"/>
              </a:spcBef>
              <a:spcAft>
                <a:spcPts val="0"/>
              </a:spcAft>
              <a:buClr>
                <a:srgbClr val="254E9D"/>
              </a:buClr>
              <a:buSzPts val="3200"/>
              <a:buFont typeface="Arial"/>
              <a:buChar char="•"/>
            </a:pPr>
            <a:r>
              <a:rPr b="0" i="0" lang="en-US" sz="3200" u="none" cap="none" strike="noStrike">
                <a:solidFill>
                  <a:srgbClr val="254E9D"/>
                </a:solidFill>
                <a:latin typeface="Lato"/>
                <a:ea typeface="Lato"/>
                <a:cs typeface="Lato"/>
                <a:sym typeface="Lato"/>
              </a:rPr>
              <a:t>In this report, we conduct some experiments with </a:t>
            </a:r>
            <a:r>
              <a:rPr b="1" i="0" lang="en-US" sz="3200" u="none" cap="none" strike="noStrike">
                <a:solidFill>
                  <a:srgbClr val="254E9D"/>
                </a:solidFill>
                <a:latin typeface="Lato"/>
                <a:ea typeface="Lato"/>
                <a:cs typeface="Lato"/>
                <a:sym typeface="Lato"/>
              </a:rPr>
              <a:t>medical image preprocessing</a:t>
            </a:r>
            <a:r>
              <a:rPr b="0" i="0" lang="en-US" sz="3200" u="none" cap="none" strike="noStrike">
                <a:solidFill>
                  <a:srgbClr val="254E9D"/>
                </a:solidFill>
                <a:latin typeface="Lato"/>
                <a:ea typeface="Lato"/>
                <a:cs typeface="Lato"/>
                <a:sym typeface="Lato"/>
              </a:rPr>
              <a:t> and </a:t>
            </a:r>
            <a:r>
              <a:rPr b="1" i="0" lang="en-US" sz="3200" u="none" cap="none" strike="noStrike">
                <a:solidFill>
                  <a:srgbClr val="254E9D"/>
                </a:solidFill>
                <a:latin typeface="Lato"/>
                <a:ea typeface="Lato"/>
                <a:cs typeface="Lato"/>
                <a:sym typeface="Lato"/>
              </a:rPr>
              <a:t>deep learning approach which is neural network architectures selection</a:t>
            </a:r>
            <a:r>
              <a:rPr b="0" i="0" lang="en-US" sz="3200" u="none" cap="none" strike="noStrike">
                <a:solidFill>
                  <a:srgbClr val="254E9D"/>
                </a:solidFill>
                <a:latin typeface="Lato"/>
                <a:ea typeface="Lato"/>
                <a:cs typeface="Lato"/>
                <a:sym typeface="Lato"/>
              </a:rPr>
              <a:t>. </a:t>
            </a:r>
            <a:endParaRPr/>
          </a:p>
          <a:p>
            <a:pPr indent="0" lvl="0" marL="0" marR="0" rtl="0" algn="l">
              <a:lnSpc>
                <a:spcPct val="158000"/>
              </a:lnSpc>
              <a:spcBef>
                <a:spcPts val="0"/>
              </a:spcBef>
              <a:spcAft>
                <a:spcPts val="0"/>
              </a:spcAft>
              <a:buNone/>
            </a:pPr>
            <a:r>
              <a:t/>
            </a:r>
            <a:endParaRPr b="0" i="0" sz="3200" u="none" cap="none" strike="noStrike">
              <a:solidFill>
                <a:srgbClr val="254E9D"/>
              </a:solidFill>
              <a:latin typeface="Lato"/>
              <a:ea typeface="Lato"/>
              <a:cs typeface="Lato"/>
              <a:sym typeface="Lato"/>
            </a:endParaRPr>
          </a:p>
          <a:p>
            <a:pPr indent="-345439" lvl="1" marL="690881" marR="0" rtl="0" algn="l">
              <a:lnSpc>
                <a:spcPct val="158000"/>
              </a:lnSpc>
              <a:spcBef>
                <a:spcPts val="0"/>
              </a:spcBef>
              <a:spcAft>
                <a:spcPts val="0"/>
              </a:spcAft>
              <a:buClr>
                <a:srgbClr val="254E9D"/>
              </a:buClr>
              <a:buSzPts val="3200"/>
              <a:buFont typeface="Arial"/>
              <a:buChar char="•"/>
            </a:pPr>
            <a:r>
              <a:rPr b="0" i="0" lang="en-US" sz="3200" u="none" cap="none" strike="noStrike">
                <a:solidFill>
                  <a:srgbClr val="254E9D"/>
                </a:solidFill>
                <a:latin typeface="Lato"/>
                <a:ea typeface="Lato"/>
                <a:cs typeface="Lato"/>
                <a:sym typeface="Lato"/>
              </a:rPr>
              <a:t>Swin Transformer achieves highest F1-macro score of 0.3657 on the test set for chest X-ray abnormalities detection task without using any preprocessing technique. This result can be accepted because of the variety of the labels from the dataset. </a:t>
            </a:r>
            <a:endParaRPr/>
          </a:p>
          <a:p>
            <a:pPr indent="0" lvl="0" marL="0" marR="0" rtl="0" algn="l">
              <a:lnSpc>
                <a:spcPct val="158000"/>
              </a:lnSpc>
              <a:spcBef>
                <a:spcPts val="0"/>
              </a:spcBef>
              <a:spcAft>
                <a:spcPts val="0"/>
              </a:spcAft>
              <a:buNone/>
            </a:pPr>
            <a:r>
              <a:t/>
            </a:r>
            <a:endParaRPr b="0" i="0" sz="3200" u="none" cap="none" strike="noStrike">
              <a:solidFill>
                <a:srgbClr val="254E9D"/>
              </a:solidFill>
              <a:latin typeface="Lato"/>
              <a:ea typeface="Lato"/>
              <a:cs typeface="Lato"/>
              <a:sym typeface="Lato"/>
            </a:endParaRPr>
          </a:p>
          <a:p>
            <a:pPr indent="-345439" lvl="1" marL="690881" marR="0" rtl="0" algn="l">
              <a:lnSpc>
                <a:spcPct val="158000"/>
              </a:lnSpc>
              <a:spcBef>
                <a:spcPts val="0"/>
              </a:spcBef>
              <a:spcAft>
                <a:spcPts val="0"/>
              </a:spcAft>
              <a:buClr>
                <a:srgbClr val="254E9D"/>
              </a:buClr>
              <a:buSzPts val="3200"/>
              <a:buFont typeface="Arial"/>
              <a:buChar char="•"/>
            </a:pPr>
            <a:r>
              <a:rPr b="0" i="0" lang="en-US" sz="3200" u="none" cap="none" strike="noStrike">
                <a:solidFill>
                  <a:srgbClr val="254E9D"/>
                </a:solidFill>
                <a:latin typeface="Lato"/>
                <a:ea typeface="Lato"/>
                <a:cs typeface="Lato"/>
                <a:sym typeface="Lato"/>
              </a:rPr>
              <a:t>We also compare the impact of each preprocessing method on the models and find out that Laplace Gaussian is suitable with SwinTran, UNetr and CoAtNet, while Exposure + Histogram is more compatible with VGG19 and DenseNet. Swin Transformer with Laplace Gaussian and VGG19 with Exposure + Histogram has the best performance with an F1-macro score of 0.3941 and 0.3672, respectively.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pSp>
        <p:nvGrpSpPr>
          <p:cNvPr id="424" name="Google Shape;424;p33"/>
          <p:cNvGrpSpPr/>
          <p:nvPr/>
        </p:nvGrpSpPr>
        <p:grpSpPr>
          <a:xfrm rot="10800000">
            <a:off x="0" y="2800473"/>
            <a:ext cx="624102" cy="4830715"/>
            <a:chOff x="0" y="-38100"/>
            <a:chExt cx="164373" cy="1272287"/>
          </a:xfrm>
        </p:grpSpPr>
        <p:sp>
          <p:nvSpPr>
            <p:cNvPr id="425" name="Google Shape;425;p33"/>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426" name="Google Shape;426;p33"/>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7" name="Google Shape;427;p33"/>
          <p:cNvSpPr txBox="1"/>
          <p:nvPr/>
        </p:nvSpPr>
        <p:spPr>
          <a:xfrm>
            <a:off x="1028700" y="126488"/>
            <a:ext cx="17259300"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VII/ </a:t>
            </a:r>
            <a:r>
              <a:rPr b="0" i="0" lang="en-US" sz="9200" u="none" cap="none" strike="noStrike">
                <a:solidFill>
                  <a:srgbClr val="254E9D"/>
                </a:solidFill>
                <a:latin typeface="Open Sans"/>
                <a:ea typeface="Open Sans"/>
                <a:cs typeface="Open Sans"/>
                <a:sym typeface="Open Sans"/>
              </a:rPr>
              <a:t>Conclusion</a:t>
            </a:r>
            <a:r>
              <a:rPr b="1" i="0" lang="en-US" sz="9200" u="none" cap="none" strike="noStrike">
                <a:solidFill>
                  <a:srgbClr val="254E9D"/>
                </a:solidFill>
                <a:latin typeface="Open Sans ExtraBold"/>
                <a:ea typeface="Open Sans ExtraBold"/>
                <a:cs typeface="Open Sans ExtraBold"/>
                <a:sym typeface="Open Sans ExtraBold"/>
              </a:rPr>
              <a:t> </a:t>
            </a:r>
            <a:r>
              <a:rPr b="0" i="0" lang="en-US" sz="9200" u="none" cap="none" strike="noStrike">
                <a:solidFill>
                  <a:srgbClr val="254E9D"/>
                </a:solidFill>
                <a:latin typeface="Open Sans"/>
                <a:ea typeface="Open Sans"/>
                <a:cs typeface="Open Sans"/>
                <a:sym typeface="Open Sans"/>
              </a:rPr>
              <a:t>&amp;</a:t>
            </a:r>
            <a:r>
              <a:rPr b="1" i="0" lang="en-US" sz="9200" u="none" cap="none" strike="noStrike">
                <a:solidFill>
                  <a:srgbClr val="254E9D"/>
                </a:solidFill>
                <a:latin typeface="Open Sans ExtraBold"/>
                <a:ea typeface="Open Sans ExtraBold"/>
                <a:cs typeface="Open Sans ExtraBold"/>
                <a:sym typeface="Open Sans ExtraBold"/>
              </a:rPr>
              <a:t> Future work</a:t>
            </a:r>
            <a:endParaRPr/>
          </a:p>
        </p:txBody>
      </p:sp>
      <p:sp>
        <p:nvSpPr>
          <p:cNvPr id="428" name="Google Shape;428;p33"/>
          <p:cNvSpPr txBox="1"/>
          <p:nvPr/>
        </p:nvSpPr>
        <p:spPr>
          <a:xfrm>
            <a:off x="1028700" y="2638548"/>
            <a:ext cx="16233744" cy="6130925"/>
          </a:xfrm>
          <a:prstGeom prst="rect">
            <a:avLst/>
          </a:prstGeom>
          <a:noFill/>
          <a:ln>
            <a:noFill/>
          </a:ln>
        </p:spPr>
        <p:txBody>
          <a:bodyPr anchorCtr="0" anchor="t" bIns="0" lIns="0" spcFirstLastPara="1" rIns="0" wrap="square" tIns="0">
            <a:spAutoFit/>
          </a:bodyPr>
          <a:lstStyle/>
          <a:p>
            <a:pPr indent="0" lvl="0" marL="0" marR="0" rtl="0" algn="l">
              <a:lnSpc>
                <a:spcPct val="170000"/>
              </a:lnSpc>
              <a:spcBef>
                <a:spcPts val="0"/>
              </a:spcBef>
              <a:spcAft>
                <a:spcPts val="0"/>
              </a:spcAft>
              <a:buNone/>
            </a:pPr>
            <a:r>
              <a:rPr b="0" i="0" lang="en-US" sz="3200" u="none" cap="none" strike="noStrike">
                <a:solidFill>
                  <a:srgbClr val="254E9D"/>
                </a:solidFill>
                <a:latin typeface="Lato"/>
                <a:ea typeface="Lato"/>
                <a:cs typeface="Lato"/>
                <a:sym typeface="Lato"/>
              </a:rPr>
              <a:t>We would like to conduct follow-up research to </a:t>
            </a:r>
            <a:r>
              <a:rPr b="1" i="0" lang="en-US" sz="3200" u="none" cap="none" strike="noStrike">
                <a:solidFill>
                  <a:srgbClr val="254E9D"/>
                </a:solidFill>
                <a:latin typeface="Lato"/>
                <a:ea typeface="Lato"/>
                <a:cs typeface="Lato"/>
                <a:sym typeface="Lato"/>
              </a:rPr>
              <a:t>improve performance</a:t>
            </a:r>
            <a:r>
              <a:rPr b="0" i="0" lang="en-US" sz="3200" u="none" cap="none" strike="noStrike">
                <a:solidFill>
                  <a:srgbClr val="254E9D"/>
                </a:solidFill>
                <a:latin typeface="Lato"/>
                <a:ea typeface="Lato"/>
                <a:cs typeface="Lato"/>
                <a:sym typeface="Lato"/>
              </a:rPr>
              <a:t> by:</a:t>
            </a:r>
            <a:endParaRPr/>
          </a:p>
          <a:p>
            <a:pPr indent="0" lvl="0" marL="0" marR="0" rtl="0" algn="l">
              <a:lnSpc>
                <a:spcPct val="170000"/>
              </a:lnSpc>
              <a:spcBef>
                <a:spcPts val="0"/>
              </a:spcBef>
              <a:spcAft>
                <a:spcPts val="0"/>
              </a:spcAft>
              <a:buNone/>
            </a:pPr>
            <a:r>
              <a:t/>
            </a:r>
            <a:endParaRPr b="0" i="0" sz="3200" u="none" cap="none" strike="noStrike">
              <a:solidFill>
                <a:srgbClr val="254E9D"/>
              </a:solidFill>
              <a:latin typeface="Lato"/>
              <a:ea typeface="Lato"/>
              <a:cs typeface="Lato"/>
              <a:sym typeface="Lato"/>
            </a:endParaRPr>
          </a:p>
          <a:p>
            <a:pPr indent="-345439" lvl="1" marL="690881" marR="0" rtl="0" algn="l">
              <a:lnSpc>
                <a:spcPct val="170000"/>
              </a:lnSpc>
              <a:spcBef>
                <a:spcPts val="0"/>
              </a:spcBef>
              <a:spcAft>
                <a:spcPts val="0"/>
              </a:spcAft>
              <a:buClr>
                <a:srgbClr val="254E9D"/>
              </a:buClr>
              <a:buSzPts val="3200"/>
              <a:buFont typeface="Arial"/>
              <a:buChar char="•"/>
            </a:pPr>
            <a:r>
              <a:rPr b="0" i="0" lang="en-US" sz="3200" u="none" cap="none" strike="noStrike">
                <a:solidFill>
                  <a:srgbClr val="254E9D"/>
                </a:solidFill>
                <a:latin typeface="Lato"/>
                <a:ea typeface="Lato"/>
                <a:cs typeface="Lato"/>
                <a:sym typeface="Lato"/>
              </a:rPr>
              <a:t>Acquiring more diverse chest X-ray images to enhance the robustness of the model including low-quality images, images with rare diseases,... This will enable the model to better generalize to real-world scenarios and improve its ability to handle unseen data.</a:t>
            </a:r>
            <a:endParaRPr/>
          </a:p>
          <a:p>
            <a:pPr indent="0" lvl="0" marL="0" marR="0" rtl="0" algn="l">
              <a:lnSpc>
                <a:spcPct val="170000"/>
              </a:lnSpc>
              <a:spcBef>
                <a:spcPts val="0"/>
              </a:spcBef>
              <a:spcAft>
                <a:spcPts val="0"/>
              </a:spcAft>
              <a:buNone/>
            </a:pPr>
            <a:r>
              <a:t/>
            </a:r>
            <a:endParaRPr b="0" i="0" sz="3200" u="none" cap="none" strike="noStrike">
              <a:solidFill>
                <a:srgbClr val="254E9D"/>
              </a:solidFill>
              <a:latin typeface="Lato"/>
              <a:ea typeface="Lato"/>
              <a:cs typeface="Lato"/>
              <a:sym typeface="Lato"/>
            </a:endParaRPr>
          </a:p>
          <a:p>
            <a:pPr indent="-345439" lvl="1" marL="690881" marR="0" rtl="0" algn="l">
              <a:lnSpc>
                <a:spcPct val="170000"/>
              </a:lnSpc>
              <a:spcBef>
                <a:spcPts val="0"/>
              </a:spcBef>
              <a:spcAft>
                <a:spcPts val="0"/>
              </a:spcAft>
              <a:buClr>
                <a:srgbClr val="254E9D"/>
              </a:buClr>
              <a:buSzPts val="3200"/>
              <a:buFont typeface="Arial"/>
              <a:buChar char="•"/>
            </a:pPr>
            <a:r>
              <a:rPr b="0" i="0" lang="en-US" sz="3200" u="none" cap="none" strike="noStrike">
                <a:solidFill>
                  <a:srgbClr val="254E9D"/>
                </a:solidFill>
                <a:latin typeface="Lato"/>
                <a:ea typeface="Lato"/>
                <a:cs typeface="Lato"/>
                <a:sym typeface="Lato"/>
              </a:rPr>
              <a:t>Investigating instance segmentation techniques to identify and segment individual abnormalities within chest X-ray images. This would allow for more precise localization and quantification of abnormalities, potentially aiding in clinical decision-making.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54E9D"/>
            </a:gs>
            <a:gs pos="100000">
              <a:srgbClr val="12316D"/>
            </a:gs>
          </a:gsLst>
          <a:path path="circle">
            <a:fillToRect b="50%" l="50%" r="50%" t="50%"/>
          </a:path>
          <a:tileRect/>
        </a:gradFill>
      </p:bgPr>
    </p:bg>
    <p:spTree>
      <p:nvGrpSpPr>
        <p:cNvPr id="432" name="Shape 432"/>
        <p:cNvGrpSpPr/>
        <p:nvPr/>
      </p:nvGrpSpPr>
      <p:grpSpPr>
        <a:xfrm>
          <a:off x="0" y="0"/>
          <a:ext cx="0" cy="0"/>
          <a:chOff x="0" y="0"/>
          <a:chExt cx="0" cy="0"/>
        </a:xfrm>
      </p:grpSpPr>
      <p:grpSp>
        <p:nvGrpSpPr>
          <p:cNvPr id="433" name="Google Shape;433;p34"/>
          <p:cNvGrpSpPr/>
          <p:nvPr/>
        </p:nvGrpSpPr>
        <p:grpSpPr>
          <a:xfrm>
            <a:off x="0" y="8253844"/>
            <a:ext cx="1929791" cy="2033156"/>
            <a:chOff x="0" y="-38100"/>
            <a:chExt cx="508258" cy="535481"/>
          </a:xfrm>
        </p:grpSpPr>
        <p:sp>
          <p:nvSpPr>
            <p:cNvPr id="434" name="Google Shape;434;p34"/>
            <p:cNvSpPr/>
            <p:nvPr/>
          </p:nvSpPr>
          <p:spPr>
            <a:xfrm>
              <a:off x="0" y="0"/>
              <a:ext cx="508258" cy="497381"/>
            </a:xfrm>
            <a:custGeom>
              <a:rect b="b" l="l" r="r" t="t"/>
              <a:pathLst>
                <a:path extrusionOk="0" h="497381" w="508258">
                  <a:moveTo>
                    <a:pt x="0" y="0"/>
                  </a:moveTo>
                  <a:lnTo>
                    <a:pt x="508258" y="0"/>
                  </a:lnTo>
                  <a:lnTo>
                    <a:pt x="508258" y="497381"/>
                  </a:lnTo>
                  <a:lnTo>
                    <a:pt x="0" y="497381"/>
                  </a:lnTo>
                  <a:close/>
                </a:path>
              </a:pathLst>
            </a:custGeom>
            <a:solidFill>
              <a:srgbClr val="FCFDFD"/>
            </a:solidFill>
            <a:ln>
              <a:noFill/>
            </a:ln>
          </p:spPr>
        </p:sp>
        <p:sp>
          <p:nvSpPr>
            <p:cNvPr id="435" name="Google Shape;435;p34"/>
            <p:cNvSpPr txBox="1"/>
            <p:nvPr/>
          </p:nvSpPr>
          <p:spPr>
            <a:xfrm>
              <a:off x="0" y="-38100"/>
              <a:ext cx="508258" cy="53548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6" name="Google Shape;436;p34"/>
          <p:cNvGrpSpPr/>
          <p:nvPr/>
        </p:nvGrpSpPr>
        <p:grpSpPr>
          <a:xfrm>
            <a:off x="1929791" y="7226983"/>
            <a:ext cx="869386" cy="1171522"/>
            <a:chOff x="0" y="-38100"/>
            <a:chExt cx="228974" cy="308549"/>
          </a:xfrm>
        </p:grpSpPr>
        <p:sp>
          <p:nvSpPr>
            <p:cNvPr id="437" name="Google Shape;437;p34"/>
            <p:cNvSpPr/>
            <p:nvPr/>
          </p:nvSpPr>
          <p:spPr>
            <a:xfrm>
              <a:off x="0" y="0"/>
              <a:ext cx="228974" cy="270449"/>
            </a:xfrm>
            <a:custGeom>
              <a:rect b="b" l="l" r="r" t="t"/>
              <a:pathLst>
                <a:path extrusionOk="0" h="270449" w="228974">
                  <a:moveTo>
                    <a:pt x="0" y="0"/>
                  </a:moveTo>
                  <a:lnTo>
                    <a:pt x="228974" y="0"/>
                  </a:lnTo>
                  <a:lnTo>
                    <a:pt x="228974" y="270449"/>
                  </a:lnTo>
                  <a:lnTo>
                    <a:pt x="0" y="270449"/>
                  </a:lnTo>
                  <a:close/>
                </a:path>
              </a:pathLst>
            </a:custGeom>
            <a:solidFill>
              <a:srgbClr val="FCFDFD"/>
            </a:solidFill>
            <a:ln>
              <a:noFill/>
            </a:ln>
          </p:spPr>
        </p:sp>
        <p:sp>
          <p:nvSpPr>
            <p:cNvPr id="438" name="Google Shape;438;p34"/>
            <p:cNvSpPr txBox="1"/>
            <p:nvPr/>
          </p:nvSpPr>
          <p:spPr>
            <a:xfrm>
              <a:off x="0" y="-38100"/>
              <a:ext cx="228974" cy="3085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9" name="Google Shape;439;p34"/>
          <p:cNvGrpSpPr/>
          <p:nvPr/>
        </p:nvGrpSpPr>
        <p:grpSpPr>
          <a:xfrm rot="10800000">
            <a:off x="16358209" y="0"/>
            <a:ext cx="1929791" cy="2033156"/>
            <a:chOff x="0" y="-38100"/>
            <a:chExt cx="508258" cy="535481"/>
          </a:xfrm>
        </p:grpSpPr>
        <p:sp>
          <p:nvSpPr>
            <p:cNvPr id="440" name="Google Shape;440;p34"/>
            <p:cNvSpPr/>
            <p:nvPr/>
          </p:nvSpPr>
          <p:spPr>
            <a:xfrm>
              <a:off x="0" y="0"/>
              <a:ext cx="508258" cy="497381"/>
            </a:xfrm>
            <a:custGeom>
              <a:rect b="b" l="l" r="r" t="t"/>
              <a:pathLst>
                <a:path extrusionOk="0" h="497381" w="508258">
                  <a:moveTo>
                    <a:pt x="0" y="0"/>
                  </a:moveTo>
                  <a:lnTo>
                    <a:pt x="508258" y="0"/>
                  </a:lnTo>
                  <a:lnTo>
                    <a:pt x="508258" y="497381"/>
                  </a:lnTo>
                  <a:lnTo>
                    <a:pt x="0" y="497381"/>
                  </a:lnTo>
                  <a:close/>
                </a:path>
              </a:pathLst>
            </a:custGeom>
            <a:solidFill>
              <a:srgbClr val="FCFDFD"/>
            </a:solidFill>
            <a:ln>
              <a:noFill/>
            </a:ln>
          </p:spPr>
        </p:sp>
        <p:sp>
          <p:nvSpPr>
            <p:cNvPr id="441" name="Google Shape;441;p34"/>
            <p:cNvSpPr txBox="1"/>
            <p:nvPr/>
          </p:nvSpPr>
          <p:spPr>
            <a:xfrm>
              <a:off x="0" y="-38100"/>
              <a:ext cx="508258" cy="53548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2" name="Google Shape;442;p34"/>
          <p:cNvGrpSpPr/>
          <p:nvPr/>
        </p:nvGrpSpPr>
        <p:grpSpPr>
          <a:xfrm rot="10800000">
            <a:off x="15488823" y="1888495"/>
            <a:ext cx="869386" cy="1171522"/>
            <a:chOff x="0" y="-38100"/>
            <a:chExt cx="228974" cy="308549"/>
          </a:xfrm>
        </p:grpSpPr>
        <p:sp>
          <p:nvSpPr>
            <p:cNvPr id="443" name="Google Shape;443;p34"/>
            <p:cNvSpPr/>
            <p:nvPr/>
          </p:nvSpPr>
          <p:spPr>
            <a:xfrm>
              <a:off x="0" y="0"/>
              <a:ext cx="228974" cy="270449"/>
            </a:xfrm>
            <a:custGeom>
              <a:rect b="b" l="l" r="r" t="t"/>
              <a:pathLst>
                <a:path extrusionOk="0" h="270449" w="228974">
                  <a:moveTo>
                    <a:pt x="0" y="0"/>
                  </a:moveTo>
                  <a:lnTo>
                    <a:pt x="228974" y="0"/>
                  </a:lnTo>
                  <a:lnTo>
                    <a:pt x="228974" y="270449"/>
                  </a:lnTo>
                  <a:lnTo>
                    <a:pt x="0" y="270449"/>
                  </a:lnTo>
                  <a:close/>
                </a:path>
              </a:pathLst>
            </a:custGeom>
            <a:solidFill>
              <a:srgbClr val="FCFDFD"/>
            </a:solidFill>
            <a:ln>
              <a:noFill/>
            </a:ln>
          </p:spPr>
        </p:sp>
        <p:sp>
          <p:nvSpPr>
            <p:cNvPr id="444" name="Google Shape;444;p34"/>
            <p:cNvSpPr txBox="1"/>
            <p:nvPr/>
          </p:nvSpPr>
          <p:spPr>
            <a:xfrm>
              <a:off x="0" y="-38100"/>
              <a:ext cx="228974" cy="3085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5" name="Google Shape;445;p34"/>
          <p:cNvGrpSpPr/>
          <p:nvPr/>
        </p:nvGrpSpPr>
        <p:grpSpPr>
          <a:xfrm>
            <a:off x="1929791" y="9455953"/>
            <a:ext cx="16358209" cy="831047"/>
            <a:chOff x="0" y="-38100"/>
            <a:chExt cx="4308335" cy="218877"/>
          </a:xfrm>
        </p:grpSpPr>
        <p:sp>
          <p:nvSpPr>
            <p:cNvPr id="446" name="Google Shape;446;p34"/>
            <p:cNvSpPr/>
            <p:nvPr/>
          </p:nvSpPr>
          <p:spPr>
            <a:xfrm>
              <a:off x="0" y="0"/>
              <a:ext cx="4308335" cy="180777"/>
            </a:xfrm>
            <a:custGeom>
              <a:rect b="b" l="l" r="r" t="t"/>
              <a:pathLst>
                <a:path extrusionOk="0" h="180777" w="4308335">
                  <a:moveTo>
                    <a:pt x="0" y="0"/>
                  </a:moveTo>
                  <a:lnTo>
                    <a:pt x="4308335" y="0"/>
                  </a:lnTo>
                  <a:lnTo>
                    <a:pt x="4308335" y="180777"/>
                  </a:lnTo>
                  <a:lnTo>
                    <a:pt x="0" y="180777"/>
                  </a:lnTo>
                  <a:close/>
                </a:path>
              </a:pathLst>
            </a:custGeom>
            <a:gradFill>
              <a:gsLst>
                <a:gs pos="0">
                  <a:srgbClr val="254E9D"/>
                </a:gs>
                <a:gs pos="100000">
                  <a:srgbClr val="12316D"/>
                </a:gs>
              </a:gsLst>
              <a:lin ang="5400000" scaled="0"/>
            </a:gradFill>
            <a:ln>
              <a:noFill/>
            </a:ln>
          </p:spPr>
        </p:sp>
        <p:sp>
          <p:nvSpPr>
            <p:cNvPr id="447" name="Google Shape;447;p34"/>
            <p:cNvSpPr txBox="1"/>
            <p:nvPr/>
          </p:nvSpPr>
          <p:spPr>
            <a:xfrm>
              <a:off x="0" y="-38100"/>
              <a:ext cx="4308335" cy="2188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8" name="Google Shape;448;p34"/>
          <p:cNvGrpSpPr/>
          <p:nvPr/>
        </p:nvGrpSpPr>
        <p:grpSpPr>
          <a:xfrm>
            <a:off x="5459432" y="9455953"/>
            <a:ext cx="9718600" cy="831047"/>
            <a:chOff x="0" y="-38100"/>
            <a:chExt cx="2559631" cy="218877"/>
          </a:xfrm>
        </p:grpSpPr>
        <p:sp>
          <p:nvSpPr>
            <p:cNvPr id="449" name="Google Shape;449;p34"/>
            <p:cNvSpPr/>
            <p:nvPr/>
          </p:nvSpPr>
          <p:spPr>
            <a:xfrm>
              <a:off x="0" y="0"/>
              <a:ext cx="2559631" cy="180777"/>
            </a:xfrm>
            <a:custGeom>
              <a:rect b="b" l="l" r="r" t="t"/>
              <a:pathLst>
                <a:path extrusionOk="0" h="180777" w="2559631">
                  <a:moveTo>
                    <a:pt x="0" y="0"/>
                  </a:moveTo>
                  <a:lnTo>
                    <a:pt x="2559631" y="0"/>
                  </a:lnTo>
                  <a:lnTo>
                    <a:pt x="2559631" y="180777"/>
                  </a:lnTo>
                  <a:lnTo>
                    <a:pt x="0" y="180777"/>
                  </a:lnTo>
                  <a:close/>
                </a:path>
              </a:pathLst>
            </a:custGeom>
            <a:gradFill>
              <a:gsLst>
                <a:gs pos="0">
                  <a:srgbClr val="254E9D"/>
                </a:gs>
                <a:gs pos="100000">
                  <a:srgbClr val="12316D"/>
                </a:gs>
              </a:gsLst>
              <a:path path="circle">
                <a:fillToRect b="50%" l="50%" r="50%" t="50%"/>
              </a:path>
              <a:tileRect/>
            </a:gradFill>
            <a:ln>
              <a:noFill/>
            </a:ln>
          </p:spPr>
        </p:sp>
        <p:sp>
          <p:nvSpPr>
            <p:cNvPr id="450" name="Google Shape;450;p34"/>
            <p:cNvSpPr txBox="1"/>
            <p:nvPr/>
          </p:nvSpPr>
          <p:spPr>
            <a:xfrm>
              <a:off x="0" y="-38100"/>
              <a:ext cx="2559631" cy="2188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1" name="Google Shape;451;p34"/>
          <p:cNvGrpSpPr/>
          <p:nvPr/>
        </p:nvGrpSpPr>
        <p:grpSpPr>
          <a:xfrm>
            <a:off x="3775233" y="2974895"/>
            <a:ext cx="1253359" cy="1320491"/>
            <a:chOff x="0" y="-38100"/>
            <a:chExt cx="508258" cy="535481"/>
          </a:xfrm>
        </p:grpSpPr>
        <p:sp>
          <p:nvSpPr>
            <p:cNvPr id="452" name="Google Shape;452;p34"/>
            <p:cNvSpPr/>
            <p:nvPr/>
          </p:nvSpPr>
          <p:spPr>
            <a:xfrm>
              <a:off x="0" y="0"/>
              <a:ext cx="508258" cy="497381"/>
            </a:xfrm>
            <a:custGeom>
              <a:rect b="b" l="l" r="r" t="t"/>
              <a:pathLst>
                <a:path extrusionOk="0" h="497381" w="508258">
                  <a:moveTo>
                    <a:pt x="0" y="0"/>
                  </a:moveTo>
                  <a:lnTo>
                    <a:pt x="508258" y="0"/>
                  </a:lnTo>
                  <a:lnTo>
                    <a:pt x="508258" y="497381"/>
                  </a:lnTo>
                  <a:lnTo>
                    <a:pt x="0" y="497381"/>
                  </a:lnTo>
                  <a:close/>
                </a:path>
              </a:pathLst>
            </a:custGeom>
            <a:solidFill>
              <a:srgbClr val="FCFDFD">
                <a:alpha val="13333"/>
              </a:srgbClr>
            </a:solidFill>
            <a:ln>
              <a:noFill/>
            </a:ln>
          </p:spPr>
        </p:sp>
        <p:sp>
          <p:nvSpPr>
            <p:cNvPr id="453" name="Google Shape;453;p34"/>
            <p:cNvSpPr txBox="1"/>
            <p:nvPr/>
          </p:nvSpPr>
          <p:spPr>
            <a:xfrm>
              <a:off x="0" y="-38100"/>
              <a:ext cx="508258" cy="53548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4" name="Google Shape;454;p34"/>
          <p:cNvGrpSpPr/>
          <p:nvPr/>
        </p:nvGrpSpPr>
        <p:grpSpPr>
          <a:xfrm>
            <a:off x="5028591" y="2307971"/>
            <a:ext cx="564648" cy="760878"/>
            <a:chOff x="0" y="-38100"/>
            <a:chExt cx="228974" cy="308549"/>
          </a:xfrm>
        </p:grpSpPr>
        <p:sp>
          <p:nvSpPr>
            <p:cNvPr id="455" name="Google Shape;455;p34"/>
            <p:cNvSpPr/>
            <p:nvPr/>
          </p:nvSpPr>
          <p:spPr>
            <a:xfrm>
              <a:off x="0" y="0"/>
              <a:ext cx="228974" cy="270449"/>
            </a:xfrm>
            <a:custGeom>
              <a:rect b="b" l="l" r="r" t="t"/>
              <a:pathLst>
                <a:path extrusionOk="0" h="270449" w="228974">
                  <a:moveTo>
                    <a:pt x="0" y="0"/>
                  </a:moveTo>
                  <a:lnTo>
                    <a:pt x="228974" y="0"/>
                  </a:lnTo>
                  <a:lnTo>
                    <a:pt x="228974" y="270449"/>
                  </a:lnTo>
                  <a:lnTo>
                    <a:pt x="0" y="270449"/>
                  </a:lnTo>
                  <a:close/>
                </a:path>
              </a:pathLst>
            </a:custGeom>
            <a:solidFill>
              <a:srgbClr val="FCFDFD">
                <a:alpha val="13333"/>
              </a:srgbClr>
            </a:solidFill>
            <a:ln>
              <a:noFill/>
            </a:ln>
          </p:spPr>
        </p:sp>
        <p:sp>
          <p:nvSpPr>
            <p:cNvPr id="456" name="Google Shape;456;p34"/>
            <p:cNvSpPr txBox="1"/>
            <p:nvPr/>
          </p:nvSpPr>
          <p:spPr>
            <a:xfrm>
              <a:off x="0" y="-38100"/>
              <a:ext cx="228974" cy="3085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7" name="Google Shape;457;p34"/>
          <p:cNvGrpSpPr/>
          <p:nvPr/>
        </p:nvGrpSpPr>
        <p:grpSpPr>
          <a:xfrm rot="10800000">
            <a:off x="13259409" y="5991613"/>
            <a:ext cx="1253359" cy="1320491"/>
            <a:chOff x="0" y="-38100"/>
            <a:chExt cx="508258" cy="535481"/>
          </a:xfrm>
        </p:grpSpPr>
        <p:sp>
          <p:nvSpPr>
            <p:cNvPr id="458" name="Google Shape;458;p34"/>
            <p:cNvSpPr/>
            <p:nvPr/>
          </p:nvSpPr>
          <p:spPr>
            <a:xfrm>
              <a:off x="0" y="0"/>
              <a:ext cx="508258" cy="497381"/>
            </a:xfrm>
            <a:custGeom>
              <a:rect b="b" l="l" r="r" t="t"/>
              <a:pathLst>
                <a:path extrusionOk="0" h="497381" w="508258">
                  <a:moveTo>
                    <a:pt x="0" y="0"/>
                  </a:moveTo>
                  <a:lnTo>
                    <a:pt x="508258" y="0"/>
                  </a:lnTo>
                  <a:lnTo>
                    <a:pt x="508258" y="497381"/>
                  </a:lnTo>
                  <a:lnTo>
                    <a:pt x="0" y="497381"/>
                  </a:lnTo>
                  <a:close/>
                </a:path>
              </a:pathLst>
            </a:custGeom>
            <a:solidFill>
              <a:srgbClr val="FCFDFD">
                <a:alpha val="13333"/>
              </a:srgbClr>
            </a:solidFill>
            <a:ln>
              <a:noFill/>
            </a:ln>
          </p:spPr>
        </p:sp>
        <p:sp>
          <p:nvSpPr>
            <p:cNvPr id="459" name="Google Shape;459;p34"/>
            <p:cNvSpPr txBox="1"/>
            <p:nvPr/>
          </p:nvSpPr>
          <p:spPr>
            <a:xfrm>
              <a:off x="0" y="-38100"/>
              <a:ext cx="508258" cy="53548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0" name="Google Shape;460;p34"/>
          <p:cNvGrpSpPr/>
          <p:nvPr/>
        </p:nvGrpSpPr>
        <p:grpSpPr>
          <a:xfrm rot="10800000">
            <a:off x="12694761" y="7218151"/>
            <a:ext cx="564648" cy="760878"/>
            <a:chOff x="0" y="-38100"/>
            <a:chExt cx="228974" cy="308549"/>
          </a:xfrm>
        </p:grpSpPr>
        <p:sp>
          <p:nvSpPr>
            <p:cNvPr id="461" name="Google Shape;461;p34"/>
            <p:cNvSpPr/>
            <p:nvPr/>
          </p:nvSpPr>
          <p:spPr>
            <a:xfrm>
              <a:off x="0" y="0"/>
              <a:ext cx="228974" cy="270449"/>
            </a:xfrm>
            <a:custGeom>
              <a:rect b="b" l="l" r="r" t="t"/>
              <a:pathLst>
                <a:path extrusionOk="0" h="270449" w="228974">
                  <a:moveTo>
                    <a:pt x="0" y="0"/>
                  </a:moveTo>
                  <a:lnTo>
                    <a:pt x="228974" y="0"/>
                  </a:lnTo>
                  <a:lnTo>
                    <a:pt x="228974" y="270449"/>
                  </a:lnTo>
                  <a:lnTo>
                    <a:pt x="0" y="270449"/>
                  </a:lnTo>
                  <a:close/>
                </a:path>
              </a:pathLst>
            </a:custGeom>
            <a:solidFill>
              <a:srgbClr val="FCFDFD">
                <a:alpha val="13333"/>
              </a:srgbClr>
            </a:solidFill>
            <a:ln>
              <a:noFill/>
            </a:ln>
          </p:spPr>
        </p:sp>
        <p:sp>
          <p:nvSpPr>
            <p:cNvPr id="462" name="Google Shape;462;p34"/>
            <p:cNvSpPr txBox="1"/>
            <p:nvPr/>
          </p:nvSpPr>
          <p:spPr>
            <a:xfrm>
              <a:off x="0" y="-38100"/>
              <a:ext cx="228974" cy="3085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3" name="Google Shape;463;p34"/>
          <p:cNvGrpSpPr/>
          <p:nvPr/>
        </p:nvGrpSpPr>
        <p:grpSpPr>
          <a:xfrm>
            <a:off x="996798" y="3176005"/>
            <a:ext cx="16294404" cy="3546881"/>
            <a:chOff x="0" y="142875"/>
            <a:chExt cx="21725872" cy="4729174"/>
          </a:xfrm>
        </p:grpSpPr>
        <p:sp>
          <p:nvSpPr>
            <p:cNvPr id="464" name="Google Shape;464;p34"/>
            <p:cNvSpPr txBox="1"/>
            <p:nvPr/>
          </p:nvSpPr>
          <p:spPr>
            <a:xfrm>
              <a:off x="0" y="142875"/>
              <a:ext cx="21725872" cy="278066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14400" u="none" cap="none" strike="noStrike">
                  <a:solidFill>
                    <a:srgbClr val="FFFFFF"/>
                  </a:solidFill>
                  <a:latin typeface="Antonio"/>
                  <a:ea typeface="Antonio"/>
                  <a:cs typeface="Antonio"/>
                  <a:sym typeface="Antonio"/>
                </a:rPr>
                <a:t>Thank you for listening</a:t>
              </a:r>
              <a:endParaRPr/>
            </a:p>
          </p:txBody>
        </p:sp>
        <p:sp>
          <p:nvSpPr>
            <p:cNvPr id="465" name="Google Shape;465;p34"/>
            <p:cNvSpPr txBox="1"/>
            <p:nvPr/>
          </p:nvSpPr>
          <p:spPr>
            <a:xfrm>
              <a:off x="0" y="3170461"/>
              <a:ext cx="21725872" cy="1701588"/>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1" i="0" lang="en-US" sz="8799" u="none" cap="none" strike="noStrike">
                  <a:solidFill>
                    <a:srgbClr val="FFFFFF"/>
                  </a:solidFill>
                  <a:latin typeface="Antonio"/>
                  <a:ea typeface="Antonio"/>
                  <a:cs typeface="Antonio"/>
                  <a:sym typeface="Antonio"/>
                </a:rPr>
                <a:t>Q&amp;A?</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2D3B"/>
        </a:solidFill>
      </p:bgPr>
    </p:bg>
    <p:spTree>
      <p:nvGrpSpPr>
        <p:cNvPr id="469" name="Shape 469"/>
        <p:cNvGrpSpPr/>
        <p:nvPr/>
      </p:nvGrpSpPr>
      <p:grpSpPr>
        <a:xfrm>
          <a:off x="0" y="0"/>
          <a:ext cx="0" cy="0"/>
          <a:chOff x="0" y="0"/>
          <a:chExt cx="0" cy="0"/>
        </a:xfrm>
      </p:grpSpPr>
      <p:grpSp>
        <p:nvGrpSpPr>
          <p:cNvPr id="470" name="Google Shape;470;p35"/>
          <p:cNvGrpSpPr/>
          <p:nvPr/>
        </p:nvGrpSpPr>
        <p:grpSpPr>
          <a:xfrm>
            <a:off x="5086350" y="6653955"/>
            <a:ext cx="8115300" cy="192929"/>
            <a:chOff x="0" y="-38100"/>
            <a:chExt cx="2137363" cy="50814"/>
          </a:xfrm>
        </p:grpSpPr>
        <p:sp>
          <p:nvSpPr>
            <p:cNvPr id="471" name="Google Shape;471;p35"/>
            <p:cNvSpPr/>
            <p:nvPr/>
          </p:nvSpPr>
          <p:spPr>
            <a:xfrm>
              <a:off x="0" y="0"/>
              <a:ext cx="2137363" cy="12714"/>
            </a:xfrm>
            <a:custGeom>
              <a:rect b="b" l="l" r="r" t="t"/>
              <a:pathLst>
                <a:path extrusionOk="0" h="12714" w="2137363">
                  <a:moveTo>
                    <a:pt x="0" y="0"/>
                  </a:moveTo>
                  <a:lnTo>
                    <a:pt x="2137363" y="0"/>
                  </a:lnTo>
                  <a:lnTo>
                    <a:pt x="2137363" y="12714"/>
                  </a:lnTo>
                  <a:lnTo>
                    <a:pt x="0" y="12714"/>
                  </a:lnTo>
                  <a:close/>
                </a:path>
              </a:pathLst>
            </a:custGeom>
            <a:solidFill>
              <a:srgbClr val="39E2E8"/>
            </a:solidFill>
            <a:ln>
              <a:noFill/>
            </a:ln>
          </p:spPr>
        </p:sp>
        <p:sp>
          <p:nvSpPr>
            <p:cNvPr id="472" name="Google Shape;472;p35"/>
            <p:cNvSpPr txBox="1"/>
            <p:nvPr/>
          </p:nvSpPr>
          <p:spPr>
            <a:xfrm>
              <a:off x="0" y="-38100"/>
              <a:ext cx="2137363" cy="50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3" name="Google Shape;473;p35"/>
          <p:cNvSpPr txBox="1"/>
          <p:nvPr/>
        </p:nvSpPr>
        <p:spPr>
          <a:xfrm>
            <a:off x="274755" y="1685919"/>
            <a:ext cx="17738490" cy="29559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8499" u="none" cap="none" strike="noStrike">
                <a:solidFill>
                  <a:srgbClr val="FFFFFF"/>
                </a:solidFill>
                <a:latin typeface="Open Sans ExtraBold"/>
                <a:ea typeface="Open Sans ExtraBold"/>
                <a:cs typeface="Open Sans ExtraBold"/>
                <a:sym typeface="Open Sans ExtraBold"/>
              </a:rPr>
              <a:t>Chest X-Ray </a:t>
            </a:r>
            <a:r>
              <a:rPr b="1" i="0" lang="en-US" sz="8499" u="none" cap="none" strike="noStrike">
                <a:solidFill>
                  <a:srgbClr val="39E2E8"/>
                </a:solidFill>
                <a:latin typeface="Open Sans ExtraBold"/>
                <a:ea typeface="Open Sans ExtraBold"/>
                <a:cs typeface="Open Sans ExtraBold"/>
                <a:sym typeface="Open Sans ExtraBold"/>
              </a:rPr>
              <a:t>Abnormalities</a:t>
            </a:r>
            <a:endParaRPr/>
          </a:p>
          <a:p>
            <a:pPr indent="0" lvl="0" marL="0" marR="0" rtl="0" algn="ctr">
              <a:lnSpc>
                <a:spcPct val="140004"/>
              </a:lnSpc>
              <a:spcBef>
                <a:spcPts val="0"/>
              </a:spcBef>
              <a:spcAft>
                <a:spcPts val="0"/>
              </a:spcAft>
              <a:buNone/>
            </a:pPr>
            <a:r>
              <a:rPr b="1" i="0" lang="en-US" sz="8499" u="none" cap="none" strike="noStrike">
                <a:solidFill>
                  <a:srgbClr val="39E2E8"/>
                </a:solidFill>
                <a:latin typeface="Open Sans ExtraBold"/>
                <a:ea typeface="Open Sans ExtraBold"/>
                <a:cs typeface="Open Sans ExtraBold"/>
                <a:sym typeface="Open Sans ExtraBold"/>
              </a:rPr>
              <a:t>Detection </a:t>
            </a:r>
            <a:r>
              <a:rPr b="1" i="0" lang="en-US" sz="8499" u="none" cap="none" strike="noStrike">
                <a:solidFill>
                  <a:srgbClr val="FFFFFF"/>
                </a:solidFill>
                <a:latin typeface="Open Sans ExtraBold"/>
                <a:ea typeface="Open Sans ExtraBold"/>
                <a:cs typeface="Open Sans ExtraBold"/>
                <a:sym typeface="Open Sans ExtraBold"/>
              </a:rPr>
              <a:t>on VinBigAI dataset</a:t>
            </a:r>
            <a:endParaRPr/>
          </a:p>
        </p:txBody>
      </p:sp>
      <p:sp>
        <p:nvSpPr>
          <p:cNvPr id="474" name="Google Shape;474;p35"/>
          <p:cNvSpPr txBox="1"/>
          <p:nvPr/>
        </p:nvSpPr>
        <p:spPr>
          <a:xfrm>
            <a:off x="5224016" y="5447403"/>
            <a:ext cx="7839969" cy="9861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Môn học: Xử lý ảnh y khoa - DS312.O21</a:t>
            </a:r>
            <a:endParaRPr/>
          </a:p>
          <a:p>
            <a:pPr indent="0" lvl="0" marL="0" marR="0" rtl="0" algn="ct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GVHD: TS. Nguyễn Tất Bảo Thiện</a:t>
            </a:r>
            <a:endParaRPr/>
          </a:p>
        </p:txBody>
      </p:sp>
      <p:sp>
        <p:nvSpPr>
          <p:cNvPr id="475" name="Google Shape;475;p35"/>
          <p:cNvSpPr txBox="1"/>
          <p:nvPr/>
        </p:nvSpPr>
        <p:spPr>
          <a:xfrm>
            <a:off x="9419331" y="7145263"/>
            <a:ext cx="7839969" cy="296735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Đỗ Phú Duy – 21520205</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Trần Nguyên Mẫn – 21522325</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Nguyễn Phúc Hào – 21522047</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Phan Lê Chí Trung – 21522725</a:t>
            </a:r>
            <a:endParaRPr/>
          </a:p>
          <a:p>
            <a:pPr indent="0" lvl="0" marL="0" marR="0" rtl="0" algn="r">
              <a:lnSpc>
                <a:spcPct val="140000"/>
              </a:lnSpc>
              <a:spcBef>
                <a:spcPts val="0"/>
              </a:spcBef>
              <a:spcAft>
                <a:spcPts val="0"/>
              </a:spcAft>
              <a:buNone/>
            </a:pPr>
            <a:r>
              <a:rPr b="0" i="0" lang="en-US" sz="2800" u="none" cap="none" strike="noStrike">
                <a:solidFill>
                  <a:srgbClr val="FFFFFF"/>
                </a:solidFill>
                <a:latin typeface="Lato"/>
                <a:ea typeface="Lato"/>
                <a:cs typeface="Lato"/>
                <a:sym typeface="Lato"/>
              </a:rPr>
              <a:t>   Nguyễn Ngọc Lương – 21522311 </a:t>
            </a:r>
            <a:endParaRPr/>
          </a:p>
          <a:p>
            <a:pPr indent="0" lvl="0" marL="0" marR="0" rtl="0" algn="r">
              <a:lnSpc>
                <a:spcPct val="140000"/>
              </a:lnSpc>
              <a:spcBef>
                <a:spcPts val="0"/>
              </a:spcBef>
              <a:spcAft>
                <a:spcPts val="0"/>
              </a:spcAft>
              <a:buNone/>
            </a:pPr>
            <a:r>
              <a:t/>
            </a:r>
            <a:endParaRPr b="0" i="0" sz="2800" u="none" cap="none" strike="noStrike">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4"/>
          <p:cNvGrpSpPr/>
          <p:nvPr/>
        </p:nvGrpSpPr>
        <p:grpSpPr>
          <a:xfrm rot="10800000">
            <a:off x="0" y="2800473"/>
            <a:ext cx="624102" cy="4830715"/>
            <a:chOff x="0" y="-38100"/>
            <a:chExt cx="164373" cy="1272287"/>
          </a:xfrm>
        </p:grpSpPr>
        <p:sp>
          <p:nvSpPr>
            <p:cNvPr id="129" name="Google Shape;129;p4"/>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130" name="Google Shape;130;p4"/>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1" name="Google Shape;131;p4"/>
          <p:cNvSpPr txBox="1"/>
          <p:nvPr/>
        </p:nvSpPr>
        <p:spPr>
          <a:xfrm>
            <a:off x="1028700" y="159703"/>
            <a:ext cx="11547709"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 Introduction</a:t>
            </a:r>
            <a:endParaRPr/>
          </a:p>
        </p:txBody>
      </p:sp>
      <p:sp>
        <p:nvSpPr>
          <p:cNvPr id="132" name="Google Shape;132;p4"/>
          <p:cNvSpPr txBox="1"/>
          <p:nvPr/>
        </p:nvSpPr>
        <p:spPr>
          <a:xfrm>
            <a:off x="1028700" y="2629023"/>
            <a:ext cx="16230600" cy="4464050"/>
          </a:xfrm>
          <a:prstGeom prst="rect">
            <a:avLst/>
          </a:prstGeom>
          <a:noFill/>
          <a:ln>
            <a:noFill/>
          </a:ln>
        </p:spPr>
        <p:txBody>
          <a:bodyPr anchorCtr="0" anchor="t" bIns="0" lIns="0" spcFirstLastPara="1" rIns="0" wrap="square" tIns="0">
            <a:spAutoFit/>
          </a:bodyPr>
          <a:lstStyle/>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Currently, chest X-rays are mainly read manually by professional radiologists, who are primarily limited by their experience, efficiency, and the complexity of the image itself.</a:t>
            </a:r>
            <a:endParaRPr/>
          </a:p>
          <a:p>
            <a:pPr indent="0" lvl="0" marL="0" marR="0" rtl="0" algn="l">
              <a:lnSpc>
                <a:spcPct val="170000"/>
              </a:lnSpc>
              <a:spcBef>
                <a:spcPts val="0"/>
              </a:spcBef>
              <a:spcAft>
                <a:spcPts val="0"/>
              </a:spcAft>
              <a:buNone/>
            </a:pPr>
            <a:r>
              <a:t/>
            </a:r>
            <a:endParaRPr b="0" i="0" sz="3500" u="none" cap="none" strike="noStrike">
              <a:solidFill>
                <a:srgbClr val="254E9D"/>
              </a:solidFill>
              <a:latin typeface="Lato"/>
              <a:ea typeface="Lato"/>
              <a:cs typeface="Lato"/>
              <a:sym typeface="Lato"/>
            </a:endParaRPr>
          </a:p>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With the development of artificial intelligence, it does give us some significant advantages </a:t>
            </a:r>
            <a:endParaRPr/>
          </a:p>
        </p:txBody>
      </p:sp>
      <p:cxnSp>
        <p:nvCxnSpPr>
          <p:cNvPr id="133" name="Google Shape;133;p4"/>
          <p:cNvCxnSpPr/>
          <p:nvPr/>
        </p:nvCxnSpPr>
        <p:spPr>
          <a:xfrm>
            <a:off x="4009182" y="6881055"/>
            <a:ext cx="2612056" cy="0"/>
          </a:xfrm>
          <a:prstGeom prst="straightConnector1">
            <a:avLst/>
          </a:prstGeom>
          <a:noFill/>
          <a:ln cap="flat" cmpd="sng" w="76200">
            <a:solidFill>
              <a:srgbClr val="254E9D"/>
            </a:solidFill>
            <a:prstDash val="solid"/>
            <a:round/>
            <a:headEnd len="sm" w="sm" type="none"/>
            <a:tailEnd len="med" w="med" type="stealth"/>
          </a:ln>
        </p:spPr>
      </p:cxnSp>
      <p:sp>
        <p:nvSpPr>
          <p:cNvPr id="134" name="Google Shape;134;p4"/>
          <p:cNvSpPr txBox="1"/>
          <p:nvPr/>
        </p:nvSpPr>
        <p:spPr>
          <a:xfrm>
            <a:off x="7041646" y="7804150"/>
            <a:ext cx="10217654" cy="1454150"/>
          </a:xfrm>
          <a:prstGeom prst="rect">
            <a:avLst/>
          </a:prstGeom>
          <a:noFill/>
          <a:ln>
            <a:noFill/>
          </a:ln>
        </p:spPr>
        <p:txBody>
          <a:bodyPr anchorCtr="0" anchor="t" bIns="0" lIns="0" spcFirstLastPara="1" rIns="0" wrap="square" tIns="0">
            <a:spAutoFit/>
          </a:bodyPr>
          <a:lstStyle/>
          <a:p>
            <a:pPr indent="0" lvl="0" marL="0" marR="0" rtl="0" algn="l">
              <a:lnSpc>
                <a:spcPct val="170000"/>
              </a:lnSpc>
              <a:spcBef>
                <a:spcPts val="0"/>
              </a:spcBef>
              <a:spcAft>
                <a:spcPts val="0"/>
              </a:spcAft>
              <a:buNone/>
            </a:pPr>
            <a:r>
              <a:rPr b="0" i="0" lang="en-US" sz="3500" u="none" cap="none" strike="noStrike">
                <a:solidFill>
                  <a:srgbClr val="254E9D"/>
                </a:solidFill>
                <a:latin typeface="Lato"/>
                <a:ea typeface="Lato"/>
                <a:cs typeface="Lato"/>
                <a:sym typeface="Lato"/>
              </a:rPr>
              <a:t>increase the diagnosis speed and improve sensitivity to subtle abnormalities</a:t>
            </a:r>
            <a:endParaRPr/>
          </a:p>
        </p:txBody>
      </p:sp>
      <p:sp>
        <p:nvSpPr>
          <p:cNvPr id="135" name="Google Shape;135;p4"/>
          <p:cNvSpPr txBox="1"/>
          <p:nvPr/>
        </p:nvSpPr>
        <p:spPr>
          <a:xfrm>
            <a:off x="6139895" y="6444492"/>
            <a:ext cx="10244581" cy="701675"/>
          </a:xfrm>
          <a:prstGeom prst="rect">
            <a:avLst/>
          </a:prstGeom>
          <a:noFill/>
          <a:ln>
            <a:noFill/>
          </a:ln>
        </p:spPr>
        <p:txBody>
          <a:bodyPr anchorCtr="0" anchor="t" bIns="0" lIns="0" spcFirstLastPara="1" rIns="0" wrap="square" tIns="0">
            <a:spAutoFit/>
          </a:bodyPr>
          <a:lstStyle/>
          <a:p>
            <a:pPr indent="0" lvl="0" marL="0" marR="0" rtl="0" algn="ctr">
              <a:lnSpc>
                <a:spcPct val="170000"/>
              </a:lnSpc>
              <a:spcBef>
                <a:spcPts val="0"/>
              </a:spcBef>
              <a:spcAft>
                <a:spcPts val="0"/>
              </a:spcAft>
              <a:buNone/>
            </a:pPr>
            <a:r>
              <a:rPr b="0" i="0" lang="en-US" sz="3500" u="none" cap="none" strike="noStrike">
                <a:solidFill>
                  <a:srgbClr val="254E9D"/>
                </a:solidFill>
                <a:latin typeface="Lato"/>
                <a:ea typeface="Lato"/>
                <a:cs typeface="Lato"/>
                <a:sym typeface="Lato"/>
              </a:rPr>
              <a:t>relieve the working pressure of radiologists</a:t>
            </a:r>
            <a:endParaRPr/>
          </a:p>
        </p:txBody>
      </p:sp>
      <p:cxnSp>
        <p:nvCxnSpPr>
          <p:cNvPr id="136" name="Google Shape;136;p4"/>
          <p:cNvCxnSpPr/>
          <p:nvPr/>
        </p:nvCxnSpPr>
        <p:spPr>
          <a:xfrm>
            <a:off x="4009182" y="6881055"/>
            <a:ext cx="2537399" cy="1351935"/>
          </a:xfrm>
          <a:prstGeom prst="straightConnector1">
            <a:avLst/>
          </a:prstGeom>
          <a:noFill/>
          <a:ln cap="flat" cmpd="sng" w="76200">
            <a:solidFill>
              <a:srgbClr val="254E9D"/>
            </a:solidFill>
            <a:prstDash val="solid"/>
            <a:round/>
            <a:headEnd len="sm" w="sm"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5"/>
          <p:cNvGrpSpPr/>
          <p:nvPr/>
        </p:nvGrpSpPr>
        <p:grpSpPr>
          <a:xfrm rot="10800000">
            <a:off x="0" y="2800473"/>
            <a:ext cx="624102" cy="4830715"/>
            <a:chOff x="0" y="-38100"/>
            <a:chExt cx="164373" cy="1272287"/>
          </a:xfrm>
        </p:grpSpPr>
        <p:sp>
          <p:nvSpPr>
            <p:cNvPr id="142" name="Google Shape;142;p5"/>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143" name="Google Shape;143;p5"/>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5"/>
          <p:cNvSpPr txBox="1"/>
          <p:nvPr/>
        </p:nvSpPr>
        <p:spPr>
          <a:xfrm>
            <a:off x="1028700" y="159703"/>
            <a:ext cx="11547709"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 Introduction</a:t>
            </a:r>
            <a:endParaRPr/>
          </a:p>
        </p:txBody>
      </p:sp>
      <p:sp>
        <p:nvSpPr>
          <p:cNvPr id="145" name="Google Shape;145;p5"/>
          <p:cNvSpPr txBox="1"/>
          <p:nvPr/>
        </p:nvSpPr>
        <p:spPr>
          <a:xfrm>
            <a:off x="1028700" y="2629023"/>
            <a:ext cx="16230600" cy="4464050"/>
          </a:xfrm>
          <a:prstGeom prst="rect">
            <a:avLst/>
          </a:prstGeom>
          <a:noFill/>
          <a:ln>
            <a:noFill/>
          </a:ln>
        </p:spPr>
        <p:txBody>
          <a:bodyPr anchorCtr="0" anchor="t" bIns="0" lIns="0" spcFirstLastPara="1" rIns="0" wrap="square" tIns="0">
            <a:spAutoFit/>
          </a:bodyPr>
          <a:lstStyle/>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This study is devoted to the multi-label and instance-level anomaly classification of chest X-rays.</a:t>
            </a:r>
            <a:endParaRPr/>
          </a:p>
          <a:p>
            <a:pPr indent="0" lvl="0" marL="0" marR="0" rtl="0" algn="l">
              <a:lnSpc>
                <a:spcPct val="170000"/>
              </a:lnSpc>
              <a:spcBef>
                <a:spcPts val="0"/>
              </a:spcBef>
              <a:spcAft>
                <a:spcPts val="0"/>
              </a:spcAft>
              <a:buNone/>
            </a:pPr>
            <a:r>
              <a:t/>
            </a:r>
            <a:endParaRPr b="0" i="0" sz="3500" u="none" cap="none" strike="noStrike">
              <a:solidFill>
                <a:srgbClr val="254E9D"/>
              </a:solidFill>
              <a:latin typeface="Lato"/>
              <a:ea typeface="Lato"/>
              <a:cs typeface="Lato"/>
              <a:sym typeface="Lato"/>
            </a:endParaRPr>
          </a:p>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Using a dataset of 15,000 scans along with the corresponding label annotated by experienced radiologists, we have applied different networks for training and comparing.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6"/>
          <p:cNvGrpSpPr/>
          <p:nvPr/>
        </p:nvGrpSpPr>
        <p:grpSpPr>
          <a:xfrm rot="10800000">
            <a:off x="0" y="2800473"/>
            <a:ext cx="624102" cy="4830715"/>
            <a:chOff x="0" y="-38100"/>
            <a:chExt cx="164373" cy="1272287"/>
          </a:xfrm>
        </p:grpSpPr>
        <p:sp>
          <p:nvSpPr>
            <p:cNvPr id="151" name="Google Shape;151;p6"/>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152" name="Google Shape;152;p6"/>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6"/>
          <p:cNvSpPr txBox="1"/>
          <p:nvPr/>
        </p:nvSpPr>
        <p:spPr>
          <a:xfrm>
            <a:off x="1028700" y="159703"/>
            <a:ext cx="11547709"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 Related works</a:t>
            </a:r>
            <a:endParaRPr/>
          </a:p>
        </p:txBody>
      </p:sp>
      <p:sp>
        <p:nvSpPr>
          <p:cNvPr id="154" name="Google Shape;154;p6"/>
          <p:cNvSpPr txBox="1"/>
          <p:nvPr/>
        </p:nvSpPr>
        <p:spPr>
          <a:xfrm>
            <a:off x="1028700" y="2311348"/>
            <a:ext cx="16230600" cy="6721475"/>
          </a:xfrm>
          <a:prstGeom prst="rect">
            <a:avLst/>
          </a:prstGeom>
          <a:noFill/>
          <a:ln>
            <a:noFill/>
          </a:ln>
        </p:spPr>
        <p:txBody>
          <a:bodyPr anchorCtr="0" anchor="t" bIns="0" lIns="0" spcFirstLastPara="1" rIns="0" wrap="square" tIns="0">
            <a:spAutoFit/>
          </a:bodyPr>
          <a:lstStyle/>
          <a:p>
            <a:pPr indent="-377825" lvl="1" marL="755651" marR="0" rtl="0" algn="l">
              <a:lnSpc>
                <a:spcPct val="170000"/>
              </a:lnSpc>
              <a:spcBef>
                <a:spcPts val="0"/>
              </a:spcBef>
              <a:spcAft>
                <a:spcPts val="0"/>
              </a:spcAft>
              <a:buClr>
                <a:srgbClr val="254E9D"/>
              </a:buClr>
              <a:buSzPts val="3500"/>
              <a:buFont typeface="Arial"/>
              <a:buChar char="•"/>
            </a:pPr>
            <a:r>
              <a:rPr b="1" i="0" lang="en-US" sz="3500" u="none" cap="none" strike="noStrike">
                <a:solidFill>
                  <a:srgbClr val="254E9D"/>
                </a:solidFill>
                <a:latin typeface="Lato"/>
                <a:ea typeface="Lato"/>
                <a:cs typeface="Lato"/>
                <a:sym typeface="Lato"/>
              </a:rPr>
              <a:t>Comparison of Deep Learning Approaches for Multi-Label Chest X-Ray Classification</a:t>
            </a:r>
            <a:r>
              <a:rPr b="0" i="0" lang="en-US" sz="3500" u="none" cap="none" strike="noStrike">
                <a:solidFill>
                  <a:srgbClr val="254E9D"/>
                </a:solidFill>
                <a:latin typeface="Lato"/>
                <a:ea typeface="Lato"/>
                <a:cs typeface="Lato"/>
                <a:sym typeface="Lato"/>
              </a:rPr>
              <a:t>: compares deep learning architectures (DenseNet, ResNet, etc.) and training strategies for multi-label chest X-ray classification, analyzing the impact of data and image quality.</a:t>
            </a:r>
            <a:endParaRPr/>
          </a:p>
          <a:p>
            <a:pPr indent="0" lvl="0" marL="0" marR="0" rtl="0" algn="l">
              <a:lnSpc>
                <a:spcPct val="170000"/>
              </a:lnSpc>
              <a:spcBef>
                <a:spcPts val="0"/>
              </a:spcBef>
              <a:spcAft>
                <a:spcPts val="0"/>
              </a:spcAft>
              <a:buNone/>
            </a:pPr>
            <a:r>
              <a:t/>
            </a:r>
            <a:endParaRPr b="0" i="0" sz="3500" u="none" cap="none" strike="noStrike">
              <a:solidFill>
                <a:srgbClr val="254E9D"/>
              </a:solidFill>
              <a:latin typeface="Lato"/>
              <a:ea typeface="Lato"/>
              <a:cs typeface="Lato"/>
              <a:sym typeface="Lato"/>
            </a:endParaRPr>
          </a:p>
          <a:p>
            <a:pPr indent="-377825" lvl="1" marL="755651" marR="0" rtl="0" algn="l">
              <a:lnSpc>
                <a:spcPct val="170000"/>
              </a:lnSpc>
              <a:spcBef>
                <a:spcPts val="0"/>
              </a:spcBef>
              <a:spcAft>
                <a:spcPts val="0"/>
              </a:spcAft>
              <a:buClr>
                <a:srgbClr val="254E9D"/>
              </a:buClr>
              <a:buSzPts val="3500"/>
              <a:buFont typeface="Arial"/>
              <a:buChar char="•"/>
            </a:pPr>
            <a:r>
              <a:rPr b="1" i="0" lang="en-US" sz="3500" u="none" cap="none" strike="noStrike">
                <a:solidFill>
                  <a:srgbClr val="254E9D"/>
                </a:solidFill>
                <a:latin typeface="Lato"/>
                <a:ea typeface="Lato"/>
                <a:cs typeface="Lato"/>
                <a:sym typeface="Lato"/>
              </a:rPr>
              <a:t>SwinCheX: Multi-label classification on chest X-ray images with transformers</a:t>
            </a:r>
            <a:r>
              <a:rPr b="0" i="0" lang="en-US" sz="3500" u="none" cap="none" strike="noStrike">
                <a:solidFill>
                  <a:srgbClr val="254E9D"/>
                </a:solidFill>
                <a:latin typeface="Lato"/>
                <a:ea typeface="Lato"/>
                <a:cs typeface="Lato"/>
                <a:sym typeface="Lato"/>
              </a:rPr>
              <a:t>: proposes a novel transformer-based model (Swin Transformer) for multi-label chest X-ray classification, achieving superior results on ChestX-ray14 and advocating for a standardized evaluation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7"/>
          <p:cNvGrpSpPr/>
          <p:nvPr/>
        </p:nvGrpSpPr>
        <p:grpSpPr>
          <a:xfrm rot="10800000">
            <a:off x="0" y="2800473"/>
            <a:ext cx="624102" cy="4830715"/>
            <a:chOff x="0" y="-38100"/>
            <a:chExt cx="164373" cy="1272287"/>
          </a:xfrm>
        </p:grpSpPr>
        <p:sp>
          <p:nvSpPr>
            <p:cNvPr id="160" name="Google Shape;160;p7"/>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161" name="Google Shape;161;p7"/>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7"/>
          <p:cNvSpPr txBox="1"/>
          <p:nvPr/>
        </p:nvSpPr>
        <p:spPr>
          <a:xfrm>
            <a:off x="1028700" y="159703"/>
            <a:ext cx="11547709" cy="15665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 Related works</a:t>
            </a:r>
            <a:endParaRPr/>
          </a:p>
        </p:txBody>
      </p:sp>
      <p:sp>
        <p:nvSpPr>
          <p:cNvPr id="163" name="Google Shape;163;p7"/>
          <p:cNvSpPr txBox="1"/>
          <p:nvPr/>
        </p:nvSpPr>
        <p:spPr>
          <a:xfrm>
            <a:off x="1028700" y="2346645"/>
            <a:ext cx="16230600" cy="7473950"/>
          </a:xfrm>
          <a:prstGeom prst="rect">
            <a:avLst/>
          </a:prstGeom>
          <a:noFill/>
          <a:ln>
            <a:noFill/>
          </a:ln>
        </p:spPr>
        <p:txBody>
          <a:bodyPr anchorCtr="0" anchor="t" bIns="0" lIns="0" spcFirstLastPara="1" rIns="0" wrap="square" tIns="0">
            <a:spAutoFit/>
          </a:bodyPr>
          <a:lstStyle/>
          <a:p>
            <a:pPr indent="-377825" lvl="1" marL="755651" marR="0" rtl="0" algn="l">
              <a:lnSpc>
                <a:spcPct val="170000"/>
              </a:lnSpc>
              <a:spcBef>
                <a:spcPts val="0"/>
              </a:spcBef>
              <a:spcAft>
                <a:spcPts val="0"/>
              </a:spcAft>
              <a:buClr>
                <a:srgbClr val="254E9D"/>
              </a:buClr>
              <a:buSzPts val="3500"/>
              <a:buFont typeface="Arial"/>
              <a:buChar char="•"/>
            </a:pPr>
            <a:r>
              <a:rPr b="1" i="0" lang="en-US" sz="3500" u="none" cap="none" strike="noStrike">
                <a:solidFill>
                  <a:srgbClr val="254E9D"/>
                </a:solidFill>
                <a:latin typeface="Lato"/>
                <a:ea typeface="Lato"/>
                <a:cs typeface="Lato"/>
                <a:sym typeface="Lato"/>
              </a:rPr>
              <a:t>A systematic literature review on deep learning approaches for pneumonia detection using chest X-ray images: </a:t>
            </a:r>
            <a:r>
              <a:rPr b="0" i="0" lang="en-US" sz="3500" u="none" cap="none" strike="noStrike">
                <a:solidFill>
                  <a:srgbClr val="254E9D"/>
                </a:solidFill>
                <a:latin typeface="Lato"/>
                <a:ea typeface="Lato"/>
                <a:cs typeface="Lato"/>
                <a:sym typeface="Lato"/>
              </a:rPr>
              <a:t>provides a comprehensive review of deep learning approaches for pneumonia detection in chest X-ray images. It discusses various CNN architectures, data augmentation techniques, transfer learning, and ensemble methods used for this task.</a:t>
            </a:r>
            <a:endParaRPr/>
          </a:p>
          <a:p>
            <a:pPr indent="0" lvl="0" marL="0" marR="0" rtl="0" algn="l">
              <a:lnSpc>
                <a:spcPct val="170000"/>
              </a:lnSpc>
              <a:spcBef>
                <a:spcPts val="0"/>
              </a:spcBef>
              <a:spcAft>
                <a:spcPts val="0"/>
              </a:spcAft>
              <a:buNone/>
            </a:pPr>
            <a:r>
              <a:t/>
            </a:r>
            <a:endParaRPr b="0" i="0" sz="3500" u="none" cap="none" strike="noStrike">
              <a:solidFill>
                <a:srgbClr val="254E9D"/>
              </a:solidFill>
              <a:latin typeface="Lato"/>
              <a:ea typeface="Lato"/>
              <a:cs typeface="Lato"/>
              <a:sym typeface="Lato"/>
            </a:endParaRPr>
          </a:p>
          <a:p>
            <a:pPr indent="-377825" lvl="1" marL="755651" marR="0" rtl="0" algn="l">
              <a:lnSpc>
                <a:spcPct val="170000"/>
              </a:lnSpc>
              <a:spcBef>
                <a:spcPts val="0"/>
              </a:spcBef>
              <a:spcAft>
                <a:spcPts val="0"/>
              </a:spcAft>
              <a:buClr>
                <a:srgbClr val="254E9D"/>
              </a:buClr>
              <a:buSzPts val="3500"/>
              <a:buFont typeface="Arial"/>
              <a:buChar char="•"/>
            </a:pPr>
            <a:r>
              <a:rPr b="1" i="0" lang="en-US" sz="3500" u="none" cap="none" strike="noStrike">
                <a:solidFill>
                  <a:srgbClr val="254E9D"/>
                </a:solidFill>
                <a:latin typeface="Lato"/>
                <a:ea typeface="Lato"/>
                <a:cs typeface="Lato"/>
                <a:sym typeface="Lato"/>
              </a:rPr>
              <a:t>Detection of COVID-19 from CT and Chest X-ray Images Using Deep Learning Models: r</a:t>
            </a:r>
            <a:r>
              <a:rPr b="0" i="0" lang="en-US" sz="3500" u="none" cap="none" strike="noStrike">
                <a:solidFill>
                  <a:srgbClr val="254E9D"/>
                </a:solidFill>
                <a:latin typeface="Lato"/>
                <a:ea typeface="Lato"/>
                <a:cs typeface="Lato"/>
                <a:sym typeface="Lato"/>
              </a:rPr>
              <a:t>eviews deep learning for COVID-19 detection in CT scans and chest X-rays, exploring architectures, data augmentation, and limitations of existing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8"/>
          <p:cNvGrpSpPr/>
          <p:nvPr/>
        </p:nvGrpSpPr>
        <p:grpSpPr>
          <a:xfrm rot="10800000">
            <a:off x="0" y="2800473"/>
            <a:ext cx="624102" cy="4830715"/>
            <a:chOff x="0" y="-38100"/>
            <a:chExt cx="164373" cy="1272287"/>
          </a:xfrm>
        </p:grpSpPr>
        <p:sp>
          <p:nvSpPr>
            <p:cNvPr id="169" name="Google Shape;169;p8"/>
            <p:cNvSpPr/>
            <p:nvPr/>
          </p:nvSpPr>
          <p:spPr>
            <a:xfrm>
              <a:off x="0" y="0"/>
              <a:ext cx="164373" cy="1234187"/>
            </a:xfrm>
            <a:custGeom>
              <a:rect b="b" l="l" r="r" t="t"/>
              <a:pathLst>
                <a:path extrusionOk="0" h="1234187" w="164373">
                  <a:moveTo>
                    <a:pt x="0" y="0"/>
                  </a:moveTo>
                  <a:lnTo>
                    <a:pt x="164373" y="0"/>
                  </a:lnTo>
                  <a:lnTo>
                    <a:pt x="164373" y="1234187"/>
                  </a:lnTo>
                  <a:lnTo>
                    <a:pt x="0" y="1234187"/>
                  </a:lnTo>
                  <a:close/>
                </a:path>
              </a:pathLst>
            </a:custGeom>
            <a:gradFill>
              <a:gsLst>
                <a:gs pos="0">
                  <a:srgbClr val="254E9D"/>
                </a:gs>
                <a:gs pos="100000">
                  <a:srgbClr val="12316D"/>
                </a:gs>
              </a:gsLst>
              <a:path path="circle">
                <a:fillToRect b="50%" l="50%" r="50%" t="50%"/>
              </a:path>
              <a:tileRect/>
            </a:gradFill>
            <a:ln>
              <a:noFill/>
            </a:ln>
          </p:spPr>
        </p:sp>
        <p:sp>
          <p:nvSpPr>
            <p:cNvPr id="170" name="Google Shape;170;p8"/>
            <p:cNvSpPr txBox="1"/>
            <p:nvPr/>
          </p:nvSpPr>
          <p:spPr>
            <a:xfrm>
              <a:off x="0" y="-38100"/>
              <a:ext cx="164373" cy="12722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1" name="Google Shape;171;p8"/>
          <p:cNvSpPr txBox="1"/>
          <p:nvPr/>
        </p:nvSpPr>
        <p:spPr>
          <a:xfrm>
            <a:off x="1028700" y="159703"/>
            <a:ext cx="17548234"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1. Data source</a:t>
            </a:r>
            <a:endParaRPr/>
          </a:p>
        </p:txBody>
      </p:sp>
      <p:sp>
        <p:nvSpPr>
          <p:cNvPr id="172" name="Google Shape;172;p8"/>
          <p:cNvSpPr txBox="1"/>
          <p:nvPr/>
        </p:nvSpPr>
        <p:spPr>
          <a:xfrm>
            <a:off x="1028700" y="3289300"/>
            <a:ext cx="16230600" cy="5969000"/>
          </a:xfrm>
          <a:prstGeom prst="rect">
            <a:avLst/>
          </a:prstGeom>
          <a:noFill/>
          <a:ln>
            <a:noFill/>
          </a:ln>
        </p:spPr>
        <p:txBody>
          <a:bodyPr anchorCtr="0" anchor="t" bIns="0" lIns="0" spcFirstLastPara="1" rIns="0" wrap="square" tIns="0">
            <a:spAutoFit/>
          </a:bodyPr>
          <a:lstStyle/>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The dataset was provided by two hospitals in Vietnam: </a:t>
            </a:r>
            <a:r>
              <a:rPr b="1" i="0" lang="en-US" sz="3500" u="none" cap="none" strike="noStrike">
                <a:solidFill>
                  <a:srgbClr val="254E9D"/>
                </a:solidFill>
                <a:latin typeface="Lato"/>
                <a:ea typeface="Lato"/>
                <a:cs typeface="Lato"/>
                <a:sym typeface="Lato"/>
              </a:rPr>
              <a:t>the Hospital 108</a:t>
            </a:r>
            <a:r>
              <a:rPr b="0" i="0" lang="en-US" sz="3500" u="none" cap="none" strike="noStrike">
                <a:solidFill>
                  <a:srgbClr val="254E9D"/>
                </a:solidFill>
                <a:latin typeface="Lato"/>
                <a:ea typeface="Lato"/>
                <a:cs typeface="Lato"/>
                <a:sym typeface="Lato"/>
              </a:rPr>
              <a:t> and </a:t>
            </a:r>
            <a:r>
              <a:rPr b="1" i="0" lang="en-US" sz="3500" u="none" cap="none" strike="noStrike">
                <a:solidFill>
                  <a:srgbClr val="254E9D"/>
                </a:solidFill>
                <a:latin typeface="Lato"/>
                <a:ea typeface="Lato"/>
                <a:cs typeface="Lato"/>
                <a:sym typeface="Lato"/>
              </a:rPr>
              <a:t>the Hanoi Medical University Hospital </a:t>
            </a:r>
            <a:endParaRPr/>
          </a:p>
          <a:p>
            <a:pPr indent="0" lvl="0" marL="0" marR="0" rtl="0" algn="l">
              <a:lnSpc>
                <a:spcPct val="170000"/>
              </a:lnSpc>
              <a:spcBef>
                <a:spcPts val="0"/>
              </a:spcBef>
              <a:spcAft>
                <a:spcPts val="0"/>
              </a:spcAft>
              <a:buNone/>
            </a:pPr>
            <a:r>
              <a:t/>
            </a:r>
            <a:endParaRPr b="1" i="0" sz="3500" u="none" cap="none" strike="noStrike">
              <a:solidFill>
                <a:srgbClr val="254E9D"/>
              </a:solidFill>
              <a:latin typeface="Lato"/>
              <a:ea typeface="Lato"/>
              <a:cs typeface="Lato"/>
              <a:sym typeface="Lato"/>
            </a:endParaRPr>
          </a:p>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This dataset is for the Kaggle competition - </a:t>
            </a:r>
            <a:r>
              <a:rPr b="1" i="0" lang="en-US" sz="3500" u="none" cap="none" strike="noStrike">
                <a:solidFill>
                  <a:srgbClr val="254E9D"/>
                </a:solidFill>
                <a:latin typeface="Lato"/>
                <a:ea typeface="Lato"/>
                <a:cs typeface="Lato"/>
                <a:sym typeface="Lato"/>
              </a:rPr>
              <a:t>VinBigData Chest X-ray Abnormalities Detection</a:t>
            </a:r>
            <a:endParaRPr/>
          </a:p>
          <a:p>
            <a:pPr indent="0" lvl="0" marL="0" marR="0" rtl="0" algn="l">
              <a:lnSpc>
                <a:spcPct val="170000"/>
              </a:lnSpc>
              <a:spcBef>
                <a:spcPts val="0"/>
              </a:spcBef>
              <a:spcAft>
                <a:spcPts val="0"/>
              </a:spcAft>
              <a:buNone/>
            </a:pPr>
            <a:r>
              <a:t/>
            </a:r>
            <a:endParaRPr b="1" i="0" sz="3500" u="none" cap="none" strike="noStrike">
              <a:solidFill>
                <a:srgbClr val="254E9D"/>
              </a:solidFill>
              <a:latin typeface="Lato"/>
              <a:ea typeface="Lato"/>
              <a:cs typeface="Lato"/>
              <a:sym typeface="Lato"/>
            </a:endParaRPr>
          </a:p>
          <a:p>
            <a:pPr indent="-377825" lvl="1" marL="755651" marR="0" rtl="0" algn="l">
              <a:lnSpc>
                <a:spcPct val="170000"/>
              </a:lnSpc>
              <a:spcBef>
                <a:spcPts val="0"/>
              </a:spcBef>
              <a:spcAft>
                <a:spcPts val="0"/>
              </a:spcAft>
              <a:buClr>
                <a:srgbClr val="254E9D"/>
              </a:buClr>
              <a:buSzPts val="3500"/>
              <a:buFont typeface="Arial"/>
              <a:buChar char="•"/>
            </a:pPr>
            <a:r>
              <a:rPr b="0" i="0" lang="en-US" sz="3500" u="none" cap="none" strike="noStrike">
                <a:solidFill>
                  <a:srgbClr val="254E9D"/>
                </a:solidFill>
                <a:latin typeface="Lato"/>
                <a:ea typeface="Lato"/>
                <a:cs typeface="Lato"/>
                <a:sym typeface="Lato"/>
              </a:rPr>
              <a:t>Data link: </a:t>
            </a:r>
            <a:r>
              <a:rPr b="0" i="0" lang="en-US" sz="3500" u="sng" cap="none" strike="noStrike">
                <a:solidFill>
                  <a:srgbClr val="254E9D"/>
                </a:solidFill>
                <a:latin typeface="Lato"/>
                <a:ea typeface="Lato"/>
                <a:cs typeface="Lato"/>
                <a:sym typeface="Lato"/>
                <a:hlinkClick r:id="rId3">
                  <a:extLst>
                    <a:ext uri="{A12FA001-AC4F-418D-AE19-62706E023703}">
                      <ahyp:hlinkClr val="tx"/>
                    </a:ext>
                  </a:extLst>
                </a:hlinkClick>
              </a:rPr>
              <a:t>https://www.kaggle.com/c/vinbigdata-chest-xray abnormalities-detection/data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9"/>
          <p:cNvGrpSpPr/>
          <p:nvPr/>
        </p:nvGrpSpPr>
        <p:grpSpPr>
          <a:xfrm rot="10800000">
            <a:off x="0" y="2800473"/>
            <a:ext cx="476174" cy="7631188"/>
            <a:chOff x="0" y="-38100"/>
            <a:chExt cx="125412" cy="2009860"/>
          </a:xfrm>
        </p:grpSpPr>
        <p:sp>
          <p:nvSpPr>
            <p:cNvPr id="178" name="Google Shape;178;p9"/>
            <p:cNvSpPr/>
            <p:nvPr/>
          </p:nvSpPr>
          <p:spPr>
            <a:xfrm>
              <a:off x="0" y="0"/>
              <a:ext cx="125412" cy="1971760"/>
            </a:xfrm>
            <a:custGeom>
              <a:rect b="b" l="l" r="r" t="t"/>
              <a:pathLst>
                <a:path extrusionOk="0" h="1971760" w="125412">
                  <a:moveTo>
                    <a:pt x="0" y="0"/>
                  </a:moveTo>
                  <a:lnTo>
                    <a:pt x="125412" y="0"/>
                  </a:lnTo>
                  <a:lnTo>
                    <a:pt x="125412" y="1971760"/>
                  </a:lnTo>
                  <a:lnTo>
                    <a:pt x="0" y="1971760"/>
                  </a:lnTo>
                  <a:close/>
                </a:path>
              </a:pathLst>
            </a:custGeom>
            <a:gradFill>
              <a:gsLst>
                <a:gs pos="0">
                  <a:srgbClr val="254E9D"/>
                </a:gs>
                <a:gs pos="100000">
                  <a:srgbClr val="12316D"/>
                </a:gs>
              </a:gsLst>
              <a:path path="circle">
                <a:fillToRect b="50%" l="50%" r="50%" t="50%"/>
              </a:path>
              <a:tileRect/>
            </a:gradFill>
            <a:ln>
              <a:noFill/>
            </a:ln>
          </p:spPr>
        </p:sp>
        <p:sp>
          <p:nvSpPr>
            <p:cNvPr id="179" name="Google Shape;179;p9"/>
            <p:cNvSpPr txBox="1"/>
            <p:nvPr/>
          </p:nvSpPr>
          <p:spPr>
            <a:xfrm>
              <a:off x="0" y="-38100"/>
              <a:ext cx="125412" cy="20098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9"/>
          <p:cNvGrpSpPr/>
          <p:nvPr/>
        </p:nvGrpSpPr>
        <p:grpSpPr>
          <a:xfrm>
            <a:off x="8731987" y="2689027"/>
            <a:ext cx="9556013" cy="7597973"/>
            <a:chOff x="0" y="-38100"/>
            <a:chExt cx="2516810" cy="2001112"/>
          </a:xfrm>
        </p:grpSpPr>
        <p:sp>
          <p:nvSpPr>
            <p:cNvPr id="181" name="Google Shape;181;p9"/>
            <p:cNvSpPr/>
            <p:nvPr/>
          </p:nvSpPr>
          <p:spPr>
            <a:xfrm>
              <a:off x="0" y="0"/>
              <a:ext cx="2516810" cy="1963012"/>
            </a:xfrm>
            <a:custGeom>
              <a:rect b="b" l="l" r="r" t="t"/>
              <a:pathLst>
                <a:path extrusionOk="0" h="1963012" w="2516810">
                  <a:moveTo>
                    <a:pt x="0" y="0"/>
                  </a:moveTo>
                  <a:lnTo>
                    <a:pt x="2516810" y="0"/>
                  </a:lnTo>
                  <a:lnTo>
                    <a:pt x="2516810" y="1963012"/>
                  </a:lnTo>
                  <a:lnTo>
                    <a:pt x="0" y="1963012"/>
                  </a:lnTo>
                  <a:close/>
                </a:path>
              </a:pathLst>
            </a:custGeom>
            <a:gradFill>
              <a:gsLst>
                <a:gs pos="0">
                  <a:srgbClr val="254E9D"/>
                </a:gs>
                <a:gs pos="100000">
                  <a:srgbClr val="12316D"/>
                </a:gs>
              </a:gsLst>
              <a:path path="circle">
                <a:fillToRect b="50%" l="50%" r="50%" t="50%"/>
              </a:path>
              <a:tileRect/>
            </a:gradFill>
            <a:ln>
              <a:noFill/>
            </a:ln>
          </p:spPr>
        </p:sp>
        <p:sp>
          <p:nvSpPr>
            <p:cNvPr id="182" name="Google Shape;182;p9"/>
            <p:cNvSpPr txBox="1"/>
            <p:nvPr/>
          </p:nvSpPr>
          <p:spPr>
            <a:xfrm>
              <a:off x="0" y="-38100"/>
              <a:ext cx="2516810" cy="200111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9"/>
          <p:cNvSpPr/>
          <p:nvPr/>
        </p:nvSpPr>
        <p:spPr>
          <a:xfrm>
            <a:off x="9592171" y="3460750"/>
            <a:ext cx="8182066" cy="6316223"/>
          </a:xfrm>
          <a:custGeom>
            <a:rect b="b" l="l" r="r" t="t"/>
            <a:pathLst>
              <a:path extrusionOk="0" h="6316223" w="8182066">
                <a:moveTo>
                  <a:pt x="0" y="0"/>
                </a:moveTo>
                <a:lnTo>
                  <a:pt x="8182066" y="0"/>
                </a:lnTo>
                <a:lnTo>
                  <a:pt x="8182066" y="6316223"/>
                </a:lnTo>
                <a:lnTo>
                  <a:pt x="0" y="6316223"/>
                </a:lnTo>
                <a:lnTo>
                  <a:pt x="0" y="0"/>
                </a:lnTo>
                <a:close/>
              </a:path>
            </a:pathLst>
          </a:custGeom>
          <a:blipFill rotWithShape="1">
            <a:blip r:embed="rId3">
              <a:alphaModFix/>
            </a:blip>
            <a:stretch>
              <a:fillRect b="0" l="0" r="0" t="0"/>
            </a:stretch>
          </a:blipFill>
          <a:ln cap="sq" cmpd="sng" w="38100">
            <a:solidFill>
              <a:srgbClr val="000000"/>
            </a:solidFill>
            <a:prstDash val="solid"/>
            <a:miter lim="8000"/>
            <a:headEnd len="sm" w="sm" type="none"/>
            <a:tailEnd len="sm" w="sm" type="none"/>
          </a:ln>
        </p:spPr>
      </p:sp>
      <p:sp>
        <p:nvSpPr>
          <p:cNvPr id="184" name="Google Shape;184;p9"/>
          <p:cNvSpPr txBox="1"/>
          <p:nvPr/>
        </p:nvSpPr>
        <p:spPr>
          <a:xfrm>
            <a:off x="1028700" y="159703"/>
            <a:ext cx="17548234" cy="26739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9200" u="none" cap="none" strike="noStrike">
                <a:solidFill>
                  <a:srgbClr val="254E9D"/>
                </a:solidFill>
                <a:latin typeface="Open Sans ExtraBold"/>
                <a:ea typeface="Open Sans ExtraBold"/>
                <a:cs typeface="Open Sans ExtraBold"/>
                <a:sym typeface="Open Sans ExtraBold"/>
              </a:rPr>
              <a:t>III/ Dataset</a:t>
            </a:r>
            <a:endParaRPr/>
          </a:p>
          <a:p>
            <a:pPr indent="0" lvl="0" marL="0" marR="0" rtl="0" algn="l">
              <a:lnSpc>
                <a:spcPct val="140000"/>
              </a:lnSpc>
              <a:spcBef>
                <a:spcPts val="0"/>
              </a:spcBef>
              <a:spcAft>
                <a:spcPts val="0"/>
              </a:spcAft>
              <a:buNone/>
            </a:pPr>
            <a:r>
              <a:rPr b="1" i="0" lang="en-US" sz="6000" u="none" cap="none" strike="noStrike">
                <a:solidFill>
                  <a:srgbClr val="254E9D"/>
                </a:solidFill>
                <a:latin typeface="Open Sans ExtraBold"/>
                <a:ea typeface="Open Sans ExtraBold"/>
                <a:cs typeface="Open Sans ExtraBold"/>
                <a:sym typeface="Open Sans ExtraBold"/>
              </a:rPr>
              <a:t>2. Annotation Process</a:t>
            </a:r>
            <a:endParaRPr/>
          </a:p>
        </p:txBody>
      </p:sp>
      <p:sp>
        <p:nvSpPr>
          <p:cNvPr id="185" name="Google Shape;185;p9"/>
          <p:cNvSpPr txBox="1"/>
          <p:nvPr/>
        </p:nvSpPr>
        <p:spPr>
          <a:xfrm>
            <a:off x="1028700" y="3389887"/>
            <a:ext cx="7324295" cy="6296025"/>
          </a:xfrm>
          <a:prstGeom prst="rect">
            <a:avLst/>
          </a:prstGeom>
          <a:noFill/>
          <a:ln>
            <a:noFill/>
          </a:ln>
        </p:spPr>
        <p:txBody>
          <a:bodyPr anchorCtr="0" anchor="t" bIns="0" lIns="0" spcFirstLastPara="1" rIns="0" wrap="square" tIns="0">
            <a:spAutoFit/>
          </a:bodyPr>
          <a:lstStyle/>
          <a:p>
            <a:pPr indent="-356235" lvl="1" marL="712470" marR="0" rtl="0" algn="l">
              <a:lnSpc>
                <a:spcPct val="17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All images were labeled for the presence of 14 critical radiographic findings.</a:t>
            </a:r>
            <a:endParaRPr/>
          </a:p>
          <a:p>
            <a:pPr indent="0" lvl="0" marL="0" marR="0" rtl="0" algn="l">
              <a:lnSpc>
                <a:spcPct val="170000"/>
              </a:lnSpc>
              <a:spcBef>
                <a:spcPts val="0"/>
              </a:spcBef>
              <a:spcAft>
                <a:spcPts val="0"/>
              </a:spcAft>
              <a:buNone/>
            </a:pPr>
            <a:r>
              <a:t/>
            </a:r>
            <a:endParaRPr b="0" i="0" sz="3300" u="none" cap="none" strike="noStrike">
              <a:solidFill>
                <a:srgbClr val="254E9D"/>
              </a:solidFill>
              <a:latin typeface="Lato"/>
              <a:ea typeface="Lato"/>
              <a:cs typeface="Lato"/>
              <a:sym typeface="Lato"/>
            </a:endParaRPr>
          </a:p>
          <a:p>
            <a:pPr indent="-356235" lvl="1" marL="712470" marR="0" rtl="0" algn="l">
              <a:lnSpc>
                <a:spcPct val="170000"/>
              </a:lnSpc>
              <a:spcBef>
                <a:spcPts val="0"/>
              </a:spcBef>
              <a:spcAft>
                <a:spcPts val="0"/>
              </a:spcAft>
              <a:buClr>
                <a:srgbClr val="254E9D"/>
              </a:buClr>
              <a:buSzPts val="3300"/>
              <a:buFont typeface="Arial"/>
              <a:buChar char="•"/>
            </a:pPr>
            <a:r>
              <a:rPr b="0" i="0" lang="en-US" sz="3300" u="none" cap="none" strike="noStrike">
                <a:solidFill>
                  <a:srgbClr val="254E9D"/>
                </a:solidFill>
                <a:latin typeface="Lato"/>
                <a:ea typeface="Lato"/>
                <a:cs typeface="Lato"/>
                <a:sym typeface="Lato"/>
              </a:rPr>
              <a:t>Each scan in the training set was independently labeled by 3 radiologists while each scan in the test set was labeled by consensus of 5 radiologists.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