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01" r:id="rId2"/>
    <p:sldId id="381" r:id="rId3"/>
    <p:sldId id="382" r:id="rId4"/>
    <p:sldId id="383" r:id="rId5"/>
    <p:sldId id="384" r:id="rId6"/>
    <p:sldId id="386" r:id="rId7"/>
    <p:sldId id="385" r:id="rId8"/>
    <p:sldId id="387" r:id="rId9"/>
    <p:sldId id="388" r:id="rId10"/>
    <p:sldId id="389" r:id="rId11"/>
    <p:sldId id="391" r:id="rId12"/>
    <p:sldId id="392" r:id="rId13"/>
    <p:sldId id="390" r:id="rId14"/>
    <p:sldId id="393" r:id="rId15"/>
    <p:sldId id="394"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2DB7"/>
    <a:srgbClr val="E7C3C8"/>
    <a:srgbClr val="389ED9"/>
    <a:srgbClr val="065096"/>
    <a:srgbClr val="EFEBEE"/>
    <a:srgbClr val="9F414E"/>
    <a:srgbClr val="3B3439"/>
    <a:srgbClr val="D5D1D4"/>
    <a:srgbClr val="6B5D67"/>
    <a:srgbClr val="D8A0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5" autoAdjust="0"/>
    <p:restoredTop sz="94424" autoAdjust="0"/>
  </p:normalViewPr>
  <p:slideViewPr>
    <p:cSldViewPr snapToGrid="0">
      <p:cViewPr varScale="1">
        <p:scale>
          <a:sx n="112" d="100"/>
          <a:sy n="112" d="100"/>
        </p:scale>
        <p:origin x="-504"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D37B43-4344-45C6-A468-2D7C14B8F170}" type="datetimeFigureOut">
              <a:rPr lang="zh-CN" altLang="en-US" smtClean="0"/>
              <a:pPr/>
              <a:t>17/7/17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25A24A-5B84-44C4-BF86-D00426138989}" type="slidenum">
              <a:rPr lang="zh-CN" altLang="en-US" smtClean="0"/>
              <a:pPr/>
              <a:t>‹#›</a:t>
            </a:fld>
            <a:endParaRPr lang="zh-CN" altLang="en-US"/>
          </a:p>
        </p:txBody>
      </p:sp>
    </p:spTree>
    <p:extLst>
      <p:ext uri="{BB962C8B-B14F-4D97-AF65-F5344CB8AC3E}">
        <p14:creationId xmlns:p14="http://schemas.microsoft.com/office/powerpoint/2010/main" val="4163938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25A24A-5B84-44C4-BF86-D00426138989}" type="slidenum">
              <a:rPr lang="zh-CN" altLang="en-US" smtClean="0"/>
              <a:pPr/>
              <a:t>2</a:t>
            </a:fld>
            <a:endParaRPr lang="zh-CN" altLang="en-US"/>
          </a:p>
        </p:txBody>
      </p:sp>
    </p:spTree>
    <p:extLst>
      <p:ext uri="{BB962C8B-B14F-4D97-AF65-F5344CB8AC3E}">
        <p14:creationId xmlns:p14="http://schemas.microsoft.com/office/powerpoint/2010/main" val="1442117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25A24A-5B84-44C4-BF86-D00426138989}" type="slidenum">
              <a:rPr lang="zh-CN" altLang="en-US" smtClean="0"/>
              <a:pPr/>
              <a:t>11</a:t>
            </a:fld>
            <a:endParaRPr lang="zh-CN" altLang="en-US"/>
          </a:p>
        </p:txBody>
      </p:sp>
    </p:spTree>
    <p:extLst>
      <p:ext uri="{BB962C8B-B14F-4D97-AF65-F5344CB8AC3E}">
        <p14:creationId xmlns:p14="http://schemas.microsoft.com/office/powerpoint/2010/main" val="1442117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25A24A-5B84-44C4-BF86-D00426138989}" type="slidenum">
              <a:rPr lang="zh-CN" altLang="en-US" smtClean="0"/>
              <a:pPr/>
              <a:t>12</a:t>
            </a:fld>
            <a:endParaRPr lang="zh-CN" altLang="en-US"/>
          </a:p>
        </p:txBody>
      </p:sp>
    </p:spTree>
    <p:extLst>
      <p:ext uri="{BB962C8B-B14F-4D97-AF65-F5344CB8AC3E}">
        <p14:creationId xmlns:p14="http://schemas.microsoft.com/office/powerpoint/2010/main" val="1442117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25A24A-5B84-44C4-BF86-D00426138989}" type="slidenum">
              <a:rPr lang="zh-CN" altLang="en-US" smtClean="0"/>
              <a:pPr/>
              <a:t>13</a:t>
            </a:fld>
            <a:endParaRPr lang="zh-CN" altLang="en-US"/>
          </a:p>
        </p:txBody>
      </p:sp>
    </p:spTree>
    <p:extLst>
      <p:ext uri="{BB962C8B-B14F-4D97-AF65-F5344CB8AC3E}">
        <p14:creationId xmlns:p14="http://schemas.microsoft.com/office/powerpoint/2010/main" val="1442117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25A24A-5B84-44C4-BF86-D00426138989}" type="slidenum">
              <a:rPr lang="zh-CN" altLang="en-US" smtClean="0"/>
              <a:pPr/>
              <a:t>14</a:t>
            </a:fld>
            <a:endParaRPr lang="zh-CN" altLang="en-US"/>
          </a:p>
        </p:txBody>
      </p:sp>
    </p:spTree>
    <p:extLst>
      <p:ext uri="{BB962C8B-B14F-4D97-AF65-F5344CB8AC3E}">
        <p14:creationId xmlns:p14="http://schemas.microsoft.com/office/powerpoint/2010/main" val="1442117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25A24A-5B84-44C4-BF86-D00426138989}" type="slidenum">
              <a:rPr lang="zh-CN" altLang="en-US" smtClean="0"/>
              <a:pPr/>
              <a:t>15</a:t>
            </a:fld>
            <a:endParaRPr lang="zh-CN" altLang="en-US"/>
          </a:p>
        </p:txBody>
      </p:sp>
    </p:spTree>
    <p:extLst>
      <p:ext uri="{BB962C8B-B14F-4D97-AF65-F5344CB8AC3E}">
        <p14:creationId xmlns:p14="http://schemas.microsoft.com/office/powerpoint/2010/main" val="1442117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25A24A-5B84-44C4-BF86-D00426138989}" type="slidenum">
              <a:rPr lang="zh-CN" altLang="en-US" smtClean="0"/>
              <a:pPr/>
              <a:t>3</a:t>
            </a:fld>
            <a:endParaRPr lang="zh-CN" altLang="en-US"/>
          </a:p>
        </p:txBody>
      </p:sp>
    </p:spTree>
    <p:extLst>
      <p:ext uri="{BB962C8B-B14F-4D97-AF65-F5344CB8AC3E}">
        <p14:creationId xmlns:p14="http://schemas.microsoft.com/office/powerpoint/2010/main" val="1442117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25A24A-5B84-44C4-BF86-D00426138989}" type="slidenum">
              <a:rPr lang="zh-CN" altLang="en-US" smtClean="0"/>
              <a:pPr/>
              <a:t>4</a:t>
            </a:fld>
            <a:endParaRPr lang="zh-CN" altLang="en-US"/>
          </a:p>
        </p:txBody>
      </p:sp>
    </p:spTree>
    <p:extLst>
      <p:ext uri="{BB962C8B-B14F-4D97-AF65-F5344CB8AC3E}">
        <p14:creationId xmlns:p14="http://schemas.microsoft.com/office/powerpoint/2010/main" val="1442117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25A24A-5B84-44C4-BF86-D00426138989}" type="slidenum">
              <a:rPr lang="zh-CN" altLang="en-US" smtClean="0"/>
              <a:pPr/>
              <a:t>5</a:t>
            </a:fld>
            <a:endParaRPr lang="zh-CN" altLang="en-US"/>
          </a:p>
        </p:txBody>
      </p:sp>
    </p:spTree>
    <p:extLst>
      <p:ext uri="{BB962C8B-B14F-4D97-AF65-F5344CB8AC3E}">
        <p14:creationId xmlns:p14="http://schemas.microsoft.com/office/powerpoint/2010/main" val="1442117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25A24A-5B84-44C4-BF86-D00426138989}" type="slidenum">
              <a:rPr lang="zh-CN" altLang="en-US" smtClean="0"/>
              <a:pPr/>
              <a:t>6</a:t>
            </a:fld>
            <a:endParaRPr lang="zh-CN" altLang="en-US"/>
          </a:p>
        </p:txBody>
      </p:sp>
    </p:spTree>
    <p:extLst>
      <p:ext uri="{BB962C8B-B14F-4D97-AF65-F5344CB8AC3E}">
        <p14:creationId xmlns:p14="http://schemas.microsoft.com/office/powerpoint/2010/main" val="1442117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25A24A-5B84-44C4-BF86-D00426138989}" type="slidenum">
              <a:rPr lang="zh-CN" altLang="en-US" smtClean="0"/>
              <a:pPr/>
              <a:t>7</a:t>
            </a:fld>
            <a:endParaRPr lang="zh-CN" altLang="en-US"/>
          </a:p>
        </p:txBody>
      </p:sp>
    </p:spTree>
    <p:extLst>
      <p:ext uri="{BB962C8B-B14F-4D97-AF65-F5344CB8AC3E}">
        <p14:creationId xmlns:p14="http://schemas.microsoft.com/office/powerpoint/2010/main" val="1442117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25A24A-5B84-44C4-BF86-D00426138989}" type="slidenum">
              <a:rPr lang="zh-CN" altLang="en-US" smtClean="0"/>
              <a:pPr/>
              <a:t>8</a:t>
            </a:fld>
            <a:endParaRPr lang="zh-CN" altLang="en-US"/>
          </a:p>
        </p:txBody>
      </p:sp>
    </p:spTree>
    <p:extLst>
      <p:ext uri="{BB962C8B-B14F-4D97-AF65-F5344CB8AC3E}">
        <p14:creationId xmlns:p14="http://schemas.microsoft.com/office/powerpoint/2010/main" val="1442117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25A24A-5B84-44C4-BF86-D00426138989}" type="slidenum">
              <a:rPr lang="zh-CN" altLang="en-US" smtClean="0"/>
              <a:pPr/>
              <a:t>9</a:t>
            </a:fld>
            <a:endParaRPr lang="zh-CN" altLang="en-US"/>
          </a:p>
        </p:txBody>
      </p:sp>
    </p:spTree>
    <p:extLst>
      <p:ext uri="{BB962C8B-B14F-4D97-AF65-F5344CB8AC3E}">
        <p14:creationId xmlns:p14="http://schemas.microsoft.com/office/powerpoint/2010/main" val="1442117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25A24A-5B84-44C4-BF86-D00426138989}" type="slidenum">
              <a:rPr lang="zh-CN" altLang="en-US" smtClean="0"/>
              <a:pPr/>
              <a:t>10</a:t>
            </a:fld>
            <a:endParaRPr lang="zh-CN" altLang="en-US"/>
          </a:p>
        </p:txBody>
      </p:sp>
    </p:spTree>
    <p:extLst>
      <p:ext uri="{BB962C8B-B14F-4D97-AF65-F5344CB8AC3E}">
        <p14:creationId xmlns:p14="http://schemas.microsoft.com/office/powerpoint/2010/main" val="1442117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descr="新版PPT模板母板.jpg"/>
          <p:cNvPicPr>
            <a:picLocks noChangeAspect="1"/>
          </p:cNvPicPr>
          <p:nvPr userDrawn="1"/>
        </p:nvPicPr>
        <p:blipFill>
          <a:blip r:embed="rId2" cstate="print"/>
          <a:stretch>
            <a:fillRect/>
          </a:stretch>
        </p:blipFill>
        <p:spPr>
          <a:xfrm>
            <a:off x="0" y="-1"/>
            <a:ext cx="12192000" cy="6861809"/>
          </a:xfrm>
          <a:prstGeom prst="rect">
            <a:avLst/>
          </a:prstGeom>
        </p:spPr>
      </p:pic>
    </p:spTree>
    <p:extLst>
      <p:ext uri="{BB962C8B-B14F-4D97-AF65-F5344CB8AC3E}">
        <p14:creationId xmlns:p14="http://schemas.microsoft.com/office/powerpoint/2010/main" val="235134140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BEE"/>
        </a:solidFill>
        <a:effectLst/>
      </p:bgPr>
    </p:bg>
    <p:spTree>
      <p:nvGrpSpPr>
        <p:cNvPr id="1" name=""/>
        <p:cNvGrpSpPr/>
        <p:nvPr/>
      </p:nvGrpSpPr>
      <p:grpSpPr>
        <a:xfrm>
          <a:off x="0" y="0"/>
          <a:ext cx="0" cy="0"/>
          <a:chOff x="0" y="0"/>
          <a:chExt cx="0" cy="0"/>
        </a:xfrm>
      </p:grpSpPr>
      <p:pic>
        <p:nvPicPr>
          <p:cNvPr id="7" name="图片 6" descr="新版PPT模板母板.jpg"/>
          <p:cNvPicPr>
            <a:picLocks noChangeAspect="1"/>
          </p:cNvPicPr>
          <p:nvPr/>
        </p:nvPicPr>
        <p:blipFill>
          <a:blip r:embed="rId3" cstate="print"/>
          <a:stretch>
            <a:fillRect/>
          </a:stretch>
        </p:blipFill>
        <p:spPr>
          <a:xfrm>
            <a:off x="0" y="-1"/>
            <a:ext cx="12192000" cy="6861809"/>
          </a:xfrm>
          <a:prstGeom prst="rect">
            <a:avLst/>
          </a:prstGeom>
        </p:spPr>
      </p:pic>
    </p:spTree>
    <p:extLst>
      <p:ext uri="{BB962C8B-B14F-4D97-AF65-F5344CB8AC3E}">
        <p14:creationId xmlns:p14="http://schemas.microsoft.com/office/powerpoint/2010/main" val="1674889301"/>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新版PPT模板3底图.jpg"/>
          <p:cNvPicPr>
            <a:picLocks noChangeAspect="1"/>
          </p:cNvPicPr>
          <p:nvPr/>
        </p:nvPicPr>
        <p:blipFill>
          <a:blip r:embed="rId2" cstate="print"/>
          <a:stretch>
            <a:fillRect/>
          </a:stretch>
        </p:blipFill>
        <p:spPr>
          <a:xfrm>
            <a:off x="0" y="-1"/>
            <a:ext cx="12192000" cy="6861809"/>
          </a:xfrm>
          <a:prstGeom prst="rect">
            <a:avLst/>
          </a:prstGeom>
        </p:spPr>
      </p:pic>
      <p:sp>
        <p:nvSpPr>
          <p:cNvPr id="3" name="文本框 2"/>
          <p:cNvSpPr txBox="1"/>
          <p:nvPr/>
        </p:nvSpPr>
        <p:spPr>
          <a:xfrm>
            <a:off x="782034" y="2858706"/>
            <a:ext cx="8169941" cy="707886"/>
          </a:xfrm>
          <a:prstGeom prst="rect">
            <a:avLst/>
          </a:prstGeom>
          <a:noFill/>
        </p:spPr>
        <p:txBody>
          <a:bodyPr wrap="square" rtlCol="0">
            <a:spAutoFit/>
          </a:bodyPr>
          <a:lstStyle/>
          <a:p>
            <a:r>
              <a:rPr lang="zh-CN" altLang="en-US" sz="4000" dirty="0" smtClean="0">
                <a:latin typeface="微软雅黑" pitchFamily="34" charset="-122"/>
                <a:ea typeface="微软雅黑" pitchFamily="34" charset="-122"/>
                <a:cs typeface="Arial Unicode MS" panose="020B0604020202020204" pitchFamily="34" charset="-122"/>
              </a:rPr>
              <a:t>入职后工作总结</a:t>
            </a:r>
            <a:r>
              <a:rPr lang="en-US" altLang="zh-CN" sz="4000" dirty="0" smtClean="0">
                <a:latin typeface="微软雅黑" pitchFamily="34" charset="-122"/>
                <a:ea typeface="微软雅黑" pitchFamily="34" charset="-122"/>
                <a:cs typeface="Arial Unicode MS" panose="020B0604020202020204" pitchFamily="34" charset="-122"/>
              </a:rPr>
              <a:t>-</a:t>
            </a:r>
            <a:r>
              <a:rPr lang="zh-CN" altLang="en-US" sz="4000" dirty="0" smtClean="0">
                <a:latin typeface="微软雅黑" pitchFamily="34" charset="-122"/>
                <a:ea typeface="微软雅黑" pitchFamily="34" charset="-122"/>
                <a:cs typeface="Arial Unicode MS" panose="020B0604020202020204" pitchFamily="34" charset="-122"/>
              </a:rPr>
              <a:t>坤极</a:t>
            </a:r>
            <a:endParaRPr lang="zh-CN" altLang="en-US" sz="4000" dirty="0">
              <a:latin typeface="微软雅黑" pitchFamily="34" charset="-122"/>
              <a:ea typeface="微软雅黑" pitchFamily="34" charset="-122"/>
              <a:cs typeface="Arial Unicode MS" panose="020B0604020202020204" pitchFamily="34" charset="-122"/>
            </a:endParaRPr>
          </a:p>
        </p:txBody>
      </p:sp>
      <p:sp>
        <p:nvSpPr>
          <p:cNvPr id="4" name="文本框 3"/>
          <p:cNvSpPr txBox="1"/>
          <p:nvPr/>
        </p:nvSpPr>
        <p:spPr>
          <a:xfrm>
            <a:off x="770465" y="1733876"/>
            <a:ext cx="6320677" cy="723275"/>
          </a:xfrm>
          <a:prstGeom prst="rect">
            <a:avLst/>
          </a:prstGeom>
          <a:noFill/>
        </p:spPr>
        <p:txBody>
          <a:bodyPr wrap="square" rtlCol="0">
            <a:spAutoFit/>
          </a:bodyPr>
          <a:lstStyle/>
          <a:p>
            <a:r>
              <a:rPr lang="en-US" altLang="zh-CN" sz="4100" dirty="0" smtClean="0">
                <a:solidFill>
                  <a:srgbClr val="065096"/>
                </a:solidFill>
                <a:latin typeface="方正兰亭纤黑简体" pitchFamily="65" charset="-122"/>
                <a:ea typeface="方正兰亭纤黑简体" pitchFamily="65" charset="-122"/>
                <a:cs typeface="Arial Unicode MS" panose="020B0604020202020204" pitchFamily="34" charset="-122"/>
              </a:rPr>
              <a:t>PRESENTATION</a:t>
            </a:r>
            <a:endParaRPr lang="en-US" altLang="zh-CN" sz="4100" dirty="0">
              <a:solidFill>
                <a:srgbClr val="065096"/>
              </a:solidFill>
              <a:latin typeface="方正兰亭纤黑简体" pitchFamily="65" charset="-122"/>
              <a:ea typeface="方正兰亭纤黑简体" pitchFamily="65" charset="-122"/>
              <a:cs typeface="Arial Unicode MS" panose="020B0604020202020204" pitchFamily="34" charset="-122"/>
            </a:endParaRPr>
          </a:p>
        </p:txBody>
      </p:sp>
      <p:sp>
        <p:nvSpPr>
          <p:cNvPr id="5" name="文本框 3"/>
          <p:cNvSpPr txBox="1"/>
          <p:nvPr/>
        </p:nvSpPr>
        <p:spPr>
          <a:xfrm>
            <a:off x="813137" y="1291916"/>
            <a:ext cx="7352455" cy="492443"/>
          </a:xfrm>
          <a:prstGeom prst="rect">
            <a:avLst/>
          </a:prstGeom>
          <a:noFill/>
        </p:spPr>
        <p:txBody>
          <a:bodyPr wrap="square" rtlCol="0">
            <a:spAutoFit/>
          </a:bodyPr>
          <a:lstStyle/>
          <a:p>
            <a:r>
              <a:rPr lang="en-US" altLang="zh-CN" sz="2600" dirty="0" smtClean="0">
                <a:solidFill>
                  <a:srgbClr val="065096"/>
                </a:solidFill>
                <a:latin typeface="方正兰亭大黑_GBK" pitchFamily="2" charset="-122"/>
                <a:ea typeface="方正兰亭大黑_GBK" pitchFamily="2" charset="-122"/>
                <a:cs typeface="Arial Unicode MS" panose="020B0604020202020204" pitchFamily="34" charset="-122"/>
              </a:rPr>
              <a:t>ALIBABA SECURITY</a:t>
            </a:r>
            <a:endParaRPr lang="en-US" altLang="zh-CN" sz="2600" dirty="0">
              <a:solidFill>
                <a:srgbClr val="065096"/>
              </a:solidFill>
              <a:latin typeface="方正兰亭大黑_GBK" pitchFamily="2" charset="-122"/>
              <a:ea typeface="方正兰亭大黑_GBK" pitchFamily="2" charset="-122"/>
              <a:cs typeface="Arial Unicode MS" panose="020B0604020202020204" pitchFamily="34" charset="-122"/>
            </a:endParaRPr>
          </a:p>
        </p:txBody>
      </p:sp>
      <p:sp>
        <p:nvSpPr>
          <p:cNvPr id="6" name="矩形 5"/>
          <p:cNvSpPr/>
          <p:nvPr/>
        </p:nvSpPr>
        <p:spPr>
          <a:xfrm>
            <a:off x="905256" y="2606040"/>
            <a:ext cx="201168" cy="54864"/>
          </a:xfrm>
          <a:prstGeom prst="rect">
            <a:avLst/>
          </a:prstGeom>
          <a:solidFill>
            <a:srgbClr val="0650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67148924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12800" y="1386488"/>
            <a:ext cx="10376606" cy="2246769"/>
          </a:xfrm>
          <a:prstGeom prst="rect">
            <a:avLst/>
          </a:prstGeom>
          <a:noFill/>
        </p:spPr>
        <p:txBody>
          <a:bodyPr wrap="square" rtlCol="0">
            <a:spAutoFit/>
          </a:bodyPr>
          <a:lstStyle/>
          <a:p>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背景：来自各个</a:t>
            </a:r>
            <a:r>
              <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sensor</a:t>
            </a:r>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的告警数据表示格式略有差异，所有不同来源的告警一般因为格式差异而被划分都不同数据集模式存储</a:t>
            </a:r>
            <a:endPar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endParaRPr>
          </a:p>
          <a:p>
            <a:endPar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需要设计一个标准化格式满足所有的来源告警</a:t>
            </a:r>
            <a:endPar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统一的标准化格式，降低复杂度和维护成本，统一告警数据视图</a:t>
            </a:r>
            <a:endPar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TextBox 4"/>
          <p:cNvSpPr txBox="1"/>
          <p:nvPr/>
        </p:nvSpPr>
        <p:spPr>
          <a:xfrm>
            <a:off x="880311" y="618392"/>
            <a:ext cx="5211683" cy="523220"/>
          </a:xfrm>
          <a:prstGeom prst="rect">
            <a:avLst/>
          </a:prstGeom>
          <a:noFill/>
        </p:spPr>
        <p:txBody>
          <a:bodyPr wrap="none" rtlCol="0">
            <a:spAutoFit/>
          </a:bodyPr>
          <a:lstStyle/>
          <a:p>
            <a:r>
              <a:rPr kumimoji="1" lang="zh-CN" altLang="en-US" sz="2800" dirty="0">
                <a:solidFill>
                  <a:srgbClr val="3B3439"/>
                </a:solidFill>
                <a:latin typeface="+mn-ea"/>
                <a:cs typeface="Arial Unicode MS" panose="020B0604020202020204" pitchFamily="34" charset="-122"/>
              </a:rPr>
              <a:t>智子运营平台库迁移及数据整合</a:t>
            </a:r>
            <a:endParaRPr kumimoji="1" lang="en-US" altLang="zh-CN" sz="2800" dirty="0">
              <a:solidFill>
                <a:srgbClr val="3B3439"/>
              </a:solidFill>
              <a:latin typeface="+mn-ea"/>
              <a:cs typeface="Arial Unicode MS" panose="020B0604020202020204" pitchFamily="34" charset="-122"/>
            </a:endParaRPr>
          </a:p>
        </p:txBody>
      </p:sp>
      <p:pic>
        <p:nvPicPr>
          <p:cNvPr id="5" name="Picture 2" descr="C:\Users\Administrator\Desktop\新版PPT模板21435456.png"/>
          <p:cNvPicPr>
            <a:picLocks noChangeAspect="1" noChangeArrowheads="1"/>
          </p:cNvPicPr>
          <p:nvPr/>
        </p:nvPicPr>
        <p:blipFill>
          <a:blip r:embed="rId3" cstate="print"/>
          <a:srcRect/>
          <a:stretch>
            <a:fillRect/>
          </a:stretch>
        </p:blipFill>
        <p:spPr bwMode="auto">
          <a:xfrm>
            <a:off x="678053" y="1258697"/>
            <a:ext cx="1702414" cy="67183"/>
          </a:xfrm>
          <a:prstGeom prst="rect">
            <a:avLst/>
          </a:prstGeom>
          <a:noFill/>
        </p:spPr>
      </p:pic>
    </p:spTree>
    <p:extLst>
      <p:ext uri="{BB962C8B-B14F-4D97-AF65-F5344CB8AC3E}">
        <p14:creationId xmlns:p14="http://schemas.microsoft.com/office/powerpoint/2010/main" val="26914305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12800" y="1386488"/>
            <a:ext cx="10376606" cy="4832093"/>
          </a:xfrm>
          <a:prstGeom prst="rect">
            <a:avLst/>
          </a:prstGeom>
          <a:noFill/>
        </p:spPr>
        <p:txBody>
          <a:bodyPr wrap="square" rtlCol="0">
            <a:spAutoFit/>
          </a:bodyPr>
          <a:lstStyle/>
          <a:p>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通过中间件</a:t>
            </a:r>
            <a:r>
              <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TDDL</a:t>
            </a:r>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建立逻辑库，逻辑表和物理库、物理表之间的路由映射关系，提高数据库的数据处理上限</a:t>
            </a:r>
            <a:endPar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路由</a:t>
            </a:r>
            <a:r>
              <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sz="2800" dirty="0" err="1"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sharding</a:t>
            </a:r>
            <a:r>
              <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 field</a:t>
            </a:r>
          </a:p>
          <a:p>
            <a:r>
              <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Sequence </a:t>
            </a:r>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唯一键</a:t>
            </a:r>
            <a:r>
              <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全局唯一与局部唯一</a:t>
            </a:r>
            <a:endPar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数据划分</a:t>
            </a:r>
            <a:endPar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排序分页</a:t>
            </a:r>
            <a:endPar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kumimoji="1" lang="en-US" altLang="zh-CN" sz="2800" dirty="0" err="1"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Sql</a:t>
            </a:r>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语法支持不足</a:t>
            </a:r>
            <a:endPar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kumimoji="1" lang="en-US" altLang="zh-CN" sz="2800" dirty="0" err="1"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Orm</a:t>
            </a:r>
            <a:r>
              <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 Text</a:t>
            </a:r>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类型支持不足</a:t>
            </a:r>
            <a:endPar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需要对原有代码进行重构满足</a:t>
            </a:r>
            <a:r>
              <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TDDL </a:t>
            </a:r>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语法</a:t>
            </a:r>
            <a:endPar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比单库需要更多的连接数</a:t>
            </a:r>
            <a:endPar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endParaRPr>
          </a:p>
          <a:p>
            <a:endPar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TextBox 4"/>
          <p:cNvSpPr txBox="1"/>
          <p:nvPr/>
        </p:nvSpPr>
        <p:spPr>
          <a:xfrm>
            <a:off x="880311" y="618392"/>
            <a:ext cx="5211683" cy="523220"/>
          </a:xfrm>
          <a:prstGeom prst="rect">
            <a:avLst/>
          </a:prstGeom>
          <a:noFill/>
        </p:spPr>
        <p:txBody>
          <a:bodyPr wrap="none" rtlCol="0">
            <a:spAutoFit/>
          </a:bodyPr>
          <a:lstStyle/>
          <a:p>
            <a:r>
              <a:rPr kumimoji="1" lang="en-US" altLang="zh-CN" sz="2800" dirty="0">
                <a:solidFill>
                  <a:srgbClr val="3B3439"/>
                </a:solidFill>
                <a:latin typeface="+mn-ea"/>
                <a:cs typeface="Arial Unicode MS" panose="020B0604020202020204" pitchFamily="34" charset="-122"/>
              </a:rPr>
              <a:t>TDDL</a:t>
            </a:r>
            <a:r>
              <a:rPr kumimoji="1" lang="zh-CN" altLang="en-US" sz="2800" dirty="0">
                <a:solidFill>
                  <a:srgbClr val="3B3439"/>
                </a:solidFill>
                <a:latin typeface="+mn-ea"/>
                <a:cs typeface="Arial Unicode MS" panose="020B0604020202020204" pitchFamily="34" charset="-122"/>
              </a:rPr>
              <a:t>分库分表和</a:t>
            </a:r>
            <a:r>
              <a:rPr kumimoji="1" lang="en-US" altLang="zh-CN" sz="2800" dirty="0" err="1">
                <a:solidFill>
                  <a:srgbClr val="3B3439"/>
                </a:solidFill>
                <a:latin typeface="+mn-ea"/>
                <a:cs typeface="Arial Unicode MS" panose="020B0604020202020204" pitchFamily="34" charset="-122"/>
              </a:rPr>
              <a:t>Mysql-Json</a:t>
            </a:r>
            <a:r>
              <a:rPr kumimoji="1" lang="zh-CN" altLang="en-US" sz="2800" dirty="0">
                <a:solidFill>
                  <a:srgbClr val="3B3439"/>
                </a:solidFill>
                <a:latin typeface="+mn-ea"/>
                <a:cs typeface="Arial Unicode MS" panose="020B0604020202020204" pitchFamily="34" charset="-122"/>
              </a:rPr>
              <a:t>测试</a:t>
            </a:r>
            <a:endParaRPr kumimoji="1" lang="en-US" altLang="zh-CN" sz="2800" dirty="0">
              <a:solidFill>
                <a:srgbClr val="3B3439"/>
              </a:solidFill>
              <a:latin typeface="+mn-ea"/>
              <a:cs typeface="Arial Unicode MS" panose="020B0604020202020204" pitchFamily="34" charset="-122"/>
            </a:endParaRPr>
          </a:p>
        </p:txBody>
      </p:sp>
      <p:pic>
        <p:nvPicPr>
          <p:cNvPr id="5" name="Picture 2" descr="C:\Users\Administrator\Desktop\新版PPT模板21435456.png"/>
          <p:cNvPicPr>
            <a:picLocks noChangeAspect="1" noChangeArrowheads="1"/>
          </p:cNvPicPr>
          <p:nvPr/>
        </p:nvPicPr>
        <p:blipFill>
          <a:blip r:embed="rId3" cstate="print"/>
          <a:srcRect/>
          <a:stretch>
            <a:fillRect/>
          </a:stretch>
        </p:blipFill>
        <p:spPr bwMode="auto">
          <a:xfrm>
            <a:off x="678053" y="1258697"/>
            <a:ext cx="1702414" cy="67183"/>
          </a:xfrm>
          <a:prstGeom prst="rect">
            <a:avLst/>
          </a:prstGeom>
          <a:noFill/>
        </p:spPr>
      </p:pic>
    </p:spTree>
    <p:extLst>
      <p:ext uri="{BB962C8B-B14F-4D97-AF65-F5344CB8AC3E}">
        <p14:creationId xmlns:p14="http://schemas.microsoft.com/office/powerpoint/2010/main" val="69471410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12800" y="1386488"/>
            <a:ext cx="10376606" cy="1384995"/>
          </a:xfrm>
          <a:prstGeom prst="rect">
            <a:avLst/>
          </a:prstGeom>
          <a:noFill/>
        </p:spPr>
        <p:txBody>
          <a:bodyPr wrap="square" rtlCol="0">
            <a:spAutoFit/>
          </a:bodyPr>
          <a:lstStyle/>
          <a:p>
            <a:r>
              <a:rPr kumimoji="1" lang="en-US" altLang="zh-CN" sz="2800" dirty="0" err="1"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Json</a:t>
            </a:r>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应用广泛，数据库中用</a:t>
            </a:r>
            <a:r>
              <a:rPr kumimoji="1" lang="en-US" altLang="zh-CN" sz="2800" dirty="0" err="1"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varchar</a:t>
            </a:r>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存储</a:t>
            </a:r>
            <a:r>
              <a:rPr kumimoji="1" lang="en-US" altLang="zh-CN" sz="2800" dirty="0" err="1"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json</a:t>
            </a:r>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，在客户端程序中完成解析</a:t>
            </a:r>
            <a:endPar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Mysql5.7 </a:t>
            </a:r>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开始支持</a:t>
            </a:r>
            <a:r>
              <a:rPr kumimoji="1" lang="en-US" altLang="zh-CN" sz="2800" dirty="0" err="1"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json</a:t>
            </a:r>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特性，提供</a:t>
            </a:r>
            <a:r>
              <a:rPr kumimoji="1" lang="en-US" altLang="zh-CN" sz="2800" dirty="0" err="1"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json</a:t>
            </a:r>
            <a:r>
              <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kumimoji="1" lang="en-US" altLang="zh-CN" sz="2800" dirty="0" err="1"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api</a:t>
            </a:r>
            <a:endPar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TextBox 4"/>
          <p:cNvSpPr txBox="1"/>
          <p:nvPr/>
        </p:nvSpPr>
        <p:spPr>
          <a:xfrm>
            <a:off x="880311" y="618392"/>
            <a:ext cx="5211683" cy="523220"/>
          </a:xfrm>
          <a:prstGeom prst="rect">
            <a:avLst/>
          </a:prstGeom>
          <a:noFill/>
        </p:spPr>
        <p:txBody>
          <a:bodyPr wrap="none" rtlCol="0">
            <a:spAutoFit/>
          </a:bodyPr>
          <a:lstStyle/>
          <a:p>
            <a:r>
              <a:rPr kumimoji="1" lang="en-US" altLang="zh-CN" sz="2800" dirty="0">
                <a:solidFill>
                  <a:srgbClr val="3B3439"/>
                </a:solidFill>
                <a:latin typeface="+mn-ea"/>
                <a:cs typeface="Arial Unicode MS" panose="020B0604020202020204" pitchFamily="34" charset="-122"/>
              </a:rPr>
              <a:t>TDDL</a:t>
            </a:r>
            <a:r>
              <a:rPr kumimoji="1" lang="zh-CN" altLang="en-US" sz="2800" dirty="0">
                <a:solidFill>
                  <a:srgbClr val="3B3439"/>
                </a:solidFill>
                <a:latin typeface="+mn-ea"/>
                <a:cs typeface="Arial Unicode MS" panose="020B0604020202020204" pitchFamily="34" charset="-122"/>
              </a:rPr>
              <a:t>分库分表和</a:t>
            </a:r>
            <a:r>
              <a:rPr kumimoji="1" lang="en-US" altLang="zh-CN" sz="2800" dirty="0" err="1">
                <a:solidFill>
                  <a:srgbClr val="3B3439"/>
                </a:solidFill>
                <a:latin typeface="+mn-ea"/>
                <a:cs typeface="Arial Unicode MS" panose="020B0604020202020204" pitchFamily="34" charset="-122"/>
              </a:rPr>
              <a:t>Mysql-Json</a:t>
            </a:r>
            <a:r>
              <a:rPr kumimoji="1" lang="zh-CN" altLang="en-US" sz="2800" dirty="0">
                <a:solidFill>
                  <a:srgbClr val="3B3439"/>
                </a:solidFill>
                <a:latin typeface="+mn-ea"/>
                <a:cs typeface="Arial Unicode MS" panose="020B0604020202020204" pitchFamily="34" charset="-122"/>
              </a:rPr>
              <a:t>测试</a:t>
            </a:r>
            <a:endParaRPr kumimoji="1" lang="en-US" altLang="zh-CN" sz="2800" dirty="0">
              <a:solidFill>
                <a:srgbClr val="3B3439"/>
              </a:solidFill>
              <a:latin typeface="+mn-ea"/>
              <a:cs typeface="Arial Unicode MS" panose="020B0604020202020204" pitchFamily="34" charset="-122"/>
            </a:endParaRPr>
          </a:p>
        </p:txBody>
      </p:sp>
      <p:pic>
        <p:nvPicPr>
          <p:cNvPr id="5" name="Picture 2" descr="C:\Users\Administrator\Desktop\新版PPT模板21435456.png"/>
          <p:cNvPicPr>
            <a:picLocks noChangeAspect="1" noChangeArrowheads="1"/>
          </p:cNvPicPr>
          <p:nvPr/>
        </p:nvPicPr>
        <p:blipFill>
          <a:blip r:embed="rId3" cstate="print"/>
          <a:srcRect/>
          <a:stretch>
            <a:fillRect/>
          </a:stretch>
        </p:blipFill>
        <p:spPr bwMode="auto">
          <a:xfrm>
            <a:off x="678053" y="1258697"/>
            <a:ext cx="1702414" cy="67183"/>
          </a:xfrm>
          <a:prstGeom prst="rect">
            <a:avLst/>
          </a:prstGeom>
          <a:noFill/>
        </p:spPr>
      </p:pic>
    </p:spTree>
    <p:extLst>
      <p:ext uri="{BB962C8B-B14F-4D97-AF65-F5344CB8AC3E}">
        <p14:creationId xmlns:p14="http://schemas.microsoft.com/office/powerpoint/2010/main" val="70029093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12800" y="1386488"/>
            <a:ext cx="10376606" cy="523220"/>
          </a:xfrm>
          <a:prstGeom prst="rect">
            <a:avLst/>
          </a:prstGeom>
          <a:noFill/>
        </p:spPr>
        <p:txBody>
          <a:bodyPr wrap="square" rtlCol="0">
            <a:spAutoFit/>
          </a:bodyPr>
          <a:lstStyle/>
          <a:p>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百年阿里：文化洗礼</a:t>
            </a:r>
            <a:endPar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TextBox 4"/>
          <p:cNvSpPr txBox="1"/>
          <p:nvPr/>
        </p:nvSpPr>
        <p:spPr>
          <a:xfrm>
            <a:off x="880311" y="618392"/>
            <a:ext cx="902811" cy="523220"/>
          </a:xfrm>
          <a:prstGeom prst="rect">
            <a:avLst/>
          </a:prstGeom>
          <a:noFill/>
        </p:spPr>
        <p:txBody>
          <a:bodyPr wrap="none" rtlCol="0">
            <a:spAutoFit/>
          </a:bodyPr>
          <a:lstStyle/>
          <a:p>
            <a:r>
              <a:rPr kumimoji="1" lang="zh-CN" altLang="en-US" sz="2800" dirty="0">
                <a:solidFill>
                  <a:srgbClr val="3B3439"/>
                </a:solidFill>
                <a:latin typeface="+mn-ea"/>
                <a:cs typeface="Arial Unicode MS" panose="020B0604020202020204" pitchFamily="34" charset="-122"/>
              </a:rPr>
              <a:t>百阿</a:t>
            </a:r>
            <a:endParaRPr kumimoji="1" lang="en-US" altLang="zh-CN" sz="2800" dirty="0">
              <a:solidFill>
                <a:srgbClr val="3B3439"/>
              </a:solidFill>
              <a:latin typeface="+mn-ea"/>
              <a:cs typeface="Arial Unicode MS" panose="020B0604020202020204" pitchFamily="34" charset="-122"/>
            </a:endParaRPr>
          </a:p>
        </p:txBody>
      </p:sp>
      <p:pic>
        <p:nvPicPr>
          <p:cNvPr id="5" name="Picture 2" descr="C:\Users\Administrator\Desktop\新版PPT模板21435456.png"/>
          <p:cNvPicPr>
            <a:picLocks noChangeAspect="1" noChangeArrowheads="1"/>
          </p:cNvPicPr>
          <p:nvPr/>
        </p:nvPicPr>
        <p:blipFill>
          <a:blip r:embed="rId3" cstate="print"/>
          <a:srcRect/>
          <a:stretch>
            <a:fillRect/>
          </a:stretch>
        </p:blipFill>
        <p:spPr bwMode="auto">
          <a:xfrm>
            <a:off x="678053" y="1258697"/>
            <a:ext cx="1702414" cy="67183"/>
          </a:xfrm>
          <a:prstGeom prst="rect">
            <a:avLst/>
          </a:prstGeom>
          <a:noFill/>
        </p:spPr>
      </p:pic>
    </p:spTree>
    <p:extLst>
      <p:ext uri="{BB962C8B-B14F-4D97-AF65-F5344CB8AC3E}">
        <p14:creationId xmlns:p14="http://schemas.microsoft.com/office/powerpoint/2010/main" val="183429997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12800" y="1386488"/>
            <a:ext cx="10376606" cy="523220"/>
          </a:xfrm>
          <a:prstGeom prst="rect">
            <a:avLst/>
          </a:prstGeom>
          <a:noFill/>
        </p:spPr>
        <p:txBody>
          <a:bodyPr wrap="square" rtlCol="0">
            <a:spAutoFit/>
          </a:bodyPr>
          <a:lstStyle/>
          <a:p>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百年阿里：文化洗礼</a:t>
            </a:r>
            <a:endPar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TextBox 4"/>
          <p:cNvSpPr txBox="1"/>
          <p:nvPr/>
        </p:nvSpPr>
        <p:spPr>
          <a:xfrm>
            <a:off x="880311" y="618392"/>
            <a:ext cx="1980029" cy="523220"/>
          </a:xfrm>
          <a:prstGeom prst="rect">
            <a:avLst/>
          </a:prstGeom>
          <a:noFill/>
        </p:spPr>
        <p:txBody>
          <a:bodyPr wrap="none" rtlCol="0">
            <a:spAutoFit/>
          </a:bodyPr>
          <a:lstStyle/>
          <a:p>
            <a:r>
              <a:rPr kumimoji="1" lang="zh-CN" altLang="en-US" sz="2800" dirty="0">
                <a:solidFill>
                  <a:srgbClr val="3B3439"/>
                </a:solidFill>
                <a:latin typeface="+mn-ea"/>
                <a:cs typeface="Arial Unicode MS" panose="020B0604020202020204" pitchFamily="34" charset="-122"/>
              </a:rPr>
              <a:t>总结与思考</a:t>
            </a:r>
            <a:endParaRPr kumimoji="1" lang="en-US" altLang="zh-CN" sz="2800" dirty="0">
              <a:solidFill>
                <a:srgbClr val="3B3439"/>
              </a:solidFill>
              <a:latin typeface="+mn-ea"/>
              <a:cs typeface="Arial Unicode MS" panose="020B0604020202020204" pitchFamily="34" charset="-122"/>
            </a:endParaRPr>
          </a:p>
        </p:txBody>
      </p:sp>
      <p:pic>
        <p:nvPicPr>
          <p:cNvPr id="5" name="Picture 2" descr="C:\Users\Administrator\Desktop\新版PPT模板21435456.png"/>
          <p:cNvPicPr>
            <a:picLocks noChangeAspect="1" noChangeArrowheads="1"/>
          </p:cNvPicPr>
          <p:nvPr/>
        </p:nvPicPr>
        <p:blipFill>
          <a:blip r:embed="rId3" cstate="print"/>
          <a:srcRect/>
          <a:stretch>
            <a:fillRect/>
          </a:stretch>
        </p:blipFill>
        <p:spPr bwMode="auto">
          <a:xfrm>
            <a:off x="678053" y="1258697"/>
            <a:ext cx="1702414" cy="67183"/>
          </a:xfrm>
          <a:prstGeom prst="rect">
            <a:avLst/>
          </a:prstGeom>
          <a:noFill/>
        </p:spPr>
      </p:pic>
    </p:spTree>
    <p:extLst>
      <p:ext uri="{BB962C8B-B14F-4D97-AF65-F5344CB8AC3E}">
        <p14:creationId xmlns:p14="http://schemas.microsoft.com/office/powerpoint/2010/main" val="147921478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12800" y="1386488"/>
            <a:ext cx="10376606" cy="523220"/>
          </a:xfrm>
          <a:prstGeom prst="rect">
            <a:avLst/>
          </a:prstGeom>
          <a:noFill/>
        </p:spPr>
        <p:txBody>
          <a:bodyPr wrap="square" rtlCol="0">
            <a:spAutoFit/>
          </a:bodyPr>
          <a:lstStyle/>
          <a:p>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百年阿里：文化洗礼</a:t>
            </a:r>
            <a:endPar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TextBox 4"/>
          <p:cNvSpPr txBox="1"/>
          <p:nvPr/>
        </p:nvSpPr>
        <p:spPr>
          <a:xfrm>
            <a:off x="880311" y="618392"/>
            <a:ext cx="1980029" cy="523220"/>
          </a:xfrm>
          <a:prstGeom prst="rect">
            <a:avLst/>
          </a:prstGeom>
          <a:noFill/>
        </p:spPr>
        <p:txBody>
          <a:bodyPr wrap="none" rtlCol="0">
            <a:spAutoFit/>
          </a:bodyPr>
          <a:lstStyle/>
          <a:p>
            <a:r>
              <a:rPr kumimoji="1" lang="zh-CN" altLang="en-US" sz="2800" dirty="0">
                <a:solidFill>
                  <a:srgbClr val="3B3439"/>
                </a:solidFill>
                <a:latin typeface="+mn-ea"/>
                <a:cs typeface="Arial Unicode MS" panose="020B0604020202020204" pitchFamily="34" charset="-122"/>
              </a:rPr>
              <a:t>总结与思考</a:t>
            </a:r>
            <a:endParaRPr kumimoji="1" lang="en-US" altLang="zh-CN" sz="2800" dirty="0">
              <a:solidFill>
                <a:srgbClr val="3B3439"/>
              </a:solidFill>
              <a:latin typeface="+mn-ea"/>
              <a:cs typeface="Arial Unicode MS" panose="020B0604020202020204" pitchFamily="34" charset="-122"/>
            </a:endParaRPr>
          </a:p>
        </p:txBody>
      </p:sp>
      <p:pic>
        <p:nvPicPr>
          <p:cNvPr id="5" name="Picture 2" descr="C:\Users\Administrator\Desktop\新版PPT模板21435456.png"/>
          <p:cNvPicPr>
            <a:picLocks noChangeAspect="1" noChangeArrowheads="1"/>
          </p:cNvPicPr>
          <p:nvPr/>
        </p:nvPicPr>
        <p:blipFill>
          <a:blip r:embed="rId3" cstate="print"/>
          <a:srcRect/>
          <a:stretch>
            <a:fillRect/>
          </a:stretch>
        </p:blipFill>
        <p:spPr bwMode="auto">
          <a:xfrm>
            <a:off x="678053" y="1258697"/>
            <a:ext cx="1702414" cy="67183"/>
          </a:xfrm>
          <a:prstGeom prst="rect">
            <a:avLst/>
          </a:prstGeom>
          <a:noFill/>
        </p:spPr>
      </p:pic>
    </p:spTree>
    <p:extLst>
      <p:ext uri="{BB962C8B-B14F-4D97-AF65-F5344CB8AC3E}">
        <p14:creationId xmlns:p14="http://schemas.microsoft.com/office/powerpoint/2010/main" val="31972788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12800" y="1386488"/>
            <a:ext cx="10376606" cy="4832093"/>
          </a:xfrm>
          <a:prstGeom prst="rect">
            <a:avLst/>
          </a:prstGeom>
          <a:noFill/>
        </p:spPr>
        <p:txBody>
          <a:bodyPr wrap="square" rtlCol="0">
            <a:spAutoFit/>
          </a:bodyPr>
          <a:lstStyle/>
          <a:p>
            <a:pPr marL="514350" indent="-514350">
              <a:buFont typeface="Wingdings" panose="05000000000000000000" pitchFamily="2" charset="2"/>
              <a:buChar char="p"/>
            </a:pPr>
            <a:r>
              <a:rPr kumimoji="1" lang="zh-CN" altLang="en-US" sz="2800" dirty="0" smtClean="0">
                <a:solidFill>
                  <a:srgbClr val="FF0000"/>
                </a:solidFill>
                <a:latin typeface="+mn-ea"/>
                <a:cs typeface="Arial Unicode MS" panose="020B0604020202020204" pitchFamily="34" charset="-122"/>
              </a:rPr>
              <a:t>迭代工作内容</a:t>
            </a:r>
            <a:r>
              <a:rPr kumimoji="1" lang="en-US" altLang="zh-CN" sz="2800" dirty="0" smtClean="0">
                <a:solidFill>
                  <a:srgbClr val="FF0000"/>
                </a:solidFill>
                <a:latin typeface="+mn-ea"/>
                <a:cs typeface="Arial Unicode MS" panose="020B0604020202020204" pitchFamily="34" charset="-122"/>
              </a:rPr>
              <a:t>-</a:t>
            </a:r>
            <a:r>
              <a:rPr kumimoji="1" lang="zh-CN" altLang="en-US" sz="2800" dirty="0" smtClean="0">
                <a:solidFill>
                  <a:srgbClr val="FF0000"/>
                </a:solidFill>
                <a:latin typeface="+mn-ea"/>
                <a:cs typeface="Arial Unicode MS" panose="020B0604020202020204" pitchFamily="34" charset="-122"/>
              </a:rPr>
              <a:t>告警归并</a:t>
            </a:r>
            <a:endParaRPr kumimoji="1" lang="en-US" altLang="zh-CN" sz="2800" dirty="0" smtClean="0">
              <a:solidFill>
                <a:srgbClr val="FF0000"/>
              </a:solidFill>
              <a:latin typeface="+mn-ea"/>
              <a:cs typeface="Arial Unicode MS" panose="020B0604020202020204" pitchFamily="34" charset="-122"/>
            </a:endParaRPr>
          </a:p>
          <a:p>
            <a:pPr marL="457200" indent="-457200">
              <a:buFont typeface="Wingdings" panose="05000000000000000000" pitchFamily="2" charset="2"/>
              <a:buChar char="p"/>
            </a:pPr>
            <a:r>
              <a:rPr kumimoji="1" lang="zh-CN" altLang="en-US" sz="2800" dirty="0" smtClean="0">
                <a:solidFill>
                  <a:srgbClr val="3B3439"/>
                </a:solidFill>
                <a:latin typeface="+mn-ea"/>
                <a:cs typeface="Arial Unicode MS" panose="020B0604020202020204" pitchFamily="34" charset="-122"/>
              </a:rPr>
              <a:t>迭代工作内容</a:t>
            </a:r>
            <a:r>
              <a:rPr kumimoji="1" lang="en-US" altLang="zh-CN" sz="2800" dirty="0" smtClean="0">
                <a:solidFill>
                  <a:srgbClr val="3B3439"/>
                </a:solidFill>
                <a:latin typeface="+mn-ea"/>
                <a:cs typeface="Arial Unicode MS" panose="020B0604020202020204" pitchFamily="34" charset="-122"/>
              </a:rPr>
              <a:t>-</a:t>
            </a:r>
            <a:r>
              <a:rPr kumimoji="1" lang="zh-CN" altLang="en-US" sz="2800" dirty="0" smtClean="0">
                <a:solidFill>
                  <a:srgbClr val="3B3439"/>
                </a:solidFill>
                <a:latin typeface="+mn-ea"/>
                <a:cs typeface="Arial Unicode MS" panose="020B0604020202020204" pitchFamily="34" charset="-122"/>
              </a:rPr>
              <a:t>策略生成</a:t>
            </a:r>
            <a:r>
              <a:rPr kumimoji="1" lang="en-US" altLang="zh-CN" sz="2800" dirty="0" smtClean="0">
                <a:solidFill>
                  <a:srgbClr val="3B3439"/>
                </a:solidFill>
                <a:latin typeface="+mn-ea"/>
                <a:cs typeface="Arial Unicode MS" panose="020B0604020202020204" pitchFamily="34" charset="-122"/>
              </a:rPr>
              <a:t>    </a:t>
            </a:r>
            <a:endParaRPr kumimoji="1" lang="en-US" altLang="zh-CN" sz="2800" dirty="0" smtClean="0">
              <a:solidFill>
                <a:srgbClr val="3B3439"/>
              </a:solidFill>
              <a:latin typeface="+mn-ea"/>
              <a:cs typeface="Arial Unicode MS" panose="020B0604020202020204" pitchFamily="34" charset="-122"/>
            </a:endParaRPr>
          </a:p>
          <a:p>
            <a:pPr marL="457200" indent="-457200">
              <a:buFont typeface="Wingdings" panose="05000000000000000000" pitchFamily="2" charset="2"/>
              <a:buChar char="p"/>
            </a:pPr>
            <a:r>
              <a:rPr kumimoji="1" lang="zh-CN" altLang="en-US" sz="2800" dirty="0" smtClean="0">
                <a:solidFill>
                  <a:srgbClr val="3B3439"/>
                </a:solidFill>
                <a:latin typeface="+mn-ea"/>
                <a:cs typeface="Arial Unicode MS" panose="020B0604020202020204" pitchFamily="34" charset="-122"/>
              </a:rPr>
              <a:t>迭代工作内容</a:t>
            </a:r>
            <a:r>
              <a:rPr kumimoji="1" lang="en-US" altLang="zh-CN" sz="2800" dirty="0" smtClean="0">
                <a:solidFill>
                  <a:srgbClr val="3B3439"/>
                </a:solidFill>
                <a:latin typeface="+mn-ea"/>
                <a:cs typeface="Arial Unicode MS" panose="020B0604020202020204" pitchFamily="34" charset="-122"/>
              </a:rPr>
              <a:t>-</a:t>
            </a:r>
            <a:r>
              <a:rPr kumimoji="1" lang="zh-CN" altLang="en-US" sz="2800" dirty="0" smtClean="0">
                <a:solidFill>
                  <a:srgbClr val="3B3439"/>
                </a:solidFill>
                <a:latin typeface="+mn-ea"/>
                <a:cs typeface="Arial Unicode MS" panose="020B0604020202020204" pitchFamily="34" charset="-122"/>
              </a:rPr>
              <a:t>处置中心</a:t>
            </a:r>
          </a:p>
          <a:p>
            <a:pPr marL="457200" indent="-457200">
              <a:buFont typeface="Wingdings" panose="05000000000000000000" pitchFamily="2" charset="2"/>
              <a:buChar char="p"/>
            </a:pPr>
            <a:r>
              <a:rPr kumimoji="1" lang="zh-CN" altLang="en-US" sz="2800" dirty="0" smtClean="0">
                <a:solidFill>
                  <a:srgbClr val="3B3439"/>
                </a:solidFill>
                <a:latin typeface="+mn-ea"/>
                <a:cs typeface="Arial Unicode MS" panose="020B0604020202020204" pitchFamily="34" charset="-122"/>
              </a:rPr>
              <a:t>智子运营平台库迁移及数据整合</a:t>
            </a:r>
            <a:endParaRPr kumimoji="1" lang="en-US" altLang="zh-CN" sz="2800" dirty="0" smtClean="0">
              <a:solidFill>
                <a:srgbClr val="3B3439"/>
              </a:solidFill>
              <a:latin typeface="+mn-ea"/>
              <a:cs typeface="Arial Unicode MS" panose="020B0604020202020204" pitchFamily="34" charset="-122"/>
            </a:endParaRPr>
          </a:p>
          <a:p>
            <a:pPr marL="457200" indent="-457200">
              <a:buFont typeface="Wingdings" panose="05000000000000000000" pitchFamily="2" charset="2"/>
              <a:buChar char="p"/>
            </a:pPr>
            <a:r>
              <a:rPr kumimoji="1" lang="en-US" altLang="zh-CN" sz="2800" dirty="0" smtClean="0">
                <a:solidFill>
                  <a:srgbClr val="3B3439"/>
                </a:solidFill>
                <a:latin typeface="+mn-ea"/>
                <a:cs typeface="Arial Unicode MS" panose="020B0604020202020204" pitchFamily="34" charset="-122"/>
              </a:rPr>
              <a:t>TDDL</a:t>
            </a:r>
            <a:r>
              <a:rPr kumimoji="1" lang="zh-CN" altLang="en-US" sz="2800" dirty="0" smtClean="0">
                <a:solidFill>
                  <a:srgbClr val="3B3439"/>
                </a:solidFill>
                <a:latin typeface="+mn-ea"/>
                <a:cs typeface="Arial Unicode MS" panose="020B0604020202020204" pitchFamily="34" charset="-122"/>
              </a:rPr>
              <a:t>分库分表和</a:t>
            </a:r>
            <a:r>
              <a:rPr kumimoji="1" lang="en-US" altLang="zh-CN" sz="2800" dirty="0" err="1" smtClean="0">
                <a:solidFill>
                  <a:srgbClr val="3B3439"/>
                </a:solidFill>
                <a:latin typeface="+mn-ea"/>
                <a:cs typeface="Arial Unicode MS" panose="020B0604020202020204" pitchFamily="34" charset="-122"/>
              </a:rPr>
              <a:t>Mysql-J</a:t>
            </a:r>
            <a:r>
              <a:rPr kumimoji="1" lang="en-US" altLang="zh-CN" sz="2800" dirty="0" err="1" smtClean="0">
                <a:solidFill>
                  <a:srgbClr val="3B3439"/>
                </a:solidFill>
                <a:latin typeface="+mn-ea"/>
                <a:cs typeface="Arial Unicode MS" panose="020B0604020202020204" pitchFamily="34" charset="-122"/>
              </a:rPr>
              <a:t>son</a:t>
            </a:r>
            <a:r>
              <a:rPr kumimoji="1" lang="zh-CN" altLang="en-US" sz="2800" dirty="0" smtClean="0">
                <a:solidFill>
                  <a:srgbClr val="3B3439"/>
                </a:solidFill>
                <a:latin typeface="+mn-ea"/>
                <a:cs typeface="Arial Unicode MS" panose="020B0604020202020204" pitchFamily="34" charset="-122"/>
              </a:rPr>
              <a:t>测试</a:t>
            </a:r>
            <a:endParaRPr kumimoji="1" lang="en-US" altLang="zh-CN" sz="2800" dirty="0" smtClean="0">
              <a:solidFill>
                <a:srgbClr val="3B3439"/>
              </a:solidFill>
              <a:latin typeface="+mn-ea"/>
              <a:cs typeface="Arial Unicode MS" panose="020B0604020202020204" pitchFamily="34" charset="-122"/>
            </a:endParaRPr>
          </a:p>
          <a:p>
            <a:pPr marL="457200" indent="-457200">
              <a:buFont typeface="Wingdings" panose="05000000000000000000" pitchFamily="2" charset="2"/>
              <a:buChar char="p"/>
            </a:pPr>
            <a:r>
              <a:rPr kumimoji="1" lang="zh-CN" altLang="en-US" sz="2800" dirty="0" smtClean="0">
                <a:solidFill>
                  <a:srgbClr val="3B3439"/>
                </a:solidFill>
                <a:latin typeface="+mn-ea"/>
                <a:cs typeface="Arial Unicode MS" panose="020B0604020202020204" pitchFamily="34" charset="-122"/>
              </a:rPr>
              <a:t>分</a:t>
            </a:r>
            <a:r>
              <a:rPr kumimoji="1" lang="zh-CN" altLang="en-US" sz="2800" dirty="0">
                <a:solidFill>
                  <a:srgbClr val="3B3439"/>
                </a:solidFill>
                <a:latin typeface="+mn-ea"/>
                <a:cs typeface="Arial Unicode MS" panose="020B0604020202020204" pitchFamily="34" charset="-122"/>
              </a:rPr>
              <a:t>享内容</a:t>
            </a:r>
            <a:r>
              <a:rPr kumimoji="1" lang="en-US" altLang="zh-CN" sz="2800" dirty="0">
                <a:solidFill>
                  <a:srgbClr val="3B3439"/>
                </a:solidFill>
                <a:latin typeface="+mn-ea"/>
                <a:cs typeface="Arial Unicode MS" panose="020B0604020202020204" pitchFamily="34" charset="-122"/>
              </a:rPr>
              <a:t>-</a:t>
            </a:r>
            <a:r>
              <a:rPr kumimoji="1" lang="zh-CN" altLang="en-US" sz="2800" dirty="0" smtClean="0">
                <a:solidFill>
                  <a:srgbClr val="3B3439"/>
                </a:solidFill>
                <a:latin typeface="+mn-ea"/>
                <a:cs typeface="Arial Unicode MS" panose="020B0604020202020204" pitchFamily="34" charset="-122"/>
              </a:rPr>
              <a:t>银行风控实例</a:t>
            </a:r>
            <a:endParaRPr kumimoji="1" lang="en-US" altLang="zh-CN" sz="2800" dirty="0" smtClean="0">
              <a:solidFill>
                <a:srgbClr val="3B3439"/>
              </a:solidFill>
              <a:latin typeface="+mn-ea"/>
              <a:cs typeface="Arial Unicode MS" panose="020B0604020202020204" pitchFamily="34" charset="-122"/>
            </a:endParaRPr>
          </a:p>
          <a:p>
            <a:pPr marL="457200" indent="-457200">
              <a:buFont typeface="Wingdings" panose="05000000000000000000" pitchFamily="2" charset="2"/>
              <a:buChar char="p"/>
            </a:pPr>
            <a:r>
              <a:rPr kumimoji="1" lang="en-US" altLang="zh-CN" sz="2800" dirty="0" smtClean="0">
                <a:solidFill>
                  <a:srgbClr val="3B3439"/>
                </a:solidFill>
                <a:latin typeface="+mn-ea"/>
                <a:cs typeface="Arial Unicode MS" panose="020B0604020202020204" pitchFamily="34" charset="-122"/>
              </a:rPr>
              <a:t>PAI</a:t>
            </a:r>
            <a:r>
              <a:rPr kumimoji="1" lang="zh-CN" altLang="en-US" sz="2800" dirty="0" smtClean="0">
                <a:solidFill>
                  <a:srgbClr val="3B3439"/>
                </a:solidFill>
                <a:latin typeface="+mn-ea"/>
                <a:cs typeface="Arial Unicode MS" panose="020B0604020202020204" pitchFamily="34" charset="-122"/>
              </a:rPr>
              <a:t>前端</a:t>
            </a:r>
            <a:endParaRPr kumimoji="1" lang="en-US" altLang="zh-CN" sz="2800" dirty="0" smtClean="0">
              <a:solidFill>
                <a:srgbClr val="3B3439"/>
              </a:solidFill>
              <a:latin typeface="+mn-ea"/>
              <a:cs typeface="Arial Unicode MS" panose="020B0604020202020204" pitchFamily="34" charset="-122"/>
            </a:endParaRPr>
          </a:p>
          <a:p>
            <a:pPr marL="457200" indent="-457200">
              <a:buFont typeface="Wingdings" panose="05000000000000000000" pitchFamily="2" charset="2"/>
              <a:buChar char="p"/>
            </a:pPr>
            <a:r>
              <a:rPr kumimoji="1" lang="zh-CN" altLang="en-US" sz="2800" dirty="0" smtClean="0">
                <a:solidFill>
                  <a:srgbClr val="3B3439"/>
                </a:solidFill>
                <a:latin typeface="+mn-ea"/>
                <a:cs typeface="Arial Unicode MS" panose="020B0604020202020204" pitchFamily="34" charset="-122"/>
              </a:rPr>
              <a:t>百阿</a:t>
            </a:r>
            <a:endParaRPr kumimoji="1" lang="en-US" altLang="zh-CN" sz="2800" dirty="0" smtClean="0">
              <a:solidFill>
                <a:srgbClr val="3B3439"/>
              </a:solidFill>
              <a:latin typeface="+mn-ea"/>
              <a:cs typeface="Arial Unicode MS" panose="020B0604020202020204" pitchFamily="34" charset="-122"/>
            </a:endParaRPr>
          </a:p>
          <a:p>
            <a:pPr marL="457200" indent="-457200">
              <a:buFont typeface="Wingdings" panose="05000000000000000000" pitchFamily="2" charset="2"/>
              <a:buChar char="p"/>
            </a:pPr>
            <a:r>
              <a:rPr kumimoji="1" lang="zh-CN" altLang="en-US" sz="2800" dirty="0" smtClean="0">
                <a:solidFill>
                  <a:srgbClr val="3B3439"/>
                </a:solidFill>
                <a:latin typeface="+mn-ea"/>
                <a:cs typeface="Arial Unicode MS" panose="020B0604020202020204" pitchFamily="34" charset="-122"/>
              </a:rPr>
              <a:t>总结与思考</a:t>
            </a:r>
            <a:endParaRPr kumimoji="1" lang="en-US" altLang="zh-CN" sz="2800" dirty="0" smtClean="0">
              <a:solidFill>
                <a:srgbClr val="3B3439"/>
              </a:solidFill>
              <a:latin typeface="+mn-ea"/>
              <a:cs typeface="Arial Unicode MS" panose="020B0604020202020204" pitchFamily="34" charset="-122"/>
            </a:endParaRPr>
          </a:p>
          <a:p>
            <a:pPr marL="514350" indent="-514350">
              <a:buFont typeface="Wingdings" panose="05000000000000000000" pitchFamily="2" charset="2"/>
              <a:buChar char="p"/>
            </a:pPr>
            <a:endParaRPr kumimoji="1" lang="en-US" altLang="zh-CN" sz="2800" dirty="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endParaRPr>
          </a:p>
          <a:p>
            <a:endPar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TextBox 4"/>
          <p:cNvSpPr txBox="1"/>
          <p:nvPr/>
        </p:nvSpPr>
        <p:spPr>
          <a:xfrm>
            <a:off x="880311" y="618392"/>
            <a:ext cx="2031325" cy="646331"/>
          </a:xfrm>
          <a:prstGeom prst="rect">
            <a:avLst/>
          </a:prstGeom>
          <a:noFill/>
        </p:spPr>
        <p:txBody>
          <a:bodyPr wrap="none" rtlCol="0">
            <a:spAutoFit/>
          </a:bodyPr>
          <a:lstStyle/>
          <a:p>
            <a:pPr marL="0" lvl="1"/>
            <a:r>
              <a:rPr kumimoji="1" lang="zh-CN" altLang="en-US" sz="36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内容列表</a:t>
            </a:r>
            <a:endParaRPr kumimoji="1" lang="en-US" altLang="zh-CN" sz="3600" dirty="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5" name="Picture 2" descr="C:\Users\Administrator\Desktop\新版PPT模板21435456.png"/>
          <p:cNvPicPr>
            <a:picLocks noChangeAspect="1" noChangeArrowheads="1"/>
          </p:cNvPicPr>
          <p:nvPr/>
        </p:nvPicPr>
        <p:blipFill>
          <a:blip r:embed="rId3" cstate="print"/>
          <a:srcRect/>
          <a:stretch>
            <a:fillRect/>
          </a:stretch>
        </p:blipFill>
        <p:spPr bwMode="auto">
          <a:xfrm>
            <a:off x="678053" y="1258697"/>
            <a:ext cx="1702414" cy="67183"/>
          </a:xfrm>
          <a:prstGeom prst="rect">
            <a:avLst/>
          </a:prstGeom>
          <a:noFill/>
        </p:spPr>
      </p:pic>
    </p:spTree>
    <p:extLst>
      <p:ext uri="{BB962C8B-B14F-4D97-AF65-F5344CB8AC3E}">
        <p14:creationId xmlns:p14="http://schemas.microsoft.com/office/powerpoint/2010/main" val="251202659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12800" y="1386488"/>
            <a:ext cx="10376606" cy="1384995"/>
          </a:xfrm>
          <a:prstGeom prst="rect">
            <a:avLst/>
          </a:prstGeom>
          <a:noFill/>
        </p:spPr>
        <p:txBody>
          <a:bodyPr wrap="square" rtlCol="0">
            <a:spAutoFit/>
          </a:bodyPr>
          <a:lstStyle/>
          <a:p>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需求：归并按照产品线、</a:t>
            </a:r>
            <a:r>
              <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VIP</a:t>
            </a:r>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、主机、源资产、目的资产、资产</a:t>
            </a:r>
            <a:endPar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归并目的：提高告警视图抽象层次，机器程序更好辅助人运维</a:t>
            </a:r>
            <a:endParaRPr kumimoji="1" lang="en-US" altLang="zh-CN" sz="2800" dirty="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endParaRPr>
          </a:p>
          <a:p>
            <a:endPar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TextBox 4"/>
          <p:cNvSpPr txBox="1"/>
          <p:nvPr/>
        </p:nvSpPr>
        <p:spPr>
          <a:xfrm>
            <a:off x="880311" y="618392"/>
            <a:ext cx="3954929" cy="523220"/>
          </a:xfrm>
          <a:prstGeom prst="rect">
            <a:avLst/>
          </a:prstGeom>
          <a:noFill/>
        </p:spPr>
        <p:txBody>
          <a:bodyPr wrap="none" rtlCol="0">
            <a:spAutoFit/>
          </a:bodyPr>
          <a:lstStyle/>
          <a:p>
            <a:r>
              <a:rPr kumimoji="1" lang="zh-CN" altLang="en-US" sz="2800" dirty="0">
                <a:solidFill>
                  <a:srgbClr val="3B3439"/>
                </a:solidFill>
                <a:latin typeface="+mn-ea"/>
                <a:cs typeface="Arial Unicode MS" panose="020B0604020202020204" pitchFamily="34" charset="-122"/>
              </a:rPr>
              <a:t>迭代工作内容</a:t>
            </a:r>
            <a:r>
              <a:rPr kumimoji="1" lang="en-US" altLang="zh-CN" sz="2800" dirty="0" smtClean="0">
                <a:solidFill>
                  <a:srgbClr val="3B3439"/>
                </a:solidFill>
                <a:latin typeface="+mn-ea"/>
                <a:cs typeface="Arial Unicode MS" panose="020B0604020202020204" pitchFamily="34" charset="-122"/>
              </a:rPr>
              <a:t>-</a:t>
            </a:r>
            <a:r>
              <a:rPr kumimoji="1" lang="zh-CN" altLang="en-US" sz="2800" dirty="0" smtClean="0">
                <a:solidFill>
                  <a:srgbClr val="3B3439"/>
                </a:solidFill>
                <a:latin typeface="+mn-ea"/>
                <a:cs typeface="Arial Unicode MS" panose="020B0604020202020204" pitchFamily="34" charset="-122"/>
              </a:rPr>
              <a:t>告警归并</a:t>
            </a:r>
            <a:r>
              <a:rPr kumimoji="1" lang="en-US" altLang="zh-CN" sz="2800" dirty="0" smtClean="0">
                <a:solidFill>
                  <a:srgbClr val="3B3439"/>
                </a:solidFill>
                <a:latin typeface="+mn-ea"/>
                <a:cs typeface="Arial Unicode MS" panose="020B0604020202020204" pitchFamily="34" charset="-122"/>
              </a:rPr>
              <a:t>    </a:t>
            </a:r>
            <a:endParaRPr kumimoji="1" lang="en-US" altLang="zh-CN" sz="2800" dirty="0">
              <a:solidFill>
                <a:srgbClr val="3B3439"/>
              </a:solidFill>
              <a:latin typeface="+mn-ea"/>
              <a:cs typeface="Arial Unicode MS" panose="020B0604020202020204" pitchFamily="34" charset="-122"/>
            </a:endParaRPr>
          </a:p>
        </p:txBody>
      </p:sp>
      <p:pic>
        <p:nvPicPr>
          <p:cNvPr id="5" name="Picture 2" descr="C:\Users\Administrator\Desktop\新版PPT模板21435456.png"/>
          <p:cNvPicPr>
            <a:picLocks noChangeAspect="1" noChangeArrowheads="1"/>
          </p:cNvPicPr>
          <p:nvPr/>
        </p:nvPicPr>
        <p:blipFill>
          <a:blip r:embed="rId3" cstate="print"/>
          <a:srcRect/>
          <a:stretch>
            <a:fillRect/>
          </a:stretch>
        </p:blipFill>
        <p:spPr bwMode="auto">
          <a:xfrm>
            <a:off x="678053" y="1258697"/>
            <a:ext cx="1702414" cy="67183"/>
          </a:xfrm>
          <a:prstGeom prst="rect">
            <a:avLst/>
          </a:prstGeom>
          <a:noFill/>
        </p:spPr>
      </p:pic>
    </p:spTree>
    <p:extLst>
      <p:ext uri="{BB962C8B-B14F-4D97-AF65-F5344CB8AC3E}">
        <p14:creationId xmlns:p14="http://schemas.microsoft.com/office/powerpoint/2010/main" val="162141462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12800" y="1386488"/>
            <a:ext cx="10376606" cy="2677656"/>
          </a:xfrm>
          <a:prstGeom prst="rect">
            <a:avLst/>
          </a:prstGeom>
          <a:noFill/>
        </p:spPr>
        <p:txBody>
          <a:bodyPr wrap="square" rtlCol="0">
            <a:spAutoFit/>
          </a:bodyPr>
          <a:lstStyle/>
          <a:p>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说明：每一条原始告警都有涉及若干资产，按资产值归并的前提是规范资产类型完成资产提取，进而建立资产</a:t>
            </a:r>
            <a:r>
              <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a:t>
            </a:r>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告警关联图谱</a:t>
            </a:r>
            <a:endPar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endParaRPr>
          </a:p>
          <a:p>
            <a:endParaRPr kumimoji="1" lang="en-US" altLang="zh-CN" sz="2800" dirty="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一条原始告警关联多个资产值，同一个资产值可能来自不同原始告警</a:t>
            </a:r>
            <a:endParaRPr kumimoji="1" lang="en-US" altLang="zh-CN" sz="2800" dirty="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endParaRPr>
          </a:p>
          <a:p>
            <a:endPar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TextBox 4"/>
          <p:cNvSpPr txBox="1"/>
          <p:nvPr/>
        </p:nvSpPr>
        <p:spPr>
          <a:xfrm>
            <a:off x="880311" y="618392"/>
            <a:ext cx="3954929" cy="523220"/>
          </a:xfrm>
          <a:prstGeom prst="rect">
            <a:avLst/>
          </a:prstGeom>
          <a:noFill/>
        </p:spPr>
        <p:txBody>
          <a:bodyPr wrap="none" rtlCol="0">
            <a:spAutoFit/>
          </a:bodyPr>
          <a:lstStyle/>
          <a:p>
            <a:r>
              <a:rPr kumimoji="1" lang="zh-CN" altLang="en-US" sz="2800" dirty="0">
                <a:solidFill>
                  <a:srgbClr val="3B3439"/>
                </a:solidFill>
                <a:latin typeface="+mn-ea"/>
                <a:cs typeface="Arial Unicode MS" panose="020B0604020202020204" pitchFamily="34" charset="-122"/>
              </a:rPr>
              <a:t>迭代工作内容</a:t>
            </a:r>
            <a:r>
              <a:rPr kumimoji="1" lang="en-US" altLang="zh-CN" sz="2800" dirty="0" smtClean="0">
                <a:solidFill>
                  <a:srgbClr val="3B3439"/>
                </a:solidFill>
                <a:latin typeface="+mn-ea"/>
                <a:cs typeface="Arial Unicode MS" panose="020B0604020202020204" pitchFamily="34" charset="-122"/>
              </a:rPr>
              <a:t>-</a:t>
            </a:r>
            <a:r>
              <a:rPr kumimoji="1" lang="zh-CN" altLang="en-US" sz="2800" dirty="0" smtClean="0">
                <a:solidFill>
                  <a:srgbClr val="3B3439"/>
                </a:solidFill>
                <a:latin typeface="+mn-ea"/>
                <a:cs typeface="Arial Unicode MS" panose="020B0604020202020204" pitchFamily="34" charset="-122"/>
              </a:rPr>
              <a:t>告警归并</a:t>
            </a:r>
            <a:r>
              <a:rPr kumimoji="1" lang="en-US" altLang="zh-CN" sz="2800" dirty="0" smtClean="0">
                <a:solidFill>
                  <a:srgbClr val="3B3439"/>
                </a:solidFill>
                <a:latin typeface="+mn-ea"/>
                <a:cs typeface="Arial Unicode MS" panose="020B0604020202020204" pitchFamily="34" charset="-122"/>
              </a:rPr>
              <a:t>    </a:t>
            </a:r>
            <a:endParaRPr kumimoji="1" lang="en-US" altLang="zh-CN" sz="2800" dirty="0">
              <a:solidFill>
                <a:srgbClr val="3B3439"/>
              </a:solidFill>
              <a:latin typeface="+mn-ea"/>
              <a:cs typeface="Arial Unicode MS" panose="020B0604020202020204" pitchFamily="34" charset="-122"/>
            </a:endParaRPr>
          </a:p>
        </p:txBody>
      </p:sp>
      <p:pic>
        <p:nvPicPr>
          <p:cNvPr id="5" name="Picture 2" descr="C:\Users\Administrator\Desktop\新版PPT模板21435456.png"/>
          <p:cNvPicPr>
            <a:picLocks noChangeAspect="1" noChangeArrowheads="1"/>
          </p:cNvPicPr>
          <p:nvPr/>
        </p:nvPicPr>
        <p:blipFill>
          <a:blip r:embed="rId3" cstate="print"/>
          <a:srcRect/>
          <a:stretch>
            <a:fillRect/>
          </a:stretch>
        </p:blipFill>
        <p:spPr bwMode="auto">
          <a:xfrm>
            <a:off x="678053" y="1258697"/>
            <a:ext cx="1702414" cy="67183"/>
          </a:xfrm>
          <a:prstGeom prst="rect">
            <a:avLst/>
          </a:prstGeom>
          <a:noFill/>
        </p:spPr>
      </p:pic>
    </p:spTree>
    <p:extLst>
      <p:ext uri="{BB962C8B-B14F-4D97-AF65-F5344CB8AC3E}">
        <p14:creationId xmlns:p14="http://schemas.microsoft.com/office/powerpoint/2010/main" val="180788395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12800" y="1386488"/>
            <a:ext cx="10376606" cy="3970318"/>
          </a:xfrm>
          <a:prstGeom prst="rect">
            <a:avLst/>
          </a:prstGeom>
          <a:noFill/>
        </p:spPr>
        <p:txBody>
          <a:bodyPr wrap="square" rtlCol="0">
            <a:spAutoFit/>
          </a:bodyPr>
          <a:lstStyle/>
          <a:p>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说明：每一条原始告警都有涉及若干资产，按资产值归并的前提是规范资产类型完成资产提取，进而建立资产</a:t>
            </a:r>
            <a:r>
              <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a:t>
            </a:r>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告警关联图谱</a:t>
            </a:r>
            <a:endPar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endParaRPr>
          </a:p>
          <a:p>
            <a:endParaRPr kumimoji="1" lang="en-US" altLang="zh-CN" sz="2800" dirty="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一条原始告警关联多个资产值，同一个资产值可能来自不同原始告警</a:t>
            </a:r>
          </a:p>
          <a:p>
            <a:endParaRPr kumimoji="1" lang="zh-CN" altLang="en-US" sz="2800" dirty="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归并逻辑是，针对同一资产，关联分析有效事件范围内的告警，计算风险值、风险等级、处理进度、算法可信度等；</a:t>
            </a:r>
            <a:endParaRPr kumimoji="1" lang="en-US" altLang="zh-CN" sz="2800" dirty="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endParaRPr>
          </a:p>
          <a:p>
            <a:endPar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TextBox 4"/>
          <p:cNvSpPr txBox="1"/>
          <p:nvPr/>
        </p:nvSpPr>
        <p:spPr>
          <a:xfrm>
            <a:off x="880311" y="618392"/>
            <a:ext cx="3954929" cy="523220"/>
          </a:xfrm>
          <a:prstGeom prst="rect">
            <a:avLst/>
          </a:prstGeom>
          <a:noFill/>
        </p:spPr>
        <p:txBody>
          <a:bodyPr wrap="none" rtlCol="0">
            <a:spAutoFit/>
          </a:bodyPr>
          <a:lstStyle/>
          <a:p>
            <a:r>
              <a:rPr kumimoji="1" lang="zh-CN" altLang="en-US" sz="2800" dirty="0">
                <a:solidFill>
                  <a:srgbClr val="3B3439"/>
                </a:solidFill>
                <a:latin typeface="+mn-ea"/>
                <a:cs typeface="Arial Unicode MS" panose="020B0604020202020204" pitchFamily="34" charset="-122"/>
              </a:rPr>
              <a:t>迭代工作内容</a:t>
            </a:r>
            <a:r>
              <a:rPr kumimoji="1" lang="en-US" altLang="zh-CN" sz="2800" dirty="0" smtClean="0">
                <a:solidFill>
                  <a:srgbClr val="3B3439"/>
                </a:solidFill>
                <a:latin typeface="+mn-ea"/>
                <a:cs typeface="Arial Unicode MS" panose="020B0604020202020204" pitchFamily="34" charset="-122"/>
              </a:rPr>
              <a:t>-</a:t>
            </a:r>
            <a:r>
              <a:rPr kumimoji="1" lang="zh-CN" altLang="en-US" sz="2800" dirty="0" smtClean="0">
                <a:solidFill>
                  <a:srgbClr val="3B3439"/>
                </a:solidFill>
                <a:latin typeface="+mn-ea"/>
                <a:cs typeface="Arial Unicode MS" panose="020B0604020202020204" pitchFamily="34" charset="-122"/>
              </a:rPr>
              <a:t>告警归并</a:t>
            </a:r>
            <a:r>
              <a:rPr kumimoji="1" lang="en-US" altLang="zh-CN" sz="2800" dirty="0" smtClean="0">
                <a:solidFill>
                  <a:srgbClr val="3B3439"/>
                </a:solidFill>
                <a:latin typeface="+mn-ea"/>
                <a:cs typeface="Arial Unicode MS" panose="020B0604020202020204" pitchFamily="34" charset="-122"/>
              </a:rPr>
              <a:t>    </a:t>
            </a:r>
            <a:endParaRPr kumimoji="1" lang="en-US" altLang="zh-CN" sz="2800" dirty="0">
              <a:solidFill>
                <a:srgbClr val="3B3439"/>
              </a:solidFill>
              <a:latin typeface="+mn-ea"/>
              <a:cs typeface="Arial Unicode MS" panose="020B0604020202020204" pitchFamily="34" charset="-122"/>
            </a:endParaRPr>
          </a:p>
        </p:txBody>
      </p:sp>
      <p:pic>
        <p:nvPicPr>
          <p:cNvPr id="5" name="Picture 2" descr="C:\Users\Administrator\Desktop\新版PPT模板21435456.png"/>
          <p:cNvPicPr>
            <a:picLocks noChangeAspect="1" noChangeArrowheads="1"/>
          </p:cNvPicPr>
          <p:nvPr/>
        </p:nvPicPr>
        <p:blipFill>
          <a:blip r:embed="rId3" cstate="print"/>
          <a:srcRect/>
          <a:stretch>
            <a:fillRect/>
          </a:stretch>
        </p:blipFill>
        <p:spPr bwMode="auto">
          <a:xfrm>
            <a:off x="678053" y="1258697"/>
            <a:ext cx="1702414" cy="67183"/>
          </a:xfrm>
          <a:prstGeom prst="rect">
            <a:avLst/>
          </a:prstGeom>
          <a:noFill/>
        </p:spPr>
      </p:pic>
    </p:spTree>
    <p:extLst>
      <p:ext uri="{BB962C8B-B14F-4D97-AF65-F5344CB8AC3E}">
        <p14:creationId xmlns:p14="http://schemas.microsoft.com/office/powerpoint/2010/main" val="32414379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12800" y="1386488"/>
            <a:ext cx="10376606" cy="2246769"/>
          </a:xfrm>
          <a:prstGeom prst="rect">
            <a:avLst/>
          </a:prstGeom>
          <a:noFill/>
        </p:spPr>
        <p:txBody>
          <a:bodyPr wrap="square" rtlCol="0">
            <a:spAutoFit/>
          </a:bodyPr>
          <a:lstStyle/>
          <a:p>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实现技术</a:t>
            </a:r>
            <a:endPar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kumimoji="1" lang="zh-CN"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1</a:t>
            </a:r>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、分库分表</a:t>
            </a:r>
            <a:endPar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kumimoji="1" lang="zh-CN"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2</a:t>
            </a:r>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、单库</a:t>
            </a:r>
            <a:r>
              <a:rPr kumimoji="1" lang="en-US" altLang="zh-CN" sz="2800" dirty="0" err="1"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mysql</a:t>
            </a:r>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处理计算</a:t>
            </a:r>
            <a:endPar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kumimoji="1" lang="zh-CN"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3</a:t>
            </a:r>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、单库</a:t>
            </a:r>
            <a:r>
              <a:rPr kumimoji="1" lang="en-US" altLang="zh-CN" sz="2800" dirty="0" err="1"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mysql</a:t>
            </a:r>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部分计算迁移到客户端全量计算</a:t>
            </a:r>
            <a:endPar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kumimoji="1" lang="zh-CN"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4</a:t>
            </a:r>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a:t>
            </a:r>
            <a:r>
              <a:rPr kumimoji="1" lang="zh-CN" altLang="en-US" sz="2800" dirty="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单库</a:t>
            </a:r>
            <a:r>
              <a:rPr kumimoji="1" lang="en-US" altLang="zh-CN" sz="2800" dirty="0" err="1">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mysql</a:t>
            </a:r>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部分计算迁移到客户端</a:t>
            </a:r>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缓存计算</a:t>
            </a:r>
            <a:endPar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TextBox 4"/>
          <p:cNvSpPr txBox="1"/>
          <p:nvPr/>
        </p:nvSpPr>
        <p:spPr>
          <a:xfrm>
            <a:off x="880311" y="618392"/>
            <a:ext cx="3954929" cy="523220"/>
          </a:xfrm>
          <a:prstGeom prst="rect">
            <a:avLst/>
          </a:prstGeom>
          <a:noFill/>
        </p:spPr>
        <p:txBody>
          <a:bodyPr wrap="none" rtlCol="0">
            <a:spAutoFit/>
          </a:bodyPr>
          <a:lstStyle/>
          <a:p>
            <a:r>
              <a:rPr kumimoji="1" lang="zh-CN" altLang="en-US" sz="2800" dirty="0">
                <a:solidFill>
                  <a:srgbClr val="3B3439"/>
                </a:solidFill>
                <a:latin typeface="+mn-ea"/>
                <a:cs typeface="Arial Unicode MS" panose="020B0604020202020204" pitchFamily="34" charset="-122"/>
              </a:rPr>
              <a:t>迭代工作内容</a:t>
            </a:r>
            <a:r>
              <a:rPr kumimoji="1" lang="en-US" altLang="zh-CN" sz="2800" dirty="0" smtClean="0">
                <a:solidFill>
                  <a:srgbClr val="3B3439"/>
                </a:solidFill>
                <a:latin typeface="+mn-ea"/>
                <a:cs typeface="Arial Unicode MS" panose="020B0604020202020204" pitchFamily="34" charset="-122"/>
              </a:rPr>
              <a:t>-</a:t>
            </a:r>
            <a:r>
              <a:rPr kumimoji="1" lang="zh-CN" altLang="en-US" sz="2800" dirty="0" smtClean="0">
                <a:solidFill>
                  <a:srgbClr val="3B3439"/>
                </a:solidFill>
                <a:latin typeface="+mn-ea"/>
                <a:cs typeface="Arial Unicode MS" panose="020B0604020202020204" pitchFamily="34" charset="-122"/>
              </a:rPr>
              <a:t>告警归并</a:t>
            </a:r>
            <a:r>
              <a:rPr kumimoji="1" lang="en-US" altLang="zh-CN" sz="2800" dirty="0" smtClean="0">
                <a:solidFill>
                  <a:srgbClr val="3B3439"/>
                </a:solidFill>
                <a:latin typeface="+mn-ea"/>
                <a:cs typeface="Arial Unicode MS" panose="020B0604020202020204" pitchFamily="34" charset="-122"/>
              </a:rPr>
              <a:t>    </a:t>
            </a:r>
            <a:endParaRPr kumimoji="1" lang="en-US" altLang="zh-CN" sz="2800" dirty="0">
              <a:solidFill>
                <a:srgbClr val="3B3439"/>
              </a:solidFill>
              <a:latin typeface="+mn-ea"/>
              <a:cs typeface="Arial Unicode MS" panose="020B0604020202020204" pitchFamily="34" charset="-122"/>
            </a:endParaRPr>
          </a:p>
        </p:txBody>
      </p:sp>
      <p:pic>
        <p:nvPicPr>
          <p:cNvPr id="5" name="Picture 2" descr="C:\Users\Administrator\Desktop\新版PPT模板21435456.png"/>
          <p:cNvPicPr>
            <a:picLocks noChangeAspect="1" noChangeArrowheads="1"/>
          </p:cNvPicPr>
          <p:nvPr/>
        </p:nvPicPr>
        <p:blipFill>
          <a:blip r:embed="rId3" cstate="print"/>
          <a:srcRect/>
          <a:stretch>
            <a:fillRect/>
          </a:stretch>
        </p:blipFill>
        <p:spPr bwMode="auto">
          <a:xfrm>
            <a:off x="678053" y="1258697"/>
            <a:ext cx="1702414" cy="67183"/>
          </a:xfrm>
          <a:prstGeom prst="rect">
            <a:avLst/>
          </a:prstGeom>
          <a:noFill/>
        </p:spPr>
      </p:pic>
    </p:spTree>
    <p:extLst>
      <p:ext uri="{BB962C8B-B14F-4D97-AF65-F5344CB8AC3E}">
        <p14:creationId xmlns:p14="http://schemas.microsoft.com/office/powerpoint/2010/main" val="228041028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12800" y="1386488"/>
            <a:ext cx="10376606" cy="523220"/>
          </a:xfrm>
          <a:prstGeom prst="rect">
            <a:avLst/>
          </a:prstGeom>
          <a:noFill/>
        </p:spPr>
        <p:txBody>
          <a:bodyPr wrap="square" rtlCol="0">
            <a:spAutoFit/>
          </a:bodyPr>
          <a:lstStyle/>
          <a:p>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关于告警归并与关联分析探讨</a:t>
            </a:r>
            <a:endPar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TextBox 4"/>
          <p:cNvSpPr txBox="1"/>
          <p:nvPr/>
        </p:nvSpPr>
        <p:spPr>
          <a:xfrm>
            <a:off x="880311" y="618392"/>
            <a:ext cx="3954929" cy="523220"/>
          </a:xfrm>
          <a:prstGeom prst="rect">
            <a:avLst/>
          </a:prstGeom>
          <a:noFill/>
        </p:spPr>
        <p:txBody>
          <a:bodyPr wrap="none" rtlCol="0">
            <a:spAutoFit/>
          </a:bodyPr>
          <a:lstStyle/>
          <a:p>
            <a:r>
              <a:rPr kumimoji="1" lang="zh-CN" altLang="en-US" sz="2800" dirty="0">
                <a:solidFill>
                  <a:srgbClr val="3B3439"/>
                </a:solidFill>
                <a:latin typeface="+mn-ea"/>
                <a:cs typeface="Arial Unicode MS" panose="020B0604020202020204" pitchFamily="34" charset="-122"/>
              </a:rPr>
              <a:t>迭代工作内容</a:t>
            </a:r>
            <a:r>
              <a:rPr kumimoji="1" lang="en-US" altLang="zh-CN" sz="2800" dirty="0" smtClean="0">
                <a:solidFill>
                  <a:srgbClr val="3B3439"/>
                </a:solidFill>
                <a:latin typeface="+mn-ea"/>
                <a:cs typeface="Arial Unicode MS" panose="020B0604020202020204" pitchFamily="34" charset="-122"/>
              </a:rPr>
              <a:t>-</a:t>
            </a:r>
            <a:r>
              <a:rPr kumimoji="1" lang="zh-CN" altLang="en-US" sz="2800" dirty="0" smtClean="0">
                <a:solidFill>
                  <a:srgbClr val="3B3439"/>
                </a:solidFill>
                <a:latin typeface="+mn-ea"/>
                <a:cs typeface="Arial Unicode MS" panose="020B0604020202020204" pitchFamily="34" charset="-122"/>
              </a:rPr>
              <a:t>告警归并</a:t>
            </a:r>
            <a:r>
              <a:rPr kumimoji="1" lang="en-US" altLang="zh-CN" sz="2800" dirty="0" smtClean="0">
                <a:solidFill>
                  <a:srgbClr val="3B3439"/>
                </a:solidFill>
                <a:latin typeface="+mn-ea"/>
                <a:cs typeface="Arial Unicode MS" panose="020B0604020202020204" pitchFamily="34" charset="-122"/>
              </a:rPr>
              <a:t>    </a:t>
            </a:r>
            <a:endParaRPr kumimoji="1" lang="en-US" altLang="zh-CN" sz="2800" dirty="0">
              <a:solidFill>
                <a:srgbClr val="3B3439"/>
              </a:solidFill>
              <a:latin typeface="+mn-ea"/>
              <a:cs typeface="Arial Unicode MS" panose="020B0604020202020204" pitchFamily="34" charset="-122"/>
            </a:endParaRPr>
          </a:p>
        </p:txBody>
      </p:sp>
      <p:pic>
        <p:nvPicPr>
          <p:cNvPr id="5" name="Picture 2" descr="C:\Users\Administrator\Desktop\新版PPT模板21435456.png"/>
          <p:cNvPicPr>
            <a:picLocks noChangeAspect="1" noChangeArrowheads="1"/>
          </p:cNvPicPr>
          <p:nvPr/>
        </p:nvPicPr>
        <p:blipFill>
          <a:blip r:embed="rId3" cstate="print"/>
          <a:srcRect/>
          <a:stretch>
            <a:fillRect/>
          </a:stretch>
        </p:blipFill>
        <p:spPr bwMode="auto">
          <a:xfrm>
            <a:off x="678053" y="1258697"/>
            <a:ext cx="1702414" cy="67183"/>
          </a:xfrm>
          <a:prstGeom prst="rect">
            <a:avLst/>
          </a:prstGeom>
          <a:noFill/>
        </p:spPr>
      </p:pic>
    </p:spTree>
    <p:extLst>
      <p:ext uri="{BB962C8B-B14F-4D97-AF65-F5344CB8AC3E}">
        <p14:creationId xmlns:p14="http://schemas.microsoft.com/office/powerpoint/2010/main" val="367493624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12800" y="1386488"/>
            <a:ext cx="10376606" cy="1384995"/>
          </a:xfrm>
          <a:prstGeom prst="rect">
            <a:avLst/>
          </a:prstGeom>
          <a:noFill/>
        </p:spPr>
        <p:txBody>
          <a:bodyPr wrap="square" rtlCol="0">
            <a:spAutoFit/>
          </a:bodyPr>
          <a:lstStyle/>
          <a:p>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策略中心配置</a:t>
            </a:r>
            <a:r>
              <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UI</a:t>
            </a:r>
            <a:r>
              <a:rPr kumimoji="1" lang="zh-CN" altLang="en-US" sz="2800" dirty="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a:t>
            </a:r>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a:t>
            </a:r>
            <a:r>
              <a:rPr kumimoji="1" lang="zh-CN" altLang="en-US" sz="280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依赖</a:t>
            </a:r>
            <a:r>
              <a:rPr kumimoji="1" lang="en-US" altLang="zh-CN" sz="280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DAG——</a:t>
            </a:r>
            <a:r>
              <a:rPr kumimoji="1" lang="en-US" altLang="zh-CN" sz="2800" dirty="0" err="1"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json</a:t>
            </a:r>
            <a:r>
              <a:rPr kumimoji="1" lang="zh-CN" altLang="en-US" sz="280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模板</a:t>
            </a:r>
            <a:r>
              <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a:t>
            </a:r>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翻译成</a:t>
            </a:r>
            <a:r>
              <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spark</a:t>
            </a:r>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程序</a:t>
            </a:r>
            <a:endPar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endParaRPr>
          </a:p>
          <a:p>
            <a:endParaRPr kumimoji="1" lang="en-US" altLang="zh-CN" sz="2800" dirty="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涉及策略、</a:t>
            </a:r>
            <a:r>
              <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Meta</a:t>
            </a:r>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管理、数据源、标准化属性列表</a:t>
            </a:r>
            <a:endPar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TextBox 4"/>
          <p:cNvSpPr txBox="1"/>
          <p:nvPr/>
        </p:nvSpPr>
        <p:spPr>
          <a:xfrm>
            <a:off x="880311" y="618392"/>
            <a:ext cx="3954929" cy="523220"/>
          </a:xfrm>
          <a:prstGeom prst="rect">
            <a:avLst/>
          </a:prstGeom>
          <a:noFill/>
        </p:spPr>
        <p:txBody>
          <a:bodyPr wrap="none" rtlCol="0">
            <a:spAutoFit/>
          </a:bodyPr>
          <a:lstStyle/>
          <a:p>
            <a:r>
              <a:rPr kumimoji="1" lang="zh-CN" altLang="en-US" sz="2800" dirty="0">
                <a:solidFill>
                  <a:srgbClr val="3B3439"/>
                </a:solidFill>
                <a:latin typeface="+mn-ea"/>
                <a:cs typeface="Arial Unicode MS" panose="020B0604020202020204" pitchFamily="34" charset="-122"/>
              </a:rPr>
              <a:t>迭代工作内容</a:t>
            </a:r>
            <a:r>
              <a:rPr kumimoji="1" lang="en-US" altLang="zh-CN" sz="2800" dirty="0">
                <a:solidFill>
                  <a:srgbClr val="3B3439"/>
                </a:solidFill>
                <a:latin typeface="+mn-ea"/>
                <a:cs typeface="Arial Unicode MS" panose="020B0604020202020204" pitchFamily="34" charset="-122"/>
              </a:rPr>
              <a:t>-</a:t>
            </a:r>
            <a:r>
              <a:rPr kumimoji="1" lang="zh-CN" altLang="en-US" sz="2800" dirty="0">
                <a:solidFill>
                  <a:srgbClr val="3B3439"/>
                </a:solidFill>
                <a:latin typeface="+mn-ea"/>
                <a:cs typeface="Arial Unicode MS" panose="020B0604020202020204" pitchFamily="34" charset="-122"/>
              </a:rPr>
              <a:t>策略生成</a:t>
            </a:r>
            <a:r>
              <a:rPr kumimoji="1" lang="en-US" altLang="zh-CN" sz="2800" dirty="0">
                <a:solidFill>
                  <a:srgbClr val="3B3439"/>
                </a:solidFill>
                <a:latin typeface="+mn-ea"/>
                <a:cs typeface="Arial Unicode MS" panose="020B0604020202020204" pitchFamily="34" charset="-122"/>
              </a:rPr>
              <a:t>    </a:t>
            </a:r>
          </a:p>
        </p:txBody>
      </p:sp>
      <p:pic>
        <p:nvPicPr>
          <p:cNvPr id="5" name="Picture 2" descr="C:\Users\Administrator\Desktop\新版PPT模板21435456.png"/>
          <p:cNvPicPr>
            <a:picLocks noChangeAspect="1" noChangeArrowheads="1"/>
          </p:cNvPicPr>
          <p:nvPr/>
        </p:nvPicPr>
        <p:blipFill>
          <a:blip r:embed="rId3" cstate="print"/>
          <a:srcRect/>
          <a:stretch>
            <a:fillRect/>
          </a:stretch>
        </p:blipFill>
        <p:spPr bwMode="auto">
          <a:xfrm>
            <a:off x="678053" y="1258697"/>
            <a:ext cx="1702414" cy="67183"/>
          </a:xfrm>
          <a:prstGeom prst="rect">
            <a:avLst/>
          </a:prstGeom>
          <a:noFill/>
        </p:spPr>
      </p:pic>
    </p:spTree>
    <p:extLst>
      <p:ext uri="{BB962C8B-B14F-4D97-AF65-F5344CB8AC3E}">
        <p14:creationId xmlns:p14="http://schemas.microsoft.com/office/powerpoint/2010/main" val="108020086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12800" y="1386488"/>
            <a:ext cx="10376606" cy="3108544"/>
          </a:xfrm>
          <a:prstGeom prst="rect">
            <a:avLst/>
          </a:prstGeom>
          <a:noFill/>
        </p:spPr>
        <p:txBody>
          <a:bodyPr wrap="square" rtlCol="0">
            <a:spAutoFit/>
          </a:bodyPr>
          <a:lstStyle/>
          <a:p>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事件处理</a:t>
            </a:r>
            <a:r>
              <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a:t>
            </a:r>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止血</a:t>
            </a:r>
            <a:r>
              <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a:t>
            </a:r>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使用工具</a:t>
            </a:r>
            <a:r>
              <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a:t>
            </a:r>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工具下发</a:t>
            </a:r>
            <a:r>
              <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a:t>
            </a:r>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处理结果</a:t>
            </a:r>
            <a:endPar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endParaRPr>
          </a:p>
          <a:p>
            <a:endParaRPr kumimoji="1" lang="en-US" altLang="zh-CN" sz="2800" dirty="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完善处置中心中工具下发，增加用户上传、更新工具后，工具上传</a:t>
            </a:r>
            <a:r>
              <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OSS</a:t>
            </a:r>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同时自动同步到</a:t>
            </a:r>
            <a:r>
              <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Hermes A</a:t>
            </a:r>
            <a:r>
              <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gent</a:t>
            </a:r>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，原有过程是每次都在用户更新工具后开发人员手动同步到</a:t>
            </a:r>
            <a:r>
              <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Hermes Agent</a:t>
            </a:r>
          </a:p>
          <a:p>
            <a:endParaRPr kumimoji="1" lang="en-US" altLang="zh-CN" sz="2800" dirty="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遇到问题较多是与</a:t>
            </a:r>
            <a:r>
              <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Hermes</a:t>
            </a:r>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联调，</a:t>
            </a:r>
            <a:r>
              <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Hermes </a:t>
            </a:r>
            <a:r>
              <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使用</a:t>
            </a:r>
            <a:r>
              <a:rPr kumimoji="1" lang="en-US" altLang="zh-CN"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rPr>
              <a:t>Rest API </a:t>
            </a:r>
            <a:endParaRPr kumimoji="1" lang="zh-CN" altLang="en-US" sz="28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TextBox 4"/>
          <p:cNvSpPr txBox="1"/>
          <p:nvPr/>
        </p:nvSpPr>
        <p:spPr>
          <a:xfrm>
            <a:off x="880311" y="618392"/>
            <a:ext cx="3954929" cy="523220"/>
          </a:xfrm>
          <a:prstGeom prst="rect">
            <a:avLst/>
          </a:prstGeom>
          <a:noFill/>
        </p:spPr>
        <p:txBody>
          <a:bodyPr wrap="none" rtlCol="0">
            <a:spAutoFit/>
          </a:bodyPr>
          <a:lstStyle/>
          <a:p>
            <a:r>
              <a:rPr kumimoji="1" lang="zh-CN" altLang="en-US" sz="2800" dirty="0">
                <a:solidFill>
                  <a:srgbClr val="3B3439"/>
                </a:solidFill>
                <a:latin typeface="+mn-ea"/>
                <a:cs typeface="Arial Unicode MS" panose="020B0604020202020204" pitchFamily="34" charset="-122"/>
              </a:rPr>
              <a:t>迭代工作内容</a:t>
            </a:r>
            <a:r>
              <a:rPr kumimoji="1" lang="en-US" altLang="zh-CN" sz="2800" dirty="0">
                <a:solidFill>
                  <a:srgbClr val="3B3439"/>
                </a:solidFill>
                <a:latin typeface="+mn-ea"/>
                <a:cs typeface="Arial Unicode MS" panose="020B0604020202020204" pitchFamily="34" charset="-122"/>
              </a:rPr>
              <a:t>-</a:t>
            </a:r>
            <a:r>
              <a:rPr kumimoji="1" lang="zh-CN" altLang="en-US" sz="2800" dirty="0">
                <a:solidFill>
                  <a:srgbClr val="3B3439"/>
                </a:solidFill>
                <a:latin typeface="+mn-ea"/>
                <a:cs typeface="Arial Unicode MS" panose="020B0604020202020204" pitchFamily="34" charset="-122"/>
              </a:rPr>
              <a:t>处置中心</a:t>
            </a:r>
          </a:p>
        </p:txBody>
      </p:sp>
      <p:pic>
        <p:nvPicPr>
          <p:cNvPr id="5" name="Picture 2" descr="C:\Users\Administrator\Desktop\新版PPT模板21435456.png"/>
          <p:cNvPicPr>
            <a:picLocks noChangeAspect="1" noChangeArrowheads="1"/>
          </p:cNvPicPr>
          <p:nvPr/>
        </p:nvPicPr>
        <p:blipFill>
          <a:blip r:embed="rId3" cstate="print"/>
          <a:srcRect/>
          <a:stretch>
            <a:fillRect/>
          </a:stretch>
        </p:blipFill>
        <p:spPr bwMode="auto">
          <a:xfrm>
            <a:off x="678053" y="1258697"/>
            <a:ext cx="1702414" cy="67183"/>
          </a:xfrm>
          <a:prstGeom prst="rect">
            <a:avLst/>
          </a:prstGeom>
          <a:noFill/>
        </p:spPr>
      </p:pic>
    </p:spTree>
    <p:extLst>
      <p:ext uri="{BB962C8B-B14F-4D97-AF65-F5344CB8AC3E}">
        <p14:creationId xmlns:p14="http://schemas.microsoft.com/office/powerpoint/2010/main" val="251065624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9F414E"/>
        </a:solidFill>
        <a:ln>
          <a:noFill/>
        </a:ln>
      </a:spPr>
      <a:bodyPr rtlCol="0" anchor="ctr"/>
      <a:lstStyle>
        <a:defPPr algn="ctr">
          <a:defRPr sz="2400" dirty="0">
            <a:latin typeface="Arial Unicode MS" panose="020B0604020202020204" pitchFamily="34" charset="-122"/>
            <a:ea typeface="Arial Unicode MS" panose="020B0604020202020204" pitchFamily="34" charset="-122"/>
            <a:cs typeface="Arial Unicode MS" panose="020B0604020202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9F414E"/>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ctr">
          <a:defRPr sz="5400" dirty="0" smtClean="0">
            <a:solidFill>
              <a:srgbClr val="3B3439"/>
            </a:solidFill>
            <a:latin typeface="Arial Unicode MS" panose="020B0604020202020204" pitchFamily="34" charset="-122"/>
            <a:ea typeface="Arial Unicode MS" panose="020B0604020202020204" pitchFamily="34" charset="-122"/>
            <a:cs typeface="Arial Unicode MS" panose="020B0604020202020204" pitchFamily="34" charset="-122"/>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35921</TotalTime>
  <Words>401</Words>
  <Application>Microsoft Macintosh PowerPoint</Application>
  <PresentationFormat>自定义</PresentationFormat>
  <Paragraphs>82</Paragraphs>
  <Slides>15</Slides>
  <Notes>14</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notice lkp</cp:lastModifiedBy>
  <cp:revision>1002</cp:revision>
  <dcterms:created xsi:type="dcterms:W3CDTF">2014-10-15T13:27:38Z</dcterms:created>
  <dcterms:modified xsi:type="dcterms:W3CDTF">2017-07-17T11:36:02Z</dcterms:modified>
</cp:coreProperties>
</file>