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2"/>
    <p:restoredTop sz="94681"/>
  </p:normalViewPr>
  <p:slideViewPr>
    <p:cSldViewPr snapToGrid="0">
      <p:cViewPr varScale="1">
        <p:scale>
          <a:sx n="198" d="100"/>
          <a:sy n="198" d="100"/>
        </p:scale>
        <p:origin x="2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71AD-4AB8-EF7A-1080-6117179B0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A7B31-9BCF-CE79-EC58-F32BEB41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8E87-6B0E-3A6C-4CE0-4ED0948E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F957-68ED-2102-86CD-6D13271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65165-2C38-B744-24B5-1E841D88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8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9B56-B7C5-37EB-72E1-E187ADF6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65F2A-30C9-BEE7-5FB1-AE393A605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434E-7B5F-608D-A276-DC2E2A9B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7D636-4DF9-18D0-48D9-7C6F6AC0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4F918-3CEF-4212-D4A3-C5A59739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5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6549B-FB63-3FE8-8FD1-995ACD12B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4839C-1930-81A5-0218-7F656C167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EA12-273F-8213-71CC-25950A7C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0F10-7D4F-3CA4-8A0F-37B7EA71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AC008-09CA-649C-DC6E-88206BB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6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89A6-1D7C-E0AB-2D9D-A88303CD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FDA9-7D42-A69B-EB0D-E665B3982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B69C0-F142-5DE1-7407-E2D0CA7A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9E893-7CB2-4FF3-4936-BFAFCD6F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5FB6-00D1-7C6E-670C-0DA1E662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2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340A-D76E-E867-C917-59BA6688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2C22A-6920-51D0-0F1B-F268A6EA1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E0DEA-7FD3-9AE2-E33C-8BD1CED6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45F1-BCC4-D04E-73EF-34C8BBB7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C994-6FA1-BD8D-FD63-D15092CF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5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2417-6FF9-7FA3-DC97-BBF65BE8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6F7B-C98C-31CB-3A0B-CE488655C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F685-2F58-99E9-2798-EB1076C5C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2BA7B-5503-8F9A-CC66-61BCB1DB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9D830-BD0B-AAE6-54A1-561DD006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8CC02-1E7B-EE7C-D553-7020F757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6E76-7099-D75B-DCFC-0165955B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3A4A7-123F-BBAE-89F9-C963D7C9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236FD-D92D-B7E4-E312-A6B7A31CA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8D0D6-F43B-3C2B-4769-895729B32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1C56-1DA6-9238-BE00-2995FCB9D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A7944-4510-D850-234D-619ACC8D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C340B-3B43-2934-695C-AEA7F694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78F30-62BB-1E07-09F2-ABDDFB58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0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7692-924F-91E4-0588-6A1B16B6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3278B-0A5B-3322-2C09-5A5920C9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11DAF-1422-A9CA-9982-BA5DF7F0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1C514-631E-AF52-B42E-6C51F443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2E09-F65A-BE67-E029-63F2CC57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72DB5-AA71-D970-8489-B9E14C17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36F5F-145C-42E5-40D2-AE33E069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2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7A74-357B-43E1-3BC1-0FEA146C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D0551-58D9-D2E7-124D-E3C575BA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F275-53CE-2315-274F-3FAD25AF7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AF861-374D-F4BF-CD1C-DD075F63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56EAD-95D8-14A8-FB5A-944D715A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B5B2C-D8F5-EEFD-DE1F-5F4E600A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4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484A-B37B-BBE9-7D39-4D84E603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DE520-4562-4B5E-47A9-EA4EF78DB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E1553-C80D-DB31-1101-9B20CDD12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EEB98-760C-F34A-5B9C-574F604B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3066-690D-CEA4-EA20-B84864AD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464CB-4E52-9133-704B-747FF654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5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FCCF9-8D15-1D42-1874-FE7B247C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A8F09-9395-CA71-390A-0EFB74B2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56A1F-FA56-5D44-7629-DF4EFF4AE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5254-045C-1F4D-98E6-7F4DC36DF2A3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94A7-A6E5-7DD6-E581-89DD5A94E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0E95-92B2-B96F-1337-219DB4C98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ABDF-8A87-F3A5-CBCB-112DF8F60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/>
              <a:t>a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BF8B3-DA0F-A031-4CCD-5DA11DF0F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6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AE1F86-6359-8484-95A4-F66D96677B26}"/>
              </a:ext>
            </a:extLst>
          </p:cNvPr>
          <p:cNvSpPr txBox="1"/>
          <p:nvPr/>
        </p:nvSpPr>
        <p:spPr>
          <a:xfrm>
            <a:off x="804930" y="1114022"/>
            <a:ext cx="28233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FNs’ distribution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166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AE1F86-6359-8484-95A4-F66D96677B26}"/>
              </a:ext>
            </a:extLst>
          </p:cNvPr>
          <p:cNvSpPr txBox="1"/>
          <p:nvPr/>
        </p:nvSpPr>
        <p:spPr>
          <a:xfrm>
            <a:off x="804930" y="1114022"/>
            <a:ext cx="105027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WFS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Purpose: generate alerts which surveil for key compliance Regulatory and Financial Crimes risk.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Model consists of key indicators(KIs) developed by Ai ML </a:t>
            </a:r>
            <a:r>
              <a:rPr lang="en-US" dirty="0" err="1"/>
              <a:t>CoE</a:t>
            </a:r>
            <a:r>
              <a:rPr lang="en-US" dirty="0"/>
              <a:t> to generate alerts for compliance risk such as Complaints, </a:t>
            </a:r>
            <a:r>
              <a:rPr lang="en-US" dirty="0" err="1"/>
              <a:t>Cheating&amp;Illegality</a:t>
            </a:r>
            <a:r>
              <a:rPr lang="en-US" dirty="0"/>
              <a:t>, Rumor, Secrecy.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Alerts produced by the model’s </a:t>
            </a:r>
            <a:r>
              <a:rPr lang="en-US" dirty="0" err="1"/>
              <a:t>Kis</a:t>
            </a:r>
            <a:r>
              <a:rPr lang="en-US" dirty="0"/>
              <a:t> will first be reviewed by the Compliance Central Review Teams (CRT) and then escalated to the appropriate party if deemed necessary.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and maintain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Recall estimation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Random sampling, stratified sampling(BTL sampling): (1) low risk area/high risk area. (2) divide the BTL area into 10 equal bins, randomly sample from each bin.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SME team: upper limit of 2000 annotations.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1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AE1F86-6359-8484-95A4-F66D96677B26}"/>
              </a:ext>
            </a:extLst>
          </p:cNvPr>
          <p:cNvSpPr txBox="1"/>
          <p:nvPr/>
        </p:nvSpPr>
        <p:spPr>
          <a:xfrm>
            <a:off x="804930" y="1114022"/>
            <a:ext cx="1050272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WFS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Purpose: generate alerts which surveil for key compliance Regulatory and Financial Crimes risk.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Model consists of key indicators(KIs) developed by Ai ML </a:t>
            </a:r>
            <a:r>
              <a:rPr lang="en-US" dirty="0" err="1"/>
              <a:t>CoE</a:t>
            </a:r>
            <a:r>
              <a:rPr lang="en-US" dirty="0"/>
              <a:t> to generate alerts for compliance risk such as Complaints, </a:t>
            </a:r>
            <a:r>
              <a:rPr lang="en-US" dirty="0" err="1"/>
              <a:t>Cheating&amp;Illegality</a:t>
            </a:r>
            <a:r>
              <a:rPr lang="en-US" dirty="0"/>
              <a:t>, Rumor, Secrecy.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Alerts produced by the model’s </a:t>
            </a:r>
            <a:r>
              <a:rPr lang="en-US" dirty="0" err="1"/>
              <a:t>Kis</a:t>
            </a:r>
            <a:r>
              <a:rPr lang="en-US" dirty="0"/>
              <a:t> will first be reviewed by the Compliance Central Review Teams (CRT) and then escalated to the appropriate party if deemed necessary.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and maintain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Recall estimation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Random sampling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stratified sampling(BTL sampling): (1) low risk area/high risk area. (2) divide the BTL area into 10 equal bins, randomly sample from each bin.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Assumption: zero FNs at low risk area or zero FNs around low probability score bins.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SME team: upper limit of 2000 annotations.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0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9F27E20-2245-E407-D241-63E23DED4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1593850"/>
            <a:ext cx="5727700" cy="36703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79317B1A-B025-4E5C-A1E8-503A8BD99D46}"/>
              </a:ext>
            </a:extLst>
          </p:cNvPr>
          <p:cNvSpPr/>
          <p:nvPr/>
        </p:nvSpPr>
        <p:spPr>
          <a:xfrm>
            <a:off x="1581087" y="2267533"/>
            <a:ext cx="3529118" cy="2685659"/>
          </a:xfrm>
          <a:custGeom>
            <a:avLst/>
            <a:gdLst>
              <a:gd name="connsiteX0" fmla="*/ 0 w 4020938"/>
              <a:gd name="connsiteY0" fmla="*/ 2622088 h 2622088"/>
              <a:gd name="connsiteX1" fmla="*/ 2815868 w 4020938"/>
              <a:gd name="connsiteY1" fmla="*/ 2180027 h 2622088"/>
              <a:gd name="connsiteX2" fmla="*/ 4020938 w 4020938"/>
              <a:gd name="connsiteY2" fmla="*/ 0 h 262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0938" h="2622088">
                <a:moveTo>
                  <a:pt x="0" y="2622088"/>
                </a:moveTo>
                <a:cubicBezTo>
                  <a:pt x="1072856" y="2619565"/>
                  <a:pt x="2145712" y="2617042"/>
                  <a:pt x="2815868" y="2180027"/>
                </a:cubicBezTo>
                <a:cubicBezTo>
                  <a:pt x="3486024" y="1743012"/>
                  <a:pt x="3753481" y="871506"/>
                  <a:pt x="4020938" y="0"/>
                </a:cubicBezTo>
              </a:path>
            </a:pathLst>
          </a:custGeom>
          <a:noFill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04939CF-A298-B894-960B-AD884B50D804}"/>
              </a:ext>
            </a:extLst>
          </p:cNvPr>
          <p:cNvSpPr/>
          <p:nvPr/>
        </p:nvSpPr>
        <p:spPr>
          <a:xfrm>
            <a:off x="111235" y="3831705"/>
            <a:ext cx="3435523" cy="2685659"/>
          </a:xfrm>
          <a:custGeom>
            <a:avLst/>
            <a:gdLst>
              <a:gd name="connsiteX0" fmla="*/ 0 w 4020938"/>
              <a:gd name="connsiteY0" fmla="*/ 2622088 h 2622088"/>
              <a:gd name="connsiteX1" fmla="*/ 2815868 w 4020938"/>
              <a:gd name="connsiteY1" fmla="*/ 2180027 h 2622088"/>
              <a:gd name="connsiteX2" fmla="*/ 4020938 w 4020938"/>
              <a:gd name="connsiteY2" fmla="*/ 0 h 262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0938" h="2622088">
                <a:moveTo>
                  <a:pt x="0" y="2622088"/>
                </a:moveTo>
                <a:cubicBezTo>
                  <a:pt x="1072856" y="2619565"/>
                  <a:pt x="2145712" y="2617042"/>
                  <a:pt x="2815868" y="2180027"/>
                </a:cubicBezTo>
                <a:cubicBezTo>
                  <a:pt x="3486024" y="1743012"/>
                  <a:pt x="3753481" y="871506"/>
                  <a:pt x="4020938" y="0"/>
                </a:cubicBezTo>
              </a:path>
            </a:pathLst>
          </a:custGeom>
          <a:noFill/>
          <a:ln w="41275">
            <a:solidFill>
              <a:srgbClr val="FFC0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9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6D514FC-9FC5-3DE6-F6DA-7C2FFAEC00A4}"/>
              </a:ext>
            </a:extLst>
          </p:cNvPr>
          <p:cNvGrpSpPr/>
          <p:nvPr/>
        </p:nvGrpSpPr>
        <p:grpSpPr>
          <a:xfrm>
            <a:off x="957102" y="360274"/>
            <a:ext cx="5944149" cy="3966693"/>
            <a:chOff x="1822155" y="1545130"/>
            <a:chExt cx="5944149" cy="3966693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50DFA6E1-2DB3-3645-9676-65F3177FC1C7}"/>
                </a:ext>
              </a:extLst>
            </p:cNvPr>
            <p:cNvSpPr/>
            <p:nvPr/>
          </p:nvSpPr>
          <p:spPr>
            <a:xfrm>
              <a:off x="2537138" y="1815921"/>
              <a:ext cx="3973132" cy="3425113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69000">
                  <a:srgbClr val="EF904E"/>
                </a:gs>
                <a:gs pos="59000">
                  <a:srgbClr val="F2A36D"/>
                </a:gs>
                <a:gs pos="36000">
                  <a:srgbClr val="F5B990"/>
                </a:gs>
                <a:gs pos="5000">
                  <a:schemeClr val="accent2">
                    <a:lumMod val="0"/>
                    <a:lumOff val="100000"/>
                  </a:schemeClr>
                </a:gs>
                <a:gs pos="11000">
                  <a:srgbClr val="FDEEE3"/>
                </a:gs>
                <a:gs pos="82000">
                  <a:schemeClr val="accent2">
                    <a:lumMod val="10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177D453-768D-FCE8-85C6-2179F0BA3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5166" y="1545130"/>
              <a:ext cx="0" cy="3966693"/>
            </a:xfrm>
            <a:prstGeom prst="straightConnector1">
              <a:avLst/>
            </a:prstGeom>
            <a:ln w="34925">
              <a:solidFill>
                <a:schemeClr val="accent2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58255C7-6979-9D84-E59D-695AF9BDF22A}"/>
                </a:ext>
              </a:extLst>
            </p:cNvPr>
            <p:cNvCxnSpPr>
              <a:cxnSpLocks/>
            </p:cNvCxnSpPr>
            <p:nvPr/>
          </p:nvCxnSpPr>
          <p:spPr>
            <a:xfrm>
              <a:off x="2871989" y="2440546"/>
              <a:ext cx="3348507" cy="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0B0E7E6-0B96-D41F-9A69-5C67592FAD34}"/>
                </a:ext>
              </a:extLst>
            </p:cNvPr>
            <p:cNvCxnSpPr>
              <a:cxnSpLocks/>
            </p:cNvCxnSpPr>
            <p:nvPr/>
          </p:nvCxnSpPr>
          <p:spPr>
            <a:xfrm>
              <a:off x="2871989" y="2721735"/>
              <a:ext cx="3348507" cy="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C72662-F68D-BBDF-41AB-F13536B176BF}"/>
                </a:ext>
              </a:extLst>
            </p:cNvPr>
            <p:cNvSpPr txBox="1"/>
            <p:nvPr/>
          </p:nvSpPr>
          <p:spPr>
            <a:xfrm>
              <a:off x="6220496" y="2255880"/>
              <a:ext cx="1545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0.95 threshold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26F545-8854-F92A-BBD8-77726F785C84}"/>
                </a:ext>
              </a:extLst>
            </p:cNvPr>
            <p:cNvSpPr txBox="1"/>
            <p:nvPr/>
          </p:nvSpPr>
          <p:spPr>
            <a:xfrm>
              <a:off x="6220496" y="2537069"/>
              <a:ext cx="1545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0.85 threshold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2DF9C0-5162-F51D-B3D9-568751DB5D5B}"/>
                </a:ext>
              </a:extLst>
            </p:cNvPr>
            <p:cNvSpPr txBox="1"/>
            <p:nvPr/>
          </p:nvSpPr>
          <p:spPr>
            <a:xfrm>
              <a:off x="6220496" y="3313760"/>
              <a:ext cx="1545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0.50 threshold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C57AAC-F847-7AF0-3D30-CBAA5272DB8A}"/>
                </a:ext>
              </a:extLst>
            </p:cNvPr>
            <p:cNvCxnSpPr>
              <a:cxnSpLocks/>
            </p:cNvCxnSpPr>
            <p:nvPr/>
          </p:nvCxnSpPr>
          <p:spPr>
            <a:xfrm>
              <a:off x="2849450" y="3500238"/>
              <a:ext cx="3348507" cy="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5037A6BB-0AF9-F264-2925-F06B09A3E2ED}"/>
                </a:ext>
              </a:extLst>
            </p:cNvPr>
            <p:cNvSpPr/>
            <p:nvPr/>
          </p:nvSpPr>
          <p:spPr>
            <a:xfrm rot="10800000">
              <a:off x="4380425" y="2440546"/>
              <a:ext cx="275287" cy="98843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F30C2F-B971-A509-B0CF-87F08253D19A}"/>
                </a:ext>
              </a:extLst>
            </p:cNvPr>
            <p:cNvSpPr txBox="1"/>
            <p:nvPr/>
          </p:nvSpPr>
          <p:spPr>
            <a:xfrm>
              <a:off x="2357194" y="2390639"/>
              <a:ext cx="1534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Majorities FNs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33C619-0AF1-4B24-DAD9-073A0418DAEE}"/>
                </a:ext>
              </a:extLst>
            </p:cNvPr>
            <p:cNvSpPr txBox="1"/>
            <p:nvPr/>
          </p:nvSpPr>
          <p:spPr>
            <a:xfrm>
              <a:off x="2395111" y="2941612"/>
              <a:ext cx="11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few FNs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C3AF2F-6EA6-5B6E-944E-D46F5CE2BF8D}"/>
                </a:ext>
              </a:extLst>
            </p:cNvPr>
            <p:cNvSpPr txBox="1"/>
            <p:nvPr/>
          </p:nvSpPr>
          <p:spPr>
            <a:xfrm>
              <a:off x="2372076" y="3627343"/>
              <a:ext cx="999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Zero FNs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BF676D-5B1E-7DAA-1A99-79E0E7614A34}"/>
                </a:ext>
              </a:extLst>
            </p:cNvPr>
            <p:cNvSpPr txBox="1"/>
            <p:nvPr/>
          </p:nvSpPr>
          <p:spPr>
            <a:xfrm rot="16200000">
              <a:off x="1408997" y="3244314"/>
              <a:ext cx="119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95F87F-B9B1-5F5A-31A3-1944761F4266}"/>
              </a:ext>
            </a:extLst>
          </p:cNvPr>
          <p:cNvGrpSpPr/>
          <p:nvPr/>
        </p:nvGrpSpPr>
        <p:grpSpPr>
          <a:xfrm>
            <a:off x="7198729" y="1390449"/>
            <a:ext cx="5934500" cy="3425113"/>
            <a:chOff x="7057407" y="1815921"/>
            <a:chExt cx="5934500" cy="3425113"/>
          </a:xfrm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65A334CC-9846-3A30-E2FB-5D4D2A646C6A}"/>
                </a:ext>
              </a:extLst>
            </p:cNvPr>
            <p:cNvSpPr/>
            <p:nvPr/>
          </p:nvSpPr>
          <p:spPr>
            <a:xfrm>
              <a:off x="7762741" y="1815921"/>
              <a:ext cx="3973132" cy="3425113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69000">
                  <a:srgbClr val="EF904E"/>
                </a:gs>
                <a:gs pos="59000">
                  <a:srgbClr val="F2A36D"/>
                </a:gs>
                <a:gs pos="36000">
                  <a:srgbClr val="F5B990"/>
                </a:gs>
                <a:gs pos="5000">
                  <a:schemeClr val="accent2">
                    <a:lumMod val="0"/>
                    <a:lumOff val="100000"/>
                  </a:schemeClr>
                </a:gs>
                <a:gs pos="11000">
                  <a:srgbClr val="FDEEE3"/>
                </a:gs>
                <a:gs pos="82000">
                  <a:schemeClr val="accent2">
                    <a:lumMod val="10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3EAE1F-293B-C587-BC59-F87607EB93BD}"/>
                </a:ext>
              </a:extLst>
            </p:cNvPr>
            <p:cNvCxnSpPr>
              <a:cxnSpLocks/>
            </p:cNvCxnSpPr>
            <p:nvPr/>
          </p:nvCxnSpPr>
          <p:spPr>
            <a:xfrm>
              <a:off x="8097592" y="2440546"/>
              <a:ext cx="3348507" cy="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50C65F-F7AE-0442-DB03-9FB2FD116DC0}"/>
                </a:ext>
              </a:extLst>
            </p:cNvPr>
            <p:cNvCxnSpPr>
              <a:cxnSpLocks/>
            </p:cNvCxnSpPr>
            <p:nvPr/>
          </p:nvCxnSpPr>
          <p:spPr>
            <a:xfrm>
              <a:off x="8097592" y="2721735"/>
              <a:ext cx="3348507" cy="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56F6DB-A6CE-53C3-5F79-EFA3E788FACB}"/>
                </a:ext>
              </a:extLst>
            </p:cNvPr>
            <p:cNvSpPr txBox="1"/>
            <p:nvPr/>
          </p:nvSpPr>
          <p:spPr>
            <a:xfrm>
              <a:off x="11446099" y="2255880"/>
              <a:ext cx="1545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0.95 threshold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9E6692-7008-2305-DFFB-82F5A0C2EE8B}"/>
                </a:ext>
              </a:extLst>
            </p:cNvPr>
            <p:cNvSpPr txBox="1"/>
            <p:nvPr/>
          </p:nvSpPr>
          <p:spPr>
            <a:xfrm>
              <a:off x="11446099" y="2537069"/>
              <a:ext cx="1545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0.85 threshold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BE9E6D-420C-040F-0B04-94B1F4CEB524}"/>
                </a:ext>
              </a:extLst>
            </p:cNvPr>
            <p:cNvSpPr txBox="1"/>
            <p:nvPr/>
          </p:nvSpPr>
          <p:spPr>
            <a:xfrm>
              <a:off x="11446099" y="3313760"/>
              <a:ext cx="1545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0.50 threshold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8474D75-67E1-B735-3172-020ECD49BA61}"/>
                </a:ext>
              </a:extLst>
            </p:cNvPr>
            <p:cNvCxnSpPr>
              <a:cxnSpLocks/>
            </p:cNvCxnSpPr>
            <p:nvPr/>
          </p:nvCxnSpPr>
          <p:spPr>
            <a:xfrm>
              <a:off x="8075053" y="3500238"/>
              <a:ext cx="3348507" cy="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DF8D9E9E-C04D-3076-1528-57770E57FC64}"/>
                </a:ext>
              </a:extLst>
            </p:cNvPr>
            <p:cNvSpPr/>
            <p:nvPr/>
          </p:nvSpPr>
          <p:spPr>
            <a:xfrm>
              <a:off x="9543998" y="2440546"/>
              <a:ext cx="432836" cy="274682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C0CA06-AA8A-AA61-E940-702A9D738B7C}"/>
                </a:ext>
              </a:extLst>
            </p:cNvPr>
            <p:cNvSpPr txBox="1"/>
            <p:nvPr/>
          </p:nvSpPr>
          <p:spPr>
            <a:xfrm>
              <a:off x="7951658" y="2390639"/>
              <a:ext cx="11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few FNs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92C2F2-BBCF-CF02-AB3F-9E2CCDA7E27D}"/>
                </a:ext>
              </a:extLst>
            </p:cNvPr>
            <p:cNvSpPr txBox="1"/>
            <p:nvPr/>
          </p:nvSpPr>
          <p:spPr>
            <a:xfrm>
              <a:off x="7620714" y="2941612"/>
              <a:ext cx="11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few FNs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4CE50B-D727-3E1A-5EBA-50275FF300E9}"/>
                </a:ext>
              </a:extLst>
            </p:cNvPr>
            <p:cNvSpPr txBox="1"/>
            <p:nvPr/>
          </p:nvSpPr>
          <p:spPr>
            <a:xfrm>
              <a:off x="7057407" y="3627343"/>
              <a:ext cx="1534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Majorities FNs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301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65FBFD1-A3DC-AF76-DEE7-804F61631862}"/>
              </a:ext>
            </a:extLst>
          </p:cNvPr>
          <p:cNvSpPr/>
          <p:nvPr/>
        </p:nvSpPr>
        <p:spPr>
          <a:xfrm>
            <a:off x="3076568" y="1344638"/>
            <a:ext cx="1612970" cy="318760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22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Sampleable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BB77F5A-A4E5-A460-1AE7-B56C0923EBF3}"/>
              </a:ext>
            </a:extLst>
          </p:cNvPr>
          <p:cNvSpPr/>
          <p:nvPr/>
        </p:nvSpPr>
        <p:spPr>
          <a:xfrm>
            <a:off x="1254016" y="1362517"/>
            <a:ext cx="1791838" cy="3187608"/>
          </a:xfrm>
          <a:prstGeom prst="roundRect">
            <a:avLst/>
          </a:prstGeom>
          <a:solidFill>
            <a:schemeClr val="bg1">
              <a:lumMod val="6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Not Sampleable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4AAF64-0518-0EBC-7F16-19C29AC024CD}"/>
              </a:ext>
            </a:extLst>
          </p:cNvPr>
          <p:cNvGrpSpPr/>
          <p:nvPr/>
        </p:nvGrpSpPr>
        <p:grpSpPr>
          <a:xfrm>
            <a:off x="5934126" y="363056"/>
            <a:ext cx="4121240" cy="4386364"/>
            <a:chOff x="5934126" y="363056"/>
            <a:chExt cx="4121240" cy="4386364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4D4A6AE7-238B-AFD2-4EB8-E9CCEE06E36A}"/>
                </a:ext>
              </a:extLst>
            </p:cNvPr>
            <p:cNvSpPr/>
            <p:nvPr/>
          </p:nvSpPr>
          <p:spPr>
            <a:xfrm>
              <a:off x="6107148" y="1362516"/>
              <a:ext cx="3484067" cy="3187608"/>
            </a:xfrm>
            <a:prstGeom prst="roundRect">
              <a:avLst/>
            </a:prstGeom>
            <a:solidFill>
              <a:schemeClr val="bg1">
                <a:lumMod val="6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Not Sampleable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AED6755-9910-0CA3-4DA8-1D01FC1A5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362" y="956917"/>
              <a:ext cx="0" cy="359320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3644483-2C93-696B-5708-49FA77E73B43}"/>
                </a:ext>
              </a:extLst>
            </p:cNvPr>
            <p:cNvCxnSpPr>
              <a:cxnSpLocks/>
            </p:cNvCxnSpPr>
            <p:nvPr/>
          </p:nvCxnSpPr>
          <p:spPr>
            <a:xfrm>
              <a:off x="5934126" y="4402017"/>
              <a:ext cx="41212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7745C85-5F79-0038-FD92-F978947111A1}"/>
                    </a:ext>
                  </a:extLst>
                </p:cNvPr>
                <p:cNvSpPr txBox="1"/>
                <p:nvPr/>
              </p:nvSpPr>
              <p:spPr>
                <a:xfrm>
                  <a:off x="5934126" y="438008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7745C85-5F79-0038-FD92-F97894711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126" y="4380088"/>
                  <a:ext cx="3658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7E485C9-145B-E2CD-5158-2B1970A32100}"/>
                    </a:ext>
                  </a:extLst>
                </p:cNvPr>
                <p:cNvSpPr txBox="1"/>
                <p:nvPr/>
              </p:nvSpPr>
              <p:spPr>
                <a:xfrm>
                  <a:off x="9446166" y="4380088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7E485C9-145B-E2CD-5158-2B1970A321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166" y="4380088"/>
                  <a:ext cx="38048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BE6B733-FDC1-F25F-6145-62B716241146}"/>
                </a:ext>
              </a:extLst>
            </p:cNvPr>
            <p:cNvSpPr/>
            <p:nvPr/>
          </p:nvSpPr>
          <p:spPr>
            <a:xfrm>
              <a:off x="6406176" y="1406420"/>
              <a:ext cx="3154971" cy="2741686"/>
            </a:xfrm>
            <a:custGeom>
              <a:avLst/>
              <a:gdLst>
                <a:gd name="connsiteX0" fmla="*/ 0 w 2949092"/>
                <a:gd name="connsiteY0" fmla="*/ 0 h 2906702"/>
                <a:gd name="connsiteX1" fmla="*/ 520785 w 2949092"/>
                <a:gd name="connsiteY1" fmla="*/ 2264805 h 2906702"/>
                <a:gd name="connsiteX2" fmla="*/ 2949092 w 2949092"/>
                <a:gd name="connsiteY2" fmla="*/ 2906702 h 2906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9092" h="2906702">
                  <a:moveTo>
                    <a:pt x="0" y="0"/>
                  </a:moveTo>
                  <a:cubicBezTo>
                    <a:pt x="14635" y="890177"/>
                    <a:pt x="29270" y="1780355"/>
                    <a:pt x="520785" y="2264805"/>
                  </a:cubicBezTo>
                  <a:cubicBezTo>
                    <a:pt x="1012300" y="2749255"/>
                    <a:pt x="1980696" y="2827978"/>
                    <a:pt x="2949092" y="2906702"/>
                  </a:cubicBezTo>
                </a:path>
              </a:pathLst>
            </a:custGeom>
            <a:noFill/>
            <a:ln w="635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BEBC5CC-FA34-36E2-F508-29DD6EE17629}"/>
                </a:ext>
              </a:extLst>
            </p:cNvPr>
            <p:cNvCxnSpPr>
              <a:cxnSpLocks/>
            </p:cNvCxnSpPr>
            <p:nvPr/>
          </p:nvCxnSpPr>
          <p:spPr>
            <a:xfrm>
              <a:off x="9636407" y="1200528"/>
              <a:ext cx="0" cy="3159525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BC6902D-ECEC-6A8D-CF03-1A3D5AF1CF94}"/>
                </a:ext>
              </a:extLst>
            </p:cNvPr>
            <p:cNvGrpSpPr/>
            <p:nvPr/>
          </p:nvGrpSpPr>
          <p:grpSpPr>
            <a:xfrm>
              <a:off x="7796229" y="647652"/>
              <a:ext cx="2024008" cy="369332"/>
              <a:chOff x="7785144" y="384987"/>
              <a:chExt cx="2024008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487F8A0-0F7A-B7B1-99B9-0BE97837EC93}"/>
                  </a:ext>
                </a:extLst>
              </p:cNvPr>
              <p:cNvSpPr txBox="1"/>
              <p:nvPr/>
            </p:nvSpPr>
            <p:spPr>
              <a:xfrm>
                <a:off x="8255329" y="384987"/>
                <a:ext cx="1553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# of Sentences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0B0CA67-2BF4-08BB-EDBB-A1B4C552B9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5144" y="569653"/>
                <a:ext cx="446522" cy="0"/>
              </a:xfrm>
              <a:prstGeom prst="line">
                <a:avLst/>
              </a:prstGeom>
              <a:ln w="41275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F72CB8C-E66F-50A1-1C55-A682C8C45AB3}"/>
                </a:ext>
              </a:extLst>
            </p:cNvPr>
            <p:cNvGrpSpPr/>
            <p:nvPr/>
          </p:nvGrpSpPr>
          <p:grpSpPr>
            <a:xfrm>
              <a:off x="7796229" y="363056"/>
              <a:ext cx="1412695" cy="369332"/>
              <a:chOff x="7796229" y="669590"/>
              <a:chExt cx="1412695" cy="369332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979BE70-6562-502A-4106-9B38DC648A29}"/>
                  </a:ext>
                </a:extLst>
              </p:cNvPr>
              <p:cNvSpPr txBox="1"/>
              <p:nvPr/>
            </p:nvSpPr>
            <p:spPr>
              <a:xfrm>
                <a:off x="8266037" y="669590"/>
                <a:ext cx="942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# of FNs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64F05D3-D39E-06A4-4EBF-5D5E30379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6229" y="854256"/>
                <a:ext cx="446522" cy="0"/>
              </a:xfrm>
              <a:prstGeom prst="line">
                <a:avLst/>
              </a:prstGeom>
              <a:ln w="412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7C80026-E98A-4217-28F9-191952B522DA}"/>
                </a:ext>
              </a:extLst>
            </p:cNvPr>
            <p:cNvCxnSpPr>
              <a:cxnSpLocks/>
            </p:cNvCxnSpPr>
            <p:nvPr/>
          </p:nvCxnSpPr>
          <p:spPr>
            <a:xfrm>
              <a:off x="7796229" y="1133824"/>
              <a:ext cx="446522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92E45DF-EC84-242B-ACB7-BB188EBAC43B}"/>
                </a:ext>
              </a:extLst>
            </p:cNvPr>
            <p:cNvSpPr txBox="1"/>
            <p:nvPr/>
          </p:nvSpPr>
          <p:spPr>
            <a:xfrm>
              <a:off x="8275412" y="955481"/>
              <a:ext cx="1119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Threshold</a:t>
              </a: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909E152-E951-A205-C16E-9C37798BEB49}"/>
                </a:ext>
              </a:extLst>
            </p:cNvPr>
            <p:cNvSpPr/>
            <p:nvPr/>
          </p:nvSpPr>
          <p:spPr>
            <a:xfrm>
              <a:off x="6299932" y="2132065"/>
              <a:ext cx="3208060" cy="1922550"/>
            </a:xfrm>
            <a:custGeom>
              <a:avLst/>
              <a:gdLst>
                <a:gd name="connsiteX0" fmla="*/ 0 w 2949092"/>
                <a:gd name="connsiteY0" fmla="*/ 0 h 2906702"/>
                <a:gd name="connsiteX1" fmla="*/ 520785 w 2949092"/>
                <a:gd name="connsiteY1" fmla="*/ 2264805 h 2906702"/>
                <a:gd name="connsiteX2" fmla="*/ 2949092 w 2949092"/>
                <a:gd name="connsiteY2" fmla="*/ 2906702 h 2906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9092" h="2906702">
                  <a:moveTo>
                    <a:pt x="0" y="0"/>
                  </a:moveTo>
                  <a:cubicBezTo>
                    <a:pt x="14635" y="890177"/>
                    <a:pt x="29270" y="1780355"/>
                    <a:pt x="520785" y="2264805"/>
                  </a:cubicBezTo>
                  <a:cubicBezTo>
                    <a:pt x="1012300" y="2749255"/>
                    <a:pt x="1980696" y="2827978"/>
                    <a:pt x="2949092" y="2906702"/>
                  </a:cubicBezTo>
                </a:path>
              </a:pathLst>
            </a:custGeom>
            <a:noFill/>
            <a:ln w="6350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42818B2-F0A2-67FD-6F93-63812F707BFE}"/>
              </a:ext>
            </a:extLst>
          </p:cNvPr>
          <p:cNvGrpSpPr/>
          <p:nvPr/>
        </p:nvGrpSpPr>
        <p:grpSpPr>
          <a:xfrm>
            <a:off x="1017971" y="956917"/>
            <a:ext cx="4121240" cy="3792503"/>
            <a:chOff x="1732207" y="1526146"/>
            <a:chExt cx="4121240" cy="3792503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0F8944CB-662E-DC0E-7BE9-F8AC976DA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4443" y="1526146"/>
              <a:ext cx="0" cy="359320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66A2F3-2B99-99DB-E8FF-88D0E4D32C1F}"/>
                </a:ext>
              </a:extLst>
            </p:cNvPr>
            <p:cNvCxnSpPr>
              <a:cxnSpLocks/>
            </p:cNvCxnSpPr>
            <p:nvPr/>
          </p:nvCxnSpPr>
          <p:spPr>
            <a:xfrm>
              <a:off x="1732207" y="4971246"/>
              <a:ext cx="41212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9E61190-3E92-C4C4-1C03-BCFE1B2D9CD3}"/>
                    </a:ext>
                  </a:extLst>
                </p:cNvPr>
                <p:cNvSpPr txBox="1"/>
                <p:nvPr/>
              </p:nvSpPr>
              <p:spPr>
                <a:xfrm>
                  <a:off x="1732207" y="4949317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9E61190-3E92-C4C4-1C03-BCFE1B2D9C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207" y="4949317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8C7C00-3A5E-6496-FD6A-6D9F19F860F5}"/>
                    </a:ext>
                  </a:extLst>
                </p:cNvPr>
                <p:cNvSpPr txBox="1"/>
                <p:nvPr/>
              </p:nvSpPr>
              <p:spPr>
                <a:xfrm>
                  <a:off x="5244247" y="4949317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8C7C00-3A5E-6496-FD6A-6D9F19F86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247" y="4949317"/>
                  <a:ext cx="38048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C692563-AC24-E99D-180A-3AF3BF539B0A}"/>
                </a:ext>
              </a:extLst>
            </p:cNvPr>
            <p:cNvSpPr/>
            <p:nvPr/>
          </p:nvSpPr>
          <p:spPr>
            <a:xfrm>
              <a:off x="1923706" y="2252694"/>
              <a:ext cx="3435523" cy="2685659"/>
            </a:xfrm>
            <a:custGeom>
              <a:avLst/>
              <a:gdLst>
                <a:gd name="connsiteX0" fmla="*/ 0 w 4020938"/>
                <a:gd name="connsiteY0" fmla="*/ 2622088 h 2622088"/>
                <a:gd name="connsiteX1" fmla="*/ 2815868 w 4020938"/>
                <a:gd name="connsiteY1" fmla="*/ 2180027 h 2622088"/>
                <a:gd name="connsiteX2" fmla="*/ 4020938 w 4020938"/>
                <a:gd name="connsiteY2" fmla="*/ 0 h 262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0938" h="2622088">
                  <a:moveTo>
                    <a:pt x="0" y="2622088"/>
                  </a:moveTo>
                  <a:cubicBezTo>
                    <a:pt x="1072856" y="2619565"/>
                    <a:pt x="2145712" y="2617042"/>
                    <a:pt x="2815868" y="2180027"/>
                  </a:cubicBezTo>
                  <a:cubicBezTo>
                    <a:pt x="3486024" y="1743012"/>
                    <a:pt x="3753481" y="871506"/>
                    <a:pt x="4020938" y="0"/>
                  </a:cubicBezTo>
                </a:path>
              </a:pathLst>
            </a:custGeom>
            <a:noFill/>
            <a:ln w="635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159B7A7-916A-3988-8E60-45711B6AA24F}"/>
                </a:ext>
              </a:extLst>
            </p:cNvPr>
            <p:cNvSpPr/>
            <p:nvPr/>
          </p:nvSpPr>
          <p:spPr>
            <a:xfrm>
              <a:off x="2204257" y="1975649"/>
              <a:ext cx="3154971" cy="2741686"/>
            </a:xfrm>
            <a:custGeom>
              <a:avLst/>
              <a:gdLst>
                <a:gd name="connsiteX0" fmla="*/ 0 w 2949092"/>
                <a:gd name="connsiteY0" fmla="*/ 0 h 2906702"/>
                <a:gd name="connsiteX1" fmla="*/ 520785 w 2949092"/>
                <a:gd name="connsiteY1" fmla="*/ 2264805 h 2906702"/>
                <a:gd name="connsiteX2" fmla="*/ 2949092 w 2949092"/>
                <a:gd name="connsiteY2" fmla="*/ 2906702 h 2906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9092" h="2906702">
                  <a:moveTo>
                    <a:pt x="0" y="0"/>
                  </a:moveTo>
                  <a:cubicBezTo>
                    <a:pt x="14635" y="890177"/>
                    <a:pt x="29270" y="1780355"/>
                    <a:pt x="520785" y="2264805"/>
                  </a:cubicBezTo>
                  <a:cubicBezTo>
                    <a:pt x="1012300" y="2749255"/>
                    <a:pt x="1980696" y="2827978"/>
                    <a:pt x="2949092" y="2906702"/>
                  </a:cubicBezTo>
                </a:path>
              </a:pathLst>
            </a:custGeom>
            <a:noFill/>
            <a:ln w="635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BD337B8-1E5F-13D9-10F9-7F352318BFED}"/>
                </a:ext>
              </a:extLst>
            </p:cNvPr>
            <p:cNvCxnSpPr>
              <a:cxnSpLocks/>
            </p:cNvCxnSpPr>
            <p:nvPr/>
          </p:nvCxnSpPr>
          <p:spPr>
            <a:xfrm>
              <a:off x="5434488" y="1769757"/>
              <a:ext cx="0" cy="3159525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A8C0483-37E3-77EA-9A51-9EFA03EBEB6B}"/>
              </a:ext>
            </a:extLst>
          </p:cNvPr>
          <p:cNvGrpSpPr/>
          <p:nvPr/>
        </p:nvGrpSpPr>
        <p:grpSpPr>
          <a:xfrm>
            <a:off x="2891159" y="356724"/>
            <a:ext cx="2024008" cy="965963"/>
            <a:chOff x="2891159" y="356724"/>
            <a:chExt cx="2024008" cy="96596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F8795D-00D2-A2B5-BF53-C2898C381CA5}"/>
                </a:ext>
              </a:extLst>
            </p:cNvPr>
            <p:cNvGrpSpPr/>
            <p:nvPr/>
          </p:nvGrpSpPr>
          <p:grpSpPr>
            <a:xfrm>
              <a:off x="2891159" y="653280"/>
              <a:ext cx="2024008" cy="369332"/>
              <a:chOff x="2889072" y="627904"/>
              <a:chExt cx="2024008" cy="369332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5A1F988-07B6-2125-0565-07CD24292ED5}"/>
                  </a:ext>
                </a:extLst>
              </p:cNvPr>
              <p:cNvSpPr txBox="1"/>
              <p:nvPr/>
            </p:nvSpPr>
            <p:spPr>
              <a:xfrm>
                <a:off x="3359257" y="627904"/>
                <a:ext cx="1553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# of Sentences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088767F-99B5-3D28-1A21-F000DA488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9072" y="812570"/>
                <a:ext cx="446522" cy="0"/>
              </a:xfrm>
              <a:prstGeom prst="line">
                <a:avLst/>
              </a:prstGeom>
              <a:ln w="41275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D013286-4266-C0BD-AEF6-66B8BBE54190}"/>
                </a:ext>
              </a:extLst>
            </p:cNvPr>
            <p:cNvGrpSpPr/>
            <p:nvPr/>
          </p:nvGrpSpPr>
          <p:grpSpPr>
            <a:xfrm>
              <a:off x="2891159" y="356724"/>
              <a:ext cx="1412695" cy="369332"/>
              <a:chOff x="2898524" y="336769"/>
              <a:chExt cx="1412695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5B5B5B5-EBE8-0052-0286-D293575FB611}"/>
                  </a:ext>
                </a:extLst>
              </p:cNvPr>
              <p:cNvSpPr txBox="1"/>
              <p:nvPr/>
            </p:nvSpPr>
            <p:spPr>
              <a:xfrm>
                <a:off x="3368332" y="336769"/>
                <a:ext cx="942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# of FNs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0DDDB84-8748-2F18-E126-69B983DF2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8524" y="521435"/>
                <a:ext cx="446522" cy="0"/>
              </a:xfrm>
              <a:prstGeom prst="line">
                <a:avLst/>
              </a:prstGeom>
              <a:ln w="412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A15348-F267-CAA4-BB47-036CD4802BDF}"/>
                </a:ext>
              </a:extLst>
            </p:cNvPr>
            <p:cNvGrpSpPr/>
            <p:nvPr/>
          </p:nvGrpSpPr>
          <p:grpSpPr>
            <a:xfrm>
              <a:off x="2891159" y="953355"/>
              <a:ext cx="1598592" cy="369332"/>
              <a:chOff x="2891159" y="953355"/>
              <a:chExt cx="1598592" cy="369332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0AE1420-2C03-573C-B80C-6DEB08BA7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159" y="1131698"/>
                <a:ext cx="44652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16F39E-9A29-4002-1EF3-47655F2F44FA}"/>
                  </a:ext>
                </a:extLst>
              </p:cNvPr>
              <p:cNvSpPr txBox="1"/>
              <p:nvPr/>
            </p:nvSpPr>
            <p:spPr>
              <a:xfrm>
                <a:off x="3370342" y="953355"/>
                <a:ext cx="1119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</a:p>
            </p:txBody>
          </p:sp>
        </p:grp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2E823F69-843B-7E09-9166-0CC1DA7ABA6C}"/>
              </a:ext>
            </a:extLst>
          </p:cNvPr>
          <p:cNvSpPr/>
          <p:nvPr/>
        </p:nvSpPr>
        <p:spPr>
          <a:xfrm>
            <a:off x="1307207" y="4238626"/>
            <a:ext cx="1738647" cy="165950"/>
          </a:xfrm>
          <a:custGeom>
            <a:avLst/>
            <a:gdLst>
              <a:gd name="connsiteX0" fmla="*/ 0 w 1860997"/>
              <a:gd name="connsiteY0" fmla="*/ 212501 h 218941"/>
              <a:gd name="connsiteX1" fmla="*/ 1860997 w 1860997"/>
              <a:gd name="connsiteY1" fmla="*/ 218941 h 218941"/>
              <a:gd name="connsiteX2" fmla="*/ 1860997 w 1860997"/>
              <a:gd name="connsiteY2" fmla="*/ 0 h 218941"/>
              <a:gd name="connsiteX3" fmla="*/ 1461752 w 1860997"/>
              <a:gd name="connsiteY3" fmla="*/ 122349 h 218941"/>
              <a:gd name="connsiteX4" fmla="*/ 746974 w 1860997"/>
              <a:gd name="connsiteY4" fmla="*/ 206062 h 218941"/>
              <a:gd name="connsiteX5" fmla="*/ 0 w 1860997"/>
              <a:gd name="connsiteY5" fmla="*/ 212501 h 21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997" h="218941">
                <a:moveTo>
                  <a:pt x="0" y="212501"/>
                </a:moveTo>
                <a:lnTo>
                  <a:pt x="1860997" y="218941"/>
                </a:lnTo>
                <a:lnTo>
                  <a:pt x="1860997" y="0"/>
                </a:lnTo>
                <a:lnTo>
                  <a:pt x="1461752" y="122349"/>
                </a:lnTo>
                <a:lnTo>
                  <a:pt x="746974" y="206062"/>
                </a:lnTo>
                <a:lnTo>
                  <a:pt x="0" y="212501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0D83C7-F3E4-E2A4-0BD5-6A85A705B8C9}"/>
                  </a:ext>
                </a:extLst>
              </p:cNvPr>
              <p:cNvSpPr txBox="1"/>
              <p:nvPr/>
            </p:nvSpPr>
            <p:spPr>
              <a:xfrm>
                <a:off x="2795545" y="4405815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0D83C7-F3E4-E2A4-0BD5-6A85A705B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45" y="4405815"/>
                <a:ext cx="5421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134108-06D5-437A-389B-7FFF27AA3B3B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3066613" y="4405815"/>
            <a:ext cx="0" cy="548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9E4BA0E-9F4C-01DB-2655-C56514CBE5AF}"/>
              </a:ext>
            </a:extLst>
          </p:cNvPr>
          <p:cNvSpPr txBox="1"/>
          <p:nvPr/>
        </p:nvSpPr>
        <p:spPr>
          <a:xfrm rot="16200000">
            <a:off x="504489" y="2568854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066F4-30F6-F8EB-3FD3-9CDFFFBA6E8E}"/>
              </a:ext>
            </a:extLst>
          </p:cNvPr>
          <p:cNvSpPr txBox="1"/>
          <p:nvPr/>
        </p:nvSpPr>
        <p:spPr>
          <a:xfrm>
            <a:off x="2184320" y="4736123"/>
            <a:ext cx="176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BEAE4-0AFF-77B7-939C-E1FB4441AAF2}"/>
              </a:ext>
            </a:extLst>
          </p:cNvPr>
          <p:cNvSpPr txBox="1"/>
          <p:nvPr/>
        </p:nvSpPr>
        <p:spPr>
          <a:xfrm>
            <a:off x="6990756" y="4732989"/>
            <a:ext cx="176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C9379-7EF3-F14B-F978-C74C6213B7F5}"/>
              </a:ext>
            </a:extLst>
          </p:cNvPr>
          <p:cNvSpPr txBox="1"/>
          <p:nvPr/>
        </p:nvSpPr>
        <p:spPr>
          <a:xfrm rot="16200000">
            <a:off x="5453462" y="2568854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195740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5468</TotalTime>
  <Words>353</Words>
  <Application>Microsoft Macintosh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This is a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Keqiao Li</dc:creator>
  <cp:lastModifiedBy>Keqiao Li</cp:lastModifiedBy>
  <cp:revision>7</cp:revision>
  <dcterms:created xsi:type="dcterms:W3CDTF">2022-07-25T19:48:17Z</dcterms:created>
  <dcterms:modified xsi:type="dcterms:W3CDTF">2022-07-31T00:23:49Z</dcterms:modified>
</cp:coreProperties>
</file>