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>
      <p:cViewPr varScale="1">
        <p:scale>
          <a:sx n="198" d="100"/>
          <a:sy n="198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1AD-4AB8-EF7A-1080-6117179B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7B31-9BCF-CE79-EC58-F32BEB41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8E87-6B0E-3A6C-4CE0-4ED0948E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957-68ED-2102-86CD-6D13271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5165-2C38-B744-24B5-1E841D88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9B56-B7C5-37EB-72E1-E187ADF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5F2A-30C9-BEE7-5FB1-AE393A60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34E-7B5F-608D-A276-DC2E2A9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D636-4DF9-18D0-48D9-7C6F6AC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F918-3CEF-4212-D4A3-C5A5973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6549B-FB63-3FE8-8FD1-995ACD12B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4839C-1930-81A5-0218-7F656C16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EA12-273F-8213-71CC-25950A7C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0F10-7D4F-3CA4-8A0F-37B7EA7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C008-09CA-649C-DC6E-88206BB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9A6-1D7C-E0AB-2D9D-A88303CD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FDA9-7D42-A69B-EB0D-E665B398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69C0-F142-5DE1-7407-E2D0CA7A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E893-7CB2-4FF3-4936-BFAFCD6F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FB6-00D1-7C6E-670C-0DA1E66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40A-D76E-E867-C917-59BA668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C22A-6920-51D0-0F1B-F268A6EA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0DEA-7FD3-9AE2-E33C-8BD1CED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45F1-BCC4-D04E-73EF-34C8BBB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C994-6FA1-BD8D-FD63-D15092CF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17-6FF9-7FA3-DC97-BBF65BE8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6F7B-C98C-31CB-3A0B-CE488655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F685-2F58-99E9-2798-EB1076C5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BA7B-5503-8F9A-CC66-61BCB1D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D830-BD0B-AAE6-54A1-561DD006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CC02-1E7B-EE7C-D553-7020F75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6E76-7099-D75B-DCFC-0165955B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A4A7-123F-BBAE-89F9-C963D7C9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36FD-D92D-B7E4-E312-A6B7A31C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8D0D6-F43B-3C2B-4769-895729B3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1C56-1DA6-9238-BE00-2995FCB9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A7944-4510-D850-234D-619ACC8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340B-3B43-2934-695C-AEA7F694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78F30-62BB-1E07-09F2-ABDDFB5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7692-924F-91E4-0588-6A1B16B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3278B-0A5B-3322-2C09-5A5920C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11DAF-1422-A9CA-9982-BA5DF7F0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1C514-631E-AF52-B42E-6C51F44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2E09-F65A-BE67-E029-63F2CC57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2DB5-AA71-D970-8489-B9E14C1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36F5F-145C-42E5-40D2-AE33E069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7A74-357B-43E1-3BC1-0FEA146C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551-58D9-D2E7-124D-E3C575BA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F275-53CE-2315-274F-3FAD25AF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F861-374D-F4BF-CD1C-DD075F6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6EAD-95D8-14A8-FB5A-944D715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5B2C-D8F5-EEFD-DE1F-5F4E600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84A-B37B-BBE9-7D39-4D84E603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DE520-4562-4B5E-47A9-EA4EF78D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E1553-C80D-DB31-1101-9B20CDD1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EB98-760C-F34A-5B9C-574F604B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3066-690D-CEA4-EA20-B84864A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64CB-4E52-9133-704B-747FF65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FCCF9-8D15-1D42-1874-FE7B247C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8F09-9395-CA71-390A-0EFB74B2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6A1F-FA56-5D44-7629-DF4EFF4A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94A7-A6E5-7DD6-E581-89DD5A94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E95-92B2-B96F-1337-219DB4C9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BDF-8A87-F3A5-CBCB-112DF8F60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F8B3-DA0F-A031-4CCD-5DA11DF0F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2823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FNs’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16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105027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WFS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Purpose: generate alerts which surveil for key compliance Regulatory and Financial Crimes risk.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consists of key indicators(KIs) developed by Ai ML </a:t>
            </a:r>
            <a:r>
              <a:rPr lang="en-US" dirty="0" err="1"/>
              <a:t>CoE</a:t>
            </a:r>
            <a:r>
              <a:rPr lang="en-US" dirty="0"/>
              <a:t> to generate alerts for compliance risk such as Complaints, </a:t>
            </a:r>
            <a:r>
              <a:rPr lang="en-US" dirty="0" err="1"/>
              <a:t>Cheating&amp;Illegality</a:t>
            </a:r>
            <a:r>
              <a:rPr lang="en-US" dirty="0"/>
              <a:t>, Rumor, Secrecy.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Alerts produced by the model’s </a:t>
            </a:r>
            <a:r>
              <a:rPr lang="en-US" dirty="0" err="1"/>
              <a:t>Kis</a:t>
            </a:r>
            <a:r>
              <a:rPr lang="en-US" dirty="0"/>
              <a:t> will first be reviewed by the Compliance Central Review Teams (CRT) and then escalated to the appropriate party if deemed necessary.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maintain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Recall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sampling, stratified sampling(BTL sampling): (1) low risk area/high risk area. (2) divide the BTL area into 10 equal bins, randomly sample from each bin.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team: upper limit of 2000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105027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WFS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Purpose: generate alerts which surveil for key compliance Regulatory and Financial Crimes risk.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Model consists of key indicators(KIs) developed by Ai ML </a:t>
            </a:r>
            <a:r>
              <a:rPr lang="en-US" dirty="0" err="1"/>
              <a:t>CoE</a:t>
            </a:r>
            <a:r>
              <a:rPr lang="en-US" dirty="0"/>
              <a:t> to generate alerts for compliance risk such as Complaints, </a:t>
            </a:r>
            <a:r>
              <a:rPr lang="en-US" dirty="0" err="1"/>
              <a:t>Cheating&amp;Illegality</a:t>
            </a:r>
            <a:r>
              <a:rPr lang="en-US" dirty="0"/>
              <a:t>, Rumor, Secrecy.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Alerts produced by the model’s </a:t>
            </a:r>
            <a:r>
              <a:rPr lang="en-US" dirty="0" err="1"/>
              <a:t>Kis</a:t>
            </a:r>
            <a:r>
              <a:rPr lang="en-US" dirty="0"/>
              <a:t> will first be reviewed by the Compliance Central Review Teams (CRT) and then escalated to the appropriate party if deemed necessary.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maintain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Recall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sampling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stratified sampling(BTL sampling): (1) low risk area/high risk area. (2) divide the BTL area into 10 equal bins, randomly sample from each bin.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Assumption: zero FNs at low risk area or zero FNs around low probability score bins.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team: upper limit of 2000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1289DB-5EF3-D55C-26FF-F77FDFB0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33" y="1226802"/>
            <a:ext cx="57277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9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AE1F86-6359-8484-95A4-F66D96677B26}"/>
              </a:ext>
            </a:extLst>
          </p:cNvPr>
          <p:cNvSpPr txBox="1"/>
          <p:nvPr/>
        </p:nvSpPr>
        <p:spPr>
          <a:xfrm>
            <a:off x="804930" y="1114022"/>
            <a:ext cx="2823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FNs’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630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304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This is a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Keqiao Li</dc:creator>
  <cp:lastModifiedBy>Keqiao Li</cp:lastModifiedBy>
  <cp:revision>2</cp:revision>
  <dcterms:created xsi:type="dcterms:W3CDTF">2022-07-25T19:48:17Z</dcterms:created>
  <dcterms:modified xsi:type="dcterms:W3CDTF">2022-07-25T22:32:08Z</dcterms:modified>
</cp:coreProperties>
</file>