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81"/>
  </p:normalViewPr>
  <p:slideViewPr>
    <p:cSldViewPr snapToGrid="0">
      <p:cViewPr varScale="1">
        <p:scale>
          <a:sx n="198" d="100"/>
          <a:sy n="198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1AD-4AB8-EF7A-1080-6117179B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7B31-9BCF-CE79-EC58-F32BEB41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8E87-6B0E-3A6C-4CE0-4ED0948E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957-68ED-2102-86CD-6D13271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5165-2C38-B744-24B5-1E841D88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9B56-B7C5-37EB-72E1-E187ADF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5F2A-30C9-BEE7-5FB1-AE393A6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34E-7B5F-608D-A276-DC2E2A9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D636-4DF9-18D0-48D9-7C6F6AC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F918-3CEF-4212-D4A3-C5A5973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549B-FB63-3FE8-8FD1-995ACD12B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4839C-1930-81A5-0218-7F656C16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EA12-273F-8213-71CC-25950A7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F10-7D4F-3CA4-8A0F-37B7EA7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C008-09CA-649C-DC6E-88206BB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9A6-1D7C-E0AB-2D9D-A88303C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FDA9-7D42-A69B-EB0D-E665B39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69C0-F142-5DE1-7407-E2D0CA7A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E893-7CB2-4FF3-4936-BFAFCD6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FB6-00D1-7C6E-670C-0DA1E66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40A-D76E-E867-C917-59BA668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C22A-6920-51D0-0F1B-F268A6EA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0DEA-7FD3-9AE2-E33C-8BD1CED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45F1-BCC4-D04E-73EF-34C8BBB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C994-6FA1-BD8D-FD63-D15092C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17-6FF9-7FA3-DC97-BBF65BE8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6F7B-C98C-31CB-3A0B-CE488655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F685-2F58-99E9-2798-EB1076C5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BA7B-5503-8F9A-CC66-61BCB1D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D830-BD0B-AAE6-54A1-561DD006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CC02-1E7B-EE7C-D553-7020F75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6E76-7099-D75B-DCFC-0165955B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A4A7-123F-BBAE-89F9-C963D7C9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36FD-D92D-B7E4-E312-A6B7A31C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D0D6-F43B-3C2B-4769-895729B3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1C56-1DA6-9238-BE00-2995FCB9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A7944-4510-D850-234D-619ACC8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340B-3B43-2934-695C-AEA7F694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78F30-62BB-1E07-09F2-ABDDFB5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692-924F-91E4-0588-6A1B16B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3278B-0A5B-3322-2C09-5A5920C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11DAF-1422-A9CA-9982-BA5DF7F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1C514-631E-AF52-B42E-6C51F44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2E09-F65A-BE67-E029-63F2CC57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2DB5-AA71-D970-8489-B9E14C1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6F5F-145C-42E5-40D2-AE33E06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7A74-357B-43E1-3BC1-0FEA146C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551-58D9-D2E7-124D-E3C575BA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F275-53CE-2315-274F-3FAD25AF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F861-374D-F4BF-CD1C-DD075F6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6EAD-95D8-14A8-FB5A-944D715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5B2C-D8F5-EEFD-DE1F-5F4E600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84A-B37B-BBE9-7D39-4D84E60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DE520-4562-4B5E-47A9-EA4EF78D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E1553-C80D-DB31-1101-9B20CDD1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EB98-760C-F34A-5B9C-574F604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3066-690D-CEA4-EA20-B84864A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64CB-4E52-9133-704B-747FF65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CCF9-8D15-1D42-1874-FE7B247C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8F09-9395-CA71-390A-0EFB74B2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6A1F-FA56-5D44-7629-DF4EFF4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94A7-A6E5-7DD6-E581-89DD5A94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E95-92B2-B96F-1337-219DB4C9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BDF-8A87-F3A5-CBCB-112DF8F60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F8B3-DA0F-A031-4CCD-5DA11DF0F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F1C88-4119-91F0-5A8E-6ABD03D6F863}"/>
              </a:ext>
            </a:extLst>
          </p:cNvPr>
          <p:cNvGrpSpPr/>
          <p:nvPr/>
        </p:nvGrpSpPr>
        <p:grpSpPr>
          <a:xfrm>
            <a:off x="5996635" y="1299710"/>
            <a:ext cx="4963285" cy="4160932"/>
            <a:chOff x="3047374" y="838045"/>
            <a:chExt cx="4963285" cy="416093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F1BC71CF-0130-4004-F8C6-B47E9CDB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374" y="1276974"/>
              <a:ext cx="4963285" cy="33624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3D0D12-CAD4-EBD1-C307-422B5839892A}"/>
                </a:ext>
              </a:extLst>
            </p:cNvPr>
            <p:cNvSpPr txBox="1"/>
            <p:nvPr/>
          </p:nvSpPr>
          <p:spPr>
            <a:xfrm>
              <a:off x="5093535" y="4629645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653683-29EC-B0A7-681A-65846FF5D58D}"/>
                </a:ext>
              </a:extLst>
            </p:cNvPr>
            <p:cNvSpPr txBox="1"/>
            <p:nvPr/>
          </p:nvSpPr>
          <p:spPr>
            <a:xfrm>
              <a:off x="4931192" y="838045"/>
              <a:ext cx="1671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FNs distribution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FC99F1-6FE4-4585-39EF-48B1D1BD7F00}"/>
              </a:ext>
            </a:extLst>
          </p:cNvPr>
          <p:cNvSpPr txBox="1"/>
          <p:nvPr/>
        </p:nvSpPr>
        <p:spPr>
          <a:xfrm>
            <a:off x="734096" y="653379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FinBert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Pretrained BERT on Financial Corpus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B175F-276D-3941-5AF8-676C68D98A2D}"/>
              </a:ext>
            </a:extLst>
          </p:cNvPr>
          <p:cNvSpPr txBox="1"/>
          <p:nvPr/>
        </p:nvSpPr>
        <p:spPr>
          <a:xfrm>
            <a:off x="1056068" y="1326525"/>
            <a:ext cx="174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F1-score = 0.79</a:t>
            </a:r>
          </a:p>
          <a:p>
            <a:r>
              <a:rPr lang="en-US" dirty="0"/>
              <a:t>Threshold = 0.90</a:t>
            </a:r>
          </a:p>
        </p:txBody>
      </p:sp>
    </p:spTree>
    <p:extLst>
      <p:ext uri="{BB962C8B-B14F-4D97-AF65-F5344CB8AC3E}">
        <p14:creationId xmlns:p14="http://schemas.microsoft.com/office/powerpoint/2010/main" val="172492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28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FNs’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16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sampling, stratified sampling(BTL sampling): (1) low risk area/high risk area. (2) divide the BTL area into 10 equal bins, randomly sample from each bin.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stratified sampling(BTL sampling): (1) low risk area/high risk area. (2) divide the BTL area into 10 equal bins, randomly sample from each bin.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Assumption: zero FNs at low risk area or zero FNs around low probability score bins.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9F27E20-2245-E407-D241-63E23DED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593850"/>
            <a:ext cx="5727700" cy="36703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79317B1A-B025-4E5C-A1E8-503A8BD99D46}"/>
              </a:ext>
            </a:extLst>
          </p:cNvPr>
          <p:cNvSpPr/>
          <p:nvPr/>
        </p:nvSpPr>
        <p:spPr>
          <a:xfrm>
            <a:off x="1581087" y="2267533"/>
            <a:ext cx="3529118" cy="2685659"/>
          </a:xfrm>
          <a:custGeom>
            <a:avLst/>
            <a:gdLst>
              <a:gd name="connsiteX0" fmla="*/ 0 w 4020938"/>
              <a:gd name="connsiteY0" fmla="*/ 2622088 h 2622088"/>
              <a:gd name="connsiteX1" fmla="*/ 2815868 w 4020938"/>
              <a:gd name="connsiteY1" fmla="*/ 2180027 h 2622088"/>
              <a:gd name="connsiteX2" fmla="*/ 4020938 w 4020938"/>
              <a:gd name="connsiteY2" fmla="*/ 0 h 26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0938" h="2622088">
                <a:moveTo>
                  <a:pt x="0" y="2622088"/>
                </a:moveTo>
                <a:cubicBezTo>
                  <a:pt x="1072856" y="2619565"/>
                  <a:pt x="2145712" y="2617042"/>
                  <a:pt x="2815868" y="2180027"/>
                </a:cubicBezTo>
                <a:cubicBezTo>
                  <a:pt x="3486024" y="1743012"/>
                  <a:pt x="3753481" y="871506"/>
                  <a:pt x="4020938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04939CF-A298-B894-960B-AD884B50D804}"/>
              </a:ext>
            </a:extLst>
          </p:cNvPr>
          <p:cNvSpPr/>
          <p:nvPr/>
        </p:nvSpPr>
        <p:spPr>
          <a:xfrm>
            <a:off x="111235" y="3831705"/>
            <a:ext cx="3435523" cy="2685659"/>
          </a:xfrm>
          <a:custGeom>
            <a:avLst/>
            <a:gdLst>
              <a:gd name="connsiteX0" fmla="*/ 0 w 4020938"/>
              <a:gd name="connsiteY0" fmla="*/ 2622088 h 2622088"/>
              <a:gd name="connsiteX1" fmla="*/ 2815868 w 4020938"/>
              <a:gd name="connsiteY1" fmla="*/ 2180027 h 2622088"/>
              <a:gd name="connsiteX2" fmla="*/ 4020938 w 4020938"/>
              <a:gd name="connsiteY2" fmla="*/ 0 h 26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0938" h="2622088">
                <a:moveTo>
                  <a:pt x="0" y="2622088"/>
                </a:moveTo>
                <a:cubicBezTo>
                  <a:pt x="1072856" y="2619565"/>
                  <a:pt x="2145712" y="2617042"/>
                  <a:pt x="2815868" y="2180027"/>
                </a:cubicBezTo>
                <a:cubicBezTo>
                  <a:pt x="3486024" y="1743012"/>
                  <a:pt x="3753481" y="871506"/>
                  <a:pt x="4020938" y="0"/>
                </a:cubicBezTo>
              </a:path>
            </a:pathLst>
          </a:custGeom>
          <a:noFill/>
          <a:ln w="41275">
            <a:solidFill>
              <a:srgbClr val="FFC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514FC-9FC5-3DE6-F6DA-7C2FFAEC00A4}"/>
              </a:ext>
            </a:extLst>
          </p:cNvPr>
          <p:cNvGrpSpPr/>
          <p:nvPr/>
        </p:nvGrpSpPr>
        <p:grpSpPr>
          <a:xfrm>
            <a:off x="957102" y="360274"/>
            <a:ext cx="5944149" cy="3966693"/>
            <a:chOff x="1822155" y="1545130"/>
            <a:chExt cx="5944149" cy="3966693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50DFA6E1-2DB3-3645-9676-65F3177FC1C7}"/>
                </a:ext>
              </a:extLst>
            </p:cNvPr>
            <p:cNvSpPr/>
            <p:nvPr/>
          </p:nvSpPr>
          <p:spPr>
            <a:xfrm>
              <a:off x="2537138" y="1815921"/>
              <a:ext cx="3973132" cy="3425113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69000">
                  <a:srgbClr val="EF904E"/>
                </a:gs>
                <a:gs pos="59000">
                  <a:srgbClr val="F2A36D"/>
                </a:gs>
                <a:gs pos="36000">
                  <a:srgbClr val="F5B990"/>
                </a:gs>
                <a:gs pos="5000">
                  <a:schemeClr val="accent2">
                    <a:lumMod val="0"/>
                    <a:lumOff val="100000"/>
                  </a:schemeClr>
                </a:gs>
                <a:gs pos="11000">
                  <a:srgbClr val="FDEEE3"/>
                </a:gs>
                <a:gs pos="82000">
                  <a:schemeClr val="accent2">
                    <a:lumMod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177D453-768D-FCE8-85C6-2179F0BA3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166" y="1545130"/>
              <a:ext cx="0" cy="3966693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8255C7-6979-9D84-E59D-695AF9BDF22A}"/>
                </a:ext>
              </a:extLst>
            </p:cNvPr>
            <p:cNvCxnSpPr>
              <a:cxnSpLocks/>
            </p:cNvCxnSpPr>
            <p:nvPr/>
          </p:nvCxnSpPr>
          <p:spPr>
            <a:xfrm>
              <a:off x="2871989" y="2440546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B0E7E6-0B96-D41F-9A69-5C67592FAD34}"/>
                </a:ext>
              </a:extLst>
            </p:cNvPr>
            <p:cNvCxnSpPr>
              <a:cxnSpLocks/>
            </p:cNvCxnSpPr>
            <p:nvPr/>
          </p:nvCxnSpPr>
          <p:spPr>
            <a:xfrm>
              <a:off x="2871989" y="2721735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C72662-F68D-BBDF-41AB-F13536B176BF}"/>
                </a:ext>
              </a:extLst>
            </p:cNvPr>
            <p:cNvSpPr txBox="1"/>
            <p:nvPr/>
          </p:nvSpPr>
          <p:spPr>
            <a:xfrm>
              <a:off x="6220496" y="225588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0.95 threshold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26F545-8854-F92A-BBD8-77726F785C84}"/>
                </a:ext>
              </a:extLst>
            </p:cNvPr>
            <p:cNvSpPr txBox="1"/>
            <p:nvPr/>
          </p:nvSpPr>
          <p:spPr>
            <a:xfrm>
              <a:off x="6220496" y="2537069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0.85 threshold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DF9C0-5162-F51D-B3D9-568751DB5D5B}"/>
                </a:ext>
              </a:extLst>
            </p:cNvPr>
            <p:cNvSpPr txBox="1"/>
            <p:nvPr/>
          </p:nvSpPr>
          <p:spPr>
            <a:xfrm>
              <a:off x="6220496" y="331376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 threshold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C57AAC-F847-7AF0-3D30-CBAA5272DB8A}"/>
                </a:ext>
              </a:extLst>
            </p:cNvPr>
            <p:cNvCxnSpPr>
              <a:cxnSpLocks/>
            </p:cNvCxnSpPr>
            <p:nvPr/>
          </p:nvCxnSpPr>
          <p:spPr>
            <a:xfrm>
              <a:off x="2849450" y="3500238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037A6BB-0AF9-F264-2925-F06B09A3E2ED}"/>
                </a:ext>
              </a:extLst>
            </p:cNvPr>
            <p:cNvSpPr/>
            <p:nvPr/>
          </p:nvSpPr>
          <p:spPr>
            <a:xfrm rot="10800000">
              <a:off x="4380425" y="2440546"/>
              <a:ext cx="275287" cy="98843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F30C2F-B971-A509-B0CF-87F08253D19A}"/>
                </a:ext>
              </a:extLst>
            </p:cNvPr>
            <p:cNvSpPr txBox="1"/>
            <p:nvPr/>
          </p:nvSpPr>
          <p:spPr>
            <a:xfrm>
              <a:off x="2357194" y="2390639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Majorities FNs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33C619-0AF1-4B24-DAD9-073A0418DAEE}"/>
                </a:ext>
              </a:extLst>
            </p:cNvPr>
            <p:cNvSpPr txBox="1"/>
            <p:nvPr/>
          </p:nvSpPr>
          <p:spPr>
            <a:xfrm>
              <a:off x="2395111" y="2941612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C3AF2F-6EA6-5B6E-944E-D46F5CE2BF8D}"/>
                </a:ext>
              </a:extLst>
            </p:cNvPr>
            <p:cNvSpPr txBox="1"/>
            <p:nvPr/>
          </p:nvSpPr>
          <p:spPr>
            <a:xfrm>
              <a:off x="2372076" y="3627343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Zero FNs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BF676D-5B1E-7DAA-1A99-79E0E7614A34}"/>
                </a:ext>
              </a:extLst>
            </p:cNvPr>
            <p:cNvSpPr txBox="1"/>
            <p:nvPr/>
          </p:nvSpPr>
          <p:spPr>
            <a:xfrm rot="16200000">
              <a:off x="1408997" y="3244314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95F87F-B9B1-5F5A-31A3-1944761F4266}"/>
              </a:ext>
            </a:extLst>
          </p:cNvPr>
          <p:cNvGrpSpPr/>
          <p:nvPr/>
        </p:nvGrpSpPr>
        <p:grpSpPr>
          <a:xfrm>
            <a:off x="7198729" y="1390449"/>
            <a:ext cx="5934500" cy="3425113"/>
            <a:chOff x="7057407" y="1815921"/>
            <a:chExt cx="5934500" cy="3425113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5A334CC-9846-3A30-E2FB-5D4D2A646C6A}"/>
                </a:ext>
              </a:extLst>
            </p:cNvPr>
            <p:cNvSpPr/>
            <p:nvPr/>
          </p:nvSpPr>
          <p:spPr>
            <a:xfrm>
              <a:off x="7762741" y="1815921"/>
              <a:ext cx="3973132" cy="3425113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69000">
                  <a:srgbClr val="EF904E"/>
                </a:gs>
                <a:gs pos="59000">
                  <a:srgbClr val="F2A36D"/>
                </a:gs>
                <a:gs pos="36000">
                  <a:srgbClr val="F5B990"/>
                </a:gs>
                <a:gs pos="5000">
                  <a:schemeClr val="accent2">
                    <a:lumMod val="0"/>
                    <a:lumOff val="100000"/>
                  </a:schemeClr>
                </a:gs>
                <a:gs pos="11000">
                  <a:srgbClr val="FDEEE3"/>
                </a:gs>
                <a:gs pos="82000">
                  <a:schemeClr val="accent2">
                    <a:lumMod val="10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3EAE1F-293B-C587-BC59-F87607EB93BD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92" y="2440546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50C65F-F7AE-0442-DB03-9FB2FD116D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92" y="2721735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6F6DB-A6CE-53C3-5F79-EFA3E788FACB}"/>
                </a:ext>
              </a:extLst>
            </p:cNvPr>
            <p:cNvSpPr txBox="1"/>
            <p:nvPr/>
          </p:nvSpPr>
          <p:spPr>
            <a:xfrm>
              <a:off x="11446099" y="225588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0.95 threshold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9E6692-7008-2305-DFFB-82F5A0C2EE8B}"/>
                </a:ext>
              </a:extLst>
            </p:cNvPr>
            <p:cNvSpPr txBox="1"/>
            <p:nvPr/>
          </p:nvSpPr>
          <p:spPr>
            <a:xfrm>
              <a:off x="11446099" y="2537069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0.85 threshold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BE9E6D-420C-040F-0B04-94B1F4CEB524}"/>
                </a:ext>
              </a:extLst>
            </p:cNvPr>
            <p:cNvSpPr txBox="1"/>
            <p:nvPr/>
          </p:nvSpPr>
          <p:spPr>
            <a:xfrm>
              <a:off x="11446099" y="331376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 threshold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474D75-67E1-B735-3172-020ECD49BA61}"/>
                </a:ext>
              </a:extLst>
            </p:cNvPr>
            <p:cNvCxnSpPr>
              <a:cxnSpLocks/>
            </p:cNvCxnSpPr>
            <p:nvPr/>
          </p:nvCxnSpPr>
          <p:spPr>
            <a:xfrm>
              <a:off x="8075053" y="3500238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DF8D9E9E-C04D-3076-1528-57770E57FC64}"/>
                </a:ext>
              </a:extLst>
            </p:cNvPr>
            <p:cNvSpPr/>
            <p:nvPr/>
          </p:nvSpPr>
          <p:spPr>
            <a:xfrm>
              <a:off x="9543998" y="2440546"/>
              <a:ext cx="432836" cy="274682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C0CA06-AA8A-AA61-E940-702A9D738B7C}"/>
                </a:ext>
              </a:extLst>
            </p:cNvPr>
            <p:cNvSpPr txBox="1"/>
            <p:nvPr/>
          </p:nvSpPr>
          <p:spPr>
            <a:xfrm>
              <a:off x="7951658" y="2390639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92C2F2-BBCF-CF02-AB3F-9E2CCDA7E27D}"/>
                </a:ext>
              </a:extLst>
            </p:cNvPr>
            <p:cNvSpPr txBox="1"/>
            <p:nvPr/>
          </p:nvSpPr>
          <p:spPr>
            <a:xfrm>
              <a:off x="7620714" y="2941612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4CE50B-D727-3E1A-5EBA-50275FF300E9}"/>
                </a:ext>
              </a:extLst>
            </p:cNvPr>
            <p:cNvSpPr txBox="1"/>
            <p:nvPr/>
          </p:nvSpPr>
          <p:spPr>
            <a:xfrm>
              <a:off x="7057407" y="3627343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Majorities FNs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0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65FBFD1-A3DC-AF76-DEE7-804F61631862}"/>
              </a:ext>
            </a:extLst>
          </p:cNvPr>
          <p:cNvSpPr/>
          <p:nvPr/>
        </p:nvSpPr>
        <p:spPr>
          <a:xfrm>
            <a:off x="3076568" y="1344638"/>
            <a:ext cx="1612970" cy="318760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22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Sampleable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BB77F5A-A4E5-A460-1AE7-B56C0923EBF3}"/>
              </a:ext>
            </a:extLst>
          </p:cNvPr>
          <p:cNvSpPr/>
          <p:nvPr/>
        </p:nvSpPr>
        <p:spPr>
          <a:xfrm>
            <a:off x="1254016" y="1362517"/>
            <a:ext cx="1791838" cy="3187608"/>
          </a:xfrm>
          <a:prstGeom prst="roundRect">
            <a:avLst/>
          </a:prstGeom>
          <a:solidFill>
            <a:schemeClr val="bg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 Sampleable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4AAF64-0518-0EBC-7F16-19C29AC024CD}"/>
              </a:ext>
            </a:extLst>
          </p:cNvPr>
          <p:cNvGrpSpPr/>
          <p:nvPr/>
        </p:nvGrpSpPr>
        <p:grpSpPr>
          <a:xfrm>
            <a:off x="5934126" y="363056"/>
            <a:ext cx="4121240" cy="4386364"/>
            <a:chOff x="5934126" y="363056"/>
            <a:chExt cx="4121240" cy="438636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D4A6AE7-238B-AFD2-4EB8-E9CCEE06E36A}"/>
                </a:ext>
              </a:extLst>
            </p:cNvPr>
            <p:cNvSpPr/>
            <p:nvPr/>
          </p:nvSpPr>
          <p:spPr>
            <a:xfrm>
              <a:off x="6107148" y="1362516"/>
              <a:ext cx="3484067" cy="3187608"/>
            </a:xfrm>
            <a:prstGeom prst="roundRect">
              <a:avLst/>
            </a:prstGeom>
            <a:solidFill>
              <a:schemeClr val="bg1">
                <a:lumMod val="6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Not Sampleable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AED6755-9910-0CA3-4DA8-1D01FC1A5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362" y="956917"/>
              <a:ext cx="0" cy="35932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3644483-2C93-696B-5708-49FA77E73B43}"/>
                </a:ext>
              </a:extLst>
            </p:cNvPr>
            <p:cNvCxnSpPr>
              <a:cxnSpLocks/>
            </p:cNvCxnSpPr>
            <p:nvPr/>
          </p:nvCxnSpPr>
          <p:spPr>
            <a:xfrm>
              <a:off x="5934126" y="4402017"/>
              <a:ext cx="4121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745C85-5F79-0038-FD92-F978947111A1}"/>
                    </a:ext>
                  </a:extLst>
                </p:cNvPr>
                <p:cNvSpPr txBox="1"/>
                <p:nvPr/>
              </p:nvSpPr>
              <p:spPr>
                <a:xfrm>
                  <a:off x="5934126" y="438008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745C85-5F79-0038-FD92-F97894711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126" y="4380088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E485C9-145B-E2CD-5158-2B1970A32100}"/>
                    </a:ext>
                  </a:extLst>
                </p:cNvPr>
                <p:cNvSpPr txBox="1"/>
                <p:nvPr/>
              </p:nvSpPr>
              <p:spPr>
                <a:xfrm>
                  <a:off x="9446166" y="4380088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E485C9-145B-E2CD-5158-2B1970A32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66" y="4380088"/>
                  <a:ext cx="3804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BE6B733-FDC1-F25F-6145-62B716241146}"/>
                </a:ext>
              </a:extLst>
            </p:cNvPr>
            <p:cNvSpPr/>
            <p:nvPr/>
          </p:nvSpPr>
          <p:spPr>
            <a:xfrm>
              <a:off x="6406176" y="1406420"/>
              <a:ext cx="3154971" cy="2741686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EBC5CC-FA34-36E2-F508-29DD6EE17629}"/>
                </a:ext>
              </a:extLst>
            </p:cNvPr>
            <p:cNvCxnSpPr>
              <a:cxnSpLocks/>
            </p:cNvCxnSpPr>
            <p:nvPr/>
          </p:nvCxnSpPr>
          <p:spPr>
            <a:xfrm>
              <a:off x="9636407" y="1200528"/>
              <a:ext cx="0" cy="315952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C6902D-ECEC-6A8D-CF03-1A3D5AF1CF94}"/>
                </a:ext>
              </a:extLst>
            </p:cNvPr>
            <p:cNvGrpSpPr/>
            <p:nvPr/>
          </p:nvGrpSpPr>
          <p:grpSpPr>
            <a:xfrm>
              <a:off x="7796229" y="647652"/>
              <a:ext cx="2024008" cy="369332"/>
              <a:chOff x="7785144" y="384987"/>
              <a:chExt cx="2024008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487F8A0-0F7A-B7B1-99B9-0BE97837EC93}"/>
                  </a:ext>
                </a:extLst>
              </p:cNvPr>
              <p:cNvSpPr txBox="1"/>
              <p:nvPr/>
            </p:nvSpPr>
            <p:spPr>
              <a:xfrm>
                <a:off x="8255329" y="384987"/>
                <a:ext cx="155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# of Sentences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0B0CA67-2BF4-08BB-EDBB-A1B4C552B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5144" y="569653"/>
                <a:ext cx="446522" cy="0"/>
              </a:xfrm>
              <a:prstGeom prst="line">
                <a:avLst/>
              </a:prstGeom>
              <a:ln w="412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72CB8C-E66F-50A1-1C55-A682C8C45AB3}"/>
                </a:ext>
              </a:extLst>
            </p:cNvPr>
            <p:cNvGrpSpPr/>
            <p:nvPr/>
          </p:nvGrpSpPr>
          <p:grpSpPr>
            <a:xfrm>
              <a:off x="7796229" y="363056"/>
              <a:ext cx="1412695" cy="369332"/>
              <a:chOff x="7796229" y="669590"/>
              <a:chExt cx="1412695" cy="36933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979BE70-6562-502A-4106-9B38DC648A29}"/>
                  </a:ext>
                </a:extLst>
              </p:cNvPr>
              <p:cNvSpPr txBox="1"/>
              <p:nvPr/>
            </p:nvSpPr>
            <p:spPr>
              <a:xfrm>
                <a:off x="8266037" y="66959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# of FNs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64F05D3-D39E-06A4-4EBF-5D5E30379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6229" y="854256"/>
                <a:ext cx="446522" cy="0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7C80026-E98A-4217-28F9-191952B522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6229" y="1133824"/>
              <a:ext cx="446522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2E45DF-EC84-242B-ACB7-BB188EBAC43B}"/>
                </a:ext>
              </a:extLst>
            </p:cNvPr>
            <p:cNvSpPr txBox="1"/>
            <p:nvPr/>
          </p:nvSpPr>
          <p:spPr>
            <a:xfrm>
              <a:off x="8275412" y="955481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Threshold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909E152-E951-A205-C16E-9C37798BEB49}"/>
                </a:ext>
              </a:extLst>
            </p:cNvPr>
            <p:cNvSpPr/>
            <p:nvPr/>
          </p:nvSpPr>
          <p:spPr>
            <a:xfrm>
              <a:off x="6299932" y="2132065"/>
              <a:ext cx="3208060" cy="1922550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2818B2-F0A2-67FD-6F93-63812F707BFE}"/>
              </a:ext>
            </a:extLst>
          </p:cNvPr>
          <p:cNvGrpSpPr/>
          <p:nvPr/>
        </p:nvGrpSpPr>
        <p:grpSpPr>
          <a:xfrm>
            <a:off x="1017971" y="956917"/>
            <a:ext cx="4121240" cy="3792503"/>
            <a:chOff x="1732207" y="1526146"/>
            <a:chExt cx="4121240" cy="379250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F8944CB-662E-DC0E-7BE9-F8AC976DA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443" y="1526146"/>
              <a:ext cx="0" cy="35932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66A2F3-2B99-99DB-E8FF-88D0E4D32C1F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07" y="4971246"/>
              <a:ext cx="4121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E61190-3E92-C4C4-1C03-BCFE1B2D9CD3}"/>
                    </a:ext>
                  </a:extLst>
                </p:cNvPr>
                <p:cNvSpPr txBox="1"/>
                <p:nvPr/>
              </p:nvSpPr>
              <p:spPr>
                <a:xfrm>
                  <a:off x="1732207" y="494931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E61190-3E92-C4C4-1C03-BCFE1B2D9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07" y="4949317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8C7C00-3A5E-6496-FD6A-6D9F19F860F5}"/>
                    </a:ext>
                  </a:extLst>
                </p:cNvPr>
                <p:cNvSpPr txBox="1"/>
                <p:nvPr/>
              </p:nvSpPr>
              <p:spPr>
                <a:xfrm>
                  <a:off x="5244247" y="4949317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8C7C00-3A5E-6496-FD6A-6D9F19F8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247" y="4949317"/>
                  <a:ext cx="3804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C692563-AC24-E99D-180A-3AF3BF539B0A}"/>
                </a:ext>
              </a:extLst>
            </p:cNvPr>
            <p:cNvSpPr/>
            <p:nvPr/>
          </p:nvSpPr>
          <p:spPr>
            <a:xfrm>
              <a:off x="1923706" y="2252694"/>
              <a:ext cx="3435523" cy="2685659"/>
            </a:xfrm>
            <a:custGeom>
              <a:avLst/>
              <a:gdLst>
                <a:gd name="connsiteX0" fmla="*/ 0 w 4020938"/>
                <a:gd name="connsiteY0" fmla="*/ 2622088 h 2622088"/>
                <a:gd name="connsiteX1" fmla="*/ 2815868 w 4020938"/>
                <a:gd name="connsiteY1" fmla="*/ 2180027 h 2622088"/>
                <a:gd name="connsiteX2" fmla="*/ 4020938 w 4020938"/>
                <a:gd name="connsiteY2" fmla="*/ 0 h 26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0938" h="2622088">
                  <a:moveTo>
                    <a:pt x="0" y="2622088"/>
                  </a:moveTo>
                  <a:cubicBezTo>
                    <a:pt x="1072856" y="2619565"/>
                    <a:pt x="2145712" y="2617042"/>
                    <a:pt x="2815868" y="2180027"/>
                  </a:cubicBezTo>
                  <a:cubicBezTo>
                    <a:pt x="3486024" y="1743012"/>
                    <a:pt x="3753481" y="871506"/>
                    <a:pt x="4020938" y="0"/>
                  </a:cubicBezTo>
                </a:path>
              </a:pathLst>
            </a:cu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159B7A7-916A-3988-8E60-45711B6AA24F}"/>
                </a:ext>
              </a:extLst>
            </p:cNvPr>
            <p:cNvSpPr/>
            <p:nvPr/>
          </p:nvSpPr>
          <p:spPr>
            <a:xfrm>
              <a:off x="2204257" y="1975649"/>
              <a:ext cx="3154971" cy="2741686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D337B8-1E5F-13D9-10F9-7F352318BFED}"/>
                </a:ext>
              </a:extLst>
            </p:cNvPr>
            <p:cNvCxnSpPr>
              <a:cxnSpLocks/>
            </p:cNvCxnSpPr>
            <p:nvPr/>
          </p:nvCxnSpPr>
          <p:spPr>
            <a:xfrm>
              <a:off x="5434488" y="1769757"/>
              <a:ext cx="0" cy="315952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8C0483-37E3-77EA-9A51-9EFA03EBEB6B}"/>
              </a:ext>
            </a:extLst>
          </p:cNvPr>
          <p:cNvGrpSpPr/>
          <p:nvPr/>
        </p:nvGrpSpPr>
        <p:grpSpPr>
          <a:xfrm>
            <a:off x="2891159" y="356724"/>
            <a:ext cx="2024008" cy="965963"/>
            <a:chOff x="2891159" y="356724"/>
            <a:chExt cx="2024008" cy="9659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F8795D-00D2-A2B5-BF53-C2898C381CA5}"/>
                </a:ext>
              </a:extLst>
            </p:cNvPr>
            <p:cNvGrpSpPr/>
            <p:nvPr/>
          </p:nvGrpSpPr>
          <p:grpSpPr>
            <a:xfrm>
              <a:off x="2891159" y="653280"/>
              <a:ext cx="2024008" cy="369332"/>
              <a:chOff x="2889072" y="627904"/>
              <a:chExt cx="2024008" cy="36933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A1F988-07B6-2125-0565-07CD24292ED5}"/>
                  </a:ext>
                </a:extLst>
              </p:cNvPr>
              <p:cNvSpPr txBox="1"/>
              <p:nvPr/>
            </p:nvSpPr>
            <p:spPr>
              <a:xfrm>
                <a:off x="3359257" y="627904"/>
                <a:ext cx="155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# of Sentences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88767F-99B5-3D28-1A21-F000DA488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072" y="812570"/>
                <a:ext cx="446522" cy="0"/>
              </a:xfrm>
              <a:prstGeom prst="line">
                <a:avLst/>
              </a:prstGeom>
              <a:ln w="412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013286-4266-C0BD-AEF6-66B8BBE54190}"/>
                </a:ext>
              </a:extLst>
            </p:cNvPr>
            <p:cNvGrpSpPr/>
            <p:nvPr/>
          </p:nvGrpSpPr>
          <p:grpSpPr>
            <a:xfrm>
              <a:off x="2891159" y="356724"/>
              <a:ext cx="1412695" cy="369332"/>
              <a:chOff x="2898524" y="336769"/>
              <a:chExt cx="1412695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5B5B5-EBE8-0052-0286-D293575FB611}"/>
                  </a:ext>
                </a:extLst>
              </p:cNvPr>
              <p:cNvSpPr txBox="1"/>
              <p:nvPr/>
            </p:nvSpPr>
            <p:spPr>
              <a:xfrm>
                <a:off x="3368332" y="336769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# of FNs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0DDDB84-8748-2F18-E126-69B983DF2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24" y="521435"/>
                <a:ext cx="446522" cy="0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A15348-F267-CAA4-BB47-036CD4802BDF}"/>
                </a:ext>
              </a:extLst>
            </p:cNvPr>
            <p:cNvGrpSpPr/>
            <p:nvPr/>
          </p:nvGrpSpPr>
          <p:grpSpPr>
            <a:xfrm>
              <a:off x="2891159" y="953355"/>
              <a:ext cx="1598592" cy="369332"/>
              <a:chOff x="2891159" y="953355"/>
              <a:chExt cx="1598592" cy="36933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AE1420-2C03-573C-B80C-6DEB08BA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159" y="1131698"/>
                <a:ext cx="44652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16F39E-9A29-4002-1EF3-47655F2F44FA}"/>
                  </a:ext>
                </a:extLst>
              </p:cNvPr>
              <p:cNvSpPr txBox="1"/>
              <p:nvPr/>
            </p:nvSpPr>
            <p:spPr>
              <a:xfrm>
                <a:off x="3370342" y="953355"/>
                <a:ext cx="1119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</a:p>
            </p:txBody>
          </p:sp>
        </p:grp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2E823F69-843B-7E09-9166-0CC1DA7ABA6C}"/>
              </a:ext>
            </a:extLst>
          </p:cNvPr>
          <p:cNvSpPr/>
          <p:nvPr/>
        </p:nvSpPr>
        <p:spPr>
          <a:xfrm>
            <a:off x="1307207" y="4238626"/>
            <a:ext cx="1738647" cy="165950"/>
          </a:xfrm>
          <a:custGeom>
            <a:avLst/>
            <a:gdLst>
              <a:gd name="connsiteX0" fmla="*/ 0 w 1860997"/>
              <a:gd name="connsiteY0" fmla="*/ 212501 h 218941"/>
              <a:gd name="connsiteX1" fmla="*/ 1860997 w 1860997"/>
              <a:gd name="connsiteY1" fmla="*/ 218941 h 218941"/>
              <a:gd name="connsiteX2" fmla="*/ 1860997 w 1860997"/>
              <a:gd name="connsiteY2" fmla="*/ 0 h 218941"/>
              <a:gd name="connsiteX3" fmla="*/ 1461752 w 1860997"/>
              <a:gd name="connsiteY3" fmla="*/ 122349 h 218941"/>
              <a:gd name="connsiteX4" fmla="*/ 746974 w 1860997"/>
              <a:gd name="connsiteY4" fmla="*/ 206062 h 218941"/>
              <a:gd name="connsiteX5" fmla="*/ 0 w 1860997"/>
              <a:gd name="connsiteY5" fmla="*/ 212501 h 21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997" h="218941">
                <a:moveTo>
                  <a:pt x="0" y="212501"/>
                </a:moveTo>
                <a:lnTo>
                  <a:pt x="1860997" y="218941"/>
                </a:lnTo>
                <a:lnTo>
                  <a:pt x="1860997" y="0"/>
                </a:lnTo>
                <a:lnTo>
                  <a:pt x="1461752" y="122349"/>
                </a:lnTo>
                <a:lnTo>
                  <a:pt x="746974" y="206062"/>
                </a:lnTo>
                <a:lnTo>
                  <a:pt x="0" y="212501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0D83C7-F3E4-E2A4-0BD5-6A85A705B8C9}"/>
                  </a:ext>
                </a:extLst>
              </p:cNvPr>
              <p:cNvSpPr txBox="1"/>
              <p:nvPr/>
            </p:nvSpPr>
            <p:spPr>
              <a:xfrm>
                <a:off x="2795545" y="440581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0D83C7-F3E4-E2A4-0BD5-6A85A705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5" y="4405815"/>
                <a:ext cx="542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134108-06D5-437A-389B-7FFF27AA3B3B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3066613" y="4405815"/>
            <a:ext cx="0" cy="548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E4BA0E-9F4C-01DB-2655-C56514CBE5AF}"/>
              </a:ext>
            </a:extLst>
          </p:cNvPr>
          <p:cNvSpPr txBox="1"/>
          <p:nvPr/>
        </p:nvSpPr>
        <p:spPr>
          <a:xfrm rot="16200000">
            <a:off x="504489" y="256885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066F4-30F6-F8EB-3FD3-9CDFFFBA6E8E}"/>
              </a:ext>
            </a:extLst>
          </p:cNvPr>
          <p:cNvSpPr txBox="1"/>
          <p:nvPr/>
        </p:nvSpPr>
        <p:spPr>
          <a:xfrm>
            <a:off x="2184320" y="4736123"/>
            <a:ext cx="176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BEAE4-0AFF-77B7-939C-E1FB4441AAF2}"/>
              </a:ext>
            </a:extLst>
          </p:cNvPr>
          <p:cNvSpPr txBox="1"/>
          <p:nvPr/>
        </p:nvSpPr>
        <p:spPr>
          <a:xfrm>
            <a:off x="6990756" y="4732989"/>
            <a:ext cx="176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C9379-7EF3-F14B-F978-C74C6213B7F5}"/>
              </a:ext>
            </a:extLst>
          </p:cNvPr>
          <p:cNvSpPr txBox="1"/>
          <p:nvPr/>
        </p:nvSpPr>
        <p:spPr>
          <a:xfrm rot="16200000">
            <a:off x="5453462" y="256885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95740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4490876-4A3D-D70B-4FAE-E9F793EC02B3}"/>
              </a:ext>
            </a:extLst>
          </p:cNvPr>
          <p:cNvGrpSpPr/>
          <p:nvPr/>
        </p:nvGrpSpPr>
        <p:grpSpPr>
          <a:xfrm>
            <a:off x="5957998" y="2501187"/>
            <a:ext cx="5214424" cy="3600234"/>
            <a:chOff x="5977316" y="2076184"/>
            <a:chExt cx="5214424" cy="3600234"/>
          </a:xfrm>
        </p:grpSpPr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272DA457-27F9-7235-7231-323CF20A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7316" y="2076184"/>
              <a:ext cx="5214424" cy="360023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8B1C6B-EBAC-7D61-8E78-0CF235539754}"/>
                </a:ext>
              </a:extLst>
            </p:cNvPr>
            <p:cNvSpPr txBox="1"/>
            <p:nvPr/>
          </p:nvSpPr>
          <p:spPr>
            <a:xfrm rot="18945368">
              <a:off x="10395639" y="5173551"/>
              <a:ext cx="68608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0.7-0.81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0B212-1860-181D-5C14-29816A143ACA}"/>
              </a:ext>
            </a:extLst>
          </p:cNvPr>
          <p:cNvGrpSpPr/>
          <p:nvPr/>
        </p:nvGrpSpPr>
        <p:grpSpPr>
          <a:xfrm>
            <a:off x="356315" y="2501187"/>
            <a:ext cx="5065692" cy="3497544"/>
            <a:chOff x="549498" y="2076184"/>
            <a:chExt cx="5065692" cy="3497544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9E7A1F8D-8754-2224-CE66-CFBBAEC3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498" y="2076184"/>
              <a:ext cx="5065692" cy="3497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6D1C7-3283-9EB7-90B1-8925A1835838}"/>
                </a:ext>
              </a:extLst>
            </p:cNvPr>
            <p:cNvSpPr txBox="1"/>
            <p:nvPr/>
          </p:nvSpPr>
          <p:spPr>
            <a:xfrm rot="18945368">
              <a:off x="4786427" y="5061045"/>
              <a:ext cx="7107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0.7-0.81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994117-98C5-1FB9-09D9-AB9EE02BB2E4}"/>
              </a:ext>
            </a:extLst>
          </p:cNvPr>
          <p:cNvSpPr txBox="1"/>
          <p:nvPr/>
        </p:nvSpPr>
        <p:spPr>
          <a:xfrm>
            <a:off x="676141" y="495836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22F8B-498D-83D9-8219-B45587CBE2DB}"/>
              </a:ext>
            </a:extLst>
          </p:cNvPr>
          <p:cNvSpPr txBox="1"/>
          <p:nvPr/>
        </p:nvSpPr>
        <p:spPr>
          <a:xfrm>
            <a:off x="825091" y="1564783"/>
            <a:ext cx="2393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Threshold=0.81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F-score = 0.70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7E0E-3046-4820-59EA-47A0546AF1F5}"/>
              </a:ext>
            </a:extLst>
          </p:cNvPr>
          <p:cNvSpPr txBox="1"/>
          <p:nvPr/>
        </p:nvSpPr>
        <p:spPr>
          <a:xfrm>
            <a:off x="6526419" y="1564783"/>
            <a:ext cx="244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Tfidf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Threshold= 0.81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F-score = 0.71</a:t>
            </a:r>
          </a:p>
        </p:txBody>
      </p:sp>
    </p:spTree>
    <p:extLst>
      <p:ext uri="{BB962C8B-B14F-4D97-AF65-F5344CB8AC3E}">
        <p14:creationId xmlns:p14="http://schemas.microsoft.com/office/powerpoint/2010/main" val="345647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DCAB1E-6AEF-C581-0291-AC2427DF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1461753"/>
            <a:ext cx="5578086" cy="3851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4862B-EF43-CBBF-AD47-77B447EBCF26}"/>
              </a:ext>
            </a:extLst>
          </p:cNvPr>
          <p:cNvSpPr txBox="1"/>
          <p:nvPr/>
        </p:nvSpPr>
        <p:spPr>
          <a:xfrm>
            <a:off x="721217" y="930897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Tfidf</a:t>
            </a:r>
            <a:r>
              <a:rPr lang="en-US" dirty="0"/>
              <a:t> + </a:t>
            </a:r>
            <a:r>
              <a:rPr lang="en-US" dirty="0" err="1"/>
              <a:t>SelectKBest</a:t>
            </a:r>
            <a:r>
              <a:rPr lang="en-US" dirty="0"/>
              <a:t> + 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E5480-4D03-5B84-2E01-82769C4D4742}"/>
              </a:ext>
            </a:extLst>
          </p:cNvPr>
          <p:cNvSpPr txBox="1"/>
          <p:nvPr/>
        </p:nvSpPr>
        <p:spPr>
          <a:xfrm>
            <a:off x="1249251" y="1461753"/>
            <a:ext cx="203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F-score=0.647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= 0.78</a:t>
            </a:r>
          </a:p>
        </p:txBody>
      </p:sp>
    </p:spTree>
    <p:extLst>
      <p:ext uri="{BB962C8B-B14F-4D97-AF65-F5344CB8AC3E}">
        <p14:creationId xmlns:p14="http://schemas.microsoft.com/office/powerpoint/2010/main" val="342703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20871</TotalTime>
  <Words>396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This is a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Keqiao Li</dc:creator>
  <cp:lastModifiedBy>Keqiao Li</cp:lastModifiedBy>
  <cp:revision>10</cp:revision>
  <dcterms:created xsi:type="dcterms:W3CDTF">2022-07-25T19:48:17Z</dcterms:created>
  <dcterms:modified xsi:type="dcterms:W3CDTF">2022-08-10T17:07:24Z</dcterms:modified>
</cp:coreProperties>
</file>