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rraform.io/language/values/output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rraform.io/language/values/variable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6ce8bef0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6ce8bef0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6ce8bef0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6ce8bef0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6ce8bef0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6ce8bef0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6ce8bef0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6ce8bef0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6ce8bef0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6ce8bef0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can't manage environments separately</a:t>
            </a:r>
            <a:endParaRPr/>
          </a:p>
          <a:p>
            <a:pPr indent="-298450" lvl="0" marL="457200" rtl="0" algn="l">
              <a:spcBef>
                <a:spcPts val="0"/>
              </a:spcBef>
              <a:spcAft>
                <a:spcPts val="0"/>
              </a:spcAft>
              <a:buSzPts val="1100"/>
              <a:buChar char="●"/>
            </a:pPr>
            <a:r>
              <a:rPr lang="en"/>
              <a:t>Duplicate Defs, </a:t>
            </a:r>
            <a:r>
              <a:rPr lang="en"/>
              <a:t>difficult</a:t>
            </a:r>
            <a:r>
              <a:rPr lang="en"/>
              <a:t> to maintain (DRY)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6ce8bef0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6ce8bef0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6ce8bef0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6ce8bef0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6ce8bef0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6ce8bef0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6ce8bef0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6ce8bef0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6ce8bef0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6ce8bef0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en">
                <a:solidFill>
                  <a:srgbClr val="567482"/>
                </a:solidFill>
                <a:highlight>
                  <a:srgbClr val="F3F6FA"/>
                </a:highlight>
                <a:latin typeface="Consolas"/>
                <a:ea typeface="Consolas"/>
                <a:cs typeface="Consolas"/>
                <a:sym typeface="Consolas"/>
              </a:rPr>
              <a:t>terraform graph | dot </a:t>
            </a:r>
            <a:r>
              <a:rPr lang="en">
                <a:solidFill>
                  <a:srgbClr val="000080"/>
                </a:solidFill>
                <a:highlight>
                  <a:srgbClr val="F3F6FA"/>
                </a:highlight>
                <a:latin typeface="Consolas"/>
                <a:ea typeface="Consolas"/>
                <a:cs typeface="Consolas"/>
                <a:sym typeface="Consolas"/>
              </a:rPr>
              <a:t>-Tsvg</a:t>
            </a:r>
            <a:r>
              <a:rPr lang="en">
                <a:solidFill>
                  <a:srgbClr val="567482"/>
                </a:solidFill>
                <a:highlight>
                  <a:srgbClr val="F3F6FA"/>
                </a:highlight>
                <a:latin typeface="Consolas"/>
                <a:ea typeface="Consolas"/>
                <a:cs typeface="Consolas"/>
                <a:sym typeface="Consolas"/>
              </a:rPr>
              <a:t> </a:t>
            </a:r>
            <a:r>
              <a:rPr b="1" lang="en">
                <a:solidFill>
                  <a:schemeClr val="dk1"/>
                </a:solidFill>
                <a:highlight>
                  <a:srgbClr val="F3F6FA"/>
                </a:highlight>
                <a:latin typeface="Consolas"/>
                <a:ea typeface="Consolas"/>
                <a:cs typeface="Consolas"/>
                <a:sym typeface="Consolas"/>
              </a:rPr>
              <a:t>&gt;</a:t>
            </a:r>
            <a:r>
              <a:rPr lang="en">
                <a:solidFill>
                  <a:srgbClr val="567482"/>
                </a:solidFill>
                <a:highlight>
                  <a:srgbClr val="F3F6FA"/>
                </a:highlight>
                <a:latin typeface="Consolas"/>
                <a:ea typeface="Consolas"/>
                <a:cs typeface="Consolas"/>
                <a:sym typeface="Consolas"/>
              </a:rPr>
              <a:t> graph.svg</a:t>
            </a:r>
            <a:endParaRPr>
              <a:solidFill>
                <a:srgbClr val="567482"/>
              </a:solidFill>
              <a:highlight>
                <a:srgbClr val="F3F6FA"/>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1a237b7f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1a237b7f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Terraform is an infrastructure as code tool that let you define your desired </a:t>
            </a:r>
            <a:r>
              <a:rPr lang="en" sz="1200"/>
              <a:t>infrastructure in human readable configuration file that you can version, reuse and share</a:t>
            </a:r>
            <a:r>
              <a:rPr lang="en" sz="1200"/>
              <a:t> </a:t>
            </a:r>
            <a:endParaRPr sz="1200"/>
          </a:p>
          <a:p>
            <a:pPr indent="-304800" lvl="0" marL="457200" rtl="0" algn="l">
              <a:spcBef>
                <a:spcPts val="0"/>
              </a:spcBef>
              <a:spcAft>
                <a:spcPts val="0"/>
              </a:spcAft>
              <a:buSzPts val="1200"/>
              <a:buChar char="●"/>
            </a:pPr>
            <a:r>
              <a:rPr lang="en" sz="1200"/>
              <a:t>Declarative = define what end result you want. no need to define every step of how it's done.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Why</a:t>
            </a:r>
            <a:endParaRPr sz="1200"/>
          </a:p>
          <a:p>
            <a:pPr indent="-304800" lvl="0" marL="457200" rtl="0" algn="l">
              <a:spcBef>
                <a:spcPts val="0"/>
              </a:spcBef>
              <a:spcAft>
                <a:spcPts val="0"/>
              </a:spcAft>
              <a:buSzPts val="1200"/>
              <a:buChar char="●"/>
            </a:pPr>
            <a:r>
              <a:rPr lang="en" sz="1200"/>
              <a:t>There are </a:t>
            </a:r>
            <a:r>
              <a:rPr lang="en" sz="1200"/>
              <a:t>thousands</a:t>
            </a:r>
            <a:r>
              <a:rPr lang="en" sz="1200"/>
              <a:t> of providers(plugins) </a:t>
            </a:r>
            <a:r>
              <a:rPr lang="en" sz="1200"/>
              <a:t>available for most of the platforms and services, In case of unavailability of provider , you can create your own one.</a:t>
            </a:r>
            <a:endParaRPr sz="1200"/>
          </a:p>
          <a:p>
            <a:pPr indent="-304800" lvl="0" marL="457200" rtl="0" algn="l">
              <a:spcBef>
                <a:spcPts val="0"/>
              </a:spcBef>
              <a:spcAft>
                <a:spcPts val="0"/>
              </a:spcAft>
              <a:buSzPts val="1200"/>
              <a:buChar char="●"/>
            </a:pPr>
            <a:r>
              <a:rPr lang="en" sz="1200"/>
              <a:t>TF keep track of your real infra in a state file. which acts as a source of truth for your environment.</a:t>
            </a:r>
            <a:endParaRPr sz="1200"/>
          </a:p>
          <a:p>
            <a:pPr indent="-304800" lvl="0" marL="457200" rtl="0" algn="l">
              <a:spcBef>
                <a:spcPts val="0"/>
              </a:spcBef>
              <a:spcAft>
                <a:spcPts val="0"/>
              </a:spcAft>
              <a:buSzPts val="1200"/>
              <a:buChar char="●"/>
            </a:pPr>
            <a:r>
              <a:rPr lang="en" sz="1200"/>
              <a:t>as TF configuration files are declarative, you do not need to write step by step instructions.</a:t>
            </a:r>
            <a:endParaRPr sz="1200"/>
          </a:p>
          <a:p>
            <a:pPr indent="-304800" lvl="0" marL="457200" rtl="0" algn="l">
              <a:spcBef>
                <a:spcPts val="0"/>
              </a:spcBef>
              <a:spcAft>
                <a:spcPts val="0"/>
              </a:spcAft>
              <a:buSzPts val="1200"/>
              <a:buChar char="●"/>
            </a:pPr>
            <a:r>
              <a:rPr lang="en" sz="1200"/>
              <a:t>TF supports reusable configuration components called modules that define configurable collection of infra, it save lot of time and encourage the best practices.</a:t>
            </a:r>
            <a:endParaRPr sz="1200"/>
          </a:p>
          <a:p>
            <a:pPr indent="-304800" lvl="0" marL="457200" rtl="0" algn="l">
              <a:spcBef>
                <a:spcPts val="0"/>
              </a:spcBef>
              <a:spcAft>
                <a:spcPts val="0"/>
              </a:spcAft>
              <a:buSzPts val="1200"/>
              <a:buChar char="●"/>
            </a:pPr>
            <a:r>
              <a:rPr lang="en" sz="1200"/>
              <a:t>Configurations are written in file so easy to manage in VCS and collaborate.</a:t>
            </a:r>
            <a:endParaRPr sz="1200"/>
          </a:p>
          <a:p>
            <a:pPr indent="0" lvl="0" marL="0" rtl="0" algn="l">
              <a:spcBef>
                <a:spcPts val="0"/>
              </a:spcBef>
              <a:spcAft>
                <a:spcPts val="0"/>
              </a:spcAft>
              <a:buNone/>
            </a:pPr>
            <a:r>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6ce8bef0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6ce8bef0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6ce8bef0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6ce8bef0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6ce8bef0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6ce8bef0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6ce8bef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6ce8bef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Provider in terraform is a connection that allows terraform to manage infrastructure using pre defined interface. </a:t>
            </a:r>
            <a:endParaRPr/>
          </a:p>
          <a:p>
            <a:pPr indent="-298450" lvl="0" marL="457200" rtl="0" algn="l">
              <a:spcBef>
                <a:spcPts val="0"/>
              </a:spcBef>
              <a:spcAft>
                <a:spcPts val="0"/>
              </a:spcAft>
              <a:buSzPts val="1100"/>
              <a:buChar char="●"/>
            </a:pPr>
            <a:r>
              <a:rPr lang="en"/>
              <a:t>Providers are not part of the main Terraform source code. They are </a:t>
            </a:r>
            <a:r>
              <a:rPr lang="en"/>
              <a:t>separate</a:t>
            </a:r>
            <a:r>
              <a:rPr lang="en"/>
              <a:t> binaries that live in their own repos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6ce8bef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6ce8bef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6ce8bef0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6ce8bef0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6ce8bef0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6ce8bef0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6ce8bef0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6ce8bef0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76500"/>
              </a:lnSpc>
              <a:spcBef>
                <a:spcPts val="2200"/>
              </a:spcBef>
              <a:spcAft>
                <a:spcPts val="0"/>
              </a:spcAft>
              <a:buClr>
                <a:srgbClr val="343536"/>
              </a:buClr>
              <a:buSzPts val="1300"/>
              <a:buFont typeface="Roboto"/>
              <a:buChar char="●"/>
            </a:pPr>
            <a:r>
              <a:rPr lang="en" sz="1300">
                <a:solidFill>
                  <a:schemeClr val="hlink"/>
                </a:solidFill>
                <a:uFill>
                  <a:noFill/>
                </a:uFill>
                <a:latin typeface="Roboto"/>
                <a:ea typeface="Roboto"/>
                <a:cs typeface="Roboto"/>
                <a:sym typeface="Roboto"/>
                <a:hlinkClick r:id="rId2"/>
              </a:rPr>
              <a:t>Output values</a:t>
            </a:r>
            <a:r>
              <a:rPr lang="en" sz="1300">
                <a:solidFill>
                  <a:srgbClr val="343536"/>
                </a:solidFill>
                <a:latin typeface="Roboto"/>
                <a:ea typeface="Roboto"/>
                <a:cs typeface="Roboto"/>
                <a:sym typeface="Roboto"/>
              </a:rPr>
              <a:t> are like function return values.</a:t>
            </a:r>
            <a:endParaRPr sz="1300">
              <a:solidFill>
                <a:srgbClr val="343536"/>
              </a:solidFill>
              <a:latin typeface="Roboto"/>
              <a:ea typeface="Roboto"/>
              <a:cs typeface="Roboto"/>
              <a:sym typeface="Roboto"/>
            </a:endParaRPr>
          </a:p>
          <a:p>
            <a:pPr indent="0" lvl="0" marL="0" rtl="0" algn="l">
              <a:spcBef>
                <a:spcPts val="2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6ce8bef0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6ce8bef0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76500"/>
              </a:lnSpc>
              <a:spcBef>
                <a:spcPts val="2200"/>
              </a:spcBef>
              <a:spcAft>
                <a:spcPts val="0"/>
              </a:spcAft>
              <a:buClr>
                <a:srgbClr val="343536"/>
              </a:buClr>
              <a:buSzPts val="1300"/>
              <a:buFont typeface="Roboto"/>
              <a:buChar char="●"/>
            </a:pPr>
            <a:r>
              <a:rPr lang="en" sz="1300" u="sng">
                <a:solidFill>
                  <a:schemeClr val="hlink"/>
                </a:solidFill>
                <a:latin typeface="Roboto"/>
                <a:ea typeface="Roboto"/>
                <a:cs typeface="Roboto"/>
                <a:sym typeface="Roboto"/>
                <a:hlinkClick r:id="rId2"/>
              </a:rPr>
              <a:t>Input variables</a:t>
            </a:r>
            <a:r>
              <a:rPr lang="en" sz="1300">
                <a:solidFill>
                  <a:srgbClr val="343536"/>
                </a:solidFill>
                <a:latin typeface="Roboto"/>
                <a:ea typeface="Roboto"/>
                <a:cs typeface="Roboto"/>
                <a:sym typeface="Roboto"/>
              </a:rPr>
              <a:t> are like function arguments.</a:t>
            </a:r>
            <a:endParaRPr sz="1300">
              <a:solidFill>
                <a:srgbClr val="343536"/>
              </a:solidFill>
              <a:latin typeface="Roboto"/>
              <a:ea typeface="Roboto"/>
              <a:cs typeface="Roboto"/>
              <a:sym typeface="Roboto"/>
            </a:endParaRPr>
          </a:p>
          <a:p>
            <a:pPr indent="0" lvl="0" marL="0" rtl="0" algn="l">
              <a:spcBef>
                <a:spcPts val="2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6ce8bef0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6ce8bef0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76500"/>
              </a:lnSpc>
              <a:spcBef>
                <a:spcPts val="2200"/>
              </a:spcBef>
              <a:spcAft>
                <a:spcPts val="0"/>
              </a:spcAft>
              <a:buClr>
                <a:srgbClr val="343536"/>
              </a:buClr>
              <a:buSzPts val="1300"/>
              <a:buFont typeface="Roboto"/>
              <a:buChar char="●"/>
            </a:pPr>
            <a:r>
              <a:rPr lang="en" sz="1300">
                <a:solidFill>
                  <a:srgbClr val="343536"/>
                </a:solidFill>
                <a:latin typeface="Roboto"/>
                <a:ea typeface="Roboto"/>
                <a:cs typeface="Roboto"/>
                <a:sym typeface="Roboto"/>
              </a:rPr>
              <a:t>Local values are like a function's temporary local variables.</a:t>
            </a:r>
            <a:endParaRPr sz="1300">
              <a:solidFill>
                <a:srgbClr val="343536"/>
              </a:solidFill>
              <a:latin typeface="Roboto"/>
              <a:ea typeface="Roboto"/>
              <a:cs typeface="Roboto"/>
              <a:sym typeface="Roboto"/>
            </a:endParaRPr>
          </a:p>
          <a:p>
            <a:pPr indent="0" lvl="0" marL="0" rtl="0" algn="l">
              <a:spcBef>
                <a:spcPts val="2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lkravi.medium.com/terraform-best-practices-fcec235e81f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8.png"/><Relationship Id="rId13" Type="http://schemas.openxmlformats.org/officeDocument/2006/relationships/hyperlink" Target="https://registry.terraform.io/browse/providers" TargetMode="External"/><Relationship Id="rId12"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6.png"/><Relationship Id="rId9" Type="http://schemas.openxmlformats.org/officeDocument/2006/relationships/image" Target="../media/image6.png"/><Relationship Id="rId14"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15.png"/><Relationship Id="rId7" Type="http://schemas.openxmlformats.org/officeDocument/2006/relationships/image" Target="../media/image3.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terraform.io/language/expressions/version-constraints" TargetMode="External"/><Relationship Id="rId4" Type="http://schemas.openxmlformats.org/officeDocument/2006/relationships/image" Target="../media/image9.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32.png"/><Relationship Id="rId7"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332325" y="1340225"/>
            <a:ext cx="4083051" cy="204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see some scenarios. </a:t>
            </a:r>
            <a:endParaRPr/>
          </a:p>
        </p:txBody>
      </p:sp>
      <p:sp>
        <p:nvSpPr>
          <p:cNvPr id="157" name="Google Shape;157;p22"/>
          <p:cNvSpPr txBox="1"/>
          <p:nvPr>
            <p:ph idx="1" type="body"/>
          </p:nvPr>
        </p:nvSpPr>
        <p:spPr>
          <a:xfrm>
            <a:off x="311700" y="1152475"/>
            <a:ext cx="251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 Sam, I'm tasked with creating cloud infrastructure for this architecture.</a:t>
            </a:r>
            <a:endParaRPr/>
          </a:p>
        </p:txBody>
      </p:sp>
      <p:pic>
        <p:nvPicPr>
          <p:cNvPr id="158" name="Google Shape;158;p22"/>
          <p:cNvPicPr preferRelativeResize="0"/>
          <p:nvPr/>
        </p:nvPicPr>
        <p:blipFill>
          <a:blip r:embed="rId3">
            <a:alphaModFix/>
          </a:blip>
          <a:stretch>
            <a:fillRect/>
          </a:stretch>
        </p:blipFill>
        <p:spPr>
          <a:xfrm>
            <a:off x="1038750" y="2624125"/>
            <a:ext cx="1397200" cy="1809750"/>
          </a:xfrm>
          <a:prstGeom prst="rect">
            <a:avLst/>
          </a:prstGeom>
          <a:noFill/>
          <a:ln>
            <a:noFill/>
          </a:ln>
        </p:spPr>
      </p:pic>
      <p:pic>
        <p:nvPicPr>
          <p:cNvPr id="159" name="Google Shape;159;p22"/>
          <p:cNvPicPr preferRelativeResize="0"/>
          <p:nvPr/>
        </p:nvPicPr>
        <p:blipFill>
          <a:blip r:embed="rId4">
            <a:alphaModFix/>
          </a:blip>
          <a:stretch>
            <a:fillRect/>
          </a:stretch>
        </p:blipFill>
        <p:spPr>
          <a:xfrm>
            <a:off x="3802600" y="1096975"/>
            <a:ext cx="5123732" cy="382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751525" y="0"/>
            <a:ext cx="6392480" cy="5143501"/>
          </a:xfrm>
          <a:prstGeom prst="rect">
            <a:avLst/>
          </a:prstGeom>
          <a:noFill/>
          <a:ln>
            <a:noFill/>
          </a:ln>
        </p:spPr>
      </p:pic>
      <p:sp>
        <p:nvSpPr>
          <p:cNvPr id="165" name="Google Shape;165;p23"/>
          <p:cNvSpPr txBox="1"/>
          <p:nvPr/>
        </p:nvSpPr>
        <p:spPr>
          <a:xfrm>
            <a:off x="146300" y="482800"/>
            <a:ext cx="2209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Sam start trying things out in staging </a:t>
            </a:r>
            <a:r>
              <a:rPr lang="en"/>
              <a:t>environment</a:t>
            </a:r>
            <a:r>
              <a:rPr lang="en"/>
              <a:t>.</a:t>
            </a:r>
            <a:endParaRPr/>
          </a:p>
          <a:p>
            <a:pPr indent="-317500" lvl="0" marL="457200" rtl="0" algn="l">
              <a:spcBef>
                <a:spcPts val="0"/>
              </a:spcBef>
              <a:spcAft>
                <a:spcPts val="0"/>
              </a:spcAft>
              <a:buSzPts val="1400"/>
              <a:buChar char="●"/>
            </a:pPr>
            <a:r>
              <a:rPr lang="en"/>
              <a:t>Created test VPC, Subnet &amp; Bastion host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idx="1" type="body"/>
          </p:nvPr>
        </p:nvSpPr>
        <p:spPr>
          <a:xfrm>
            <a:off x="197550" y="387725"/>
            <a:ext cx="2421300" cy="338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Sam's got instructions to create prod bastion host as well.</a:t>
            </a:r>
            <a:endParaRPr/>
          </a:p>
          <a:p>
            <a:pPr indent="-342900" lvl="0" marL="457200" rtl="0" algn="l">
              <a:spcBef>
                <a:spcPts val="0"/>
              </a:spcBef>
              <a:spcAft>
                <a:spcPts val="0"/>
              </a:spcAft>
              <a:buSzPts val="1800"/>
              <a:buChar char="●"/>
            </a:pPr>
            <a:r>
              <a:rPr lang="en"/>
              <a:t>He decided to get a copy from staging tf file and do the required changes.</a:t>
            </a:r>
            <a:endParaRPr/>
          </a:p>
        </p:txBody>
      </p:sp>
      <p:pic>
        <p:nvPicPr>
          <p:cNvPr id="171" name="Google Shape;171;p24"/>
          <p:cNvPicPr preferRelativeResize="0"/>
          <p:nvPr/>
        </p:nvPicPr>
        <p:blipFill>
          <a:blip r:embed="rId3">
            <a:alphaModFix/>
          </a:blip>
          <a:stretch>
            <a:fillRect/>
          </a:stretch>
        </p:blipFill>
        <p:spPr>
          <a:xfrm>
            <a:off x="2743150" y="0"/>
            <a:ext cx="6399954"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idx="1" type="body"/>
          </p:nvPr>
        </p:nvSpPr>
        <p:spPr>
          <a:xfrm>
            <a:off x="0" y="40575"/>
            <a:ext cx="26262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Sam got requirement to change staging VPC CIDR from 10.0.0.0/16 to 192.168.0.0/16</a:t>
            </a:r>
            <a:endParaRPr/>
          </a:p>
          <a:p>
            <a:pPr indent="-342900" lvl="0" marL="457200" rtl="0" algn="l">
              <a:spcBef>
                <a:spcPts val="0"/>
              </a:spcBef>
              <a:spcAft>
                <a:spcPts val="0"/>
              </a:spcAft>
              <a:buSzPts val="1800"/>
              <a:buChar char="●"/>
            </a:pPr>
            <a:r>
              <a:rPr lang="en"/>
              <a:t>He </a:t>
            </a:r>
            <a:r>
              <a:rPr lang="en"/>
              <a:t>doesn't</a:t>
            </a:r>
            <a:r>
              <a:rPr lang="en"/>
              <a:t> want any changes on prod so he decided to backup prod configuration file. </a:t>
            </a:r>
            <a:endParaRPr/>
          </a:p>
        </p:txBody>
      </p:sp>
      <p:pic>
        <p:nvPicPr>
          <p:cNvPr id="177" name="Google Shape;177;p25"/>
          <p:cNvPicPr preferRelativeResize="0"/>
          <p:nvPr/>
        </p:nvPicPr>
        <p:blipFill>
          <a:blip r:embed="rId3">
            <a:alphaModFix/>
          </a:blip>
          <a:stretch>
            <a:fillRect/>
          </a:stretch>
        </p:blipFill>
        <p:spPr>
          <a:xfrm>
            <a:off x="2665550" y="0"/>
            <a:ext cx="6478451"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Whoops !</a:t>
            </a:r>
            <a:r>
              <a:rPr lang="en"/>
              <a:t> </a:t>
            </a:r>
            <a:r>
              <a:rPr lang="en" sz="1800">
                <a:solidFill>
                  <a:schemeClr val="dk2"/>
                </a:solidFill>
              </a:rPr>
              <a:t>Looks like I lost my prod env.</a:t>
            </a:r>
            <a:endParaRPr sz="1800">
              <a:solidFill>
                <a:schemeClr val="dk2"/>
              </a:solidFill>
            </a:endParaRPr>
          </a:p>
          <a:p>
            <a:pPr indent="0" lvl="0" marL="0" rtl="0" algn="l">
              <a:spcBef>
                <a:spcPts val="0"/>
              </a:spcBef>
              <a:spcAft>
                <a:spcPts val="0"/>
              </a:spcAft>
              <a:buNone/>
            </a:pPr>
            <a:r>
              <a:t/>
            </a:r>
            <a:endParaRPr/>
          </a:p>
        </p:txBody>
      </p:sp>
      <p:sp>
        <p:nvSpPr>
          <p:cNvPr id="183" name="Google Shape;183;p26"/>
          <p:cNvSpPr txBox="1"/>
          <p:nvPr>
            <p:ph idx="1" type="body"/>
          </p:nvPr>
        </p:nvSpPr>
        <p:spPr>
          <a:xfrm>
            <a:off x="311700" y="1152475"/>
            <a:ext cx="531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the issues we have in current design.</a:t>
            </a:r>
            <a:endParaRPr/>
          </a:p>
          <a:p>
            <a:pPr indent="-342900" lvl="0" marL="457200" rtl="0" algn="l">
              <a:spcBef>
                <a:spcPts val="1200"/>
              </a:spcBef>
              <a:spcAft>
                <a:spcPts val="0"/>
              </a:spcAft>
              <a:buSzPts val="1800"/>
              <a:buChar char="●"/>
            </a:pPr>
            <a:r>
              <a:rPr lang="en"/>
              <a:t>Sharing state file for multiple Env.</a:t>
            </a:r>
            <a:endParaRPr/>
          </a:p>
          <a:p>
            <a:pPr indent="-342900" lvl="0" marL="457200" rtl="0" algn="l">
              <a:spcBef>
                <a:spcPts val="0"/>
              </a:spcBef>
              <a:spcAft>
                <a:spcPts val="0"/>
              </a:spcAft>
              <a:buSzPts val="1800"/>
              <a:buChar char="●"/>
            </a:pPr>
            <a:r>
              <a:rPr lang="en"/>
              <a:t>All configs in single file</a:t>
            </a:r>
            <a:endParaRPr/>
          </a:p>
          <a:p>
            <a:pPr indent="-342900" lvl="0" marL="457200" rtl="0" algn="l">
              <a:spcBef>
                <a:spcPts val="0"/>
              </a:spcBef>
              <a:spcAft>
                <a:spcPts val="0"/>
              </a:spcAft>
              <a:buSzPts val="1800"/>
              <a:buChar char="●"/>
            </a:pPr>
            <a:r>
              <a:rPr lang="en"/>
              <a:t>Hard coded configs</a:t>
            </a:r>
            <a:endParaRPr/>
          </a:p>
          <a:p>
            <a:pPr indent="-342900" lvl="0" marL="457200" rtl="0" algn="l">
              <a:spcBef>
                <a:spcPts val="0"/>
              </a:spcBef>
              <a:spcAft>
                <a:spcPts val="0"/>
              </a:spcAft>
              <a:buSzPts val="1800"/>
              <a:buChar char="●"/>
            </a:pPr>
            <a:r>
              <a:rPr lang="en"/>
              <a:t>Local state file</a:t>
            </a:r>
            <a:endParaRPr/>
          </a:p>
        </p:txBody>
      </p:sp>
      <p:pic>
        <p:nvPicPr>
          <p:cNvPr id="184" name="Google Shape;184;p26"/>
          <p:cNvPicPr preferRelativeResize="0"/>
          <p:nvPr/>
        </p:nvPicPr>
        <p:blipFill>
          <a:blip r:embed="rId3">
            <a:alphaModFix/>
          </a:blip>
          <a:stretch>
            <a:fillRect/>
          </a:stretch>
        </p:blipFill>
        <p:spPr>
          <a:xfrm>
            <a:off x="6926250" y="153300"/>
            <a:ext cx="2095500" cy="2781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sprint #2</a:t>
            </a:r>
            <a:endParaRPr/>
          </a:p>
        </p:txBody>
      </p:sp>
      <p:sp>
        <p:nvSpPr>
          <p:cNvPr id="190" name="Google Shape;190;p27"/>
          <p:cNvSpPr txBox="1"/>
          <p:nvPr/>
        </p:nvSpPr>
        <p:spPr>
          <a:xfrm>
            <a:off x="658375" y="1207000"/>
            <a:ext cx="42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Let's do following Improvements</a:t>
            </a:r>
            <a:endParaRPr/>
          </a:p>
        </p:txBody>
      </p:sp>
      <p:sp>
        <p:nvSpPr>
          <p:cNvPr id="191" name="Google Shape;191;p27"/>
          <p:cNvSpPr txBox="1"/>
          <p:nvPr/>
        </p:nvSpPr>
        <p:spPr>
          <a:xfrm>
            <a:off x="855875" y="1916575"/>
            <a:ext cx="4615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Separate state for each Env</a:t>
            </a:r>
            <a:endParaRPr/>
          </a:p>
          <a:p>
            <a:pPr indent="-317500" lvl="0" marL="457200" rtl="0" algn="l">
              <a:spcBef>
                <a:spcPts val="0"/>
              </a:spcBef>
              <a:spcAft>
                <a:spcPts val="0"/>
              </a:spcAft>
              <a:buSzPts val="1400"/>
              <a:buChar char="●"/>
            </a:pPr>
            <a:r>
              <a:rPr lang="en"/>
              <a:t>Refactor configs to multiple files</a:t>
            </a:r>
            <a:endParaRPr/>
          </a:p>
          <a:p>
            <a:pPr indent="-317500" lvl="0" marL="457200" rtl="0" algn="l">
              <a:spcBef>
                <a:spcPts val="0"/>
              </a:spcBef>
              <a:spcAft>
                <a:spcPts val="0"/>
              </a:spcAft>
              <a:buSzPts val="1400"/>
              <a:buChar char="●"/>
            </a:pPr>
            <a:r>
              <a:rPr lang="en"/>
              <a:t>Use variables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8"/>
          <p:cNvPicPr preferRelativeResize="0"/>
          <p:nvPr/>
        </p:nvPicPr>
        <p:blipFill>
          <a:blip r:embed="rId3">
            <a:alphaModFix/>
          </a:blip>
          <a:stretch>
            <a:fillRect/>
          </a:stretch>
        </p:blipFill>
        <p:spPr>
          <a:xfrm>
            <a:off x="3067213" y="0"/>
            <a:ext cx="6076783" cy="5143501"/>
          </a:xfrm>
          <a:prstGeom prst="rect">
            <a:avLst/>
          </a:prstGeom>
          <a:noFill/>
          <a:ln>
            <a:noFill/>
          </a:ln>
        </p:spPr>
      </p:pic>
      <p:sp>
        <p:nvSpPr>
          <p:cNvPr id="197" name="Google Shape;197;p28"/>
          <p:cNvSpPr txBox="1"/>
          <p:nvPr/>
        </p:nvSpPr>
        <p:spPr>
          <a:xfrm>
            <a:off x="139000" y="365750"/>
            <a:ext cx="25092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Now Sam can manage environment separately as we have </a:t>
            </a:r>
            <a:r>
              <a:rPr lang="en"/>
              <a:t>separate</a:t>
            </a:r>
            <a:r>
              <a:rPr lang="en"/>
              <a:t> state file per env.</a:t>
            </a:r>
            <a:endParaRPr/>
          </a:p>
          <a:p>
            <a:pPr indent="-317500" lvl="0" marL="457200" rtl="0" algn="l">
              <a:spcBef>
                <a:spcPts val="0"/>
              </a:spcBef>
              <a:spcAft>
                <a:spcPts val="0"/>
              </a:spcAft>
              <a:buSzPts val="1400"/>
              <a:buChar char="●"/>
            </a:pPr>
            <a:r>
              <a:rPr lang="en"/>
              <a:t>he </a:t>
            </a:r>
            <a:r>
              <a:rPr lang="en"/>
              <a:t>break</a:t>
            </a:r>
            <a:r>
              <a:rPr lang="en"/>
              <a:t> down the single config file to multiple files.</a:t>
            </a:r>
            <a:endParaRPr/>
          </a:p>
          <a:p>
            <a:pPr indent="-317500" lvl="0" marL="457200" rtl="0" algn="l">
              <a:spcBef>
                <a:spcPts val="0"/>
              </a:spcBef>
              <a:spcAft>
                <a:spcPts val="0"/>
              </a:spcAft>
              <a:buSzPts val="1400"/>
              <a:buChar char="●"/>
            </a:pPr>
            <a:r>
              <a:rPr lang="en"/>
              <a:t>he start using variables.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There are still room for improvement.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idx="1" type="body"/>
          </p:nvPr>
        </p:nvSpPr>
        <p:spPr>
          <a:xfrm>
            <a:off x="0" y="1031450"/>
            <a:ext cx="1091400" cy="35373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065"/>
              <a:t>Sam moved </a:t>
            </a:r>
            <a:r>
              <a:rPr lang="en" sz="1065"/>
              <a:t>all his network resources to network module.</a:t>
            </a:r>
            <a:endParaRPr sz="1065"/>
          </a:p>
          <a:p>
            <a:pPr indent="0" lvl="0" marL="0" rtl="0" algn="l">
              <a:lnSpc>
                <a:spcPct val="105000"/>
              </a:lnSpc>
              <a:spcBef>
                <a:spcPts val="1200"/>
              </a:spcBef>
              <a:spcAft>
                <a:spcPts val="1200"/>
              </a:spcAft>
              <a:buNone/>
            </a:pPr>
            <a:r>
              <a:rPr lang="en" sz="1065"/>
              <a:t>Now he can reuse this module in each env.</a:t>
            </a:r>
            <a:endParaRPr sz="1065"/>
          </a:p>
        </p:txBody>
      </p:sp>
      <p:pic>
        <p:nvPicPr>
          <p:cNvPr id="203" name="Google Shape;203;p29"/>
          <p:cNvPicPr preferRelativeResize="0"/>
          <p:nvPr/>
        </p:nvPicPr>
        <p:blipFill>
          <a:blip r:embed="rId3">
            <a:alphaModFix/>
          </a:blip>
          <a:stretch>
            <a:fillRect/>
          </a:stretch>
        </p:blipFill>
        <p:spPr>
          <a:xfrm>
            <a:off x="1091375" y="0"/>
            <a:ext cx="8052615"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Practices</a:t>
            </a:r>
            <a:endParaRPr/>
          </a:p>
        </p:txBody>
      </p:sp>
      <p:sp>
        <p:nvSpPr>
          <p:cNvPr id="209" name="Google Shape;20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Shared remote storage for state file.</a:t>
            </a:r>
            <a:endParaRPr/>
          </a:p>
          <a:p>
            <a:pPr indent="-342900" lvl="0" marL="457200" rtl="0" algn="l">
              <a:spcBef>
                <a:spcPts val="0"/>
              </a:spcBef>
              <a:spcAft>
                <a:spcPts val="0"/>
              </a:spcAft>
              <a:buSzPts val="1800"/>
              <a:buChar char="●"/>
            </a:pPr>
            <a:r>
              <a:rPr lang="en"/>
              <a:t>Use State Locking to prevent corrupting your state.</a:t>
            </a:r>
            <a:endParaRPr/>
          </a:p>
          <a:p>
            <a:pPr indent="-342900" lvl="0" marL="457200" rtl="0" algn="l">
              <a:spcBef>
                <a:spcPts val="0"/>
              </a:spcBef>
              <a:spcAft>
                <a:spcPts val="0"/>
              </a:spcAft>
              <a:buSzPts val="1800"/>
              <a:buChar char="●"/>
            </a:pPr>
            <a:r>
              <a:rPr lang="en"/>
              <a:t>Back-up state file regularly.</a:t>
            </a:r>
            <a:endParaRPr/>
          </a:p>
          <a:p>
            <a:pPr indent="-342900" lvl="0" marL="457200" rtl="0" algn="l">
              <a:spcBef>
                <a:spcPts val="0"/>
              </a:spcBef>
              <a:spcAft>
                <a:spcPts val="0"/>
              </a:spcAft>
              <a:buSzPts val="1800"/>
              <a:buChar char="●"/>
            </a:pPr>
            <a:r>
              <a:rPr lang="en"/>
              <a:t>Treat your Iac code the same as your Application code.</a:t>
            </a:r>
            <a:endParaRPr/>
          </a:p>
          <a:p>
            <a:pPr indent="-342900" lvl="0" marL="457200" rtl="0" algn="l">
              <a:spcBef>
                <a:spcPts val="0"/>
              </a:spcBef>
              <a:spcAft>
                <a:spcPts val="0"/>
              </a:spcAft>
              <a:buSzPts val="1800"/>
              <a:buChar char="●"/>
            </a:pPr>
            <a:r>
              <a:rPr lang="en"/>
              <a:t>Reuse code with Terraform modules.</a:t>
            </a:r>
            <a:endParaRPr/>
          </a:p>
          <a:p>
            <a:pPr indent="-342900" lvl="0" marL="457200" rtl="0" algn="l">
              <a:spcBef>
                <a:spcPts val="0"/>
              </a:spcBef>
              <a:spcAft>
                <a:spcPts val="0"/>
              </a:spcAft>
              <a:buSzPts val="1800"/>
              <a:buChar char="●"/>
            </a:pPr>
            <a:r>
              <a:rPr lang="en"/>
              <a:t>Do not hardcode things use variables.</a:t>
            </a:r>
            <a:endParaRPr/>
          </a:p>
          <a:p>
            <a:pPr indent="-342900" lvl="0" marL="457200" rtl="0" algn="l">
              <a:spcBef>
                <a:spcPts val="0"/>
              </a:spcBef>
              <a:spcAft>
                <a:spcPts val="0"/>
              </a:spcAft>
              <a:buSzPts val="1800"/>
              <a:buChar char="●"/>
            </a:pPr>
            <a:r>
              <a:rPr lang="en"/>
              <a:t>Use minimum required permission on service account associated with Terraform.</a:t>
            </a:r>
            <a:endParaRPr/>
          </a:p>
          <a:p>
            <a:pPr indent="0" lvl="0" marL="0" rtl="0" algn="l">
              <a:spcBef>
                <a:spcPts val="1200"/>
              </a:spcBef>
              <a:spcAft>
                <a:spcPts val="0"/>
              </a:spcAft>
              <a:buNone/>
            </a:pPr>
            <a:r>
              <a:rPr lang="en"/>
              <a:t>Read more : </a:t>
            </a:r>
            <a:r>
              <a:rPr lang="en" u="sng">
                <a:solidFill>
                  <a:schemeClr val="hlink"/>
                </a:solidFill>
                <a:hlinkClick r:id="rId3"/>
              </a:rPr>
              <a:t>https://lkravi.medium.com/terraform-best-practices-fcec235e81fe</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1"/>
          <p:cNvPicPr preferRelativeResize="0"/>
          <p:nvPr/>
        </p:nvPicPr>
        <p:blipFill>
          <a:blip r:embed="rId3">
            <a:alphaModFix/>
          </a:blip>
          <a:stretch>
            <a:fillRect/>
          </a:stretch>
        </p:blipFill>
        <p:spPr>
          <a:xfrm>
            <a:off x="0" y="2414825"/>
            <a:ext cx="9131228" cy="2728675"/>
          </a:xfrm>
          <a:prstGeom prst="rect">
            <a:avLst/>
          </a:prstGeom>
          <a:noFill/>
          <a:ln>
            <a:noFill/>
          </a:ln>
        </p:spPr>
      </p:pic>
      <p:sp>
        <p:nvSpPr>
          <p:cNvPr id="215" name="Google Shape;21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 Concepts</a:t>
            </a:r>
            <a:endParaRPr/>
          </a:p>
        </p:txBody>
      </p:sp>
      <p:sp>
        <p:nvSpPr>
          <p:cNvPr id="216" name="Google Shape;216;p31"/>
          <p:cNvSpPr txBox="1"/>
          <p:nvPr>
            <p:ph idx="1" type="body"/>
          </p:nvPr>
        </p:nvSpPr>
        <p:spPr>
          <a:xfrm>
            <a:off x="311700" y="1152475"/>
            <a:ext cx="4999200" cy="3416400"/>
          </a:xfrm>
          <a:prstGeom prst="rect">
            <a:avLst/>
          </a:prstGeom>
        </p:spPr>
        <p:txBody>
          <a:bodyPr anchorCtr="0" anchor="t" bIns="91425" lIns="91425" spcFirstLastPara="1" rIns="91425" wrap="square" tIns="91425">
            <a:normAutofit/>
          </a:bodyPr>
          <a:lstStyle/>
          <a:p>
            <a:pPr indent="-342900" lvl="0" marL="457200" rtl="0" algn="l">
              <a:spcBef>
                <a:spcPts val="1800"/>
              </a:spcBef>
              <a:spcAft>
                <a:spcPts val="0"/>
              </a:spcAft>
              <a:buSzPts val="1800"/>
              <a:buChar char="●"/>
            </a:pPr>
            <a:r>
              <a:rPr lang="en" sz="1700">
                <a:solidFill>
                  <a:srgbClr val="154164"/>
                </a:solidFill>
                <a:latin typeface="Open Sans"/>
                <a:ea typeface="Open Sans"/>
                <a:cs typeface="Open Sans"/>
                <a:sym typeface="Open Sans"/>
              </a:rPr>
              <a:t>Implicit vs Explicit dependencies</a:t>
            </a:r>
            <a:endParaRPr sz="1700">
              <a:solidFill>
                <a:srgbClr val="154164"/>
              </a:solidFill>
              <a:latin typeface="Open Sans"/>
              <a:ea typeface="Open Sans"/>
              <a:cs typeface="Open Sans"/>
              <a:sym typeface="Open Sans"/>
            </a:endParaRPr>
          </a:p>
          <a:p>
            <a:pPr indent="-336550" lvl="1" marL="914400" rtl="0" algn="l">
              <a:spcBef>
                <a:spcPts val="0"/>
              </a:spcBef>
              <a:spcAft>
                <a:spcPts val="0"/>
              </a:spcAft>
              <a:buClr>
                <a:srgbClr val="154164"/>
              </a:buClr>
              <a:buSzPts val="1700"/>
              <a:buFont typeface="Open Sans"/>
              <a:buChar char="○"/>
            </a:pPr>
            <a:r>
              <a:rPr lang="en" sz="1300">
                <a:solidFill>
                  <a:srgbClr val="606C71"/>
                </a:solidFill>
                <a:latin typeface="Open Sans"/>
                <a:ea typeface="Open Sans"/>
                <a:cs typeface="Open Sans"/>
                <a:sym typeface="Open Sans"/>
              </a:rPr>
              <a:t>Implicit dependencies, like their names suggest, are automatically detected by Terraform</a:t>
            </a:r>
            <a:endParaRPr sz="1300">
              <a:solidFill>
                <a:srgbClr val="606C71"/>
              </a:solidFill>
              <a:latin typeface="Open Sans"/>
              <a:ea typeface="Open Sans"/>
              <a:cs typeface="Open Sans"/>
              <a:sym typeface="Open Sans"/>
            </a:endParaRPr>
          </a:p>
          <a:p>
            <a:pPr indent="-311150" lvl="1" marL="914400" rtl="0" algn="l">
              <a:spcBef>
                <a:spcPts val="0"/>
              </a:spcBef>
              <a:spcAft>
                <a:spcPts val="0"/>
              </a:spcAft>
              <a:buClr>
                <a:srgbClr val="606C71"/>
              </a:buClr>
              <a:buSzPts val="1300"/>
              <a:buFont typeface="Open Sans"/>
              <a:buChar char="○"/>
            </a:pPr>
            <a:r>
              <a:rPr lang="en" sz="1300">
                <a:solidFill>
                  <a:srgbClr val="606C71"/>
                </a:solidFill>
                <a:latin typeface="Open Sans"/>
                <a:ea typeface="Open Sans"/>
                <a:cs typeface="Open Sans"/>
                <a:sym typeface="Open Sans"/>
              </a:rPr>
              <a:t>Explicit dependencies are dependencies that are set up “manually” between resources, using the </a:t>
            </a:r>
            <a:r>
              <a:rPr lang="en" sz="1100">
                <a:solidFill>
                  <a:srgbClr val="567482"/>
                </a:solidFill>
                <a:highlight>
                  <a:srgbClr val="F3F6FA"/>
                </a:highlight>
                <a:latin typeface="Consolas"/>
                <a:ea typeface="Consolas"/>
                <a:cs typeface="Consolas"/>
                <a:sym typeface="Consolas"/>
              </a:rPr>
              <a:t>depends_on</a:t>
            </a:r>
            <a:r>
              <a:rPr lang="en" sz="1300">
                <a:solidFill>
                  <a:srgbClr val="606C71"/>
                </a:solidFill>
                <a:latin typeface="Open Sans"/>
                <a:ea typeface="Open Sans"/>
                <a:cs typeface="Open Sans"/>
                <a:sym typeface="Open Sans"/>
              </a:rPr>
              <a:t> keyword</a:t>
            </a:r>
            <a:endParaRPr sz="1300">
              <a:solidFill>
                <a:srgbClr val="606C71"/>
              </a:solidFill>
              <a:latin typeface="Open Sans"/>
              <a:ea typeface="Open Sans"/>
              <a:cs typeface="Open Sans"/>
              <a:sym typeface="Open Sans"/>
            </a:endParaRPr>
          </a:p>
        </p:txBody>
      </p:sp>
      <p:pic>
        <p:nvPicPr>
          <p:cNvPr id="217" name="Google Shape;217;p31"/>
          <p:cNvPicPr preferRelativeResize="0"/>
          <p:nvPr/>
        </p:nvPicPr>
        <p:blipFill>
          <a:blip r:embed="rId4">
            <a:alphaModFix/>
          </a:blip>
          <a:stretch>
            <a:fillRect/>
          </a:stretch>
        </p:blipFill>
        <p:spPr>
          <a:xfrm>
            <a:off x="5471775" y="548650"/>
            <a:ext cx="3672226" cy="1800509"/>
          </a:xfrm>
          <a:prstGeom prst="rect">
            <a:avLst/>
          </a:prstGeom>
          <a:noFill/>
          <a:ln>
            <a:noFill/>
          </a:ln>
        </p:spPr>
      </p:pic>
      <p:pic>
        <p:nvPicPr>
          <p:cNvPr id="218" name="Google Shape;218;p31"/>
          <p:cNvPicPr preferRelativeResize="0"/>
          <p:nvPr/>
        </p:nvPicPr>
        <p:blipFill>
          <a:blip r:embed="rId5">
            <a:alphaModFix/>
          </a:blip>
          <a:stretch>
            <a:fillRect/>
          </a:stretch>
        </p:blipFill>
        <p:spPr>
          <a:xfrm>
            <a:off x="5471775" y="3549507"/>
            <a:ext cx="3672225" cy="1593993"/>
          </a:xfrm>
          <a:prstGeom prst="rect">
            <a:avLst/>
          </a:prstGeom>
          <a:noFill/>
          <a:ln>
            <a:noFill/>
          </a:ln>
        </p:spPr>
      </p:pic>
      <p:sp>
        <p:nvSpPr>
          <p:cNvPr id="219" name="Google Shape;219;p31"/>
          <p:cNvSpPr txBox="1"/>
          <p:nvPr/>
        </p:nvSpPr>
        <p:spPr>
          <a:xfrm>
            <a:off x="6239850" y="36575"/>
            <a:ext cx="24798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lang="en" sz="1700">
                <a:solidFill>
                  <a:srgbClr val="154164"/>
                </a:solidFill>
                <a:latin typeface="Open Sans"/>
                <a:ea typeface="Open Sans"/>
                <a:cs typeface="Open Sans"/>
                <a:sym typeface="Open Sans"/>
              </a:rPr>
              <a:t>Implicit dependency</a:t>
            </a:r>
            <a:endParaRPr/>
          </a:p>
        </p:txBody>
      </p:sp>
      <p:sp>
        <p:nvSpPr>
          <p:cNvPr id="220" name="Google Shape;220;p31"/>
          <p:cNvSpPr txBox="1"/>
          <p:nvPr/>
        </p:nvSpPr>
        <p:spPr>
          <a:xfrm>
            <a:off x="6114275" y="2983375"/>
            <a:ext cx="24798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lang="en" sz="1700">
                <a:solidFill>
                  <a:srgbClr val="154164"/>
                </a:solidFill>
                <a:latin typeface="Open Sans"/>
                <a:ea typeface="Open Sans"/>
                <a:cs typeface="Open Sans"/>
                <a:sym typeface="Open Sans"/>
              </a:rPr>
              <a:t>Explicit</a:t>
            </a:r>
            <a:r>
              <a:rPr lang="en" sz="1700">
                <a:solidFill>
                  <a:srgbClr val="154164"/>
                </a:solidFill>
                <a:latin typeface="Open Sans"/>
                <a:ea typeface="Open Sans"/>
                <a:cs typeface="Open Sans"/>
                <a:sym typeface="Open Sans"/>
              </a:rPr>
              <a:t> dependency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Terraform</a:t>
            </a:r>
            <a:endParaRPr/>
          </a:p>
        </p:txBody>
      </p:sp>
      <p:sp>
        <p:nvSpPr>
          <p:cNvPr id="60" name="Google Shape;60;p14"/>
          <p:cNvSpPr txBox="1"/>
          <p:nvPr>
            <p:ph idx="1" type="body"/>
          </p:nvPr>
        </p:nvSpPr>
        <p:spPr>
          <a:xfrm>
            <a:off x="311700" y="1152475"/>
            <a:ext cx="8520600" cy="150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Automate and manage your infrastructure / platform / services</a:t>
            </a:r>
            <a:endParaRPr/>
          </a:p>
          <a:p>
            <a:pPr indent="-342900" lvl="0" marL="457200" rtl="0" algn="l">
              <a:spcBef>
                <a:spcPts val="0"/>
              </a:spcBef>
              <a:spcAft>
                <a:spcPts val="0"/>
              </a:spcAft>
              <a:buSzPts val="1800"/>
              <a:buChar char="●"/>
            </a:pPr>
            <a:r>
              <a:rPr lang="en"/>
              <a:t>It's </a:t>
            </a:r>
            <a:r>
              <a:rPr lang="en"/>
              <a:t>open source</a:t>
            </a:r>
            <a:endParaRPr/>
          </a:p>
          <a:p>
            <a:pPr indent="-342900" lvl="0" marL="457200" rtl="0" algn="l">
              <a:spcBef>
                <a:spcPts val="0"/>
              </a:spcBef>
              <a:spcAft>
                <a:spcPts val="0"/>
              </a:spcAft>
              <a:buSzPts val="1800"/>
              <a:buChar char="●"/>
            </a:pPr>
            <a:r>
              <a:rPr lang="en"/>
              <a:t>declarative</a:t>
            </a:r>
            <a:endParaRPr/>
          </a:p>
          <a:p>
            <a:pPr indent="-342900" lvl="0" marL="457200" rtl="0" algn="l">
              <a:spcBef>
                <a:spcPts val="0"/>
              </a:spcBef>
              <a:spcAft>
                <a:spcPts val="0"/>
              </a:spcAft>
              <a:buSzPts val="1800"/>
              <a:buChar char="●"/>
            </a:pPr>
            <a:r>
              <a:rPr lang="en"/>
              <a:t>Tool for infrastructure provisioning.</a:t>
            </a:r>
            <a:r>
              <a:rPr lang="en"/>
              <a:t> </a:t>
            </a:r>
            <a:endParaRPr/>
          </a:p>
        </p:txBody>
      </p:sp>
      <p:sp>
        <p:nvSpPr>
          <p:cNvPr id="61" name="Google Shape;61;p14"/>
          <p:cNvSpPr txBox="1"/>
          <p:nvPr>
            <p:ph type="title"/>
          </p:nvPr>
        </p:nvSpPr>
        <p:spPr>
          <a:xfrm>
            <a:off x="449475" y="257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a:t>
            </a:r>
            <a:r>
              <a:rPr lang="en"/>
              <a:t> Terraform</a:t>
            </a:r>
            <a:endParaRPr/>
          </a:p>
        </p:txBody>
      </p:sp>
      <p:sp>
        <p:nvSpPr>
          <p:cNvPr id="62" name="Google Shape;62;p14"/>
          <p:cNvSpPr txBox="1"/>
          <p:nvPr>
            <p:ph idx="1" type="body"/>
          </p:nvPr>
        </p:nvSpPr>
        <p:spPr>
          <a:xfrm>
            <a:off x="449475" y="3184875"/>
            <a:ext cx="8520600" cy="1503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Manage any infrastructure</a:t>
            </a:r>
            <a:endParaRPr/>
          </a:p>
          <a:p>
            <a:pPr indent="-342900" lvl="0" marL="457200" rtl="0" algn="l">
              <a:spcBef>
                <a:spcPts val="0"/>
              </a:spcBef>
              <a:spcAft>
                <a:spcPts val="0"/>
              </a:spcAft>
              <a:buSzPts val="1800"/>
              <a:buChar char="●"/>
            </a:pPr>
            <a:r>
              <a:rPr lang="en"/>
              <a:t>Track your infrastructure</a:t>
            </a:r>
            <a:endParaRPr/>
          </a:p>
          <a:p>
            <a:pPr indent="-342900" lvl="0" marL="457200" rtl="0" algn="l">
              <a:spcBef>
                <a:spcPts val="0"/>
              </a:spcBef>
              <a:spcAft>
                <a:spcPts val="0"/>
              </a:spcAft>
              <a:buSzPts val="1800"/>
              <a:buChar char="●"/>
            </a:pPr>
            <a:r>
              <a:rPr lang="en"/>
              <a:t>Automate changes</a:t>
            </a:r>
            <a:endParaRPr/>
          </a:p>
          <a:p>
            <a:pPr indent="-342900" lvl="0" marL="457200" rtl="0" algn="l">
              <a:spcBef>
                <a:spcPts val="0"/>
              </a:spcBef>
              <a:spcAft>
                <a:spcPts val="0"/>
              </a:spcAft>
              <a:buSzPts val="1800"/>
              <a:buChar char="●"/>
            </a:pPr>
            <a:r>
              <a:rPr lang="en"/>
              <a:t>Standardize configurations</a:t>
            </a:r>
            <a:endParaRPr/>
          </a:p>
          <a:p>
            <a:pPr indent="-342900" lvl="0" marL="457200" rtl="0" algn="l">
              <a:spcBef>
                <a:spcPts val="0"/>
              </a:spcBef>
              <a:spcAft>
                <a:spcPts val="0"/>
              </a:spcAft>
              <a:buSzPts val="1800"/>
              <a:buChar char="●"/>
            </a:pPr>
            <a:r>
              <a:rPr lang="en"/>
              <a:t>Collaborate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Useful Concepts</a:t>
            </a:r>
            <a:endParaRPr/>
          </a:p>
        </p:txBody>
      </p:sp>
      <p:sp>
        <p:nvSpPr>
          <p:cNvPr id="226" name="Google Shape;22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Importing Existing Infrastructure into Terraform</a:t>
            </a:r>
            <a:endParaRPr/>
          </a:p>
          <a:p>
            <a:pPr indent="-317500" lvl="1" marL="914400" rtl="0" algn="l">
              <a:spcBef>
                <a:spcPts val="0"/>
              </a:spcBef>
              <a:spcAft>
                <a:spcPts val="0"/>
              </a:spcAft>
              <a:buSzPts val="1400"/>
              <a:buChar char="○"/>
            </a:pPr>
            <a:r>
              <a:rPr lang="en"/>
              <a:t>We can use import command to </a:t>
            </a:r>
            <a:r>
              <a:rPr lang="en" sz="1300">
                <a:solidFill>
                  <a:srgbClr val="4A4D57"/>
                </a:solidFill>
                <a:highlight>
                  <a:srgbClr val="FFFFFF"/>
                </a:highlight>
              </a:rPr>
              <a:t>get the pre-existing cloud resources under the Terraform management</a:t>
            </a:r>
            <a:endParaRPr sz="1300">
              <a:solidFill>
                <a:srgbClr val="4A4D57"/>
              </a:solidFill>
              <a:highlight>
                <a:srgbClr val="FFFFFF"/>
              </a:highlight>
            </a:endParaRPr>
          </a:p>
          <a:p>
            <a:pPr indent="-311150" lvl="2" marL="1371600" rtl="0" algn="l">
              <a:spcBef>
                <a:spcPts val="0"/>
              </a:spcBef>
              <a:spcAft>
                <a:spcPts val="0"/>
              </a:spcAft>
              <a:buClr>
                <a:srgbClr val="4A4D57"/>
              </a:buClr>
              <a:buSzPts val="1300"/>
              <a:buChar char="■"/>
            </a:pPr>
            <a:r>
              <a:rPr lang="en" sz="1300">
                <a:solidFill>
                  <a:srgbClr val="4A4D57"/>
                </a:solidFill>
                <a:highlight>
                  <a:srgbClr val="FFFFFF"/>
                </a:highlight>
              </a:rPr>
              <a:t>Define resource block first !</a:t>
            </a:r>
            <a:endParaRPr sz="1300">
              <a:solidFill>
                <a:srgbClr val="4A4D57"/>
              </a:solidFill>
              <a:highlight>
                <a:srgbClr val="FFFFFF"/>
              </a:highlight>
            </a:endParaRPr>
          </a:p>
          <a:p>
            <a:pPr indent="-311150" lvl="2" marL="1371600" rtl="0" algn="l">
              <a:spcBef>
                <a:spcPts val="0"/>
              </a:spcBef>
              <a:spcAft>
                <a:spcPts val="0"/>
              </a:spcAft>
              <a:buClr>
                <a:srgbClr val="4A4D57"/>
              </a:buClr>
              <a:buSzPts val="1300"/>
              <a:buChar char="■"/>
            </a:pPr>
            <a:r>
              <a:rPr lang="en" sz="1300">
                <a:solidFill>
                  <a:srgbClr val="4A4D57"/>
                </a:solidFill>
                <a:highlight>
                  <a:srgbClr val="FFFFFF"/>
                </a:highlight>
              </a:rPr>
              <a:t>Import</a:t>
            </a:r>
            <a:endParaRPr sz="1300">
              <a:solidFill>
                <a:srgbClr val="4A4D57"/>
              </a:solidFill>
              <a:highlight>
                <a:srgbClr val="FFFFFF"/>
              </a:highlight>
            </a:endParaRPr>
          </a:p>
          <a:p>
            <a:pPr indent="-311150" lvl="2" marL="1371600" rtl="0" algn="l">
              <a:spcBef>
                <a:spcPts val="0"/>
              </a:spcBef>
              <a:spcAft>
                <a:spcPts val="0"/>
              </a:spcAft>
              <a:buClr>
                <a:srgbClr val="4A4D57"/>
              </a:buClr>
              <a:buSzPts val="1300"/>
              <a:buChar char="■"/>
            </a:pPr>
            <a:r>
              <a:rPr lang="en" sz="1300">
                <a:solidFill>
                  <a:srgbClr val="4A4D57"/>
                </a:solidFill>
                <a:highlight>
                  <a:srgbClr val="FFFFFF"/>
                </a:highlight>
              </a:rPr>
              <a:t>Verify</a:t>
            </a:r>
            <a:endParaRPr sz="1300">
              <a:solidFill>
                <a:srgbClr val="4A4D57"/>
              </a:solidFill>
              <a:highlight>
                <a:srgbClr val="FFFFFF"/>
              </a:highlight>
            </a:endParaRPr>
          </a:p>
        </p:txBody>
      </p:sp>
      <p:pic>
        <p:nvPicPr>
          <p:cNvPr id="227" name="Google Shape;227;p32"/>
          <p:cNvPicPr preferRelativeResize="0"/>
          <p:nvPr/>
        </p:nvPicPr>
        <p:blipFill>
          <a:blip r:embed="rId3">
            <a:alphaModFix/>
          </a:blip>
          <a:stretch>
            <a:fillRect/>
          </a:stretch>
        </p:blipFill>
        <p:spPr>
          <a:xfrm>
            <a:off x="5718675" y="1812972"/>
            <a:ext cx="3145450" cy="1244750"/>
          </a:xfrm>
          <a:prstGeom prst="rect">
            <a:avLst/>
          </a:prstGeom>
          <a:noFill/>
          <a:ln>
            <a:noFill/>
          </a:ln>
        </p:spPr>
      </p:pic>
      <p:pic>
        <p:nvPicPr>
          <p:cNvPr id="228" name="Google Shape;228;p32"/>
          <p:cNvPicPr preferRelativeResize="0"/>
          <p:nvPr/>
        </p:nvPicPr>
        <p:blipFill>
          <a:blip r:embed="rId4">
            <a:alphaModFix/>
          </a:blip>
          <a:stretch>
            <a:fillRect/>
          </a:stretch>
        </p:blipFill>
        <p:spPr>
          <a:xfrm>
            <a:off x="3031563" y="3128950"/>
            <a:ext cx="5800725" cy="60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216600" y="174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Troubleshooting</a:t>
            </a:r>
            <a:endParaRPr/>
          </a:p>
        </p:txBody>
      </p:sp>
      <p:sp>
        <p:nvSpPr>
          <p:cNvPr id="234" name="Google Shape;234;p33"/>
          <p:cNvSpPr txBox="1"/>
          <p:nvPr>
            <p:ph idx="1" type="body"/>
          </p:nvPr>
        </p:nvSpPr>
        <p:spPr>
          <a:xfrm>
            <a:off x="311700" y="7470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To enable logs you can use TF_LOG environment </a:t>
            </a:r>
            <a:r>
              <a:rPr lang="en" sz="1600"/>
              <a:t>variable with any of the following log levels. TRACE, DEBUG, INFO, WARN, ERROR</a:t>
            </a:r>
            <a:endParaRPr sz="1600"/>
          </a:p>
          <a:p>
            <a:pPr indent="0" lvl="0" marL="457200" rtl="0" algn="l">
              <a:spcBef>
                <a:spcPts val="1200"/>
              </a:spcBef>
              <a:spcAft>
                <a:spcPts val="1200"/>
              </a:spcAft>
              <a:buNone/>
            </a:pPr>
            <a:r>
              <a:rPr lang="en" sz="1300"/>
              <a:t>Example:If you need to limit the permission scope for terraform SA, you can find out the exact API calls terraform making to the cloud provider.</a:t>
            </a:r>
            <a:endParaRPr sz="1300"/>
          </a:p>
        </p:txBody>
      </p:sp>
      <p:pic>
        <p:nvPicPr>
          <p:cNvPr id="235" name="Google Shape;235;p33"/>
          <p:cNvPicPr preferRelativeResize="0"/>
          <p:nvPr/>
        </p:nvPicPr>
        <p:blipFill>
          <a:blip r:embed="rId3">
            <a:alphaModFix/>
          </a:blip>
          <a:stretch>
            <a:fillRect/>
          </a:stretch>
        </p:blipFill>
        <p:spPr>
          <a:xfrm>
            <a:off x="861975" y="2014625"/>
            <a:ext cx="6851630" cy="269825"/>
          </a:xfrm>
          <a:prstGeom prst="rect">
            <a:avLst/>
          </a:prstGeom>
          <a:noFill/>
          <a:ln>
            <a:noFill/>
          </a:ln>
        </p:spPr>
      </p:pic>
      <p:pic>
        <p:nvPicPr>
          <p:cNvPr id="236" name="Google Shape;236;p33"/>
          <p:cNvPicPr preferRelativeResize="0"/>
          <p:nvPr/>
        </p:nvPicPr>
        <p:blipFill>
          <a:blip r:embed="rId4">
            <a:alphaModFix/>
          </a:blip>
          <a:stretch>
            <a:fillRect/>
          </a:stretch>
        </p:blipFill>
        <p:spPr>
          <a:xfrm>
            <a:off x="861975" y="2419525"/>
            <a:ext cx="6433157" cy="272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Troubleshooting</a:t>
            </a:r>
            <a:endParaRPr/>
          </a:p>
        </p:txBody>
      </p:sp>
      <p:sp>
        <p:nvSpPr>
          <p:cNvPr id="242" name="Google Shape;24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Taint/Untaint resources</a:t>
            </a:r>
            <a:endParaRPr sz="1400"/>
          </a:p>
          <a:p>
            <a:pPr indent="-317500" lvl="1" marL="914400" rtl="0" algn="l">
              <a:spcBef>
                <a:spcPts val="0"/>
              </a:spcBef>
              <a:spcAft>
                <a:spcPts val="0"/>
              </a:spcAft>
              <a:buSzPts val="1400"/>
              <a:buChar char="○"/>
            </a:pPr>
            <a:r>
              <a:rPr lang="en"/>
              <a:t>taint command can be used to mark resources as not fully functional. it will be deleted and re-created</a:t>
            </a:r>
            <a:endParaRPr/>
          </a:p>
          <a:p>
            <a:pPr indent="-317500" lvl="1" marL="914400" rtl="0" algn="l">
              <a:lnSpc>
                <a:spcPct val="173076"/>
              </a:lnSpc>
              <a:spcBef>
                <a:spcPts val="0"/>
              </a:spcBef>
              <a:spcAft>
                <a:spcPts val="0"/>
              </a:spcAft>
              <a:buSzPts val="1400"/>
              <a:buChar char="○"/>
            </a:pPr>
            <a:r>
              <a:rPr lang="en" sz="1200">
                <a:solidFill>
                  <a:srgbClr val="4A4D57"/>
                </a:solidFill>
                <a:highlight>
                  <a:srgbClr val="FFFFFF"/>
                </a:highlight>
                <a:latin typeface="Courier New"/>
                <a:ea typeface="Courier New"/>
                <a:cs typeface="Courier New"/>
                <a:sym typeface="Courier New"/>
              </a:rPr>
              <a:t>terraform taint vm1.name</a:t>
            </a:r>
            <a:r>
              <a:rPr lang="en" sz="1300">
                <a:solidFill>
                  <a:srgbClr val="4A4D57"/>
                </a:solidFill>
                <a:highlight>
                  <a:srgbClr val="FFFFFF"/>
                </a:highlight>
              </a:rPr>
              <a:t> — Taint a specified resource instance.</a:t>
            </a:r>
            <a:endParaRPr sz="1300">
              <a:solidFill>
                <a:srgbClr val="4A4D57"/>
              </a:solidFill>
              <a:highlight>
                <a:srgbClr val="FFFFFF"/>
              </a:highlight>
            </a:endParaRPr>
          </a:p>
          <a:p>
            <a:pPr indent="-317500" lvl="1" marL="914400" rtl="0" algn="l">
              <a:lnSpc>
                <a:spcPct val="173076"/>
              </a:lnSpc>
              <a:spcBef>
                <a:spcPts val="0"/>
              </a:spcBef>
              <a:spcAft>
                <a:spcPts val="0"/>
              </a:spcAft>
              <a:buSzPts val="1400"/>
              <a:buChar char="○"/>
            </a:pPr>
            <a:r>
              <a:rPr lang="en" sz="1200">
                <a:solidFill>
                  <a:srgbClr val="4A4D57"/>
                </a:solidFill>
                <a:highlight>
                  <a:srgbClr val="FFFFFF"/>
                </a:highlight>
                <a:latin typeface="Courier New"/>
                <a:ea typeface="Courier New"/>
                <a:cs typeface="Courier New"/>
                <a:sym typeface="Courier New"/>
              </a:rPr>
              <a:t>terraform untaint vm1.name</a:t>
            </a:r>
            <a:r>
              <a:rPr lang="en" sz="1300">
                <a:solidFill>
                  <a:srgbClr val="4A4D57"/>
                </a:solidFill>
                <a:highlight>
                  <a:srgbClr val="FFFFFF"/>
                </a:highlight>
              </a:rPr>
              <a:t> — Untaint the already tainted resource instance.</a:t>
            </a:r>
            <a:endParaRPr sz="1300">
              <a:solidFill>
                <a:srgbClr val="4A4D57"/>
              </a:solidFill>
              <a:highlight>
                <a:srgbClr val="FFFFFF"/>
              </a:highlight>
            </a:endParaRPr>
          </a:p>
          <a:p>
            <a:pPr indent="-317500" lvl="0" marL="457200" rtl="0" algn="l">
              <a:lnSpc>
                <a:spcPct val="173076"/>
              </a:lnSpc>
              <a:spcBef>
                <a:spcPts val="0"/>
              </a:spcBef>
              <a:spcAft>
                <a:spcPts val="0"/>
              </a:spcAft>
              <a:buClr>
                <a:srgbClr val="4A4D57"/>
              </a:buClr>
              <a:buSzPts val="1400"/>
              <a:buChar char="●"/>
            </a:pPr>
            <a:r>
              <a:rPr lang="en" sz="1400">
                <a:solidFill>
                  <a:srgbClr val="4A4D57"/>
                </a:solidFill>
                <a:highlight>
                  <a:srgbClr val="FFFFFF"/>
                </a:highlight>
              </a:rPr>
              <a:t>Manipulate State file</a:t>
            </a:r>
            <a:endParaRPr sz="1400">
              <a:solidFill>
                <a:srgbClr val="4A4D57"/>
              </a:solidFill>
              <a:highlight>
                <a:srgbClr val="FFFFFF"/>
              </a:highlight>
            </a:endParaRPr>
          </a:p>
          <a:p>
            <a:pPr indent="-311150" lvl="1" marL="914400" rtl="0" algn="l">
              <a:lnSpc>
                <a:spcPct val="173076"/>
              </a:lnSpc>
              <a:spcBef>
                <a:spcPts val="0"/>
              </a:spcBef>
              <a:spcAft>
                <a:spcPts val="0"/>
              </a:spcAft>
              <a:buClr>
                <a:srgbClr val="4A4D57"/>
              </a:buClr>
              <a:buSzPts val="1300"/>
              <a:buChar char="○"/>
            </a:pPr>
            <a:r>
              <a:rPr lang="en" sz="1200">
                <a:solidFill>
                  <a:srgbClr val="4A4D57"/>
                </a:solidFill>
                <a:latin typeface="Courier New"/>
                <a:ea typeface="Courier New"/>
                <a:cs typeface="Courier New"/>
                <a:sym typeface="Courier New"/>
              </a:rPr>
              <a:t>terraform state list</a:t>
            </a:r>
            <a:r>
              <a:rPr lang="en" sz="1300">
                <a:solidFill>
                  <a:srgbClr val="4A4D57"/>
                </a:solidFill>
                <a:highlight>
                  <a:srgbClr val="FFFFFF"/>
                </a:highlight>
              </a:rPr>
              <a:t> — Lists out all the resources that are tracked in the current state file.</a:t>
            </a:r>
            <a:endParaRPr sz="1300">
              <a:solidFill>
                <a:srgbClr val="4A4D57"/>
              </a:solidFill>
              <a:highlight>
                <a:srgbClr val="FFFFFF"/>
              </a:highlight>
            </a:endParaRPr>
          </a:p>
          <a:p>
            <a:pPr indent="-311150" lvl="1" marL="914400" rtl="0" algn="l">
              <a:lnSpc>
                <a:spcPct val="173076"/>
              </a:lnSpc>
              <a:spcBef>
                <a:spcPts val="0"/>
              </a:spcBef>
              <a:spcAft>
                <a:spcPts val="0"/>
              </a:spcAft>
              <a:buClr>
                <a:srgbClr val="4A4D57"/>
              </a:buClr>
              <a:buSzPts val="1300"/>
              <a:buChar char="○"/>
            </a:pPr>
            <a:r>
              <a:rPr lang="en" sz="1200">
                <a:solidFill>
                  <a:srgbClr val="4A4D57"/>
                </a:solidFill>
                <a:highlight>
                  <a:srgbClr val="FFFFFF"/>
                </a:highlight>
                <a:latin typeface="Courier New"/>
                <a:ea typeface="Courier New"/>
                <a:cs typeface="Courier New"/>
                <a:sym typeface="Courier New"/>
              </a:rPr>
              <a:t>terraform state show &lt;resourcename&gt;</a:t>
            </a:r>
            <a:r>
              <a:rPr lang="en" sz="1300">
                <a:solidFill>
                  <a:srgbClr val="4A4D57"/>
                </a:solidFill>
                <a:highlight>
                  <a:srgbClr val="FFFFFF"/>
                </a:highlight>
              </a:rPr>
              <a:t> — Show the specified resource in the state file.</a:t>
            </a:r>
            <a:endParaRPr sz="1300">
              <a:solidFill>
                <a:srgbClr val="4A4D57"/>
              </a:solidFill>
              <a:highlight>
                <a:srgbClr val="FFFFFF"/>
              </a:highlight>
            </a:endParaRPr>
          </a:p>
          <a:p>
            <a:pPr indent="-311150" lvl="1" marL="914400" rtl="0" algn="l">
              <a:lnSpc>
                <a:spcPct val="173076"/>
              </a:lnSpc>
              <a:spcBef>
                <a:spcPts val="0"/>
              </a:spcBef>
              <a:spcAft>
                <a:spcPts val="0"/>
              </a:spcAft>
              <a:buClr>
                <a:srgbClr val="4A4D57"/>
              </a:buClr>
              <a:buSzPts val="1300"/>
              <a:buChar char="○"/>
            </a:pPr>
            <a:r>
              <a:rPr lang="en" sz="1200">
                <a:solidFill>
                  <a:srgbClr val="4A4D57"/>
                </a:solidFill>
                <a:latin typeface="Courier New"/>
                <a:ea typeface="Courier New"/>
                <a:cs typeface="Courier New"/>
                <a:sym typeface="Courier New"/>
              </a:rPr>
              <a:t>terraform state rm</a:t>
            </a:r>
            <a:r>
              <a:rPr lang="en" sz="1300">
                <a:solidFill>
                  <a:srgbClr val="4A4D57"/>
                </a:solidFill>
                <a:highlight>
                  <a:srgbClr val="FFFFFF"/>
                </a:highlight>
              </a:rPr>
              <a:t> — Remove the specified instance from the state file. Useful when a resource has been manually deleted outside of Terraform.</a:t>
            </a:r>
            <a:endParaRPr sz="1300">
              <a:solidFill>
                <a:srgbClr val="4A4D57"/>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31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 ?</a:t>
            </a:r>
            <a:endParaRPr/>
          </a:p>
        </p:txBody>
      </p:sp>
      <p:sp>
        <p:nvSpPr>
          <p:cNvPr id="68" name="Google Shape;68;p15"/>
          <p:cNvSpPr txBox="1"/>
          <p:nvPr>
            <p:ph idx="1" type="body"/>
          </p:nvPr>
        </p:nvSpPr>
        <p:spPr>
          <a:xfrm>
            <a:off x="311700" y="888600"/>
            <a:ext cx="3933300" cy="1478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Terraform creates and manage resources through their APIs.</a:t>
            </a:r>
            <a:endParaRPr sz="1400"/>
          </a:p>
          <a:p>
            <a:pPr indent="-317500" lvl="0" marL="457200" rtl="0" algn="l">
              <a:spcBef>
                <a:spcPts val="0"/>
              </a:spcBef>
              <a:spcAft>
                <a:spcPts val="0"/>
              </a:spcAft>
              <a:buSzPts val="1400"/>
              <a:buChar char="●"/>
            </a:pPr>
            <a:r>
              <a:rPr lang="en" sz="1400"/>
              <a:t>Providers enable Terraform to work with virtually any platform or service via API.</a:t>
            </a:r>
            <a:endParaRPr sz="1400"/>
          </a:p>
          <a:p>
            <a:pPr indent="-317500" lvl="0" marL="457200" rtl="0" algn="l">
              <a:spcBef>
                <a:spcPts val="0"/>
              </a:spcBef>
              <a:spcAft>
                <a:spcPts val="0"/>
              </a:spcAft>
              <a:buSzPts val="1400"/>
              <a:buChar char="●"/>
            </a:pPr>
            <a:r>
              <a:rPr lang="en" sz="1400"/>
              <a:t>More than 1700 providers.</a:t>
            </a:r>
            <a:endParaRPr sz="1400"/>
          </a:p>
        </p:txBody>
      </p:sp>
      <p:pic>
        <p:nvPicPr>
          <p:cNvPr id="69" name="Google Shape;69;p15"/>
          <p:cNvPicPr preferRelativeResize="0"/>
          <p:nvPr/>
        </p:nvPicPr>
        <p:blipFill>
          <a:blip r:embed="rId3">
            <a:alphaModFix/>
          </a:blip>
          <a:stretch>
            <a:fillRect/>
          </a:stretch>
        </p:blipFill>
        <p:spPr>
          <a:xfrm>
            <a:off x="488275" y="2354925"/>
            <a:ext cx="3363900" cy="1046299"/>
          </a:xfrm>
          <a:prstGeom prst="rect">
            <a:avLst/>
          </a:prstGeom>
          <a:noFill/>
          <a:ln>
            <a:noFill/>
          </a:ln>
        </p:spPr>
      </p:pic>
      <p:sp>
        <p:nvSpPr>
          <p:cNvPr id="70" name="Google Shape;70;p15"/>
          <p:cNvSpPr/>
          <p:nvPr/>
        </p:nvSpPr>
        <p:spPr>
          <a:xfrm>
            <a:off x="432725" y="3413675"/>
            <a:ext cx="3363900" cy="169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15"/>
          <p:cNvCxnSpPr/>
          <p:nvPr/>
        </p:nvCxnSpPr>
        <p:spPr>
          <a:xfrm>
            <a:off x="2165300" y="3072375"/>
            <a:ext cx="2400" cy="336900"/>
          </a:xfrm>
          <a:prstGeom prst="straightConnector1">
            <a:avLst/>
          </a:prstGeom>
          <a:noFill/>
          <a:ln cap="flat" cmpd="sng" w="9525">
            <a:solidFill>
              <a:schemeClr val="dk2"/>
            </a:solidFill>
            <a:prstDash val="solid"/>
            <a:round/>
            <a:headEnd len="med" w="med" type="none"/>
            <a:tailEnd len="med" w="med" type="triangle"/>
          </a:ln>
        </p:spPr>
      </p:cxnSp>
      <p:sp>
        <p:nvSpPr>
          <p:cNvPr id="72" name="Google Shape;72;p15"/>
          <p:cNvSpPr/>
          <p:nvPr/>
        </p:nvSpPr>
        <p:spPr>
          <a:xfrm>
            <a:off x="527800" y="3515738"/>
            <a:ext cx="1000500" cy="29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Physical Machines</a:t>
            </a:r>
            <a:endParaRPr sz="600"/>
          </a:p>
        </p:txBody>
      </p:sp>
      <p:pic>
        <p:nvPicPr>
          <p:cNvPr id="73" name="Google Shape;73;p15"/>
          <p:cNvPicPr preferRelativeResize="0"/>
          <p:nvPr/>
        </p:nvPicPr>
        <p:blipFill>
          <a:blip r:embed="rId4">
            <a:alphaModFix/>
          </a:blip>
          <a:stretch>
            <a:fillRect/>
          </a:stretch>
        </p:blipFill>
        <p:spPr>
          <a:xfrm>
            <a:off x="1310075" y="3575900"/>
            <a:ext cx="171575" cy="171575"/>
          </a:xfrm>
          <a:prstGeom prst="rect">
            <a:avLst/>
          </a:prstGeom>
          <a:noFill/>
          <a:ln>
            <a:noFill/>
          </a:ln>
        </p:spPr>
      </p:pic>
      <p:sp>
        <p:nvSpPr>
          <p:cNvPr id="74" name="Google Shape;74;p15"/>
          <p:cNvSpPr/>
          <p:nvPr/>
        </p:nvSpPr>
        <p:spPr>
          <a:xfrm>
            <a:off x="1612126" y="3525488"/>
            <a:ext cx="1000500" cy="27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VMWare</a:t>
            </a:r>
            <a:endParaRPr sz="600"/>
          </a:p>
        </p:txBody>
      </p:sp>
      <p:sp>
        <p:nvSpPr>
          <p:cNvPr id="75" name="Google Shape;75;p15"/>
          <p:cNvSpPr/>
          <p:nvPr/>
        </p:nvSpPr>
        <p:spPr>
          <a:xfrm>
            <a:off x="2696450" y="3525486"/>
            <a:ext cx="1000500" cy="27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AWS</a:t>
            </a:r>
            <a:endParaRPr sz="600"/>
          </a:p>
        </p:txBody>
      </p:sp>
      <p:sp>
        <p:nvSpPr>
          <p:cNvPr id="76" name="Google Shape;76;p15"/>
          <p:cNvSpPr/>
          <p:nvPr/>
        </p:nvSpPr>
        <p:spPr>
          <a:xfrm>
            <a:off x="2700100" y="3909675"/>
            <a:ext cx="1000500" cy="27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GCP</a:t>
            </a:r>
            <a:endParaRPr sz="600"/>
          </a:p>
        </p:txBody>
      </p:sp>
      <p:sp>
        <p:nvSpPr>
          <p:cNvPr id="77" name="Google Shape;77;p15"/>
          <p:cNvSpPr/>
          <p:nvPr/>
        </p:nvSpPr>
        <p:spPr>
          <a:xfrm>
            <a:off x="2718550" y="4293875"/>
            <a:ext cx="1000500" cy="29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Azure</a:t>
            </a:r>
            <a:endParaRPr sz="600"/>
          </a:p>
        </p:txBody>
      </p:sp>
      <p:sp>
        <p:nvSpPr>
          <p:cNvPr id="78" name="Google Shape;78;p15"/>
          <p:cNvSpPr/>
          <p:nvPr/>
        </p:nvSpPr>
        <p:spPr>
          <a:xfrm>
            <a:off x="1613950" y="3914375"/>
            <a:ext cx="1000500" cy="27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GitHub</a:t>
            </a:r>
            <a:endParaRPr sz="600"/>
          </a:p>
        </p:txBody>
      </p:sp>
      <p:sp>
        <p:nvSpPr>
          <p:cNvPr id="79" name="Google Shape;79;p15"/>
          <p:cNvSpPr/>
          <p:nvPr/>
        </p:nvSpPr>
        <p:spPr>
          <a:xfrm>
            <a:off x="1623175" y="4303250"/>
            <a:ext cx="1000500" cy="29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Grafana</a:t>
            </a:r>
            <a:endParaRPr sz="600"/>
          </a:p>
        </p:txBody>
      </p:sp>
      <p:sp>
        <p:nvSpPr>
          <p:cNvPr id="80" name="Google Shape;80;p15"/>
          <p:cNvSpPr/>
          <p:nvPr/>
        </p:nvSpPr>
        <p:spPr>
          <a:xfrm>
            <a:off x="527800" y="3922175"/>
            <a:ext cx="1000500" cy="27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Kubernetes</a:t>
            </a:r>
            <a:endParaRPr sz="600"/>
          </a:p>
        </p:txBody>
      </p:sp>
      <p:sp>
        <p:nvSpPr>
          <p:cNvPr id="81" name="Google Shape;81;p15"/>
          <p:cNvSpPr/>
          <p:nvPr/>
        </p:nvSpPr>
        <p:spPr>
          <a:xfrm>
            <a:off x="527797" y="4309100"/>
            <a:ext cx="1000500" cy="29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Oracle Cloud</a:t>
            </a:r>
            <a:endParaRPr sz="600"/>
          </a:p>
        </p:txBody>
      </p:sp>
      <p:sp>
        <p:nvSpPr>
          <p:cNvPr id="82" name="Google Shape;82;p15"/>
          <p:cNvSpPr/>
          <p:nvPr/>
        </p:nvSpPr>
        <p:spPr>
          <a:xfrm>
            <a:off x="527800" y="4715525"/>
            <a:ext cx="1000500" cy="24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BigIP</a:t>
            </a:r>
            <a:endParaRPr sz="600"/>
          </a:p>
        </p:txBody>
      </p:sp>
      <p:sp>
        <p:nvSpPr>
          <p:cNvPr id="83" name="Google Shape;83;p15"/>
          <p:cNvSpPr/>
          <p:nvPr/>
        </p:nvSpPr>
        <p:spPr>
          <a:xfrm>
            <a:off x="1623172" y="4689125"/>
            <a:ext cx="1000500" cy="27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auth0</a:t>
            </a:r>
            <a:endParaRPr sz="600"/>
          </a:p>
        </p:txBody>
      </p:sp>
      <p:sp>
        <p:nvSpPr>
          <p:cNvPr id="84" name="Google Shape;84;p15"/>
          <p:cNvSpPr/>
          <p:nvPr/>
        </p:nvSpPr>
        <p:spPr>
          <a:xfrm>
            <a:off x="2718547" y="4697575"/>
            <a:ext cx="1000500" cy="27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Artifactory</a:t>
            </a:r>
            <a:endParaRPr sz="600"/>
          </a:p>
        </p:txBody>
      </p:sp>
      <p:pic>
        <p:nvPicPr>
          <p:cNvPr id="85" name="Google Shape;85;p15"/>
          <p:cNvPicPr preferRelativeResize="0"/>
          <p:nvPr/>
        </p:nvPicPr>
        <p:blipFill>
          <a:blip r:embed="rId5">
            <a:alphaModFix/>
          </a:blip>
          <a:stretch>
            <a:fillRect/>
          </a:stretch>
        </p:blipFill>
        <p:spPr>
          <a:xfrm>
            <a:off x="3383550" y="3613647"/>
            <a:ext cx="250550" cy="159827"/>
          </a:xfrm>
          <a:prstGeom prst="rect">
            <a:avLst/>
          </a:prstGeom>
          <a:noFill/>
          <a:ln>
            <a:noFill/>
          </a:ln>
        </p:spPr>
      </p:pic>
      <p:pic>
        <p:nvPicPr>
          <p:cNvPr id="86" name="Google Shape;86;p15"/>
          <p:cNvPicPr preferRelativeResize="0"/>
          <p:nvPr/>
        </p:nvPicPr>
        <p:blipFill>
          <a:blip r:embed="rId6">
            <a:alphaModFix/>
          </a:blip>
          <a:stretch>
            <a:fillRect/>
          </a:stretch>
        </p:blipFill>
        <p:spPr>
          <a:xfrm>
            <a:off x="1310079" y="3984986"/>
            <a:ext cx="171576" cy="166575"/>
          </a:xfrm>
          <a:prstGeom prst="rect">
            <a:avLst/>
          </a:prstGeom>
          <a:noFill/>
          <a:ln>
            <a:noFill/>
          </a:ln>
        </p:spPr>
      </p:pic>
      <p:pic>
        <p:nvPicPr>
          <p:cNvPr id="87" name="Google Shape;87;p15"/>
          <p:cNvPicPr preferRelativeResize="0"/>
          <p:nvPr/>
        </p:nvPicPr>
        <p:blipFill>
          <a:blip r:embed="rId7">
            <a:alphaModFix/>
          </a:blip>
          <a:stretch>
            <a:fillRect/>
          </a:stretch>
        </p:blipFill>
        <p:spPr>
          <a:xfrm>
            <a:off x="2330638" y="3542748"/>
            <a:ext cx="250550" cy="250550"/>
          </a:xfrm>
          <a:prstGeom prst="rect">
            <a:avLst/>
          </a:prstGeom>
          <a:noFill/>
          <a:ln>
            <a:noFill/>
          </a:ln>
        </p:spPr>
      </p:pic>
      <p:pic>
        <p:nvPicPr>
          <p:cNvPr id="88" name="Google Shape;88;p15"/>
          <p:cNvPicPr preferRelativeResize="0"/>
          <p:nvPr/>
        </p:nvPicPr>
        <p:blipFill>
          <a:blip r:embed="rId8">
            <a:alphaModFix/>
          </a:blip>
          <a:stretch>
            <a:fillRect/>
          </a:stretch>
        </p:blipFill>
        <p:spPr>
          <a:xfrm>
            <a:off x="2370129" y="3982496"/>
            <a:ext cx="171575" cy="171575"/>
          </a:xfrm>
          <a:prstGeom prst="rect">
            <a:avLst/>
          </a:prstGeom>
          <a:noFill/>
          <a:ln>
            <a:noFill/>
          </a:ln>
        </p:spPr>
      </p:pic>
      <p:pic>
        <p:nvPicPr>
          <p:cNvPr id="89" name="Google Shape;89;p15"/>
          <p:cNvPicPr preferRelativeResize="0"/>
          <p:nvPr/>
        </p:nvPicPr>
        <p:blipFill>
          <a:blip r:embed="rId9">
            <a:alphaModFix/>
          </a:blip>
          <a:stretch>
            <a:fillRect/>
          </a:stretch>
        </p:blipFill>
        <p:spPr>
          <a:xfrm>
            <a:off x="3314700" y="3932688"/>
            <a:ext cx="437112" cy="245875"/>
          </a:xfrm>
          <a:prstGeom prst="rect">
            <a:avLst/>
          </a:prstGeom>
          <a:noFill/>
          <a:ln>
            <a:noFill/>
          </a:ln>
        </p:spPr>
      </p:pic>
      <p:pic>
        <p:nvPicPr>
          <p:cNvPr id="90" name="Google Shape;90;p15"/>
          <p:cNvPicPr preferRelativeResize="0"/>
          <p:nvPr/>
        </p:nvPicPr>
        <p:blipFill>
          <a:blip r:embed="rId10">
            <a:alphaModFix/>
          </a:blip>
          <a:stretch>
            <a:fillRect/>
          </a:stretch>
        </p:blipFill>
        <p:spPr>
          <a:xfrm>
            <a:off x="3383525" y="4358695"/>
            <a:ext cx="250550" cy="156843"/>
          </a:xfrm>
          <a:prstGeom prst="rect">
            <a:avLst/>
          </a:prstGeom>
          <a:noFill/>
          <a:ln>
            <a:noFill/>
          </a:ln>
        </p:spPr>
      </p:pic>
      <p:pic>
        <p:nvPicPr>
          <p:cNvPr id="91" name="Google Shape;91;p15"/>
          <p:cNvPicPr preferRelativeResize="0"/>
          <p:nvPr/>
        </p:nvPicPr>
        <p:blipFill>
          <a:blip r:embed="rId11">
            <a:alphaModFix/>
          </a:blip>
          <a:stretch>
            <a:fillRect/>
          </a:stretch>
        </p:blipFill>
        <p:spPr>
          <a:xfrm>
            <a:off x="1155988" y="4361049"/>
            <a:ext cx="325652" cy="186299"/>
          </a:xfrm>
          <a:prstGeom prst="rect">
            <a:avLst/>
          </a:prstGeom>
          <a:noFill/>
          <a:ln>
            <a:noFill/>
          </a:ln>
        </p:spPr>
      </p:pic>
      <p:pic>
        <p:nvPicPr>
          <p:cNvPr id="92" name="Google Shape;92;p15"/>
          <p:cNvPicPr preferRelativeResize="0"/>
          <p:nvPr/>
        </p:nvPicPr>
        <p:blipFill>
          <a:blip r:embed="rId12">
            <a:alphaModFix/>
          </a:blip>
          <a:stretch>
            <a:fillRect/>
          </a:stretch>
        </p:blipFill>
        <p:spPr>
          <a:xfrm>
            <a:off x="2370125" y="4353772"/>
            <a:ext cx="171575" cy="186503"/>
          </a:xfrm>
          <a:prstGeom prst="rect">
            <a:avLst/>
          </a:prstGeom>
          <a:noFill/>
          <a:ln>
            <a:noFill/>
          </a:ln>
        </p:spPr>
      </p:pic>
      <p:sp>
        <p:nvSpPr>
          <p:cNvPr id="93" name="Google Shape;93;p15"/>
          <p:cNvSpPr txBox="1"/>
          <p:nvPr/>
        </p:nvSpPr>
        <p:spPr>
          <a:xfrm>
            <a:off x="7860900" y="4708850"/>
            <a:ext cx="110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13"/>
              </a:rPr>
              <a:t>Terraform Providers</a:t>
            </a:r>
            <a:endParaRPr sz="800"/>
          </a:p>
        </p:txBody>
      </p:sp>
      <p:pic>
        <p:nvPicPr>
          <p:cNvPr id="94" name="Google Shape;94;p15"/>
          <p:cNvPicPr preferRelativeResize="0"/>
          <p:nvPr/>
        </p:nvPicPr>
        <p:blipFill>
          <a:blip r:embed="rId14">
            <a:alphaModFix/>
          </a:blip>
          <a:stretch>
            <a:fillRect/>
          </a:stretch>
        </p:blipFill>
        <p:spPr>
          <a:xfrm>
            <a:off x="4524800" y="315900"/>
            <a:ext cx="4392901" cy="38356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Providers</a:t>
            </a:r>
            <a:endParaRPr/>
          </a:p>
        </p:txBody>
      </p:sp>
      <p:sp>
        <p:nvSpPr>
          <p:cNvPr id="100" name="Google Shape;100;p16"/>
          <p:cNvSpPr txBox="1"/>
          <p:nvPr>
            <p:ph idx="1" type="body"/>
          </p:nvPr>
        </p:nvSpPr>
        <p:spPr>
          <a:xfrm>
            <a:off x="311700" y="1152475"/>
            <a:ext cx="3397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Terraform init process download the all defined providers.</a:t>
            </a:r>
            <a:endParaRPr/>
          </a:p>
          <a:p>
            <a:pPr indent="-342900" lvl="0" marL="457200" rtl="0" algn="l">
              <a:spcBef>
                <a:spcPts val="0"/>
              </a:spcBef>
              <a:spcAft>
                <a:spcPts val="0"/>
              </a:spcAft>
              <a:buSzPts val="1800"/>
              <a:buChar char="●"/>
            </a:pPr>
            <a:r>
              <a:rPr lang="en"/>
              <a:t>You should use the </a:t>
            </a:r>
            <a:r>
              <a:rPr lang="en" u="sng">
                <a:solidFill>
                  <a:schemeClr val="hlink"/>
                </a:solidFill>
                <a:hlinkClick r:id="rId3"/>
              </a:rPr>
              <a:t>version constraint</a:t>
            </a:r>
            <a:r>
              <a:rPr lang="en"/>
              <a:t> to avoid the </a:t>
            </a:r>
            <a:r>
              <a:rPr lang="en"/>
              <a:t>breaking</a:t>
            </a:r>
            <a:r>
              <a:rPr lang="en"/>
              <a:t> changes.</a:t>
            </a:r>
            <a:endParaRPr/>
          </a:p>
        </p:txBody>
      </p:sp>
      <p:pic>
        <p:nvPicPr>
          <p:cNvPr id="101" name="Google Shape;101;p16"/>
          <p:cNvPicPr preferRelativeResize="0"/>
          <p:nvPr/>
        </p:nvPicPr>
        <p:blipFill>
          <a:blip r:embed="rId4">
            <a:alphaModFix/>
          </a:blip>
          <a:stretch>
            <a:fillRect/>
          </a:stretch>
        </p:blipFill>
        <p:spPr>
          <a:xfrm>
            <a:off x="3825850" y="819775"/>
            <a:ext cx="5209175" cy="1272008"/>
          </a:xfrm>
          <a:prstGeom prst="rect">
            <a:avLst/>
          </a:prstGeom>
          <a:noFill/>
          <a:ln>
            <a:noFill/>
          </a:ln>
        </p:spPr>
      </p:pic>
      <p:pic>
        <p:nvPicPr>
          <p:cNvPr id="102" name="Google Shape;102;p16"/>
          <p:cNvPicPr preferRelativeResize="0"/>
          <p:nvPr/>
        </p:nvPicPr>
        <p:blipFill>
          <a:blip r:embed="rId5">
            <a:alphaModFix/>
          </a:blip>
          <a:stretch>
            <a:fillRect/>
          </a:stretch>
        </p:blipFill>
        <p:spPr>
          <a:xfrm>
            <a:off x="3825850" y="3293875"/>
            <a:ext cx="5209176" cy="1402475"/>
          </a:xfrm>
          <a:prstGeom prst="rect">
            <a:avLst/>
          </a:prstGeom>
          <a:noFill/>
          <a:ln>
            <a:noFill/>
          </a:ln>
        </p:spPr>
      </p:pic>
      <p:sp>
        <p:nvSpPr>
          <p:cNvPr id="103" name="Google Shape;103;p16"/>
          <p:cNvSpPr/>
          <p:nvPr/>
        </p:nvSpPr>
        <p:spPr>
          <a:xfrm>
            <a:off x="5771700" y="2495275"/>
            <a:ext cx="1631400" cy="395100"/>
          </a:xfrm>
          <a:prstGeom prst="down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terraform init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09" name="Google Shape;109;p17"/>
          <p:cNvSpPr txBox="1"/>
          <p:nvPr>
            <p:ph idx="1" type="body"/>
          </p:nvPr>
        </p:nvSpPr>
        <p:spPr>
          <a:xfrm>
            <a:off x="311700" y="1152475"/>
            <a:ext cx="3477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Resources in TF </a:t>
            </a:r>
            <a:r>
              <a:rPr lang="en"/>
              <a:t>represent</a:t>
            </a:r>
            <a:r>
              <a:rPr lang="en"/>
              <a:t> a thing in the real world.</a:t>
            </a:r>
            <a:endParaRPr/>
          </a:p>
          <a:p>
            <a:pPr indent="-342900" lvl="0" marL="457200" rtl="0" algn="l">
              <a:spcBef>
                <a:spcPts val="0"/>
              </a:spcBef>
              <a:spcAft>
                <a:spcPts val="0"/>
              </a:spcAft>
              <a:buSzPts val="1800"/>
              <a:buChar char="●"/>
            </a:pPr>
            <a:r>
              <a:rPr lang="en"/>
              <a:t>Resource block allow you to define how you want to create something in real world.</a:t>
            </a:r>
            <a:endParaRPr/>
          </a:p>
        </p:txBody>
      </p:sp>
      <p:pic>
        <p:nvPicPr>
          <p:cNvPr id="110" name="Google Shape;110;p17"/>
          <p:cNvPicPr preferRelativeResize="0"/>
          <p:nvPr/>
        </p:nvPicPr>
        <p:blipFill>
          <a:blip r:embed="rId3">
            <a:alphaModFix/>
          </a:blip>
          <a:stretch>
            <a:fillRect/>
          </a:stretch>
        </p:blipFill>
        <p:spPr>
          <a:xfrm>
            <a:off x="4283443" y="0"/>
            <a:ext cx="4860557" cy="1162650"/>
          </a:xfrm>
          <a:prstGeom prst="rect">
            <a:avLst/>
          </a:prstGeom>
          <a:noFill/>
          <a:ln>
            <a:noFill/>
          </a:ln>
        </p:spPr>
      </p:pic>
      <p:pic>
        <p:nvPicPr>
          <p:cNvPr id="111" name="Google Shape;111;p17"/>
          <p:cNvPicPr preferRelativeResize="0"/>
          <p:nvPr/>
        </p:nvPicPr>
        <p:blipFill>
          <a:blip r:embed="rId4">
            <a:alphaModFix/>
          </a:blip>
          <a:stretch>
            <a:fillRect/>
          </a:stretch>
        </p:blipFill>
        <p:spPr>
          <a:xfrm>
            <a:off x="4283450" y="2505352"/>
            <a:ext cx="4860549" cy="2638149"/>
          </a:xfrm>
          <a:prstGeom prst="rect">
            <a:avLst/>
          </a:prstGeom>
          <a:noFill/>
          <a:ln>
            <a:noFill/>
          </a:ln>
        </p:spPr>
      </p:pic>
      <p:sp>
        <p:nvSpPr>
          <p:cNvPr id="112" name="Google Shape;112;p17"/>
          <p:cNvSpPr/>
          <p:nvPr/>
        </p:nvSpPr>
        <p:spPr>
          <a:xfrm>
            <a:off x="6122825" y="1309400"/>
            <a:ext cx="1455600" cy="351000"/>
          </a:xfrm>
          <a:prstGeom prst="down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Terraform plan</a:t>
            </a:r>
            <a:endParaRPr/>
          </a:p>
        </p:txBody>
      </p:sp>
      <p:sp>
        <p:nvSpPr>
          <p:cNvPr id="113" name="Google Shape;113;p17"/>
          <p:cNvSpPr/>
          <p:nvPr/>
        </p:nvSpPr>
        <p:spPr>
          <a:xfrm>
            <a:off x="6165500" y="1907375"/>
            <a:ext cx="1455600" cy="351000"/>
          </a:xfrm>
          <a:prstGeom prst="down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Terraform apply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119" name="Google Shape;119;p18"/>
          <p:cNvSpPr txBox="1"/>
          <p:nvPr>
            <p:ph idx="1" type="body"/>
          </p:nvPr>
        </p:nvSpPr>
        <p:spPr>
          <a:xfrm>
            <a:off x="311700" y="1152475"/>
            <a:ext cx="393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Source in TF is used to fetch data from a resource that is not managed by the current Terraform project.</a:t>
            </a:r>
            <a:endParaRPr/>
          </a:p>
          <a:p>
            <a:pPr indent="-342900" lvl="0" marL="457200" rtl="0" algn="l">
              <a:spcBef>
                <a:spcPts val="0"/>
              </a:spcBef>
              <a:spcAft>
                <a:spcPts val="0"/>
              </a:spcAft>
              <a:buSzPts val="1800"/>
              <a:buChar char="●"/>
            </a:pPr>
            <a:r>
              <a:rPr lang="en"/>
              <a:t>Readonly resource.</a:t>
            </a:r>
            <a:endParaRPr/>
          </a:p>
        </p:txBody>
      </p:sp>
      <p:pic>
        <p:nvPicPr>
          <p:cNvPr id="120" name="Google Shape;120;p18"/>
          <p:cNvPicPr preferRelativeResize="0"/>
          <p:nvPr/>
        </p:nvPicPr>
        <p:blipFill>
          <a:blip r:embed="rId3">
            <a:alphaModFix/>
          </a:blip>
          <a:stretch>
            <a:fillRect/>
          </a:stretch>
        </p:blipFill>
        <p:spPr>
          <a:xfrm>
            <a:off x="4359674" y="4"/>
            <a:ext cx="4784324" cy="1741200"/>
          </a:xfrm>
          <a:prstGeom prst="rect">
            <a:avLst/>
          </a:prstGeom>
          <a:noFill/>
          <a:ln>
            <a:noFill/>
          </a:ln>
        </p:spPr>
      </p:pic>
      <p:pic>
        <p:nvPicPr>
          <p:cNvPr id="121" name="Google Shape;121;p18"/>
          <p:cNvPicPr preferRelativeResize="0"/>
          <p:nvPr/>
        </p:nvPicPr>
        <p:blipFill>
          <a:blip r:embed="rId4">
            <a:alphaModFix/>
          </a:blip>
          <a:stretch>
            <a:fillRect/>
          </a:stretch>
        </p:blipFill>
        <p:spPr>
          <a:xfrm>
            <a:off x="4359675" y="2046000"/>
            <a:ext cx="4784323" cy="37145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Outputs</a:t>
            </a:r>
            <a:endParaRPr/>
          </a:p>
        </p:txBody>
      </p:sp>
      <p:sp>
        <p:nvSpPr>
          <p:cNvPr id="127" name="Google Shape;127;p19"/>
          <p:cNvSpPr txBox="1"/>
          <p:nvPr>
            <p:ph idx="1" type="body"/>
          </p:nvPr>
        </p:nvSpPr>
        <p:spPr>
          <a:xfrm>
            <a:off x="311700" y="1152475"/>
            <a:ext cx="3953100" cy="271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300">
                <a:solidFill>
                  <a:srgbClr val="343536"/>
                </a:solidFill>
                <a:latin typeface="Roboto"/>
                <a:ea typeface="Roboto"/>
                <a:cs typeface="Roboto"/>
                <a:sym typeface="Roboto"/>
              </a:rPr>
              <a:t>Output values make information about your infrastructure available on the command line, and can expose information for other Terraform configurations to use. Output values are similar to return values in programming languages.</a:t>
            </a:r>
            <a:endParaRPr/>
          </a:p>
        </p:txBody>
      </p:sp>
      <p:pic>
        <p:nvPicPr>
          <p:cNvPr id="128" name="Google Shape;128;p19"/>
          <p:cNvPicPr preferRelativeResize="0"/>
          <p:nvPr/>
        </p:nvPicPr>
        <p:blipFill>
          <a:blip r:embed="rId3">
            <a:alphaModFix/>
          </a:blip>
          <a:stretch>
            <a:fillRect/>
          </a:stretch>
        </p:blipFill>
        <p:spPr>
          <a:xfrm>
            <a:off x="4572000" y="0"/>
            <a:ext cx="4572001" cy="1775957"/>
          </a:xfrm>
          <a:prstGeom prst="rect">
            <a:avLst/>
          </a:prstGeom>
          <a:noFill/>
          <a:ln>
            <a:noFill/>
          </a:ln>
        </p:spPr>
      </p:pic>
      <p:pic>
        <p:nvPicPr>
          <p:cNvPr id="129" name="Google Shape;129;p19"/>
          <p:cNvPicPr preferRelativeResize="0"/>
          <p:nvPr/>
        </p:nvPicPr>
        <p:blipFill>
          <a:blip r:embed="rId4">
            <a:alphaModFix/>
          </a:blip>
          <a:stretch>
            <a:fillRect/>
          </a:stretch>
        </p:blipFill>
        <p:spPr>
          <a:xfrm>
            <a:off x="3975575" y="4094175"/>
            <a:ext cx="5168425" cy="104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135" name="Google Shape;135;p20"/>
          <p:cNvSpPr txBox="1"/>
          <p:nvPr>
            <p:ph idx="1" type="body"/>
          </p:nvPr>
        </p:nvSpPr>
        <p:spPr>
          <a:xfrm>
            <a:off x="342600" y="1168725"/>
            <a:ext cx="2664000" cy="82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Passing dynamic values to use in runtime</a:t>
            </a:r>
            <a:endParaRPr/>
          </a:p>
        </p:txBody>
      </p:sp>
      <p:pic>
        <p:nvPicPr>
          <p:cNvPr id="136" name="Google Shape;136;p20"/>
          <p:cNvPicPr preferRelativeResize="0"/>
          <p:nvPr/>
        </p:nvPicPr>
        <p:blipFill>
          <a:blip r:embed="rId3">
            <a:alphaModFix/>
          </a:blip>
          <a:stretch>
            <a:fillRect/>
          </a:stretch>
        </p:blipFill>
        <p:spPr>
          <a:xfrm>
            <a:off x="6178250" y="2092150"/>
            <a:ext cx="2965750" cy="883775"/>
          </a:xfrm>
          <a:prstGeom prst="rect">
            <a:avLst/>
          </a:prstGeom>
          <a:noFill/>
          <a:ln>
            <a:noFill/>
          </a:ln>
        </p:spPr>
      </p:pic>
      <p:pic>
        <p:nvPicPr>
          <p:cNvPr id="137" name="Google Shape;137;p20"/>
          <p:cNvPicPr preferRelativeResize="0"/>
          <p:nvPr/>
        </p:nvPicPr>
        <p:blipFill>
          <a:blip r:embed="rId4">
            <a:alphaModFix/>
          </a:blip>
          <a:stretch>
            <a:fillRect/>
          </a:stretch>
        </p:blipFill>
        <p:spPr>
          <a:xfrm>
            <a:off x="6799879" y="3862900"/>
            <a:ext cx="2344122" cy="1204925"/>
          </a:xfrm>
          <a:prstGeom prst="rect">
            <a:avLst/>
          </a:prstGeom>
          <a:noFill/>
          <a:ln>
            <a:noFill/>
          </a:ln>
        </p:spPr>
      </p:pic>
      <p:pic>
        <p:nvPicPr>
          <p:cNvPr id="138" name="Google Shape;138;p20"/>
          <p:cNvPicPr preferRelativeResize="0"/>
          <p:nvPr/>
        </p:nvPicPr>
        <p:blipFill>
          <a:blip r:embed="rId5">
            <a:alphaModFix/>
          </a:blip>
          <a:stretch>
            <a:fillRect/>
          </a:stretch>
        </p:blipFill>
        <p:spPr>
          <a:xfrm>
            <a:off x="6115250" y="3862911"/>
            <a:ext cx="713900" cy="735864"/>
          </a:xfrm>
          <a:prstGeom prst="rect">
            <a:avLst/>
          </a:prstGeom>
          <a:noFill/>
          <a:ln>
            <a:noFill/>
          </a:ln>
        </p:spPr>
      </p:pic>
      <p:sp>
        <p:nvSpPr>
          <p:cNvPr id="139" name="Google Shape;139;p20"/>
          <p:cNvSpPr txBox="1"/>
          <p:nvPr/>
        </p:nvSpPr>
        <p:spPr>
          <a:xfrm>
            <a:off x="6356625" y="3555175"/>
            <a:ext cx="14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Type Constraints</a:t>
            </a:r>
            <a:endParaRPr b="1" sz="1000"/>
          </a:p>
        </p:txBody>
      </p:sp>
      <p:pic>
        <p:nvPicPr>
          <p:cNvPr id="140" name="Google Shape;140;p20"/>
          <p:cNvPicPr preferRelativeResize="0"/>
          <p:nvPr/>
        </p:nvPicPr>
        <p:blipFill>
          <a:blip r:embed="rId6">
            <a:alphaModFix/>
          </a:blip>
          <a:stretch>
            <a:fillRect/>
          </a:stretch>
        </p:blipFill>
        <p:spPr>
          <a:xfrm>
            <a:off x="3240823" y="0"/>
            <a:ext cx="5903176" cy="1995350"/>
          </a:xfrm>
          <a:prstGeom prst="rect">
            <a:avLst/>
          </a:prstGeom>
          <a:noFill/>
          <a:ln>
            <a:noFill/>
          </a:ln>
        </p:spPr>
      </p:pic>
      <p:pic>
        <p:nvPicPr>
          <p:cNvPr id="141" name="Google Shape;141;p20"/>
          <p:cNvPicPr preferRelativeResize="0"/>
          <p:nvPr/>
        </p:nvPicPr>
        <p:blipFill>
          <a:blip r:embed="rId7">
            <a:alphaModFix/>
          </a:blip>
          <a:stretch>
            <a:fillRect/>
          </a:stretch>
        </p:blipFill>
        <p:spPr>
          <a:xfrm>
            <a:off x="342600" y="2092150"/>
            <a:ext cx="3534450" cy="1204925"/>
          </a:xfrm>
          <a:prstGeom prst="rect">
            <a:avLst/>
          </a:prstGeom>
          <a:noFill/>
          <a:ln>
            <a:noFill/>
          </a:ln>
        </p:spPr>
      </p:pic>
      <p:sp>
        <p:nvSpPr>
          <p:cNvPr id="142" name="Google Shape;142;p20"/>
          <p:cNvSpPr txBox="1"/>
          <p:nvPr/>
        </p:nvSpPr>
        <p:spPr>
          <a:xfrm>
            <a:off x="71300" y="3785000"/>
            <a:ext cx="5739300" cy="16224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2200"/>
              </a:spcBef>
              <a:spcAft>
                <a:spcPts val="0"/>
              </a:spcAft>
              <a:buClr>
                <a:srgbClr val="343536"/>
              </a:buClr>
              <a:buSzPts val="1400"/>
              <a:buFont typeface="Roboto"/>
              <a:buChar char="●"/>
            </a:pPr>
            <a:r>
              <a:rPr lang="en">
                <a:solidFill>
                  <a:srgbClr val="343536"/>
                </a:solidFill>
                <a:latin typeface="Roboto"/>
                <a:ea typeface="Roboto"/>
                <a:cs typeface="Roboto"/>
                <a:sym typeface="Roboto"/>
              </a:rPr>
              <a:t>Environment variables</a:t>
            </a:r>
            <a:endParaRPr>
              <a:solidFill>
                <a:srgbClr val="343536"/>
              </a:solidFill>
              <a:latin typeface="Roboto"/>
              <a:ea typeface="Roboto"/>
              <a:cs typeface="Roboto"/>
              <a:sym typeface="Roboto"/>
            </a:endParaRPr>
          </a:p>
          <a:p>
            <a:pPr indent="-317500" lvl="0" marL="457200" rtl="0" algn="l">
              <a:lnSpc>
                <a:spcPct val="100000"/>
              </a:lnSpc>
              <a:spcBef>
                <a:spcPts val="0"/>
              </a:spcBef>
              <a:spcAft>
                <a:spcPts val="0"/>
              </a:spcAft>
              <a:buClr>
                <a:srgbClr val="343536"/>
              </a:buClr>
              <a:buSzPts val="1400"/>
              <a:buFont typeface="Roboto"/>
              <a:buChar char="●"/>
            </a:pPr>
            <a:r>
              <a:rPr lang="en">
                <a:solidFill>
                  <a:srgbClr val="343536"/>
                </a:solidFill>
                <a:latin typeface="Roboto"/>
                <a:ea typeface="Roboto"/>
                <a:cs typeface="Roboto"/>
                <a:sym typeface="Roboto"/>
              </a:rPr>
              <a:t>The terraform.tfvars file, if present.</a:t>
            </a:r>
            <a:endParaRPr>
              <a:solidFill>
                <a:srgbClr val="343536"/>
              </a:solidFill>
              <a:latin typeface="Roboto"/>
              <a:ea typeface="Roboto"/>
              <a:cs typeface="Roboto"/>
              <a:sym typeface="Roboto"/>
            </a:endParaRPr>
          </a:p>
          <a:p>
            <a:pPr indent="-317500" lvl="0" marL="457200" rtl="0" algn="l">
              <a:lnSpc>
                <a:spcPct val="100000"/>
              </a:lnSpc>
              <a:spcBef>
                <a:spcPts val="0"/>
              </a:spcBef>
              <a:spcAft>
                <a:spcPts val="0"/>
              </a:spcAft>
              <a:buClr>
                <a:srgbClr val="343536"/>
              </a:buClr>
              <a:buSzPts val="1400"/>
              <a:buFont typeface="Roboto"/>
              <a:buChar char="●"/>
            </a:pPr>
            <a:r>
              <a:rPr lang="en">
                <a:solidFill>
                  <a:srgbClr val="343536"/>
                </a:solidFill>
                <a:latin typeface="Roboto"/>
                <a:ea typeface="Roboto"/>
                <a:cs typeface="Roboto"/>
                <a:sym typeface="Roboto"/>
              </a:rPr>
              <a:t>The terraform.tfvars.json file, if present.</a:t>
            </a:r>
            <a:endParaRPr>
              <a:solidFill>
                <a:srgbClr val="343536"/>
              </a:solidFill>
              <a:latin typeface="Roboto"/>
              <a:ea typeface="Roboto"/>
              <a:cs typeface="Roboto"/>
              <a:sym typeface="Roboto"/>
            </a:endParaRPr>
          </a:p>
          <a:p>
            <a:pPr indent="-317500" lvl="0" marL="457200" rtl="0" algn="l">
              <a:lnSpc>
                <a:spcPct val="100000"/>
              </a:lnSpc>
              <a:spcBef>
                <a:spcPts val="0"/>
              </a:spcBef>
              <a:spcAft>
                <a:spcPts val="0"/>
              </a:spcAft>
              <a:buClr>
                <a:srgbClr val="343536"/>
              </a:buClr>
              <a:buSzPts val="1400"/>
              <a:buFont typeface="Roboto"/>
              <a:buChar char="●"/>
            </a:pPr>
            <a:r>
              <a:rPr lang="en">
                <a:solidFill>
                  <a:srgbClr val="343536"/>
                </a:solidFill>
                <a:latin typeface="Roboto"/>
                <a:ea typeface="Roboto"/>
                <a:cs typeface="Roboto"/>
                <a:sym typeface="Roboto"/>
              </a:rPr>
              <a:t>Any *.auto.tfvars or *.auto.tfvars.json files, </a:t>
            </a:r>
            <a:endParaRPr>
              <a:solidFill>
                <a:srgbClr val="343536"/>
              </a:solidFill>
              <a:latin typeface="Roboto"/>
              <a:ea typeface="Roboto"/>
              <a:cs typeface="Roboto"/>
              <a:sym typeface="Roboto"/>
            </a:endParaRPr>
          </a:p>
          <a:p>
            <a:pPr indent="-317500" lvl="0" marL="457200" rtl="0" algn="l">
              <a:lnSpc>
                <a:spcPct val="100000"/>
              </a:lnSpc>
              <a:spcBef>
                <a:spcPts val="0"/>
              </a:spcBef>
              <a:spcAft>
                <a:spcPts val="0"/>
              </a:spcAft>
              <a:buClr>
                <a:srgbClr val="343536"/>
              </a:buClr>
              <a:buSzPts val="1400"/>
              <a:buFont typeface="Roboto"/>
              <a:buChar char="●"/>
            </a:pPr>
            <a:r>
              <a:rPr lang="en">
                <a:solidFill>
                  <a:srgbClr val="343536"/>
                </a:solidFill>
                <a:latin typeface="Roboto"/>
                <a:ea typeface="Roboto"/>
                <a:cs typeface="Roboto"/>
                <a:sym typeface="Roboto"/>
              </a:rPr>
              <a:t>Any -var and -var-file options on the command line</a:t>
            </a:r>
            <a:endParaRPr>
              <a:solidFill>
                <a:srgbClr val="343536"/>
              </a:solidFill>
              <a:latin typeface="Roboto"/>
              <a:ea typeface="Roboto"/>
              <a:cs typeface="Roboto"/>
              <a:sym typeface="Roboto"/>
            </a:endParaRPr>
          </a:p>
          <a:p>
            <a:pPr indent="0" lvl="0" marL="0" rtl="0" algn="l">
              <a:spcBef>
                <a:spcPts val="2200"/>
              </a:spcBef>
              <a:spcAft>
                <a:spcPts val="0"/>
              </a:spcAft>
              <a:buNone/>
            </a:pPr>
            <a:r>
              <a:t/>
            </a:r>
            <a:endParaRPr/>
          </a:p>
        </p:txBody>
      </p:sp>
      <p:sp>
        <p:nvSpPr>
          <p:cNvPr id="143" name="Google Shape;143;p20"/>
          <p:cNvSpPr txBox="1"/>
          <p:nvPr/>
        </p:nvSpPr>
        <p:spPr>
          <a:xfrm>
            <a:off x="342600" y="3386325"/>
            <a:ext cx="225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Variable Definition Precedence</a:t>
            </a:r>
            <a:endParaRPr b="1"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149" name="Google Shape;149;p21"/>
          <p:cNvSpPr txBox="1"/>
          <p:nvPr>
            <p:ph idx="1" type="body"/>
          </p:nvPr>
        </p:nvSpPr>
        <p:spPr>
          <a:xfrm>
            <a:off x="311700" y="1214350"/>
            <a:ext cx="3792000" cy="150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Local value assigns a name to an expression, so you can use that multiple times without repeating the expression.</a:t>
            </a:r>
            <a:endParaRPr/>
          </a:p>
        </p:txBody>
      </p:sp>
      <p:pic>
        <p:nvPicPr>
          <p:cNvPr id="150" name="Google Shape;150;p21"/>
          <p:cNvPicPr preferRelativeResize="0"/>
          <p:nvPr/>
        </p:nvPicPr>
        <p:blipFill>
          <a:blip r:embed="rId3">
            <a:alphaModFix/>
          </a:blip>
          <a:stretch>
            <a:fillRect/>
          </a:stretch>
        </p:blipFill>
        <p:spPr>
          <a:xfrm>
            <a:off x="4265175" y="0"/>
            <a:ext cx="4878824" cy="2618451"/>
          </a:xfrm>
          <a:prstGeom prst="rect">
            <a:avLst/>
          </a:prstGeom>
          <a:noFill/>
          <a:ln>
            <a:noFill/>
          </a:ln>
        </p:spPr>
      </p:pic>
      <p:pic>
        <p:nvPicPr>
          <p:cNvPr id="151" name="Google Shape;151;p21"/>
          <p:cNvPicPr preferRelativeResize="0"/>
          <p:nvPr/>
        </p:nvPicPr>
        <p:blipFill>
          <a:blip r:embed="rId4">
            <a:alphaModFix/>
          </a:blip>
          <a:stretch>
            <a:fillRect/>
          </a:stretch>
        </p:blipFill>
        <p:spPr>
          <a:xfrm>
            <a:off x="5783575" y="2785475"/>
            <a:ext cx="3360426" cy="135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