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383" r:id="rId6"/>
    <p:sldId id="404" r:id="rId7"/>
    <p:sldId id="412" r:id="rId8"/>
    <p:sldId id="413" r:id="rId9"/>
    <p:sldId id="414" r:id="rId10"/>
    <p:sldId id="415" r:id="rId11"/>
    <p:sldId id="416" r:id="rId12"/>
    <p:sldId id="420" r:id="rId13"/>
    <p:sldId id="419" r:id="rId14"/>
    <p:sldId id="421" r:id="rId15"/>
    <p:sldId id="425" r:id="rId16"/>
    <p:sldId id="423" r:id="rId17"/>
    <p:sldId id="424" r:id="rId18"/>
    <p:sldId id="3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584" y="13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6B09A-EF04-DED1-831E-E29A87216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3722A-CF1A-9260-BD2D-5D9E5A763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33A567-6336-CD83-F00A-688B52513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9F7C4-836D-071B-CF61-9341F38D3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14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0223C-5ACB-2DA8-4395-C8DC178E4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66F9EB-EE7A-2884-B1C6-7BCE69E7C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EF6A41-DA99-1CC2-2DBF-C3F60A866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A9001-F051-E906-67F9-4220857A3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27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A3FA6-937C-46AE-C6A1-CCF547C7C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C8F044-7AD4-8F3D-A199-A28E509788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B24AB9-0F3A-A722-7DD8-290CC14AF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1A820-5546-0920-6550-BE75CF6312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47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8BFD4-75A6-973C-1E1C-AEC555CDF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5851A5-9185-EC9E-B86F-555A2FE25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50942-D7DE-0F76-C3D3-BD25547E0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5FBC9-CBE7-9471-3417-82A9671806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78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C6BF8-58DC-CAB4-5641-937471058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61F332-9E23-209A-96FF-1A83644D5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9982F6-53BC-9F4B-3EC9-F97B4FAB15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5BB40-38D8-D791-6641-2B652D81C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80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DFA2E-2827-6EC6-4224-1D0B54A8D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623947-B9A6-19F5-5C25-B99089FF04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B241BD-1E93-7E97-9FD9-60D291606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4DE60-51EB-0D4B-CB48-BA212F23F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3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ADFC1-0F07-06AE-28E4-27BD7CF39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65C8CF-4648-1807-AB4A-BEAF815443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7CD5AA-8843-EB71-AEA8-DA91C86F1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386F4-9A34-06F3-9857-78C36BE32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33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B48FF-5E33-BBD8-7463-800782F33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622848-3665-5694-FC9B-01489D2B3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97E578-69DB-9062-7229-B78B2F7CA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62163-B521-8409-1BFB-DB34485DB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73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0546D-BDDC-9E4C-5038-BDB0035C3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A0A81E-4ABC-1AC0-193D-EB8FCFCA3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F3ACB7-11D2-1D46-B877-2C3F0ACED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3E2D8-4D77-FE4A-C5AA-F92D6C2FB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99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383C6-9D3A-B5CF-3B2E-854A13D16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EFEDB1-F632-D168-68FC-92283B84D1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A6C6F8-EA43-A75A-3782-3A8294329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7CB31-D552-CEF3-00C2-EFD969CC0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37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6B33F-F7EA-2307-39C8-8456BDEB9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277272-1053-35BF-A4D8-095E170204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E3474-15CF-58BC-3351-DBD189ED2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F636D-459F-20B8-B0D4-EAE0A897F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3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microsoft.com/office/2007/relationships/media" Target="../media/media2.wav"/><Relationship Id="rId7" Type="http://schemas.openxmlformats.org/officeDocument/2006/relationships/slideLayout" Target="../slideLayouts/slideLayout1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sz="4700" dirty="0" err="1"/>
              <a:t>Pregled</a:t>
            </a:r>
            <a:r>
              <a:rPr lang="en-US" sz="4700" dirty="0"/>
              <a:t> </a:t>
            </a:r>
            <a:r>
              <a:rPr lang="en-US" sz="4700" dirty="0" err="1"/>
              <a:t>dostupnih</a:t>
            </a:r>
            <a:r>
              <a:rPr lang="en-US" sz="4700" dirty="0"/>
              <a:t> TTS </a:t>
            </a:r>
            <a:r>
              <a:rPr lang="en-US" sz="4700" dirty="0" err="1"/>
              <a:t>i</a:t>
            </a:r>
            <a:r>
              <a:rPr lang="en-US" sz="4700" dirty="0"/>
              <a:t> STT </a:t>
            </a:r>
            <a:r>
              <a:rPr lang="en-US" sz="4700" dirty="0" err="1"/>
              <a:t>modela</a:t>
            </a:r>
            <a:r>
              <a:rPr lang="en-US" sz="4700" dirty="0"/>
              <a:t> za </a:t>
            </a:r>
            <a:r>
              <a:rPr lang="en-US" sz="4700" dirty="0" err="1"/>
              <a:t>hrvatski</a:t>
            </a:r>
            <a:r>
              <a:rPr lang="en-US" sz="4700" dirty="0"/>
              <a:t> </a:t>
            </a:r>
            <a:r>
              <a:rPr lang="en-US" sz="4700" dirty="0" err="1"/>
              <a:t>jezik</a:t>
            </a:r>
            <a:r>
              <a:rPr lang="en-US" sz="4700" dirty="0"/>
              <a:t>, </a:t>
            </a:r>
            <a:r>
              <a:rPr lang="en-US" sz="4700" dirty="0" err="1"/>
              <a:t>evaluacija</a:t>
            </a:r>
            <a:r>
              <a:rPr lang="en-US" sz="4700" dirty="0"/>
              <a:t> </a:t>
            </a:r>
            <a:r>
              <a:rPr lang="en-US" sz="4700" dirty="0" err="1"/>
              <a:t>kvalitete</a:t>
            </a:r>
            <a:r>
              <a:rPr lang="en-US" sz="4700" dirty="0"/>
              <a:t> </a:t>
            </a:r>
            <a:r>
              <a:rPr lang="en-US" sz="4700" dirty="0" err="1"/>
              <a:t>i</a:t>
            </a:r>
            <a:r>
              <a:rPr lang="en-US" sz="4700" dirty="0"/>
              <a:t> </a:t>
            </a:r>
            <a:r>
              <a:rPr lang="en-US" sz="4700" dirty="0" err="1"/>
              <a:t>moguće</a:t>
            </a:r>
            <a:r>
              <a:rPr lang="en-US" sz="4700" dirty="0"/>
              <a:t> </a:t>
            </a:r>
            <a:r>
              <a:rPr lang="en-US" sz="4700" dirty="0" err="1"/>
              <a:t>primjene</a:t>
            </a:r>
            <a:endParaRPr lang="en-US" sz="47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37AEB-85D0-5EC4-8350-EFF885A531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b="1" dirty="0"/>
              <a:t>Seminar 2</a:t>
            </a:r>
            <a:br>
              <a:rPr lang="en-US" b="1" dirty="0"/>
            </a:br>
            <a:endParaRPr lang="en-US" b="1" dirty="0"/>
          </a:p>
          <a:p>
            <a:r>
              <a:rPr lang="en-US" sz="2000" b="1" dirty="0"/>
              <a:t>Student:</a:t>
            </a:r>
            <a:r>
              <a:rPr lang="en-US" sz="2000" dirty="0"/>
              <a:t> Lovro </a:t>
            </a:r>
            <a:r>
              <a:rPr lang="en-US" sz="2000" dirty="0" err="1"/>
              <a:t>Krčelić</a:t>
            </a:r>
            <a:br>
              <a:rPr lang="en-US" sz="2000" dirty="0"/>
            </a:br>
            <a:r>
              <a:rPr lang="en-US" sz="2000" b="1" dirty="0" err="1"/>
              <a:t>Mentorica</a:t>
            </a:r>
            <a:r>
              <a:rPr lang="en-US" sz="2000" b="1" dirty="0"/>
              <a:t>:</a:t>
            </a:r>
            <a:r>
              <a:rPr lang="en-US" sz="2000" dirty="0"/>
              <a:t> prof. dr. sc. </a:t>
            </a:r>
            <a:r>
              <a:rPr lang="en-US" sz="2000" dirty="0" err="1"/>
              <a:t>Željka</a:t>
            </a:r>
            <a:r>
              <a:rPr lang="en-US" sz="2000" dirty="0"/>
              <a:t> Car</a:t>
            </a:r>
            <a:endParaRPr lang="hr-HR" sz="2000" dirty="0"/>
          </a:p>
          <a:p>
            <a:endParaRPr lang="hr-HR" dirty="0"/>
          </a:p>
          <a:p>
            <a:endParaRPr lang="en-US" dirty="0"/>
          </a:p>
        </p:txBody>
      </p:sp>
      <p:pic>
        <p:nvPicPr>
          <p:cNvPr id="1026" name="Picture 2" descr="Pokrovitelji - Akademski muški zbor FER-a">
            <a:extLst>
              <a:ext uri="{FF2B5EF4-FFF2-40B4-BE49-F238E27FC236}">
                <a16:creationId xmlns:a16="http://schemas.microsoft.com/office/drawing/2014/main" id="{1846DA9C-DD0A-BAB3-0B68-3F9395527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114" y="5798725"/>
            <a:ext cx="1698885" cy="105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D7FEB-3ECC-292A-D160-9AEAD4712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10BC-2A8C-52AD-9805-BFD55E46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hr-HR" dirty="0"/>
              <a:t>STT</a:t>
            </a:r>
            <a:r>
              <a:rPr lang="en-US" dirty="0"/>
              <a:t> model</a:t>
            </a:r>
            <a:r>
              <a:rPr lang="hr-HR" dirty="0"/>
              <a:t>i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6A31-90C2-28B6-48BF-9500FF49C0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500477" cy="35974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Whisper</a:t>
            </a:r>
            <a:endParaRPr lang="hr-HR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en-US" dirty="0"/>
              <a:t>End-to-end, </a:t>
            </a:r>
            <a:r>
              <a:rPr lang="en-US" dirty="0" err="1"/>
              <a:t>višejezični</a:t>
            </a:r>
            <a:r>
              <a:rPr lang="en-US" dirty="0"/>
              <a:t>, </a:t>
            </a:r>
            <a:r>
              <a:rPr lang="en-US" dirty="0" err="1"/>
              <a:t>podržava</a:t>
            </a:r>
            <a:r>
              <a:rPr lang="en-US" dirty="0"/>
              <a:t> </a:t>
            </a:r>
            <a:r>
              <a:rPr lang="en-US" dirty="0" err="1"/>
              <a:t>hrvatski</a:t>
            </a:r>
            <a:endParaRPr lang="hr-HR" dirty="0"/>
          </a:p>
          <a:p>
            <a:r>
              <a:rPr lang="hr-HR" dirty="0"/>
              <a:t>Base model - naj</a:t>
            </a:r>
            <a:r>
              <a:rPr lang="en-US" dirty="0" err="1"/>
              <a:t>brži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s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pogrešaka</a:t>
            </a:r>
            <a:endParaRPr lang="hr-HR" dirty="0"/>
          </a:p>
          <a:p>
            <a:r>
              <a:rPr lang="en-US" dirty="0"/>
              <a:t>Turbo</a:t>
            </a:r>
            <a:r>
              <a:rPr lang="hr-HR" dirty="0"/>
              <a:t> model -</a:t>
            </a:r>
            <a:r>
              <a:rPr lang="en-US" dirty="0"/>
              <a:t> </a:t>
            </a:r>
            <a:r>
              <a:rPr lang="en-US" dirty="0" err="1"/>
              <a:t>sporiji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znatno</a:t>
            </a:r>
            <a:r>
              <a:rPr lang="en-US" dirty="0"/>
              <a:t> </a:t>
            </a:r>
            <a:r>
              <a:rPr lang="en-US" dirty="0" err="1"/>
              <a:t>točniji</a:t>
            </a:r>
            <a:endParaRPr lang="hr-HR" dirty="0"/>
          </a:p>
          <a:p>
            <a:r>
              <a:rPr lang="en-US" dirty="0" err="1"/>
              <a:t>Robustan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šum</a:t>
            </a:r>
            <a:r>
              <a:rPr lang="en-US" dirty="0"/>
              <a:t>, </a:t>
            </a:r>
            <a:r>
              <a:rPr lang="en-US" dirty="0" err="1"/>
              <a:t>automatska</a:t>
            </a:r>
            <a:r>
              <a:rPr lang="en-US" dirty="0"/>
              <a:t> </a:t>
            </a:r>
            <a:r>
              <a:rPr lang="en-US" dirty="0" err="1"/>
              <a:t>interpunkcija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A33D2B-A4AC-4C05-37C7-453FE1DD8839}"/>
              </a:ext>
            </a:extLst>
          </p:cNvPr>
          <p:cNvSpPr txBox="1">
            <a:spLocks/>
          </p:cNvSpPr>
          <p:nvPr/>
        </p:nvSpPr>
        <p:spPr>
          <a:xfrm>
            <a:off x="6096000" y="2676525"/>
            <a:ext cx="5500477" cy="359747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ParlaSpeech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-HR</a:t>
            </a:r>
            <a:endParaRPr lang="hr-HR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en-US" dirty="0"/>
              <a:t>End-to-end, </a:t>
            </a:r>
            <a:r>
              <a:rPr lang="en-US" dirty="0" err="1"/>
              <a:t>treniran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~1800 h </a:t>
            </a:r>
            <a:r>
              <a:rPr lang="en-US" dirty="0" err="1"/>
              <a:t>hrvatskog</a:t>
            </a:r>
            <a:r>
              <a:rPr lang="hr-HR" dirty="0"/>
              <a:t> </a:t>
            </a:r>
            <a:r>
              <a:rPr lang="en-US" dirty="0" err="1"/>
              <a:t>parlamentarnog</a:t>
            </a:r>
            <a:r>
              <a:rPr lang="en-US" dirty="0"/>
              <a:t> </a:t>
            </a:r>
            <a:r>
              <a:rPr lang="en-US" dirty="0" err="1"/>
              <a:t>govora</a:t>
            </a:r>
            <a:endParaRPr lang="hr-HR" dirty="0"/>
          </a:p>
          <a:p>
            <a:r>
              <a:rPr lang="en-US" dirty="0" err="1"/>
              <a:t>Precizan</a:t>
            </a:r>
            <a:r>
              <a:rPr lang="en-US" dirty="0"/>
              <a:t> </a:t>
            </a:r>
            <a:r>
              <a:rPr lang="hr-HR" dirty="0"/>
              <a:t>i brz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osjetljiv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šum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neformalne</a:t>
            </a:r>
            <a:r>
              <a:rPr lang="en-US" dirty="0"/>
              <a:t> </a:t>
            </a:r>
            <a:r>
              <a:rPr lang="en-US" dirty="0" err="1"/>
              <a:t>izraze</a:t>
            </a:r>
            <a:endParaRPr lang="hr-HR" dirty="0"/>
          </a:p>
          <a:p>
            <a:r>
              <a:rPr lang="hr-HR" dirty="0"/>
              <a:t>Baziran na Facebook-ovoj </a:t>
            </a:r>
            <a:r>
              <a:rPr lang="en-US" dirty="0"/>
              <a:t>wav2vec</a:t>
            </a:r>
            <a:r>
              <a:rPr lang="hr-HR" dirty="0"/>
              <a:t> 2.0</a:t>
            </a:r>
            <a:r>
              <a:rPr lang="en-US" dirty="0"/>
              <a:t> </a:t>
            </a:r>
            <a:r>
              <a:rPr lang="en-US" dirty="0" err="1"/>
              <a:t>arhitektur</a:t>
            </a:r>
            <a:r>
              <a:rPr lang="hr-HR" dirty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3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E2EDD-6008-C5CF-94B8-281DFFA6A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1FAA-D64B-FF6C-53C1-B9F8D856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hr-HR" dirty="0"/>
              <a:t>STT</a:t>
            </a:r>
            <a:r>
              <a:rPr lang="en-US" dirty="0"/>
              <a:t> model</a:t>
            </a:r>
            <a:r>
              <a:rPr lang="hr-HR" dirty="0"/>
              <a:t>i</a:t>
            </a:r>
            <a:endParaRPr lang="en-US" sz="3200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DB4BD0C8-9FD0-B060-18BB-8C0ADCFD308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23274592"/>
              </p:ext>
            </p:extLst>
          </p:nvPr>
        </p:nvGraphicFramePr>
        <p:xfrm>
          <a:off x="594359" y="3219450"/>
          <a:ext cx="9978391" cy="3278504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005965">
                  <a:extLst>
                    <a:ext uri="{9D8B030D-6E8A-4147-A177-3AD203B41FA5}">
                      <a16:colId xmlns:a16="http://schemas.microsoft.com/office/drawing/2014/main" val="38729545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803936636"/>
                    </a:ext>
                  </a:extLst>
                </a:gridCol>
                <a:gridCol w="1834515">
                  <a:extLst>
                    <a:ext uri="{9D8B030D-6E8A-4147-A177-3AD203B41FA5}">
                      <a16:colId xmlns:a16="http://schemas.microsoft.com/office/drawing/2014/main" val="2947365254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1587787337"/>
                    </a:ext>
                  </a:extLst>
                </a:gridCol>
                <a:gridCol w="2800351">
                  <a:extLst>
                    <a:ext uri="{9D8B030D-6E8A-4147-A177-3AD203B41FA5}">
                      <a16:colId xmlns:a16="http://schemas.microsoft.com/office/drawing/2014/main" val="2556327560"/>
                    </a:ext>
                  </a:extLst>
                </a:gridCol>
              </a:tblGrid>
              <a:tr h="65960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Trajanje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zvuka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Vrijeme obrade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RTF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Kvaliteta transkripta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22036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b="1" dirty="0"/>
                        <a:t>Whisper Base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19,3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0,11×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Brz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razumljiv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ali</a:t>
                      </a:r>
                      <a:r>
                        <a:rPr lang="en-US" dirty="0"/>
                        <a:t> s </a:t>
                      </a:r>
                      <a:r>
                        <a:rPr lang="en-US" dirty="0" err="1"/>
                        <a:t>greškama</a:t>
                      </a:r>
                      <a:r>
                        <a:rPr lang="en-US" dirty="0"/>
                        <a:t> u </a:t>
                      </a:r>
                      <a:r>
                        <a:rPr lang="en-US" dirty="0" err="1"/>
                        <a:t>riječima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66132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r>
                        <a:rPr lang="en-US" b="1" dirty="0"/>
                        <a:t>Whisper Turbo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19,3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10,6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0,55×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Točan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prirodan</a:t>
                      </a:r>
                      <a:r>
                        <a:rPr lang="hr-HR" dirty="0"/>
                        <a:t> s</a:t>
                      </a:r>
                      <a:r>
                        <a:rPr lang="en-US" dirty="0"/>
                        <a:t> </a:t>
                      </a:r>
                      <a:r>
                        <a:rPr lang="hr-HR" dirty="0"/>
                        <a:t>točnom </a:t>
                      </a:r>
                      <a:r>
                        <a:rPr lang="en-US" dirty="0" err="1"/>
                        <a:t>interpunkciju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38488"/>
                  </a:ext>
                </a:extLst>
              </a:tr>
              <a:tr h="1319212">
                <a:tc gridSpan="5">
                  <a:txBody>
                    <a:bodyPr/>
                    <a:lstStyle/>
                    <a:p>
                      <a:r>
                        <a:rPr lang="hr-HR" sz="20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„Hej bok, ja sam Lovro, ovo je moj glas koji koristim za treniranje AI modela. Nadam se da će ovo biti dovoljno trenutno, ne znam baš puno o ovom gradivu, ali evo učim se i mislim da će to sve biti na kraju ok.“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1206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58AF57-3C7D-E159-4603-D2E079019261}"/>
              </a:ext>
            </a:extLst>
          </p:cNvPr>
          <p:cNvSpPr txBox="1"/>
          <p:nvPr/>
        </p:nvSpPr>
        <p:spPr>
          <a:xfrm>
            <a:off x="594359" y="2524720"/>
            <a:ext cx="9978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Testn</a:t>
            </a:r>
            <a:r>
              <a:rPr lang="hr-HR" sz="2000" b="1" dirty="0">
                <a:solidFill>
                  <a:schemeClr val="bg1"/>
                </a:solidFill>
              </a:rPr>
              <a:t>i audio: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sample_voice">
            <a:hlinkClick r:id="" action="ppaction://media"/>
            <a:extLst>
              <a:ext uri="{FF2B5EF4-FFF2-40B4-BE49-F238E27FC236}">
                <a16:creationId xmlns:a16="http://schemas.microsoft.com/office/drawing/2014/main" id="{19DE8CC1-F378-AD81-C06D-32BB353724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82825" y="2547005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6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2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EBDDE-7B4E-15D0-7A73-A6E3892DA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AF3D-4C6B-3492-0388-7B55314B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hr-HR" dirty="0"/>
              <a:t>STT</a:t>
            </a:r>
            <a:r>
              <a:rPr lang="en-US" dirty="0"/>
              <a:t> model</a:t>
            </a:r>
            <a:r>
              <a:rPr lang="hr-HR" dirty="0"/>
              <a:t>i</a:t>
            </a:r>
            <a:endParaRPr lang="en-US" sz="3200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6748F2C-F528-7105-D8AB-9A18471600F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40322016"/>
              </p:ext>
            </p:extLst>
          </p:nvPr>
        </p:nvGraphicFramePr>
        <p:xfrm>
          <a:off x="594358" y="3333750"/>
          <a:ext cx="9978391" cy="2618898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005965">
                  <a:extLst>
                    <a:ext uri="{9D8B030D-6E8A-4147-A177-3AD203B41FA5}">
                      <a16:colId xmlns:a16="http://schemas.microsoft.com/office/drawing/2014/main" val="38729545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803936636"/>
                    </a:ext>
                  </a:extLst>
                </a:gridCol>
                <a:gridCol w="1834515">
                  <a:extLst>
                    <a:ext uri="{9D8B030D-6E8A-4147-A177-3AD203B41FA5}">
                      <a16:colId xmlns:a16="http://schemas.microsoft.com/office/drawing/2014/main" val="2947365254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1587787337"/>
                    </a:ext>
                  </a:extLst>
                </a:gridCol>
                <a:gridCol w="2800351">
                  <a:extLst>
                    <a:ext uri="{9D8B030D-6E8A-4147-A177-3AD203B41FA5}">
                      <a16:colId xmlns:a16="http://schemas.microsoft.com/office/drawing/2014/main" val="2556327560"/>
                    </a:ext>
                  </a:extLst>
                </a:gridCol>
              </a:tblGrid>
              <a:tr h="65960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Trajanje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zvuka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Vrijeme obrade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RTF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Kvaliteta transkripta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22036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b="1" dirty="0" err="1"/>
                        <a:t>ParlaSpeech</a:t>
                      </a:r>
                      <a:r>
                        <a:rPr lang="en-US" b="1" dirty="0"/>
                        <a:t>-HR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19,3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3.2 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  <a:r>
                        <a:rPr lang="hr-HR" dirty="0"/>
                        <a:t>7</a:t>
                      </a:r>
                      <a:r>
                        <a:rPr lang="en-US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Brz, ali osjetljiv na neformalne izraze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661323"/>
                  </a:ext>
                </a:extLst>
              </a:tr>
              <a:tr h="1319212">
                <a:tc gridSpan="5">
                  <a:txBody>
                    <a:bodyPr/>
                    <a:lstStyle/>
                    <a:p>
                      <a:r>
                        <a:rPr lang="hr-HR" sz="20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„he bog ja sam lobro ovoj mo j glas koji koristim za treniranje modela nadam se da će ovo biti dovoljno trenutno ne znam baš puno gradivo ali evo učim se i mislim da će to sve biti na kraju ok”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1206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04767C9-6716-0240-FD7D-14F1958D7558}"/>
              </a:ext>
            </a:extLst>
          </p:cNvPr>
          <p:cNvSpPr txBox="1"/>
          <p:nvPr/>
        </p:nvSpPr>
        <p:spPr>
          <a:xfrm>
            <a:off x="594359" y="2524720"/>
            <a:ext cx="9978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Testn</a:t>
            </a:r>
            <a:r>
              <a:rPr lang="hr-HR" sz="2000" b="1" dirty="0">
                <a:solidFill>
                  <a:schemeClr val="bg1"/>
                </a:solidFill>
              </a:rPr>
              <a:t>i audio: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sample_voice">
            <a:hlinkClick r:id="" action="ppaction://media"/>
            <a:extLst>
              <a:ext uri="{FF2B5EF4-FFF2-40B4-BE49-F238E27FC236}">
                <a16:creationId xmlns:a16="http://schemas.microsoft.com/office/drawing/2014/main" id="{018BC9A7-FA1A-C435-9CE6-78A18DC7E60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82825" y="2547005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2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80D78-17D4-783A-BC9E-69D552EFC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8EA3-36D2-D91B-66D1-C169A8E4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hr-HR" dirty="0"/>
              <a:t>Moguće primjene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4AEBF-0144-054A-F749-43009435D9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4"/>
            <a:ext cx="4871827" cy="3914775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Obrazovanje</a:t>
            </a:r>
            <a:endParaRPr lang="hr-HR" sz="29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342900" indent="-180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900" dirty="0" err="1"/>
              <a:t>Čitači</a:t>
            </a:r>
            <a:r>
              <a:rPr lang="en-US" sz="2900" dirty="0"/>
              <a:t> </a:t>
            </a:r>
            <a:r>
              <a:rPr lang="en-US" sz="2900" dirty="0" err="1"/>
              <a:t>teksta</a:t>
            </a:r>
            <a:r>
              <a:rPr lang="en-US" sz="2900" dirty="0"/>
              <a:t> za </a:t>
            </a:r>
            <a:r>
              <a:rPr lang="en-US" sz="2900" dirty="0" err="1"/>
              <a:t>učenike</a:t>
            </a:r>
            <a:r>
              <a:rPr lang="en-US" sz="2900" dirty="0"/>
              <a:t> s </a:t>
            </a:r>
            <a:r>
              <a:rPr lang="en-US" sz="2900" dirty="0" err="1"/>
              <a:t>disleksijom</a:t>
            </a:r>
            <a:endParaRPr lang="hr-HR" sz="2900" dirty="0"/>
          </a:p>
          <a:p>
            <a:pPr marL="342900" indent="-180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900" dirty="0" err="1"/>
              <a:t>Automatska</a:t>
            </a:r>
            <a:r>
              <a:rPr lang="en-US" sz="2900" dirty="0"/>
              <a:t> </a:t>
            </a:r>
            <a:r>
              <a:rPr lang="en-US" sz="2900" dirty="0" err="1"/>
              <a:t>izrada</a:t>
            </a:r>
            <a:r>
              <a:rPr lang="en-US" sz="2900" dirty="0"/>
              <a:t> </a:t>
            </a:r>
            <a:r>
              <a:rPr lang="en-US" sz="2900" dirty="0" err="1"/>
              <a:t>titlova</a:t>
            </a:r>
            <a:r>
              <a:rPr lang="en-US" sz="2900" dirty="0"/>
              <a:t> </a:t>
            </a:r>
            <a:r>
              <a:rPr lang="en-US" sz="2900" dirty="0" err="1"/>
              <a:t>i</a:t>
            </a:r>
            <a:r>
              <a:rPr lang="en-US" sz="2900" dirty="0"/>
              <a:t> </a:t>
            </a:r>
            <a:r>
              <a:rPr lang="en-US" sz="2900" dirty="0" err="1"/>
              <a:t>transkripata</a:t>
            </a:r>
            <a:r>
              <a:rPr lang="en-US" sz="2900" dirty="0"/>
              <a:t> </a:t>
            </a:r>
            <a:r>
              <a:rPr lang="en-US" sz="2900" dirty="0" err="1"/>
              <a:t>predavanja</a:t>
            </a:r>
            <a:br>
              <a:rPr lang="hr-HR" sz="2900" dirty="0"/>
            </a:br>
            <a:endParaRPr lang="en-US" sz="2900" dirty="0"/>
          </a:p>
          <a:p>
            <a:pPr>
              <a:buNone/>
            </a:pPr>
            <a:r>
              <a:rPr lang="en-US" sz="29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Digitalni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9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asistenti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9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i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9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chatbotovi</a:t>
            </a:r>
            <a:endParaRPr lang="hr-HR" sz="29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342900" indent="-180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900" dirty="0" err="1"/>
              <a:t>Glasovna</a:t>
            </a:r>
            <a:r>
              <a:rPr lang="en-US" sz="2900" dirty="0"/>
              <a:t> </a:t>
            </a:r>
            <a:r>
              <a:rPr lang="en-US" sz="2900" dirty="0" err="1"/>
              <a:t>interakcija</a:t>
            </a:r>
            <a:r>
              <a:rPr lang="en-US" sz="2900" dirty="0"/>
              <a:t> u </a:t>
            </a:r>
            <a:r>
              <a:rPr lang="en-US" sz="2900" dirty="0" err="1"/>
              <a:t>aplikacijama</a:t>
            </a:r>
            <a:endParaRPr lang="hr-HR" sz="2900" dirty="0"/>
          </a:p>
          <a:p>
            <a:pPr marL="342900" indent="-180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900" dirty="0" err="1"/>
              <a:t>Višejezični</a:t>
            </a:r>
            <a:r>
              <a:rPr lang="en-US" sz="2900" dirty="0"/>
              <a:t> </a:t>
            </a:r>
            <a:r>
              <a:rPr lang="en-US" sz="2900" dirty="0" err="1"/>
              <a:t>korisnički</a:t>
            </a:r>
            <a:r>
              <a:rPr lang="en-US" sz="2900" dirty="0"/>
              <a:t> </a:t>
            </a:r>
            <a:r>
              <a:rPr lang="en-US" sz="2900" dirty="0" err="1"/>
              <a:t>servisi</a:t>
            </a:r>
            <a:br>
              <a:rPr lang="hr-HR" sz="2900" dirty="0"/>
            </a:br>
            <a:endParaRPr lang="hr-HR" sz="2900" dirty="0"/>
          </a:p>
          <a:p>
            <a:pPr>
              <a:buNone/>
            </a:pPr>
            <a:r>
              <a:rPr lang="en-US" sz="29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Mediji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9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i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9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produkcija</a:t>
            </a:r>
            <a:endParaRPr lang="hr-HR" sz="29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349200" indent="-252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900" dirty="0"/>
              <a:t>Voice-over </a:t>
            </a:r>
            <a:r>
              <a:rPr lang="en-US" sz="2900" dirty="0" err="1"/>
              <a:t>sadržaji</a:t>
            </a:r>
            <a:endParaRPr lang="hr-HR" sz="2900" dirty="0"/>
          </a:p>
          <a:p>
            <a:pPr marL="349200" indent="-252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900" dirty="0"/>
              <a:t>Podcast </a:t>
            </a:r>
            <a:r>
              <a:rPr lang="en-US" sz="2900" dirty="0" err="1"/>
              <a:t>transkripcije</a:t>
            </a:r>
            <a:r>
              <a:rPr lang="en-US" sz="2900" dirty="0"/>
              <a:t>, </a:t>
            </a:r>
            <a:r>
              <a:rPr lang="en-US" sz="2900" dirty="0" err="1"/>
              <a:t>automatski</a:t>
            </a:r>
            <a:r>
              <a:rPr lang="en-US" sz="2900" dirty="0"/>
              <a:t> </a:t>
            </a:r>
            <a:r>
              <a:rPr lang="en-US" sz="2900" dirty="0" err="1"/>
              <a:t>titlovi</a:t>
            </a:r>
            <a:endParaRPr lang="hr-HR" sz="2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8575B2-C24A-25C0-EBBF-D304F19E4B27}"/>
              </a:ext>
            </a:extLst>
          </p:cNvPr>
          <p:cNvSpPr txBox="1">
            <a:spLocks/>
          </p:cNvSpPr>
          <p:nvPr/>
        </p:nvSpPr>
        <p:spPr>
          <a:xfrm>
            <a:off x="6080760" y="2676525"/>
            <a:ext cx="6111240" cy="359747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1800" b="1" i="0" kern="1200" dirty="0" err="1">
                <a:solidFill>
                  <a:schemeClr val="tx2">
                    <a:lumMod val="75000"/>
                  </a:schemeClr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Inkluzija</a:t>
            </a:r>
            <a:r>
              <a:rPr lang="en-US" sz="1800" b="1" i="0" kern="1200" dirty="0">
                <a:solidFill>
                  <a:schemeClr val="tx2">
                    <a:lumMod val="75000"/>
                  </a:schemeClr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b="1" i="0" kern="1200" dirty="0" err="1">
                <a:solidFill>
                  <a:schemeClr val="tx2">
                    <a:lumMod val="75000"/>
                  </a:schemeClr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</a:t>
            </a:r>
            <a:r>
              <a:rPr lang="en-US" sz="1800" b="1" i="0" kern="1200" dirty="0">
                <a:solidFill>
                  <a:schemeClr val="tx2">
                    <a:lumMod val="75000"/>
                  </a:schemeClr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b="1" i="0" kern="1200" dirty="0" err="1">
                <a:solidFill>
                  <a:schemeClr val="tx2">
                    <a:lumMod val="75000"/>
                  </a:schemeClr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pristupačnost</a:t>
            </a:r>
            <a:endParaRPr lang="en-US" sz="1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285750" indent="-180000" algn="l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Pomoć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osobama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s </a:t>
            </a:r>
            <a:r>
              <a:rPr lang="en-US" sz="1800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oštećenjem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vida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ili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sluha</a:t>
            </a:r>
            <a:endParaRPr lang="en-US" dirty="0">
              <a:effectLst/>
            </a:endParaRPr>
          </a:p>
          <a:p>
            <a:pPr marL="285750" indent="-180000" algn="l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Zamjena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tipkanja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glasovnim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unosom</a:t>
            </a:r>
            <a:endParaRPr lang="en-US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1800" b="1" i="0" kern="1200" dirty="0" err="1">
                <a:solidFill>
                  <a:schemeClr val="tx2">
                    <a:lumMod val="75000"/>
                  </a:schemeClr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Administracija</a:t>
            </a:r>
            <a:r>
              <a:rPr lang="en-US" sz="1800" b="1" i="0" kern="1200" dirty="0">
                <a:solidFill>
                  <a:schemeClr val="tx2">
                    <a:lumMod val="75000"/>
                  </a:schemeClr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b="1" i="0" kern="1200" dirty="0" err="1">
                <a:solidFill>
                  <a:schemeClr val="tx2">
                    <a:lumMod val="75000"/>
                  </a:schemeClr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</a:t>
            </a:r>
            <a:r>
              <a:rPr lang="en-US" sz="1800" b="1" i="0" kern="1200" dirty="0">
                <a:solidFill>
                  <a:schemeClr val="tx2">
                    <a:lumMod val="75000"/>
                  </a:schemeClr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b="1" i="0" kern="1200" dirty="0" err="1">
                <a:solidFill>
                  <a:schemeClr val="tx2">
                    <a:lumMod val="75000"/>
                  </a:schemeClr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javni</a:t>
            </a:r>
            <a:r>
              <a:rPr lang="en-US" sz="1800" b="1" i="0" kern="1200" dirty="0">
                <a:solidFill>
                  <a:schemeClr val="tx2">
                    <a:lumMod val="75000"/>
                  </a:schemeClr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b="1" i="0" kern="1200" dirty="0" err="1">
                <a:solidFill>
                  <a:schemeClr val="tx2">
                    <a:lumMod val="75000"/>
                  </a:schemeClr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sektor</a:t>
            </a:r>
            <a:endParaRPr lang="en-US" sz="1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347472" indent="-180000" algn="l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Transkripcija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sastanaka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, </a:t>
            </a:r>
            <a:r>
              <a:rPr lang="en-US" sz="1800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saborskih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rasprava</a:t>
            </a:r>
            <a:endParaRPr lang="en-US" dirty="0">
              <a:effectLst/>
            </a:endParaRPr>
          </a:p>
          <a:p>
            <a:pPr marL="347472" indent="-180000" algn="l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Pretraga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po </a:t>
            </a:r>
            <a:r>
              <a:rPr lang="en-US" sz="1800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audiozapisima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arhivama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728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15323-47D3-A53E-3484-BD3FD05F1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915F-C241-A0BB-6096-536A5B7B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hr-HR" dirty="0"/>
              <a:t>Zaključak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26866-BCA4-D4AC-19C6-3BEB907326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486026"/>
            <a:ext cx="9853402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TTS </a:t>
            </a:r>
            <a:r>
              <a:rPr lang="en-US" b="1" dirty="0" err="1"/>
              <a:t>i</a:t>
            </a:r>
            <a:r>
              <a:rPr lang="en-US" b="1" dirty="0"/>
              <a:t> STT </a:t>
            </a:r>
            <a:r>
              <a:rPr lang="en-US" b="1" dirty="0" err="1"/>
              <a:t>modeli</a:t>
            </a:r>
            <a:r>
              <a:rPr lang="en-US" b="1" dirty="0"/>
              <a:t> za </a:t>
            </a:r>
            <a:r>
              <a:rPr lang="en-US" b="1" dirty="0" err="1"/>
              <a:t>hrvatski</a:t>
            </a:r>
            <a:r>
              <a:rPr lang="en-US" dirty="0"/>
              <a:t> </a:t>
            </a:r>
            <a:r>
              <a:rPr lang="en-US" dirty="0" err="1"/>
              <a:t>danas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dostupni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funkcionalni</a:t>
            </a:r>
            <a:r>
              <a:rPr lang="en-US" dirty="0"/>
              <a:t>, </a:t>
            </a:r>
            <a:r>
              <a:rPr lang="en-US" dirty="0" err="1"/>
              <a:t>čak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bez GPU-a</a:t>
            </a:r>
            <a:br>
              <a:rPr lang="hr-HR" dirty="0"/>
            </a:br>
            <a:endParaRPr lang="hr-HR" dirty="0"/>
          </a:p>
          <a:p>
            <a:pPr>
              <a:buNone/>
            </a:pPr>
            <a:r>
              <a:rPr lang="en-US" b="1" dirty="0"/>
              <a:t>XTTS</a:t>
            </a:r>
            <a:r>
              <a:rPr lang="en-US" dirty="0"/>
              <a:t> </a:t>
            </a:r>
            <a:r>
              <a:rPr lang="en-US" dirty="0" err="1"/>
              <a:t>nudi</a:t>
            </a:r>
            <a:r>
              <a:rPr lang="en-US" dirty="0"/>
              <a:t> </a:t>
            </a:r>
            <a:r>
              <a:rPr lang="en-US" dirty="0" err="1"/>
              <a:t>najbolju</a:t>
            </a:r>
            <a:r>
              <a:rPr lang="en-US" dirty="0"/>
              <a:t> </a:t>
            </a:r>
            <a:r>
              <a:rPr lang="en-US" dirty="0" err="1"/>
              <a:t>kvalitetu</a:t>
            </a:r>
            <a:r>
              <a:rPr lang="en-US" dirty="0"/>
              <a:t> </a:t>
            </a:r>
            <a:r>
              <a:rPr lang="en-US" dirty="0" err="1"/>
              <a:t>govora</a:t>
            </a:r>
            <a:r>
              <a:rPr lang="en-US" dirty="0"/>
              <a:t> (</a:t>
            </a:r>
            <a:r>
              <a:rPr lang="en-US" dirty="0" err="1"/>
              <a:t>iako</a:t>
            </a:r>
            <a:r>
              <a:rPr lang="en-US" dirty="0"/>
              <a:t> ne </a:t>
            </a:r>
            <a:r>
              <a:rPr lang="en-US" dirty="0" err="1"/>
              <a:t>podržava</a:t>
            </a:r>
            <a:r>
              <a:rPr lang="en-US" dirty="0"/>
              <a:t> </a:t>
            </a:r>
            <a:r>
              <a:rPr lang="en-US" dirty="0" err="1"/>
              <a:t>hrvatski</a:t>
            </a:r>
            <a:r>
              <a:rPr lang="en-US" dirty="0"/>
              <a:t> </a:t>
            </a:r>
            <a:r>
              <a:rPr lang="en-US" dirty="0" err="1"/>
              <a:t>izravno</a:t>
            </a:r>
            <a:r>
              <a:rPr lang="en-US" dirty="0"/>
              <a:t>)</a:t>
            </a:r>
            <a:endParaRPr lang="hr-HR" dirty="0"/>
          </a:p>
          <a:p>
            <a:pPr>
              <a:buNone/>
            </a:pPr>
            <a:r>
              <a:rPr lang="en-US" b="1" dirty="0"/>
              <a:t>VITS</a:t>
            </a:r>
            <a:r>
              <a:rPr lang="en-US" dirty="0"/>
              <a:t> je </a:t>
            </a:r>
            <a:r>
              <a:rPr lang="en-US" dirty="0" err="1"/>
              <a:t>izuzetno</a:t>
            </a:r>
            <a:r>
              <a:rPr lang="en-US" dirty="0"/>
              <a:t> </a:t>
            </a:r>
            <a:r>
              <a:rPr lang="en-US" dirty="0" err="1"/>
              <a:t>brz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s </a:t>
            </a:r>
            <a:r>
              <a:rPr lang="en-US" dirty="0" err="1"/>
              <a:t>nešto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prirodnim</a:t>
            </a:r>
            <a:r>
              <a:rPr lang="en-US" dirty="0"/>
              <a:t> </a:t>
            </a:r>
            <a:r>
              <a:rPr lang="en-US" dirty="0" err="1"/>
              <a:t>izgovorom</a:t>
            </a:r>
            <a:br>
              <a:rPr lang="hr-HR" dirty="0"/>
            </a:br>
            <a:br>
              <a:rPr lang="hr-HR" dirty="0"/>
            </a:br>
            <a:r>
              <a:rPr lang="en-US" b="1" dirty="0"/>
              <a:t>SpeechT5-HR</a:t>
            </a:r>
            <a:r>
              <a:rPr lang="en-US" dirty="0"/>
              <a:t> je </a:t>
            </a:r>
            <a:r>
              <a:rPr lang="en-US" dirty="0" err="1"/>
              <a:t>još</a:t>
            </a:r>
            <a:r>
              <a:rPr lang="en-US" dirty="0"/>
              <a:t> u </a:t>
            </a:r>
            <a:r>
              <a:rPr lang="en-US" dirty="0" err="1"/>
              <a:t>eksperimentalnoj</a:t>
            </a:r>
            <a:r>
              <a:rPr lang="en-US" dirty="0"/>
              <a:t> </a:t>
            </a:r>
            <a:r>
              <a:rPr lang="en-US" dirty="0" err="1"/>
              <a:t>fazi</a:t>
            </a:r>
            <a:br>
              <a:rPr lang="hr-HR" dirty="0"/>
            </a:br>
            <a:endParaRPr lang="hr-HR" dirty="0"/>
          </a:p>
          <a:p>
            <a:pPr>
              <a:buNone/>
            </a:pPr>
            <a:r>
              <a:rPr lang="en-US" b="1" dirty="0"/>
              <a:t>Whisper</a:t>
            </a:r>
            <a:r>
              <a:rPr lang="en-US" dirty="0"/>
              <a:t> je </a:t>
            </a:r>
            <a:r>
              <a:rPr lang="en-US" dirty="0" err="1"/>
              <a:t>najsvestraniji</a:t>
            </a:r>
            <a:r>
              <a:rPr lang="en-US" dirty="0"/>
              <a:t> STT model – </a:t>
            </a:r>
            <a:r>
              <a:rPr lang="en-US" dirty="0" err="1"/>
              <a:t>robustan</a:t>
            </a:r>
            <a:r>
              <a:rPr lang="en-US" dirty="0"/>
              <a:t>, </a:t>
            </a:r>
            <a:r>
              <a:rPr lang="en-US" dirty="0" err="1"/>
              <a:t>višejezičan</a:t>
            </a:r>
            <a:r>
              <a:rPr lang="en-US" dirty="0"/>
              <a:t>, </a:t>
            </a:r>
            <a:r>
              <a:rPr lang="en-US" dirty="0" err="1"/>
              <a:t>točan</a:t>
            </a:r>
            <a:endParaRPr lang="hr-HR" dirty="0"/>
          </a:p>
          <a:p>
            <a:pPr>
              <a:buNone/>
            </a:pPr>
            <a:r>
              <a:rPr lang="en-US" b="1" dirty="0" err="1"/>
              <a:t>ParlaSpeech</a:t>
            </a:r>
            <a:r>
              <a:rPr lang="en-US" b="1" dirty="0"/>
              <a:t>-HR</a:t>
            </a:r>
            <a:r>
              <a:rPr lang="en-US" dirty="0"/>
              <a:t> je </a:t>
            </a:r>
            <a:r>
              <a:rPr lang="en-US" dirty="0" err="1"/>
              <a:t>brz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precizan</a:t>
            </a:r>
            <a:r>
              <a:rPr lang="en-US" dirty="0"/>
              <a:t> za </a:t>
            </a:r>
            <a:r>
              <a:rPr lang="en-US" dirty="0" err="1"/>
              <a:t>formalni</a:t>
            </a:r>
            <a:r>
              <a:rPr lang="en-US" dirty="0"/>
              <a:t> </a:t>
            </a:r>
            <a:r>
              <a:rPr lang="en-US" dirty="0" err="1"/>
              <a:t>govor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osjetljiv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šum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9431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hr-HR" dirty="0"/>
              <a:t>Hvala na pažnji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Seminar 2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Student: Lovro </a:t>
            </a:r>
            <a:r>
              <a:rPr lang="en-US" dirty="0" err="1"/>
              <a:t>Krčelić</a:t>
            </a:r>
            <a:br>
              <a:rPr lang="en-US" dirty="0"/>
            </a:br>
            <a:r>
              <a:rPr lang="en-US" dirty="0" err="1"/>
              <a:t>Mentorica</a:t>
            </a:r>
            <a:r>
              <a:rPr lang="en-US" dirty="0"/>
              <a:t>: prof. dr. sc. </a:t>
            </a:r>
            <a:r>
              <a:rPr lang="en-US" dirty="0" err="1"/>
              <a:t>Željka</a:t>
            </a:r>
            <a:r>
              <a:rPr lang="en-US" dirty="0"/>
              <a:t> Car</a:t>
            </a:r>
          </a:p>
        </p:txBody>
      </p:sp>
      <p:pic>
        <p:nvPicPr>
          <p:cNvPr id="4" name="Picture 2" descr="Pokrovitelji - Akademski muški zbor FER-a">
            <a:extLst>
              <a:ext uri="{FF2B5EF4-FFF2-40B4-BE49-F238E27FC236}">
                <a16:creationId xmlns:a16="http://schemas.microsoft.com/office/drawing/2014/main" id="{9B4CEAB5-4FF5-6CE2-6E0F-0CC80858C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114" y="5798725"/>
            <a:ext cx="1698885" cy="105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8"/>
            <a:ext cx="7229475" cy="3709987"/>
          </a:xfrm>
        </p:spPr>
        <p:txBody>
          <a:bodyPr tIns="457200"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Cilj</a:t>
            </a:r>
            <a:r>
              <a:rPr lang="en-US" sz="2000" dirty="0"/>
              <a:t> </a:t>
            </a:r>
            <a:r>
              <a:rPr lang="hr-HR" sz="2000" dirty="0"/>
              <a:t>seminara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Tehnološka</a:t>
            </a:r>
            <a:r>
              <a:rPr lang="en-US" sz="2000" dirty="0"/>
              <a:t> </a:t>
            </a:r>
            <a:r>
              <a:rPr lang="en-US" sz="2000" dirty="0" err="1"/>
              <a:t>pozadina</a:t>
            </a:r>
            <a:r>
              <a:rPr lang="hr-HR" sz="2000" dirty="0"/>
              <a:t> </a:t>
            </a:r>
            <a:endParaRPr lang="hr-HR" sz="2000" b="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Pristup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kriteriji</a:t>
            </a:r>
            <a:r>
              <a:rPr lang="en-US" sz="2000" dirty="0"/>
              <a:t> </a:t>
            </a:r>
            <a:r>
              <a:rPr lang="en-US" sz="2000" dirty="0" err="1"/>
              <a:t>odabira</a:t>
            </a:r>
            <a:r>
              <a:rPr lang="hr-HR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TTS </a:t>
            </a:r>
            <a:r>
              <a:rPr lang="en-US" sz="2000" dirty="0" err="1"/>
              <a:t>modeli</a:t>
            </a:r>
            <a:endParaRPr lang="en-US" sz="2000" b="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STT </a:t>
            </a:r>
            <a:r>
              <a:rPr lang="en-US" sz="2000" dirty="0" err="1"/>
              <a:t>modeli</a:t>
            </a:r>
            <a:endParaRPr lang="en-US" sz="2000" b="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Moguće</a:t>
            </a:r>
            <a:r>
              <a:rPr lang="en-US" sz="2000" dirty="0"/>
              <a:t> </a:t>
            </a:r>
            <a:r>
              <a:rPr lang="en-US" sz="2000" dirty="0" err="1"/>
              <a:t>primjene</a:t>
            </a:r>
            <a:r>
              <a:rPr lang="hr-HR" sz="2000" dirty="0"/>
              <a:t> </a:t>
            </a:r>
            <a:endParaRPr lang="hr-HR" sz="2000" b="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Zaključak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sz="4400" dirty="0" err="1"/>
              <a:t>Cilj</a:t>
            </a:r>
            <a:r>
              <a:rPr lang="en-US" sz="4400" dirty="0"/>
              <a:t> </a:t>
            </a:r>
            <a:r>
              <a:rPr lang="hr-HR" sz="4400" dirty="0"/>
              <a:t>seminara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7653128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Istražiti</a:t>
            </a:r>
            <a:r>
              <a:rPr lang="en-US" dirty="0"/>
              <a:t> </a:t>
            </a:r>
            <a:r>
              <a:rPr lang="en-US" dirty="0" err="1"/>
              <a:t>dostupne</a:t>
            </a:r>
            <a:r>
              <a:rPr lang="en-US" dirty="0"/>
              <a:t> open-source TTS </a:t>
            </a:r>
            <a:r>
              <a:rPr lang="en-US" dirty="0" err="1"/>
              <a:t>i</a:t>
            </a:r>
            <a:r>
              <a:rPr lang="en-US" dirty="0"/>
              <a:t> STT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primjenjive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hrvatski</a:t>
            </a:r>
            <a:r>
              <a:rPr lang="en-US" dirty="0"/>
              <a:t> </a:t>
            </a:r>
            <a:r>
              <a:rPr lang="en-US" dirty="0" err="1"/>
              <a:t>jezik</a:t>
            </a:r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Provesti</a:t>
            </a:r>
            <a:r>
              <a:rPr lang="en-US" dirty="0"/>
              <a:t> </a:t>
            </a:r>
            <a:r>
              <a:rPr lang="en-US" dirty="0" err="1"/>
              <a:t>lokalno</a:t>
            </a:r>
            <a:r>
              <a:rPr lang="en-US" dirty="0"/>
              <a:t> </a:t>
            </a:r>
            <a:r>
              <a:rPr lang="en-US" dirty="0" err="1"/>
              <a:t>testiranje</a:t>
            </a:r>
            <a:r>
              <a:rPr lang="hr-HR" dirty="0"/>
              <a:t> </a:t>
            </a:r>
            <a:r>
              <a:rPr lang="en-US" dirty="0"/>
              <a:t>– </a:t>
            </a:r>
            <a:r>
              <a:rPr lang="en-US" dirty="0" err="1"/>
              <a:t>usporedba</a:t>
            </a:r>
            <a:r>
              <a:rPr lang="en-US" dirty="0"/>
              <a:t> </a:t>
            </a:r>
            <a:r>
              <a:rPr lang="en-US" dirty="0" err="1"/>
              <a:t>brzine</a:t>
            </a:r>
            <a:r>
              <a:rPr lang="en-US" dirty="0"/>
              <a:t>, </a:t>
            </a:r>
            <a:r>
              <a:rPr lang="en-US" dirty="0" err="1"/>
              <a:t>kvalitete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praktičnosti</a:t>
            </a:r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Steći</a:t>
            </a:r>
            <a:r>
              <a:rPr lang="en-US" dirty="0"/>
              <a:t> </a:t>
            </a:r>
            <a:r>
              <a:rPr lang="en-US" dirty="0" err="1"/>
              <a:t>dublje</a:t>
            </a:r>
            <a:r>
              <a:rPr lang="en-US" dirty="0"/>
              <a:t> </a:t>
            </a:r>
            <a:r>
              <a:rPr lang="en-US" dirty="0" err="1"/>
              <a:t>razumijevanje</a:t>
            </a:r>
            <a:r>
              <a:rPr lang="en-US" dirty="0"/>
              <a:t> TTS/STT </a:t>
            </a:r>
            <a:r>
              <a:rPr lang="en-US" dirty="0" err="1"/>
              <a:t>tehnologija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njihovih</a:t>
            </a:r>
            <a:r>
              <a:rPr lang="en-US" dirty="0"/>
              <a:t> </a:t>
            </a:r>
            <a:r>
              <a:rPr lang="en-US" dirty="0" err="1"/>
              <a:t>arhitektura</a:t>
            </a:r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Analizirati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primjene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ocijeniti</a:t>
            </a:r>
            <a:r>
              <a:rPr lang="en-US" dirty="0"/>
              <a:t> </a:t>
            </a:r>
            <a:r>
              <a:rPr lang="en-US" dirty="0" err="1"/>
              <a:t>trenutnu</a:t>
            </a:r>
            <a:r>
              <a:rPr lang="en-US" dirty="0"/>
              <a:t> </a:t>
            </a:r>
            <a:r>
              <a:rPr lang="en-US" dirty="0" err="1"/>
              <a:t>zrelost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za </a:t>
            </a:r>
            <a:r>
              <a:rPr lang="en-US" dirty="0" err="1"/>
              <a:t>upotrebu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7AF0B-0C9B-7DBE-78DE-8A0A1DADC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FAD8-FB44-57D3-60EA-B4403147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 err="1"/>
              <a:t>Tehnološka</a:t>
            </a:r>
            <a:r>
              <a:rPr lang="en-US" dirty="0"/>
              <a:t> </a:t>
            </a:r>
            <a:r>
              <a:rPr lang="en-US" dirty="0" err="1"/>
              <a:t>pozadina</a:t>
            </a:r>
            <a:r>
              <a:rPr lang="hr-HR" sz="3200" dirty="0"/>
              <a:t> </a:t>
            </a:r>
            <a:br>
              <a:rPr lang="hr-HR" sz="3200" dirty="0"/>
            </a:br>
            <a:r>
              <a:rPr lang="en-US" sz="3200" dirty="0" err="1"/>
              <a:t>Što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TTS </a:t>
            </a:r>
            <a:r>
              <a:rPr lang="en-US" sz="3200" dirty="0" err="1"/>
              <a:t>i</a:t>
            </a:r>
            <a:r>
              <a:rPr lang="en-US" sz="3200" dirty="0"/>
              <a:t> STT </a:t>
            </a:r>
            <a:r>
              <a:rPr lang="en-US" sz="3200" dirty="0" err="1"/>
              <a:t>sustavi</a:t>
            </a:r>
            <a:r>
              <a:rPr lang="en-US" sz="32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D791-8868-A445-EC5E-96DE19336A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7653128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TTS (Text-to-Speech): računalno pretvaranje teksta u govor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STT (Speech-to-Text): automatsko prepoznavanje govora i pretvorba u tekst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Ključne tehnologije za glasovne asistente, titlove, čitače ekrana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Do nedavno dostupne uglavnom za velike jezike (npr. engleski)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Danas se sve više otvaraju i za manje jezike poput hrvatskog</a:t>
            </a:r>
          </a:p>
        </p:txBody>
      </p:sp>
    </p:spTree>
    <p:extLst>
      <p:ext uri="{BB962C8B-B14F-4D97-AF65-F5344CB8AC3E}">
        <p14:creationId xmlns:p14="http://schemas.microsoft.com/office/powerpoint/2010/main" val="301073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B1551-FAF8-AF5C-AC89-3D2B53F2C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06AF-36B0-28AA-0D12-E947B07A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 err="1"/>
              <a:t>Tehnološka</a:t>
            </a:r>
            <a:r>
              <a:rPr lang="en-US" dirty="0"/>
              <a:t> </a:t>
            </a:r>
            <a:r>
              <a:rPr lang="en-US" dirty="0" err="1"/>
              <a:t>pozadina</a:t>
            </a:r>
            <a:r>
              <a:rPr lang="hr-HR" sz="3200" dirty="0"/>
              <a:t> </a:t>
            </a:r>
            <a:br>
              <a:rPr lang="hr-HR" sz="3200" dirty="0"/>
            </a:br>
            <a:r>
              <a:rPr lang="sv-SE" sz="3200" dirty="0"/>
              <a:t>Kako rade TTS i STT sustavi?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B7DB-4DAB-577E-3CF4-0CAD97B87D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7653128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TTS: tekst → zvuk (preko fonema i spektrograma)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STT: zvuk → tekst (preko spektrograma i dekodera)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End-to-end modeli: jedan sustav za cijeli proces (brži, jednostavniji)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Temelje se na umjetnoj inteligenciji i strojnom učenju</a:t>
            </a:r>
          </a:p>
          <a:p>
            <a:pPr marL="1028700" lvl="1" indent="-342900"/>
            <a:r>
              <a:rPr lang="hr-HR" dirty="0"/>
              <a:t>Nadzirano učenje – označeni primjeri teks + zvuk</a:t>
            </a:r>
          </a:p>
        </p:txBody>
      </p:sp>
    </p:spTree>
    <p:extLst>
      <p:ext uri="{BB962C8B-B14F-4D97-AF65-F5344CB8AC3E}">
        <p14:creationId xmlns:p14="http://schemas.microsoft.com/office/powerpoint/2010/main" val="279143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2C8F5-E46B-5B2E-1A16-3D0910A35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F290-1426-D5D3-BEDC-1ADB8C53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 err="1"/>
              <a:t>Tehnološka</a:t>
            </a:r>
            <a:r>
              <a:rPr lang="en-US" dirty="0"/>
              <a:t> </a:t>
            </a:r>
            <a:r>
              <a:rPr lang="en-US" dirty="0" err="1"/>
              <a:t>pozadina</a:t>
            </a:r>
            <a:r>
              <a:rPr lang="hr-HR" sz="3200" dirty="0"/>
              <a:t> </a:t>
            </a:r>
            <a:br>
              <a:rPr lang="hr-HR" sz="3200" dirty="0"/>
            </a:br>
            <a:r>
              <a:rPr lang="sv-SE" sz="3200" dirty="0"/>
              <a:t>Zašto baš sad?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33C2-2957-FAFA-1496-888C0855AE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7653128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Veliki napredak AI modela posljednjih godina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Razvoj višejezičnih modela – mogu raditi i s hrvatskim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Otvoreni modeli dostupni bez licence i bez GPU-a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Hrvatska zajednica prvi put ima pristup modelima blizu komercijalne kvalitete</a:t>
            </a:r>
          </a:p>
        </p:txBody>
      </p:sp>
    </p:spTree>
    <p:extLst>
      <p:ext uri="{BB962C8B-B14F-4D97-AF65-F5344CB8AC3E}">
        <p14:creationId xmlns:p14="http://schemas.microsoft.com/office/powerpoint/2010/main" val="401663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D3FD3-05E4-7B21-1442-ACD2F057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5665-1E56-0F02-DC0E-01DBD1F6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kriteriji</a:t>
            </a:r>
            <a:r>
              <a:rPr lang="en-US" dirty="0"/>
              <a:t> </a:t>
            </a:r>
            <a:r>
              <a:rPr lang="en-US" dirty="0" err="1"/>
              <a:t>odabira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AAAB-FA33-E552-4054-A3AB470365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676525"/>
            <a:ext cx="6095999" cy="35974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TTS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modeli</a:t>
            </a:r>
            <a:endParaRPr lang="hr-HR" sz="24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en-US" dirty="0"/>
              <a:t>Open-source </a:t>
            </a:r>
            <a:r>
              <a:rPr lang="en-US" dirty="0" err="1"/>
              <a:t>rješenja</a:t>
            </a:r>
            <a:endParaRPr lang="hr-HR" dirty="0"/>
          </a:p>
          <a:p>
            <a:pPr algn="ctr"/>
            <a:r>
              <a:rPr lang="en-US" dirty="0" err="1"/>
              <a:t>Podrška</a:t>
            </a:r>
            <a:r>
              <a:rPr lang="en-US" dirty="0"/>
              <a:t> za </a:t>
            </a:r>
            <a:r>
              <a:rPr lang="en-US" dirty="0" err="1"/>
              <a:t>hrvatski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</a:t>
            </a:r>
            <a:endParaRPr lang="hr-HR" dirty="0"/>
          </a:p>
          <a:p>
            <a:pPr algn="ctr"/>
            <a:r>
              <a:rPr lang="en-US" dirty="0"/>
              <a:t>End-to-end </a:t>
            </a:r>
            <a:r>
              <a:rPr lang="en-US" dirty="0" err="1"/>
              <a:t>arhitekture</a:t>
            </a:r>
            <a:endParaRPr lang="hr-HR" dirty="0"/>
          </a:p>
          <a:p>
            <a:pPr algn="ctr"/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lokalnog</a:t>
            </a:r>
            <a:r>
              <a:rPr lang="en-US" dirty="0"/>
              <a:t> </a:t>
            </a:r>
            <a:r>
              <a:rPr lang="en-US" dirty="0" err="1"/>
              <a:t>pokretanja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br>
              <a:rPr lang="hr-HR" dirty="0"/>
            </a:br>
            <a:r>
              <a:rPr lang="en-US" dirty="0" err="1"/>
              <a:t>testiranja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API-ja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E4D4F4-7879-824F-E31B-EBBCF05C799B}"/>
              </a:ext>
            </a:extLst>
          </p:cNvPr>
          <p:cNvSpPr txBox="1">
            <a:spLocks/>
          </p:cNvSpPr>
          <p:nvPr/>
        </p:nvSpPr>
        <p:spPr>
          <a:xfrm>
            <a:off x="6080760" y="2676525"/>
            <a:ext cx="6095999" cy="359747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400" b="1" i="0" kern="1200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rPr>
              <a:t>STT </a:t>
            </a:r>
            <a:r>
              <a:rPr lang="en-US" sz="2400" b="1" i="0" kern="1200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rPr>
              <a:t>modeli</a:t>
            </a:r>
            <a:endParaRPr lang="en-US" sz="2400" dirty="0"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  <a:p>
            <a:pPr algn="ctr"/>
            <a:r>
              <a:rPr lang="en-US" dirty="0"/>
              <a:t>Open-source </a:t>
            </a:r>
            <a:r>
              <a:rPr lang="en-US" dirty="0" err="1"/>
              <a:t>rješenja</a:t>
            </a:r>
            <a:endParaRPr lang="hr-HR" dirty="0"/>
          </a:p>
          <a:p>
            <a:pPr marL="347472" indent="-347472" algn="ctr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Podrška</a:t>
            </a:r>
            <a:r>
              <a:rPr lang="en-US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za </a:t>
            </a:r>
            <a:r>
              <a:rPr lang="en-US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hrvatski</a:t>
            </a:r>
            <a:r>
              <a:rPr lang="en-US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jezik</a:t>
            </a:r>
            <a:r>
              <a:rPr lang="en-US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endParaRPr lang="hr-HR" b="0" i="0" kern="1200" dirty="0">
              <a:solidFill>
                <a:srgbClr val="000000"/>
              </a:solidFill>
              <a:effectLst/>
              <a:latin typeface="Franklin Gothic Book" panose="020B0503020102020204" pitchFamily="34" charset="0"/>
              <a:ea typeface="+mn-ea"/>
              <a:cs typeface="+mn-cs"/>
            </a:endParaRPr>
          </a:p>
          <a:p>
            <a:pPr marL="347472" indent="-347472" algn="ctr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Prepoznati</a:t>
            </a:r>
            <a:r>
              <a:rPr lang="en-US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kao</a:t>
            </a:r>
            <a:r>
              <a:rPr lang="en-US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najkvalitetniji</a:t>
            </a:r>
            <a:r>
              <a:rPr lang="en-US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u </a:t>
            </a:r>
            <a:r>
              <a:rPr lang="en-US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zajednici</a:t>
            </a:r>
            <a:r>
              <a:rPr lang="en-US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endParaRPr lang="hr-HR" b="0" i="0" kern="1200" dirty="0">
              <a:solidFill>
                <a:srgbClr val="000000"/>
              </a:solidFill>
              <a:effectLst/>
              <a:latin typeface="Franklin Gothic Book" panose="020B0503020102020204" pitchFamily="34" charset="0"/>
              <a:ea typeface="+mn-ea"/>
              <a:cs typeface="+mn-cs"/>
            </a:endParaRPr>
          </a:p>
          <a:p>
            <a:pPr marL="347472" indent="-347472" algn="ctr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Mogućnost</a:t>
            </a:r>
            <a:r>
              <a:rPr lang="en-US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lokalnog</a:t>
            </a:r>
            <a:r>
              <a:rPr lang="en-US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pokretanja</a:t>
            </a:r>
            <a:r>
              <a:rPr lang="en-US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ili</a:t>
            </a:r>
            <a:r>
              <a:rPr lang="en-US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br>
              <a:rPr lang="hr-HR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</a:br>
            <a:r>
              <a:rPr lang="en-US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testiranja</a:t>
            </a:r>
            <a:r>
              <a:rPr lang="en-US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putem</a:t>
            </a:r>
            <a:r>
              <a:rPr lang="en-US" b="0" i="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API-ja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814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044A8-CF63-0936-7CCE-89451C74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1D97-DBB2-C210-94B1-482D6428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TTS </a:t>
            </a:r>
            <a:r>
              <a:rPr lang="en-US" dirty="0" err="1"/>
              <a:t>modeli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6D8F-5A2B-5037-BCC7-EDA49AE356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455960"/>
            <a:ext cx="6096000" cy="2019300"/>
          </a:xfrm>
        </p:spPr>
        <p:txBody>
          <a:bodyPr>
            <a:normAutofit/>
          </a:bodyPr>
          <a:lstStyle/>
          <a:p>
            <a:pPr algn="ctr"/>
            <a:r>
              <a:rPr lang="hr-HR" sz="2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XTTS</a:t>
            </a:r>
          </a:p>
          <a:p>
            <a:pPr algn="ctr"/>
            <a:r>
              <a:rPr lang="hr-HR" dirty="0"/>
              <a:t>End-to-end i višejezičan</a:t>
            </a:r>
          </a:p>
          <a:p>
            <a:pPr algn="ctr"/>
            <a:r>
              <a:rPr lang="hr-HR" dirty="0"/>
              <a:t>zero-shot i </a:t>
            </a:r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križno-jezična sinteza</a:t>
            </a:r>
            <a:endParaRPr lang="hr-HR" dirty="0"/>
          </a:p>
          <a:p>
            <a:pPr algn="ctr"/>
            <a:r>
              <a:rPr lang="hr-HR" dirty="0"/>
              <a:t>Hrvatski indirektno podržan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528F86-BFD9-7624-CB78-91B42214CEAC}"/>
              </a:ext>
            </a:extLst>
          </p:cNvPr>
          <p:cNvSpPr txBox="1">
            <a:spLocks/>
          </p:cNvSpPr>
          <p:nvPr/>
        </p:nvSpPr>
        <p:spPr>
          <a:xfrm>
            <a:off x="6096000" y="2419350"/>
            <a:ext cx="6096000" cy="20193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sz="2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VITS</a:t>
            </a:r>
          </a:p>
          <a:p>
            <a:pPr algn="ctr"/>
            <a:r>
              <a:rPr lang="da-DK" dirty="0"/>
              <a:t>End-to-end</a:t>
            </a:r>
            <a:r>
              <a:rPr lang="hr-HR" dirty="0"/>
              <a:t> i podržan za više govornika </a:t>
            </a:r>
          </a:p>
          <a:p>
            <a:pPr algn="ctr"/>
            <a:r>
              <a:rPr lang="hr-HR" dirty="0"/>
              <a:t>T</a:t>
            </a:r>
            <a:r>
              <a:rPr lang="da-DK" dirty="0"/>
              <a:t>reniran izravno na hrvatskom jeziku</a:t>
            </a:r>
            <a:endParaRPr lang="hr-HR" dirty="0"/>
          </a:p>
          <a:p>
            <a:pPr algn="ctr"/>
            <a:r>
              <a:rPr lang="en-US" dirty="0" err="1"/>
              <a:t>Iznimno</a:t>
            </a:r>
            <a:r>
              <a:rPr lang="en-US" dirty="0"/>
              <a:t> </a:t>
            </a:r>
            <a:r>
              <a:rPr lang="en-US" dirty="0" err="1"/>
              <a:t>brz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5F1D0B-D0E0-2AD3-9548-0CD83311766F}"/>
              </a:ext>
            </a:extLst>
          </p:cNvPr>
          <p:cNvSpPr txBox="1">
            <a:spLocks/>
          </p:cNvSpPr>
          <p:nvPr/>
        </p:nvSpPr>
        <p:spPr>
          <a:xfrm>
            <a:off x="1951672" y="4640292"/>
            <a:ext cx="8258175" cy="20193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sz="2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SpeechT5-HR</a:t>
            </a:r>
          </a:p>
          <a:p>
            <a:pPr algn="ctr"/>
            <a:r>
              <a:rPr lang="hr-HR" dirty="0"/>
              <a:t>D</a:t>
            </a:r>
            <a:r>
              <a:rPr lang="en-US" dirty="0" err="1"/>
              <a:t>jelomično</a:t>
            </a:r>
            <a:r>
              <a:rPr lang="en-US" dirty="0"/>
              <a:t> end-to-end</a:t>
            </a:r>
            <a:endParaRPr lang="hr-HR" dirty="0"/>
          </a:p>
          <a:p>
            <a:pPr algn="ctr"/>
            <a:r>
              <a:rPr lang="hr-HR" dirty="0"/>
              <a:t>Baziran na Microsoftovom modelu</a:t>
            </a:r>
          </a:p>
          <a:p>
            <a:pPr algn="ctr"/>
            <a:r>
              <a:rPr lang="en-US" dirty="0" err="1"/>
              <a:t>Slabija</a:t>
            </a:r>
            <a:r>
              <a:rPr lang="en-US" dirty="0"/>
              <a:t> </a:t>
            </a:r>
            <a:r>
              <a:rPr lang="en-US" dirty="0" err="1"/>
              <a:t>kvaliteta</a:t>
            </a:r>
            <a:r>
              <a:rPr lang="en-US" dirty="0"/>
              <a:t> </a:t>
            </a:r>
            <a:r>
              <a:rPr lang="en-US" dirty="0" err="1"/>
              <a:t>izgovora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568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2D628-1834-394A-A859-9C97509FA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1F5-AC90-CF3C-F06E-99707A8F8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TTS model</a:t>
            </a:r>
            <a:r>
              <a:rPr lang="hr-HR" dirty="0"/>
              <a:t>i</a:t>
            </a:r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F2DFB2-9397-2543-0685-9FB06135F0A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22236916"/>
              </p:ext>
            </p:extLst>
          </p:nvPr>
        </p:nvGraphicFramePr>
        <p:xfrm>
          <a:off x="594360" y="3429000"/>
          <a:ext cx="10377996" cy="2638424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300956">
                  <a:extLst>
                    <a:ext uri="{9D8B030D-6E8A-4147-A177-3AD203B41FA5}">
                      <a16:colId xmlns:a16="http://schemas.microsoft.com/office/drawing/2014/main" val="387295454"/>
                    </a:ext>
                  </a:extLst>
                </a:gridCol>
                <a:gridCol w="1701864">
                  <a:extLst>
                    <a:ext uri="{9D8B030D-6E8A-4147-A177-3AD203B41FA5}">
                      <a16:colId xmlns:a16="http://schemas.microsoft.com/office/drawing/2014/main" val="803936636"/>
                    </a:ext>
                  </a:extLst>
                </a:gridCol>
                <a:gridCol w="1698689">
                  <a:extLst>
                    <a:ext uri="{9D8B030D-6E8A-4147-A177-3AD203B41FA5}">
                      <a16:colId xmlns:a16="http://schemas.microsoft.com/office/drawing/2014/main" val="2947365254"/>
                    </a:ext>
                  </a:extLst>
                </a:gridCol>
                <a:gridCol w="895381">
                  <a:extLst>
                    <a:ext uri="{9D8B030D-6E8A-4147-A177-3AD203B41FA5}">
                      <a16:colId xmlns:a16="http://schemas.microsoft.com/office/drawing/2014/main" val="158778733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789171794"/>
                    </a:ext>
                  </a:extLst>
                </a:gridCol>
                <a:gridCol w="3685731">
                  <a:extLst>
                    <a:ext uri="{9D8B030D-6E8A-4147-A177-3AD203B41FA5}">
                      <a16:colId xmlns:a16="http://schemas.microsoft.com/office/drawing/2014/main" val="2556327560"/>
                    </a:ext>
                  </a:extLst>
                </a:gridCol>
              </a:tblGrid>
              <a:tr h="65960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Trajanje govora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Vrijeme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obrade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Rezultat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Kvaliteta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govora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22036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r>
                        <a:rPr lang="en-US" b="1" dirty="0"/>
                        <a:t>XTTS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6,16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34,56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5,61×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Dobar</a:t>
                      </a:r>
                      <a:r>
                        <a:rPr lang="en-US" dirty="0"/>
                        <a:t> tempo, </a:t>
                      </a:r>
                      <a:r>
                        <a:rPr lang="en-US" dirty="0" err="1"/>
                        <a:t>stran</a:t>
                      </a:r>
                      <a:r>
                        <a:rPr lang="hr-HR" dirty="0"/>
                        <a:t>ačka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intonacija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66132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r>
                        <a:rPr lang="en-US" b="1"/>
                        <a:t>VITS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5,63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0,81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0,14×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Brz i čist, ali robotski ritam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38488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r>
                        <a:rPr lang="en-US" b="1"/>
                        <a:t>SpeechT5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5,83 </a:t>
                      </a:r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4,39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4,39×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Neprirodan</a:t>
                      </a:r>
                      <a:r>
                        <a:rPr lang="en-US" dirty="0"/>
                        <a:t> tempo, </a:t>
                      </a:r>
                      <a:r>
                        <a:rPr lang="en-US" dirty="0" err="1"/>
                        <a:t>problemi</a:t>
                      </a:r>
                      <a:r>
                        <a:rPr lang="en-US" dirty="0"/>
                        <a:t> s </a:t>
                      </a:r>
                      <a:r>
                        <a:rPr lang="en-US" dirty="0" err="1"/>
                        <a:t>dijakriticima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1206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C8B7FC-10A1-A3C4-AD65-3814FD78A044}"/>
              </a:ext>
            </a:extLst>
          </p:cNvPr>
          <p:cNvSpPr txBox="1"/>
          <p:nvPr/>
        </p:nvSpPr>
        <p:spPr>
          <a:xfrm>
            <a:off x="594359" y="2658070"/>
            <a:ext cx="9978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Testna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rečenica</a:t>
            </a:r>
            <a:r>
              <a:rPr lang="hr-HR" sz="2000" b="1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„</a:t>
            </a:r>
            <a:r>
              <a:rPr lang="en-US" sz="2000" dirty="0" err="1">
                <a:solidFill>
                  <a:schemeClr val="bg1"/>
                </a:solidFill>
              </a:rPr>
              <a:t>Dobar</a:t>
            </a:r>
            <a:r>
              <a:rPr lang="en-US" sz="2000" dirty="0">
                <a:solidFill>
                  <a:schemeClr val="bg1"/>
                </a:solidFill>
              </a:rPr>
              <a:t> dan, </a:t>
            </a:r>
            <a:r>
              <a:rPr lang="en-US" sz="2000" dirty="0" err="1">
                <a:solidFill>
                  <a:schemeClr val="bg1"/>
                </a:solidFill>
              </a:rPr>
              <a:t>kako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</a:t>
            </a:r>
            <a:r>
              <a:rPr lang="en-US" sz="2000" dirty="0">
                <a:solidFill>
                  <a:schemeClr val="bg1"/>
                </a:solidFill>
              </a:rPr>
              <a:t>? Ja </a:t>
            </a:r>
            <a:r>
              <a:rPr lang="en-US" sz="2000" dirty="0" err="1">
                <a:solidFill>
                  <a:schemeClr val="bg1"/>
                </a:solidFill>
              </a:rPr>
              <a:t>sam</a:t>
            </a:r>
            <a:r>
              <a:rPr lang="en-US" sz="2000" dirty="0">
                <a:solidFill>
                  <a:schemeClr val="bg1"/>
                </a:solidFill>
              </a:rPr>
              <a:t> Lovro, a </a:t>
            </a:r>
            <a:r>
              <a:rPr lang="en-US" sz="2000" dirty="0" err="1">
                <a:solidFill>
                  <a:schemeClr val="bg1"/>
                </a:solidFill>
              </a:rPr>
              <a:t>ti</a:t>
            </a:r>
            <a:r>
              <a:rPr lang="en-US" sz="2000" dirty="0">
                <a:solidFill>
                  <a:schemeClr val="bg1"/>
                </a:solidFill>
              </a:rPr>
              <a:t>? </a:t>
            </a:r>
            <a:r>
              <a:rPr lang="en-US" sz="2000" dirty="0" err="1">
                <a:solidFill>
                  <a:schemeClr val="bg1"/>
                </a:solidFill>
              </a:rPr>
              <a:t>Ideš</a:t>
            </a:r>
            <a:r>
              <a:rPr lang="en-US" sz="2000" dirty="0">
                <a:solidFill>
                  <a:schemeClr val="bg1"/>
                </a:solidFill>
              </a:rPr>
              <a:t> li u </a:t>
            </a:r>
            <a:r>
              <a:rPr lang="en-US" sz="2000" dirty="0" err="1">
                <a:solidFill>
                  <a:schemeClr val="bg1"/>
                </a:solidFill>
              </a:rPr>
              <a:t>dućan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možda</a:t>
            </a:r>
            <a:r>
              <a:rPr lang="en-US" sz="2000" dirty="0">
                <a:solidFill>
                  <a:schemeClr val="bg1"/>
                </a:solidFill>
              </a:rPr>
              <a:t>?“</a:t>
            </a:r>
          </a:p>
        </p:txBody>
      </p:sp>
      <p:pic>
        <p:nvPicPr>
          <p:cNvPr id="7" name="performance_test_main">
            <a:hlinkClick r:id="" action="ppaction://media"/>
            <a:extLst>
              <a:ext uri="{FF2B5EF4-FFF2-40B4-BE49-F238E27FC236}">
                <a16:creationId xmlns:a16="http://schemas.microsoft.com/office/drawing/2014/main" id="{A6371D1F-F050-F1C3-D931-3013688137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543675" y="5581650"/>
            <a:ext cx="355600" cy="355600"/>
          </a:xfrm>
          <a:prstGeom prst="rect">
            <a:avLst/>
          </a:prstGeom>
        </p:spPr>
      </p:pic>
      <p:pic>
        <p:nvPicPr>
          <p:cNvPr id="8" name="hr_output">
            <a:hlinkClick r:id="" action="ppaction://media"/>
            <a:extLst>
              <a:ext uri="{FF2B5EF4-FFF2-40B4-BE49-F238E27FC236}">
                <a16:creationId xmlns:a16="http://schemas.microsoft.com/office/drawing/2014/main" id="{5D0B0984-EBEA-26D3-7AF8-C876FFC86C4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543675" y="4924424"/>
            <a:ext cx="355600" cy="355600"/>
          </a:xfrm>
          <a:prstGeom prst="rect">
            <a:avLst/>
          </a:prstGeom>
        </p:spPr>
      </p:pic>
      <p:pic>
        <p:nvPicPr>
          <p:cNvPr id="9" name="cs_output">
            <a:hlinkClick r:id="" action="ppaction://media"/>
            <a:extLst>
              <a:ext uri="{FF2B5EF4-FFF2-40B4-BE49-F238E27FC236}">
                <a16:creationId xmlns:a16="http://schemas.microsoft.com/office/drawing/2014/main" id="{91035AB9-AEFA-225B-E382-57354B8A311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543674" y="4257670"/>
            <a:ext cx="355601" cy="3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8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81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601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{73531905-2D7F-451C-A053-9F7DAD214542}tf78853419_win32</Template>
  <TotalTime>2751</TotalTime>
  <Words>821</Words>
  <Application>Microsoft Office PowerPoint</Application>
  <PresentationFormat>Widescreen</PresentationFormat>
  <Paragraphs>161</Paragraphs>
  <Slides>15</Slides>
  <Notes>15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Custom</vt:lpstr>
      <vt:lpstr>Pregled dostupnih TTS i STT modela za hrvatski jezik, evaluacija kvalitete i moguće primjene</vt:lpstr>
      <vt:lpstr>Agenda</vt:lpstr>
      <vt:lpstr>Cilj seminara</vt:lpstr>
      <vt:lpstr>Tehnološka pozadina  Što su TTS i STT sustavi?</vt:lpstr>
      <vt:lpstr>Tehnološka pozadina  Kako rade TTS i STT sustavi?</vt:lpstr>
      <vt:lpstr>Tehnološka pozadina  Zašto baš sad?</vt:lpstr>
      <vt:lpstr>Pristup i kriteriji odabira</vt:lpstr>
      <vt:lpstr>TTS modeli</vt:lpstr>
      <vt:lpstr>TTS modeli</vt:lpstr>
      <vt:lpstr>STT modeli</vt:lpstr>
      <vt:lpstr>STT modeli</vt:lpstr>
      <vt:lpstr>STT modeli</vt:lpstr>
      <vt:lpstr>Moguće primjene</vt:lpstr>
      <vt:lpstr>Zaključak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Lovro Krcelic</dc:creator>
  <cp:lastModifiedBy>Lovro Krcelic</cp:lastModifiedBy>
  <cp:revision>5</cp:revision>
  <dcterms:created xsi:type="dcterms:W3CDTF">2025-05-19T19:40:47Z</dcterms:created>
  <dcterms:modified xsi:type="dcterms:W3CDTF">2025-05-21T17:32:43Z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