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7" r:id="rId2"/>
    <p:sldId id="259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D543E9-4D7B-97EE-CB93-7D88D00B9443}" v="1" dt="2019-03-07T16:53:16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7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232" y="3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1ABA5D-8358-459A-8E91-2EB18F0166B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79672B-2660-4A5F-A01C-35B087321102}">
      <dgm:prSet/>
      <dgm:spPr/>
      <dgm:t>
        <a:bodyPr/>
        <a:lstStyle/>
        <a:p>
          <a:r>
            <a:rPr lang="en-CA"/>
            <a:t>Intraday momentum strategies do not suffer from many disadvantages of interday momentum strategies, but they retain some key advantages</a:t>
          </a:r>
          <a:endParaRPr lang="en-US"/>
        </a:p>
      </dgm:t>
    </dgm:pt>
    <dgm:pt modelId="{E1960925-DF58-456D-A880-5B0C11DAFD8B}" type="parTrans" cxnId="{9CEAE203-80A2-41EB-B186-7620354313FE}">
      <dgm:prSet/>
      <dgm:spPr/>
      <dgm:t>
        <a:bodyPr/>
        <a:lstStyle/>
        <a:p>
          <a:endParaRPr lang="en-US"/>
        </a:p>
      </dgm:t>
    </dgm:pt>
    <dgm:pt modelId="{8679CE2D-9836-459E-8AE3-80020D40C280}" type="sibTrans" cxnId="{9CEAE203-80A2-41EB-B186-7620354313FE}">
      <dgm:prSet/>
      <dgm:spPr/>
      <dgm:t>
        <a:bodyPr/>
        <a:lstStyle/>
        <a:p>
          <a:endParaRPr lang="en-US"/>
        </a:p>
      </dgm:t>
    </dgm:pt>
    <dgm:pt modelId="{597B2AE6-80F7-464E-8893-E26A69866290}">
      <dgm:prSet/>
      <dgm:spPr/>
      <dgm:t>
        <a:bodyPr/>
        <a:lstStyle/>
        <a:p>
          <a:r>
            <a:rPr lang="en-CA"/>
            <a:t>"Breakout" momentum strategies involve a price exceeding a trading range</a:t>
          </a:r>
          <a:endParaRPr lang="en-US"/>
        </a:p>
      </dgm:t>
    </dgm:pt>
    <dgm:pt modelId="{83043E03-FDB1-43AC-AB6A-AEDA45662302}" type="parTrans" cxnId="{8FB16FFA-59D8-4997-B7FA-F3093F47C1B2}">
      <dgm:prSet/>
      <dgm:spPr/>
      <dgm:t>
        <a:bodyPr/>
        <a:lstStyle/>
        <a:p>
          <a:endParaRPr lang="en-US"/>
        </a:p>
      </dgm:t>
    </dgm:pt>
    <dgm:pt modelId="{E7413ECC-73A5-45E3-88FD-CA324FE7614C}" type="sibTrans" cxnId="{8FB16FFA-59D8-4997-B7FA-F3093F47C1B2}">
      <dgm:prSet/>
      <dgm:spPr/>
      <dgm:t>
        <a:bodyPr/>
        <a:lstStyle/>
        <a:p>
          <a:endParaRPr lang="en-US"/>
        </a:p>
      </dgm:t>
    </dgm:pt>
    <dgm:pt modelId="{776C7920-8D54-4612-BEA4-60F24E59DE6C}">
      <dgm:prSet/>
      <dgm:spPr/>
      <dgm:t>
        <a:bodyPr/>
        <a:lstStyle/>
        <a:p>
          <a:r>
            <a:rPr lang="en-CA"/>
            <a:t>The opening gap strategy is a breakout strategy that works for some futures and currencies</a:t>
          </a:r>
          <a:endParaRPr lang="en-US"/>
        </a:p>
      </dgm:t>
    </dgm:pt>
    <dgm:pt modelId="{D74A43CF-5D62-4FC6-A348-EAE763F03A7F}" type="parTrans" cxnId="{601D9CED-7BCD-4CE1-9AEA-B2C8DAC57AB5}">
      <dgm:prSet/>
      <dgm:spPr/>
      <dgm:t>
        <a:bodyPr/>
        <a:lstStyle/>
        <a:p>
          <a:endParaRPr lang="en-US"/>
        </a:p>
      </dgm:t>
    </dgm:pt>
    <dgm:pt modelId="{B19C35C1-26B4-412F-9BDB-5EEB653CFB29}" type="sibTrans" cxnId="{601D9CED-7BCD-4CE1-9AEA-B2C8DAC57AB5}">
      <dgm:prSet/>
      <dgm:spPr/>
      <dgm:t>
        <a:bodyPr/>
        <a:lstStyle/>
        <a:p>
          <a:endParaRPr lang="en-US"/>
        </a:p>
      </dgm:t>
    </dgm:pt>
    <dgm:pt modelId="{7943E27F-7D98-405E-8C2D-946F7D89D967}">
      <dgm:prSet/>
      <dgm:spPr/>
      <dgm:t>
        <a:bodyPr/>
        <a:lstStyle/>
        <a:p>
          <a:r>
            <a:rPr lang="en-CA"/>
            <a:t>Breakout momentum may be caused by the triggering of stop orders</a:t>
          </a:r>
          <a:endParaRPr lang="en-US"/>
        </a:p>
      </dgm:t>
    </dgm:pt>
    <dgm:pt modelId="{15DD0BD6-CC09-456F-8C97-0D5FA35A1613}" type="parTrans" cxnId="{F980E313-773E-468D-88BA-785DBE8BC9A5}">
      <dgm:prSet/>
      <dgm:spPr/>
      <dgm:t>
        <a:bodyPr/>
        <a:lstStyle/>
        <a:p>
          <a:endParaRPr lang="en-US"/>
        </a:p>
      </dgm:t>
    </dgm:pt>
    <dgm:pt modelId="{31F50F69-2B9F-40F7-ADFA-C8240EADCDE4}" type="sibTrans" cxnId="{F980E313-773E-468D-88BA-785DBE8BC9A5}">
      <dgm:prSet/>
      <dgm:spPr/>
      <dgm:t>
        <a:bodyPr/>
        <a:lstStyle/>
        <a:p>
          <a:endParaRPr lang="en-US"/>
        </a:p>
      </dgm:t>
    </dgm:pt>
    <dgm:pt modelId="{984FF2F3-B92B-4DBB-A4DE-1CDAA69541D4}">
      <dgm:prSet/>
      <dgm:spPr/>
      <dgm:t>
        <a:bodyPr/>
        <a:lstStyle/>
        <a:p>
          <a:r>
            <a:rPr lang="en-CA"/>
            <a:t>Many kinds of corporate and macroeconomic news induce short term price momentum</a:t>
          </a:r>
          <a:endParaRPr lang="en-US"/>
        </a:p>
      </dgm:t>
    </dgm:pt>
    <dgm:pt modelId="{C260F9F2-B2A3-4175-A9D5-CB04ABD2018D}" type="parTrans" cxnId="{913EE0AE-4013-4AD4-A8D9-B73FC8694AD8}">
      <dgm:prSet/>
      <dgm:spPr/>
      <dgm:t>
        <a:bodyPr/>
        <a:lstStyle/>
        <a:p>
          <a:endParaRPr lang="en-US"/>
        </a:p>
      </dgm:t>
    </dgm:pt>
    <dgm:pt modelId="{4A28E1A8-C3D9-4ADD-B7FC-8A668233ED8B}" type="sibTrans" cxnId="{913EE0AE-4013-4AD4-A8D9-B73FC8694AD8}">
      <dgm:prSet/>
      <dgm:spPr/>
      <dgm:t>
        <a:bodyPr/>
        <a:lstStyle/>
        <a:p>
          <a:endParaRPr lang="en-US"/>
        </a:p>
      </dgm:t>
    </dgm:pt>
    <dgm:pt modelId="{40ED4BC4-5A84-4DA9-A461-D6404423BD13}">
      <dgm:prSet/>
      <dgm:spPr/>
      <dgm:t>
        <a:bodyPr/>
        <a:lstStyle/>
        <a:p>
          <a:r>
            <a:rPr lang="en-CA"/>
            <a:t>Index composition changes induce momentum in stocks that are added to or deleted from the index</a:t>
          </a:r>
          <a:endParaRPr lang="en-US"/>
        </a:p>
      </dgm:t>
    </dgm:pt>
    <dgm:pt modelId="{900554DE-E1E6-4033-8357-0E8EAF7B9060}" type="parTrans" cxnId="{4F4C4A40-31BE-4CBB-8B0A-576B97F0CBF0}">
      <dgm:prSet/>
      <dgm:spPr/>
      <dgm:t>
        <a:bodyPr/>
        <a:lstStyle/>
        <a:p>
          <a:endParaRPr lang="en-US"/>
        </a:p>
      </dgm:t>
    </dgm:pt>
    <dgm:pt modelId="{4629CD3E-4A2C-43E4-B88C-DF11E2690B0C}" type="sibTrans" cxnId="{4F4C4A40-31BE-4CBB-8B0A-576B97F0CBF0}">
      <dgm:prSet/>
      <dgm:spPr/>
      <dgm:t>
        <a:bodyPr/>
        <a:lstStyle/>
        <a:p>
          <a:endParaRPr lang="en-US"/>
        </a:p>
      </dgm:t>
    </dgm:pt>
    <dgm:pt modelId="{78CDD4CA-C7BF-4A2C-A15C-D5051A8722B6}" type="pres">
      <dgm:prSet presAssocID="{2D1ABA5D-8358-459A-8E91-2EB18F0166B8}" presName="vert0" presStyleCnt="0">
        <dgm:presLayoutVars>
          <dgm:dir/>
          <dgm:animOne val="branch"/>
          <dgm:animLvl val="lvl"/>
        </dgm:presLayoutVars>
      </dgm:prSet>
      <dgm:spPr/>
    </dgm:pt>
    <dgm:pt modelId="{030E91B3-11A6-4F64-993E-4B9A605E376B}" type="pres">
      <dgm:prSet presAssocID="{D079672B-2660-4A5F-A01C-35B087321102}" presName="thickLine" presStyleLbl="alignNode1" presStyleIdx="0" presStyleCnt="6"/>
      <dgm:spPr/>
    </dgm:pt>
    <dgm:pt modelId="{9C05802E-FDAF-4C12-BA0A-14FA4FB1E266}" type="pres">
      <dgm:prSet presAssocID="{D079672B-2660-4A5F-A01C-35B087321102}" presName="horz1" presStyleCnt="0"/>
      <dgm:spPr/>
    </dgm:pt>
    <dgm:pt modelId="{714851B3-9EEB-4172-B274-322EB420003E}" type="pres">
      <dgm:prSet presAssocID="{D079672B-2660-4A5F-A01C-35B087321102}" presName="tx1" presStyleLbl="revTx" presStyleIdx="0" presStyleCnt="6"/>
      <dgm:spPr/>
    </dgm:pt>
    <dgm:pt modelId="{9AA2C183-05FB-45DE-904A-50F3D25841BC}" type="pres">
      <dgm:prSet presAssocID="{D079672B-2660-4A5F-A01C-35B087321102}" presName="vert1" presStyleCnt="0"/>
      <dgm:spPr/>
    </dgm:pt>
    <dgm:pt modelId="{6625944E-3D61-4E65-B7DF-38999F085F15}" type="pres">
      <dgm:prSet presAssocID="{597B2AE6-80F7-464E-8893-E26A69866290}" presName="thickLine" presStyleLbl="alignNode1" presStyleIdx="1" presStyleCnt="6"/>
      <dgm:spPr/>
    </dgm:pt>
    <dgm:pt modelId="{3A4DF887-5AF0-48DC-9A67-0EA7FEB64D45}" type="pres">
      <dgm:prSet presAssocID="{597B2AE6-80F7-464E-8893-E26A69866290}" presName="horz1" presStyleCnt="0"/>
      <dgm:spPr/>
    </dgm:pt>
    <dgm:pt modelId="{18498541-5BCE-4CAE-9E03-8E984D15502A}" type="pres">
      <dgm:prSet presAssocID="{597B2AE6-80F7-464E-8893-E26A69866290}" presName="tx1" presStyleLbl="revTx" presStyleIdx="1" presStyleCnt="6"/>
      <dgm:spPr/>
    </dgm:pt>
    <dgm:pt modelId="{A32DB3C9-7424-484A-BAAC-9FAE0E40E524}" type="pres">
      <dgm:prSet presAssocID="{597B2AE6-80F7-464E-8893-E26A69866290}" presName="vert1" presStyleCnt="0"/>
      <dgm:spPr/>
    </dgm:pt>
    <dgm:pt modelId="{94BE9785-FF0A-484C-9703-B8083011BD5E}" type="pres">
      <dgm:prSet presAssocID="{776C7920-8D54-4612-BEA4-60F24E59DE6C}" presName="thickLine" presStyleLbl="alignNode1" presStyleIdx="2" presStyleCnt="6"/>
      <dgm:spPr/>
    </dgm:pt>
    <dgm:pt modelId="{32F14C1B-E19D-4BB3-A3CE-B0F69F5B8A01}" type="pres">
      <dgm:prSet presAssocID="{776C7920-8D54-4612-BEA4-60F24E59DE6C}" presName="horz1" presStyleCnt="0"/>
      <dgm:spPr/>
    </dgm:pt>
    <dgm:pt modelId="{1A19764C-B01D-4E53-9235-7C53E060283A}" type="pres">
      <dgm:prSet presAssocID="{776C7920-8D54-4612-BEA4-60F24E59DE6C}" presName="tx1" presStyleLbl="revTx" presStyleIdx="2" presStyleCnt="6"/>
      <dgm:spPr/>
    </dgm:pt>
    <dgm:pt modelId="{DFC1403D-269F-4682-814F-B9253A174140}" type="pres">
      <dgm:prSet presAssocID="{776C7920-8D54-4612-BEA4-60F24E59DE6C}" presName="vert1" presStyleCnt="0"/>
      <dgm:spPr/>
    </dgm:pt>
    <dgm:pt modelId="{C51E39CE-63C8-4503-9454-ABA4A5A13567}" type="pres">
      <dgm:prSet presAssocID="{7943E27F-7D98-405E-8C2D-946F7D89D967}" presName="thickLine" presStyleLbl="alignNode1" presStyleIdx="3" presStyleCnt="6"/>
      <dgm:spPr/>
    </dgm:pt>
    <dgm:pt modelId="{D404A40D-B208-46ED-A362-55561D2D10E9}" type="pres">
      <dgm:prSet presAssocID="{7943E27F-7D98-405E-8C2D-946F7D89D967}" presName="horz1" presStyleCnt="0"/>
      <dgm:spPr/>
    </dgm:pt>
    <dgm:pt modelId="{A1499853-A866-44A9-BFF8-B88C1BD7CFA1}" type="pres">
      <dgm:prSet presAssocID="{7943E27F-7D98-405E-8C2D-946F7D89D967}" presName="tx1" presStyleLbl="revTx" presStyleIdx="3" presStyleCnt="6"/>
      <dgm:spPr/>
    </dgm:pt>
    <dgm:pt modelId="{3AF168CC-3DE6-4889-8326-4D249FB57673}" type="pres">
      <dgm:prSet presAssocID="{7943E27F-7D98-405E-8C2D-946F7D89D967}" presName="vert1" presStyleCnt="0"/>
      <dgm:spPr/>
    </dgm:pt>
    <dgm:pt modelId="{F523559C-AB3F-47B2-AC09-40A31C531576}" type="pres">
      <dgm:prSet presAssocID="{984FF2F3-B92B-4DBB-A4DE-1CDAA69541D4}" presName="thickLine" presStyleLbl="alignNode1" presStyleIdx="4" presStyleCnt="6"/>
      <dgm:spPr/>
    </dgm:pt>
    <dgm:pt modelId="{6CA67DB7-F94B-4DD4-A160-343E8AAEC305}" type="pres">
      <dgm:prSet presAssocID="{984FF2F3-B92B-4DBB-A4DE-1CDAA69541D4}" presName="horz1" presStyleCnt="0"/>
      <dgm:spPr/>
    </dgm:pt>
    <dgm:pt modelId="{300F7963-FDF5-4268-9D0F-D388250EECDA}" type="pres">
      <dgm:prSet presAssocID="{984FF2F3-B92B-4DBB-A4DE-1CDAA69541D4}" presName="tx1" presStyleLbl="revTx" presStyleIdx="4" presStyleCnt="6"/>
      <dgm:spPr/>
    </dgm:pt>
    <dgm:pt modelId="{AF2A059D-E5A0-4420-A228-C7F98612D5A2}" type="pres">
      <dgm:prSet presAssocID="{984FF2F3-B92B-4DBB-A4DE-1CDAA69541D4}" presName="vert1" presStyleCnt="0"/>
      <dgm:spPr/>
    </dgm:pt>
    <dgm:pt modelId="{DEF27E08-C079-4AA8-8B04-FDEAC15F3FB5}" type="pres">
      <dgm:prSet presAssocID="{40ED4BC4-5A84-4DA9-A461-D6404423BD13}" presName="thickLine" presStyleLbl="alignNode1" presStyleIdx="5" presStyleCnt="6"/>
      <dgm:spPr/>
    </dgm:pt>
    <dgm:pt modelId="{6525EE9D-47A1-440E-9A07-D5C6D5A2E5EF}" type="pres">
      <dgm:prSet presAssocID="{40ED4BC4-5A84-4DA9-A461-D6404423BD13}" presName="horz1" presStyleCnt="0"/>
      <dgm:spPr/>
    </dgm:pt>
    <dgm:pt modelId="{53AA07D8-0243-4EA7-89BD-2421DDC50127}" type="pres">
      <dgm:prSet presAssocID="{40ED4BC4-5A84-4DA9-A461-D6404423BD13}" presName="tx1" presStyleLbl="revTx" presStyleIdx="5" presStyleCnt="6"/>
      <dgm:spPr/>
    </dgm:pt>
    <dgm:pt modelId="{1D1D02CF-A11F-4094-9801-BDA0E04CE7CB}" type="pres">
      <dgm:prSet presAssocID="{40ED4BC4-5A84-4DA9-A461-D6404423BD13}" presName="vert1" presStyleCnt="0"/>
      <dgm:spPr/>
    </dgm:pt>
  </dgm:ptLst>
  <dgm:cxnLst>
    <dgm:cxn modelId="{9CEAE203-80A2-41EB-B186-7620354313FE}" srcId="{2D1ABA5D-8358-459A-8E91-2EB18F0166B8}" destId="{D079672B-2660-4A5F-A01C-35B087321102}" srcOrd="0" destOrd="0" parTransId="{E1960925-DF58-456D-A880-5B0C11DAFD8B}" sibTransId="{8679CE2D-9836-459E-8AE3-80020D40C280}"/>
    <dgm:cxn modelId="{F980E313-773E-468D-88BA-785DBE8BC9A5}" srcId="{2D1ABA5D-8358-459A-8E91-2EB18F0166B8}" destId="{7943E27F-7D98-405E-8C2D-946F7D89D967}" srcOrd="3" destOrd="0" parTransId="{15DD0BD6-CC09-456F-8C97-0D5FA35A1613}" sibTransId="{31F50F69-2B9F-40F7-ADFA-C8240EADCDE4}"/>
    <dgm:cxn modelId="{4F4C4A40-31BE-4CBB-8B0A-576B97F0CBF0}" srcId="{2D1ABA5D-8358-459A-8E91-2EB18F0166B8}" destId="{40ED4BC4-5A84-4DA9-A461-D6404423BD13}" srcOrd="5" destOrd="0" parTransId="{900554DE-E1E6-4033-8357-0E8EAF7B9060}" sibTransId="{4629CD3E-4A2C-43E4-B88C-DF11E2690B0C}"/>
    <dgm:cxn modelId="{394AE145-BDA5-4B5C-A17D-BB2AC2FFAF61}" type="presOf" srcId="{984FF2F3-B92B-4DBB-A4DE-1CDAA69541D4}" destId="{300F7963-FDF5-4268-9D0F-D388250EECDA}" srcOrd="0" destOrd="0" presId="urn:microsoft.com/office/officeart/2008/layout/LinedList"/>
    <dgm:cxn modelId="{AAE8BE8E-6E17-4D42-9C45-ED650D78A191}" type="presOf" srcId="{597B2AE6-80F7-464E-8893-E26A69866290}" destId="{18498541-5BCE-4CAE-9E03-8E984D15502A}" srcOrd="0" destOrd="0" presId="urn:microsoft.com/office/officeart/2008/layout/LinedList"/>
    <dgm:cxn modelId="{76F00492-3141-404B-9586-EB962C7A4241}" type="presOf" srcId="{D079672B-2660-4A5F-A01C-35B087321102}" destId="{714851B3-9EEB-4172-B274-322EB420003E}" srcOrd="0" destOrd="0" presId="urn:microsoft.com/office/officeart/2008/layout/LinedList"/>
    <dgm:cxn modelId="{AF6B3096-F4E7-4FE7-BB3B-1581BF844424}" type="presOf" srcId="{7943E27F-7D98-405E-8C2D-946F7D89D967}" destId="{A1499853-A866-44A9-BFF8-B88C1BD7CFA1}" srcOrd="0" destOrd="0" presId="urn:microsoft.com/office/officeart/2008/layout/LinedList"/>
    <dgm:cxn modelId="{913EE0AE-4013-4AD4-A8D9-B73FC8694AD8}" srcId="{2D1ABA5D-8358-459A-8E91-2EB18F0166B8}" destId="{984FF2F3-B92B-4DBB-A4DE-1CDAA69541D4}" srcOrd="4" destOrd="0" parTransId="{C260F9F2-B2A3-4175-A9D5-CB04ABD2018D}" sibTransId="{4A28E1A8-C3D9-4ADD-B7FC-8A668233ED8B}"/>
    <dgm:cxn modelId="{84FA60BF-8E6B-4EFB-B91C-0D8338708F2E}" type="presOf" srcId="{776C7920-8D54-4612-BEA4-60F24E59DE6C}" destId="{1A19764C-B01D-4E53-9235-7C53E060283A}" srcOrd="0" destOrd="0" presId="urn:microsoft.com/office/officeart/2008/layout/LinedList"/>
    <dgm:cxn modelId="{B83DF1DD-EBAA-42CC-9D57-490087D41DE4}" type="presOf" srcId="{40ED4BC4-5A84-4DA9-A461-D6404423BD13}" destId="{53AA07D8-0243-4EA7-89BD-2421DDC50127}" srcOrd="0" destOrd="0" presId="urn:microsoft.com/office/officeart/2008/layout/LinedList"/>
    <dgm:cxn modelId="{601D9CED-7BCD-4CE1-9AEA-B2C8DAC57AB5}" srcId="{2D1ABA5D-8358-459A-8E91-2EB18F0166B8}" destId="{776C7920-8D54-4612-BEA4-60F24E59DE6C}" srcOrd="2" destOrd="0" parTransId="{D74A43CF-5D62-4FC6-A348-EAE763F03A7F}" sibTransId="{B19C35C1-26B4-412F-9BDB-5EEB653CFB29}"/>
    <dgm:cxn modelId="{B658C7F7-E775-4E20-BD86-492EA38ECD28}" type="presOf" srcId="{2D1ABA5D-8358-459A-8E91-2EB18F0166B8}" destId="{78CDD4CA-C7BF-4A2C-A15C-D5051A8722B6}" srcOrd="0" destOrd="0" presId="urn:microsoft.com/office/officeart/2008/layout/LinedList"/>
    <dgm:cxn modelId="{8FB16FFA-59D8-4997-B7FA-F3093F47C1B2}" srcId="{2D1ABA5D-8358-459A-8E91-2EB18F0166B8}" destId="{597B2AE6-80F7-464E-8893-E26A69866290}" srcOrd="1" destOrd="0" parTransId="{83043E03-FDB1-43AC-AB6A-AEDA45662302}" sibTransId="{E7413ECC-73A5-45E3-88FD-CA324FE7614C}"/>
    <dgm:cxn modelId="{EA01119E-98AA-487B-8053-9A6913CA6757}" type="presParOf" srcId="{78CDD4CA-C7BF-4A2C-A15C-D5051A8722B6}" destId="{030E91B3-11A6-4F64-993E-4B9A605E376B}" srcOrd="0" destOrd="0" presId="urn:microsoft.com/office/officeart/2008/layout/LinedList"/>
    <dgm:cxn modelId="{AA9DBCB8-A452-4D67-9C8E-248E867C71A8}" type="presParOf" srcId="{78CDD4CA-C7BF-4A2C-A15C-D5051A8722B6}" destId="{9C05802E-FDAF-4C12-BA0A-14FA4FB1E266}" srcOrd="1" destOrd="0" presId="urn:microsoft.com/office/officeart/2008/layout/LinedList"/>
    <dgm:cxn modelId="{43EDC8C2-C034-4F85-A13D-B3B675533938}" type="presParOf" srcId="{9C05802E-FDAF-4C12-BA0A-14FA4FB1E266}" destId="{714851B3-9EEB-4172-B274-322EB420003E}" srcOrd="0" destOrd="0" presId="urn:microsoft.com/office/officeart/2008/layout/LinedList"/>
    <dgm:cxn modelId="{CF724626-9BA3-4CCE-A3CE-6A851A5781D9}" type="presParOf" srcId="{9C05802E-FDAF-4C12-BA0A-14FA4FB1E266}" destId="{9AA2C183-05FB-45DE-904A-50F3D25841BC}" srcOrd="1" destOrd="0" presId="urn:microsoft.com/office/officeart/2008/layout/LinedList"/>
    <dgm:cxn modelId="{737E4088-1EDB-47C4-84D0-989633957FB6}" type="presParOf" srcId="{78CDD4CA-C7BF-4A2C-A15C-D5051A8722B6}" destId="{6625944E-3D61-4E65-B7DF-38999F085F15}" srcOrd="2" destOrd="0" presId="urn:microsoft.com/office/officeart/2008/layout/LinedList"/>
    <dgm:cxn modelId="{686DFE26-5542-445B-97EC-C26D6DB44CF0}" type="presParOf" srcId="{78CDD4CA-C7BF-4A2C-A15C-D5051A8722B6}" destId="{3A4DF887-5AF0-48DC-9A67-0EA7FEB64D45}" srcOrd="3" destOrd="0" presId="urn:microsoft.com/office/officeart/2008/layout/LinedList"/>
    <dgm:cxn modelId="{283D572C-513F-4631-B4E5-CCB438593C92}" type="presParOf" srcId="{3A4DF887-5AF0-48DC-9A67-0EA7FEB64D45}" destId="{18498541-5BCE-4CAE-9E03-8E984D15502A}" srcOrd="0" destOrd="0" presId="urn:microsoft.com/office/officeart/2008/layout/LinedList"/>
    <dgm:cxn modelId="{35CFF135-DD77-4A19-835A-DA005B363A3A}" type="presParOf" srcId="{3A4DF887-5AF0-48DC-9A67-0EA7FEB64D45}" destId="{A32DB3C9-7424-484A-BAAC-9FAE0E40E524}" srcOrd="1" destOrd="0" presId="urn:microsoft.com/office/officeart/2008/layout/LinedList"/>
    <dgm:cxn modelId="{E8ACD43C-CFB4-4DC4-8D9E-F764E840735E}" type="presParOf" srcId="{78CDD4CA-C7BF-4A2C-A15C-D5051A8722B6}" destId="{94BE9785-FF0A-484C-9703-B8083011BD5E}" srcOrd="4" destOrd="0" presId="urn:microsoft.com/office/officeart/2008/layout/LinedList"/>
    <dgm:cxn modelId="{76B36172-D7CC-4EBF-BA7C-DFE3813D4FA8}" type="presParOf" srcId="{78CDD4CA-C7BF-4A2C-A15C-D5051A8722B6}" destId="{32F14C1B-E19D-4BB3-A3CE-B0F69F5B8A01}" srcOrd="5" destOrd="0" presId="urn:microsoft.com/office/officeart/2008/layout/LinedList"/>
    <dgm:cxn modelId="{1A1F778D-2E51-44FD-9A74-495431D80249}" type="presParOf" srcId="{32F14C1B-E19D-4BB3-A3CE-B0F69F5B8A01}" destId="{1A19764C-B01D-4E53-9235-7C53E060283A}" srcOrd="0" destOrd="0" presId="urn:microsoft.com/office/officeart/2008/layout/LinedList"/>
    <dgm:cxn modelId="{4E19752B-B31F-45D9-90DF-E71EB7939286}" type="presParOf" srcId="{32F14C1B-E19D-4BB3-A3CE-B0F69F5B8A01}" destId="{DFC1403D-269F-4682-814F-B9253A174140}" srcOrd="1" destOrd="0" presId="urn:microsoft.com/office/officeart/2008/layout/LinedList"/>
    <dgm:cxn modelId="{BB3C79F9-3ECD-45E3-87D8-6EB8406E4055}" type="presParOf" srcId="{78CDD4CA-C7BF-4A2C-A15C-D5051A8722B6}" destId="{C51E39CE-63C8-4503-9454-ABA4A5A13567}" srcOrd="6" destOrd="0" presId="urn:microsoft.com/office/officeart/2008/layout/LinedList"/>
    <dgm:cxn modelId="{0B087D10-821E-429B-A39C-B23D964D8811}" type="presParOf" srcId="{78CDD4CA-C7BF-4A2C-A15C-D5051A8722B6}" destId="{D404A40D-B208-46ED-A362-55561D2D10E9}" srcOrd="7" destOrd="0" presId="urn:microsoft.com/office/officeart/2008/layout/LinedList"/>
    <dgm:cxn modelId="{7D03C480-77ED-403A-B189-26CFD333737F}" type="presParOf" srcId="{D404A40D-B208-46ED-A362-55561D2D10E9}" destId="{A1499853-A866-44A9-BFF8-B88C1BD7CFA1}" srcOrd="0" destOrd="0" presId="urn:microsoft.com/office/officeart/2008/layout/LinedList"/>
    <dgm:cxn modelId="{6845EA30-3C9C-4540-84F1-5DF63C3D423A}" type="presParOf" srcId="{D404A40D-B208-46ED-A362-55561D2D10E9}" destId="{3AF168CC-3DE6-4889-8326-4D249FB57673}" srcOrd="1" destOrd="0" presId="urn:microsoft.com/office/officeart/2008/layout/LinedList"/>
    <dgm:cxn modelId="{16696496-F520-43B1-B404-1EAB1C4903E9}" type="presParOf" srcId="{78CDD4CA-C7BF-4A2C-A15C-D5051A8722B6}" destId="{F523559C-AB3F-47B2-AC09-40A31C531576}" srcOrd="8" destOrd="0" presId="urn:microsoft.com/office/officeart/2008/layout/LinedList"/>
    <dgm:cxn modelId="{C696B984-0073-4294-B59F-31480C3551BD}" type="presParOf" srcId="{78CDD4CA-C7BF-4A2C-A15C-D5051A8722B6}" destId="{6CA67DB7-F94B-4DD4-A160-343E8AAEC305}" srcOrd="9" destOrd="0" presId="urn:microsoft.com/office/officeart/2008/layout/LinedList"/>
    <dgm:cxn modelId="{C25C347E-55E2-43CB-B142-D08CC37DF40A}" type="presParOf" srcId="{6CA67DB7-F94B-4DD4-A160-343E8AAEC305}" destId="{300F7963-FDF5-4268-9D0F-D388250EECDA}" srcOrd="0" destOrd="0" presId="urn:microsoft.com/office/officeart/2008/layout/LinedList"/>
    <dgm:cxn modelId="{F3C5DA7C-E74E-4349-A1B6-B5B48B4DA9F1}" type="presParOf" srcId="{6CA67DB7-F94B-4DD4-A160-343E8AAEC305}" destId="{AF2A059D-E5A0-4420-A228-C7F98612D5A2}" srcOrd="1" destOrd="0" presId="urn:microsoft.com/office/officeart/2008/layout/LinedList"/>
    <dgm:cxn modelId="{2D965BD5-86A6-40E9-B1BF-C61B1F810FB9}" type="presParOf" srcId="{78CDD4CA-C7BF-4A2C-A15C-D5051A8722B6}" destId="{DEF27E08-C079-4AA8-8B04-FDEAC15F3FB5}" srcOrd="10" destOrd="0" presId="urn:microsoft.com/office/officeart/2008/layout/LinedList"/>
    <dgm:cxn modelId="{F8CF6E17-4A0A-4DDA-AA3C-5416F25D6303}" type="presParOf" srcId="{78CDD4CA-C7BF-4A2C-A15C-D5051A8722B6}" destId="{6525EE9D-47A1-440E-9A07-D5C6D5A2E5EF}" srcOrd="11" destOrd="0" presId="urn:microsoft.com/office/officeart/2008/layout/LinedList"/>
    <dgm:cxn modelId="{E198AC48-2532-431B-AF01-6C867C69BDC9}" type="presParOf" srcId="{6525EE9D-47A1-440E-9A07-D5C6D5A2E5EF}" destId="{53AA07D8-0243-4EA7-89BD-2421DDC50127}" srcOrd="0" destOrd="0" presId="urn:microsoft.com/office/officeart/2008/layout/LinedList"/>
    <dgm:cxn modelId="{F80B41A0-5677-4F94-9563-9071CA3CB0D2}" type="presParOf" srcId="{6525EE9D-47A1-440E-9A07-D5C6D5A2E5EF}" destId="{1D1D02CF-A11F-4094-9801-BDA0E04CE7C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1ABA5D-8358-459A-8E91-2EB18F0166B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9672B-2660-4A5F-A01C-35B087321102}">
      <dgm:prSet/>
      <dgm:spPr/>
      <dgm:t>
        <a:bodyPr/>
        <a:lstStyle/>
        <a:p>
          <a:r>
            <a:rPr lang="en-US" dirty="0">
              <a:cs typeface="Calibri Light"/>
            </a:rPr>
            <a:t>Rebalancing of leveraged ETFs near the market close causes momentum in the underlying index in the same direction as the market return from the previous close</a:t>
          </a:r>
        </a:p>
      </dgm:t>
    </dgm:pt>
    <dgm:pt modelId="{E1960925-DF58-456D-A880-5B0C11DAFD8B}" type="parTrans" cxnId="{9CEAE203-80A2-41EB-B186-7620354313FE}">
      <dgm:prSet/>
      <dgm:spPr/>
      <dgm:t>
        <a:bodyPr/>
        <a:lstStyle/>
        <a:p>
          <a:endParaRPr lang="en-US"/>
        </a:p>
      </dgm:t>
    </dgm:pt>
    <dgm:pt modelId="{8679CE2D-9836-459E-8AE3-80020D40C280}" type="sibTrans" cxnId="{9CEAE203-80A2-41EB-B186-7620354313FE}">
      <dgm:prSet/>
      <dgm:spPr/>
      <dgm:t>
        <a:bodyPr/>
        <a:lstStyle/>
        <a:p>
          <a:endParaRPr lang="en-US"/>
        </a:p>
      </dgm:t>
    </dgm:pt>
    <dgm:pt modelId="{597B2AE6-80F7-464E-8893-E26A69866290}">
      <dgm:prSet/>
      <dgm:spPr/>
      <dgm:t>
        <a:bodyPr/>
        <a:lstStyle/>
        <a:p>
          <a:r>
            <a:rPr lang="en-US" dirty="0">
              <a:cs typeface="Calibri Light"/>
            </a:rPr>
            <a:t>Many</a:t>
          </a:r>
          <a:r>
            <a:rPr lang="en-CA" dirty="0">
              <a:cs typeface="Calibri Light"/>
            </a:rPr>
            <a:t> high-frequency strategies </a:t>
          </a:r>
          <a:r>
            <a:rPr lang="en-US" dirty="0">
              <a:cs typeface="Calibri Light"/>
            </a:rPr>
            <a:t>involve the imbalance between bid and ask sizes, an imbalance that is sometimes artificially created by the high-frequency traders themselves</a:t>
          </a:r>
          <a:endParaRPr lang="en-CA" dirty="0">
            <a:cs typeface="Calibri Light"/>
          </a:endParaRPr>
        </a:p>
      </dgm:t>
    </dgm:pt>
    <dgm:pt modelId="{83043E03-FDB1-43AC-AB6A-AEDA45662302}" type="parTrans" cxnId="{8FB16FFA-59D8-4997-B7FA-F3093F47C1B2}">
      <dgm:prSet/>
      <dgm:spPr/>
      <dgm:t>
        <a:bodyPr/>
        <a:lstStyle/>
        <a:p>
          <a:endParaRPr lang="en-US"/>
        </a:p>
      </dgm:t>
    </dgm:pt>
    <dgm:pt modelId="{E7413ECC-73A5-45E3-88FD-CA324FE7614C}" type="sibTrans" cxnId="{8FB16FFA-59D8-4997-B7FA-F3093F47C1B2}">
      <dgm:prSet/>
      <dgm:spPr/>
      <dgm:t>
        <a:bodyPr/>
        <a:lstStyle/>
        <a:p>
          <a:endParaRPr lang="en-US"/>
        </a:p>
      </dgm:t>
    </dgm:pt>
    <dgm:pt modelId="{D5B42572-7050-4BF1-9D21-DB401DA75D0A}">
      <dgm:prSet/>
      <dgm:spPr/>
      <dgm:t>
        <a:bodyPr/>
        <a:lstStyle/>
        <a:p>
          <a:r>
            <a:rPr lang="en-US" dirty="0">
              <a:cs typeface="Calibri Light"/>
            </a:rPr>
            <a:t>Stop hunting is a high-frequency trading strategy that relies on triggering stop orders that typically populate round numbers near the market price</a:t>
          </a:r>
        </a:p>
      </dgm:t>
    </dgm:pt>
    <dgm:pt modelId="{CC4B9958-B20A-4E56-A0D6-E9468948E501}" type="parTrans" cxnId="{0FF3801E-F7FE-48F8-8B96-8E5B390A30DA}">
      <dgm:prSet/>
      <dgm:spPr/>
    </dgm:pt>
    <dgm:pt modelId="{386A42DC-8894-4FDC-B64B-CDC2EC8DDA0E}" type="sibTrans" cxnId="{0FF3801E-F7FE-48F8-8B96-8E5B390A30DA}">
      <dgm:prSet/>
      <dgm:spPr/>
    </dgm:pt>
    <dgm:pt modelId="{16E8F149-B8F8-46BD-B557-C8D80D6002A2}">
      <dgm:prSet/>
      <dgm:spPr/>
      <dgm:t>
        <a:bodyPr/>
        <a:lstStyle/>
        <a:p>
          <a:r>
            <a:rPr lang="en-US">
              <a:cs typeface="Calibri Light"/>
            </a:rPr>
            <a:t>Order flow can predict short-term price movement in the same direction</a:t>
          </a:r>
          <a:endParaRPr lang="en-US" dirty="0">
            <a:cs typeface="Calibri Light"/>
          </a:endParaRPr>
        </a:p>
      </dgm:t>
    </dgm:pt>
    <dgm:pt modelId="{989D08C4-945D-4FB4-89CC-A2871DBD79BF}" type="parTrans" cxnId="{84DBBA96-C27B-46ED-BC85-2D64988D7426}">
      <dgm:prSet/>
      <dgm:spPr/>
    </dgm:pt>
    <dgm:pt modelId="{8BAD928A-3E23-4B7A-9A4F-497375A5D748}" type="sibTrans" cxnId="{84DBBA96-C27B-46ED-BC85-2D64988D7426}">
      <dgm:prSet/>
      <dgm:spPr/>
    </dgm:pt>
    <dgm:pt modelId="{78CDD4CA-C7BF-4A2C-A15C-D5051A8722B6}" type="pres">
      <dgm:prSet presAssocID="{2D1ABA5D-8358-459A-8E91-2EB18F0166B8}" presName="vert0" presStyleCnt="0">
        <dgm:presLayoutVars>
          <dgm:dir/>
          <dgm:animOne val="branch"/>
          <dgm:animLvl val="lvl"/>
        </dgm:presLayoutVars>
      </dgm:prSet>
      <dgm:spPr/>
    </dgm:pt>
    <dgm:pt modelId="{030E91B3-11A6-4F64-993E-4B9A605E376B}" type="pres">
      <dgm:prSet presAssocID="{D079672B-2660-4A5F-A01C-35B087321102}" presName="thickLine" presStyleLbl="alignNode1" presStyleIdx="0" presStyleCnt="4"/>
      <dgm:spPr/>
    </dgm:pt>
    <dgm:pt modelId="{9C05802E-FDAF-4C12-BA0A-14FA4FB1E266}" type="pres">
      <dgm:prSet presAssocID="{D079672B-2660-4A5F-A01C-35B087321102}" presName="horz1" presStyleCnt="0"/>
      <dgm:spPr/>
    </dgm:pt>
    <dgm:pt modelId="{714851B3-9EEB-4172-B274-322EB420003E}" type="pres">
      <dgm:prSet presAssocID="{D079672B-2660-4A5F-A01C-35B087321102}" presName="tx1" presStyleLbl="revTx" presStyleIdx="0" presStyleCnt="4"/>
      <dgm:spPr/>
    </dgm:pt>
    <dgm:pt modelId="{9AA2C183-05FB-45DE-904A-50F3D25841BC}" type="pres">
      <dgm:prSet presAssocID="{D079672B-2660-4A5F-A01C-35B087321102}" presName="vert1" presStyleCnt="0"/>
      <dgm:spPr/>
    </dgm:pt>
    <dgm:pt modelId="{6625944E-3D61-4E65-B7DF-38999F085F15}" type="pres">
      <dgm:prSet presAssocID="{597B2AE6-80F7-464E-8893-E26A69866290}" presName="thickLine" presStyleLbl="alignNode1" presStyleIdx="1" presStyleCnt="4"/>
      <dgm:spPr/>
    </dgm:pt>
    <dgm:pt modelId="{3A4DF887-5AF0-48DC-9A67-0EA7FEB64D45}" type="pres">
      <dgm:prSet presAssocID="{597B2AE6-80F7-464E-8893-E26A69866290}" presName="horz1" presStyleCnt="0"/>
      <dgm:spPr/>
    </dgm:pt>
    <dgm:pt modelId="{18498541-5BCE-4CAE-9E03-8E984D15502A}" type="pres">
      <dgm:prSet presAssocID="{597B2AE6-80F7-464E-8893-E26A69866290}" presName="tx1" presStyleLbl="revTx" presStyleIdx="1" presStyleCnt="4"/>
      <dgm:spPr/>
    </dgm:pt>
    <dgm:pt modelId="{A32DB3C9-7424-484A-BAAC-9FAE0E40E524}" type="pres">
      <dgm:prSet presAssocID="{597B2AE6-80F7-464E-8893-E26A69866290}" presName="vert1" presStyleCnt="0"/>
      <dgm:spPr/>
    </dgm:pt>
    <dgm:pt modelId="{A460C065-E465-46D9-86A8-E89E5780D4BA}" type="pres">
      <dgm:prSet presAssocID="{D5B42572-7050-4BF1-9D21-DB401DA75D0A}" presName="thickLine" presStyleLbl="alignNode1" presStyleIdx="2" presStyleCnt="4"/>
      <dgm:spPr/>
    </dgm:pt>
    <dgm:pt modelId="{0270C97C-608D-4384-B024-71824ADA7F8D}" type="pres">
      <dgm:prSet presAssocID="{D5B42572-7050-4BF1-9D21-DB401DA75D0A}" presName="horz1" presStyleCnt="0"/>
      <dgm:spPr/>
    </dgm:pt>
    <dgm:pt modelId="{765F8347-B2CF-4DDA-A6EA-E881B4E53B1D}" type="pres">
      <dgm:prSet presAssocID="{D5B42572-7050-4BF1-9D21-DB401DA75D0A}" presName="tx1" presStyleLbl="revTx" presStyleIdx="2" presStyleCnt="4"/>
      <dgm:spPr/>
    </dgm:pt>
    <dgm:pt modelId="{FC081E29-770E-44CC-B6DD-644AB39AD5FB}" type="pres">
      <dgm:prSet presAssocID="{D5B42572-7050-4BF1-9D21-DB401DA75D0A}" presName="vert1" presStyleCnt="0"/>
      <dgm:spPr/>
    </dgm:pt>
    <dgm:pt modelId="{0BC35FE3-2DD9-4783-9223-187C3562184C}" type="pres">
      <dgm:prSet presAssocID="{16E8F149-B8F8-46BD-B557-C8D80D6002A2}" presName="thickLine" presStyleLbl="alignNode1" presStyleIdx="3" presStyleCnt="4"/>
      <dgm:spPr/>
    </dgm:pt>
    <dgm:pt modelId="{CCCAB344-D335-498C-940E-EAC3C4630DCE}" type="pres">
      <dgm:prSet presAssocID="{16E8F149-B8F8-46BD-B557-C8D80D6002A2}" presName="horz1" presStyleCnt="0"/>
      <dgm:spPr/>
    </dgm:pt>
    <dgm:pt modelId="{37511A8B-4A69-4B67-AE01-6C3922E904B6}" type="pres">
      <dgm:prSet presAssocID="{16E8F149-B8F8-46BD-B557-C8D80D6002A2}" presName="tx1" presStyleLbl="revTx" presStyleIdx="3" presStyleCnt="4"/>
      <dgm:spPr/>
    </dgm:pt>
    <dgm:pt modelId="{66C042FC-93FE-423A-8840-58995BD106DC}" type="pres">
      <dgm:prSet presAssocID="{16E8F149-B8F8-46BD-B557-C8D80D6002A2}" presName="vert1" presStyleCnt="0"/>
      <dgm:spPr/>
    </dgm:pt>
  </dgm:ptLst>
  <dgm:cxnLst>
    <dgm:cxn modelId="{9CEAE203-80A2-41EB-B186-7620354313FE}" srcId="{2D1ABA5D-8358-459A-8E91-2EB18F0166B8}" destId="{D079672B-2660-4A5F-A01C-35B087321102}" srcOrd="0" destOrd="0" parTransId="{E1960925-DF58-456D-A880-5B0C11DAFD8B}" sibTransId="{8679CE2D-9836-459E-8AE3-80020D40C280}"/>
    <dgm:cxn modelId="{0FF3801E-F7FE-48F8-8B96-8E5B390A30DA}" srcId="{2D1ABA5D-8358-459A-8E91-2EB18F0166B8}" destId="{D5B42572-7050-4BF1-9D21-DB401DA75D0A}" srcOrd="2" destOrd="0" parTransId="{CC4B9958-B20A-4E56-A0D6-E9468948E501}" sibTransId="{386A42DC-8894-4FDC-B64B-CDC2EC8DDA0E}"/>
    <dgm:cxn modelId="{3F4DEC51-648F-402D-89A1-18FFF2FECCB7}" type="presOf" srcId="{16E8F149-B8F8-46BD-B557-C8D80D6002A2}" destId="{37511A8B-4A69-4B67-AE01-6C3922E904B6}" srcOrd="0" destOrd="0" presId="urn:microsoft.com/office/officeart/2008/layout/LinedList"/>
    <dgm:cxn modelId="{AAE8BE8E-6E17-4D42-9C45-ED650D78A191}" type="presOf" srcId="{597B2AE6-80F7-464E-8893-E26A69866290}" destId="{18498541-5BCE-4CAE-9E03-8E984D15502A}" srcOrd="0" destOrd="0" presId="urn:microsoft.com/office/officeart/2008/layout/LinedList"/>
    <dgm:cxn modelId="{76F00492-3141-404B-9586-EB962C7A4241}" type="presOf" srcId="{D079672B-2660-4A5F-A01C-35B087321102}" destId="{714851B3-9EEB-4172-B274-322EB420003E}" srcOrd="0" destOrd="0" presId="urn:microsoft.com/office/officeart/2008/layout/LinedList"/>
    <dgm:cxn modelId="{84DBBA96-C27B-46ED-BC85-2D64988D7426}" srcId="{2D1ABA5D-8358-459A-8E91-2EB18F0166B8}" destId="{16E8F149-B8F8-46BD-B557-C8D80D6002A2}" srcOrd="3" destOrd="0" parTransId="{989D08C4-945D-4FB4-89CC-A2871DBD79BF}" sibTransId="{8BAD928A-3E23-4B7A-9A4F-497375A5D748}"/>
    <dgm:cxn modelId="{A22604E5-112F-4F30-BCB3-59B337B74500}" type="presOf" srcId="{D5B42572-7050-4BF1-9D21-DB401DA75D0A}" destId="{765F8347-B2CF-4DDA-A6EA-E881B4E53B1D}" srcOrd="0" destOrd="0" presId="urn:microsoft.com/office/officeart/2008/layout/LinedList"/>
    <dgm:cxn modelId="{B658C7F7-E775-4E20-BD86-492EA38ECD28}" type="presOf" srcId="{2D1ABA5D-8358-459A-8E91-2EB18F0166B8}" destId="{78CDD4CA-C7BF-4A2C-A15C-D5051A8722B6}" srcOrd="0" destOrd="0" presId="urn:microsoft.com/office/officeart/2008/layout/LinedList"/>
    <dgm:cxn modelId="{8FB16FFA-59D8-4997-B7FA-F3093F47C1B2}" srcId="{2D1ABA5D-8358-459A-8E91-2EB18F0166B8}" destId="{597B2AE6-80F7-464E-8893-E26A69866290}" srcOrd="1" destOrd="0" parTransId="{83043E03-FDB1-43AC-AB6A-AEDA45662302}" sibTransId="{E7413ECC-73A5-45E3-88FD-CA324FE7614C}"/>
    <dgm:cxn modelId="{EA01119E-98AA-487B-8053-9A6913CA6757}" type="presParOf" srcId="{78CDD4CA-C7BF-4A2C-A15C-D5051A8722B6}" destId="{030E91B3-11A6-4F64-993E-4B9A605E376B}" srcOrd="0" destOrd="0" presId="urn:microsoft.com/office/officeart/2008/layout/LinedList"/>
    <dgm:cxn modelId="{AA9DBCB8-A452-4D67-9C8E-248E867C71A8}" type="presParOf" srcId="{78CDD4CA-C7BF-4A2C-A15C-D5051A8722B6}" destId="{9C05802E-FDAF-4C12-BA0A-14FA4FB1E266}" srcOrd="1" destOrd="0" presId="urn:microsoft.com/office/officeart/2008/layout/LinedList"/>
    <dgm:cxn modelId="{43EDC8C2-C034-4F85-A13D-B3B675533938}" type="presParOf" srcId="{9C05802E-FDAF-4C12-BA0A-14FA4FB1E266}" destId="{714851B3-9EEB-4172-B274-322EB420003E}" srcOrd="0" destOrd="0" presId="urn:microsoft.com/office/officeart/2008/layout/LinedList"/>
    <dgm:cxn modelId="{CF724626-9BA3-4CCE-A3CE-6A851A5781D9}" type="presParOf" srcId="{9C05802E-FDAF-4C12-BA0A-14FA4FB1E266}" destId="{9AA2C183-05FB-45DE-904A-50F3D25841BC}" srcOrd="1" destOrd="0" presId="urn:microsoft.com/office/officeart/2008/layout/LinedList"/>
    <dgm:cxn modelId="{737E4088-1EDB-47C4-84D0-989633957FB6}" type="presParOf" srcId="{78CDD4CA-C7BF-4A2C-A15C-D5051A8722B6}" destId="{6625944E-3D61-4E65-B7DF-38999F085F15}" srcOrd="2" destOrd="0" presId="urn:microsoft.com/office/officeart/2008/layout/LinedList"/>
    <dgm:cxn modelId="{686DFE26-5542-445B-97EC-C26D6DB44CF0}" type="presParOf" srcId="{78CDD4CA-C7BF-4A2C-A15C-D5051A8722B6}" destId="{3A4DF887-5AF0-48DC-9A67-0EA7FEB64D45}" srcOrd="3" destOrd="0" presId="urn:microsoft.com/office/officeart/2008/layout/LinedList"/>
    <dgm:cxn modelId="{283D572C-513F-4631-B4E5-CCB438593C92}" type="presParOf" srcId="{3A4DF887-5AF0-48DC-9A67-0EA7FEB64D45}" destId="{18498541-5BCE-4CAE-9E03-8E984D15502A}" srcOrd="0" destOrd="0" presId="urn:microsoft.com/office/officeart/2008/layout/LinedList"/>
    <dgm:cxn modelId="{35CFF135-DD77-4A19-835A-DA005B363A3A}" type="presParOf" srcId="{3A4DF887-5AF0-48DC-9A67-0EA7FEB64D45}" destId="{A32DB3C9-7424-484A-BAAC-9FAE0E40E524}" srcOrd="1" destOrd="0" presId="urn:microsoft.com/office/officeart/2008/layout/LinedList"/>
    <dgm:cxn modelId="{DA3E3CB7-04B8-4128-8D22-EDE3C8A8B782}" type="presParOf" srcId="{78CDD4CA-C7BF-4A2C-A15C-D5051A8722B6}" destId="{A460C065-E465-46D9-86A8-E89E5780D4BA}" srcOrd="4" destOrd="0" presId="urn:microsoft.com/office/officeart/2008/layout/LinedList"/>
    <dgm:cxn modelId="{B8678DA7-490E-48A1-9D3A-4C73055FE4CB}" type="presParOf" srcId="{78CDD4CA-C7BF-4A2C-A15C-D5051A8722B6}" destId="{0270C97C-608D-4384-B024-71824ADA7F8D}" srcOrd="5" destOrd="0" presId="urn:microsoft.com/office/officeart/2008/layout/LinedList"/>
    <dgm:cxn modelId="{05DD73D9-4D24-4EB7-B6CD-7A8D5E78ABEB}" type="presParOf" srcId="{0270C97C-608D-4384-B024-71824ADA7F8D}" destId="{765F8347-B2CF-4DDA-A6EA-E881B4E53B1D}" srcOrd="0" destOrd="0" presId="urn:microsoft.com/office/officeart/2008/layout/LinedList"/>
    <dgm:cxn modelId="{DEE97F0E-1EC5-4812-9C2B-7C483D26BCE4}" type="presParOf" srcId="{0270C97C-608D-4384-B024-71824ADA7F8D}" destId="{FC081E29-770E-44CC-B6DD-644AB39AD5FB}" srcOrd="1" destOrd="0" presId="urn:microsoft.com/office/officeart/2008/layout/LinedList"/>
    <dgm:cxn modelId="{A04B831C-7B4D-4B5A-8D1A-DAF007DB0E0C}" type="presParOf" srcId="{78CDD4CA-C7BF-4A2C-A15C-D5051A8722B6}" destId="{0BC35FE3-2DD9-4783-9223-187C3562184C}" srcOrd="6" destOrd="0" presId="urn:microsoft.com/office/officeart/2008/layout/LinedList"/>
    <dgm:cxn modelId="{94F9FD34-37CD-4D0B-A23F-A3978F45A1FE}" type="presParOf" srcId="{78CDD4CA-C7BF-4A2C-A15C-D5051A8722B6}" destId="{CCCAB344-D335-498C-940E-EAC3C4630DCE}" srcOrd="7" destOrd="0" presId="urn:microsoft.com/office/officeart/2008/layout/LinedList"/>
    <dgm:cxn modelId="{B7BE0505-AF77-4424-B49A-5A85F890F096}" type="presParOf" srcId="{CCCAB344-D335-498C-940E-EAC3C4630DCE}" destId="{37511A8B-4A69-4B67-AE01-6C3922E904B6}" srcOrd="0" destOrd="0" presId="urn:microsoft.com/office/officeart/2008/layout/LinedList"/>
    <dgm:cxn modelId="{7EC6F9E1-9D27-4B40-B072-C35BBFB08896}" type="presParOf" srcId="{CCCAB344-D335-498C-940E-EAC3C4630DCE}" destId="{66C042FC-93FE-423A-8840-58995BD106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E91B3-11A6-4F64-993E-4B9A605E376B}">
      <dsp:nvSpPr>
        <dsp:cNvPr id="0" name=""/>
        <dsp:cNvSpPr/>
      </dsp:nvSpPr>
      <dsp:spPr>
        <a:xfrm>
          <a:off x="0" y="2278"/>
          <a:ext cx="5393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851B3-9EEB-4172-B274-322EB420003E}">
      <dsp:nvSpPr>
        <dsp:cNvPr id="0" name=""/>
        <dsp:cNvSpPr/>
      </dsp:nvSpPr>
      <dsp:spPr>
        <a:xfrm>
          <a:off x="0" y="2278"/>
          <a:ext cx="5393100" cy="777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Intraday momentum strategies do not suffer from many disadvantages of interday momentum strategies, but they retain some key advantages</a:t>
          </a:r>
          <a:endParaRPr lang="en-US" sz="1500" kern="1200"/>
        </a:p>
      </dsp:txBody>
      <dsp:txXfrm>
        <a:off x="0" y="2278"/>
        <a:ext cx="5393100" cy="777043"/>
      </dsp:txXfrm>
    </dsp:sp>
    <dsp:sp modelId="{6625944E-3D61-4E65-B7DF-38999F085F15}">
      <dsp:nvSpPr>
        <dsp:cNvPr id="0" name=""/>
        <dsp:cNvSpPr/>
      </dsp:nvSpPr>
      <dsp:spPr>
        <a:xfrm>
          <a:off x="0" y="779321"/>
          <a:ext cx="5393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98541-5BCE-4CAE-9E03-8E984D15502A}">
      <dsp:nvSpPr>
        <dsp:cNvPr id="0" name=""/>
        <dsp:cNvSpPr/>
      </dsp:nvSpPr>
      <dsp:spPr>
        <a:xfrm>
          <a:off x="0" y="779321"/>
          <a:ext cx="5393100" cy="777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"Breakout" momentum strategies involve a price exceeding a trading range</a:t>
          </a:r>
          <a:endParaRPr lang="en-US" sz="1500" kern="1200"/>
        </a:p>
      </dsp:txBody>
      <dsp:txXfrm>
        <a:off x="0" y="779321"/>
        <a:ext cx="5393100" cy="777043"/>
      </dsp:txXfrm>
    </dsp:sp>
    <dsp:sp modelId="{94BE9785-FF0A-484C-9703-B8083011BD5E}">
      <dsp:nvSpPr>
        <dsp:cNvPr id="0" name=""/>
        <dsp:cNvSpPr/>
      </dsp:nvSpPr>
      <dsp:spPr>
        <a:xfrm>
          <a:off x="0" y="1556365"/>
          <a:ext cx="5393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9764C-B01D-4E53-9235-7C53E060283A}">
      <dsp:nvSpPr>
        <dsp:cNvPr id="0" name=""/>
        <dsp:cNvSpPr/>
      </dsp:nvSpPr>
      <dsp:spPr>
        <a:xfrm>
          <a:off x="0" y="1556365"/>
          <a:ext cx="5393100" cy="777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The opening gap strategy is a breakout strategy that works for some futures and currencies</a:t>
          </a:r>
          <a:endParaRPr lang="en-US" sz="1500" kern="1200"/>
        </a:p>
      </dsp:txBody>
      <dsp:txXfrm>
        <a:off x="0" y="1556365"/>
        <a:ext cx="5393100" cy="777043"/>
      </dsp:txXfrm>
    </dsp:sp>
    <dsp:sp modelId="{C51E39CE-63C8-4503-9454-ABA4A5A13567}">
      <dsp:nvSpPr>
        <dsp:cNvPr id="0" name=""/>
        <dsp:cNvSpPr/>
      </dsp:nvSpPr>
      <dsp:spPr>
        <a:xfrm>
          <a:off x="0" y="2333408"/>
          <a:ext cx="5393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99853-A866-44A9-BFF8-B88C1BD7CFA1}">
      <dsp:nvSpPr>
        <dsp:cNvPr id="0" name=""/>
        <dsp:cNvSpPr/>
      </dsp:nvSpPr>
      <dsp:spPr>
        <a:xfrm>
          <a:off x="0" y="2333408"/>
          <a:ext cx="5393100" cy="777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Breakout momentum may be caused by the triggering of stop orders</a:t>
          </a:r>
          <a:endParaRPr lang="en-US" sz="1500" kern="1200"/>
        </a:p>
      </dsp:txBody>
      <dsp:txXfrm>
        <a:off x="0" y="2333408"/>
        <a:ext cx="5393100" cy="777043"/>
      </dsp:txXfrm>
    </dsp:sp>
    <dsp:sp modelId="{F523559C-AB3F-47B2-AC09-40A31C531576}">
      <dsp:nvSpPr>
        <dsp:cNvPr id="0" name=""/>
        <dsp:cNvSpPr/>
      </dsp:nvSpPr>
      <dsp:spPr>
        <a:xfrm>
          <a:off x="0" y="3110451"/>
          <a:ext cx="5393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F7963-FDF5-4268-9D0F-D388250EECDA}">
      <dsp:nvSpPr>
        <dsp:cNvPr id="0" name=""/>
        <dsp:cNvSpPr/>
      </dsp:nvSpPr>
      <dsp:spPr>
        <a:xfrm>
          <a:off x="0" y="3110451"/>
          <a:ext cx="5393100" cy="777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Many kinds of corporate and macroeconomic news induce short term price momentum</a:t>
          </a:r>
          <a:endParaRPr lang="en-US" sz="1500" kern="1200"/>
        </a:p>
      </dsp:txBody>
      <dsp:txXfrm>
        <a:off x="0" y="3110451"/>
        <a:ext cx="5393100" cy="777043"/>
      </dsp:txXfrm>
    </dsp:sp>
    <dsp:sp modelId="{DEF27E08-C079-4AA8-8B04-FDEAC15F3FB5}">
      <dsp:nvSpPr>
        <dsp:cNvPr id="0" name=""/>
        <dsp:cNvSpPr/>
      </dsp:nvSpPr>
      <dsp:spPr>
        <a:xfrm>
          <a:off x="0" y="3887495"/>
          <a:ext cx="5393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A07D8-0243-4EA7-89BD-2421DDC50127}">
      <dsp:nvSpPr>
        <dsp:cNvPr id="0" name=""/>
        <dsp:cNvSpPr/>
      </dsp:nvSpPr>
      <dsp:spPr>
        <a:xfrm>
          <a:off x="0" y="3887495"/>
          <a:ext cx="5393100" cy="777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Index composition changes induce momentum in stocks that are added to or deleted from the index</a:t>
          </a:r>
          <a:endParaRPr lang="en-US" sz="1500" kern="1200"/>
        </a:p>
      </dsp:txBody>
      <dsp:txXfrm>
        <a:off x="0" y="3887495"/>
        <a:ext cx="5393100" cy="777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E91B3-11A6-4F64-993E-4B9A605E376B}">
      <dsp:nvSpPr>
        <dsp:cNvPr id="0" name=""/>
        <dsp:cNvSpPr/>
      </dsp:nvSpPr>
      <dsp:spPr>
        <a:xfrm>
          <a:off x="0" y="0"/>
          <a:ext cx="5393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851B3-9EEB-4172-B274-322EB420003E}">
      <dsp:nvSpPr>
        <dsp:cNvPr id="0" name=""/>
        <dsp:cNvSpPr/>
      </dsp:nvSpPr>
      <dsp:spPr>
        <a:xfrm>
          <a:off x="0" y="0"/>
          <a:ext cx="5393100" cy="1166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cs typeface="Calibri Light"/>
            </a:rPr>
            <a:t>Rebalancing of leveraged ETFs near the market close causes momentum in the underlying index in the same direction as the market return from the previous close</a:t>
          </a:r>
        </a:p>
      </dsp:txBody>
      <dsp:txXfrm>
        <a:off x="0" y="0"/>
        <a:ext cx="5393100" cy="1166704"/>
      </dsp:txXfrm>
    </dsp:sp>
    <dsp:sp modelId="{6625944E-3D61-4E65-B7DF-38999F085F15}">
      <dsp:nvSpPr>
        <dsp:cNvPr id="0" name=""/>
        <dsp:cNvSpPr/>
      </dsp:nvSpPr>
      <dsp:spPr>
        <a:xfrm>
          <a:off x="0" y="1166704"/>
          <a:ext cx="5393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98541-5BCE-4CAE-9E03-8E984D15502A}">
      <dsp:nvSpPr>
        <dsp:cNvPr id="0" name=""/>
        <dsp:cNvSpPr/>
      </dsp:nvSpPr>
      <dsp:spPr>
        <a:xfrm>
          <a:off x="0" y="1166704"/>
          <a:ext cx="5393100" cy="1166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cs typeface="Calibri Light"/>
            </a:rPr>
            <a:t>Many</a:t>
          </a:r>
          <a:r>
            <a:rPr lang="en-CA" sz="1800" kern="1200" dirty="0">
              <a:cs typeface="Calibri Light"/>
            </a:rPr>
            <a:t> high-frequency strategies </a:t>
          </a:r>
          <a:r>
            <a:rPr lang="en-US" sz="1800" kern="1200" dirty="0">
              <a:cs typeface="Calibri Light"/>
            </a:rPr>
            <a:t>involve the imbalance between bid and ask sizes, an imbalance that is sometimes artificially created by the high-frequency traders themselves</a:t>
          </a:r>
          <a:endParaRPr lang="en-CA" sz="1800" kern="1200" dirty="0">
            <a:cs typeface="Calibri Light"/>
          </a:endParaRPr>
        </a:p>
      </dsp:txBody>
      <dsp:txXfrm>
        <a:off x="0" y="1166704"/>
        <a:ext cx="5393100" cy="1166704"/>
      </dsp:txXfrm>
    </dsp:sp>
    <dsp:sp modelId="{A460C065-E465-46D9-86A8-E89E5780D4BA}">
      <dsp:nvSpPr>
        <dsp:cNvPr id="0" name=""/>
        <dsp:cNvSpPr/>
      </dsp:nvSpPr>
      <dsp:spPr>
        <a:xfrm>
          <a:off x="0" y="2333408"/>
          <a:ext cx="5393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F8347-B2CF-4DDA-A6EA-E881B4E53B1D}">
      <dsp:nvSpPr>
        <dsp:cNvPr id="0" name=""/>
        <dsp:cNvSpPr/>
      </dsp:nvSpPr>
      <dsp:spPr>
        <a:xfrm>
          <a:off x="0" y="2333408"/>
          <a:ext cx="5393100" cy="1166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cs typeface="Calibri Light"/>
            </a:rPr>
            <a:t>Stop hunting is a high-frequency trading strategy that relies on triggering stop orders that typically populate round numbers near the market price</a:t>
          </a:r>
        </a:p>
      </dsp:txBody>
      <dsp:txXfrm>
        <a:off x="0" y="2333408"/>
        <a:ext cx="5393100" cy="1166704"/>
      </dsp:txXfrm>
    </dsp:sp>
    <dsp:sp modelId="{0BC35FE3-2DD9-4783-9223-187C3562184C}">
      <dsp:nvSpPr>
        <dsp:cNvPr id="0" name=""/>
        <dsp:cNvSpPr/>
      </dsp:nvSpPr>
      <dsp:spPr>
        <a:xfrm>
          <a:off x="0" y="3500112"/>
          <a:ext cx="5393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11A8B-4A69-4B67-AE01-6C3922E904B6}">
      <dsp:nvSpPr>
        <dsp:cNvPr id="0" name=""/>
        <dsp:cNvSpPr/>
      </dsp:nvSpPr>
      <dsp:spPr>
        <a:xfrm>
          <a:off x="0" y="3500112"/>
          <a:ext cx="5393100" cy="1166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cs typeface="Calibri Light"/>
            </a:rPr>
            <a:t>Order flow can predict short-term price movement in the same direction</a:t>
          </a:r>
          <a:endParaRPr lang="en-US" sz="1800" kern="1200" dirty="0">
            <a:cs typeface="Calibri Light"/>
          </a:endParaRPr>
        </a:p>
      </dsp:txBody>
      <dsp:txXfrm>
        <a:off x="0" y="3500112"/>
        <a:ext cx="5393100" cy="1166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8682CDE-5B29-FA40-ACB9-8CA204D1B02F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89905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89905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4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E4B5DE-CE4D-2E47-89EE-AF7AC64C8FA4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8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9BF285-FCB8-484F-B518-25B5B1606EBF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2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CD8A52-27AB-A14E-A28A-1CAEF5BE5CD3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1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1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3162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1397" y="297707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77010" y="294150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576693" y="297707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ED94E-08E2-ED43-8DE5-EF16B564A3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3001" y="80284"/>
            <a:ext cx="624840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0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F161-D4CD-DD49-B98E-3FE8200EB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B427F-051F-B248-8E4A-AE579800B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Intraday momentum trading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FFD8-A739-A642-B566-57959395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hunting in currency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A8B0-1C74-B244-98F7-8318CE90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0867768" cy="425227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cs typeface="Calibri"/>
              </a:rPr>
              <a:t>In currency markets once support levels are breached prices will go down, and similarly once resistance levels are breached prices go up</a:t>
            </a:r>
          </a:p>
          <a:p>
            <a:pPr marL="305435" indent="-305435"/>
            <a:r>
              <a:rPr lang="en-US" dirty="0">
                <a:cs typeface="Calibri"/>
              </a:rPr>
              <a:t>Support and resistance levels are reported daily by banks and brokerages</a:t>
            </a:r>
          </a:p>
          <a:p>
            <a:pPr marL="305435" indent="-305435"/>
            <a:r>
              <a:rPr lang="en-US" dirty="0">
                <a:cs typeface="Calibri"/>
              </a:rPr>
              <a:t>These price changes occur due to large number of stop orders placed at or near the support and resistance levels</a:t>
            </a:r>
          </a:p>
          <a:p>
            <a:pPr marL="305435" indent="-305435"/>
            <a:r>
              <a:rPr lang="en-US" dirty="0">
                <a:cs typeface="Calibri"/>
              </a:rPr>
              <a:t>The idea is that once the price drops below the support level, sell orders get triggered causing prices to go down further</a:t>
            </a:r>
          </a:p>
          <a:p>
            <a:pPr marL="305435" indent="-305435"/>
            <a:r>
              <a:rPr lang="en-US" dirty="0">
                <a:cs typeface="Calibri"/>
              </a:rPr>
              <a:t>Create large sell orders when near support, drive the order below the support level, buy back at a profit. Vice versa for resistance levels</a:t>
            </a:r>
          </a:p>
        </p:txBody>
      </p:sp>
    </p:spTree>
    <p:extLst>
      <p:ext uri="{BB962C8B-B14F-4D97-AF65-F5344CB8AC3E}">
        <p14:creationId xmlns:p14="http://schemas.microsoft.com/office/powerpoint/2010/main" val="23399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1EF8-8ABF-FC45-9B8B-052312C1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04C3C-FA38-7543-A82D-0DB828D4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243221"/>
            <a:ext cx="5353516" cy="4122531"/>
          </a:xfrm>
        </p:spPr>
        <p:txBody>
          <a:bodyPr>
            <a:normAutofit fontScale="77500" lnSpcReduction="20000"/>
          </a:bodyPr>
          <a:lstStyle/>
          <a:p>
            <a:pPr marL="305435" indent="-305435"/>
            <a:r>
              <a:rPr lang="en-US" dirty="0">
                <a:cs typeface="Calibri"/>
              </a:rPr>
              <a:t>Order flow is a transaction volume.</a:t>
            </a:r>
          </a:p>
          <a:p>
            <a:pPr marL="305435" indent="-305435"/>
            <a:r>
              <a:rPr lang="en-US" dirty="0">
                <a:cs typeface="Calibri"/>
              </a:rPr>
              <a:t>If a trader buys 100 units the order flow is 100. If they instead sell 100 units the order flow is –100</a:t>
            </a:r>
          </a:p>
          <a:p>
            <a:pPr marL="305435" indent="-305435"/>
            <a:r>
              <a:rPr lang="en-US" dirty="0">
                <a:cs typeface="Calibri"/>
              </a:rPr>
              <a:t>Order flow information is a good predictor of price movements. This is because market makers can distill important information from the order flow and set the bid ask prices accordingly</a:t>
            </a:r>
          </a:p>
          <a:p>
            <a:pPr marL="305435" indent="-305435"/>
            <a:r>
              <a:rPr lang="en-US" dirty="0">
                <a:cs typeface="Calibri"/>
              </a:rPr>
              <a:t>Ex:</a:t>
            </a:r>
          </a:p>
          <a:p>
            <a:pPr marL="629920" lvl="1" indent="-305435"/>
            <a:r>
              <a:rPr lang="en-US" dirty="0">
                <a:cs typeface="Calibri"/>
              </a:rPr>
              <a:t>A major hedge fund learns about a major piece of breaking news, and immediately submit a large market order of the same sign. A market maker monitoring the order flow will deduce the large one-directional demand indicates the presence of informed traders and adjust their bid-ask prices to protect themselves.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95A649F-0B2C-45D6-914B-59179AFEE962}"/>
              </a:ext>
            </a:extLst>
          </p:cNvPr>
          <p:cNvSpPr txBox="1">
            <a:spLocks/>
          </p:cNvSpPr>
          <p:nvPr/>
        </p:nvSpPr>
        <p:spPr>
          <a:xfrm>
            <a:off x="6255620" y="2247179"/>
            <a:ext cx="5353516" cy="41225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dirty="0">
                <a:cs typeface="Calibri"/>
              </a:rPr>
              <a:t>For stocks and futures markets, monitor and record every tick. Determine whether a transaction took place at the bid (negative order flow) or at the ask (positive order flow)</a:t>
            </a:r>
          </a:p>
          <a:p>
            <a:pPr marL="305435" indent="-305435"/>
            <a:r>
              <a:rPr lang="en-US" dirty="0">
                <a:cs typeface="Calibri"/>
              </a:rPr>
              <a:t>Difficult to use this strategy for currencies markets, so we may have to trade currency futures instead.</a:t>
            </a:r>
          </a:p>
          <a:p>
            <a:pPr marL="305435" indent="-305435"/>
            <a:r>
              <a:rPr lang="en-US" dirty="0">
                <a:cs typeface="Calibri"/>
              </a:rPr>
              <a:t>Once the order flow is calculated compare to the average order flow over some look back period</a:t>
            </a:r>
          </a:p>
        </p:txBody>
      </p:sp>
    </p:spTree>
    <p:extLst>
      <p:ext uri="{BB962C8B-B14F-4D97-AF65-F5344CB8AC3E}">
        <p14:creationId xmlns:p14="http://schemas.microsoft.com/office/powerpoint/2010/main" val="259289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1EF8-8ABF-FC45-9B8B-052312C1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  <a:endParaRPr lang="en-US" dirty="0">
              <a:cs typeface="Calibri Light"/>
            </a:endParaRPr>
          </a:p>
        </p:txBody>
      </p:sp>
      <p:graphicFrame>
        <p:nvGraphicFramePr>
          <p:cNvPr id="15" name="Diagram 2">
            <a:extLst>
              <a:ext uri="{FF2B5EF4-FFF2-40B4-BE49-F238E27FC236}">
                <a16:creationId xmlns:a16="http://schemas.microsoft.com/office/drawing/2014/main" id="{FDA5A950-74B3-41D4-8293-3359F6BF3E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10822"/>
              </p:ext>
            </p:extLst>
          </p:nvPr>
        </p:nvGraphicFramePr>
        <p:xfrm>
          <a:off x="511921" y="1926546"/>
          <a:ext cx="5393100" cy="4666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2" name="Diagram 2">
            <a:extLst>
              <a:ext uri="{FF2B5EF4-FFF2-40B4-BE49-F238E27FC236}">
                <a16:creationId xmlns:a16="http://schemas.microsoft.com/office/drawing/2014/main" id="{635A34A3-F624-4B78-9A73-40C81D887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963595"/>
              </p:ext>
            </p:extLst>
          </p:nvPr>
        </p:nvGraphicFramePr>
        <p:xfrm>
          <a:off x="6350622" y="1926546"/>
          <a:ext cx="5393100" cy="4666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569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E1AB-2AB4-0045-88AB-3BB5DA58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F6B31-D7C6-0E42-A9E5-3065CE34D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503" y="2015610"/>
            <a:ext cx="10056103" cy="3805856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 dirty="0">
                <a:cs typeface="Calibri"/>
              </a:rPr>
              <a:t>Intraday momentum shares the same causes except for persistence of roll return</a:t>
            </a:r>
          </a:p>
          <a:p>
            <a:pPr marL="305435" indent="-305435"/>
            <a:r>
              <a:rPr lang="en-US" dirty="0">
                <a:cs typeface="Calibri"/>
              </a:rPr>
              <a:t>Intraday Momentum strategies can be triggered by many factors. Some factors are </a:t>
            </a:r>
            <a:endParaRPr lang="en-US" dirty="0"/>
          </a:p>
          <a:p>
            <a:pPr marL="629920" lvl="1" indent="-305435"/>
            <a:r>
              <a:rPr lang="en-US" dirty="0">
                <a:cs typeface="Calibri"/>
              </a:rPr>
              <a:t>Earnings Announcements</a:t>
            </a:r>
          </a:p>
          <a:p>
            <a:pPr marL="629920" lvl="1" indent="-305435"/>
            <a:r>
              <a:rPr lang="en-US" dirty="0"/>
              <a:t>Analyst recommendation changes</a:t>
            </a:r>
            <a:endParaRPr lang="en-US" dirty="0">
              <a:cs typeface="Calibri"/>
            </a:endParaRPr>
          </a:p>
          <a:p>
            <a:pPr marL="629920" lvl="1" indent="-305435"/>
            <a:r>
              <a:rPr lang="en-US" dirty="0">
                <a:cs typeface="Calibri"/>
              </a:rPr>
              <a:t>Macro economic news</a:t>
            </a:r>
          </a:p>
          <a:p>
            <a:pPr marL="629920" lvl="1" indent="-305435"/>
            <a:r>
              <a:rPr lang="en-US" dirty="0">
                <a:cs typeface="Calibri"/>
              </a:rPr>
              <a:t>Actions of large funds</a:t>
            </a:r>
          </a:p>
          <a:p>
            <a:pPr marL="629920" lvl="1" indent="-305435"/>
            <a:r>
              <a:rPr lang="en-US" dirty="0">
                <a:cs typeface="Calibri"/>
              </a:rPr>
              <a:t>Some causes on the smallest time scale</a:t>
            </a:r>
            <a:endParaRPr lang="en-US" dirty="0"/>
          </a:p>
          <a:p>
            <a:pPr marL="899795" lvl="2" indent="-269875"/>
            <a:r>
              <a:rPr lang="en-US" dirty="0">
                <a:cs typeface="Calibri"/>
              </a:rPr>
              <a:t>Imbalance of bid and ask sizes</a:t>
            </a:r>
          </a:p>
          <a:p>
            <a:pPr marL="899795" lvl="2" indent="-269875"/>
            <a:r>
              <a:rPr lang="en-US" dirty="0">
                <a:cs typeface="Calibri"/>
              </a:rPr>
              <a:t>Changes in order flow</a:t>
            </a:r>
          </a:p>
          <a:p>
            <a:pPr marL="899795" lvl="2" indent="-269875"/>
            <a:r>
              <a:rPr lang="en-US" dirty="0"/>
              <a:t>Nonuniform distribution of stop orders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1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5586-C2AC-4741-9A44-899478DE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83A4-0A4B-C449-8454-4924749A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41" y="2843535"/>
            <a:ext cx="5464008" cy="3445769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 dirty="0"/>
              <a:t>Sometimes works on futures and currencies</a:t>
            </a:r>
            <a:endParaRPr lang="en-US" dirty="0">
              <a:cs typeface="Calibri"/>
            </a:endParaRPr>
          </a:p>
          <a:p>
            <a:pPr marL="305435" indent="-305435"/>
            <a:r>
              <a:rPr lang="en-US" dirty="0">
                <a:cs typeface="Calibri"/>
              </a:rPr>
              <a:t>Buy when instrument gaps up, short when they gap down</a:t>
            </a:r>
          </a:p>
          <a:p>
            <a:pPr marL="305435" indent="-305435"/>
            <a:r>
              <a:rPr lang="en-US" dirty="0">
                <a:cs typeface="Calibri"/>
              </a:rPr>
              <a:t>Most currency markets are closed 5pm Friday to 5pm Sunday, forming a natural gap</a:t>
            </a:r>
          </a:p>
          <a:p>
            <a:pPr marL="629920" lvl="1" indent="-342900"/>
            <a:r>
              <a:rPr lang="en-US" dirty="0">
                <a:cs typeface="Calibri"/>
              </a:rPr>
              <a:t>Close price often very different than open price</a:t>
            </a:r>
          </a:p>
          <a:p>
            <a:pPr marL="629920" lvl="1" indent="-342900"/>
            <a:r>
              <a:rPr lang="en-US" dirty="0">
                <a:cs typeface="Calibri"/>
              </a:rPr>
              <a:t>Stop orders get triggered</a:t>
            </a:r>
          </a:p>
          <a:p>
            <a:pPr marL="629920" lvl="1" indent="-342900"/>
            <a:r>
              <a:rPr lang="en-US" dirty="0"/>
              <a:t>Execution of these stop orders cause momentum</a:t>
            </a:r>
            <a:endParaRPr lang="en-US" dirty="0">
              <a:cs typeface="Calibri"/>
            </a:endParaRPr>
          </a:p>
          <a:p>
            <a:pPr marL="666900" lvl="1" indent="-342900">
              <a:buFont typeface="Calibri Light" panose="020F0302020204030204"/>
              <a:buAutoNum type="arabicPeriod"/>
            </a:pPr>
            <a:endParaRPr lang="en-US" dirty="0">
              <a:cs typeface="Calibri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BDA6CF6-496C-467D-A6E2-420D30D24BEE}"/>
              </a:ext>
            </a:extLst>
          </p:cNvPr>
          <p:cNvSpPr txBox="1">
            <a:spLocks/>
          </p:cNvSpPr>
          <p:nvPr/>
        </p:nvSpPr>
        <p:spPr>
          <a:xfrm>
            <a:off x="580440" y="205297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cs typeface="Calibri"/>
              </a:rPr>
              <a:t>Open Gap Strategy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FBB4DDD-E29F-4AAA-8430-EF89F76FDD63}"/>
              </a:ext>
            </a:extLst>
          </p:cNvPr>
          <p:cNvSpPr txBox="1">
            <a:spLocks/>
          </p:cNvSpPr>
          <p:nvPr/>
        </p:nvSpPr>
        <p:spPr>
          <a:xfrm>
            <a:off x="6518102" y="2052969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cs typeface="Calibri"/>
              </a:rPr>
              <a:t>Post Earnings Announcement Drift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165C81-D445-4B58-89DF-E6BF86C46D8E}"/>
              </a:ext>
            </a:extLst>
          </p:cNvPr>
          <p:cNvSpPr txBox="1">
            <a:spLocks/>
          </p:cNvSpPr>
          <p:nvPr/>
        </p:nvSpPr>
        <p:spPr>
          <a:xfrm>
            <a:off x="6334788" y="2857389"/>
            <a:ext cx="5464008" cy="344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dirty="0">
                <a:cs typeface="Calibri"/>
              </a:rPr>
              <a:t>Enter at the market open after earnings announcement was made after the previous close.</a:t>
            </a:r>
          </a:p>
          <a:p>
            <a:pPr marL="305435" indent="-305435"/>
            <a:r>
              <a:rPr lang="en-US" dirty="0">
                <a:cs typeface="Calibri"/>
              </a:rPr>
              <a:t>Buy stock if return is very positive, short if negative</a:t>
            </a:r>
          </a:p>
          <a:p>
            <a:pPr marL="305435" indent="-305435"/>
            <a:r>
              <a:rPr lang="en-US" dirty="0">
                <a:cs typeface="Calibri"/>
              </a:rPr>
              <a:t>Liquidate at the end of the day</a:t>
            </a:r>
          </a:p>
          <a:p>
            <a:pPr marL="629920" lvl="1" indent="-342900"/>
            <a:r>
              <a:rPr lang="en-US" dirty="0">
                <a:cs typeface="Calibri"/>
              </a:rPr>
              <a:t>Overnight returns tend to be negative</a:t>
            </a:r>
          </a:p>
          <a:p>
            <a:pPr marL="305435" indent="-305435"/>
            <a:r>
              <a:rPr lang="en-US" dirty="0">
                <a:cs typeface="Calibri"/>
              </a:rPr>
              <a:t>To back test, we need to have historical data of the previous earnings announcements</a:t>
            </a:r>
          </a:p>
          <a:p>
            <a:pPr marL="666900" lvl="1" indent="-342900">
              <a:buFont typeface="Calibri Light" panose="020F0302020204030204"/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16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C91C-6B7C-414F-B92D-E2D6AF91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Drift due to other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416F-EEC0-8D47-8126-ED04A570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6196"/>
            <a:ext cx="10961498" cy="3678303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cs typeface="Calibri"/>
              </a:rPr>
              <a:t>Earnings Guidance</a:t>
            </a:r>
          </a:p>
          <a:p>
            <a:pPr marL="305435" indent="-305435"/>
            <a:r>
              <a:rPr lang="en-US" dirty="0">
                <a:cs typeface="Calibri"/>
              </a:rPr>
              <a:t>Same store sales</a:t>
            </a:r>
          </a:p>
          <a:p>
            <a:pPr marL="305435" indent="-305435"/>
            <a:r>
              <a:rPr lang="en-US" dirty="0">
                <a:cs typeface="Calibri"/>
              </a:rPr>
              <a:t>Analyst ratings and recommendation changes</a:t>
            </a:r>
          </a:p>
          <a:p>
            <a:pPr marL="305435" indent="-305435"/>
            <a:r>
              <a:rPr lang="en-US" dirty="0">
                <a:cs typeface="Calibri"/>
              </a:rPr>
              <a:t>Airline load factors</a:t>
            </a:r>
          </a:p>
          <a:p>
            <a:pPr marL="305435" indent="-305435"/>
            <a:r>
              <a:rPr lang="en-US" dirty="0">
                <a:cs typeface="Calibri"/>
              </a:rPr>
              <a:t>In general, and announcement that prompts a reevaluation of the market value of a company should change its price.</a:t>
            </a:r>
          </a:p>
          <a:p>
            <a:pPr marL="305435" indent="-30543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85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BB98-A5D6-A74B-B8EA-B30BB269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</a:t>
            </a:r>
            <a:r>
              <a:rPr lang="en-US" dirty="0" err="1"/>
              <a:t>etf</a:t>
            </a:r>
            <a:r>
              <a:rPr lang="en-US" dirty="0"/>
              <a:t>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3D9C-752B-4246-9FE5-943DBBC6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14209"/>
            <a:ext cx="10973481" cy="4182204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cs typeface="Calibri"/>
              </a:rPr>
              <a:t>Large changes in the market index generates momentum in the same direction for both leveraged long or short ETFs</a:t>
            </a:r>
            <a:endParaRPr lang="en-US">
              <a:cs typeface="Calibri"/>
            </a:endParaRPr>
          </a:p>
          <a:p>
            <a:pPr marL="305435" indent="-305435"/>
            <a:r>
              <a:rPr lang="en-US" dirty="0">
                <a:cs typeface="Calibri"/>
              </a:rPr>
              <a:t>Positive change, a short ETF experiences a decrease in equity, and its sponsor would need to reduce its short positions. Therefore is would need to buy stocks, just as a long ETF would.</a:t>
            </a:r>
          </a:p>
          <a:p>
            <a:pPr marL="305435" indent="-305435"/>
            <a:r>
              <a:rPr lang="en-US" dirty="0"/>
              <a:t>An example of this strategy is:</a:t>
            </a:r>
            <a:endParaRPr lang="en-US" dirty="0">
              <a:cs typeface="Calibri" panose="020F0502020204030204"/>
            </a:endParaRPr>
          </a:p>
          <a:p>
            <a:pPr marL="629920" lvl="1" indent="-305435"/>
            <a:r>
              <a:rPr lang="en-US" dirty="0">
                <a:cs typeface="Calibri" panose="020F0502020204030204"/>
              </a:rPr>
              <a:t>Buy DRN if the return from the previous day's close to 15 minutes before today's market close is greater than 2%, sell if the return is less than –2%.</a:t>
            </a:r>
          </a:p>
          <a:p>
            <a:pPr marL="305435" indent="-305435"/>
            <a:r>
              <a:rPr lang="en-US" dirty="0">
                <a:cs typeface="Calibri" panose="020F0502020204030204"/>
              </a:rPr>
              <a:t>This strategy is based on the momentum of the underlying assets</a:t>
            </a:r>
          </a:p>
          <a:p>
            <a:pPr marL="305435" indent="-305435"/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676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F058-A3DC-8F44-B42E-6AA11277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frequency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C97B9-46D1-5E47-A3EB-77F527D1A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Very speedy</a:t>
            </a:r>
          </a:p>
        </p:txBody>
      </p:sp>
    </p:spTree>
    <p:extLst>
      <p:ext uri="{BB962C8B-B14F-4D97-AF65-F5344CB8AC3E}">
        <p14:creationId xmlns:p14="http://schemas.microsoft.com/office/powerpoint/2010/main" val="280435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C130-480B-3644-8EFA-9849B78C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High frequency strategies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F29B-770B-4841-8F17-FE056E3D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1011"/>
            <a:ext cx="11030721" cy="3678303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cs typeface="Calibri"/>
              </a:rPr>
              <a:t>The basic idea of high frequency momentum strategies is: </a:t>
            </a:r>
            <a:endParaRPr lang="en-US"/>
          </a:p>
          <a:p>
            <a:pPr marL="629920" lvl="1" indent="-305435"/>
            <a:r>
              <a:rPr lang="en-US" dirty="0">
                <a:cs typeface="Calibri"/>
              </a:rPr>
              <a:t>if the bid size is larger than the ask size expect price to tick up and vice versa</a:t>
            </a:r>
            <a:endParaRPr lang="en-US">
              <a:cs typeface="Calibri"/>
            </a:endParaRPr>
          </a:p>
          <a:p>
            <a:pPr marL="629920" lvl="1" indent="-305435"/>
            <a:r>
              <a:rPr lang="en-US" dirty="0">
                <a:cs typeface="Calibri"/>
              </a:rPr>
              <a:t>Bid &gt; Ask =&gt; Price tick up</a:t>
            </a:r>
          </a:p>
          <a:p>
            <a:pPr marL="629920" lvl="1" indent="-305435"/>
            <a:r>
              <a:rPr lang="en-US" dirty="0">
                <a:cs typeface="Calibri"/>
              </a:rPr>
              <a:t>Bid &lt; Ask =&gt; Price tick down</a:t>
            </a:r>
          </a:p>
          <a:p>
            <a:pPr marL="305435" indent="-305435"/>
            <a:r>
              <a:rPr lang="en-US" dirty="0">
                <a:cs typeface="Calibri"/>
              </a:rPr>
              <a:t>This effect is stronger for lower volume stocks</a:t>
            </a:r>
          </a:p>
        </p:txBody>
      </p:sp>
    </p:spTree>
    <p:extLst>
      <p:ext uri="{BB962C8B-B14F-4D97-AF65-F5344CB8AC3E}">
        <p14:creationId xmlns:p14="http://schemas.microsoft.com/office/powerpoint/2010/main" val="605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FA55-210C-3B4F-B5F8-F1C56C59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High frequency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2A77-D894-9044-96B9-DF025F32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48" y="2596132"/>
            <a:ext cx="5015053" cy="3893568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cs typeface="Calibri"/>
              </a:rPr>
              <a:t>Join the bid immediately when original bid is much larger than the ask size</a:t>
            </a:r>
          </a:p>
          <a:p>
            <a:pPr marL="305435" indent="-305435"/>
            <a:r>
              <a:rPr lang="en-US" dirty="0"/>
              <a:t>Once the bid price moves up one or more ticks, sell at a profit</a:t>
            </a:r>
            <a:endParaRPr lang="en-US" dirty="0">
              <a:cs typeface="Calibri"/>
            </a:endParaRPr>
          </a:p>
          <a:p>
            <a:pPr marL="305435" indent="-305435"/>
            <a:r>
              <a:rPr lang="en-US" dirty="0">
                <a:cs typeface="Calibri"/>
              </a:rPr>
              <a:t>If the price doesn’t move we can still sell at the loss of only commission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654C3E-A88E-4391-B900-FB8BEC3DA0A8}"/>
              </a:ext>
            </a:extLst>
          </p:cNvPr>
          <p:cNvSpPr txBox="1">
            <a:spLocks/>
          </p:cNvSpPr>
          <p:nvPr/>
        </p:nvSpPr>
        <p:spPr>
          <a:xfrm>
            <a:off x="580440" y="205297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cs typeface="Calibri"/>
              </a:rPr>
              <a:t>Pro-rata based markets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4484A0-7FF9-4C07-8DB0-3FAB37488CD3}"/>
              </a:ext>
            </a:extLst>
          </p:cNvPr>
          <p:cNvSpPr txBox="1">
            <a:spLocks/>
          </p:cNvSpPr>
          <p:nvPr/>
        </p:nvSpPr>
        <p:spPr>
          <a:xfrm>
            <a:off x="6339972" y="205297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cs typeface="Calibri"/>
              </a:rPr>
              <a:t>Bid-Ask Spread is larger than 2 ticks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72A568-9651-4351-9DAC-F238D119BE6D}"/>
              </a:ext>
            </a:extLst>
          </p:cNvPr>
          <p:cNvSpPr txBox="1">
            <a:spLocks/>
          </p:cNvSpPr>
          <p:nvPr/>
        </p:nvSpPr>
        <p:spPr>
          <a:xfrm>
            <a:off x="6374869" y="2491233"/>
            <a:ext cx="5015053" cy="2161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dirty="0">
                <a:cs typeface="Calibri"/>
              </a:rPr>
              <a:t>Place buy order at best bid plus one tick</a:t>
            </a:r>
          </a:p>
          <a:p>
            <a:pPr marL="305435" indent="-305435"/>
            <a:r>
              <a:rPr lang="en-US" dirty="0"/>
              <a:t>Sell at best ask minus one tick</a:t>
            </a:r>
            <a:endParaRPr lang="en-US" dirty="0">
              <a:cs typeface="Calibri"/>
            </a:endParaRPr>
          </a:p>
        </p:txBody>
      </p:sp>
      <p:pic>
        <p:nvPicPr>
          <p:cNvPr id="12" name="Picture 1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D099AC89-B087-4C7A-8048-235ADB2D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40" y="4645766"/>
            <a:ext cx="3930732" cy="20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0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C5C9-C2E7-D64C-BEFE-9D8D5C5C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ignition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0662-22B8-1543-9BCC-15F63700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20" y="2457587"/>
            <a:ext cx="5334205" cy="4242380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 dirty="0">
                <a:cs typeface="Calibri" panose="020F0502020204030204"/>
              </a:rPr>
              <a:t>In time priority markets in situations where the best bid and best ask prices are very similar, we can create the illusion of bid-ask size imbalances.</a:t>
            </a:r>
          </a:p>
          <a:p>
            <a:pPr marL="305435" indent="-305435"/>
            <a:r>
              <a:rPr lang="en-US" dirty="0">
                <a:cs typeface="Calibri" panose="020F0502020204030204"/>
              </a:rPr>
              <a:t>Warning, people might call our bluff and fill our buy order. This is bad</a:t>
            </a:r>
          </a:p>
          <a:p>
            <a:pPr marL="305435" indent="-305435"/>
            <a:r>
              <a:rPr lang="en-US" dirty="0">
                <a:cs typeface="Calibri" panose="020F0502020204030204"/>
              </a:rPr>
              <a:t>If we see large buy orders and suspect that someone is attempting a momentum ignition strategy we can call their bluff and fill their large buy order</a:t>
            </a:r>
          </a:p>
          <a:p>
            <a:pPr marL="629920" lvl="1" indent="-305435"/>
            <a:r>
              <a:rPr lang="en-US" dirty="0">
                <a:cs typeface="Calibri" panose="020F0502020204030204"/>
              </a:rPr>
              <a:t>To Recognize if someone is attempting this strategy pay attention to how often a large buy order is being canceled.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165C02A-B6B0-4A85-AFDC-2F52DF5F12AF}"/>
              </a:ext>
            </a:extLst>
          </p:cNvPr>
          <p:cNvSpPr txBox="1">
            <a:spLocks/>
          </p:cNvSpPr>
          <p:nvPr/>
        </p:nvSpPr>
        <p:spPr>
          <a:xfrm>
            <a:off x="7240518" y="2052969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cs typeface="Calibri" panose="020F0502020204030204"/>
              </a:rPr>
              <a:t>Momentum Ignition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B36B0B-0C00-4B4B-A555-D5A65292EAA7}"/>
              </a:ext>
            </a:extLst>
          </p:cNvPr>
          <p:cNvSpPr txBox="1">
            <a:spLocks/>
          </p:cNvSpPr>
          <p:nvPr/>
        </p:nvSpPr>
        <p:spPr>
          <a:xfrm>
            <a:off x="6542605" y="2461544"/>
            <a:ext cx="5067010" cy="3975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cs typeface="Calibri" panose="020F0502020204030204"/>
              </a:rPr>
              <a:t>Place buy limit order at best bid.</a:t>
            </a:r>
            <a:endParaRPr lang="en-US" dirty="0"/>
          </a:p>
          <a:p>
            <a:pPr marL="629920" lvl="1" indent="-305435"/>
            <a:r>
              <a:rPr lang="en-US" dirty="0">
                <a:cs typeface="Calibri" panose="020F0502020204030204"/>
              </a:rPr>
              <a:t>This creates the illusion of buying pressure</a:t>
            </a:r>
          </a:p>
          <a:p>
            <a:pPr marL="305435" indent="-305435"/>
            <a:r>
              <a:rPr lang="en-US" dirty="0">
                <a:cs typeface="Calibri" panose="020F0502020204030204"/>
              </a:rPr>
              <a:t>Place small sell limit order at best ask</a:t>
            </a:r>
          </a:p>
          <a:p>
            <a:pPr marL="629920" lvl="1" indent="-305435"/>
            <a:r>
              <a:rPr lang="en-US" dirty="0">
                <a:cs typeface="Calibri" panose="020F0502020204030204"/>
              </a:rPr>
              <a:t>This tricks traders into buying because they anticipate an uptick</a:t>
            </a:r>
          </a:p>
          <a:p>
            <a:pPr marL="305435" indent="-305435"/>
            <a:r>
              <a:rPr lang="en-US" dirty="0">
                <a:cs typeface="Calibri" panose="020F0502020204030204"/>
              </a:rPr>
              <a:t>Cancel the buy order</a:t>
            </a:r>
          </a:p>
          <a:p>
            <a:pPr marL="305435" indent="-305435"/>
            <a:r>
              <a:rPr lang="en-US" dirty="0">
                <a:cs typeface="Calibri" panose="020F0502020204030204"/>
              </a:rPr>
              <a:t>Some traders then will sell back at a loss</a:t>
            </a:r>
            <a:endParaRPr lang="en-US" dirty="0"/>
          </a:p>
          <a:p>
            <a:pPr marL="305435" indent="-305435"/>
            <a:r>
              <a:rPr lang="en-US" dirty="0">
                <a:cs typeface="Calibri"/>
              </a:rPr>
              <a:t>Buy back the cheap stocks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022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IRC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B49F"/>
      </a:accent1>
      <a:accent2>
        <a:srgbClr val="DEB922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{94EF6182-603C-7B4A-83E1-3C73BA85B959}tf10001123</Template>
  <TotalTime>129</TotalTime>
  <Words>974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Chapter 7</vt:lpstr>
      <vt:lpstr>Overview</vt:lpstr>
      <vt:lpstr>strategy</vt:lpstr>
      <vt:lpstr>Drift due to other events</vt:lpstr>
      <vt:lpstr>Leveraged etf strategy</vt:lpstr>
      <vt:lpstr>High frequency strategies</vt:lpstr>
      <vt:lpstr>High frequency strategies </vt:lpstr>
      <vt:lpstr>High frequency strategies</vt:lpstr>
      <vt:lpstr>Momentum ignition</vt:lpstr>
      <vt:lpstr>Stop hunting in currency markets</vt:lpstr>
      <vt:lpstr>Order flow</vt:lpstr>
      <vt:lpstr>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L. Krenn</dc:creator>
  <cp:lastModifiedBy>L. Krenn</cp:lastModifiedBy>
  <cp:revision>629</cp:revision>
  <dcterms:created xsi:type="dcterms:W3CDTF">2019-01-15T01:17:57Z</dcterms:created>
  <dcterms:modified xsi:type="dcterms:W3CDTF">2019-03-07T20:45:33Z</dcterms:modified>
</cp:coreProperties>
</file>