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9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82CDE-5B29-FA40-ACB9-8CA204D1B02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E4B5DE-CE4D-2E47-89EE-AF7AC64C8FA4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9BF285-FCB8-484F-B518-25B5B1606EB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CD8A52-27AB-A14E-A28A-1CAEF5BE5CD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1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3162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397" y="29770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77010" y="29415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6693" y="29770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ED94E-08E2-ED43-8DE5-EF16B564A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001" y="80284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F161-D4CD-DD49-B98E-3FE8200E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B427F-051F-B248-8E4A-AE579800B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Implementing Mean Reverting Strategies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2CD6-6F4A-4B44-B456-E30D099F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Bollinger Bands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A6A6-0C21-9845-9EF4-0A560644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250892"/>
            <a:ext cx="5393100" cy="442084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Enter market when price deviates by more than </a:t>
            </a:r>
            <a:r>
              <a:rPr lang="en-CA" i="1" dirty="0" err="1"/>
              <a:t>entryZscore</a:t>
            </a:r>
            <a:r>
              <a:rPr lang="en-CA" dirty="0"/>
              <a:t> standard deviations from the mean</a:t>
            </a:r>
          </a:p>
          <a:p>
            <a:pPr lvl="0"/>
            <a:r>
              <a:rPr lang="en-CA" i="1" dirty="0" err="1"/>
              <a:t>entryZscore</a:t>
            </a:r>
            <a:r>
              <a:rPr lang="en-CA" dirty="0"/>
              <a:t> is a free parameter to be optimized in a trading set and standard deviation and mean are to be computed within a look back period </a:t>
            </a:r>
          </a:p>
          <a:p>
            <a:pPr lvl="0"/>
            <a:r>
              <a:rPr lang="en-CA" dirty="0"/>
              <a:t>Exit market when price mean reverts to </a:t>
            </a:r>
            <a:r>
              <a:rPr lang="en-CA" i="1" dirty="0" err="1"/>
              <a:t>exitZscore</a:t>
            </a:r>
            <a:r>
              <a:rPr lang="en-CA" dirty="0"/>
              <a:t> standard deviations from the mean where </a:t>
            </a:r>
            <a:r>
              <a:rPr lang="en-CA" i="1" dirty="0" err="1"/>
              <a:t>entryZscore</a:t>
            </a:r>
            <a:r>
              <a:rPr lang="en-CA" i="1" dirty="0"/>
              <a:t> &gt; </a:t>
            </a:r>
            <a:r>
              <a:rPr lang="en-CA" i="1" dirty="0" err="1"/>
              <a:t>exitZscore</a:t>
            </a:r>
            <a:endParaRPr lang="en-CA" dirty="0"/>
          </a:p>
          <a:p>
            <a:pPr lvl="0"/>
            <a:r>
              <a:rPr lang="en-CA" dirty="0"/>
              <a:t>Used to analyze market volatility</a:t>
            </a:r>
          </a:p>
          <a:p>
            <a:pPr lvl="0"/>
            <a:r>
              <a:rPr lang="en-CA" dirty="0"/>
              <a:t> “Riding the Bands”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D67273-099E-9343-A3D9-2E82FDA2F7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1" y="2250893"/>
            <a:ext cx="4911880" cy="36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0BF-16CF-B741-BD73-484AF9A8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Scaling In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DC70-64BD-F14C-95E3-5FDCDF77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47511"/>
            <a:ext cx="11029616" cy="3922984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As the price of an asset falls and deviates further from its mean, the potential profit to be reaped from an eventual reversal also increases</a:t>
            </a:r>
          </a:p>
          <a:p>
            <a:pPr lvl="0"/>
            <a:r>
              <a:rPr lang="en-CA" sz="2800" dirty="0"/>
              <a:t>Set a target price and invest in increments until the stock falls below that price </a:t>
            </a:r>
          </a:p>
          <a:p>
            <a:pPr lvl="0"/>
            <a:r>
              <a:rPr lang="en-CA" sz="2800" dirty="0"/>
              <a:t>Continue to buy until the trade size is reached</a:t>
            </a:r>
          </a:p>
          <a:p>
            <a:pPr lvl="0"/>
            <a:r>
              <a:rPr lang="en-CA" sz="2800" dirty="0"/>
              <a:t>Aim is to lower the average purchasing price </a:t>
            </a:r>
          </a:p>
          <a:p>
            <a:pPr lvl="0"/>
            <a:r>
              <a:rPr lang="en-CA" sz="2800" dirty="0"/>
              <a:t>If stock price does not come back to target price we end up purchasing a losing stock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2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C5F0-B1A5-BD4D-A573-FF21019F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Wtf are </a:t>
            </a:r>
            <a:r>
              <a:rPr lang="en-US" sz="3600" b="1" u="sng" dirty="0"/>
              <a:t>Kalman filters?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6E37F7-5971-8C4B-B7CB-9FBC8948AB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2" y="2074405"/>
                <a:ext cx="11029616" cy="404848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CA" sz="2800" dirty="0"/>
                  <a:t>Suppose we have a portfolio with two stocks Y and X and we want to find the optimal hedge ratio between them,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/>
                        </m:ctrlPr>
                      </m:sSubPr>
                      <m:e>
                        <m:r>
                          <a:rPr lang="en-CA" sz="2800" i="1"/>
                          <m:t>h</m:t>
                        </m:r>
                      </m:e>
                      <m:sub>
                        <m:r>
                          <a:rPr lang="en-CA" sz="2800" i="1"/>
                          <m:t>1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 lvl="0"/>
                <a:r>
                  <a:rPr lang="en-CA" sz="2800" dirty="0"/>
                  <a:t>The method using eigenvectors (Johansen test) and regression can ONLY be applicable when price series are stationary and cointegrating which rarely occurs</a:t>
                </a:r>
              </a:p>
              <a:p>
                <a:pPr lvl="0"/>
                <a:r>
                  <a:rPr lang="en-CA" sz="2800" dirty="0"/>
                  <a:t>Kalman filtering is a linear algorithm used for optimization. It updates the expected value of a CURRENT variable given the LATEST observation variable.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6E37F7-5971-8C4B-B7CB-9FBC8948A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2" y="2074405"/>
                <a:ext cx="11029616" cy="4048489"/>
              </a:xfrm>
              <a:blipFill>
                <a:blip r:embed="rId2"/>
                <a:stretch>
                  <a:fillRect l="-690" t="-1250" r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4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8853-18EA-3745-9080-46F12F77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Assumptions of Kalman 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063E-C6DB-9545-833A-04F58DE2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92333"/>
            <a:ext cx="11029616" cy="3806443"/>
          </a:xfrm>
        </p:spPr>
        <p:txBody>
          <a:bodyPr>
            <a:normAutofit/>
          </a:bodyPr>
          <a:lstStyle/>
          <a:p>
            <a:pPr lvl="0"/>
            <a:r>
              <a:rPr lang="en-CA" sz="2800" dirty="0"/>
              <a:t>It is linear because it assumes the observable variable is a function of the hidden variable with noise</a:t>
            </a:r>
          </a:p>
          <a:p>
            <a:pPr lvl="0"/>
            <a:r>
              <a:rPr lang="en-CA" sz="2800" dirty="0"/>
              <a:t>Assumes hidden variable is a function of itself at time </a:t>
            </a:r>
            <a:r>
              <a:rPr lang="en-CA" sz="2800" i="1" dirty="0"/>
              <a:t>t-1</a:t>
            </a:r>
            <a:r>
              <a:rPr lang="en-CA" sz="2800" dirty="0"/>
              <a:t> with noise and the noise follows a normal distribution </a:t>
            </a:r>
          </a:p>
          <a:p>
            <a:pPr lvl="0"/>
            <a:r>
              <a:rPr lang="en-CA" sz="2800" dirty="0"/>
              <a:t>Linear optimization</a:t>
            </a:r>
          </a:p>
          <a:p>
            <a:pPr lvl="0"/>
            <a:endParaRPr lang="en-CA" sz="2000" dirty="0"/>
          </a:p>
          <a:p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FAD118C-ED48-5743-85DC-CC59DDCC0F49}"/>
              </a:ext>
            </a:extLst>
          </p:cNvPr>
          <p:cNvSpPr txBox="1">
            <a:spLocks/>
          </p:cNvSpPr>
          <p:nvPr/>
        </p:nvSpPr>
        <p:spPr>
          <a:xfrm>
            <a:off x="581192" y="2092334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2B6-734F-7647-A3F3-F5DB375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 of Kalman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9EAB1A-F16B-A04D-906D-28D45F5AEF2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2" y="2092334"/>
                <a:ext cx="11029616" cy="3976772"/>
              </a:xfrm>
            </p:spPr>
            <p:txBody>
              <a:bodyPr/>
              <a:lstStyle/>
              <a:p>
                <a:pPr lvl="0"/>
                <a:r>
                  <a:rPr lang="en-CA" dirty="0"/>
                  <a:t>Suppose we want to use Kalman filters to find the dynamic hedge ratio (slope) and the mean of the price spread between assets X and Y</a:t>
                </a:r>
              </a:p>
              <a:p>
                <a:pPr lvl="0"/>
                <a:r>
                  <a:rPr lang="en-CA" dirty="0"/>
                  <a:t>Assume Y is the observable price series and X is the price series of the other asset.</a:t>
                </a:r>
              </a:p>
              <a:p>
                <a:r>
                  <a:rPr lang="en-CA" dirty="0"/>
                  <a:t>Thus, we have </a:t>
                </a:r>
                <a14:m>
                  <m:oMath xmlns:m="http://schemas.openxmlformats.org/officeDocument/2006/math">
                    <m:r>
                      <a:rPr lang="en-CA" i="1"/>
                      <m:t>𝑦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  <m:r>
                      <a:rPr lang="en-CA" i="1"/>
                      <m:t>=</m:t>
                    </m:r>
                    <m:r>
                      <a:rPr lang="en-CA" i="1"/>
                      <m:t>𝑥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  <m:r>
                      <a:rPr lang="en-CA" i="1"/>
                      <m:t>+</m:t>
                    </m:r>
                    <m:r>
                      <a:rPr lang="en-CA" i="1"/>
                      <m:t>𝜀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;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follows a normal distribution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is a 2x1 matrix for the hedge ratio a mean of the price spread</a:t>
                </a:r>
              </a:p>
              <a:p>
                <a:pPr lvl="0"/>
                <a:r>
                  <a:rPr lang="en-CA" dirty="0"/>
                  <a:t>We will augment a column of 1’s to X(t) to allow Y(t) to take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𝑦</m:t>
                        </m:r>
                      </m:e>
                      <m:sub>
                        <m:r>
                          <a:rPr lang="en-CA" i="1"/>
                          <m:t>𝑖</m:t>
                        </m:r>
                      </m:sub>
                    </m:sSub>
                    <m:r>
                      <a:rPr lang="en-CA" i="1"/>
                      <m:t>=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𝑖</m:t>
                        </m:r>
                      </m:sub>
                    </m:sSub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𝑥</m:t>
                        </m:r>
                      </m:e>
                      <m:sub>
                        <m:r>
                          <a:rPr lang="en-CA" i="1"/>
                          <m:t>𝑖</m:t>
                        </m:r>
                      </m:sub>
                    </m:sSub>
                    <m:r>
                      <a:rPr lang="en-CA" i="1"/>
                      <m:t>+ </m:t>
                    </m:r>
                    <m:r>
                      <a:rPr lang="en-CA" i="1"/>
                      <m:t>𝜇</m:t>
                    </m:r>
                  </m:oMath>
                </a14:m>
                <a:r>
                  <a:rPr lang="en-CA" dirty="0"/>
                  <a:t>. So X(t) is an </a:t>
                </a:r>
                <a:r>
                  <a:rPr lang="en-CA" i="1" dirty="0"/>
                  <a:t>N</a:t>
                </a:r>
                <a:r>
                  <a:rPr lang="en-CA" dirty="0"/>
                  <a:t>x2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9EAB1A-F16B-A04D-906D-28D45F5AE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2" y="2092334"/>
                <a:ext cx="11029616" cy="3976772"/>
              </a:xfrm>
              <a:blipFill>
                <a:blip r:embed="rId2"/>
                <a:stretch>
                  <a:fillRect l="-460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9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E5F69B-E840-3046-A210-2E750BB3DB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09476" y="2029582"/>
                <a:ext cx="11101331" cy="3358206"/>
              </a:xfrm>
            </p:spPr>
            <p:txBody>
              <a:bodyPr/>
              <a:lstStyle/>
              <a:p>
                <a:pPr lvl="0"/>
                <a:r>
                  <a:rPr lang="en-CA" dirty="0"/>
                  <a:t>Furthermore, we also assume that the hidden variable </a:t>
                </a:r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is a function of itself so that </a:t>
                </a:r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  <m:r>
                      <a:rPr lang="en-CA" i="1"/>
                      <m:t>= </m:t>
                    </m:r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  <m:r>
                          <a:rPr lang="en-CA" i="1"/>
                          <m:t>−1</m:t>
                        </m:r>
                      </m:e>
                    </m:d>
                    <m:r>
                      <a:rPr lang="en-CA" i="1"/>
                      <m:t>+ </m:t>
                    </m:r>
                    <m:r>
                      <a:rPr lang="en-CA" i="1"/>
                      <m:t>𝜔</m:t>
                    </m:r>
                    <m:r>
                      <a:rPr lang="en-CA" i="1"/>
                      <m:t>(</m:t>
                    </m:r>
                    <m:r>
                      <a:rPr lang="en-CA" i="1"/>
                      <m:t>𝑡</m:t>
                    </m:r>
                    <m:r>
                      <a:rPr lang="en-CA" i="1"/>
                      <m:t>−1)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 i="1"/>
                      <m:t>𝜔</m:t>
                    </m:r>
                  </m:oMath>
                </a14:m>
                <a:r>
                  <a:rPr lang="en-CA" dirty="0"/>
                  <a:t> is noise</a:t>
                </a:r>
              </a:p>
              <a:p>
                <a:r>
                  <a:rPr lang="en-CA" dirty="0"/>
                  <a:t>By making </a:t>
                </a:r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a function of itself at time </a:t>
                </a:r>
                <a:r>
                  <a:rPr lang="en-CA" i="1" dirty="0"/>
                  <a:t>t-1</a:t>
                </a:r>
                <a:r>
                  <a:rPr lang="en-CA" dirty="0"/>
                  <a:t> we can iteratively generate values of </a:t>
                </a:r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and analyse the relationship between price series X and Y</a:t>
                </a:r>
              </a:p>
              <a:p>
                <a:r>
                  <a:rPr lang="en-CA" b="1" dirty="0"/>
                  <a:t>IMPORTANT TAKEAWAY: </a:t>
                </a:r>
                <a:r>
                  <a:rPr lang="en-CA" dirty="0"/>
                  <a:t>Since </a:t>
                </a:r>
                <a14:m>
                  <m:oMath xmlns:m="http://schemas.openxmlformats.org/officeDocument/2006/math">
                    <m:r>
                      <a:rPr lang="en-CA" i="1"/>
                      <m:t>𝛽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is a 2x1 matrix, Kalman filters allow us to see the mean price spread between Y and X </a:t>
                </a:r>
                <a14:m>
                  <m:oMath xmlns:m="http://schemas.openxmlformats.org/officeDocument/2006/math">
                    <m:r>
                      <a:rPr lang="en-CA" i="1"/>
                      <m:t>(</m:t>
                    </m:r>
                    <m:r>
                      <a:rPr lang="en-CA" i="1"/>
                      <m:t>𝜇</m:t>
                    </m:r>
                    <m:r>
                      <a:rPr lang="en-CA" i="1"/>
                      <m:t>)</m:t>
                    </m:r>
                  </m:oMath>
                </a14:m>
                <a:r>
                  <a:rPr lang="en-CA" dirty="0"/>
                  <a:t> and also the hedge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𝑖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All this is done via software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E5F69B-E840-3046-A210-2E750BB3D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9476" y="2029582"/>
                <a:ext cx="11101331" cy="3358206"/>
              </a:xfrm>
              <a:blipFill>
                <a:blip r:embed="rId2"/>
                <a:stretch>
                  <a:fillRect l="-457" t="-1132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6BED014-6847-1E49-BE57-B78C02B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 of Kalman filters</a:t>
            </a:r>
          </a:p>
        </p:txBody>
      </p:sp>
    </p:spTree>
    <p:extLst>
      <p:ext uri="{BB962C8B-B14F-4D97-AF65-F5344CB8AC3E}">
        <p14:creationId xmlns:p14="http://schemas.microsoft.com/office/powerpoint/2010/main" val="34467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4294" y="2926051"/>
            <a:ext cx="9974984" cy="2934999"/>
          </a:xfrm>
        </p:spPr>
        <p:txBody>
          <a:bodyPr>
            <a:normAutofit/>
          </a:bodyPr>
          <a:lstStyle/>
          <a:p>
            <a:r>
              <a:rPr lang="en-US" dirty="0"/>
              <a:t>Mean Reversion	</a:t>
            </a:r>
          </a:p>
          <a:p>
            <a:pPr lvl="1"/>
            <a:r>
              <a:rPr lang="en-US" dirty="0"/>
              <a:t>Belief that an asset will revert back to an </a:t>
            </a:r>
            <a:r>
              <a:rPr lang="en-US" b="1" dirty="0"/>
              <a:t>equilibrium point</a:t>
            </a:r>
          </a:p>
          <a:p>
            <a:pPr lvl="1"/>
            <a:r>
              <a:rPr lang="en-US" dirty="0"/>
              <a:t>Drawn from inter/intraday data of stocks, ETFs vs. their components, currency pairs, futures calendar/intermarket spreads</a:t>
            </a:r>
          </a:p>
          <a:p>
            <a:pPr lvl="1"/>
            <a:r>
              <a:rPr lang="en-US" dirty="0"/>
              <a:t>Backwardation/</a:t>
            </a:r>
            <a:r>
              <a:rPr lang="en-US" dirty="0" err="1"/>
              <a:t>contango</a:t>
            </a:r>
            <a:r>
              <a:rPr lang="en-US" dirty="0"/>
              <a:t> with respect to futures contracts curves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132393-EC9E-D147-A9E4-BAEF5FFF7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</p:txBody>
      </p:sp>
    </p:spTree>
    <p:extLst>
      <p:ext uri="{BB962C8B-B14F-4D97-AF65-F5344CB8AC3E}">
        <p14:creationId xmlns:p14="http://schemas.microsoft.com/office/powerpoint/2010/main" val="2330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1B3-0BE5-5642-A309-0829EB92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Trading Pairs using Price spreads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647D6A-9B1E-CA47-BBD9-750876C77B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007220"/>
                <a:ext cx="10848806" cy="3853831"/>
              </a:xfrm>
            </p:spPr>
            <p:txBody>
              <a:bodyPr/>
              <a:lstStyle/>
              <a:p>
                <a:r>
                  <a:rPr lang="en-CA" dirty="0"/>
                  <a:t>Recall: Market value of “unit” portfolio equation: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/>
                        <m:t>𝑦</m:t>
                      </m:r>
                      <m:r>
                        <a:rPr lang="en-CA" i="1"/>
                        <m:t>=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  <m:r>
                        <a:rPr lang="en-CA" i="1"/>
                        <m:t>+…+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𝑦</m:t>
                    </m:r>
                  </m:oMath>
                </a14:m>
                <a:r>
                  <a:rPr lang="en-CA" dirty="0"/>
                  <a:t> is a stationary time series by construction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’s are the number of shares of each constituent stock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647D6A-9B1E-CA47-BBD9-750876C77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007220"/>
                <a:ext cx="10848806" cy="3853831"/>
              </a:xfrm>
              <a:blipFill>
                <a:blip r:embed="rId2"/>
                <a:stretch>
                  <a:fillRect l="-468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1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6626-87A2-304B-8943-814D90AF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using Price spreads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4CF3B5-740A-EF41-B2E1-93282D5319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096430"/>
                <a:ext cx="10659235" cy="3764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In the case of two stocks: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/>
                        <m:t>𝑦</m:t>
                      </m:r>
                      <m:r>
                        <a:rPr lang="en-CA" i="1"/>
                        <m:t>=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r>
                        <a:rPr lang="en-CA" i="1"/>
                        <m:t>−</m:t>
                      </m:r>
                      <m:r>
                        <a:rPr lang="en-CA" i="1"/>
                        <m:t>h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lvl="0"/>
                <a:r>
                  <a:rPr lang="en-CA" dirty="0"/>
                  <a:t>Long position in one stock and short another (minus sign so that h will be positive) </a:t>
                </a:r>
              </a:p>
              <a:p>
                <a:pPr lvl="0"/>
                <a:r>
                  <a:rPr lang="en-CA" dirty="0"/>
                  <a:t>This is known as a price spread between stocks</a:t>
                </a:r>
              </a:p>
              <a:p>
                <a:pPr lvl="0"/>
                <a:r>
                  <a:rPr lang="en-CA" dirty="0"/>
                  <a:t>Since this equation is stationary by construction, we can implement a mean reverting strategy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4CF3B5-740A-EF41-B2E1-93282D531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096430"/>
                <a:ext cx="10659235" cy="3764622"/>
              </a:xfrm>
              <a:blipFill>
                <a:blip r:embed="rId2"/>
                <a:stretch>
                  <a:fillRect l="-833" t="-1007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51FB-6C07-EB4B-898C-66107EEE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with Log price spreads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4F4816-C0B8-434C-80DE-AF1BBECEC33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096430"/>
                <a:ext cx="11029614" cy="3764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Suppose now we take the natural log of cointegrating prices such that: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r>
                                <a:rPr lang="en-CA" i="1"/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CA" i="1"/>
                        <m:t>=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/>
                                  </m:ctrlPr>
                                </m:sSubPr>
                                <m:e>
                                  <m:r>
                                    <a:rPr lang="en-CA" i="1"/>
                                    <m:t>𝑦</m:t>
                                  </m:r>
                                </m:e>
                                <m:sub>
                                  <m:r>
                                    <a:rPr lang="en-CA" i="1"/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/>
                                  </m:ctrlPr>
                                </m:sSubPr>
                                <m:e>
                                  <m:r>
                                    <a:rPr lang="en-CA" i="1"/>
                                    <m:t>𝑦</m:t>
                                  </m:r>
                                </m:e>
                                <m:sub>
                                  <m:r>
                                    <a:rPr lang="en-CA" i="1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/>
                        <m:t>+…+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/>
                                  </m:ctrlPr>
                                </m:sSubPr>
                                <m:e>
                                  <m:r>
                                    <a:rPr lang="en-CA" i="1"/>
                                    <m:t>𝑦</m:t>
                                  </m:r>
                                </m:e>
                                <m:sub>
                                  <m:r>
                                    <a:rPr lang="en-CA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Recall: Cointegration occurs when we can find a stationary linear combination of several nonstationary prices series</a:t>
                </a:r>
              </a:p>
              <a:p>
                <a:r>
                  <a:rPr lang="en-CA" dirty="0"/>
                  <a:t>Difficult to interpret q</a:t>
                </a:r>
              </a:p>
              <a:p>
                <a:r>
                  <a:rPr lang="en-CA" dirty="0"/>
                  <a:t>Further modifications must be made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4F4816-C0B8-434C-80DE-AF1BBECEC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096430"/>
                <a:ext cx="11029614" cy="3764622"/>
              </a:xfrm>
              <a:blipFill>
                <a:blip r:embed="rId2"/>
                <a:stretch>
                  <a:fillRect l="-806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4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89C3-01CB-F94B-8307-129915A0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with log spreads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C5B30E-32C3-1343-83ED-AC0121D5EDA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022764"/>
                <a:ext cx="11255206" cy="38382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Taking first differences: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/>
                        <m:t>Δ</m:t>
                      </m:r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r>
                                <a:rPr lang="en-CA" i="1"/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CA" i="1"/>
                        <m:t>=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/>
                        <m:t>Δ</m:t>
                      </m:r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/>
                                  </m:ctrlPr>
                                </m:sSubPr>
                                <m:e>
                                  <m:r>
                                    <a:rPr lang="en-CA" i="1"/>
                                    <m:t>𝑦</m:t>
                                  </m:r>
                                </m:e>
                                <m:sub>
                                  <m:r>
                                    <a:rPr lang="en-CA" i="1"/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/>
                        <m:t>Δ</m:t>
                      </m:r>
                      <m:func>
                        <m:funcPr>
                          <m:ctrlPr>
                            <a:rPr lang="en-CA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/>
                                  </m:ctrlPr>
                                </m:sSubPr>
                                <m:e>
                                  <m:r>
                                    <a:rPr lang="en-CA" i="1"/>
                                    <m:t>𝑦</m:t>
                                  </m:r>
                                </m:e>
                                <m:sub>
                                  <m:r>
                                    <a:rPr lang="en-CA" i="1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/>
                        <m:t>+…+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h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/>
                        <m:t>Δlog</m:t>
                      </m:r>
                      <m:r>
                        <a:rPr lang="en-CA" i="1"/>
                        <m:t>(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𝑦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  <m:r>
                        <a:rPr lang="en-CA" i="1"/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Remembering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/>
                      <m:t>Δ</m:t>
                    </m:r>
                    <m:func>
                      <m:funcPr>
                        <m:ctrlPr>
                          <a:rPr lang="en-CA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/>
                            </m:ctrlPr>
                          </m:dPr>
                          <m:e>
                            <m:r>
                              <a:rPr lang="en-CA" i="1"/>
                              <m:t>𝑥</m:t>
                            </m:r>
                          </m:e>
                        </m:d>
                      </m:e>
                    </m:func>
                    <m:r>
                      <a:rPr lang="en-CA" i="1"/>
                      <m:t>=</m:t>
                    </m:r>
                    <m:func>
                      <m:funcPr>
                        <m:ctrlPr>
                          <a:rPr lang="en-CA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/>
                            </m:ctrlPr>
                          </m:dPr>
                          <m:e>
                            <m:r>
                              <a:rPr lang="en-CA" i="1"/>
                              <m:t>𝑥</m:t>
                            </m:r>
                            <m:d>
                              <m:dPr>
                                <m:ctrlPr>
                                  <a:rPr lang="en-CA" i="1"/>
                                </m:ctrlPr>
                              </m:dPr>
                              <m:e>
                                <m:r>
                                  <a:rPr lang="en-CA" i="1"/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i="1"/>
                      <m:t>−</m:t>
                    </m:r>
                    <m:func>
                      <m:funcPr>
                        <m:ctrlPr>
                          <a:rPr lang="en-CA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/>
                            </m:ctrlPr>
                          </m:dPr>
                          <m:e>
                            <m:r>
                              <a:rPr lang="en-CA" i="1"/>
                              <m:t>𝑥</m:t>
                            </m:r>
                            <m:d>
                              <m:dPr>
                                <m:ctrlPr>
                                  <a:rPr lang="en-CA" i="1"/>
                                </m:ctrlPr>
                              </m:dPr>
                              <m:e>
                                <m:r>
                                  <a:rPr lang="en-CA" i="1"/>
                                  <m:t>𝑡</m:t>
                                </m:r>
                                <m:r>
                                  <a:rPr lang="en-CA" i="1"/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i="1"/>
                      <m:t>≈</m:t>
                    </m:r>
                    <m:f>
                      <m:fPr>
                        <m:ctrlPr>
                          <a:rPr lang="en-CA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/>
                          <m:t>Δ</m:t>
                        </m:r>
                        <m:r>
                          <a:rPr lang="en-CA" i="1"/>
                          <m:t>𝑥</m:t>
                        </m:r>
                      </m:num>
                      <m:den>
                        <m:r>
                          <a:rPr lang="en-CA" i="1"/>
                          <m:t>𝑥</m:t>
                        </m:r>
                      </m:den>
                    </m:f>
                  </m:oMath>
                </a14:m>
                <a:r>
                  <a:rPr lang="en-CA" dirty="0"/>
                  <a:t>  for small changes in x</a:t>
                </a:r>
              </a:p>
              <a:p>
                <a:r>
                  <a:rPr lang="en-CA" dirty="0"/>
                  <a:t>So then </a:t>
                </a:r>
                <a14:m>
                  <m:oMath xmlns:m="http://schemas.openxmlformats.org/officeDocument/2006/math">
                    <m:r>
                      <a:rPr lang="en-CA" i="1"/>
                      <m:t>∆</m:t>
                    </m:r>
                    <m:func>
                      <m:funcPr>
                        <m:ctrlPr>
                          <a:rPr lang="en-CA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/>
                            </m:ctrlPr>
                          </m:dPr>
                          <m:e>
                            <m:r>
                              <a:rPr lang="en-CA" i="1"/>
                              <m:t>𝑞</m:t>
                            </m:r>
                          </m:e>
                        </m:d>
                      </m:e>
                    </m:func>
                    <m:r>
                      <a:rPr lang="en-CA" i="1"/>
                      <m:t>=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1</m:t>
                        </m:r>
                      </m:sub>
                    </m:sSub>
                    <m:f>
                      <m:fPr>
                        <m:ctrlPr>
                          <a:rPr lang="en-CA" i="1"/>
                        </m:ctrlPr>
                      </m:fPr>
                      <m:num>
                        <m:r>
                          <a:rPr lang="en-CA" i="1"/>
                          <m:t>∆</m:t>
                        </m:r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1</m:t>
                            </m:r>
                          </m:sub>
                        </m:sSub>
                      </m:den>
                    </m:f>
                    <m:r>
                      <a:rPr lang="en-CA" i="1"/>
                      <m:t>+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2</m:t>
                        </m:r>
                      </m:sub>
                    </m:sSub>
                    <m:f>
                      <m:fPr>
                        <m:ctrlPr>
                          <a:rPr lang="en-CA" i="1"/>
                        </m:ctrlPr>
                      </m:fPr>
                      <m:num>
                        <m:r>
                          <a:rPr lang="en-CA" i="1"/>
                          <m:t>∆</m:t>
                        </m:r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2</m:t>
                            </m:r>
                          </m:sub>
                        </m:sSub>
                      </m:den>
                    </m:f>
                    <m:r>
                      <a:rPr lang="en-CA" i="1"/>
                      <m:t>+…+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𝑛</m:t>
                        </m:r>
                      </m:sub>
                    </m:sSub>
                    <m:f>
                      <m:fPr>
                        <m:ctrlPr>
                          <a:rPr lang="en-CA" i="1"/>
                        </m:ctrlPr>
                      </m:fPr>
                      <m:num>
                        <m:r>
                          <a:rPr lang="en-CA" i="1"/>
                          <m:t>∆</m:t>
                        </m:r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/>
                            </m:ctrlPr>
                          </m:sSubPr>
                          <m:e>
                            <m:r>
                              <a:rPr lang="en-CA" i="1"/>
                              <m:t>𝑦</m:t>
                            </m:r>
                          </m:e>
                          <m:sub>
                            <m:r>
                              <a:rPr lang="en-CA" i="1"/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This means that q is the market value of a portfolio of assets with constant weights and will form a stationary time series.  Must constantly rebalance weights to keep the market value of the portfolio stationary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C5B30E-32C3-1343-83ED-AC0121D5E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022764"/>
                <a:ext cx="11255206" cy="3838287"/>
              </a:xfrm>
              <a:blipFill>
                <a:blip r:embed="rId2"/>
                <a:stretch>
                  <a:fillRect l="-789" t="-987"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7E02-D5FC-0046-BAAB-80F8DBCD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this all mean?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FA59-F9CF-CA46-98A5-2CF06DFAC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150533"/>
            <a:ext cx="10560940" cy="3403599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Mean reversion trading using price spreads is much simpler than log price spreads</a:t>
            </a:r>
          </a:p>
          <a:p>
            <a:pPr marL="0" lvl="0" indent="0">
              <a:buNone/>
            </a:pPr>
            <a:endParaRPr lang="en-CA" dirty="0"/>
          </a:p>
          <a:p>
            <a:pPr lvl="0"/>
            <a:r>
              <a:rPr lang="en-CA" dirty="0"/>
              <a:t>Both can theoretically be justified if both price and log price series are cointegrating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42CC-9FF1-3745-8A3C-90DA15A4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with Ratios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593270-8D1F-CF42-AFFF-390C3B9CFF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3" y="2184400"/>
                <a:ext cx="10882673" cy="36766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Recall Portfolio with two stocks:</a:t>
                </a:r>
              </a:p>
              <a:p>
                <a:pPr marL="0" indent="0" algn="ctr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/>
                      <m:t>𝑦</m:t>
                    </m:r>
                    <m:r>
                      <a:rPr lang="en-CA" i="1"/>
                      <m:t> =  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𝑦</m:t>
                        </m:r>
                      </m:e>
                      <m:sub>
                        <m:r>
                          <a:rPr lang="en-CA" i="1"/>
                          <m:t>1</m:t>
                        </m:r>
                      </m:sub>
                    </m:sSub>
                    <m:r>
                      <a:rPr lang="en-CA" i="1"/>
                      <m:t>+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𝑦</m:t>
                        </m:r>
                      </m:e>
                      <m:sub>
                        <m:r>
                          <a:rPr lang="en-CA" i="1"/>
                          <m:t>2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1</m:t>
                        </m:r>
                      </m:sub>
                    </m:sSub>
                    <m:r>
                      <a:rPr lang="en-CA" i="1"/>
                      <m:t>= −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h</m:t>
                        </m:r>
                      </m:e>
                      <m:sub>
                        <m:r>
                          <a:rPr lang="en-CA" i="1"/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i="1"/>
                                    </m:ctrlPr>
                                  </m:sSubPr>
                                  <m:e>
                                    <m:r>
                                      <a:rPr lang="en-CA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/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CA" i="1"/>
                                    </m:ctrlPr>
                                  </m:sSubPr>
                                  <m:e>
                                    <m:r>
                                      <a:rPr lang="en-CA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CA" i="1"/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CA" i="1"/>
                      <m:t> </m:t>
                    </m:r>
                    <m:r>
                      <a:rPr lang="en-CA" i="1"/>
                      <m:t>𝑜𝑟</m:t>
                    </m:r>
                    <m:r>
                      <a:rPr lang="en-CA" i="1"/>
                      <m:t> 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𝑦</m:t>
                        </m:r>
                      </m:e>
                      <m:sub>
                        <m:r>
                          <a:rPr lang="en-CA" i="1"/>
                          <m:t>1</m:t>
                        </m:r>
                      </m:sub>
                    </m:sSub>
                    <m:r>
                      <a:rPr lang="en-CA" i="1"/>
                      <m:t>/</m:t>
                    </m:r>
                    <m:sSub>
                      <m:sSubPr>
                        <m:ctrlPr>
                          <a:rPr lang="en-CA" i="1"/>
                        </m:ctrlPr>
                      </m:sSubPr>
                      <m:e>
                        <m:r>
                          <a:rPr lang="en-CA" i="1"/>
                          <m:t>𝑦</m:t>
                        </m:r>
                      </m:e>
                      <m:sub>
                        <m:r>
                          <a:rPr lang="en-CA" i="1"/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is stationary by construction</a:t>
                </a:r>
              </a:p>
              <a:p>
                <a:r>
                  <a:rPr lang="en-CA" dirty="0"/>
                  <a:t>Useful when stock prices are not cointegrating </a:t>
                </a:r>
              </a:p>
              <a:p>
                <a:r>
                  <a:rPr lang="en-CA" dirty="0"/>
                  <a:t>Weight usually not equal in magnitude and does not occur often so the ratio does not necessarily form a stationary series</a:t>
                </a:r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593270-8D1F-CF42-AFFF-390C3B9CF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3" y="2184400"/>
                <a:ext cx="10882673" cy="3676651"/>
              </a:xfrm>
              <a:blipFill>
                <a:blip r:embed="rId2"/>
                <a:stretch>
                  <a:fillRect l="-816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1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62D-A584-0645-A1E3-6CF5C6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Trading with Ratios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8239D-5B5E-D04E-A9C2-AE61373A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082800"/>
            <a:ext cx="11029614" cy="3778251"/>
          </a:xfrm>
        </p:spPr>
        <p:txBody>
          <a:bodyPr/>
          <a:lstStyle/>
          <a:p>
            <a:pPr lvl="0"/>
            <a:r>
              <a:rPr lang="en-CA" dirty="0"/>
              <a:t>Suppose A=$10 and B=$5, after some time the price increases A=$100 and B=$50.</a:t>
            </a:r>
          </a:p>
          <a:p>
            <a:pPr lvl="0"/>
            <a:r>
              <a:rPr lang="en-CA" dirty="0"/>
              <a:t>Assume A and B are not cointegrated, so a stationary series cannot be created</a:t>
            </a:r>
          </a:p>
          <a:p>
            <a:pPr lvl="0"/>
            <a:r>
              <a:rPr lang="en-CA" dirty="0"/>
              <a:t>The spread has gone from 5 to 50 but the ratio remains to be 2 so a mean-reverting strategy based on ratio can be equally as effective.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80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IRC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49F"/>
      </a:accent1>
      <a:accent2>
        <a:srgbClr val="DEB922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{94EF6182-603C-7B4A-83E1-3C73BA85B959}tf10001123</Template>
  <TotalTime>449</TotalTime>
  <Words>923</Words>
  <Application>Microsoft Macintosh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Wingdings 2</vt:lpstr>
      <vt:lpstr>Dividend</vt:lpstr>
      <vt:lpstr>Chapter 3</vt:lpstr>
      <vt:lpstr>Recap</vt:lpstr>
      <vt:lpstr>Trading Pairs using Price spreads</vt:lpstr>
      <vt:lpstr>Trading using Price spreads</vt:lpstr>
      <vt:lpstr>Trading with Log price spreads</vt:lpstr>
      <vt:lpstr>Trading with log spreads</vt:lpstr>
      <vt:lpstr>What does this all mean?</vt:lpstr>
      <vt:lpstr>Trading with Ratios</vt:lpstr>
      <vt:lpstr>Example: Trading with Ratios</vt:lpstr>
      <vt:lpstr>Bollinger Bands</vt:lpstr>
      <vt:lpstr>Scaling In </vt:lpstr>
      <vt:lpstr>Wtf are Kalman filters?</vt:lpstr>
      <vt:lpstr>Assumptions of Kalman filters</vt:lpstr>
      <vt:lpstr>Applications of Kalman filters</vt:lpstr>
      <vt:lpstr>Applications of Kalman filters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L. Krenn</dc:creator>
  <cp:lastModifiedBy>T. Nguyen</cp:lastModifiedBy>
  <cp:revision>17</cp:revision>
  <dcterms:created xsi:type="dcterms:W3CDTF">2019-01-15T01:17:57Z</dcterms:created>
  <dcterms:modified xsi:type="dcterms:W3CDTF">2019-02-01T00:20:10Z</dcterms:modified>
</cp:coreProperties>
</file>