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7" r:id="rId2"/>
    <p:sldId id="273" r:id="rId3"/>
    <p:sldId id="274" r:id="rId4"/>
    <p:sldId id="275" r:id="rId5"/>
    <p:sldId id="276" r:id="rId6"/>
    <p:sldId id="278" r:id="rId7"/>
    <p:sldId id="280" r:id="rId8"/>
    <p:sldId id="266" r:id="rId9"/>
    <p:sldId id="267" r:id="rId10"/>
    <p:sldId id="268" r:id="rId11"/>
    <p:sldId id="269" r:id="rId12"/>
    <p:sldId id="270" r:id="rId13"/>
    <p:sldId id="271" r:id="rId14"/>
    <p:sldId id="264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19"/>
    <p:restoredTop sz="94694"/>
  </p:normalViewPr>
  <p:slideViewPr>
    <p:cSldViewPr snapToGrid="0" snapToObjects="1">
      <p:cViewPr varScale="1">
        <p:scale>
          <a:sx n="72" d="100"/>
          <a:sy n="72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1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8682CDE-5B29-FA40-ACB9-8CA204D1B02F}"/>
              </a:ext>
            </a:extLst>
          </p:cNvPr>
          <p:cNvSpPr>
            <a:spLocks noChangeAspect="1"/>
          </p:cNvSpPr>
          <p:nvPr userDrawn="1"/>
        </p:nvSpPr>
        <p:spPr>
          <a:xfrm>
            <a:off x="441330" y="702156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89905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7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3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1330" y="702156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89905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4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4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CE4B5DE-CE4D-2E47-89EE-AF7AC64C8FA4}"/>
              </a:ext>
            </a:extLst>
          </p:cNvPr>
          <p:cNvSpPr>
            <a:spLocks noChangeAspect="1"/>
          </p:cNvSpPr>
          <p:nvPr userDrawn="1"/>
        </p:nvSpPr>
        <p:spPr>
          <a:xfrm>
            <a:off x="441330" y="702156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802639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8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69BF285-FCB8-484F-B518-25B5B1606EBF}"/>
              </a:ext>
            </a:extLst>
          </p:cNvPr>
          <p:cNvSpPr>
            <a:spLocks noChangeAspect="1"/>
          </p:cNvSpPr>
          <p:nvPr userDrawn="1"/>
        </p:nvSpPr>
        <p:spPr>
          <a:xfrm>
            <a:off x="441330" y="702156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2" y="802639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9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CD8A52-27AB-A14E-A28A-1CAEF5BE5CD3}"/>
              </a:ext>
            </a:extLst>
          </p:cNvPr>
          <p:cNvSpPr>
            <a:spLocks noChangeAspect="1"/>
          </p:cNvSpPr>
          <p:nvPr userDrawn="1"/>
        </p:nvSpPr>
        <p:spPr>
          <a:xfrm>
            <a:off x="441330" y="702156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1191" y="802639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0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8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1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3162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81397" y="297707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77010" y="294150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576693" y="297707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6ED94E-08E2-ED43-8DE5-EF16B564A33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23001" y="80284"/>
            <a:ext cx="624840" cy="62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0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EF161-D4CD-DD49-B98E-3FE8200EB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Chapter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B427F-051F-B248-8E4A-AE579800BD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Mean reversion of stocks and </a:t>
            </a:r>
            <a:r>
              <a:rPr lang="en-CA" sz="2400" dirty="0" err="1"/>
              <a:t>etfs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C0AC82-F67D-4D39-94E0-412D3B0A6755}"/>
              </a:ext>
            </a:extLst>
          </p:cNvPr>
          <p:cNvSpPr txBox="1"/>
          <p:nvPr/>
        </p:nvSpPr>
        <p:spPr>
          <a:xfrm>
            <a:off x="7126804" y="5395134"/>
            <a:ext cx="53381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MATHEMATICAL INVESTMENT RESEARCH COUNCIL</a:t>
            </a:r>
          </a:p>
          <a:p>
            <a:r>
              <a:rPr lang="en-CA" b="1" dirty="0">
                <a:solidFill>
                  <a:schemeClr val="bg1"/>
                </a:solidFill>
              </a:rPr>
              <a:t>		 	</a:t>
            </a:r>
            <a:r>
              <a:rPr lang="en-CA" b="1" dirty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</a:t>
            </a:r>
            <a:r>
              <a:rPr lang="en-CA" sz="1600" b="1" dirty="0" err="1">
                <a:solidFill>
                  <a:srgbClr val="990033"/>
                </a:solidFill>
                <a:latin typeface="Agency FB" panose="020B0503020202020204" pitchFamily="34" charset="0"/>
              </a:rPr>
              <a:t>McMASTER</a:t>
            </a:r>
            <a:r>
              <a:rPr lang="en-CA" sz="1600" b="1" dirty="0">
                <a:solidFill>
                  <a:srgbClr val="990033"/>
                </a:solidFill>
                <a:latin typeface="Agency FB" panose="020B0503020202020204" pitchFamily="34" charset="0"/>
              </a:rPr>
              <a:t> UNIVERSITY </a:t>
            </a:r>
            <a:endParaRPr lang="en-CA" b="1" dirty="0">
              <a:solidFill>
                <a:srgbClr val="990033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1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850BF-16CF-B741-BD73-484AF9A8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Portfolio Selection methods (1)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0DC70-64BD-F14C-95E3-5FDCDF77A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2" y="2047511"/>
            <a:ext cx="11029616" cy="3922984"/>
          </a:xfrm>
        </p:spPr>
        <p:txBody>
          <a:bodyPr>
            <a:normAutofit/>
          </a:bodyPr>
          <a:lstStyle/>
          <a:p>
            <a:r>
              <a:rPr lang="en-CA" sz="2800" dirty="0"/>
              <a:t>Pick all of the stocks that cointegrate individually with the ETF (Johansen)</a:t>
            </a:r>
          </a:p>
          <a:p>
            <a:r>
              <a:rPr lang="en-CA" sz="2800" dirty="0"/>
              <a:t>Then, form a portfolio of these stocks with equal capital/stock</a:t>
            </a:r>
          </a:p>
          <a:p>
            <a:r>
              <a:rPr lang="en-CA" sz="2800" dirty="0"/>
              <a:t>Then, use Johansen test again to ensure the portfolio still cointegrates</a:t>
            </a:r>
          </a:p>
          <a:p>
            <a:r>
              <a:rPr lang="en-CA" sz="2800" dirty="0"/>
              <a:t>This second test uses log prices (we expect to rebalance the portfolio daily such that capital/stock is constant)</a:t>
            </a:r>
          </a:p>
          <a:p>
            <a:r>
              <a:rPr lang="en-CA" sz="2800" dirty="0"/>
              <a:t>Follow up the second test with a linear mean reversion </a:t>
            </a:r>
            <a:r>
              <a:rPr lang="en-CA" sz="2800" dirty="0" err="1"/>
              <a:t>backtest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9028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C5F0-B1A5-BD4D-A573-FF21019F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Portfolio Selection methods (1) cont’d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E37F7-5971-8C4B-B7CB-9FBC8948A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2" y="2074405"/>
            <a:ext cx="11029616" cy="4048489"/>
          </a:xfrm>
        </p:spPr>
        <p:txBody>
          <a:bodyPr>
            <a:normAutofit/>
          </a:bodyPr>
          <a:lstStyle/>
          <a:p>
            <a:pPr lvl="0"/>
            <a:r>
              <a:rPr lang="en-CA" sz="2800" dirty="0"/>
              <a:t>Why not just run a Johansen test on all 500 stocks in SPY and SPX and let the </a:t>
            </a:r>
            <a:r>
              <a:rPr lang="en-CA" sz="2800" dirty="0" err="1"/>
              <a:t>algo</a:t>
            </a:r>
            <a:r>
              <a:rPr lang="en-CA" sz="2800" dirty="0"/>
              <a:t> find the eigenvector of cointegration?</a:t>
            </a:r>
          </a:p>
          <a:p>
            <a:pPr lvl="0"/>
            <a:r>
              <a:rPr lang="en-CA" sz="2800" dirty="0" err="1"/>
              <a:t>i</a:t>
            </a:r>
            <a:r>
              <a:rPr lang="en-CA" sz="2800" dirty="0"/>
              <a:t>) Chan’s Johansen test only accepts 12 symbols max</a:t>
            </a:r>
          </a:p>
          <a:p>
            <a:pPr lvl="0"/>
            <a:r>
              <a:rPr lang="en-CA" sz="2800" dirty="0"/>
              <a:t>ii) the eigenvectors usually involve both long and short positions</a:t>
            </a:r>
          </a:p>
          <a:p>
            <a:pPr lvl="1"/>
            <a:r>
              <a:rPr lang="en-CA" sz="2400" dirty="0"/>
              <a:t>meaning, we cannot have a long only portfolio of stocks hedged with a short SPY</a:t>
            </a:r>
            <a:endParaRPr lang="en-US" dirty="0"/>
          </a:p>
          <a:p>
            <a:pPr lvl="1"/>
            <a:r>
              <a:rPr lang="en-US" sz="2400" dirty="0"/>
              <a:t>issue due to short positions in the stock portfolio and short SPY simultaneously</a:t>
            </a:r>
            <a:r>
              <a:rPr lang="en-US" sz="2400" dirty="0">
                <a:sym typeface="Wingdings" panose="05000000000000000000" pitchFamily="2" charset="2"/>
              </a:rPr>
              <a:t> would be double short the same stocks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433845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8853-18EA-3745-9080-46F12F77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Portfolio Selection methods (2)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A063E-C6DB-9545-833A-04F58DE2B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2" y="2092333"/>
            <a:ext cx="11029616" cy="3806443"/>
          </a:xfrm>
        </p:spPr>
        <p:txBody>
          <a:bodyPr>
            <a:normAutofit/>
          </a:bodyPr>
          <a:lstStyle/>
          <a:p>
            <a:pPr lvl="0"/>
            <a:r>
              <a:rPr lang="en-CA" sz="2800" dirty="0"/>
              <a:t>Use Johansen to individually test each stock in SPX for cointegration with SPY</a:t>
            </a:r>
          </a:p>
          <a:p>
            <a:pPr lvl="1"/>
            <a:r>
              <a:rPr lang="en-CA" sz="2400" dirty="0"/>
              <a:t>then after subset is found, use a constrained optimization method</a:t>
            </a:r>
          </a:p>
          <a:p>
            <a:pPr lvl="1"/>
            <a:r>
              <a:rPr lang="en-CA" sz="2400" dirty="0"/>
              <a:t>this minimizes the average abs. difference b/w portfolio price series and SPY price series</a:t>
            </a:r>
          </a:p>
          <a:p>
            <a:pPr lvl="1"/>
            <a:r>
              <a:rPr lang="en-CA" sz="2400" dirty="0"/>
              <a:t>hedge ratios will be optimized, and constraints of hedge ratios must be positive</a:t>
            </a:r>
            <a:endParaRPr lang="en-CA" sz="1600" dirty="0"/>
          </a:p>
          <a:p>
            <a:endParaRPr lang="en-US" sz="200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FAD118C-ED48-5743-85DC-CC59DDCC0F49}"/>
              </a:ext>
            </a:extLst>
          </p:cNvPr>
          <p:cNvSpPr txBox="1">
            <a:spLocks/>
          </p:cNvSpPr>
          <p:nvPr/>
        </p:nvSpPr>
        <p:spPr>
          <a:xfrm>
            <a:off x="581192" y="2092334"/>
            <a:ext cx="5393100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84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942B6-734F-7647-A3F3-F5DB375F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Portfolio selection method (3)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EAB1A-F16B-A04D-906D-28D45F5AE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2" y="2092334"/>
            <a:ext cx="11029616" cy="3976772"/>
          </a:xfrm>
        </p:spPr>
        <p:txBody>
          <a:bodyPr/>
          <a:lstStyle/>
          <a:p>
            <a:pPr lvl="0"/>
            <a:r>
              <a:rPr lang="en-CA" dirty="0"/>
              <a:t>Cross-section mean reversion: linear long-short model</a:t>
            </a:r>
          </a:p>
          <a:p>
            <a:pPr lvl="1"/>
            <a:r>
              <a:rPr lang="en-CA" dirty="0"/>
              <a:t>form a  portfolio based on cointegration with a fixed set of stocks and with either a fixed # of shares (linear regression) or fixed capital/share (Johansen)</a:t>
            </a:r>
          </a:p>
          <a:p>
            <a:pPr lvl="1"/>
            <a:r>
              <a:rPr lang="en-CA" dirty="0"/>
              <a:t>BUT, the portfolio does not have to have the same set of stocks or capital weightings every day</a:t>
            </a:r>
          </a:p>
          <a:p>
            <a:pPr lvl="2"/>
            <a:r>
              <a:rPr lang="en-CA" dirty="0"/>
              <a:t>usually, a traders’ edge comes from superior individual daily selection </a:t>
            </a:r>
          </a:p>
          <a:p>
            <a:pPr lvl="2"/>
            <a:r>
              <a:rPr lang="en-CA" dirty="0"/>
              <a:t>using this method, the stock price does not always return to its mean, rather, the focus is on short term relative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68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7E02-D5FC-0046-BAAB-80F8DBCD7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Portfolio selection method (3) Cont’d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AFA59-F9CF-CA46-98A5-2CF06DFAC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3" y="2150533"/>
            <a:ext cx="10560940" cy="3403599"/>
          </a:xfrm>
        </p:spPr>
        <p:txBody>
          <a:bodyPr>
            <a:normAutofit lnSpcReduction="10000"/>
          </a:bodyPr>
          <a:lstStyle/>
          <a:p>
            <a:pPr lvl="0"/>
            <a:r>
              <a:rPr lang="en-CA" dirty="0"/>
              <a:t>Relative returns: stock return less average returns of all other stocks </a:t>
            </a:r>
          </a:p>
          <a:p>
            <a:pPr lvl="1"/>
            <a:r>
              <a:rPr lang="en-CA" dirty="0"/>
              <a:t>since we are measuring relative return only, it is possible we short a stock even though its previous return is negative (just want it to be less negative than the avg return of the others)</a:t>
            </a:r>
          </a:p>
          <a:p>
            <a:pPr lvl="0"/>
            <a:r>
              <a:rPr lang="en-CA" dirty="0"/>
              <a:t>In Chan’s particular strategy we invest in every stock from an index, but with different capital allocation per stock</a:t>
            </a:r>
            <a:r>
              <a:rPr lang="en-CA" dirty="0">
                <a:sym typeface="Wingdings" panose="05000000000000000000" pitchFamily="2" charset="2"/>
              </a:rPr>
              <a:t> near the end of market close each day, determine your long/short capital “</a:t>
            </a:r>
            <a:r>
              <a:rPr lang="en-CA" dirty="0" err="1">
                <a:sym typeface="Wingdings" panose="05000000000000000000" pitchFamily="2" charset="2"/>
              </a:rPr>
              <a:t>w</a:t>
            </a:r>
            <a:r>
              <a:rPr lang="en-CA" sz="1200" dirty="0" err="1">
                <a:sym typeface="Wingdings" panose="05000000000000000000" pitchFamily="2" charset="2"/>
              </a:rPr>
              <a:t>i</a:t>
            </a:r>
            <a:r>
              <a:rPr lang="en-CA" dirty="0">
                <a:sym typeface="Wingdings" panose="05000000000000000000" pitchFamily="2" charset="2"/>
              </a:rPr>
              <a:t>” allocated to the </a:t>
            </a:r>
            <a:r>
              <a:rPr lang="en-CA" dirty="0" err="1">
                <a:sym typeface="Wingdings" panose="05000000000000000000" pitchFamily="2" charset="2"/>
              </a:rPr>
              <a:t>ith</a:t>
            </a:r>
            <a:r>
              <a:rPr lang="en-CA" dirty="0">
                <a:sym typeface="Wingdings" panose="05000000000000000000" pitchFamily="2" charset="2"/>
              </a:rPr>
              <a:t> stock.</a:t>
            </a:r>
          </a:p>
          <a:p>
            <a:pPr lvl="0"/>
            <a:r>
              <a:rPr lang="en-CA" dirty="0" err="1">
                <a:sym typeface="Wingdings" panose="05000000000000000000" pitchFamily="2" charset="2"/>
              </a:rPr>
              <a:t>r</a:t>
            </a:r>
            <a:r>
              <a:rPr lang="en-CA" sz="1400" dirty="0" err="1">
                <a:sym typeface="Wingdings" panose="05000000000000000000" pitchFamily="2" charset="2"/>
              </a:rPr>
              <a:t>i</a:t>
            </a:r>
            <a:r>
              <a:rPr lang="en-CA" dirty="0">
                <a:sym typeface="Wingdings" panose="05000000000000000000" pitchFamily="2" charset="2"/>
              </a:rPr>
              <a:t> =daily return, </a:t>
            </a:r>
            <a:r>
              <a:rPr lang="en-CA" dirty="0" err="1">
                <a:sym typeface="Wingdings" panose="05000000000000000000" pitchFamily="2" charset="2"/>
              </a:rPr>
              <a:t>r</a:t>
            </a:r>
            <a:r>
              <a:rPr lang="en-CA" sz="1400" dirty="0" err="1">
                <a:sym typeface="Wingdings" panose="05000000000000000000" pitchFamily="2" charset="2"/>
              </a:rPr>
              <a:t>j</a:t>
            </a:r>
            <a:r>
              <a:rPr lang="en-CA" dirty="0">
                <a:sym typeface="Wingdings" panose="05000000000000000000" pitchFamily="2" charset="2"/>
              </a:rPr>
              <a:t>=avg daily return of index</a:t>
            </a:r>
          </a:p>
          <a:p>
            <a:pPr lvl="0"/>
            <a:r>
              <a:rPr lang="en-CA" dirty="0">
                <a:sym typeface="Wingdings" panose="05000000000000000000" pitchFamily="2" charset="2"/>
              </a:rPr>
              <a:t>If a stock has a positive return vs. its peers, short it… if negative, buy it</a:t>
            </a:r>
          </a:p>
          <a:p>
            <a:pPr lvl="0"/>
            <a:endParaRPr lang="en-CA" dirty="0">
              <a:sym typeface="Wingdings" panose="05000000000000000000" pitchFamily="2" charset="2"/>
            </a:endParaRPr>
          </a:p>
          <a:p>
            <a:pPr lvl="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E41A04-5D28-43FA-BE0C-C60CA6D7F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009" y="5463054"/>
            <a:ext cx="5464898" cy="90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12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5F69B-E840-3046-A210-2E750BB3D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476" y="2029581"/>
            <a:ext cx="11101331" cy="4751363"/>
          </a:xfrm>
        </p:spPr>
        <p:txBody>
          <a:bodyPr>
            <a:normAutofit/>
          </a:bodyPr>
          <a:lstStyle/>
          <a:p>
            <a:pPr lvl="0"/>
            <a:r>
              <a:rPr lang="en-CA" dirty="0"/>
              <a:t>Can enhance returns of this strategy using the P/E ratio</a:t>
            </a:r>
          </a:p>
          <a:p>
            <a:pPr lvl="1"/>
            <a:r>
              <a:rPr lang="en-CA" dirty="0"/>
              <a:t>earnings could be from last quarter or projected by analysts or said company</a:t>
            </a:r>
          </a:p>
          <a:p>
            <a:pPr lvl="0"/>
            <a:r>
              <a:rPr lang="en-CA" dirty="0"/>
              <a:t>stock prices will drift towards a new </a:t>
            </a:r>
            <a:r>
              <a:rPr lang="en-CA" dirty="0" err="1"/>
              <a:t>eqm</a:t>
            </a:r>
            <a:r>
              <a:rPr lang="en-CA" dirty="0"/>
              <a:t> value if there are announcements or earnings estimate changes</a:t>
            </a:r>
          </a:p>
          <a:p>
            <a:pPr lvl="1"/>
            <a:r>
              <a:rPr lang="en-CA" dirty="0" err="1"/>
              <a:t>ie</a:t>
            </a:r>
            <a:r>
              <a:rPr lang="en-CA" dirty="0"/>
              <a:t>, if a stock has a (+) change in earnings estimates, it will likely have a (+) return, and the price should not mean-revert ( given the change in return is in line with the change in earnings estimates)</a:t>
            </a:r>
            <a:r>
              <a:rPr lang="en-CA" dirty="0">
                <a:sym typeface="Wingdings" panose="05000000000000000000" pitchFamily="2" charset="2"/>
              </a:rPr>
              <a:t>we would know not to short this stock thanks to the P/E ratio</a:t>
            </a:r>
            <a:endParaRPr lang="en-C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6BED014-6847-1E49-BE57-B78C02B6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P/E ratio</a:t>
            </a:r>
          </a:p>
        </p:txBody>
      </p:sp>
    </p:spTree>
    <p:extLst>
      <p:ext uri="{BB962C8B-B14F-4D97-AF65-F5344CB8AC3E}">
        <p14:creationId xmlns:p14="http://schemas.microsoft.com/office/powerpoint/2010/main" val="344675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DE1AB-2AB4-0045-88AB-3BB5DA589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Recap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9859-76BC-D241-AD84-CA6EEB062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4294" y="2926051"/>
            <a:ext cx="9974984" cy="293499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Mean Reversion	</a:t>
            </a:r>
          </a:p>
          <a:p>
            <a:pPr lvl="1"/>
            <a:r>
              <a:rPr lang="en-US" dirty="0"/>
              <a:t>Belief that an asset will revert back to an </a:t>
            </a:r>
            <a:r>
              <a:rPr lang="en-US" b="1" dirty="0"/>
              <a:t>equilibrium point</a:t>
            </a:r>
          </a:p>
          <a:p>
            <a:pPr lvl="1"/>
            <a:r>
              <a:rPr lang="en-US" dirty="0"/>
              <a:t>Drawn from inter/intraday data of stocks, ETFs vs. their components, currency pairs, futures calendar/intermarket spreads</a:t>
            </a:r>
          </a:p>
          <a:p>
            <a:pPr lvl="1"/>
            <a:r>
              <a:rPr lang="en-US" dirty="0"/>
              <a:t>Backwardation/contango with respect to futures contracts curves</a:t>
            </a:r>
          </a:p>
          <a:p>
            <a:r>
              <a:rPr lang="en-US" b="1" dirty="0"/>
              <a:t>Stationarity and Cointegration </a:t>
            </a:r>
          </a:p>
          <a:p>
            <a:pPr lvl="1"/>
            <a:r>
              <a:rPr lang="en-US" dirty="0"/>
              <a:t>Individual stocks rarely meet the definition of Stationarity due to their unpredictable movements/random walks. </a:t>
            </a:r>
          </a:p>
          <a:p>
            <a:pPr lvl="1"/>
            <a:r>
              <a:rPr lang="en-US" dirty="0"/>
              <a:t>If stocks/ETFs/currencies follow stationarity and are predictable, they are cointegrating.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132393-EC9E-D147-A9E4-BAEF5FFF78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Recall:</a:t>
            </a:r>
          </a:p>
        </p:txBody>
      </p:sp>
    </p:spTree>
    <p:extLst>
      <p:ext uri="{BB962C8B-B14F-4D97-AF65-F5344CB8AC3E}">
        <p14:creationId xmlns:p14="http://schemas.microsoft.com/office/powerpoint/2010/main" val="415966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21B3-0BE5-5642-A309-0829EB92B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Mean reversion of stocks and </a:t>
            </a:r>
            <a:r>
              <a:rPr lang="en-CA" sz="3600" dirty="0" err="1"/>
              <a:t>etfS</a:t>
            </a:r>
            <a:endParaRPr 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47D6A-9B1E-CA47-BBD9-750876C77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2" y="3063320"/>
            <a:ext cx="10848806" cy="3853831"/>
          </a:xfrm>
        </p:spPr>
        <p:txBody>
          <a:bodyPr>
            <a:normAutofit/>
          </a:bodyPr>
          <a:lstStyle/>
          <a:p>
            <a:r>
              <a:rPr lang="en-CA" sz="2000" dirty="0"/>
              <a:t>On the last chapter, we covered how Mean Reversion strategy can be used on price spreads. </a:t>
            </a:r>
          </a:p>
          <a:p>
            <a:pPr marL="0" indent="0">
              <a:buNone/>
            </a:pPr>
            <a:endParaRPr lang="en-CA" sz="2000" dirty="0"/>
          </a:p>
          <a:p>
            <a:r>
              <a:rPr lang="en-CA" sz="2000" dirty="0"/>
              <a:t>Mean Reversion strategy can be applied in trading stocks and ETFs. </a:t>
            </a:r>
          </a:p>
          <a:p>
            <a:pPr marL="0" indent="0">
              <a:buNone/>
            </a:pPr>
            <a:endParaRPr lang="en-CA" sz="2000" dirty="0"/>
          </a:p>
          <a:p>
            <a:r>
              <a:rPr lang="en-CA" sz="2000" dirty="0"/>
              <a:t>The strategy is more suited for ETF pairs and triplets, than stocks. </a:t>
            </a:r>
          </a:p>
          <a:p>
            <a:pPr marL="0" indent="0">
              <a:buNone/>
            </a:pPr>
            <a:br>
              <a:rPr lang="en-CA" sz="2000" dirty="0"/>
            </a:br>
            <a:endParaRPr lang="en-CA" sz="2000" dirty="0"/>
          </a:p>
          <a:p>
            <a:pPr marL="0" indent="0">
              <a:buNone/>
            </a:pPr>
            <a:br>
              <a:rPr lang="en-CA" sz="2000" dirty="0"/>
            </a:br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lvl="0" indent="0"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41383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E6626-87A2-304B-8943-814D90AFF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200" dirty="0"/>
              <a:t>DIFFICULTY OF TRADING STOCK PAIRS USING MEAN REVERSION</a:t>
            </a:r>
            <a:br>
              <a:rPr lang="en-CA" sz="1200" dirty="0"/>
            </a:br>
            <a:br>
              <a:rPr lang="en-CA" sz="1200" dirty="0"/>
            </a:br>
            <a:endParaRPr lang="en-US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CF3B5-740A-EF41-B2E1-93282D531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2" y="2528916"/>
            <a:ext cx="11029615" cy="43290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/>
              <a:t>For a certain stock pair,</a:t>
            </a:r>
          </a:p>
          <a:p>
            <a:pPr lvl="0"/>
            <a:r>
              <a:rPr lang="en-CA" dirty="0"/>
              <a:t>If we test the daily price series of individual stocks, they are never on stationarity.  </a:t>
            </a:r>
          </a:p>
          <a:p>
            <a:pPr lvl="0"/>
            <a:r>
              <a:rPr lang="en-CA" dirty="0"/>
              <a:t>Once they walk away, they seldom return to their starting points. [For intraday and seasonal trades this might not always be applicable]</a:t>
            </a:r>
          </a:p>
          <a:p>
            <a:pPr lvl="0"/>
            <a:r>
              <a:rPr lang="en-CA" dirty="0"/>
              <a:t>We can pair them with companies of same characteristics(</a:t>
            </a:r>
            <a:r>
              <a:rPr lang="en-CA" dirty="0" err="1"/>
              <a:t>e.g</a:t>
            </a:r>
            <a:r>
              <a:rPr lang="en-CA" dirty="0"/>
              <a:t> AAPL vs MSFT), but they seldom cointegrate. </a:t>
            </a:r>
          </a:p>
          <a:p>
            <a:pPr lvl="0"/>
            <a:r>
              <a:rPr lang="en-CA" dirty="0"/>
              <a:t>Even if they do, they easily lose cointegration at one-point in time due to several factors (management decisions, regulations, economics) </a:t>
            </a:r>
          </a:p>
          <a:p>
            <a:pPr lvl="0"/>
            <a:r>
              <a:rPr lang="en-CA" dirty="0"/>
              <a:t>Can be offset by trading a larger number of pair of stocks to balance the portfolio; however in most cases, the good pairs get completely overwhelmed by the bad pairs’ losses.</a:t>
            </a:r>
          </a:p>
          <a:p>
            <a:pPr marL="0" lvl="0" indent="0">
              <a:buNone/>
            </a:pP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32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51FB-6C07-EB4B-898C-66107EEE2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Trading ETF PAIRS AND TRIPLETS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F4816-C0B8-434C-80DE-AF1BBECEC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096430"/>
            <a:ext cx="11029614" cy="37646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CA" dirty="0"/>
          </a:p>
          <a:p>
            <a:r>
              <a:rPr lang="en-CA" dirty="0"/>
              <a:t>Compared to stocks, ETF pairs fall apart less frequently once cointegrating - since the fundamentals of a basket of stocks changes more slowly compared to a single stock.</a:t>
            </a:r>
            <a:br>
              <a:rPr lang="en-CA" dirty="0"/>
            </a:br>
            <a:endParaRPr lang="en-CA" sz="2200" dirty="0"/>
          </a:p>
          <a:p>
            <a:r>
              <a:rPr lang="en-CA" dirty="0"/>
              <a:t>The pair-selection process can be made easy by choosing ETFs that are exposed to common economic factors. Good example would be retail fund </a:t>
            </a:r>
            <a:r>
              <a:rPr lang="en-CA" b="1" dirty="0"/>
              <a:t>RTH</a:t>
            </a:r>
            <a:r>
              <a:rPr lang="en-CA" dirty="0"/>
              <a:t> and consumer staples fund </a:t>
            </a:r>
            <a:r>
              <a:rPr lang="en-CA" b="1" dirty="0"/>
              <a:t>XLP</a:t>
            </a:r>
            <a:r>
              <a:rPr lang="en-CA" dirty="0"/>
              <a:t>. </a:t>
            </a:r>
          </a:p>
          <a:p>
            <a:r>
              <a:rPr lang="en-CA" dirty="0"/>
              <a:t>Another good example would be commodity ETF and ETF of companies producing that commodity. </a:t>
            </a:r>
          </a:p>
          <a:p>
            <a:r>
              <a:rPr lang="en-CA" dirty="0" err="1"/>
              <a:t>E.g</a:t>
            </a:r>
            <a:r>
              <a:rPr lang="en-CA" dirty="0"/>
              <a:t> gold fund GLD vs gold miners fund GDX 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88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9362D-A584-0645-A1E3-6CF5C65A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Intraday mean reversion: Buy-on-gap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8239D-5B5E-D04E-A9C2-AE61373AB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2" y="2586382"/>
            <a:ext cx="11029614" cy="3778251"/>
          </a:xfrm>
        </p:spPr>
        <p:txBody>
          <a:bodyPr>
            <a:normAutofit/>
          </a:bodyPr>
          <a:lstStyle/>
          <a:p>
            <a:pPr lvl="0"/>
            <a:r>
              <a:rPr lang="en-CA" sz="2000" dirty="0"/>
              <a:t>The rationale for this strategy is that on days when the stock index futures are down before the open, certain stocks suffer disproportionately due to panic selling at the open.</a:t>
            </a:r>
          </a:p>
          <a:p>
            <a:pPr marL="0" lvl="0" indent="0">
              <a:buNone/>
            </a:pPr>
            <a:endParaRPr lang="en-CA" sz="2000" dirty="0"/>
          </a:p>
          <a:p>
            <a:pPr lvl="0"/>
            <a:r>
              <a:rPr lang="en-CA" sz="2000" dirty="0"/>
              <a:t>But once this panic selling is over, the stock will gradually appreciate over the course of the day. </a:t>
            </a:r>
          </a:p>
          <a:p>
            <a:pPr marL="0" lvl="0" indent="0">
              <a:buNone/>
            </a:pPr>
            <a:endParaRPr lang="en-CA" sz="2000" dirty="0"/>
          </a:p>
          <a:p>
            <a:pPr lvl="0"/>
            <a:r>
              <a:rPr lang="en-CA" sz="2000" dirty="0"/>
              <a:t>Can be profitable strategy to go long on those stocks. </a:t>
            </a:r>
          </a:p>
          <a:p>
            <a:pPr lvl="0"/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91097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E2CD6-6F4A-4B44-B456-E30D099FC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863" y="826346"/>
            <a:ext cx="3171905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</a:rPr>
              <a:t>Intraday mean reversion: Buy-on-gap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8A6A6-0C21-9845-9EF4-0A5606445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9490" y="1902355"/>
            <a:ext cx="3033249" cy="3856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endParaRPr lang="en-US" sz="1600" dirty="0">
              <a:solidFill>
                <a:schemeClr val="tx1"/>
              </a:solidFill>
            </a:endParaRPr>
          </a:p>
          <a:p>
            <a:pPr lvl="0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7761AA-2182-4237-8F9F-BB68AA93F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504" y="703500"/>
            <a:ext cx="5422314" cy="58761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CF936C3-1CDF-4B0D-9DAC-7B8D211C684F}"/>
              </a:ext>
            </a:extLst>
          </p:cNvPr>
          <p:cNvSpPr/>
          <p:nvPr/>
        </p:nvSpPr>
        <p:spPr>
          <a:xfrm>
            <a:off x="459725" y="2005798"/>
            <a:ext cx="3672777" cy="4693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The MATLAB code to </a:t>
            </a:r>
            <a:r>
              <a:rPr lang="en-US" b="1" dirty="0" err="1">
                <a:solidFill>
                  <a:schemeClr val="bg1"/>
                </a:solidFill>
              </a:rPr>
              <a:t>backtest</a:t>
            </a:r>
            <a:r>
              <a:rPr lang="en-US" b="1" dirty="0">
                <a:solidFill>
                  <a:schemeClr val="bg1"/>
                </a:solidFill>
              </a:rPr>
              <a:t> this strategy is displayed: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  <a:p>
            <a:pPr lvl="0"/>
            <a:r>
              <a:rPr lang="en-CA" b="1" dirty="0">
                <a:solidFill>
                  <a:schemeClr val="bg1"/>
                </a:solidFill>
              </a:rPr>
              <a:t>This strategy had an annual percentage rate (APR) of 8.7 % and a Sharpe ratio of 1.5 from May 11, 2006, to April 24, 2012</a:t>
            </a:r>
            <a:br>
              <a:rPr lang="en-CA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en-US" b="1" dirty="0">
                <a:solidFill>
                  <a:srgbClr val="FFFF00"/>
                </a:solidFill>
              </a:rPr>
              <a:t>This strategy can also be used for shorting stocks. </a:t>
            </a:r>
          </a:p>
          <a:p>
            <a:pPr lvl="0"/>
            <a:endParaRPr lang="en-US" b="1" dirty="0">
              <a:solidFill>
                <a:srgbClr val="FFFF00"/>
              </a:solidFill>
            </a:endParaRPr>
          </a:p>
          <a:p>
            <a:pPr lvl="0"/>
            <a:r>
              <a:rPr lang="en-US" b="1" dirty="0">
                <a:solidFill>
                  <a:srgbClr val="FFFF00"/>
                </a:solidFill>
              </a:rPr>
              <a:t>APR is 46 %</a:t>
            </a:r>
          </a:p>
          <a:p>
            <a:pPr lvl="0"/>
            <a:endParaRPr lang="en-US" b="1" dirty="0">
              <a:solidFill>
                <a:srgbClr val="FFFF00"/>
              </a:solidFill>
            </a:endParaRPr>
          </a:p>
          <a:p>
            <a:pPr lvl="0"/>
            <a:r>
              <a:rPr lang="en-US" b="1" dirty="0">
                <a:solidFill>
                  <a:srgbClr val="FFFF00"/>
                </a:solidFill>
              </a:rPr>
              <a:t>Sharpe ratio = 1.27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8CBD11-B0E3-4214-8841-FEDE9692D3A6}"/>
              </a:ext>
            </a:extLst>
          </p:cNvPr>
          <p:cNvSpPr/>
          <p:nvPr/>
        </p:nvSpPr>
        <p:spPr>
          <a:xfrm>
            <a:off x="9554818" y="703500"/>
            <a:ext cx="2292625" cy="3060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6949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9362D-A584-0645-A1E3-6CF5C65A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Arbitrage Between stocks and </a:t>
            </a:r>
            <a:r>
              <a:rPr lang="en-US" sz="3600" dirty="0" err="1"/>
              <a:t>ets</a:t>
            </a:r>
            <a:r>
              <a:rPr lang="en-US" sz="3600" dirty="0"/>
              <a:t> and its component stocks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8239D-5B5E-D04E-A9C2-AE61373AB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082800"/>
            <a:ext cx="11029614" cy="3778251"/>
          </a:xfrm>
        </p:spPr>
        <p:txBody>
          <a:bodyPr/>
          <a:lstStyle/>
          <a:p>
            <a:pPr lvl="0"/>
            <a:r>
              <a:rPr lang="en-CA" dirty="0"/>
              <a:t>Index Arbitrage: trades on the difference in value b/w a portfolio of stocks vs. futures on that index</a:t>
            </a:r>
          </a:p>
          <a:p>
            <a:pPr lvl="1"/>
            <a:r>
              <a:rPr lang="en-CA" dirty="0"/>
              <a:t>ETFs can be subject to major market dislocations, even though the prices of the underlying stocks remain stable</a:t>
            </a:r>
          </a:p>
          <a:p>
            <a:pPr lvl="1"/>
            <a:r>
              <a:rPr lang="en-CA" dirty="0"/>
              <a:t>tough to make money trying to expose this as many good traders are already doing this</a:t>
            </a:r>
          </a:p>
          <a:p>
            <a:pPr lvl="0"/>
            <a:r>
              <a:rPr lang="en-CA" dirty="0"/>
              <a:t>to increase our profits, we should select a subset of the index for our portfolio</a:t>
            </a:r>
          </a:p>
        </p:txBody>
      </p:sp>
    </p:spTree>
    <p:extLst>
      <p:ext uri="{BB962C8B-B14F-4D97-AF65-F5344CB8AC3E}">
        <p14:creationId xmlns:p14="http://schemas.microsoft.com/office/powerpoint/2010/main" val="2750980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E2CD6-6F4A-4B44-B456-E30D099F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High Frequency Index Arbitrage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8A6A6-0C21-9845-9EF4-0A5606445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250892"/>
            <a:ext cx="11029614" cy="4420841"/>
          </a:xfrm>
        </p:spPr>
        <p:txBody>
          <a:bodyPr>
            <a:normAutofit/>
          </a:bodyPr>
          <a:lstStyle/>
          <a:p>
            <a:pPr lvl="0"/>
            <a:r>
              <a:rPr lang="en-CA" dirty="0"/>
              <a:t>Two deficiencies allowing this arbitrage to occur</a:t>
            </a:r>
          </a:p>
          <a:p>
            <a:pPr lvl="0"/>
            <a:r>
              <a:rPr lang="en-CA" dirty="0" err="1"/>
              <a:t>i</a:t>
            </a:r>
            <a:r>
              <a:rPr lang="en-CA" dirty="0"/>
              <a:t>) many major indices use primary exchange trade data, which only represents 30% of all shares traded on those stocks</a:t>
            </a:r>
          </a:p>
          <a:p>
            <a:pPr lvl="0"/>
            <a:r>
              <a:rPr lang="en-CA" dirty="0"/>
              <a:t>ii)index is updated only once every few seconds</a:t>
            </a:r>
          </a:p>
          <a:p>
            <a:pPr lvl="1"/>
            <a:r>
              <a:rPr lang="en-CA" dirty="0"/>
              <a:t>therefore, future value can be expected to lag the mkt value of stocks</a:t>
            </a:r>
          </a:p>
          <a:p>
            <a:pPr lvl="1"/>
            <a:r>
              <a:rPr lang="en-CA" dirty="0" err="1"/>
              <a:t>ie</a:t>
            </a:r>
            <a:r>
              <a:rPr lang="en-CA" dirty="0"/>
              <a:t>: if the index future value was higher than the mkt value, we would short the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2640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MIRC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B49F"/>
      </a:accent1>
      <a:accent2>
        <a:srgbClr val="DEB922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{94EF6182-603C-7B4A-83E1-3C73BA85B959}tf10001123</Template>
  <TotalTime>654</TotalTime>
  <Words>947</Words>
  <Application>Microsoft Office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Agency FB</vt:lpstr>
      <vt:lpstr>Calibri</vt:lpstr>
      <vt:lpstr>Calibri Light</vt:lpstr>
      <vt:lpstr>Wingdings 2</vt:lpstr>
      <vt:lpstr>Dividend</vt:lpstr>
      <vt:lpstr>Chapter 4</vt:lpstr>
      <vt:lpstr>Recap</vt:lpstr>
      <vt:lpstr>Mean reversion of stocks and etfS</vt:lpstr>
      <vt:lpstr>DIFFICULTY OF TRADING STOCK PAIRS USING MEAN REVERSION  </vt:lpstr>
      <vt:lpstr>Trading ETF PAIRS AND TRIPLETS</vt:lpstr>
      <vt:lpstr>Intraday mean reversion: Buy-on-gap model</vt:lpstr>
      <vt:lpstr>Intraday mean reversion: Buy-on-gap model</vt:lpstr>
      <vt:lpstr>Arbitrage Between stocks and ets and its component stocks</vt:lpstr>
      <vt:lpstr>High Frequency Index Arbitrage</vt:lpstr>
      <vt:lpstr>Portfolio Selection methods (1)</vt:lpstr>
      <vt:lpstr>Portfolio Selection methods (1) cont’d</vt:lpstr>
      <vt:lpstr>Portfolio Selection methods (2)</vt:lpstr>
      <vt:lpstr>Portfolio selection method (3)</vt:lpstr>
      <vt:lpstr>Portfolio selection method (3) Cont’d</vt:lpstr>
      <vt:lpstr>P/E ratio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L. Krenn</dc:creator>
  <cp:lastModifiedBy>Ishmam Anan</cp:lastModifiedBy>
  <cp:revision>37</cp:revision>
  <dcterms:created xsi:type="dcterms:W3CDTF">2019-01-15T01:17:57Z</dcterms:created>
  <dcterms:modified xsi:type="dcterms:W3CDTF">2019-02-06T18:02:39Z</dcterms:modified>
</cp:coreProperties>
</file>