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4932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755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0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2C0662-07C8-3C4F-988E-223ACF295AD9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7D8BC-750B-AE47-9017-D6CD75390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Chp</a:t>
            </a:r>
            <a:r>
              <a:rPr lang="en-US" sz="5400" dirty="0" smtClean="0"/>
              <a:t> 5: Mean reversion of currencies and futures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</a:t>
            </a:r>
            <a:r>
              <a:rPr lang="en-US" dirty="0" err="1" smtClean="0"/>
              <a:t>Soltan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6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84" y="1315211"/>
            <a:ext cx="6395524" cy="5542789"/>
          </a:xfrm>
        </p:spPr>
      </p:pic>
    </p:spTree>
    <p:extLst>
      <p:ext uri="{BB962C8B-B14F-4D97-AF65-F5344CB8AC3E}">
        <p14:creationId xmlns:p14="http://schemas.microsoft.com/office/powerpoint/2010/main" val="124696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Futures </a:t>
            </a:r>
            <a:r>
              <a:rPr lang="en-US" b="1" dirty="0" err="1"/>
              <a:t>Intermarket</a:t>
            </a:r>
            <a:r>
              <a:rPr lang="en-US" b="1" dirty="0"/>
              <a:t> Spreads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obvious candidate for pair trading futures is </a:t>
            </a:r>
            <a:r>
              <a:rPr lang="en-US" dirty="0" err="1"/>
              <a:t>intermarket</a:t>
            </a:r>
            <a:r>
              <a:rPr lang="en-US" dirty="0"/>
              <a:t> spreads between markets that are closely related. </a:t>
            </a:r>
            <a:r>
              <a:rPr lang="en-US" dirty="0" smtClean="0"/>
              <a:t>Ex. energy complexes</a:t>
            </a:r>
            <a:r>
              <a:rPr lang="en-US" dirty="0"/>
              <a:t> WTI crude oil CL, Brent crude oil BZ, unleaded gasoline RB, and heating oil HO, </a:t>
            </a:r>
            <a:endParaRPr lang="en-US" dirty="0"/>
          </a:p>
          <a:p>
            <a:r>
              <a:rPr lang="en-US" dirty="0"/>
              <a:t>well-known portfolio called the </a:t>
            </a:r>
            <a:r>
              <a:rPr lang="en-US" i="1" dirty="0"/>
              <a:t>crack spread </a:t>
            </a:r>
            <a:r>
              <a:rPr lang="en-US" dirty="0"/>
              <a:t>consisting of long three contracts of CL, short two contracts of RB, and short one contract of HO. </a:t>
            </a:r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/>
              <a:t>the crack spread because we can obtain gasoline and heating oil by cracking the long hydrocarbon chains of crude oil molecules, and the 3:2:1 hedge ratios come about because three barrels of CL produces approximately two barrels of RB and one barrel of heating oil </a:t>
            </a:r>
            <a:r>
              <a:rPr lang="en-US" dirty="0" smtClean="0"/>
              <a:t>(usually a ready made basket)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22" y="2286000"/>
            <a:ext cx="5833744" cy="4331446"/>
          </a:xfrm>
        </p:spPr>
      </p:pic>
    </p:spTree>
    <p:extLst>
      <p:ext uri="{BB962C8B-B14F-4D97-AF65-F5344CB8AC3E}">
        <p14:creationId xmlns:p14="http://schemas.microsoft.com/office/powerpoint/2010/main" val="19439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Currencies and futures are known for momentum trading</a:t>
            </a:r>
          </a:p>
          <a:p>
            <a:r>
              <a:rPr lang="en-US" dirty="0" smtClean="0"/>
              <a:t>Ex. Of trade: USD/CAD trading at 1.33</a:t>
            </a:r>
          </a:p>
          <a:p>
            <a:r>
              <a:rPr lang="en-US" dirty="0" smtClean="0"/>
              <a:t>USD = Base currency </a:t>
            </a:r>
          </a:p>
          <a:p>
            <a:r>
              <a:rPr lang="en-US" dirty="0" smtClean="0"/>
              <a:t>CAD = Quote currency </a:t>
            </a:r>
          </a:p>
          <a:p>
            <a:r>
              <a:rPr lang="en-US" dirty="0" smtClean="0"/>
              <a:t>Buying USDCAD means we are betting on USD strengthening and/or CAD weakening </a:t>
            </a:r>
          </a:p>
          <a:p>
            <a:r>
              <a:rPr lang="en-US" dirty="0" smtClean="0"/>
              <a:t>Long on USD, short on CAD</a:t>
            </a:r>
          </a:p>
          <a:p>
            <a:r>
              <a:rPr lang="en-US" dirty="0" smtClean="0"/>
              <a:t>P&amp;L </a:t>
            </a:r>
            <a:r>
              <a:rPr lang="en-US" dirty="0" err="1" smtClean="0"/>
              <a:t>expressedin</a:t>
            </a:r>
            <a:r>
              <a:rPr lang="en-US" dirty="0" smtClean="0"/>
              <a:t> local currency denomination</a:t>
            </a:r>
          </a:p>
          <a:p>
            <a:r>
              <a:rPr lang="en-US" dirty="0" smtClean="0"/>
              <a:t>Major and “exotic” currency pairs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3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Currency Cross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Ex. Looking to trade AUD/CAD, can separately trade AUDUSD and USDCAD </a:t>
            </a:r>
          </a:p>
          <a:p>
            <a:r>
              <a:rPr lang="en-US" dirty="0" smtClean="0"/>
              <a:t>Use </a:t>
            </a:r>
            <a:r>
              <a:rPr lang="en-US" dirty="0"/>
              <a:t>the Johansen test to find out the best hedge ratio of capital, or capital weights, between AUD.USD versus </a:t>
            </a:r>
            <a:r>
              <a:rPr lang="en-US" dirty="0" smtClean="0"/>
              <a:t>CAD.USD</a:t>
            </a:r>
            <a:r>
              <a:rPr lang="en-US" dirty="0"/>
              <a:t> </a:t>
            </a:r>
            <a:r>
              <a:rPr lang="en-US" dirty="0" smtClean="0"/>
              <a:t>(must have same quote currency to interpret eigenvector)</a:t>
            </a:r>
          </a:p>
          <a:p>
            <a:r>
              <a:rPr lang="en-US" dirty="0" smtClean="0"/>
              <a:t>Buy 1 unit of CADUSD = Sell 1/y of USDCAD, y = quote </a:t>
            </a:r>
          </a:p>
          <a:p>
            <a:r>
              <a:rPr lang="en-US" dirty="0"/>
              <a:t>Here </a:t>
            </a:r>
            <a:r>
              <a:rPr lang="en-US" i="1" dirty="0" err="1"/>
              <a:t>ri</a:t>
            </a:r>
            <a:r>
              <a:rPr lang="en-US" i="1" dirty="0"/>
              <a:t> </a:t>
            </a:r>
            <a:r>
              <a:rPr lang="en-US" dirty="0"/>
              <a:t>is the return of </a:t>
            </a:r>
            <a:r>
              <a:rPr lang="en-US" i="1" dirty="0" err="1"/>
              <a:t>Bi</a:t>
            </a:r>
            <a:r>
              <a:rPr lang="en-US" dirty="0" err="1"/>
              <a:t>.USD</a:t>
            </a:r>
            <a:r>
              <a:rPr lang="en-US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err="1"/>
              <a:t>yi,U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and </a:t>
            </a:r>
            <a:r>
              <a:rPr lang="en-US" i="1" dirty="0" err="1"/>
              <a:t>yi,U</a:t>
            </a:r>
            <a:r>
              <a:rPr lang="en-US" dirty="0"/>
              <a:t>(</a:t>
            </a:r>
            <a:r>
              <a:rPr lang="en-US" i="1" dirty="0"/>
              <a:t>t </a:t>
            </a:r>
            <a:r>
              <a:rPr lang="en-US" dirty="0"/>
              <a:t>+ 1) are the quotes for </a:t>
            </a:r>
            <a:r>
              <a:rPr lang="en-US" i="1" dirty="0" err="1"/>
              <a:t>Bi</a:t>
            </a:r>
            <a:r>
              <a:rPr lang="en-US" dirty="0" err="1"/>
              <a:t>.USD</a:t>
            </a:r>
            <a:r>
              <a:rPr lang="en-US" dirty="0"/>
              <a:t> at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+ 1 </a:t>
            </a:r>
            <a:r>
              <a:rPr lang="en-US" dirty="0" err="1" smtClean="0"/>
              <a:t>respectively.This</a:t>
            </a:r>
            <a:r>
              <a:rPr lang="en-US" dirty="0" smtClean="0"/>
              <a:t> </a:t>
            </a:r>
            <a:r>
              <a:rPr lang="en-US" dirty="0"/>
              <a:t>is because one unit of </a:t>
            </a:r>
            <a:r>
              <a:rPr lang="en-US" i="1" dirty="0" err="1"/>
              <a:t>Bi</a:t>
            </a:r>
            <a:r>
              <a:rPr lang="en-US" dirty="0" err="1"/>
              <a:t>.USD</a:t>
            </a:r>
            <a:r>
              <a:rPr lang="en-US" dirty="0"/>
              <a:t> is worth </a:t>
            </a:r>
            <a:r>
              <a:rPr lang="en-US" i="1" dirty="0" err="1"/>
              <a:t>yi,U</a:t>
            </a:r>
            <a:r>
              <a:rPr lang="en-US" i="1" dirty="0"/>
              <a:t> </a:t>
            </a:r>
            <a:r>
              <a:rPr lang="en-US" dirty="0"/>
              <a:t>in U.S. dollars.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63207"/>
            <a:ext cx="4940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Rollover Interests in Currency Trading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Cross-rate </a:t>
            </a:r>
            <a:r>
              <a:rPr lang="en-US" dirty="0"/>
              <a:t>is the differential interest rate earned or paid if the cross-rate position is held overnight </a:t>
            </a:r>
            <a:endParaRPr lang="en-US" dirty="0" smtClean="0"/>
          </a:p>
          <a:p>
            <a:r>
              <a:rPr lang="en-US" dirty="0"/>
              <a:t>If we are long a pair B.Q overnight, the interest differential is </a:t>
            </a:r>
            <a:r>
              <a:rPr lang="en-US" i="1" dirty="0" err="1"/>
              <a:t>iB</a:t>
            </a:r>
            <a:r>
              <a:rPr lang="en-US" i="1" dirty="0"/>
              <a:t> </a:t>
            </a:r>
            <a:r>
              <a:rPr lang="en-US" dirty="0"/>
              <a:t>− </a:t>
            </a:r>
            <a:r>
              <a:rPr lang="en-US" i="1" dirty="0" err="1"/>
              <a:t>iQ</a:t>
            </a:r>
            <a:r>
              <a:rPr lang="en-US" dirty="0"/>
              <a:t>, where </a:t>
            </a:r>
            <a:r>
              <a:rPr lang="en-US" i="1" dirty="0" err="1"/>
              <a:t>iB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iQ</a:t>
            </a:r>
            <a:r>
              <a:rPr lang="en-US" i="1" dirty="0"/>
              <a:t> </a:t>
            </a:r>
            <a:r>
              <a:rPr lang="en-US" dirty="0"/>
              <a:t>are the daily interest rates of currency B and Q, respectively. If </a:t>
            </a:r>
            <a:r>
              <a:rPr lang="en-US" i="1" dirty="0" err="1"/>
              <a:t>iQ</a:t>
            </a:r>
            <a:r>
              <a:rPr lang="en-US" i="1" dirty="0"/>
              <a:t> </a:t>
            </a:r>
            <a:r>
              <a:rPr lang="en-US" dirty="0"/>
              <a:t>&gt; </a:t>
            </a:r>
            <a:r>
              <a:rPr lang="en-US" i="1" dirty="0" err="1"/>
              <a:t>iB</a:t>
            </a:r>
            <a:r>
              <a:rPr lang="en-US" dirty="0"/>
              <a:t>, then this interest differential </a:t>
            </a:r>
            <a:r>
              <a:rPr lang="en-US" dirty="0" smtClean="0"/>
              <a:t>(get debited)</a:t>
            </a:r>
          </a:p>
          <a:p>
            <a:r>
              <a:rPr lang="en-US" dirty="0"/>
              <a:t>T + 2 day settlement system, if a position was held past the 5 p.m. ET close on day T, and day T + 3 is a weekend or holiday for either currency of the cross-rate, the rollover interest accrued on that position will be multiplied by one plus the number of days the market remains closed. </a:t>
            </a:r>
            <a:endParaRPr lang="en-US" dirty="0"/>
          </a:p>
          <a:p>
            <a:r>
              <a:rPr lang="en-US" dirty="0" smtClean="0"/>
              <a:t>To calculate Sharpe </a:t>
            </a:r>
            <a:r>
              <a:rPr lang="en-US" dirty="0"/>
              <a:t>ratio for any strategy, we need </a:t>
            </a:r>
            <a:r>
              <a:rPr lang="en-US" dirty="0" smtClean="0"/>
              <a:t>to consider financing costs if not taking intraday positions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financing </a:t>
            </a:r>
            <a:r>
              <a:rPr lang="en-US" dirty="0" smtClean="0"/>
              <a:t>costs of zero in futures positions as they </a:t>
            </a:r>
            <a:r>
              <a:rPr lang="en-US" dirty="0"/>
              <a:t>are just contracts, not assets that require cash to finance.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currency cross-rates, we can again set the financing cost to be zero, as long as we are careful to add the rollover interest to the percent change of the cross-rate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85223"/>
            <a:ext cx="8420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Futures </a:t>
            </a:r>
            <a:r>
              <a:rPr lang="en-US" dirty="0" err="1" smtClean="0"/>
              <a:t>Calender</a:t>
            </a:r>
            <a:r>
              <a:rPr lang="en-US" dirty="0" smtClean="0"/>
              <a:t>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Futures contracts with different expiration dates (or “maturities”) have </a:t>
            </a:r>
            <a:r>
              <a:rPr lang="en-US" dirty="0" smtClean="0"/>
              <a:t>different prices and returns </a:t>
            </a:r>
            <a:endParaRPr lang="en-US" dirty="0"/>
          </a:p>
          <a:p>
            <a:r>
              <a:rPr lang="en-US" dirty="0"/>
              <a:t>Pairing up futures con- tracts with different maturities creates what are known as </a:t>
            </a:r>
            <a:r>
              <a:rPr lang="en-US" i="1" dirty="0"/>
              <a:t>calendar spreads </a:t>
            </a:r>
            <a:endParaRPr lang="en-US" dirty="0"/>
          </a:p>
          <a:p>
            <a:r>
              <a:rPr lang="en-US" dirty="0"/>
              <a:t>they do not generally </a:t>
            </a:r>
            <a:r>
              <a:rPr lang="en-US" dirty="0" smtClean="0"/>
              <a:t>mean-revert; we </a:t>
            </a:r>
            <a:r>
              <a:rPr lang="en-US" dirty="0"/>
              <a:t>need to understand more about what drives the </a:t>
            </a:r>
            <a:r>
              <a:rPr lang="en-US" dirty="0" smtClean="0"/>
              <a:t>returns </a:t>
            </a:r>
            <a:r>
              <a:rPr lang="en-US" dirty="0"/>
              <a:t>of futures in general.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Roll Returns, Backwardation, and </a:t>
            </a:r>
            <a:r>
              <a:rPr lang="en-US" b="1" dirty="0" err="1"/>
              <a:t>Contango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Futures </a:t>
            </a:r>
            <a:r>
              <a:rPr lang="en-US" dirty="0"/>
              <a:t>position will have nonzero return even if the underlying spot price remains unchanged, since eventually all their prices have to converge toward that constant spot price </a:t>
            </a:r>
            <a:r>
              <a:rPr lang="mr-IN" dirty="0" smtClean="0"/>
              <a:t>–</a:t>
            </a:r>
            <a:r>
              <a:rPr lang="en-US" dirty="0" smtClean="0"/>
              <a:t> “roll return”</a:t>
            </a:r>
          </a:p>
          <a:p>
            <a:r>
              <a:rPr lang="en-US" dirty="0" smtClean="0"/>
              <a:t>Loses this return if we roll forward to the next contract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9" y="3105221"/>
            <a:ext cx="4314092" cy="37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0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Near-expiration contracts </a:t>
            </a:r>
            <a:r>
              <a:rPr lang="en-US" dirty="0"/>
              <a:t>have higher prices than the far contracts, then the roll returns will be positive; otherwise if the contracts are in </a:t>
            </a:r>
            <a:r>
              <a:rPr lang="en-US" dirty="0" err="1"/>
              <a:t>C</a:t>
            </a:r>
            <a:r>
              <a:rPr lang="en-US" dirty="0" err="1" smtClean="0"/>
              <a:t>ontango</a:t>
            </a:r>
            <a:r>
              <a:rPr lang="en-US" dirty="0"/>
              <a:t>, then the roll returns will be negative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2" y="3319974"/>
            <a:ext cx="4319898" cy="35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calculate spot and roll returns </a:t>
            </a:r>
            <a:r>
              <a:rPr lang="mr-IN" dirty="0" smtClean="0"/>
              <a:t>–</a:t>
            </a:r>
            <a:r>
              <a:rPr lang="en-US" dirty="0" smtClean="0"/>
              <a:t> t= time, T = time to expiration, S(t) = spot price,</a:t>
            </a:r>
            <a:r>
              <a:rPr lang="en-US" dirty="0"/>
              <a:t> roll return </a:t>
            </a:r>
            <a:r>
              <a:rPr lang="en-US" dirty="0" err="1"/>
              <a:t>γ</a:t>
            </a:r>
            <a:r>
              <a:rPr lang="en-US" dirty="0"/>
              <a:t> is constant over time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assume that the (compounded) spot return α is also constant: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97" y="2931663"/>
            <a:ext cx="37973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97" y="3787672"/>
            <a:ext cx="1625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38" y="4016272"/>
            <a:ext cx="6115128" cy="27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79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</TotalTime>
  <Words>693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Chp 5: Mean reversion of currencies and futures</vt:lpstr>
      <vt:lpstr>Background Info</vt:lpstr>
      <vt:lpstr>Trading Currency Cross Rates</vt:lpstr>
      <vt:lpstr>Rollover Interests in Currency Trading </vt:lpstr>
      <vt:lpstr>Continued</vt:lpstr>
      <vt:lpstr>Trading Futures Calender Spread</vt:lpstr>
      <vt:lpstr>Roll Returns, Backwardation, and Contango  </vt:lpstr>
      <vt:lpstr>Continued</vt:lpstr>
      <vt:lpstr>Continued</vt:lpstr>
      <vt:lpstr>Example</vt:lpstr>
      <vt:lpstr>Futures Intermarket Spreads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 5: Mean reversion of currencies and futures</dc:title>
  <dc:creator>Younis Soltan</dc:creator>
  <cp:lastModifiedBy>Younis Soltan</cp:lastModifiedBy>
  <cp:revision>6</cp:revision>
  <dcterms:created xsi:type="dcterms:W3CDTF">2019-02-12T04:29:05Z</dcterms:created>
  <dcterms:modified xsi:type="dcterms:W3CDTF">2019-02-12T05:17:13Z</dcterms:modified>
</cp:coreProperties>
</file>