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handoutMasterIdLst>
    <p:handoutMasterId r:id="rId6"/>
  </p:handoutMasterIdLst>
  <p:sldIdLst>
    <p:sldId id="408" r:id="rId2"/>
    <p:sldId id="409" r:id="rId3"/>
    <p:sldId id="41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727" userDrawn="1">
          <p15:clr>
            <a:srgbClr val="A4A3A4"/>
          </p15:clr>
        </p15:guide>
        <p15:guide id="4" pos="2479" userDrawn="1">
          <p15:clr>
            <a:srgbClr val="A4A3A4"/>
          </p15:clr>
        </p15:guide>
        <p15:guide id="5" orient="horz" pos="595" userDrawn="1">
          <p15:clr>
            <a:srgbClr val="A4A3A4"/>
          </p15:clr>
        </p15:guide>
        <p15:guide id="6" orient="horz" pos="4042" userDrawn="1">
          <p15:clr>
            <a:srgbClr val="A4A3A4"/>
          </p15:clr>
        </p15:guide>
        <p15:guide id="7" pos="3953" userDrawn="1">
          <p15:clr>
            <a:srgbClr val="A4A3A4"/>
          </p15:clr>
        </p15:guide>
        <p15:guide id="8" orient="horz" pos="9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1C26"/>
    <a:srgbClr val="9A1C26"/>
    <a:srgbClr val="FFFFFF"/>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63" autoAdjust="0"/>
    <p:restoredTop sz="65271" autoAdjust="0"/>
  </p:normalViewPr>
  <p:slideViewPr>
    <p:cSldViewPr snapToGrid="0">
      <p:cViewPr varScale="1">
        <p:scale>
          <a:sx n="52" d="100"/>
          <a:sy n="52" d="100"/>
        </p:scale>
        <p:origin x="1256" y="24"/>
      </p:cViewPr>
      <p:guideLst>
        <p:guide orient="horz" pos="2160"/>
        <p:guide pos="3840"/>
        <p:guide pos="3727"/>
        <p:guide pos="2479"/>
        <p:guide orient="horz" pos="595"/>
        <p:guide orient="horz" pos="4042"/>
        <p:guide pos="3953"/>
        <p:guide orient="horz" pos="91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4E049C-8211-44A1-8D43-3803B0C45857}" type="datetimeFigureOut">
              <a:rPr lang="en-US" smtClean="0"/>
              <a:pPr/>
              <a:t>11/19/2018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D91CF6-7E1A-48DE-9362-3849059F35B0}" type="slidenum">
              <a:rPr lang="en-US" smtClean="0"/>
              <a:pPr/>
              <a:t>‹#›</a:t>
            </a:fld>
            <a:endParaRPr lang="en-US"/>
          </a:p>
        </p:txBody>
      </p:sp>
    </p:spTree>
    <p:extLst>
      <p:ext uri="{BB962C8B-B14F-4D97-AF65-F5344CB8AC3E}">
        <p14:creationId xmlns:p14="http://schemas.microsoft.com/office/powerpoint/2010/main" val="60636241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31E6B7-A25C-4B80-9699-EF280F3EEE87}" type="datetimeFigureOut">
              <a:rPr lang="en-US" smtClean="0"/>
              <a:pPr/>
              <a:t>11/19/2018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105B5-A2FB-43AD-A34F-3A472AF4EC74}" type="slidenum">
              <a:rPr lang="en-US" smtClean="0"/>
              <a:pPr/>
              <a:t>‹#›</a:t>
            </a:fld>
            <a:endParaRPr lang="en-US"/>
          </a:p>
        </p:txBody>
      </p:sp>
    </p:spTree>
    <p:extLst>
      <p:ext uri="{BB962C8B-B14F-4D97-AF65-F5344CB8AC3E}">
        <p14:creationId xmlns:p14="http://schemas.microsoft.com/office/powerpoint/2010/main" val="199361210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NAFTA has been crucial in providing free trade in north America and its renegotiation was a very important event to all three nations involved. After many months of going back and forth Canada and the US reached a deal in October, to be ratified on November 30. Some key takeaways:</a:t>
            </a:r>
          </a:p>
          <a:p>
            <a:r>
              <a:rPr lang="en-CA" dirty="0"/>
              <a:t>Manufacturing in Canada stands to gain from the increase in mandated north American production with higher  labour costs. As well, pharmaceutical companies will be able to increase the life cycle and revenue of their drugs with the longer drug copyrights. On the downside, expect dairy and poultry farmers to have decreased revenues as American producers get increased access to Canadian markets. One of the most important takeaways though is that the steel tariffs imposed on Canadian producers is not included in the </a:t>
            </a:r>
            <a:r>
              <a:rPr lang="en-CA" dirty="0" err="1"/>
              <a:t>usmca</a:t>
            </a:r>
            <a:r>
              <a:rPr lang="en-CA" dirty="0"/>
              <a:t> deal, and the us has not given any intentions that they plan on changing them. Canadian steel producers will continue to suffer and profits will decline. Overall the </a:t>
            </a:r>
            <a:r>
              <a:rPr lang="en-CA" dirty="0" err="1"/>
              <a:t>usmca</a:t>
            </a:r>
            <a:r>
              <a:rPr lang="en-CA" dirty="0"/>
              <a:t> provides some positive and some negatives for Canadian markets and will likely not play as much of a factor as more pressing concerns.</a:t>
            </a:r>
          </a:p>
        </p:txBody>
      </p:sp>
    </p:spTree>
    <p:extLst>
      <p:ext uri="{BB962C8B-B14F-4D97-AF65-F5344CB8AC3E}">
        <p14:creationId xmlns:p14="http://schemas.microsoft.com/office/powerpoint/2010/main" val="435111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price of oil is largely affected by supply and demand equilibriums. In Canada we are currently experiencing massive oversupply, with producers unable to transport their oil to potential buyers, due to a lack of infrastructure. Constant delays and political hurdles have crippled pipeline construction, and currently </a:t>
            </a:r>
            <a:r>
              <a:rPr lang="en-CA" dirty="0" err="1"/>
              <a:t>canadian</a:t>
            </a:r>
            <a:r>
              <a:rPr lang="en-CA" dirty="0"/>
              <a:t> producers have become reliant on rail transportation and even tanker trucks to get their oil to market. The most recent keystone xl ruling will delay the much needed keystone xl by a further 8 months, increasing to the oversupply concerns. As well, the stoppage in the construction of the trans mountain pipeline is nota good sign for supply concerns moving forward. Currently Canadian oil is trading around a $40 USD discount to American WTI and this price differential will likely not improve until the supply imbalance is resolved, through production cuts or new infrastructure. Looking forward expect Canadian oil producers who are mainly exposed to </a:t>
            </a:r>
            <a:r>
              <a:rPr lang="en-CA" dirty="0" err="1"/>
              <a:t>wcs</a:t>
            </a:r>
            <a:r>
              <a:rPr lang="en-CA" dirty="0"/>
              <a:t> pricing to continue to see weak revenue and profits, with a recovery unlikely until 2020. </a:t>
            </a:r>
          </a:p>
        </p:txBody>
      </p:sp>
    </p:spTree>
    <p:extLst>
      <p:ext uri="{BB962C8B-B14F-4D97-AF65-F5344CB8AC3E}">
        <p14:creationId xmlns:p14="http://schemas.microsoft.com/office/powerpoint/2010/main" val="705148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As the charts show, currently a rising interest rate environment in both Canada and the US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Most recent Bank of Canada decision was to raise the overnight rate from 1.5% to 1.75%, as well as signaling multiple rate hikes through 2019</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US Fed rate is currently 2%, expected to reach 3% by the end of 2019</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Overall, rising interest rates happen when markets are experiencing economic growth and are a sign of a strong economy. We have seen this in the last several years as rates have steadily rose after reaching near zero after the 2008 market crash. However the market seems to be cooling down, and rising interest rates may not have the same positive impact moving forward. Basically all industries are affected as debt becomes more expensive and you may see a slow down in growth, since a portion of it is funded by debt. Particularly bad for rapid growth industries and emerging industries, where there is little profit and growth is funded mainly by debt.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Financial Institutions are also affected, particularly retail and commercial banking as mortgage spending and consumer loans shrink, people become priced out of the market but they also benefit from increasing margins. Rates are still too low to be alarming, but it is crucial to pay attention as the balance between economic growth and inflation becomes shakier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dirty="0"/>
          </a:p>
          <a:p>
            <a:endParaRPr lang="en-CA" dirty="0"/>
          </a:p>
        </p:txBody>
      </p:sp>
    </p:spTree>
    <p:extLst>
      <p:ext uri="{BB962C8B-B14F-4D97-AF65-F5344CB8AC3E}">
        <p14:creationId xmlns:p14="http://schemas.microsoft.com/office/powerpoint/2010/main" val="37621287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4403" y="692026"/>
            <a:ext cx="7329489" cy="442869"/>
          </a:xfrm>
        </p:spPr>
        <p:txBody>
          <a:bodyPr>
            <a:noAutofit/>
          </a:bodyPr>
          <a:lstStyle>
            <a:lvl1pPr marL="0" indent="0" algn="l">
              <a:buNone/>
              <a:defRPr sz="28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6445" y="3081867"/>
            <a:ext cx="1450158" cy="1256199"/>
          </a:xfrm>
          <a:prstGeom prst="rect">
            <a:avLst/>
          </a:prstGeom>
        </p:spPr>
      </p:pic>
      <p:sp>
        <p:nvSpPr>
          <p:cNvPr id="4" name="TextBox 3"/>
          <p:cNvSpPr txBox="1"/>
          <p:nvPr userDrawn="1"/>
        </p:nvSpPr>
        <p:spPr>
          <a:xfrm>
            <a:off x="1511870" y="3801332"/>
            <a:ext cx="5174815" cy="584775"/>
          </a:xfrm>
          <a:prstGeom prst="rect">
            <a:avLst/>
          </a:prstGeom>
          <a:noFill/>
        </p:spPr>
        <p:txBody>
          <a:bodyPr wrap="none" rtlCol="0">
            <a:spAutoFit/>
          </a:bodyPr>
          <a:lstStyle/>
          <a:p>
            <a:pPr algn="l"/>
            <a:r>
              <a:rPr lang="en-US" sz="3200" dirty="0">
                <a:latin typeface="+mj-lt"/>
              </a:rPr>
              <a:t>McMaster Investment Council</a:t>
            </a:r>
          </a:p>
        </p:txBody>
      </p:sp>
      <p:sp>
        <p:nvSpPr>
          <p:cNvPr id="6" name="Rectangle 5"/>
          <p:cNvSpPr/>
          <p:nvPr userDrawn="1"/>
        </p:nvSpPr>
        <p:spPr>
          <a:xfrm>
            <a:off x="0" y="4326467"/>
            <a:ext cx="12192000" cy="2556932"/>
          </a:xfrm>
          <a:prstGeom prst="rect">
            <a:avLst/>
          </a:prstGeom>
          <a:solidFill>
            <a:srgbClr val="861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9555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McMaster Investment Council</a:t>
            </a:r>
          </a:p>
        </p:txBody>
      </p:sp>
      <p:sp>
        <p:nvSpPr>
          <p:cNvPr id="7" name="Slide Number Placeholder 6"/>
          <p:cNvSpPr>
            <a:spLocks noGrp="1"/>
          </p:cNvSpPr>
          <p:nvPr>
            <p:ph type="sldNum" sz="quarter" idx="12"/>
          </p:nvPr>
        </p:nvSpPr>
        <p:spPr/>
        <p:txBody>
          <a:bodyPr/>
          <a:lstStyle/>
          <a:p>
            <a:fld id="{9B5AF6BB-46FB-4DD0-9CC5-11E531CCBFD2}" type="slidenum">
              <a:rPr lang="en-US" smtClean="0"/>
              <a:pPr/>
              <a:t>‹#›</a:t>
            </a:fld>
            <a:endParaRPr lang="en-US"/>
          </a:p>
        </p:txBody>
      </p:sp>
    </p:spTree>
    <p:extLst>
      <p:ext uri="{BB962C8B-B14F-4D97-AF65-F5344CB8AC3E}">
        <p14:creationId xmlns:p14="http://schemas.microsoft.com/office/powerpoint/2010/main" val="2678901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McMaster Investment Council</a:t>
            </a:r>
          </a:p>
        </p:txBody>
      </p:sp>
      <p:sp>
        <p:nvSpPr>
          <p:cNvPr id="6" name="Slide Number Placeholder 5"/>
          <p:cNvSpPr>
            <a:spLocks noGrp="1"/>
          </p:cNvSpPr>
          <p:nvPr>
            <p:ph type="sldNum" sz="quarter" idx="12"/>
          </p:nvPr>
        </p:nvSpPr>
        <p:spPr/>
        <p:txBody>
          <a:bodyPr/>
          <a:lstStyle/>
          <a:p>
            <a:fld id="{9B5AF6BB-46FB-4DD0-9CC5-11E531CCBFD2}" type="slidenum">
              <a:rPr lang="en-US" smtClean="0"/>
              <a:pPr/>
              <a:t>‹#›</a:t>
            </a:fld>
            <a:endParaRPr lang="en-US"/>
          </a:p>
        </p:txBody>
      </p:sp>
    </p:spTree>
    <p:extLst>
      <p:ext uri="{BB962C8B-B14F-4D97-AF65-F5344CB8AC3E}">
        <p14:creationId xmlns:p14="http://schemas.microsoft.com/office/powerpoint/2010/main" val="2941848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McMaster Investment Council</a:t>
            </a:r>
          </a:p>
        </p:txBody>
      </p:sp>
      <p:sp>
        <p:nvSpPr>
          <p:cNvPr id="6" name="Slide Number Placeholder 5"/>
          <p:cNvSpPr>
            <a:spLocks noGrp="1"/>
          </p:cNvSpPr>
          <p:nvPr>
            <p:ph type="sldNum" sz="quarter" idx="12"/>
          </p:nvPr>
        </p:nvSpPr>
        <p:spPr/>
        <p:txBody>
          <a:bodyPr/>
          <a:lstStyle/>
          <a:p>
            <a:fld id="{9B5AF6BB-46FB-4DD0-9CC5-11E531CCBFD2}" type="slidenum">
              <a:rPr lang="en-US" smtClean="0"/>
              <a:pPr/>
              <a:t>‹#›</a:t>
            </a:fld>
            <a:endParaRPr lang="en-US"/>
          </a:p>
        </p:txBody>
      </p:sp>
    </p:spTree>
    <p:extLst>
      <p:ext uri="{BB962C8B-B14F-4D97-AF65-F5344CB8AC3E}">
        <p14:creationId xmlns:p14="http://schemas.microsoft.com/office/powerpoint/2010/main" val="841932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rgbClr val="861C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18" y="2781299"/>
            <a:ext cx="4050791" cy="1318259"/>
          </a:xfrm>
        </p:spPr>
        <p:txBody>
          <a:bodyPr anchor="b">
            <a:normAutofit/>
          </a:bodyPr>
          <a:lstStyle>
            <a:lvl1pPr algn="ctr">
              <a:defRPr sz="8800" b="0">
                <a:solidFill>
                  <a:srgbClr val="FFFFFF"/>
                </a:solidFill>
              </a:defRPr>
            </a:lvl1pPr>
          </a:lstStyle>
          <a:p>
            <a:r>
              <a:rPr lang="en-US" dirty="0"/>
              <a:t>I</a:t>
            </a:r>
          </a:p>
        </p:txBody>
      </p:sp>
      <p:sp>
        <p:nvSpPr>
          <p:cNvPr id="15" name="Text Placeholder 14"/>
          <p:cNvSpPr>
            <a:spLocks noGrp="1"/>
          </p:cNvSpPr>
          <p:nvPr>
            <p:ph type="body" sz="quarter" idx="10"/>
          </p:nvPr>
        </p:nvSpPr>
        <p:spPr>
          <a:xfrm>
            <a:off x="4051300" y="2924175"/>
            <a:ext cx="8140700" cy="1009650"/>
          </a:xfrm>
        </p:spPr>
        <p:txBody>
          <a:bodyPr>
            <a:normAutofit/>
          </a:bodyPr>
          <a:lstStyle>
            <a:lvl1pPr marL="0" indent="0" algn="ctr">
              <a:buNone/>
              <a:defRPr sz="6000">
                <a:latin typeface="+mj-lt"/>
              </a:defRPr>
            </a:lvl1pPr>
            <a:lvl2pPr marL="457200" indent="0">
              <a:buNone/>
              <a:defRPr/>
            </a:lvl2pPr>
          </a:lstStyle>
          <a:p>
            <a:pPr lvl="0"/>
            <a:r>
              <a:rPr lang="en-US" dirty="0"/>
              <a:t>Edit Master text styles</a:t>
            </a:r>
          </a:p>
        </p:txBody>
      </p:sp>
    </p:spTree>
    <p:extLst>
      <p:ext uri="{BB962C8B-B14F-4D97-AF65-F5344CB8AC3E}">
        <p14:creationId xmlns:p14="http://schemas.microsoft.com/office/powerpoint/2010/main" val="173513844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a:xfrm>
            <a:off x="0" y="6595853"/>
            <a:ext cx="12192000" cy="301479"/>
          </a:xfrm>
          <a:prstGeom prst="rect">
            <a:avLst/>
          </a:prstGeom>
          <a:solidFill>
            <a:srgbClr val="861C26"/>
          </a:solidFill>
          <a:ln>
            <a:solidFill>
              <a:srgbClr val="861C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232092" y="176349"/>
            <a:ext cx="11704320" cy="438180"/>
          </a:xfrm>
        </p:spPr>
        <p:txBody>
          <a:bodyPr>
            <a:noAutofit/>
          </a:bodyPr>
          <a:lstStyle>
            <a:lvl1pPr>
              <a:defRPr sz="2800">
                <a:solidFill>
                  <a:schemeClr val="tx1"/>
                </a:solidFill>
                <a:latin typeface="Baskerville" panose="02000503000000000000" pitchFamily="2" charset="0"/>
              </a:defRPr>
            </a:lvl1pPr>
          </a:lstStyle>
          <a:p>
            <a:r>
              <a:rPr lang="en-US" dirty="0"/>
              <a:t>Title - Subtitle</a:t>
            </a:r>
          </a:p>
        </p:txBody>
      </p:sp>
      <p:sp>
        <p:nvSpPr>
          <p:cNvPr id="3" name="Content Placeholder 2"/>
          <p:cNvSpPr>
            <a:spLocks noGrp="1"/>
          </p:cNvSpPr>
          <p:nvPr>
            <p:ph idx="1"/>
          </p:nvPr>
        </p:nvSpPr>
        <p:spPr>
          <a:xfrm>
            <a:off x="232092" y="946098"/>
            <a:ext cx="11704320" cy="547832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232092" y="776812"/>
            <a:ext cx="11704320" cy="9144"/>
          </a:xfrm>
          <a:prstGeom prst="rect">
            <a:avLst/>
          </a:prstGeom>
          <a:solidFill>
            <a:srgbClr val="861C26"/>
          </a:solidFill>
          <a:ln>
            <a:solidFill>
              <a:srgbClr val="861C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a:xfrm>
            <a:off x="232092" y="6655378"/>
            <a:ext cx="2743200" cy="182880"/>
          </a:xfrm>
        </p:spPr>
        <p:txBody>
          <a:bodyPr/>
          <a:lstStyle>
            <a:lvl1pPr>
              <a:defRPr>
                <a:solidFill>
                  <a:schemeClr val="bg1"/>
                </a:solidFill>
                <a:latin typeface="+mj-lt"/>
              </a:defRPr>
            </a:lvl1pPr>
          </a:lstStyle>
          <a:p>
            <a:endParaRPr lang="en-US" dirty="0"/>
          </a:p>
        </p:txBody>
      </p:sp>
      <p:sp>
        <p:nvSpPr>
          <p:cNvPr id="5" name="Footer Placeholder 4"/>
          <p:cNvSpPr>
            <a:spLocks noGrp="1"/>
          </p:cNvSpPr>
          <p:nvPr>
            <p:ph type="ftr" sz="quarter" idx="11"/>
          </p:nvPr>
        </p:nvSpPr>
        <p:spPr>
          <a:xfrm>
            <a:off x="4038600" y="6653172"/>
            <a:ext cx="4114800" cy="182880"/>
          </a:xfrm>
        </p:spPr>
        <p:txBody>
          <a:bodyPr/>
          <a:lstStyle>
            <a:lvl1pPr>
              <a:defRPr>
                <a:solidFill>
                  <a:schemeClr val="bg1"/>
                </a:solidFill>
                <a:latin typeface="+mj-lt"/>
              </a:defRPr>
            </a:lvl1pPr>
          </a:lstStyle>
          <a:p>
            <a:r>
              <a:rPr lang="en-US" dirty="0"/>
              <a:t>McMaster Investment Council</a:t>
            </a:r>
          </a:p>
        </p:txBody>
      </p:sp>
      <p:sp>
        <p:nvSpPr>
          <p:cNvPr id="6" name="Slide Number Placeholder 5"/>
          <p:cNvSpPr>
            <a:spLocks noGrp="1"/>
          </p:cNvSpPr>
          <p:nvPr>
            <p:ph type="sldNum" sz="quarter" idx="12"/>
          </p:nvPr>
        </p:nvSpPr>
        <p:spPr>
          <a:xfrm>
            <a:off x="9193212" y="6637899"/>
            <a:ext cx="2743200" cy="182880"/>
          </a:xfrm>
        </p:spPr>
        <p:txBody>
          <a:bodyPr/>
          <a:lstStyle>
            <a:lvl1pPr>
              <a:defRPr>
                <a:solidFill>
                  <a:schemeClr val="bg1"/>
                </a:solidFill>
                <a:latin typeface="+mj-lt"/>
              </a:defRPr>
            </a:lvl1pPr>
          </a:lstStyle>
          <a:p>
            <a:fld id="{9B5AF6BB-46FB-4DD0-9CC5-11E531CCBFD2}" type="slidenum">
              <a:rPr lang="en-US" smtClean="0"/>
              <a:pPr/>
              <a:t>‹#›</a:t>
            </a:fld>
            <a:endParaRPr lang="en-US" dirty="0"/>
          </a:p>
        </p:txBody>
      </p:sp>
    </p:spTree>
    <p:extLst>
      <p:ext uri="{BB962C8B-B14F-4D97-AF65-F5344CB8AC3E}">
        <p14:creationId xmlns:p14="http://schemas.microsoft.com/office/powerpoint/2010/main" val="1418743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McMaster Investment Council</a:t>
            </a:r>
          </a:p>
        </p:txBody>
      </p:sp>
      <p:sp>
        <p:nvSpPr>
          <p:cNvPr id="6" name="Slide Number Placeholder 5"/>
          <p:cNvSpPr>
            <a:spLocks noGrp="1"/>
          </p:cNvSpPr>
          <p:nvPr>
            <p:ph type="sldNum" sz="quarter" idx="12"/>
          </p:nvPr>
        </p:nvSpPr>
        <p:spPr/>
        <p:txBody>
          <a:bodyPr/>
          <a:lstStyle/>
          <a:p>
            <a:fld id="{9B5AF6BB-46FB-4DD0-9CC5-11E531CCBFD2}" type="slidenum">
              <a:rPr lang="en-US" smtClean="0"/>
              <a:pPr/>
              <a:t>‹#›</a:t>
            </a:fld>
            <a:endParaRPr lang="en-US"/>
          </a:p>
        </p:txBody>
      </p:sp>
    </p:spTree>
    <p:extLst>
      <p:ext uri="{BB962C8B-B14F-4D97-AF65-F5344CB8AC3E}">
        <p14:creationId xmlns:p14="http://schemas.microsoft.com/office/powerpoint/2010/main" val="3563922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McMaster Investment Council</a:t>
            </a:r>
          </a:p>
        </p:txBody>
      </p:sp>
      <p:sp>
        <p:nvSpPr>
          <p:cNvPr id="7" name="Slide Number Placeholder 6"/>
          <p:cNvSpPr>
            <a:spLocks noGrp="1"/>
          </p:cNvSpPr>
          <p:nvPr>
            <p:ph type="sldNum" sz="quarter" idx="12"/>
          </p:nvPr>
        </p:nvSpPr>
        <p:spPr/>
        <p:txBody>
          <a:bodyPr/>
          <a:lstStyle/>
          <a:p>
            <a:fld id="{9B5AF6BB-46FB-4DD0-9CC5-11E531CCBFD2}" type="slidenum">
              <a:rPr lang="en-US" smtClean="0"/>
              <a:pPr/>
              <a:t>‹#›</a:t>
            </a:fld>
            <a:endParaRPr lang="en-US"/>
          </a:p>
        </p:txBody>
      </p:sp>
    </p:spTree>
    <p:extLst>
      <p:ext uri="{BB962C8B-B14F-4D97-AF65-F5344CB8AC3E}">
        <p14:creationId xmlns:p14="http://schemas.microsoft.com/office/powerpoint/2010/main" val="993204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McMaster Investment Council</a:t>
            </a:r>
          </a:p>
        </p:txBody>
      </p:sp>
      <p:sp>
        <p:nvSpPr>
          <p:cNvPr id="9" name="Slide Number Placeholder 8"/>
          <p:cNvSpPr>
            <a:spLocks noGrp="1"/>
          </p:cNvSpPr>
          <p:nvPr>
            <p:ph type="sldNum" sz="quarter" idx="12"/>
          </p:nvPr>
        </p:nvSpPr>
        <p:spPr/>
        <p:txBody>
          <a:bodyPr/>
          <a:lstStyle/>
          <a:p>
            <a:fld id="{9B5AF6BB-46FB-4DD0-9CC5-11E531CCBFD2}" type="slidenum">
              <a:rPr lang="en-US" smtClean="0"/>
              <a:pPr/>
              <a:t>‹#›</a:t>
            </a:fld>
            <a:endParaRPr lang="en-US"/>
          </a:p>
        </p:txBody>
      </p:sp>
    </p:spTree>
    <p:extLst>
      <p:ext uri="{BB962C8B-B14F-4D97-AF65-F5344CB8AC3E}">
        <p14:creationId xmlns:p14="http://schemas.microsoft.com/office/powerpoint/2010/main" val="3417862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t>McMaster Investment Council</a:t>
            </a:r>
          </a:p>
        </p:txBody>
      </p:sp>
      <p:sp>
        <p:nvSpPr>
          <p:cNvPr id="5" name="Slide Number Placeholder 4"/>
          <p:cNvSpPr>
            <a:spLocks noGrp="1"/>
          </p:cNvSpPr>
          <p:nvPr>
            <p:ph type="sldNum" sz="quarter" idx="12"/>
          </p:nvPr>
        </p:nvSpPr>
        <p:spPr/>
        <p:txBody>
          <a:bodyPr/>
          <a:lstStyle/>
          <a:p>
            <a:fld id="{9B5AF6BB-46FB-4DD0-9CC5-11E531CCBFD2}" type="slidenum">
              <a:rPr lang="en-US" smtClean="0"/>
              <a:pPr/>
              <a:t>‹#›</a:t>
            </a:fld>
            <a:endParaRPr lang="en-US"/>
          </a:p>
        </p:txBody>
      </p:sp>
    </p:spTree>
    <p:extLst>
      <p:ext uri="{BB962C8B-B14F-4D97-AF65-F5344CB8AC3E}">
        <p14:creationId xmlns:p14="http://schemas.microsoft.com/office/powerpoint/2010/main" val="4038081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7755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McMaster Investment Council</a:t>
            </a:r>
          </a:p>
        </p:txBody>
      </p:sp>
      <p:sp>
        <p:nvSpPr>
          <p:cNvPr id="7" name="Slide Number Placeholder 6"/>
          <p:cNvSpPr>
            <a:spLocks noGrp="1"/>
          </p:cNvSpPr>
          <p:nvPr>
            <p:ph type="sldNum" sz="quarter" idx="12"/>
          </p:nvPr>
        </p:nvSpPr>
        <p:spPr/>
        <p:txBody>
          <a:bodyPr/>
          <a:lstStyle/>
          <a:p>
            <a:fld id="{9B5AF6BB-46FB-4DD0-9CC5-11E531CCBFD2}" type="slidenum">
              <a:rPr lang="en-US" smtClean="0"/>
              <a:pPr/>
              <a:t>‹#›</a:t>
            </a:fld>
            <a:endParaRPr lang="en-US"/>
          </a:p>
        </p:txBody>
      </p:sp>
    </p:spTree>
    <p:extLst>
      <p:ext uri="{BB962C8B-B14F-4D97-AF65-F5344CB8AC3E}">
        <p14:creationId xmlns:p14="http://schemas.microsoft.com/office/powerpoint/2010/main" val="1695811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McMaster Investment Council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5AF6BB-46FB-4DD0-9CC5-11E531CCBFD2}" type="slidenum">
              <a:rPr lang="en-US" smtClean="0"/>
              <a:pPr/>
              <a:t>‹#›</a:t>
            </a:fld>
            <a:endParaRPr lang="en-US"/>
          </a:p>
        </p:txBody>
      </p:sp>
    </p:spTree>
    <p:extLst>
      <p:ext uri="{BB962C8B-B14F-4D97-AF65-F5344CB8AC3E}">
        <p14:creationId xmlns:p14="http://schemas.microsoft.com/office/powerpoint/2010/main" val="90772637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Looking Forward – USMCA</a:t>
            </a:r>
          </a:p>
        </p:txBody>
      </p:sp>
      <p:sp>
        <p:nvSpPr>
          <p:cNvPr id="5" name="Footer Placeholder 4"/>
          <p:cNvSpPr>
            <a:spLocks noGrp="1"/>
          </p:cNvSpPr>
          <p:nvPr>
            <p:ph type="ftr" sz="quarter" idx="11"/>
          </p:nvPr>
        </p:nvSpPr>
        <p:spPr/>
        <p:txBody>
          <a:bodyPr/>
          <a:lstStyle/>
          <a:p>
            <a:r>
              <a:rPr lang="en-US"/>
              <a:t>McMaster Investment Council</a:t>
            </a:r>
            <a:endParaRPr lang="en-US" dirty="0"/>
          </a:p>
        </p:txBody>
      </p:sp>
      <p:sp>
        <p:nvSpPr>
          <p:cNvPr id="6" name="Slide Number Placeholder 5"/>
          <p:cNvSpPr>
            <a:spLocks noGrp="1"/>
          </p:cNvSpPr>
          <p:nvPr>
            <p:ph type="sldNum" sz="quarter" idx="12"/>
          </p:nvPr>
        </p:nvSpPr>
        <p:spPr/>
        <p:txBody>
          <a:bodyPr/>
          <a:lstStyle/>
          <a:p>
            <a:fld id="{9B5AF6BB-46FB-4DD0-9CC5-11E531CCBFD2}" type="slidenum">
              <a:rPr lang="en-US" smtClean="0"/>
              <a:pPr/>
              <a:t>1</a:t>
            </a:fld>
            <a:endParaRPr lang="en-US" dirty="0"/>
          </a:p>
        </p:txBody>
      </p:sp>
      <p:sp>
        <p:nvSpPr>
          <p:cNvPr id="7" name="TextBox 6">
            <a:extLst>
              <a:ext uri="{FF2B5EF4-FFF2-40B4-BE49-F238E27FC236}">
                <a16:creationId xmlns:a16="http://schemas.microsoft.com/office/drawing/2014/main" id="{C192400F-ADD6-4626-A569-889A6FBA463C}"/>
              </a:ext>
            </a:extLst>
          </p:cNvPr>
          <p:cNvSpPr txBox="1"/>
          <p:nvPr/>
        </p:nvSpPr>
        <p:spPr>
          <a:xfrm>
            <a:off x="479854" y="1036968"/>
            <a:ext cx="11232292" cy="461665"/>
          </a:xfrm>
          <a:prstGeom prst="rect">
            <a:avLst/>
          </a:prstGeom>
          <a:solidFill>
            <a:srgbClr val="861C26"/>
          </a:solidFill>
        </p:spPr>
        <p:txBody>
          <a:bodyPr wrap="square" rtlCol="0">
            <a:spAutoFit/>
          </a:bodyPr>
          <a:lstStyle/>
          <a:p>
            <a:pPr algn="ctr"/>
            <a:r>
              <a:rPr lang="en-US" sz="2400" b="1" dirty="0">
                <a:solidFill>
                  <a:schemeClr val="bg1"/>
                </a:solidFill>
              </a:rPr>
              <a:t>Key Changes From The Old </a:t>
            </a:r>
            <a:r>
              <a:rPr lang="en-US" sz="2400" b="1" dirty="0" err="1">
                <a:solidFill>
                  <a:schemeClr val="bg1"/>
                </a:solidFill>
              </a:rPr>
              <a:t>Nafta</a:t>
            </a:r>
            <a:endParaRPr lang="en-US" sz="2400" b="1" dirty="0">
              <a:solidFill>
                <a:schemeClr val="bg1"/>
              </a:solidFill>
            </a:endParaRPr>
          </a:p>
        </p:txBody>
      </p:sp>
      <p:sp>
        <p:nvSpPr>
          <p:cNvPr id="8" name="TextBox 7">
            <a:extLst>
              <a:ext uri="{FF2B5EF4-FFF2-40B4-BE49-F238E27FC236}">
                <a16:creationId xmlns:a16="http://schemas.microsoft.com/office/drawing/2014/main" id="{A277862D-695E-4EE5-B09A-D8C1F407788C}"/>
              </a:ext>
            </a:extLst>
          </p:cNvPr>
          <p:cNvSpPr txBox="1"/>
          <p:nvPr/>
        </p:nvSpPr>
        <p:spPr>
          <a:xfrm>
            <a:off x="479855" y="1921073"/>
            <a:ext cx="5454859"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75% of a new car must be produced in North America and 40% must come from factories with an average wage of $16/hour to be exempt from tariffs</a:t>
            </a:r>
          </a:p>
          <a:p>
            <a:pPr marL="285750" indent="-285750">
              <a:buFont typeface="Arial" panose="020B0604020202020204" pitchFamily="34" charset="0"/>
              <a:buChar char="•"/>
            </a:pPr>
            <a:r>
              <a:rPr lang="en-US" sz="2400" dirty="0"/>
              <a:t>United States gets increased access to Canadian dairy, poultry and egg markets</a:t>
            </a:r>
          </a:p>
          <a:p>
            <a:pPr marL="285750" indent="-285750">
              <a:buFont typeface="Arial" panose="020B0604020202020204" pitchFamily="34" charset="0"/>
              <a:buChar char="•"/>
            </a:pPr>
            <a:r>
              <a:rPr lang="en-US" sz="2400" dirty="0"/>
              <a:t>Copyright terms have been extended from 50 to 70 years after the creator’s death</a:t>
            </a:r>
          </a:p>
        </p:txBody>
      </p:sp>
      <p:sp>
        <p:nvSpPr>
          <p:cNvPr id="9" name="TextBox 8">
            <a:extLst>
              <a:ext uri="{FF2B5EF4-FFF2-40B4-BE49-F238E27FC236}">
                <a16:creationId xmlns:a16="http://schemas.microsoft.com/office/drawing/2014/main" id="{6ECD6802-7686-4F29-89BA-3A361F52E764}"/>
              </a:ext>
            </a:extLst>
          </p:cNvPr>
          <p:cNvSpPr txBox="1"/>
          <p:nvPr/>
        </p:nvSpPr>
        <p:spPr>
          <a:xfrm>
            <a:off x="6257287" y="1834574"/>
            <a:ext cx="5245768"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New biologic drugs will be protected from generic drug competition for 10 years, up from 8</a:t>
            </a:r>
          </a:p>
          <a:p>
            <a:pPr marL="285750" indent="-285750">
              <a:buFont typeface="Arial" panose="020B0604020202020204" pitchFamily="34" charset="0"/>
              <a:buChar char="•"/>
            </a:pPr>
            <a:r>
              <a:rPr lang="en-US" sz="2400" dirty="0"/>
              <a:t>Three months before starting negotiations with a non-market country (</a:t>
            </a:r>
            <a:r>
              <a:rPr lang="en-US" sz="2400" dirty="0" err="1"/>
              <a:t>ie</a:t>
            </a:r>
            <a:r>
              <a:rPr lang="en-US" sz="2400" dirty="0"/>
              <a:t> China), the other USMCA nations must be consulted</a:t>
            </a:r>
          </a:p>
          <a:p>
            <a:pPr marL="285750" indent="-285750">
              <a:buFont typeface="Arial" panose="020B0604020202020204" pitchFamily="34" charset="0"/>
              <a:buChar char="•"/>
            </a:pPr>
            <a:r>
              <a:rPr lang="en-US" sz="2400" dirty="0"/>
              <a:t>Steel tariffs are not affected by the new USMCA and remain in place</a:t>
            </a:r>
          </a:p>
        </p:txBody>
      </p:sp>
    </p:spTree>
    <p:extLst>
      <p:ext uri="{BB962C8B-B14F-4D97-AF65-F5344CB8AC3E}">
        <p14:creationId xmlns:p14="http://schemas.microsoft.com/office/powerpoint/2010/main" val="4283944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Looking Forward – Keystone XL and Oil	</a:t>
            </a:r>
          </a:p>
        </p:txBody>
      </p:sp>
      <p:sp>
        <p:nvSpPr>
          <p:cNvPr id="5" name="Footer Placeholder 4"/>
          <p:cNvSpPr>
            <a:spLocks noGrp="1"/>
          </p:cNvSpPr>
          <p:nvPr>
            <p:ph type="ftr" sz="quarter" idx="11"/>
          </p:nvPr>
        </p:nvSpPr>
        <p:spPr/>
        <p:txBody>
          <a:bodyPr/>
          <a:lstStyle/>
          <a:p>
            <a:r>
              <a:rPr lang="en-US"/>
              <a:t>McMaster Investment Council</a:t>
            </a:r>
            <a:endParaRPr lang="en-US" dirty="0"/>
          </a:p>
        </p:txBody>
      </p:sp>
      <p:sp>
        <p:nvSpPr>
          <p:cNvPr id="6" name="Slide Number Placeholder 5"/>
          <p:cNvSpPr>
            <a:spLocks noGrp="1"/>
          </p:cNvSpPr>
          <p:nvPr>
            <p:ph type="sldNum" sz="quarter" idx="12"/>
          </p:nvPr>
        </p:nvSpPr>
        <p:spPr/>
        <p:txBody>
          <a:bodyPr/>
          <a:lstStyle/>
          <a:p>
            <a:fld id="{9B5AF6BB-46FB-4DD0-9CC5-11E531CCBFD2}" type="slidenum">
              <a:rPr lang="en-US" smtClean="0"/>
              <a:pPr/>
              <a:t>2</a:t>
            </a:fld>
            <a:endParaRPr lang="en-US" dirty="0"/>
          </a:p>
        </p:txBody>
      </p:sp>
      <p:pic>
        <p:nvPicPr>
          <p:cNvPr id="2050" name="Picture 2" descr="https://assets.bwbx.io/images/users/iqjWHBFdfxIU/iRxEmrrMN.RY/v2/735x-1.png">
            <a:extLst>
              <a:ext uri="{FF2B5EF4-FFF2-40B4-BE49-F238E27FC236}">
                <a16:creationId xmlns:a16="http://schemas.microsoft.com/office/drawing/2014/main" id="{14887A1C-E496-4E89-8F26-B1ECFACD45D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11957" y="1356313"/>
            <a:ext cx="6624455" cy="372231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42C0E53-B75A-4C3A-BE1C-45E4829DF090}"/>
              </a:ext>
            </a:extLst>
          </p:cNvPr>
          <p:cNvSpPr txBox="1"/>
          <p:nvPr/>
        </p:nvSpPr>
        <p:spPr>
          <a:xfrm>
            <a:off x="482106" y="1158606"/>
            <a:ext cx="4979772" cy="4462760"/>
          </a:xfrm>
          <a:prstGeom prst="rect">
            <a:avLst/>
          </a:prstGeom>
          <a:noFill/>
        </p:spPr>
        <p:txBody>
          <a:bodyPr wrap="square" rtlCol="0">
            <a:spAutoFit/>
          </a:bodyPr>
          <a:lstStyle/>
          <a:p>
            <a:pPr marL="342900" indent="-342900">
              <a:buFont typeface="Arial" panose="020B0604020202020204" pitchFamily="34" charset="0"/>
              <a:buChar char="•"/>
            </a:pPr>
            <a:r>
              <a:rPr lang="en-US" sz="2400" dirty="0"/>
              <a:t>Canadian oil prices have hit record lows this year, trading at a $50 discount to WTI at points</a:t>
            </a:r>
          </a:p>
          <a:p>
            <a:pPr marL="342900" indent="-342900">
              <a:buFont typeface="Arial" panose="020B0604020202020204" pitchFamily="34" charset="0"/>
              <a:buChar char="•"/>
            </a:pPr>
            <a:r>
              <a:rPr lang="en-US" sz="2400" dirty="0"/>
              <a:t>Current situation is a cause of oversupply and a lack of transportation</a:t>
            </a:r>
          </a:p>
          <a:p>
            <a:pPr marL="342900" indent="-342900">
              <a:buFont typeface="Arial" panose="020B0604020202020204" pitchFamily="34" charset="0"/>
              <a:buChar char="•"/>
            </a:pPr>
            <a:r>
              <a:rPr lang="en-US" sz="2400" dirty="0"/>
              <a:t>Globally, oil demand is being outpaced by supply</a:t>
            </a:r>
          </a:p>
          <a:p>
            <a:pPr marL="342900" indent="-342900">
              <a:buFont typeface="Arial" panose="020B0604020202020204" pitchFamily="34" charset="0"/>
              <a:buChar char="•"/>
            </a:pPr>
            <a:r>
              <a:rPr lang="en-US" sz="2400" dirty="0"/>
              <a:t>Recent ruling by US courts will delay the Keystone XL pipeline for an additional 8 months</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2526083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Looking Forward – Interest Rates</a:t>
            </a:r>
          </a:p>
        </p:txBody>
      </p:sp>
      <p:sp>
        <p:nvSpPr>
          <p:cNvPr id="5" name="Footer Placeholder 4"/>
          <p:cNvSpPr>
            <a:spLocks noGrp="1"/>
          </p:cNvSpPr>
          <p:nvPr>
            <p:ph type="ftr" sz="quarter" idx="11"/>
          </p:nvPr>
        </p:nvSpPr>
        <p:spPr/>
        <p:txBody>
          <a:bodyPr/>
          <a:lstStyle/>
          <a:p>
            <a:r>
              <a:rPr lang="en-US"/>
              <a:t>McMaster Investment Council</a:t>
            </a:r>
            <a:endParaRPr lang="en-US" dirty="0"/>
          </a:p>
        </p:txBody>
      </p:sp>
      <p:sp>
        <p:nvSpPr>
          <p:cNvPr id="6" name="Slide Number Placeholder 5"/>
          <p:cNvSpPr>
            <a:spLocks noGrp="1"/>
          </p:cNvSpPr>
          <p:nvPr>
            <p:ph type="sldNum" sz="quarter" idx="12"/>
          </p:nvPr>
        </p:nvSpPr>
        <p:spPr/>
        <p:txBody>
          <a:bodyPr/>
          <a:lstStyle/>
          <a:p>
            <a:fld id="{9B5AF6BB-46FB-4DD0-9CC5-11E531CCBFD2}" type="slidenum">
              <a:rPr lang="en-US" smtClean="0"/>
              <a:pPr/>
              <a:t>3</a:t>
            </a:fld>
            <a:endParaRPr lang="en-US" dirty="0"/>
          </a:p>
        </p:txBody>
      </p:sp>
      <p:pic>
        <p:nvPicPr>
          <p:cNvPr id="10" name="Picture 9">
            <a:extLst>
              <a:ext uri="{FF2B5EF4-FFF2-40B4-BE49-F238E27FC236}">
                <a16:creationId xmlns:a16="http://schemas.microsoft.com/office/drawing/2014/main" id="{2727530E-D61A-44AF-A271-6F1647D94AB0}"/>
              </a:ext>
            </a:extLst>
          </p:cNvPr>
          <p:cNvPicPr>
            <a:picLocks noChangeAspect="1"/>
          </p:cNvPicPr>
          <p:nvPr/>
        </p:nvPicPr>
        <p:blipFill>
          <a:blip r:embed="rId3"/>
          <a:stretch>
            <a:fillRect/>
          </a:stretch>
        </p:blipFill>
        <p:spPr>
          <a:xfrm>
            <a:off x="7206139" y="897468"/>
            <a:ext cx="3695197" cy="2580858"/>
          </a:xfrm>
          <a:prstGeom prst="rect">
            <a:avLst/>
          </a:prstGeom>
        </p:spPr>
      </p:pic>
      <p:pic>
        <p:nvPicPr>
          <p:cNvPr id="1026" name="Picture 2" descr="https://assets.bwbx.io/images/users/iqjWHBFdfxIU/isw4xcvx6exQ/v1/735x-1.png">
            <a:extLst>
              <a:ext uri="{FF2B5EF4-FFF2-40B4-BE49-F238E27FC236}">
                <a16:creationId xmlns:a16="http://schemas.microsoft.com/office/drawing/2014/main" id="{C92FCB46-9BCE-4AAC-B27C-5A2150C6B6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6834" y="897468"/>
            <a:ext cx="5197418" cy="25315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A7B518EB-671F-4BF3-ABDB-06B1C1AD9044}"/>
              </a:ext>
            </a:extLst>
          </p:cNvPr>
          <p:cNvSpPr txBox="1"/>
          <p:nvPr/>
        </p:nvSpPr>
        <p:spPr>
          <a:xfrm>
            <a:off x="770467" y="3683000"/>
            <a:ext cx="10130869" cy="461665"/>
          </a:xfrm>
          <a:prstGeom prst="rect">
            <a:avLst/>
          </a:prstGeom>
          <a:solidFill>
            <a:srgbClr val="861C26"/>
          </a:solidFill>
        </p:spPr>
        <p:txBody>
          <a:bodyPr wrap="square" rtlCol="0">
            <a:spAutoFit/>
          </a:bodyPr>
          <a:lstStyle/>
          <a:p>
            <a:pPr algn="ctr"/>
            <a:r>
              <a:rPr lang="en-US" sz="2400" b="1" dirty="0">
                <a:solidFill>
                  <a:schemeClr val="bg1"/>
                </a:solidFill>
              </a:rPr>
              <a:t>Who is Affected?</a:t>
            </a:r>
          </a:p>
        </p:txBody>
      </p:sp>
      <p:sp>
        <p:nvSpPr>
          <p:cNvPr id="16" name="TextBox 15">
            <a:extLst>
              <a:ext uri="{FF2B5EF4-FFF2-40B4-BE49-F238E27FC236}">
                <a16:creationId xmlns:a16="http://schemas.microsoft.com/office/drawing/2014/main" id="{75353033-A22E-40EA-AF0A-CA58D0359573}"/>
              </a:ext>
            </a:extLst>
          </p:cNvPr>
          <p:cNvSpPr txBox="1"/>
          <p:nvPr/>
        </p:nvSpPr>
        <p:spPr>
          <a:xfrm>
            <a:off x="770466" y="4567194"/>
            <a:ext cx="5313785" cy="2462213"/>
          </a:xfrm>
          <a:prstGeom prst="rect">
            <a:avLst/>
          </a:prstGeom>
          <a:noFill/>
        </p:spPr>
        <p:txBody>
          <a:bodyPr wrap="square" rtlCol="0">
            <a:spAutoFit/>
          </a:bodyPr>
          <a:lstStyle/>
          <a:p>
            <a:pPr marL="285750" indent="-285750">
              <a:buFont typeface="Arial" panose="020B0604020202020204" pitchFamily="34" charset="0"/>
              <a:buChar char="•"/>
            </a:pPr>
            <a:r>
              <a:rPr lang="en-US" sz="2000" dirty="0"/>
              <a:t>Rapid growth industries and emerging sectors (</a:t>
            </a:r>
            <a:r>
              <a:rPr lang="en-US" sz="2000" dirty="0" err="1"/>
              <a:t>ie</a:t>
            </a:r>
            <a:r>
              <a:rPr lang="en-US" sz="2000" dirty="0"/>
              <a:t> tech startups)</a:t>
            </a:r>
          </a:p>
          <a:p>
            <a:pPr marL="285750" indent="-285750">
              <a:buFont typeface="Arial" panose="020B0604020202020204" pitchFamily="34" charset="0"/>
              <a:buChar char="•"/>
            </a:pPr>
            <a:r>
              <a:rPr lang="en-US" sz="2000" dirty="0"/>
              <a:t>Financial Institutions</a:t>
            </a:r>
          </a:p>
          <a:p>
            <a:pPr marL="285750" indent="-285750">
              <a:buFont typeface="Arial" panose="020B0604020202020204" pitchFamily="34" charset="0"/>
              <a:buChar char="•"/>
            </a:pPr>
            <a:r>
              <a:rPr lang="en-US" sz="2000" dirty="0"/>
              <a:t>Junior Mining and Energy companies</a:t>
            </a:r>
          </a:p>
          <a:p>
            <a:pPr marL="285750" indent="-285750">
              <a:buFont typeface="Arial" panose="020B0604020202020204" pitchFamily="34" charset="0"/>
              <a:buChar char="•"/>
            </a:pPr>
            <a:r>
              <a:rPr lang="en-US" sz="2000" dirty="0"/>
              <a:t>Real Estate Industry, commercial and retail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8" name="TextBox 17">
            <a:extLst>
              <a:ext uri="{FF2B5EF4-FFF2-40B4-BE49-F238E27FC236}">
                <a16:creationId xmlns:a16="http://schemas.microsoft.com/office/drawing/2014/main" id="{86F8443E-CBD2-4D31-BA2E-06F3120E174A}"/>
              </a:ext>
            </a:extLst>
          </p:cNvPr>
          <p:cNvSpPr txBox="1"/>
          <p:nvPr/>
        </p:nvSpPr>
        <p:spPr>
          <a:xfrm>
            <a:off x="6269602" y="4567194"/>
            <a:ext cx="4805336"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Emerging markets with USD denominated debt</a:t>
            </a:r>
          </a:p>
          <a:p>
            <a:pPr marL="342900" indent="-342900">
              <a:buFont typeface="Arial" panose="020B0604020202020204" pitchFamily="34" charset="0"/>
              <a:buChar char="•"/>
            </a:pPr>
            <a:r>
              <a:rPr lang="en-US" sz="2000" dirty="0"/>
              <a:t>Healthcare</a:t>
            </a:r>
          </a:p>
          <a:p>
            <a:pPr marL="342900" indent="-342900">
              <a:buFont typeface="Arial" panose="020B0604020202020204" pitchFamily="34" charset="0"/>
              <a:buChar char="•"/>
            </a:pPr>
            <a:r>
              <a:rPr lang="en-US" sz="2000" dirty="0"/>
              <a:t>Telecom</a:t>
            </a:r>
          </a:p>
          <a:p>
            <a:pPr marL="342900" indent="-342900">
              <a:buFont typeface="Arial" panose="020B0604020202020204" pitchFamily="34" charset="0"/>
              <a:buChar char="•"/>
            </a:pPr>
            <a:r>
              <a:rPr lang="en-US" sz="2000" dirty="0"/>
              <a:t>Consumer Discretionary    </a:t>
            </a:r>
          </a:p>
        </p:txBody>
      </p:sp>
    </p:spTree>
    <p:extLst>
      <p:ext uri="{BB962C8B-B14F-4D97-AF65-F5344CB8AC3E}">
        <p14:creationId xmlns:p14="http://schemas.microsoft.com/office/powerpoint/2010/main" val="4005959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4">
      <a:majorFont>
        <a:latin typeface="Baskerville"/>
        <a:ea typeface=""/>
        <a:cs typeface=""/>
      </a:majorFont>
      <a:minorFont>
        <a:latin typeface="Nirmala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27632</TotalTime>
  <Words>864</Words>
  <Application>Microsoft Office PowerPoint</Application>
  <PresentationFormat>Widescreen</PresentationFormat>
  <Paragraphs>38</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Baskerville</vt:lpstr>
      <vt:lpstr>Calibri</vt:lpstr>
      <vt:lpstr>Nirmala UI</vt:lpstr>
      <vt:lpstr>Office Theme</vt:lpstr>
      <vt:lpstr>Looking Forward – USMCA</vt:lpstr>
      <vt:lpstr>Looking Forward – Keystone XL and Oil </vt:lpstr>
      <vt:lpstr>Looking Forward – Interest Rates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Club Operations</dc:title>
  <dc:creator>DC</dc:creator>
  <cp:lastModifiedBy>Roberto Rossi</cp:lastModifiedBy>
  <cp:revision>409</cp:revision>
  <dcterms:created xsi:type="dcterms:W3CDTF">2016-01-20T22:11:34Z</dcterms:created>
  <dcterms:modified xsi:type="dcterms:W3CDTF">2018-11-20T05:04:02Z</dcterms:modified>
</cp:coreProperties>
</file>