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  <p:sldMasterId id="2147483673" r:id="rId2"/>
  </p:sldMasterIdLst>
  <p:notesMasterIdLst>
    <p:notesMasterId r:id="rId12"/>
  </p:notesMasterIdLst>
  <p:sldIdLst>
    <p:sldId id="256" r:id="rId3"/>
    <p:sldId id="324" r:id="rId4"/>
    <p:sldId id="325" r:id="rId5"/>
    <p:sldId id="331" r:id="rId6"/>
    <p:sldId id="326" r:id="rId7"/>
    <p:sldId id="338" r:id="rId8"/>
    <p:sldId id="336" r:id="rId9"/>
    <p:sldId id="339" r:id="rId10"/>
    <p:sldId id="31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3929" userDrawn="1">
          <p15:clr>
            <a:srgbClr val="A4A3A4"/>
          </p15:clr>
        </p15:guide>
        <p15:guide id="3" pos="1066" userDrawn="1">
          <p15:clr>
            <a:srgbClr val="A4A3A4"/>
          </p15:clr>
        </p15:guide>
        <p15:guide id="4" orient="horz" pos="1797" userDrawn="1">
          <p15:clr>
            <a:srgbClr val="A4A3A4"/>
          </p15:clr>
        </p15:guide>
        <p15:guide id="5" orient="horz" pos="1457" userDrawn="1">
          <p15:clr>
            <a:srgbClr val="A4A3A4"/>
          </p15:clr>
        </p15:guide>
        <p15:guide id="6" orient="horz" pos="2432" userDrawn="1">
          <p15:clr>
            <a:srgbClr val="A4A3A4"/>
          </p15:clr>
        </p15:guide>
        <p15:guide id="8" orient="horz" pos="2818" userDrawn="1">
          <p15:clr>
            <a:srgbClr val="A4A3A4"/>
          </p15:clr>
        </p15:guide>
        <p15:guide id="9" orient="horz" pos="3453" userDrawn="1">
          <p15:clr>
            <a:srgbClr val="A4A3A4"/>
          </p15:clr>
        </p15:guide>
        <p15:guide id="10" pos="3470" userDrawn="1">
          <p15:clr>
            <a:srgbClr val="A4A3A4"/>
          </p15:clr>
        </p15:guide>
        <p15:guide id="11" pos="2971" userDrawn="1">
          <p15:clr>
            <a:srgbClr val="A4A3A4"/>
          </p15:clr>
        </p15:guide>
        <p15:guide id="12" orient="horz" pos="2115" userDrawn="1">
          <p15:clr>
            <a:srgbClr val="A4A3A4"/>
          </p15:clr>
        </p15:guide>
        <p15:guide id="13" pos="2903" userDrawn="1">
          <p15:clr>
            <a:srgbClr val="A4A3A4"/>
          </p15:clr>
        </p15:guide>
        <p15:guide id="14" pos="2041" userDrawn="1">
          <p15:clr>
            <a:srgbClr val="A4A3A4"/>
          </p15:clr>
        </p15:guide>
        <p15:guide id="15" orient="horz" pos="2273" userDrawn="1">
          <p15:clr>
            <a:srgbClr val="A4A3A4"/>
          </p15:clr>
        </p15:guide>
        <p15:guide id="16" pos="2980" userDrawn="1">
          <p15:clr>
            <a:srgbClr val="A4A3A4"/>
          </p15:clr>
        </p15:guide>
        <p15:guide id="17" pos="3334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3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364" autoAdjust="0"/>
  </p:normalViewPr>
  <p:slideViewPr>
    <p:cSldViewPr>
      <p:cViewPr varScale="1">
        <p:scale>
          <a:sx n="55" d="100"/>
          <a:sy n="55" d="100"/>
        </p:scale>
        <p:origin x="42" y="558"/>
      </p:cViewPr>
      <p:guideLst>
        <p:guide pos="2880"/>
        <p:guide orient="horz" pos="3929"/>
        <p:guide pos="1066"/>
        <p:guide orient="horz" pos="1797"/>
        <p:guide orient="horz" pos="1457"/>
        <p:guide orient="horz" pos="2432"/>
        <p:guide orient="horz" pos="2818"/>
        <p:guide orient="horz" pos="3453"/>
        <p:guide pos="3470"/>
        <p:guide pos="2971"/>
        <p:guide orient="horz" pos="2115"/>
        <p:guide pos="2903"/>
        <p:guide pos="2041"/>
        <p:guide orient="horz" pos="2273"/>
        <p:guide pos="2980"/>
        <p:guide pos="3334"/>
        <p:guide orient="horz" pos="2160"/>
        <p:guide pos="3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0FEA6-B658-4BCC-883B-844DF482CFE6}" type="datetimeFigureOut">
              <a:rPr lang="en-CA" smtClean="0"/>
              <a:t>2016-10-11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E6F94-94E8-4A53-A11A-7815B1C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94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power consumption (Demand)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power consumption measures total electricity consumption by consumers, businesses and manufacturers, with manufacturers accounting for about half of total electricity consumption.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demand for electricity fuels growth for this industry.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electric power consumption is expected to increase, representing a potential opportunity for the industry.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 electric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operators either sell electricity to transmission and distribution utilities, or directly distribute electricity to end-users through their own utility business.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governments regulate how much industry operators can charge for electricity. High electricity prices result in revenue and profit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the price of electric power is expected to increase; however, its moderate growth will pose a threat to the industry.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price of natural 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gas is used to power electricity generators in some power plants. When the price of natural gas is low, gas-generated electricity becomes more competitive with hydroelectric power. As a result, demand for hydroelectric power and other renewable energy falls.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the world price of natural gas is expected to decrease.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price of steaming coal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Steaming coal is used to power electricity generators in coal power plants. When the price of steaming coal is low, coal-generated electricity becomes more competitive with hydroelectric power. As a result, demand for hydroelectric power and other renewable energy falls.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In 2015, the world price of steaming coal is expected to decrease.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capacity utilization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capacity utilization measures the ratio of current manufacturing output to total production capacity. When industrial capacity utilization increases, demand for electricity also grows because manufacturing is highly energy-intensive. This, in turn, leads to industry revenue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industrial capacity utilization is expected to increase.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5128-3A2F-45E5-91A6-D40E4803629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57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power consumption (Demand)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power consumption measures total electricity consumption by consumers, businesses and manufacturers, with manufacturers accounting for about half of total electricity consumption.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demand for electricity fuels growth for this industry.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electric power consumption is expected to increase, representing a potential opportunity for the industry.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 electric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operators either sell electricity to transmission and distribution utilities, or directly distribute electricity to end-users through their own utility business.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governments regulate how much industry operators can charge for electricity. High electricity prices result in revenue and profit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the price of electric power is expected to increase; however, its moderate growth will pose a threat to the industry.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price of natural 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gas is used to power electricity generators in some power plants. When the price of natural gas is low, gas-generated electricity becomes more competitive with hydroelectric power. As a result, demand for hydroelectric power and other renewable energy falls.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the world price of natural gas is expected to decrease.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price of steaming coal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Steaming coal is used to power electricity generators in coal power plants. When the price of steaming coal is low, coal-generated electricity becomes more competitive with hydroelectric power. As a result, demand for hydroelectric power and other renewable energy falls.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In 2015, the world price of steaming coal is expected to decrease.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capacity utilization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capacity utilization measures the ratio of current manufacturing output to total production capacity. When industrial capacity utilization increases, demand for electricity also grows because manufacturing is highly energy-intensive. This, in turn, leads to industry revenue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industrial capacity utilization is expected to increase.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5128-3A2F-45E5-91A6-D40E4803629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570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power consumption (Demand)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power consumption measures total electricity consumption by consumers, businesses and manufacturers, with manufacturers accounting for about half of total electricity consumption.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demand for electricity fuels growth for this industry.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electric power consumption is expected to increase, representing a potential opportunity for the industry.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 electric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operators either sell electricity to transmission and distribution utilities, or directly distribute electricity to end-users through their own utility business.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governments regulate how much industry operators can charge for electricity. High electricity prices result in revenue and profit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the price of electric power is expected to increase; however, its moderate growth will pose a threat to the industry.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price of natural 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gas is used to power electricity generators in some power plants. When the price of natural gas is low, gas-generated electricity becomes more competitive with hydroelectric power. As a result, demand for hydroelectric power and other renewable energy falls.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the world price of natural gas is expected to decrease.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price of steaming coal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Steaming coal is used to power electricity generators in coal power plants. When the price of steaming coal is low, coal-generated electricity becomes more competitive with hydroelectric power. As a result, demand for hydroelectric power and other renewable energy falls.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In 2015, the world price of steaming coal is expected to decrease.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capacity utilization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capacity utilization measures the ratio of current manufacturing output to total production capacity. When industrial capacity utilization increases, demand for electricity also grows because manufacturing is highly energy-intensive. This, in turn, leads to industry revenue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industrial capacity utilization is expected to increase.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5128-3A2F-45E5-91A6-D40E4803629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570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power consumption (Demand)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power consumption measures total electricity consumption by consumers, businesses and manufacturers, with manufacturers accounting for about half of total electricity consumption.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demand for electricity fuels growth for this industry.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electric power consumption is expected to increase, representing a potential opportunity for the industry.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 electric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operators either sell electricity to transmission and distribution utilities, or directly distribute electricity to end-users through their own utility business.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governments regulate how much industry operators can charge for electricity. High electricity prices result in revenue and profit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the price of electric power is expected to increase; however, its moderate growth will pose a threat to the industry.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price of natural gas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gas is used to power electricity generators in some power plants. When the price of natural gas is low, gas-generated electricity becomes more competitive with hydroelectric power. As a result, demand for hydroelectric power and other renewable energy falls.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the world price of natural gas is expected to decrease.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 price of steaming coal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Steaming coal is used to power electricity generators in coal power plants. When the price of steaming coal is low, coal-generated electricity becomes more competitive with hydroelectric power. As a result, demand for hydroelectric power and other renewable energy falls.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/>
              <a:t>In 2015, the world price of steaming coal is expected to decrease.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capacity utilization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capacity utilization measures the ratio of current manufacturing output to total production capacity. When industrial capacity utilization increases, demand for electricity also grows because manufacturing is highly energy-intensive. This, in turn, leads to industry revenue growth.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industrial capacity utilization is expected to increase.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D5128-3A2F-45E5-91A6-D40E4803629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599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098" name="Picture 2" descr="MacI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42" y="1752600"/>
            <a:ext cx="80105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39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5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848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836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070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1024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5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500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4220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27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06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4612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977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676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0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7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9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2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81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0" y="287088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11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smtClean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5900" y="1737845"/>
            <a:ext cx="8712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226" y="-87129"/>
            <a:ext cx="872656" cy="130898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05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36" userDrawn="1">
          <p15:clr>
            <a:srgbClr val="F26B43"/>
          </p15:clr>
        </p15:guide>
        <p15:guide id="2" pos="56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7C7E2-8D1A-4ADE-B50E-12EF5874F32A}" type="datetimeFigureOut">
              <a:rPr lang="en-CA" smtClean="0"/>
              <a:t>2016-10-11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F04BF-F00E-4F83-ADF9-6CF83BC30A27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79513" cy="6858000"/>
          </a:xfrm>
          <a:prstGeom prst="rect">
            <a:avLst/>
          </a:prstGeom>
          <a:solidFill>
            <a:srgbClr val="8F31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9074427" y="0"/>
            <a:ext cx="69574" cy="6858000"/>
          </a:xfrm>
          <a:prstGeom prst="rect">
            <a:avLst/>
          </a:prstGeom>
          <a:solidFill>
            <a:srgbClr val="9134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350" dirty="0"/>
          </a:p>
        </p:txBody>
      </p:sp>
    </p:spTree>
    <p:extLst>
      <p:ext uri="{BB962C8B-B14F-4D97-AF65-F5344CB8AC3E}">
        <p14:creationId xmlns:p14="http://schemas.microsoft.com/office/powerpoint/2010/main" val="107653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6">
          <p15:clr>
            <a:srgbClr val="F26B43"/>
          </p15:clr>
        </p15:guide>
        <p15:guide id="2" pos="5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8353" y="5847820"/>
            <a:ext cx="83072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latin typeface="Times New Roman"/>
                <a:cs typeface="Times New Roman"/>
              </a:rPr>
              <a:t>This presentation is for informational purposes only, and is not intended to </a:t>
            </a:r>
            <a:r>
              <a:rPr lang="en-US" sz="1000" dirty="0" smtClean="0">
                <a:latin typeface="Times New Roman"/>
                <a:cs typeface="Times New Roman"/>
              </a:rPr>
              <a:t>serve as </a:t>
            </a:r>
            <a:r>
              <a:rPr lang="en-US" sz="1000" dirty="0">
                <a:latin typeface="Times New Roman"/>
                <a:cs typeface="Times New Roman"/>
              </a:rPr>
              <a:t>a buy or sell recommendation on any security, investment product or other </a:t>
            </a:r>
            <a:r>
              <a:rPr lang="en-US" sz="1000" dirty="0" smtClean="0">
                <a:latin typeface="Times New Roman"/>
                <a:cs typeface="Times New Roman"/>
              </a:rPr>
              <a:t>financial </a:t>
            </a:r>
            <a:r>
              <a:rPr lang="en-US" sz="1000" dirty="0">
                <a:latin typeface="Times New Roman"/>
                <a:cs typeface="Times New Roman"/>
              </a:rPr>
              <a:t>product or service. Any views or opinions presented are solely those of </a:t>
            </a:r>
            <a:r>
              <a:rPr lang="en-US" sz="1000" dirty="0" smtClean="0">
                <a:latin typeface="Times New Roman"/>
                <a:cs typeface="Times New Roman"/>
              </a:rPr>
              <a:t>the authors </a:t>
            </a:r>
            <a:r>
              <a:rPr lang="en-US" sz="1000" dirty="0">
                <a:latin typeface="Times New Roman"/>
                <a:cs typeface="Times New Roman"/>
              </a:rPr>
              <a:t>and do not necessarily represent those of </a:t>
            </a:r>
            <a:r>
              <a:rPr lang="en-US" sz="1000" dirty="0" smtClean="0">
                <a:latin typeface="Times New Roman"/>
                <a:cs typeface="Times New Roman"/>
              </a:rPr>
              <a:t>the investment council</a:t>
            </a:r>
            <a:r>
              <a:rPr lang="en-US" sz="10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041321"/>
            <a:ext cx="9144000" cy="5334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3860" y="4051501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Market for Gold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2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0"/>
            <a:ext cx="6651266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/>
                <a:cs typeface="Times New Roman"/>
              </a:rPr>
              <a:t>Overview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0"/>
            <a:ext cx="505368" cy="762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762000"/>
            <a:ext cx="807720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" y="3508628"/>
            <a:ext cx="2527507" cy="25180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61" y="3508628"/>
            <a:ext cx="2527507" cy="25180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460" y="3508627"/>
            <a:ext cx="2524340" cy="25180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1" y="11430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Gold is the most actively traded metal accounting for a daily volume of 1.5 million shares of the GLD ETF 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</a:t>
            </a:r>
            <a:r>
              <a:rPr lang="en-CA" dirty="0" smtClean="0"/>
              <a:t>mportant to many cultures, as shown in the large demand in countries such as China and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It can be used as a store of value, as an instrument for speculation, as well as a safe investment during times of uncertainty</a:t>
            </a:r>
          </a:p>
          <a:p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00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0"/>
            <a:ext cx="6651266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/>
                <a:cs typeface="Times New Roman"/>
              </a:rPr>
              <a:t>Demand and Supply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0"/>
            <a:ext cx="505368" cy="762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762000"/>
            <a:ext cx="807720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886" y="914400"/>
            <a:ext cx="8613858" cy="30777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Demand-Side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170" y="4051031"/>
            <a:ext cx="3544574" cy="24929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1464750"/>
            <a:ext cx="51207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largest demand for gold is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Jewelry—Gold is symbolically important in a variety of cultures, especially those in India and China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Investment—Investors turn to gold in economic uncertainty and downturns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Central Banks—Similarly, central banks hold gold as a store of value and securing their currency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Technology—Gold has many uses in technology, from catalytic converters to cancer treatment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634" r="11910"/>
          <a:stretch/>
        </p:blipFill>
        <p:spPr>
          <a:xfrm>
            <a:off x="5284469" y="1295400"/>
            <a:ext cx="3505201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0"/>
            <a:ext cx="6651266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/>
                <a:cs typeface="Times New Roman"/>
              </a:rPr>
              <a:t>Demand and Supply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0"/>
            <a:ext cx="505368" cy="762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762000"/>
            <a:ext cx="807720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3886" y="914400"/>
            <a:ext cx="8613858" cy="307777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Supply-Side Dynamics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9247" r="7528"/>
          <a:stretch/>
        </p:blipFill>
        <p:spPr>
          <a:xfrm>
            <a:off x="228600" y="1393687"/>
            <a:ext cx="2743200" cy="1981200"/>
          </a:xfrm>
          <a:prstGeom prst="rect">
            <a:avLst/>
          </a:prstGeom>
        </p:spPr>
      </p:pic>
      <p:pic>
        <p:nvPicPr>
          <p:cNvPr id="1026" name="Picture 2" descr="Gold supply chart - 66% Mined - 34% Recycl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857" y="1371600"/>
            <a:ext cx="233082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205" y="2226751"/>
            <a:ext cx="536494" cy="1585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839" y="2301995"/>
            <a:ext cx="536494" cy="15851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l="18420" r="18420"/>
          <a:stretch/>
        </p:blipFill>
        <p:spPr>
          <a:xfrm>
            <a:off x="6775947" y="1409700"/>
            <a:ext cx="2041797" cy="19431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91854" y="3546397"/>
            <a:ext cx="8625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 supply of gold comes from three 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Mine Production—Gold produced from mines in many different countries as shown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Producer Hedging—When gold is sold in the markets by producers who want to lock in a future price for their gold in the short term. This allows mining companies to sell metal ahead of their production schedules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Recycled Gold—Because gold is indestructible, it is recoverable as it can be melted down, re-refined, and reused. While hold mine production is relatively inelastic, the gold recycling industry provides an easily-traded supply of gold when it is needed, which helps stabilize the price of gold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98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0"/>
            <a:ext cx="6651266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/>
                <a:cs typeface="Times New Roman"/>
              </a:rPr>
              <a:t>Trading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0"/>
            <a:ext cx="505368" cy="762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762000"/>
            <a:ext cx="807720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987623"/>
            <a:ext cx="8589143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 Trends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439" y="1521022"/>
            <a:ext cx="4734866" cy="22127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67" y="3701715"/>
            <a:ext cx="4653209" cy="21452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1000" y="1676400"/>
            <a:ext cx="37474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price of gold tends to follow investors’ uncertainty in economic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Many of Europe’s central banks cutting key interest rates below zero, the </a:t>
            </a:r>
            <a:r>
              <a:rPr lang="en-CA" dirty="0" err="1" smtClean="0"/>
              <a:t>Brexit</a:t>
            </a:r>
            <a:r>
              <a:rPr lang="en-CA" dirty="0" smtClean="0"/>
              <a:t> referendum, and a divisive US election all contribute to an upswing in demand in the first half of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surge in gold has shown in the price expressed in GBP (+37%), Indian Rupees (+27%), Chinese </a:t>
            </a:r>
            <a:r>
              <a:rPr lang="en-CA" dirty="0" err="1" smtClean="0"/>
              <a:t>Renminbi</a:t>
            </a:r>
            <a:r>
              <a:rPr lang="en-CA" dirty="0"/>
              <a:t> </a:t>
            </a:r>
            <a:r>
              <a:rPr lang="en-CA" dirty="0" smtClean="0"/>
              <a:t>(+27%), and the Egyptian Pounds (+41%)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63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0"/>
            <a:ext cx="6651266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/>
                <a:cs typeface="Times New Roman"/>
              </a:rPr>
              <a:t>Trading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0"/>
            <a:ext cx="505368" cy="762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762000"/>
            <a:ext cx="807720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886" y="914400"/>
            <a:ext cx="861385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 Trends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866" y="1312986"/>
            <a:ext cx="4495800" cy="3026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6243" y="4246004"/>
            <a:ext cx="858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Gold and the S&amp;P 500 have reached the lowest negative correlation in 32 years (at -0.63).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215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0"/>
            <a:ext cx="6651266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/>
                <a:cs typeface="Times New Roman"/>
              </a:rPr>
              <a:t>Trading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0"/>
            <a:ext cx="505368" cy="762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762000"/>
            <a:ext cx="807720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245" y="1242230"/>
            <a:ext cx="858649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Ticker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 (CME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Globex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troy ounces</a:t>
            </a: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Trading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GCZ6 @ 1253.2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GC = Gold Contract</a:t>
            </a: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Month (December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= Year (2008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1253.2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Price/troy ounce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$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1253.2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* 100 Troy Ounces =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$125.320.00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Trading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Sunday-Friday 6:00pm – 5:00pm with a 60-minute break each day beginning at 5:00pm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886" y="914400"/>
            <a:ext cx="861385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Gold Contract Specifications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28600"/>
            <a:ext cx="6651266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kern="1200" spc="-50" baseline="0">
                <a:solidFill>
                  <a:schemeClr val="tx1"/>
                </a:solidFill>
                <a:latin typeface="Cambria" panose="02040503050406030204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/>
                <a:cs typeface="Times New Roman"/>
              </a:rPr>
              <a:t>Trading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0"/>
            <a:ext cx="505368" cy="762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28600" y="762000"/>
            <a:ext cx="8077200" cy="0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1245" y="1242230"/>
            <a:ext cx="8586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Ticker Symbol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NYSEArca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GLD @ 119.51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GLD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SPDR Gold Shares ETF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3886" y="914400"/>
            <a:ext cx="8613858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ETF Share Specifications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126" y="2794645"/>
            <a:ext cx="4346145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6723" y="5029200"/>
            <a:ext cx="4580952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33700" y="3573959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6517</TotalTime>
  <Words>1781</Words>
  <Application>Microsoft Office PowerPoint</Application>
  <PresentationFormat>On-screen Show (4:3)</PresentationFormat>
  <Paragraphs>127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Wingdings</vt:lpstr>
      <vt:lpstr>Retrospect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McMaster Investment Council</dc:title>
  <dc:creator>DC</dc:creator>
  <cp:lastModifiedBy>Lucas</cp:lastModifiedBy>
  <cp:revision>270</cp:revision>
  <dcterms:created xsi:type="dcterms:W3CDTF">2015-09-17T00:49:31Z</dcterms:created>
  <dcterms:modified xsi:type="dcterms:W3CDTF">2016-10-12T17:18:11Z</dcterms:modified>
</cp:coreProperties>
</file>