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79" r:id="rId2"/>
    <p:sldId id="418" r:id="rId3"/>
    <p:sldId id="420" r:id="rId4"/>
    <p:sldId id="365" r:id="rId5"/>
    <p:sldId id="392" r:id="rId6"/>
    <p:sldId id="400" r:id="rId7"/>
    <p:sldId id="402" r:id="rId8"/>
    <p:sldId id="403" r:id="rId9"/>
    <p:sldId id="404" r:id="rId10"/>
    <p:sldId id="406" r:id="rId11"/>
    <p:sldId id="422" r:id="rId12"/>
    <p:sldId id="421" r:id="rId13"/>
    <p:sldId id="395" r:id="rId14"/>
    <p:sldId id="399" r:id="rId15"/>
    <p:sldId id="397" r:id="rId16"/>
    <p:sldId id="398" r:id="rId17"/>
    <p:sldId id="419" r:id="rId18"/>
    <p:sldId id="408" r:id="rId19"/>
    <p:sldId id="409" r:id="rId20"/>
    <p:sldId id="410" r:id="rId21"/>
    <p:sldId id="424" r:id="rId22"/>
    <p:sldId id="411" r:id="rId23"/>
    <p:sldId id="412" r:id="rId24"/>
    <p:sldId id="413" r:id="rId25"/>
    <p:sldId id="414" r:id="rId26"/>
    <p:sldId id="415" r:id="rId27"/>
    <p:sldId id="416" r:id="rId28"/>
    <p:sldId id="417" r:id="rId29"/>
    <p:sldId id="423" r:id="rId30"/>
    <p:sldId id="31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727" userDrawn="1">
          <p15:clr>
            <a:srgbClr val="A4A3A4"/>
          </p15:clr>
        </p15:guide>
        <p15:guide id="4" pos="2479" userDrawn="1">
          <p15:clr>
            <a:srgbClr val="A4A3A4"/>
          </p15:clr>
        </p15:guide>
        <p15:guide id="5" orient="horz" pos="595" userDrawn="1">
          <p15:clr>
            <a:srgbClr val="A4A3A4"/>
          </p15:clr>
        </p15:guide>
        <p15:guide id="6" orient="horz" pos="4042" userDrawn="1">
          <p15:clr>
            <a:srgbClr val="A4A3A4"/>
          </p15:clr>
        </p15:guide>
        <p15:guide id="7" pos="3953" userDrawn="1">
          <p15:clr>
            <a:srgbClr val="A4A3A4"/>
          </p15:clr>
        </p15:guide>
        <p15:guide id="8" orient="horz" pos="9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1C26"/>
    <a:srgbClr val="9A1C26"/>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226" autoAdjust="0"/>
  </p:normalViewPr>
  <p:slideViewPr>
    <p:cSldViewPr snapToGrid="0">
      <p:cViewPr varScale="1">
        <p:scale>
          <a:sx n="75" d="100"/>
          <a:sy n="75" d="100"/>
        </p:scale>
        <p:origin x="570" y="54"/>
      </p:cViewPr>
      <p:guideLst>
        <p:guide orient="horz" pos="2160"/>
        <p:guide pos="3840"/>
        <p:guide pos="3727"/>
        <p:guide pos="2479"/>
        <p:guide orient="horz" pos="595"/>
        <p:guide orient="horz" pos="4042"/>
        <p:guide pos="3953"/>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oleObject" Target="file:///E:\MacIC-Portfolio-V1-Jan-28-2017.xlsx" TargetMode="Externa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MacIC-Portfolio-V1-Jan-28-2017.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Lianne\Downloads\Revenue_Outl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Portfolio Coverage </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1"/>
          <c:showSerName val="0"/>
          <c:showPercent val="0"/>
          <c:showBubbleSize val="0"/>
          <c:showLeaderLines val="0"/>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autoTitleDeleted val="1"/>
    <c:plotArea>
      <c:layout>
        <c:manualLayout>
          <c:layoutTarget val="inner"/>
          <c:xMode val="edge"/>
          <c:yMode val="edge"/>
          <c:x val="0.30894983768391932"/>
          <c:y val="8.8225258078137248E-2"/>
          <c:w val="0.37667506470258377"/>
          <c:h val="0.81185611670827484"/>
        </c:manualLayout>
      </c:layout>
      <c:pieChart>
        <c:varyColors val="1"/>
        <c:ser>
          <c:idx val="0"/>
          <c:order val="0"/>
          <c:tx>
            <c:strRef>
              <c:f>'Sheet 2'!$C$24</c:f>
              <c:strCache>
                <c:ptCount val="1"/>
                <c:pt idx="0">
                  <c:v>Weighting </c:v>
                </c:pt>
              </c:strCache>
            </c:strRef>
          </c:tx>
          <c:dLbls>
            <c:dLbl>
              <c:idx val="0"/>
              <c:layout>
                <c:manualLayout>
                  <c:x val="1.9531243325116427E-2"/>
                  <c:y val="0.1707231601775844"/>
                </c:manualLayout>
              </c:layout>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2E34-4AD0-9FB1-3CFAA609E722}"/>
                </c:ext>
                <c:ext xmlns:c15="http://schemas.microsoft.com/office/drawing/2012/chart" uri="{CE6537A1-D6FC-4f65-9D91-7224C49458BB}">
                  <c15:layout/>
                </c:ext>
              </c:extLst>
            </c:dLbl>
            <c:dLbl>
              <c:idx val="4"/>
              <c:layout>
                <c:manualLayout>
                  <c:x val="-6.5104144417054796E-2"/>
                  <c:y val="0"/>
                </c:manualLayout>
              </c:layout>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9-2E34-4AD0-9FB1-3CFAA609E722}"/>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0B-2E34-4AD0-9FB1-3CFAA609E722}"/>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D-2E34-4AD0-9FB1-3CFAA609E722}"/>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F-2E34-4AD0-9FB1-3CFAA609E722}"/>
                </c:ext>
                <c:ext xmlns:c15="http://schemas.microsoft.com/office/drawing/2012/chart" uri="{CE6537A1-D6FC-4f65-9D91-7224C49458BB}"/>
              </c:extLst>
            </c:dLbl>
            <c:spPr>
              <a:noFill/>
              <a:ln>
                <a:noFill/>
              </a:ln>
              <a:effectLst/>
            </c:spPr>
            <c:txPr>
              <a:bodyPr rot="0" vert="horz"/>
              <a:lstStyle/>
              <a:p>
                <a:pPr>
                  <a:defRPr/>
                </a:pPr>
                <a:endParaRPr lang="en-US"/>
              </a:p>
            </c:txPr>
            <c:dLblPos val="outEnd"/>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15:layout/>
              </c:ext>
            </c:extLst>
          </c:dLbls>
          <c:cat>
            <c:strRef>
              <c:f>'Sheet 2'!$B$25:$B$32</c:f>
              <c:strCache>
                <c:ptCount val="6"/>
                <c:pt idx="0">
                  <c:v>TMT</c:v>
                </c:pt>
                <c:pt idx="1">
                  <c:v>Financial Insitutions</c:v>
                </c:pt>
                <c:pt idx="2">
                  <c:v>Energy,Utilities, and Industrials</c:v>
                </c:pt>
                <c:pt idx="3">
                  <c:v>Metals and Mining</c:v>
                </c:pt>
                <c:pt idx="4">
                  <c:v>Consumers</c:v>
                </c:pt>
                <c:pt idx="5">
                  <c:v>Real Estate</c:v>
                </c:pt>
              </c:strCache>
            </c:strRef>
          </c:cat>
          <c:val>
            <c:numRef>
              <c:f>'Sheet 2'!$C$25:$C$32</c:f>
              <c:numCache>
                <c:formatCode>0%</c:formatCode>
                <c:ptCount val="8"/>
                <c:pt idx="0">
                  <c:v>0.24649291725790862</c:v>
                </c:pt>
                <c:pt idx="1">
                  <c:v>0.14354544250748405</c:v>
                </c:pt>
                <c:pt idx="2">
                  <c:v>7.971735160282592E-2</c:v>
                </c:pt>
                <c:pt idx="3">
                  <c:v>0.12989290695791139</c:v>
                </c:pt>
                <c:pt idx="4">
                  <c:v>4.0310788441647524E-2</c:v>
                </c:pt>
                <c:pt idx="5">
                  <c:v>0</c:v>
                </c:pt>
              </c:numCache>
            </c:numRef>
          </c:val>
          <c:extLst xmlns:c16r2="http://schemas.microsoft.com/office/drawing/2015/06/chart">
            <c:ext xmlns:c16="http://schemas.microsoft.com/office/drawing/2014/chart" uri="{C3380CC4-5D6E-409C-BE32-E72D297353CC}">
              <c16:uniqueId val="{00000010-2E34-4AD0-9FB1-3CFAA609E722}"/>
            </c:ext>
          </c:extLst>
        </c:ser>
        <c:dLbls>
          <c:showLegendKey val="0"/>
          <c:showVal val="0"/>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78"/>
          <c:y val="0.14054855377614728"/>
          <c:w val="0.53830830369948812"/>
          <c:h val="0.74925519078929004"/>
        </c:manualLayout>
      </c:layout>
      <c:pieChart>
        <c:varyColors val="1"/>
        <c:ser>
          <c:idx val="2"/>
          <c:order val="0"/>
          <c:tx>
            <c:strRef>
              <c:f>'Industry Breakdown'!$F$2:$F$3</c:f>
              <c:strCache>
                <c:ptCount val="1"/>
                <c:pt idx="0">
                  <c:v>% of Portfolio</c:v>
                </c:pt>
              </c:strCache>
            </c:strRef>
          </c:tx>
          <c:dPt>
            <c:idx val="0"/>
            <c:bubble3D val="0"/>
            <c:spPr>
              <a:solidFill>
                <a:schemeClr val="accent2">
                  <a:tint val="4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DEC5-402E-89FD-4CFB2F4E738C}"/>
              </c:ext>
            </c:extLst>
          </c:dPt>
          <c:dPt>
            <c:idx val="1"/>
            <c:bubble3D val="0"/>
            <c:spPr>
              <a:solidFill>
                <a:schemeClr val="accent2">
                  <a:tint val="62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DEC5-402E-89FD-4CFB2F4E738C}"/>
              </c:ext>
            </c:extLst>
          </c:dPt>
          <c:dPt>
            <c:idx val="2"/>
            <c:bubble3D val="0"/>
            <c:spPr>
              <a:solidFill>
                <a:schemeClr val="accent2">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DEC5-402E-89FD-4CFB2F4E738C}"/>
              </c:ext>
            </c:extLst>
          </c:dPt>
          <c:dPt>
            <c:idx val="3"/>
            <c:bubble3D val="0"/>
            <c:spPr>
              <a:solidFill>
                <a:schemeClr val="accent2">
                  <a:tint val="93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DEC5-402E-89FD-4CFB2F4E738C}"/>
              </c:ext>
            </c:extLst>
          </c:dPt>
          <c:dPt>
            <c:idx val="4"/>
            <c:bubble3D val="0"/>
            <c:spPr>
              <a:solidFill>
                <a:schemeClr val="accent2">
                  <a:shade val="92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DEC5-402E-89FD-4CFB2F4E738C}"/>
              </c:ext>
            </c:extLst>
          </c:dPt>
          <c:dPt>
            <c:idx val="5"/>
            <c:bubble3D val="0"/>
            <c:spPr>
              <a:solidFill>
                <a:schemeClr val="accent2">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B-DEC5-402E-89FD-4CFB2F4E738C}"/>
              </c:ext>
            </c:extLst>
          </c:dPt>
          <c:dPt>
            <c:idx val="6"/>
            <c:bubble3D val="0"/>
            <c:spPr>
              <a:solidFill>
                <a:schemeClr val="accent2">
                  <a:shade val="61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DEC5-402E-89FD-4CFB2F4E738C}"/>
              </c:ext>
            </c:extLst>
          </c:dPt>
          <c:dPt>
            <c:idx val="7"/>
            <c:bubble3D val="0"/>
            <c:spPr>
              <a:solidFill>
                <a:schemeClr val="accent2">
                  <a:shade val="4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DEC5-402E-89FD-4CFB2F4E738C}"/>
              </c:ext>
            </c:extLst>
          </c:dPt>
          <c:dLbls>
            <c:dLbl>
              <c:idx val="5"/>
              <c:layout>
                <c:manualLayout>
                  <c:x val="-2.9357792509756175E-2"/>
                  <c:y val="8.2384809784297255E-2"/>
                </c:manualLayout>
              </c:layout>
              <c:dLblPos val="bestFi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B-DEC5-402E-89FD-4CFB2F4E738C}"/>
                </c:ext>
                <c:ext xmlns:c15="http://schemas.microsoft.com/office/drawing/2012/chart" uri="{CE6537A1-D6FC-4f65-9D91-7224C49458BB}">
                  <c15:layout/>
                </c:ext>
              </c:extLst>
            </c:dLbl>
            <c:dLbl>
              <c:idx val="6"/>
              <c:layout>
                <c:manualLayout>
                  <c:x val="-6.60550331469512E-2"/>
                  <c:y val="-0.1127371081258805"/>
                </c:manualLayout>
              </c:layout>
              <c:dLblPos val="bestFit"/>
              <c:showLegendKey val="0"/>
              <c:showVal val="1"/>
              <c:showCatName val="1"/>
              <c:showSerName val="0"/>
              <c:showPercent val="0"/>
              <c:showBubbleSize val="0"/>
              <c:separator>
</c:separator>
              <c:extLst xmlns:c16r2="http://schemas.microsoft.com/office/drawing/2015/06/chart">
                <c:ext xmlns:c16="http://schemas.microsoft.com/office/drawing/2014/chart" uri="{C3380CC4-5D6E-409C-BE32-E72D297353CC}">
                  <c16:uniqueId val="{0000000D-DEC5-402E-89FD-4CFB2F4E738C}"/>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'Industry Breakdown'!$B$4:$B$10</c:f>
              <c:strCache>
                <c:ptCount val="7"/>
                <c:pt idx="0">
                  <c:v>FI</c:v>
                </c:pt>
                <c:pt idx="1">
                  <c:v>EUI</c:v>
                </c:pt>
                <c:pt idx="2">
                  <c:v>MM</c:v>
                </c:pt>
                <c:pt idx="3">
                  <c:v>CHR</c:v>
                </c:pt>
                <c:pt idx="4">
                  <c:v>TMT</c:v>
                </c:pt>
                <c:pt idx="5">
                  <c:v>ETF</c:v>
                </c:pt>
                <c:pt idx="6">
                  <c:v>Cash</c:v>
                </c:pt>
              </c:strCache>
            </c:strRef>
          </c:cat>
          <c:val>
            <c:numRef>
              <c:f>'Industry Breakdown'!$F$4:$F$10</c:f>
              <c:numCache>
                <c:formatCode>0.0%;\(0.0%\)</c:formatCode>
                <c:ptCount val="7"/>
                <c:pt idx="0">
                  <c:v>0.10127924738998415</c:v>
                </c:pt>
                <c:pt idx="1">
                  <c:v>0.12609836097000804</c:v>
                </c:pt>
                <c:pt idx="2">
                  <c:v>0.13514714280810591</c:v>
                </c:pt>
                <c:pt idx="3">
                  <c:v>4.1950713385215027E-2</c:v>
                </c:pt>
                <c:pt idx="4">
                  <c:v>0.25320019076339323</c:v>
                </c:pt>
                <c:pt idx="5">
                  <c:v>0</c:v>
                </c:pt>
                <c:pt idx="6">
                  <c:v>0.34232434468329398</c:v>
                </c:pt>
              </c:numCache>
            </c:numRef>
          </c:val>
          <c:extLst xmlns:c16r2="http://schemas.microsoft.com/office/drawing/2015/06/chart">
            <c:ext xmlns:c16="http://schemas.microsoft.com/office/drawing/2014/chart" uri="{C3380CC4-5D6E-409C-BE32-E72D297353CC}">
              <c16:uniqueId val="{00000010-DEC5-402E-89FD-4CFB2F4E738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Column1</c:v>
                </c:pt>
              </c:strCache>
            </c:strRef>
          </c:tx>
          <c:dPt>
            <c:idx val="0"/>
            <c:bubble3D val="0"/>
            <c:spPr>
              <a:gradFill rotWithShape="1">
                <a:gsLst>
                  <a:gs pos="0">
                    <a:schemeClr val="accent2">
                      <a:shade val="42000"/>
                      <a:satMod val="103000"/>
                      <a:lumMod val="102000"/>
                      <a:tint val="94000"/>
                    </a:schemeClr>
                  </a:gs>
                  <a:gs pos="50000">
                    <a:schemeClr val="accent2">
                      <a:shade val="42000"/>
                      <a:satMod val="110000"/>
                      <a:lumMod val="100000"/>
                      <a:shade val="100000"/>
                    </a:schemeClr>
                  </a:gs>
                  <a:gs pos="100000">
                    <a:schemeClr val="accent2">
                      <a:shade val="42000"/>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5-91CA-4F48-9B46-1116D25DD1BF}"/>
              </c:ext>
            </c:extLst>
          </c:dPt>
          <c:dPt>
            <c:idx val="1"/>
            <c:bubble3D val="0"/>
            <c:spPr>
              <a:gradFill rotWithShape="1">
                <a:gsLst>
                  <a:gs pos="0">
                    <a:schemeClr val="accent2">
                      <a:shade val="55000"/>
                      <a:satMod val="103000"/>
                      <a:lumMod val="102000"/>
                      <a:tint val="94000"/>
                    </a:schemeClr>
                  </a:gs>
                  <a:gs pos="50000">
                    <a:schemeClr val="accent2">
                      <a:shade val="55000"/>
                      <a:satMod val="110000"/>
                      <a:lumMod val="100000"/>
                      <a:shade val="100000"/>
                    </a:schemeClr>
                  </a:gs>
                  <a:gs pos="100000">
                    <a:schemeClr val="accent2">
                      <a:shade val="55000"/>
                      <a:lumMod val="99000"/>
                      <a:satMod val="120000"/>
                      <a:shade val="78000"/>
                    </a:schemeClr>
                  </a:gs>
                </a:gsLst>
                <a:lin ang="5400000" scaled="0"/>
              </a:gradFill>
              <a:ln>
                <a:noFill/>
              </a:ln>
              <a:effectLst/>
            </c:spPr>
          </c:dPt>
          <c:dPt>
            <c:idx val="2"/>
            <c:bubble3D val="0"/>
            <c:spPr>
              <a:gradFill rotWithShape="1">
                <a:gsLst>
                  <a:gs pos="0">
                    <a:schemeClr val="accent2">
                      <a:shade val="68000"/>
                      <a:satMod val="103000"/>
                      <a:lumMod val="102000"/>
                      <a:tint val="94000"/>
                    </a:schemeClr>
                  </a:gs>
                  <a:gs pos="50000">
                    <a:schemeClr val="accent2">
                      <a:shade val="68000"/>
                      <a:satMod val="110000"/>
                      <a:lumMod val="100000"/>
                      <a:shade val="100000"/>
                    </a:schemeClr>
                  </a:gs>
                  <a:gs pos="100000">
                    <a:schemeClr val="accent2">
                      <a:shade val="68000"/>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6-91CA-4F48-9B46-1116D25DD1BF}"/>
              </c:ext>
            </c:extLst>
          </c:dPt>
          <c:dPt>
            <c:idx val="3"/>
            <c:bubble3D val="0"/>
            <c:spPr>
              <a:gradFill rotWithShape="1">
                <a:gsLst>
                  <a:gs pos="0">
                    <a:schemeClr val="accent2">
                      <a:shade val="80000"/>
                      <a:satMod val="103000"/>
                      <a:lumMod val="102000"/>
                      <a:tint val="94000"/>
                    </a:schemeClr>
                  </a:gs>
                  <a:gs pos="50000">
                    <a:schemeClr val="accent2">
                      <a:shade val="80000"/>
                      <a:satMod val="110000"/>
                      <a:lumMod val="100000"/>
                      <a:shade val="100000"/>
                    </a:schemeClr>
                  </a:gs>
                  <a:gs pos="100000">
                    <a:schemeClr val="accent2">
                      <a:shade val="80000"/>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4-91CA-4F48-9B46-1116D25DD1BF}"/>
              </c:ext>
            </c:extLst>
          </c:dPt>
          <c:dPt>
            <c:idx val="4"/>
            <c:bubble3D val="0"/>
            <c:spPr>
              <a:gradFill rotWithShape="1">
                <a:gsLst>
                  <a:gs pos="0">
                    <a:schemeClr val="accent2">
                      <a:shade val="93000"/>
                      <a:satMod val="103000"/>
                      <a:lumMod val="102000"/>
                      <a:tint val="94000"/>
                    </a:schemeClr>
                  </a:gs>
                  <a:gs pos="50000">
                    <a:schemeClr val="accent2">
                      <a:shade val="93000"/>
                      <a:satMod val="110000"/>
                      <a:lumMod val="100000"/>
                      <a:shade val="100000"/>
                    </a:schemeClr>
                  </a:gs>
                  <a:gs pos="100000">
                    <a:schemeClr val="accent2">
                      <a:shade val="93000"/>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7-91CA-4F48-9B46-1116D25DD1BF}"/>
              </c:ext>
            </c:extLst>
          </c:dPt>
          <c:dPt>
            <c:idx val="5"/>
            <c:bubble3D val="0"/>
            <c:spPr>
              <a:gradFill rotWithShape="1">
                <a:gsLst>
                  <a:gs pos="0">
                    <a:schemeClr val="accent2">
                      <a:tint val="94000"/>
                      <a:satMod val="103000"/>
                      <a:lumMod val="102000"/>
                      <a:tint val="94000"/>
                    </a:schemeClr>
                  </a:gs>
                  <a:gs pos="50000">
                    <a:schemeClr val="accent2">
                      <a:tint val="94000"/>
                      <a:satMod val="110000"/>
                      <a:lumMod val="100000"/>
                      <a:shade val="100000"/>
                    </a:schemeClr>
                  </a:gs>
                  <a:gs pos="100000">
                    <a:schemeClr val="accent2">
                      <a:tint val="94000"/>
                      <a:lumMod val="99000"/>
                      <a:satMod val="120000"/>
                      <a:shade val="78000"/>
                    </a:schemeClr>
                  </a:gs>
                </a:gsLst>
                <a:lin ang="5400000" scaled="0"/>
              </a:gradFill>
              <a:ln>
                <a:noFill/>
              </a:ln>
              <a:effectLst/>
            </c:spPr>
          </c:dPt>
          <c:dPt>
            <c:idx val="6"/>
            <c:bubble3D val="0"/>
            <c:spPr>
              <a:gradFill rotWithShape="1">
                <a:gsLst>
                  <a:gs pos="0">
                    <a:schemeClr val="accent2">
                      <a:tint val="81000"/>
                      <a:satMod val="103000"/>
                      <a:lumMod val="102000"/>
                      <a:tint val="94000"/>
                    </a:schemeClr>
                  </a:gs>
                  <a:gs pos="50000">
                    <a:schemeClr val="accent2">
                      <a:tint val="81000"/>
                      <a:satMod val="110000"/>
                      <a:lumMod val="100000"/>
                      <a:shade val="100000"/>
                    </a:schemeClr>
                  </a:gs>
                  <a:gs pos="100000">
                    <a:schemeClr val="accent2">
                      <a:tint val="81000"/>
                      <a:lumMod val="99000"/>
                      <a:satMod val="120000"/>
                      <a:shade val="78000"/>
                    </a:schemeClr>
                  </a:gs>
                </a:gsLst>
                <a:lin ang="5400000" scaled="0"/>
              </a:gradFill>
              <a:ln>
                <a:noFill/>
              </a:ln>
              <a:effectLst/>
            </c:spPr>
          </c:dPt>
          <c:dPt>
            <c:idx val="7"/>
            <c:bubble3D val="0"/>
            <c:spPr>
              <a:gradFill rotWithShape="1">
                <a:gsLst>
                  <a:gs pos="0">
                    <a:schemeClr val="accent2">
                      <a:tint val="69000"/>
                      <a:satMod val="103000"/>
                      <a:lumMod val="102000"/>
                      <a:tint val="94000"/>
                    </a:schemeClr>
                  </a:gs>
                  <a:gs pos="50000">
                    <a:schemeClr val="accent2">
                      <a:tint val="69000"/>
                      <a:satMod val="110000"/>
                      <a:lumMod val="100000"/>
                      <a:shade val="100000"/>
                    </a:schemeClr>
                  </a:gs>
                  <a:gs pos="100000">
                    <a:schemeClr val="accent2">
                      <a:tint val="69000"/>
                      <a:lumMod val="99000"/>
                      <a:satMod val="120000"/>
                      <a:shade val="78000"/>
                    </a:schemeClr>
                  </a:gs>
                </a:gsLst>
                <a:lin ang="5400000" scaled="0"/>
              </a:gradFill>
              <a:ln>
                <a:noFill/>
              </a:ln>
              <a:effectLst/>
            </c:spPr>
          </c:dPt>
          <c:dPt>
            <c:idx val="8"/>
            <c:bubble3D val="0"/>
            <c:spPr>
              <a:gradFill rotWithShape="1">
                <a:gsLst>
                  <a:gs pos="0">
                    <a:schemeClr val="accent2">
                      <a:tint val="56000"/>
                      <a:satMod val="103000"/>
                      <a:lumMod val="102000"/>
                      <a:tint val="94000"/>
                    </a:schemeClr>
                  </a:gs>
                  <a:gs pos="50000">
                    <a:schemeClr val="accent2">
                      <a:tint val="56000"/>
                      <a:satMod val="110000"/>
                      <a:lumMod val="100000"/>
                      <a:shade val="100000"/>
                    </a:schemeClr>
                  </a:gs>
                  <a:gs pos="100000">
                    <a:schemeClr val="accent2">
                      <a:tint val="56000"/>
                      <a:lumMod val="99000"/>
                      <a:satMod val="120000"/>
                      <a:shade val="78000"/>
                    </a:schemeClr>
                  </a:gs>
                </a:gsLst>
                <a:lin ang="5400000" scaled="0"/>
              </a:gradFill>
              <a:ln>
                <a:noFill/>
              </a:ln>
              <a:effectLst/>
            </c:spPr>
          </c:dPt>
          <c:dPt>
            <c:idx val="9"/>
            <c:bubble3D val="0"/>
            <c:spPr>
              <a:gradFill rotWithShape="1">
                <a:gsLst>
                  <a:gs pos="0">
                    <a:schemeClr val="accent2">
                      <a:tint val="43000"/>
                      <a:satMod val="103000"/>
                      <a:lumMod val="102000"/>
                      <a:tint val="94000"/>
                    </a:schemeClr>
                  </a:gs>
                  <a:gs pos="50000">
                    <a:schemeClr val="accent2">
                      <a:tint val="43000"/>
                      <a:satMod val="110000"/>
                      <a:lumMod val="100000"/>
                      <a:shade val="100000"/>
                    </a:schemeClr>
                  </a:gs>
                  <a:gs pos="100000">
                    <a:schemeClr val="accent2">
                      <a:tint val="43000"/>
                      <a:lumMod val="99000"/>
                      <a:satMod val="120000"/>
                      <a:shade val="78000"/>
                    </a:schemeClr>
                  </a:gs>
                </a:gsLst>
                <a:lin ang="5400000" scaled="0"/>
              </a:gradFill>
              <a:ln>
                <a:noFill/>
              </a:ln>
              <a:effectLst/>
            </c:spPr>
          </c:dPt>
          <c:dLbls>
            <c:dLbl>
              <c:idx val="0"/>
              <c:layout>
                <c:manualLayout>
                  <c:x val="-8.4584153543307088E-4"/>
                  <c:y val="-4.1279340472481538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6.8019992618110231E-2"/>
                  <c:y val="-6.3425192948744656E-3"/>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5.7585752952755906E-2"/>
                  <c:y val="-6.9614538040444263E-2"/>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15:layout/>
              </c:ext>
            </c:extLst>
          </c:dLbls>
          <c:cat>
            <c:strRef>
              <c:f>Sheet1!$A$2:$A$11</c:f>
              <c:strCache>
                <c:ptCount val="10"/>
                <c:pt idx="0">
                  <c:v>Financials</c:v>
                </c:pt>
                <c:pt idx="1">
                  <c:v>Energy</c:v>
                </c:pt>
                <c:pt idx="2">
                  <c:v>Basic Materials</c:v>
                </c:pt>
                <c:pt idx="3">
                  <c:v>Industrials</c:v>
                </c:pt>
                <c:pt idx="4">
                  <c:v>Telecommunications Services</c:v>
                </c:pt>
                <c:pt idx="5">
                  <c:v>Consumer Non-Cyclicals</c:v>
                </c:pt>
                <c:pt idx="6">
                  <c:v>Consumer Cyclicals</c:v>
                </c:pt>
                <c:pt idx="7">
                  <c:v>Utilities </c:v>
                </c:pt>
                <c:pt idx="8">
                  <c:v>Technology </c:v>
                </c:pt>
                <c:pt idx="9">
                  <c:v>Healthcare</c:v>
                </c:pt>
              </c:strCache>
            </c:strRef>
          </c:cat>
          <c:val>
            <c:numRef>
              <c:f>Sheet1!$B$2:$B$11</c:f>
              <c:numCache>
                <c:formatCode>General</c:formatCode>
                <c:ptCount val="10"/>
                <c:pt idx="0">
                  <c:v>36</c:v>
                </c:pt>
                <c:pt idx="1">
                  <c:v>21</c:v>
                </c:pt>
                <c:pt idx="2">
                  <c:v>12</c:v>
                </c:pt>
                <c:pt idx="3">
                  <c:v>10</c:v>
                </c:pt>
                <c:pt idx="4">
                  <c:v>6</c:v>
                </c:pt>
                <c:pt idx="5">
                  <c:v>5</c:v>
                </c:pt>
                <c:pt idx="6">
                  <c:v>4</c:v>
                </c:pt>
                <c:pt idx="7">
                  <c:v>3</c:v>
                </c:pt>
                <c:pt idx="8">
                  <c:v>2</c:v>
                </c:pt>
                <c:pt idx="9">
                  <c:v>1</c:v>
                </c:pt>
              </c:numCache>
            </c:numRef>
          </c:val>
          <c:extLst xmlns:c16r2="http://schemas.microsoft.com/office/drawing/2015/06/chart">
            <c:ext xmlns:c16="http://schemas.microsoft.com/office/drawing/2014/chart" uri="{C3380CC4-5D6E-409C-BE32-E72D297353CC}">
              <c16:uniqueId val="{00000000-91CA-4F48-9B46-1116D25DD1BF}"/>
            </c:ext>
          </c:extLst>
        </c:ser>
        <c:dLbls>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sz="1400"/>
            </a:pPr>
            <a:r>
              <a:rPr lang="en-US" sz="1400" dirty="0"/>
              <a:t>Returns - Portfolio </a:t>
            </a:r>
            <a:r>
              <a:rPr lang="en-US" sz="1400" baseline="0" dirty="0"/>
              <a:t>Since Establishment</a:t>
            </a:r>
            <a:r>
              <a:rPr lang="en-US" sz="1400" dirty="0"/>
              <a:t> vs. S&amp;P/TSX</a:t>
            </a:r>
          </a:p>
        </c:rich>
      </c:tx>
      <c:layout>
        <c:manualLayout>
          <c:xMode val="edge"/>
          <c:yMode val="edge"/>
          <c:x val="0.34533496305864003"/>
          <c:y val="4.5802919447160667E-2"/>
        </c:manualLayout>
      </c:layout>
      <c:overlay val="0"/>
    </c:title>
    <c:autoTitleDeleted val="0"/>
    <c:plotArea>
      <c:layout>
        <c:manualLayout>
          <c:layoutTarget val="inner"/>
          <c:xMode val="edge"/>
          <c:yMode val="edge"/>
          <c:x val="8.622434231829397E-2"/>
          <c:y val="0.13550353594582101"/>
          <c:w val="0.82616385793612801"/>
          <c:h val="0.71083324449047525"/>
        </c:manualLayout>
      </c:layout>
      <c:lineChart>
        <c:grouping val="standard"/>
        <c:varyColors val="0"/>
        <c:ser>
          <c:idx val="1"/>
          <c:order val="0"/>
          <c:tx>
            <c:strRef>
              <c:f>Returns!$S$16:$S$17</c:f>
              <c:strCache>
                <c:ptCount val="1"/>
                <c:pt idx="0">
                  <c:v>Portfolio Return</c:v>
                </c:pt>
              </c:strCache>
            </c:strRef>
          </c:tx>
          <c:spPr>
            <a:ln>
              <a:solidFill>
                <a:srgbClr val="800000"/>
              </a:solidFill>
            </a:ln>
          </c:spPr>
          <c:marker>
            <c:symbol val="none"/>
          </c:marker>
          <c:cat>
            <c:numRef>
              <c:f>Returns!$Q$18:$Q$601</c:f>
              <c:numCache>
                <c:formatCode>m/d/yyyy</c:formatCode>
                <c:ptCount val="584"/>
                <c:pt idx="0">
                  <c:v>41913</c:v>
                </c:pt>
                <c:pt idx="1">
                  <c:v>41914</c:v>
                </c:pt>
                <c:pt idx="2">
                  <c:v>41915</c:v>
                </c:pt>
                <c:pt idx="3">
                  <c:v>41918</c:v>
                </c:pt>
                <c:pt idx="4">
                  <c:v>41919</c:v>
                </c:pt>
                <c:pt idx="5">
                  <c:v>41920</c:v>
                </c:pt>
                <c:pt idx="6">
                  <c:v>41921</c:v>
                </c:pt>
                <c:pt idx="7">
                  <c:v>41922</c:v>
                </c:pt>
                <c:pt idx="8">
                  <c:v>41926</c:v>
                </c:pt>
                <c:pt idx="9">
                  <c:v>41927</c:v>
                </c:pt>
                <c:pt idx="10">
                  <c:v>41928</c:v>
                </c:pt>
                <c:pt idx="11">
                  <c:v>41929</c:v>
                </c:pt>
                <c:pt idx="12">
                  <c:v>41932</c:v>
                </c:pt>
                <c:pt idx="13">
                  <c:v>41933</c:v>
                </c:pt>
                <c:pt idx="14">
                  <c:v>41934</c:v>
                </c:pt>
                <c:pt idx="15">
                  <c:v>41935</c:v>
                </c:pt>
                <c:pt idx="16">
                  <c:v>41936</c:v>
                </c:pt>
                <c:pt idx="17">
                  <c:v>41939</c:v>
                </c:pt>
                <c:pt idx="18">
                  <c:v>41940</c:v>
                </c:pt>
                <c:pt idx="19">
                  <c:v>41941</c:v>
                </c:pt>
                <c:pt idx="20">
                  <c:v>41942</c:v>
                </c:pt>
                <c:pt idx="21">
                  <c:v>41943</c:v>
                </c:pt>
                <c:pt idx="22">
                  <c:v>41946</c:v>
                </c:pt>
                <c:pt idx="23">
                  <c:v>41947</c:v>
                </c:pt>
                <c:pt idx="24">
                  <c:v>41948</c:v>
                </c:pt>
                <c:pt idx="25">
                  <c:v>41949</c:v>
                </c:pt>
                <c:pt idx="26">
                  <c:v>41950</c:v>
                </c:pt>
                <c:pt idx="27">
                  <c:v>41953</c:v>
                </c:pt>
                <c:pt idx="28">
                  <c:v>41954</c:v>
                </c:pt>
                <c:pt idx="29">
                  <c:v>41955</c:v>
                </c:pt>
                <c:pt idx="30">
                  <c:v>41956</c:v>
                </c:pt>
                <c:pt idx="31">
                  <c:v>41957</c:v>
                </c:pt>
                <c:pt idx="32">
                  <c:v>41960</c:v>
                </c:pt>
                <c:pt idx="33">
                  <c:v>41961</c:v>
                </c:pt>
                <c:pt idx="34">
                  <c:v>41962</c:v>
                </c:pt>
                <c:pt idx="35">
                  <c:v>41963</c:v>
                </c:pt>
                <c:pt idx="36">
                  <c:v>41964</c:v>
                </c:pt>
                <c:pt idx="37">
                  <c:v>41967</c:v>
                </c:pt>
                <c:pt idx="38">
                  <c:v>41968</c:v>
                </c:pt>
                <c:pt idx="39">
                  <c:v>41969</c:v>
                </c:pt>
                <c:pt idx="40">
                  <c:v>41970</c:v>
                </c:pt>
                <c:pt idx="41">
                  <c:v>41971</c:v>
                </c:pt>
                <c:pt idx="42">
                  <c:v>41974</c:v>
                </c:pt>
                <c:pt idx="43">
                  <c:v>41975</c:v>
                </c:pt>
                <c:pt idx="44">
                  <c:v>41976</c:v>
                </c:pt>
                <c:pt idx="45">
                  <c:v>41977</c:v>
                </c:pt>
                <c:pt idx="46">
                  <c:v>41978</c:v>
                </c:pt>
                <c:pt idx="47">
                  <c:v>41981</c:v>
                </c:pt>
                <c:pt idx="48">
                  <c:v>41982</c:v>
                </c:pt>
                <c:pt idx="49">
                  <c:v>41983</c:v>
                </c:pt>
                <c:pt idx="50">
                  <c:v>41984</c:v>
                </c:pt>
                <c:pt idx="51">
                  <c:v>41985</c:v>
                </c:pt>
                <c:pt idx="52">
                  <c:v>41988</c:v>
                </c:pt>
                <c:pt idx="53">
                  <c:v>41989</c:v>
                </c:pt>
                <c:pt idx="54">
                  <c:v>41990</c:v>
                </c:pt>
                <c:pt idx="55">
                  <c:v>41991</c:v>
                </c:pt>
                <c:pt idx="56">
                  <c:v>41992</c:v>
                </c:pt>
                <c:pt idx="57">
                  <c:v>41995</c:v>
                </c:pt>
                <c:pt idx="58">
                  <c:v>41996</c:v>
                </c:pt>
                <c:pt idx="59">
                  <c:v>41997</c:v>
                </c:pt>
                <c:pt idx="60">
                  <c:v>42002</c:v>
                </c:pt>
                <c:pt idx="61">
                  <c:v>42003</c:v>
                </c:pt>
                <c:pt idx="62">
                  <c:v>42004</c:v>
                </c:pt>
                <c:pt idx="63">
                  <c:v>42006</c:v>
                </c:pt>
                <c:pt idx="64">
                  <c:v>42009</c:v>
                </c:pt>
                <c:pt idx="65">
                  <c:v>42010</c:v>
                </c:pt>
                <c:pt idx="66">
                  <c:v>42011</c:v>
                </c:pt>
                <c:pt idx="67">
                  <c:v>42012</c:v>
                </c:pt>
                <c:pt idx="68">
                  <c:v>42013</c:v>
                </c:pt>
                <c:pt idx="69">
                  <c:v>42016</c:v>
                </c:pt>
                <c:pt idx="70">
                  <c:v>42017</c:v>
                </c:pt>
                <c:pt idx="71">
                  <c:v>42018</c:v>
                </c:pt>
                <c:pt idx="72">
                  <c:v>42019</c:v>
                </c:pt>
                <c:pt idx="73">
                  <c:v>42020</c:v>
                </c:pt>
                <c:pt idx="74">
                  <c:v>42023</c:v>
                </c:pt>
                <c:pt idx="75">
                  <c:v>42024</c:v>
                </c:pt>
                <c:pt idx="76">
                  <c:v>42025</c:v>
                </c:pt>
                <c:pt idx="77">
                  <c:v>42026</c:v>
                </c:pt>
                <c:pt idx="78">
                  <c:v>42027</c:v>
                </c:pt>
                <c:pt idx="79">
                  <c:v>42030</c:v>
                </c:pt>
                <c:pt idx="80">
                  <c:v>42031</c:v>
                </c:pt>
                <c:pt idx="81">
                  <c:v>42032</c:v>
                </c:pt>
                <c:pt idx="82">
                  <c:v>42033</c:v>
                </c:pt>
                <c:pt idx="83">
                  <c:v>42034</c:v>
                </c:pt>
                <c:pt idx="84">
                  <c:v>42037</c:v>
                </c:pt>
                <c:pt idx="85">
                  <c:v>42038</c:v>
                </c:pt>
                <c:pt idx="86">
                  <c:v>42039</c:v>
                </c:pt>
                <c:pt idx="87">
                  <c:v>42040</c:v>
                </c:pt>
                <c:pt idx="88">
                  <c:v>42041</c:v>
                </c:pt>
                <c:pt idx="89">
                  <c:v>42044</c:v>
                </c:pt>
                <c:pt idx="90">
                  <c:v>42045</c:v>
                </c:pt>
                <c:pt idx="91">
                  <c:v>42046</c:v>
                </c:pt>
                <c:pt idx="92">
                  <c:v>42047</c:v>
                </c:pt>
                <c:pt idx="93">
                  <c:v>42048</c:v>
                </c:pt>
                <c:pt idx="94">
                  <c:v>42052</c:v>
                </c:pt>
                <c:pt idx="95">
                  <c:v>42053</c:v>
                </c:pt>
                <c:pt idx="96">
                  <c:v>42054</c:v>
                </c:pt>
                <c:pt idx="97">
                  <c:v>42055</c:v>
                </c:pt>
                <c:pt idx="98">
                  <c:v>42058</c:v>
                </c:pt>
                <c:pt idx="99">
                  <c:v>42059</c:v>
                </c:pt>
                <c:pt idx="100">
                  <c:v>42060</c:v>
                </c:pt>
                <c:pt idx="101">
                  <c:v>42061</c:v>
                </c:pt>
                <c:pt idx="102">
                  <c:v>42062</c:v>
                </c:pt>
                <c:pt idx="103">
                  <c:v>42065</c:v>
                </c:pt>
                <c:pt idx="104">
                  <c:v>42066</c:v>
                </c:pt>
                <c:pt idx="105">
                  <c:v>42067</c:v>
                </c:pt>
                <c:pt idx="106">
                  <c:v>42068</c:v>
                </c:pt>
                <c:pt idx="107">
                  <c:v>42069</c:v>
                </c:pt>
                <c:pt idx="108">
                  <c:v>42072</c:v>
                </c:pt>
                <c:pt idx="109">
                  <c:v>42073</c:v>
                </c:pt>
                <c:pt idx="110">
                  <c:v>42074</c:v>
                </c:pt>
                <c:pt idx="111">
                  <c:v>42075</c:v>
                </c:pt>
                <c:pt idx="112">
                  <c:v>42076</c:v>
                </c:pt>
                <c:pt idx="113">
                  <c:v>42079</c:v>
                </c:pt>
                <c:pt idx="114">
                  <c:v>42080</c:v>
                </c:pt>
                <c:pt idx="115">
                  <c:v>42081</c:v>
                </c:pt>
                <c:pt idx="116">
                  <c:v>42082</c:v>
                </c:pt>
                <c:pt idx="117">
                  <c:v>42083</c:v>
                </c:pt>
                <c:pt idx="118">
                  <c:v>42086</c:v>
                </c:pt>
                <c:pt idx="119">
                  <c:v>42087</c:v>
                </c:pt>
                <c:pt idx="120">
                  <c:v>42088</c:v>
                </c:pt>
                <c:pt idx="121">
                  <c:v>42089</c:v>
                </c:pt>
                <c:pt idx="122">
                  <c:v>42090</c:v>
                </c:pt>
                <c:pt idx="123">
                  <c:v>42093</c:v>
                </c:pt>
                <c:pt idx="124">
                  <c:v>42094</c:v>
                </c:pt>
                <c:pt idx="125">
                  <c:v>42095</c:v>
                </c:pt>
                <c:pt idx="126">
                  <c:v>42096</c:v>
                </c:pt>
                <c:pt idx="127">
                  <c:v>42100</c:v>
                </c:pt>
                <c:pt idx="128">
                  <c:v>42101</c:v>
                </c:pt>
                <c:pt idx="129">
                  <c:v>42102</c:v>
                </c:pt>
                <c:pt idx="130">
                  <c:v>42103</c:v>
                </c:pt>
                <c:pt idx="131">
                  <c:v>42104</c:v>
                </c:pt>
                <c:pt idx="132">
                  <c:v>42107</c:v>
                </c:pt>
                <c:pt idx="133">
                  <c:v>42108</c:v>
                </c:pt>
                <c:pt idx="134">
                  <c:v>42109</c:v>
                </c:pt>
                <c:pt idx="135">
                  <c:v>42110</c:v>
                </c:pt>
                <c:pt idx="136">
                  <c:v>42111</c:v>
                </c:pt>
                <c:pt idx="137">
                  <c:v>42114</c:v>
                </c:pt>
                <c:pt idx="138">
                  <c:v>42115</c:v>
                </c:pt>
                <c:pt idx="139">
                  <c:v>42116</c:v>
                </c:pt>
                <c:pt idx="140">
                  <c:v>42117</c:v>
                </c:pt>
                <c:pt idx="141">
                  <c:v>42118</c:v>
                </c:pt>
                <c:pt idx="142">
                  <c:v>42121</c:v>
                </c:pt>
                <c:pt idx="143">
                  <c:v>42122</c:v>
                </c:pt>
                <c:pt idx="144">
                  <c:v>42123</c:v>
                </c:pt>
                <c:pt idx="145">
                  <c:v>42124</c:v>
                </c:pt>
                <c:pt idx="146">
                  <c:v>42125</c:v>
                </c:pt>
                <c:pt idx="147">
                  <c:v>42128</c:v>
                </c:pt>
                <c:pt idx="148">
                  <c:v>42129</c:v>
                </c:pt>
                <c:pt idx="149">
                  <c:v>42130</c:v>
                </c:pt>
                <c:pt idx="150">
                  <c:v>42131</c:v>
                </c:pt>
                <c:pt idx="151">
                  <c:v>42132</c:v>
                </c:pt>
                <c:pt idx="152">
                  <c:v>42135</c:v>
                </c:pt>
                <c:pt idx="153">
                  <c:v>42136</c:v>
                </c:pt>
                <c:pt idx="154">
                  <c:v>42137</c:v>
                </c:pt>
                <c:pt idx="155">
                  <c:v>42138</c:v>
                </c:pt>
                <c:pt idx="156">
                  <c:v>42139</c:v>
                </c:pt>
                <c:pt idx="157">
                  <c:v>42143</c:v>
                </c:pt>
                <c:pt idx="158">
                  <c:v>42144</c:v>
                </c:pt>
                <c:pt idx="159">
                  <c:v>42145</c:v>
                </c:pt>
                <c:pt idx="160">
                  <c:v>42146</c:v>
                </c:pt>
                <c:pt idx="161">
                  <c:v>42149</c:v>
                </c:pt>
                <c:pt idx="162">
                  <c:v>42150</c:v>
                </c:pt>
                <c:pt idx="163">
                  <c:v>42151</c:v>
                </c:pt>
                <c:pt idx="164">
                  <c:v>42152</c:v>
                </c:pt>
                <c:pt idx="165">
                  <c:v>42153</c:v>
                </c:pt>
                <c:pt idx="166">
                  <c:v>42156</c:v>
                </c:pt>
                <c:pt idx="167">
                  <c:v>42157</c:v>
                </c:pt>
                <c:pt idx="168">
                  <c:v>42158</c:v>
                </c:pt>
                <c:pt idx="169">
                  <c:v>42159</c:v>
                </c:pt>
                <c:pt idx="170">
                  <c:v>42160</c:v>
                </c:pt>
                <c:pt idx="171">
                  <c:v>42163</c:v>
                </c:pt>
                <c:pt idx="172">
                  <c:v>42164</c:v>
                </c:pt>
                <c:pt idx="173">
                  <c:v>42165</c:v>
                </c:pt>
                <c:pt idx="174">
                  <c:v>42166</c:v>
                </c:pt>
                <c:pt idx="175">
                  <c:v>42167</c:v>
                </c:pt>
                <c:pt idx="176">
                  <c:v>42170</c:v>
                </c:pt>
                <c:pt idx="177">
                  <c:v>42171</c:v>
                </c:pt>
                <c:pt idx="178">
                  <c:v>42172</c:v>
                </c:pt>
                <c:pt idx="179">
                  <c:v>42173</c:v>
                </c:pt>
                <c:pt idx="180">
                  <c:v>42174</c:v>
                </c:pt>
                <c:pt idx="181">
                  <c:v>42177</c:v>
                </c:pt>
                <c:pt idx="182">
                  <c:v>42178</c:v>
                </c:pt>
                <c:pt idx="183">
                  <c:v>42179</c:v>
                </c:pt>
                <c:pt idx="184">
                  <c:v>42180</c:v>
                </c:pt>
                <c:pt idx="185">
                  <c:v>42181</c:v>
                </c:pt>
                <c:pt idx="186">
                  <c:v>42184</c:v>
                </c:pt>
                <c:pt idx="187">
                  <c:v>42185</c:v>
                </c:pt>
                <c:pt idx="188">
                  <c:v>42187</c:v>
                </c:pt>
                <c:pt idx="189">
                  <c:v>42188</c:v>
                </c:pt>
                <c:pt idx="190">
                  <c:v>42191</c:v>
                </c:pt>
                <c:pt idx="191">
                  <c:v>42192</c:v>
                </c:pt>
                <c:pt idx="192">
                  <c:v>42193</c:v>
                </c:pt>
                <c:pt idx="193">
                  <c:v>42194</c:v>
                </c:pt>
                <c:pt idx="194">
                  <c:v>42195</c:v>
                </c:pt>
                <c:pt idx="195">
                  <c:v>42198</c:v>
                </c:pt>
                <c:pt idx="196">
                  <c:v>42199</c:v>
                </c:pt>
                <c:pt idx="197">
                  <c:v>42200</c:v>
                </c:pt>
                <c:pt idx="198">
                  <c:v>42201</c:v>
                </c:pt>
                <c:pt idx="199">
                  <c:v>42202</c:v>
                </c:pt>
                <c:pt idx="200">
                  <c:v>42205</c:v>
                </c:pt>
                <c:pt idx="201">
                  <c:v>42206</c:v>
                </c:pt>
                <c:pt idx="202">
                  <c:v>42207</c:v>
                </c:pt>
                <c:pt idx="203">
                  <c:v>42208</c:v>
                </c:pt>
                <c:pt idx="204">
                  <c:v>42209</c:v>
                </c:pt>
                <c:pt idx="205">
                  <c:v>42212</c:v>
                </c:pt>
                <c:pt idx="206">
                  <c:v>42213</c:v>
                </c:pt>
                <c:pt idx="207">
                  <c:v>42214</c:v>
                </c:pt>
                <c:pt idx="208">
                  <c:v>42215</c:v>
                </c:pt>
                <c:pt idx="209">
                  <c:v>42216</c:v>
                </c:pt>
                <c:pt idx="210">
                  <c:v>42220</c:v>
                </c:pt>
                <c:pt idx="211">
                  <c:v>42221</c:v>
                </c:pt>
                <c:pt idx="212">
                  <c:v>42222</c:v>
                </c:pt>
                <c:pt idx="213">
                  <c:v>42223</c:v>
                </c:pt>
                <c:pt idx="214">
                  <c:v>42226</c:v>
                </c:pt>
                <c:pt idx="215">
                  <c:v>42227</c:v>
                </c:pt>
                <c:pt idx="216">
                  <c:v>42228</c:v>
                </c:pt>
                <c:pt idx="217">
                  <c:v>42229</c:v>
                </c:pt>
                <c:pt idx="218">
                  <c:v>42230</c:v>
                </c:pt>
                <c:pt idx="219">
                  <c:v>42233</c:v>
                </c:pt>
                <c:pt idx="220">
                  <c:v>42234</c:v>
                </c:pt>
                <c:pt idx="221">
                  <c:v>42235</c:v>
                </c:pt>
                <c:pt idx="222">
                  <c:v>42236</c:v>
                </c:pt>
                <c:pt idx="223">
                  <c:v>42237</c:v>
                </c:pt>
                <c:pt idx="224">
                  <c:v>42240</c:v>
                </c:pt>
                <c:pt idx="225">
                  <c:v>42241</c:v>
                </c:pt>
                <c:pt idx="226">
                  <c:v>42242</c:v>
                </c:pt>
                <c:pt idx="227">
                  <c:v>42243</c:v>
                </c:pt>
                <c:pt idx="228">
                  <c:v>42244</c:v>
                </c:pt>
                <c:pt idx="229">
                  <c:v>42247</c:v>
                </c:pt>
                <c:pt idx="230">
                  <c:v>42248</c:v>
                </c:pt>
                <c:pt idx="231">
                  <c:v>42249</c:v>
                </c:pt>
                <c:pt idx="232">
                  <c:v>42250</c:v>
                </c:pt>
                <c:pt idx="233">
                  <c:v>42251</c:v>
                </c:pt>
                <c:pt idx="234">
                  <c:v>42255</c:v>
                </c:pt>
                <c:pt idx="235">
                  <c:v>42256</c:v>
                </c:pt>
                <c:pt idx="236">
                  <c:v>42257</c:v>
                </c:pt>
                <c:pt idx="237">
                  <c:v>42258</c:v>
                </c:pt>
                <c:pt idx="238">
                  <c:v>42261</c:v>
                </c:pt>
                <c:pt idx="239">
                  <c:v>42262</c:v>
                </c:pt>
                <c:pt idx="240">
                  <c:v>42263</c:v>
                </c:pt>
                <c:pt idx="241">
                  <c:v>42264</c:v>
                </c:pt>
                <c:pt idx="242">
                  <c:v>42265</c:v>
                </c:pt>
                <c:pt idx="243">
                  <c:v>42268</c:v>
                </c:pt>
                <c:pt idx="244">
                  <c:v>42269</c:v>
                </c:pt>
                <c:pt idx="245">
                  <c:v>42270</c:v>
                </c:pt>
                <c:pt idx="246">
                  <c:v>42271</c:v>
                </c:pt>
                <c:pt idx="247">
                  <c:v>42272</c:v>
                </c:pt>
                <c:pt idx="248">
                  <c:v>42275</c:v>
                </c:pt>
                <c:pt idx="249">
                  <c:v>42276</c:v>
                </c:pt>
                <c:pt idx="250">
                  <c:v>42277</c:v>
                </c:pt>
                <c:pt idx="251">
                  <c:v>42278</c:v>
                </c:pt>
                <c:pt idx="252">
                  <c:v>42279</c:v>
                </c:pt>
                <c:pt idx="253">
                  <c:v>42282</c:v>
                </c:pt>
                <c:pt idx="254">
                  <c:v>42283</c:v>
                </c:pt>
                <c:pt idx="255">
                  <c:v>42284</c:v>
                </c:pt>
                <c:pt idx="256">
                  <c:v>42285</c:v>
                </c:pt>
                <c:pt idx="257">
                  <c:v>42286</c:v>
                </c:pt>
                <c:pt idx="258">
                  <c:v>42290</c:v>
                </c:pt>
                <c:pt idx="259">
                  <c:v>42291</c:v>
                </c:pt>
                <c:pt idx="260">
                  <c:v>42292</c:v>
                </c:pt>
                <c:pt idx="261">
                  <c:v>42293</c:v>
                </c:pt>
                <c:pt idx="262">
                  <c:v>42296</c:v>
                </c:pt>
                <c:pt idx="263">
                  <c:v>42297</c:v>
                </c:pt>
                <c:pt idx="264">
                  <c:v>42298</c:v>
                </c:pt>
                <c:pt idx="265">
                  <c:v>42299</c:v>
                </c:pt>
                <c:pt idx="266">
                  <c:v>42300</c:v>
                </c:pt>
                <c:pt idx="267">
                  <c:v>42303</c:v>
                </c:pt>
                <c:pt idx="268">
                  <c:v>42304</c:v>
                </c:pt>
                <c:pt idx="269">
                  <c:v>42305</c:v>
                </c:pt>
                <c:pt idx="270">
                  <c:v>42306</c:v>
                </c:pt>
                <c:pt idx="271">
                  <c:v>42307</c:v>
                </c:pt>
                <c:pt idx="272">
                  <c:v>42310</c:v>
                </c:pt>
                <c:pt idx="273">
                  <c:v>42311</c:v>
                </c:pt>
                <c:pt idx="274">
                  <c:v>42312</c:v>
                </c:pt>
                <c:pt idx="275">
                  <c:v>42313</c:v>
                </c:pt>
                <c:pt idx="276">
                  <c:v>42314</c:v>
                </c:pt>
                <c:pt idx="277">
                  <c:v>42317</c:v>
                </c:pt>
                <c:pt idx="278">
                  <c:v>42318</c:v>
                </c:pt>
                <c:pt idx="279">
                  <c:v>42319</c:v>
                </c:pt>
                <c:pt idx="280">
                  <c:v>42320</c:v>
                </c:pt>
                <c:pt idx="281">
                  <c:v>42321</c:v>
                </c:pt>
                <c:pt idx="282">
                  <c:v>42324</c:v>
                </c:pt>
                <c:pt idx="283">
                  <c:v>42325</c:v>
                </c:pt>
                <c:pt idx="284">
                  <c:v>42326</c:v>
                </c:pt>
                <c:pt idx="285">
                  <c:v>42327</c:v>
                </c:pt>
                <c:pt idx="286">
                  <c:v>42328</c:v>
                </c:pt>
                <c:pt idx="287">
                  <c:v>42331</c:v>
                </c:pt>
                <c:pt idx="288">
                  <c:v>42332</c:v>
                </c:pt>
                <c:pt idx="289">
                  <c:v>42333</c:v>
                </c:pt>
                <c:pt idx="290">
                  <c:v>42334</c:v>
                </c:pt>
                <c:pt idx="291">
                  <c:v>42335</c:v>
                </c:pt>
                <c:pt idx="292">
                  <c:v>42338</c:v>
                </c:pt>
                <c:pt idx="293">
                  <c:v>42339</c:v>
                </c:pt>
                <c:pt idx="294">
                  <c:v>42340</c:v>
                </c:pt>
                <c:pt idx="295">
                  <c:v>42341</c:v>
                </c:pt>
                <c:pt idx="296">
                  <c:v>42342</c:v>
                </c:pt>
                <c:pt idx="297">
                  <c:v>42345</c:v>
                </c:pt>
                <c:pt idx="298">
                  <c:v>42346</c:v>
                </c:pt>
                <c:pt idx="299">
                  <c:v>42347</c:v>
                </c:pt>
                <c:pt idx="300">
                  <c:v>42348</c:v>
                </c:pt>
                <c:pt idx="301">
                  <c:v>42349</c:v>
                </c:pt>
                <c:pt idx="302">
                  <c:v>42352</c:v>
                </c:pt>
                <c:pt idx="303">
                  <c:v>42353</c:v>
                </c:pt>
                <c:pt idx="304">
                  <c:v>42354</c:v>
                </c:pt>
                <c:pt idx="305">
                  <c:v>42355</c:v>
                </c:pt>
                <c:pt idx="306">
                  <c:v>42356</c:v>
                </c:pt>
                <c:pt idx="307">
                  <c:v>42359</c:v>
                </c:pt>
                <c:pt idx="308">
                  <c:v>42360</c:v>
                </c:pt>
                <c:pt idx="309">
                  <c:v>42361</c:v>
                </c:pt>
                <c:pt idx="310">
                  <c:v>42362</c:v>
                </c:pt>
                <c:pt idx="311">
                  <c:v>42367</c:v>
                </c:pt>
                <c:pt idx="312">
                  <c:v>42368</c:v>
                </c:pt>
                <c:pt idx="313">
                  <c:v>42369</c:v>
                </c:pt>
                <c:pt idx="314">
                  <c:v>42373</c:v>
                </c:pt>
                <c:pt idx="315">
                  <c:v>42374</c:v>
                </c:pt>
                <c:pt idx="316">
                  <c:v>42375</c:v>
                </c:pt>
                <c:pt idx="317">
                  <c:v>42376</c:v>
                </c:pt>
                <c:pt idx="318">
                  <c:v>42377</c:v>
                </c:pt>
                <c:pt idx="319">
                  <c:v>42380</c:v>
                </c:pt>
                <c:pt idx="320">
                  <c:v>42381</c:v>
                </c:pt>
                <c:pt idx="321">
                  <c:v>42382</c:v>
                </c:pt>
                <c:pt idx="322">
                  <c:v>42383</c:v>
                </c:pt>
                <c:pt idx="323">
                  <c:v>42384</c:v>
                </c:pt>
                <c:pt idx="324">
                  <c:v>42387</c:v>
                </c:pt>
                <c:pt idx="325">
                  <c:v>42388</c:v>
                </c:pt>
                <c:pt idx="326">
                  <c:v>42389</c:v>
                </c:pt>
                <c:pt idx="327">
                  <c:v>42390</c:v>
                </c:pt>
                <c:pt idx="328">
                  <c:v>42391</c:v>
                </c:pt>
                <c:pt idx="329">
                  <c:v>42394</c:v>
                </c:pt>
                <c:pt idx="330">
                  <c:v>42395</c:v>
                </c:pt>
                <c:pt idx="331">
                  <c:v>42396</c:v>
                </c:pt>
                <c:pt idx="332">
                  <c:v>42397</c:v>
                </c:pt>
                <c:pt idx="333">
                  <c:v>42398</c:v>
                </c:pt>
                <c:pt idx="334">
                  <c:v>42401</c:v>
                </c:pt>
                <c:pt idx="335">
                  <c:v>42402</c:v>
                </c:pt>
                <c:pt idx="336">
                  <c:v>42403</c:v>
                </c:pt>
                <c:pt idx="337">
                  <c:v>42404</c:v>
                </c:pt>
                <c:pt idx="338">
                  <c:v>42405</c:v>
                </c:pt>
                <c:pt idx="339">
                  <c:v>42408</c:v>
                </c:pt>
                <c:pt idx="340">
                  <c:v>42409</c:v>
                </c:pt>
                <c:pt idx="341">
                  <c:v>42410</c:v>
                </c:pt>
                <c:pt idx="342">
                  <c:v>42411</c:v>
                </c:pt>
                <c:pt idx="343">
                  <c:v>42412</c:v>
                </c:pt>
                <c:pt idx="344">
                  <c:v>42416</c:v>
                </c:pt>
                <c:pt idx="345">
                  <c:v>42417</c:v>
                </c:pt>
                <c:pt idx="346">
                  <c:v>42418</c:v>
                </c:pt>
                <c:pt idx="347">
                  <c:v>42419</c:v>
                </c:pt>
                <c:pt idx="348">
                  <c:v>42422</c:v>
                </c:pt>
                <c:pt idx="349">
                  <c:v>42423</c:v>
                </c:pt>
                <c:pt idx="350">
                  <c:v>42424</c:v>
                </c:pt>
                <c:pt idx="351">
                  <c:v>42425</c:v>
                </c:pt>
                <c:pt idx="352">
                  <c:v>42426</c:v>
                </c:pt>
                <c:pt idx="353">
                  <c:v>42429</c:v>
                </c:pt>
                <c:pt idx="354">
                  <c:v>42430</c:v>
                </c:pt>
                <c:pt idx="355">
                  <c:v>42431</c:v>
                </c:pt>
                <c:pt idx="356">
                  <c:v>42432</c:v>
                </c:pt>
                <c:pt idx="357">
                  <c:v>42433</c:v>
                </c:pt>
                <c:pt idx="358">
                  <c:v>42436</c:v>
                </c:pt>
                <c:pt idx="359">
                  <c:v>42437</c:v>
                </c:pt>
                <c:pt idx="360">
                  <c:v>42438</c:v>
                </c:pt>
                <c:pt idx="361">
                  <c:v>42439</c:v>
                </c:pt>
                <c:pt idx="362">
                  <c:v>42440</c:v>
                </c:pt>
                <c:pt idx="363">
                  <c:v>42443</c:v>
                </c:pt>
                <c:pt idx="364">
                  <c:v>42444</c:v>
                </c:pt>
                <c:pt idx="365">
                  <c:v>42445</c:v>
                </c:pt>
                <c:pt idx="366">
                  <c:v>42446</c:v>
                </c:pt>
                <c:pt idx="367">
                  <c:v>42447</c:v>
                </c:pt>
                <c:pt idx="368">
                  <c:v>42450</c:v>
                </c:pt>
                <c:pt idx="369">
                  <c:v>42451</c:v>
                </c:pt>
                <c:pt idx="370">
                  <c:v>42452</c:v>
                </c:pt>
                <c:pt idx="371">
                  <c:v>42453</c:v>
                </c:pt>
                <c:pt idx="372">
                  <c:v>42457</c:v>
                </c:pt>
                <c:pt idx="373">
                  <c:v>42458</c:v>
                </c:pt>
                <c:pt idx="374">
                  <c:v>42459</c:v>
                </c:pt>
                <c:pt idx="375">
                  <c:v>42460</c:v>
                </c:pt>
                <c:pt idx="376">
                  <c:v>42461</c:v>
                </c:pt>
                <c:pt idx="377">
                  <c:v>42464</c:v>
                </c:pt>
                <c:pt idx="378">
                  <c:v>42465</c:v>
                </c:pt>
                <c:pt idx="379">
                  <c:v>42466</c:v>
                </c:pt>
                <c:pt idx="380">
                  <c:v>42467</c:v>
                </c:pt>
                <c:pt idx="381">
                  <c:v>42468</c:v>
                </c:pt>
                <c:pt idx="382">
                  <c:v>42471</c:v>
                </c:pt>
                <c:pt idx="383">
                  <c:v>42472</c:v>
                </c:pt>
                <c:pt idx="384">
                  <c:v>42473</c:v>
                </c:pt>
                <c:pt idx="385">
                  <c:v>42474</c:v>
                </c:pt>
                <c:pt idx="386">
                  <c:v>42475</c:v>
                </c:pt>
                <c:pt idx="387">
                  <c:v>42478</c:v>
                </c:pt>
                <c:pt idx="388">
                  <c:v>42479</c:v>
                </c:pt>
                <c:pt idx="389">
                  <c:v>42480</c:v>
                </c:pt>
                <c:pt idx="390">
                  <c:v>42481</c:v>
                </c:pt>
                <c:pt idx="391">
                  <c:v>42482</c:v>
                </c:pt>
                <c:pt idx="392">
                  <c:v>42485</c:v>
                </c:pt>
                <c:pt idx="393">
                  <c:v>42486</c:v>
                </c:pt>
                <c:pt idx="394">
                  <c:v>42487</c:v>
                </c:pt>
                <c:pt idx="395">
                  <c:v>42488</c:v>
                </c:pt>
                <c:pt idx="396">
                  <c:v>42489</c:v>
                </c:pt>
                <c:pt idx="397">
                  <c:v>42492</c:v>
                </c:pt>
                <c:pt idx="398">
                  <c:v>42493</c:v>
                </c:pt>
                <c:pt idx="399">
                  <c:v>42494</c:v>
                </c:pt>
                <c:pt idx="400">
                  <c:v>42495</c:v>
                </c:pt>
                <c:pt idx="401">
                  <c:v>42496</c:v>
                </c:pt>
                <c:pt idx="402">
                  <c:v>42499</c:v>
                </c:pt>
                <c:pt idx="403">
                  <c:v>42500</c:v>
                </c:pt>
                <c:pt idx="404">
                  <c:v>42501</c:v>
                </c:pt>
                <c:pt idx="405">
                  <c:v>42502</c:v>
                </c:pt>
                <c:pt idx="406">
                  <c:v>42503</c:v>
                </c:pt>
                <c:pt idx="407">
                  <c:v>42506</c:v>
                </c:pt>
                <c:pt idx="408">
                  <c:v>42507</c:v>
                </c:pt>
                <c:pt idx="409">
                  <c:v>42508</c:v>
                </c:pt>
                <c:pt idx="410">
                  <c:v>42509</c:v>
                </c:pt>
                <c:pt idx="411">
                  <c:v>42510</c:v>
                </c:pt>
                <c:pt idx="412">
                  <c:v>42514</c:v>
                </c:pt>
                <c:pt idx="413">
                  <c:v>42515</c:v>
                </c:pt>
                <c:pt idx="414">
                  <c:v>42516</c:v>
                </c:pt>
                <c:pt idx="415">
                  <c:v>42517</c:v>
                </c:pt>
                <c:pt idx="416">
                  <c:v>42520</c:v>
                </c:pt>
                <c:pt idx="417">
                  <c:v>42521</c:v>
                </c:pt>
                <c:pt idx="418">
                  <c:v>42522</c:v>
                </c:pt>
                <c:pt idx="419">
                  <c:v>42523</c:v>
                </c:pt>
                <c:pt idx="420">
                  <c:v>42524</c:v>
                </c:pt>
                <c:pt idx="421">
                  <c:v>42527</c:v>
                </c:pt>
                <c:pt idx="422">
                  <c:v>42528</c:v>
                </c:pt>
                <c:pt idx="423">
                  <c:v>42529</c:v>
                </c:pt>
                <c:pt idx="424">
                  <c:v>42530</c:v>
                </c:pt>
                <c:pt idx="425">
                  <c:v>42531</c:v>
                </c:pt>
                <c:pt idx="426">
                  <c:v>42534</c:v>
                </c:pt>
                <c:pt idx="427">
                  <c:v>42535</c:v>
                </c:pt>
                <c:pt idx="428">
                  <c:v>42536</c:v>
                </c:pt>
                <c:pt idx="429">
                  <c:v>42537</c:v>
                </c:pt>
                <c:pt idx="430">
                  <c:v>42538</c:v>
                </c:pt>
                <c:pt idx="431">
                  <c:v>42541</c:v>
                </c:pt>
                <c:pt idx="432">
                  <c:v>42542</c:v>
                </c:pt>
                <c:pt idx="433">
                  <c:v>42543</c:v>
                </c:pt>
                <c:pt idx="434">
                  <c:v>42544</c:v>
                </c:pt>
                <c:pt idx="435">
                  <c:v>42545</c:v>
                </c:pt>
                <c:pt idx="436">
                  <c:v>42548</c:v>
                </c:pt>
                <c:pt idx="437">
                  <c:v>42549</c:v>
                </c:pt>
                <c:pt idx="438">
                  <c:v>42550</c:v>
                </c:pt>
                <c:pt idx="439">
                  <c:v>42551</c:v>
                </c:pt>
                <c:pt idx="440">
                  <c:v>42555</c:v>
                </c:pt>
                <c:pt idx="441">
                  <c:v>42556</c:v>
                </c:pt>
                <c:pt idx="442">
                  <c:v>42557</c:v>
                </c:pt>
                <c:pt idx="443">
                  <c:v>42558</c:v>
                </c:pt>
                <c:pt idx="444">
                  <c:v>42559</c:v>
                </c:pt>
                <c:pt idx="445">
                  <c:v>42562</c:v>
                </c:pt>
                <c:pt idx="446">
                  <c:v>42563</c:v>
                </c:pt>
                <c:pt idx="447">
                  <c:v>42564</c:v>
                </c:pt>
                <c:pt idx="448">
                  <c:v>42565</c:v>
                </c:pt>
                <c:pt idx="449">
                  <c:v>42566</c:v>
                </c:pt>
                <c:pt idx="450">
                  <c:v>42569</c:v>
                </c:pt>
                <c:pt idx="451">
                  <c:v>42570</c:v>
                </c:pt>
                <c:pt idx="452">
                  <c:v>42571</c:v>
                </c:pt>
                <c:pt idx="453">
                  <c:v>42572</c:v>
                </c:pt>
                <c:pt idx="454">
                  <c:v>42573</c:v>
                </c:pt>
                <c:pt idx="455">
                  <c:v>42576</c:v>
                </c:pt>
                <c:pt idx="456">
                  <c:v>42577</c:v>
                </c:pt>
                <c:pt idx="457">
                  <c:v>42578</c:v>
                </c:pt>
                <c:pt idx="458">
                  <c:v>42579</c:v>
                </c:pt>
                <c:pt idx="459">
                  <c:v>42580</c:v>
                </c:pt>
                <c:pt idx="460">
                  <c:v>42584</c:v>
                </c:pt>
                <c:pt idx="461">
                  <c:v>42585</c:v>
                </c:pt>
                <c:pt idx="462">
                  <c:v>42586</c:v>
                </c:pt>
                <c:pt idx="463">
                  <c:v>42587</c:v>
                </c:pt>
                <c:pt idx="464">
                  <c:v>42590</c:v>
                </c:pt>
                <c:pt idx="465">
                  <c:v>42591</c:v>
                </c:pt>
                <c:pt idx="466">
                  <c:v>42592</c:v>
                </c:pt>
                <c:pt idx="467">
                  <c:v>42593</c:v>
                </c:pt>
                <c:pt idx="468">
                  <c:v>42594</c:v>
                </c:pt>
                <c:pt idx="469">
                  <c:v>42597</c:v>
                </c:pt>
                <c:pt idx="470">
                  <c:v>42598</c:v>
                </c:pt>
                <c:pt idx="471">
                  <c:v>42599</c:v>
                </c:pt>
                <c:pt idx="472">
                  <c:v>42600</c:v>
                </c:pt>
                <c:pt idx="473">
                  <c:v>42601</c:v>
                </c:pt>
                <c:pt idx="474">
                  <c:v>42604</c:v>
                </c:pt>
                <c:pt idx="475">
                  <c:v>42605</c:v>
                </c:pt>
                <c:pt idx="476">
                  <c:v>42606</c:v>
                </c:pt>
                <c:pt idx="477">
                  <c:v>42607</c:v>
                </c:pt>
                <c:pt idx="478">
                  <c:v>42608</c:v>
                </c:pt>
                <c:pt idx="479">
                  <c:v>42611</c:v>
                </c:pt>
                <c:pt idx="480">
                  <c:v>42612</c:v>
                </c:pt>
                <c:pt idx="481">
                  <c:v>42613</c:v>
                </c:pt>
                <c:pt idx="482">
                  <c:v>42614</c:v>
                </c:pt>
                <c:pt idx="483">
                  <c:v>42615</c:v>
                </c:pt>
                <c:pt idx="484">
                  <c:v>42619</c:v>
                </c:pt>
                <c:pt idx="485">
                  <c:v>42620</c:v>
                </c:pt>
                <c:pt idx="486">
                  <c:v>42621</c:v>
                </c:pt>
                <c:pt idx="487">
                  <c:v>42622</c:v>
                </c:pt>
                <c:pt idx="488">
                  <c:v>42625</c:v>
                </c:pt>
                <c:pt idx="489">
                  <c:v>42626</c:v>
                </c:pt>
                <c:pt idx="490">
                  <c:v>42627</c:v>
                </c:pt>
                <c:pt idx="491">
                  <c:v>42628</c:v>
                </c:pt>
                <c:pt idx="492">
                  <c:v>42629</c:v>
                </c:pt>
                <c:pt idx="493">
                  <c:v>42632</c:v>
                </c:pt>
                <c:pt idx="494">
                  <c:v>42633</c:v>
                </c:pt>
                <c:pt idx="495">
                  <c:v>42634</c:v>
                </c:pt>
                <c:pt idx="496">
                  <c:v>42635</c:v>
                </c:pt>
                <c:pt idx="497">
                  <c:v>42636</c:v>
                </c:pt>
                <c:pt idx="498">
                  <c:v>42639</c:v>
                </c:pt>
                <c:pt idx="499">
                  <c:v>42640</c:v>
                </c:pt>
                <c:pt idx="500">
                  <c:v>42641</c:v>
                </c:pt>
                <c:pt idx="501">
                  <c:v>42642</c:v>
                </c:pt>
                <c:pt idx="502">
                  <c:v>42643</c:v>
                </c:pt>
                <c:pt idx="503">
                  <c:v>42646</c:v>
                </c:pt>
                <c:pt idx="504">
                  <c:v>42647</c:v>
                </c:pt>
                <c:pt idx="505">
                  <c:v>42648</c:v>
                </c:pt>
                <c:pt idx="506">
                  <c:v>42649</c:v>
                </c:pt>
                <c:pt idx="507">
                  <c:v>42650</c:v>
                </c:pt>
                <c:pt idx="508">
                  <c:v>42654</c:v>
                </c:pt>
                <c:pt idx="509">
                  <c:v>42655</c:v>
                </c:pt>
                <c:pt idx="510">
                  <c:v>42656</c:v>
                </c:pt>
                <c:pt idx="511">
                  <c:v>42657</c:v>
                </c:pt>
                <c:pt idx="512">
                  <c:v>42660</c:v>
                </c:pt>
                <c:pt idx="513">
                  <c:v>42661</c:v>
                </c:pt>
                <c:pt idx="514">
                  <c:v>42662</c:v>
                </c:pt>
                <c:pt idx="515">
                  <c:v>42663</c:v>
                </c:pt>
                <c:pt idx="516">
                  <c:v>42664</c:v>
                </c:pt>
                <c:pt idx="517">
                  <c:v>42667</c:v>
                </c:pt>
                <c:pt idx="518">
                  <c:v>42668</c:v>
                </c:pt>
                <c:pt idx="519">
                  <c:v>42669</c:v>
                </c:pt>
                <c:pt idx="520">
                  <c:v>42670</c:v>
                </c:pt>
                <c:pt idx="521">
                  <c:v>42671</c:v>
                </c:pt>
                <c:pt idx="522">
                  <c:v>42674</c:v>
                </c:pt>
                <c:pt idx="523">
                  <c:v>42675</c:v>
                </c:pt>
                <c:pt idx="524">
                  <c:v>42676</c:v>
                </c:pt>
                <c:pt idx="525">
                  <c:v>42677</c:v>
                </c:pt>
                <c:pt idx="526">
                  <c:v>42678</c:v>
                </c:pt>
                <c:pt idx="527">
                  <c:v>42681</c:v>
                </c:pt>
                <c:pt idx="528">
                  <c:v>42682</c:v>
                </c:pt>
                <c:pt idx="529">
                  <c:v>42683</c:v>
                </c:pt>
                <c:pt idx="530">
                  <c:v>42684</c:v>
                </c:pt>
                <c:pt idx="531">
                  <c:v>42685</c:v>
                </c:pt>
                <c:pt idx="532">
                  <c:v>42688</c:v>
                </c:pt>
                <c:pt idx="533">
                  <c:v>42689</c:v>
                </c:pt>
                <c:pt idx="534">
                  <c:v>42690</c:v>
                </c:pt>
                <c:pt idx="535">
                  <c:v>42691</c:v>
                </c:pt>
                <c:pt idx="536">
                  <c:v>42692</c:v>
                </c:pt>
                <c:pt idx="537">
                  <c:v>42695</c:v>
                </c:pt>
                <c:pt idx="538">
                  <c:v>42696</c:v>
                </c:pt>
                <c:pt idx="539">
                  <c:v>42697</c:v>
                </c:pt>
                <c:pt idx="540">
                  <c:v>42698</c:v>
                </c:pt>
                <c:pt idx="541">
                  <c:v>42699</c:v>
                </c:pt>
                <c:pt idx="542">
                  <c:v>42702</c:v>
                </c:pt>
                <c:pt idx="543">
                  <c:v>42703</c:v>
                </c:pt>
                <c:pt idx="544">
                  <c:v>42704</c:v>
                </c:pt>
                <c:pt idx="545">
                  <c:v>42705</c:v>
                </c:pt>
                <c:pt idx="546">
                  <c:v>42706</c:v>
                </c:pt>
                <c:pt idx="547">
                  <c:v>42709</c:v>
                </c:pt>
                <c:pt idx="548">
                  <c:v>42710</c:v>
                </c:pt>
                <c:pt idx="549">
                  <c:v>42711</c:v>
                </c:pt>
                <c:pt idx="550">
                  <c:v>42712</c:v>
                </c:pt>
                <c:pt idx="551">
                  <c:v>42713</c:v>
                </c:pt>
                <c:pt idx="552">
                  <c:v>42716</c:v>
                </c:pt>
                <c:pt idx="553">
                  <c:v>42717</c:v>
                </c:pt>
                <c:pt idx="554">
                  <c:v>42718</c:v>
                </c:pt>
                <c:pt idx="555">
                  <c:v>42719</c:v>
                </c:pt>
                <c:pt idx="556">
                  <c:v>42720</c:v>
                </c:pt>
                <c:pt idx="557">
                  <c:v>42723</c:v>
                </c:pt>
                <c:pt idx="558">
                  <c:v>42724</c:v>
                </c:pt>
                <c:pt idx="559">
                  <c:v>42725</c:v>
                </c:pt>
                <c:pt idx="560">
                  <c:v>42726</c:v>
                </c:pt>
                <c:pt idx="561">
                  <c:v>42727</c:v>
                </c:pt>
                <c:pt idx="562">
                  <c:v>42732</c:v>
                </c:pt>
                <c:pt idx="563">
                  <c:v>42733</c:v>
                </c:pt>
                <c:pt idx="564">
                  <c:v>42734</c:v>
                </c:pt>
                <c:pt idx="565">
                  <c:v>42738</c:v>
                </c:pt>
                <c:pt idx="566">
                  <c:v>42739</c:v>
                </c:pt>
                <c:pt idx="567">
                  <c:v>42740</c:v>
                </c:pt>
                <c:pt idx="568">
                  <c:v>42741</c:v>
                </c:pt>
                <c:pt idx="569">
                  <c:v>42744</c:v>
                </c:pt>
                <c:pt idx="570">
                  <c:v>42745</c:v>
                </c:pt>
                <c:pt idx="571">
                  <c:v>42746</c:v>
                </c:pt>
                <c:pt idx="572">
                  <c:v>42747</c:v>
                </c:pt>
                <c:pt idx="573">
                  <c:v>42748</c:v>
                </c:pt>
                <c:pt idx="574">
                  <c:v>42751</c:v>
                </c:pt>
                <c:pt idx="575">
                  <c:v>42752</c:v>
                </c:pt>
                <c:pt idx="576">
                  <c:v>42753</c:v>
                </c:pt>
                <c:pt idx="577">
                  <c:v>42754</c:v>
                </c:pt>
                <c:pt idx="578">
                  <c:v>42755</c:v>
                </c:pt>
                <c:pt idx="579">
                  <c:v>42758</c:v>
                </c:pt>
                <c:pt idx="580">
                  <c:v>42759</c:v>
                </c:pt>
                <c:pt idx="581">
                  <c:v>42760</c:v>
                </c:pt>
                <c:pt idx="582">
                  <c:v>42761</c:v>
                </c:pt>
                <c:pt idx="583">
                  <c:v>42762</c:v>
                </c:pt>
              </c:numCache>
            </c:numRef>
          </c:cat>
          <c:val>
            <c:numRef>
              <c:f>Returns!$S$18:$S$601</c:f>
              <c:numCache>
                <c:formatCode>0.0%;\(0.0%\)</c:formatCode>
                <c:ptCount val="584"/>
                <c:pt idx="0">
                  <c:v>0</c:v>
                </c:pt>
                <c:pt idx="1">
                  <c:v>0</c:v>
                </c:pt>
                <c:pt idx="2">
                  <c:v>0</c:v>
                </c:pt>
                <c:pt idx="3">
                  <c:v>0</c:v>
                </c:pt>
                <c:pt idx="4">
                  <c:v>0</c:v>
                </c:pt>
                <c:pt idx="5">
                  <c:v>0</c:v>
                </c:pt>
                <c:pt idx="6">
                  <c:v>0</c:v>
                </c:pt>
                <c:pt idx="7">
                  <c:v>0</c:v>
                </c:pt>
                <c:pt idx="8">
                  <c:v>0</c:v>
                </c:pt>
                <c:pt idx="9">
                  <c:v>0</c:v>
                </c:pt>
                <c:pt idx="10">
                  <c:v>0</c:v>
                </c:pt>
                <c:pt idx="11">
                  <c:v>-9.9999999999545067E-6</c:v>
                </c:pt>
                <c:pt idx="12">
                  <c:v>3.9674999999999051E-3</c:v>
                </c:pt>
                <c:pt idx="13">
                  <c:v>2.6262500000000539E-3</c:v>
                </c:pt>
                <c:pt idx="14">
                  <c:v>1.4237500000000569E-3</c:v>
                </c:pt>
                <c:pt idx="15">
                  <c:v>3.6899999999999737E-3</c:v>
                </c:pt>
                <c:pt idx="16">
                  <c:v>3.1812499999999142E-3</c:v>
                </c:pt>
                <c:pt idx="17">
                  <c:v>3.9674999999999051E-3</c:v>
                </c:pt>
                <c:pt idx="18">
                  <c:v>5.1237500000000935E-3</c:v>
                </c:pt>
                <c:pt idx="19">
                  <c:v>4.3837499999999129E-3</c:v>
                </c:pt>
                <c:pt idx="20">
                  <c:v>4.1987500000000323E-3</c:v>
                </c:pt>
                <c:pt idx="21">
                  <c:v>4.7537499999998969E-3</c:v>
                </c:pt>
                <c:pt idx="22">
                  <c:v>3.7825000000000259E-3</c:v>
                </c:pt>
                <c:pt idx="23">
                  <c:v>4.1525000000000025E-3</c:v>
                </c:pt>
                <c:pt idx="24">
                  <c:v>3.3199999999999888E-3</c:v>
                </c:pt>
                <c:pt idx="25">
                  <c:v>4.3375000000001086E-3</c:v>
                </c:pt>
                <c:pt idx="26">
                  <c:v>5.216249999999931E-3</c:v>
                </c:pt>
                <c:pt idx="27">
                  <c:v>8.4074999999999185E-3</c:v>
                </c:pt>
                <c:pt idx="28">
                  <c:v>7.7137499999999741E-3</c:v>
                </c:pt>
                <c:pt idx="29">
                  <c:v>9.0087500000000098E-3</c:v>
                </c:pt>
                <c:pt idx="30">
                  <c:v>1.3541250000000065E-2</c:v>
                </c:pt>
                <c:pt idx="31">
                  <c:v>8.4537499999999457E-3</c:v>
                </c:pt>
                <c:pt idx="32">
                  <c:v>7.2049999999999094E-3</c:v>
                </c:pt>
                <c:pt idx="33">
                  <c:v>6.2800000000000694E-3</c:v>
                </c:pt>
                <c:pt idx="34">
                  <c:v>3.4587500000000659E-3</c:v>
                </c:pt>
                <c:pt idx="35">
                  <c:v>2.6162499999999849E-3</c:v>
                </c:pt>
                <c:pt idx="36">
                  <c:v>9.7637500000000727E-3</c:v>
                </c:pt>
                <c:pt idx="37">
                  <c:v>8.123749999999999E-3</c:v>
                </c:pt>
                <c:pt idx="38">
                  <c:v>6.1800000000000778E-3</c:v>
                </c:pt>
                <c:pt idx="39">
                  <c:v>4.9200000000000398E-3</c:v>
                </c:pt>
                <c:pt idx="40">
                  <c:v>3.7249999999999814E-3</c:v>
                </c:pt>
                <c:pt idx="41">
                  <c:v>2.8999999999990145E-4</c:v>
                </c:pt>
                <c:pt idx="42">
                  <c:v>-8.525000000000352E-4</c:v>
                </c:pt>
                <c:pt idx="43">
                  <c:v>4.9250000000000725E-4</c:v>
                </c:pt>
                <c:pt idx="44">
                  <c:v>4.1299999999999705E-3</c:v>
                </c:pt>
                <c:pt idx="45">
                  <c:v>3.1924999999999315E-3</c:v>
                </c:pt>
                <c:pt idx="46">
                  <c:v>4.3437500000000923E-3</c:v>
                </c:pt>
                <c:pt idx="47">
                  <c:v>1.1037499999999589E-3</c:v>
                </c:pt>
                <c:pt idx="48">
                  <c:v>4.2374999999994538E-4</c:v>
                </c:pt>
                <c:pt idx="49">
                  <c:v>-3.1162500000000426E-3</c:v>
                </c:pt>
                <c:pt idx="50">
                  <c:v>-2.982499999999999E-3</c:v>
                </c:pt>
                <c:pt idx="51">
                  <c:v>-5.3050000000000076E-3</c:v>
                </c:pt>
                <c:pt idx="52">
                  <c:v>-6.2662500000000339E-3</c:v>
                </c:pt>
                <c:pt idx="53">
                  <c:v>-4.2062499999999756E-3</c:v>
                </c:pt>
                <c:pt idx="54">
                  <c:v>1.0943750000000929E-3</c:v>
                </c:pt>
                <c:pt idx="55">
                  <c:v>1.8000000000000249E-3</c:v>
                </c:pt>
                <c:pt idx="56">
                  <c:v>6.9025000000000379E-3</c:v>
                </c:pt>
                <c:pt idx="57">
                  <c:v>9.7225000000000852E-3</c:v>
                </c:pt>
                <c:pt idx="58">
                  <c:v>1.0666250000000101E-2</c:v>
                </c:pt>
                <c:pt idx="59">
                  <c:v>1.0129999999999965E-2</c:v>
                </c:pt>
                <c:pt idx="60">
                  <c:v>1.2457500000000015E-2</c:v>
                </c:pt>
                <c:pt idx="61">
                  <c:v>1.4248749999999918E-2</c:v>
                </c:pt>
                <c:pt idx="62">
                  <c:v>1.9781250000000097E-2</c:v>
                </c:pt>
                <c:pt idx="63">
                  <c:v>1.9406250000000083E-2</c:v>
                </c:pt>
                <c:pt idx="64">
                  <c:v>1.4364999999999958E-2</c:v>
                </c:pt>
                <c:pt idx="65">
                  <c:v>1.0995000000000093E-2</c:v>
                </c:pt>
                <c:pt idx="66">
                  <c:v>1.0930000000000115E-2</c:v>
                </c:pt>
                <c:pt idx="67">
                  <c:v>1.046250000000005E-2</c:v>
                </c:pt>
                <c:pt idx="68">
                  <c:v>5.2600000000000424E-3</c:v>
                </c:pt>
                <c:pt idx="69">
                  <c:v>-7.500000000049145E-6</c:v>
                </c:pt>
                <c:pt idx="70">
                  <c:v>-2.8662499999999587E-3</c:v>
                </c:pt>
                <c:pt idx="71">
                  <c:v>1.3640000000000107E-2</c:v>
                </c:pt>
                <c:pt idx="72">
                  <c:v>-2.5212500000000321E-3</c:v>
                </c:pt>
                <c:pt idx="73">
                  <c:v>2.4224999999999941E-3</c:v>
                </c:pt>
                <c:pt idx="74">
                  <c:v>3.3950000000000382E-3</c:v>
                </c:pt>
                <c:pt idx="75">
                  <c:v>1.4600000000000177E-3</c:v>
                </c:pt>
                <c:pt idx="76">
                  <c:v>3.3900000000000041E-3</c:v>
                </c:pt>
                <c:pt idx="77">
                  <c:v>7.1362500000000731E-3</c:v>
                </c:pt>
                <c:pt idx="78">
                  <c:v>6.9174999999999124E-3</c:v>
                </c:pt>
                <c:pt idx="79">
                  <c:v>5.9462500000000487E-3</c:v>
                </c:pt>
                <c:pt idx="80">
                  <c:v>7.2425000000000414E-3</c:v>
                </c:pt>
                <c:pt idx="81">
                  <c:v>2.4112499999999742E-3</c:v>
                </c:pt>
                <c:pt idx="82">
                  <c:v>3.8175000000000292E-3</c:v>
                </c:pt>
                <c:pt idx="83">
                  <c:v>6.5675000000000585E-3</c:v>
                </c:pt>
                <c:pt idx="84">
                  <c:v>8.3087500000000938E-3</c:v>
                </c:pt>
                <c:pt idx="85">
                  <c:v>9.7464499999999742E-3</c:v>
                </c:pt>
                <c:pt idx="86">
                  <c:v>7.8564400000000825E-3</c:v>
                </c:pt>
                <c:pt idx="87">
                  <c:v>8.4829100000001247E-3</c:v>
                </c:pt>
                <c:pt idx="88">
                  <c:v>9.5139500000001043E-3</c:v>
                </c:pt>
                <c:pt idx="89">
                  <c:v>1.0054820000000138E-2</c:v>
                </c:pt>
                <c:pt idx="90">
                  <c:v>8.4955000000000065E-3</c:v>
                </c:pt>
                <c:pt idx="91">
                  <c:v>8.2613500000001672E-3</c:v>
                </c:pt>
                <c:pt idx="92">
                  <c:v>9.0706700000000671E-3</c:v>
                </c:pt>
                <c:pt idx="93">
                  <c:v>1.0593510000000085E-2</c:v>
                </c:pt>
                <c:pt idx="94">
                  <c:v>1.0871690000000099E-2</c:v>
                </c:pt>
                <c:pt idx="95">
                  <c:v>1.0372190000000002E-2</c:v>
                </c:pt>
                <c:pt idx="96">
                  <c:v>1.0821270000000114E-2</c:v>
                </c:pt>
                <c:pt idx="97">
                  <c:v>9.7868199999999825E-3</c:v>
                </c:pt>
                <c:pt idx="98">
                  <c:v>7.3039299999999594E-3</c:v>
                </c:pt>
                <c:pt idx="99">
                  <c:v>6.3998400000000498E-3</c:v>
                </c:pt>
                <c:pt idx="100">
                  <c:v>8.7960499999999563E-3</c:v>
                </c:pt>
                <c:pt idx="101">
                  <c:v>9.5485500000001E-3</c:v>
                </c:pt>
                <c:pt idx="102">
                  <c:v>9.4327700000000972E-3</c:v>
                </c:pt>
                <c:pt idx="103">
                  <c:v>1.2154690000000018E-2</c:v>
                </c:pt>
                <c:pt idx="104">
                  <c:v>1.2383320000000095E-2</c:v>
                </c:pt>
                <c:pt idx="105">
                  <c:v>1.3323940000000039E-2</c:v>
                </c:pt>
                <c:pt idx="106">
                  <c:v>1.2819440000000126E-2</c:v>
                </c:pt>
                <c:pt idx="107">
                  <c:v>1.1889269999999955E-2</c:v>
                </c:pt>
                <c:pt idx="108">
                  <c:v>7.0635900000000093E-3</c:v>
                </c:pt>
                <c:pt idx="109">
                  <c:v>7.4594599999999811E-3</c:v>
                </c:pt>
                <c:pt idx="110">
                  <c:v>9.0332300000000067E-3</c:v>
                </c:pt>
                <c:pt idx="111">
                  <c:v>9.5374500000000671E-3</c:v>
                </c:pt>
                <c:pt idx="112">
                  <c:v>7.9546300000001915E-3</c:v>
                </c:pt>
                <c:pt idx="113">
                  <c:v>6.1266700000000033E-3</c:v>
                </c:pt>
                <c:pt idx="114">
                  <c:v>7.8820100000001093E-3</c:v>
                </c:pt>
                <c:pt idx="115">
                  <c:v>8.0647000000000444E-3</c:v>
                </c:pt>
                <c:pt idx="116">
                  <c:v>1.057602999999996E-2</c:v>
                </c:pt>
                <c:pt idx="117">
                  <c:v>1.1760339999999933E-2</c:v>
                </c:pt>
                <c:pt idx="118">
                  <c:v>9.9415700000000662E-3</c:v>
                </c:pt>
                <c:pt idx="119">
                  <c:v>1.0428029999999923E-2</c:v>
                </c:pt>
                <c:pt idx="120">
                  <c:v>1.266830000000008E-2</c:v>
                </c:pt>
                <c:pt idx="121">
                  <c:v>1.5691690000000147E-2</c:v>
                </c:pt>
                <c:pt idx="122">
                  <c:v>1.6036300000000121E-2</c:v>
                </c:pt>
                <c:pt idx="123">
                  <c:v>1.2163580000000184E-2</c:v>
                </c:pt>
                <c:pt idx="124">
                  <c:v>1.3153020000000079E-2</c:v>
                </c:pt>
                <c:pt idx="125">
                  <c:v>1.5098999999999974E-2</c:v>
                </c:pt>
                <c:pt idx="126">
                  <c:v>1.6408919999999941E-2</c:v>
                </c:pt>
                <c:pt idx="127">
                  <c:v>2.1524940000000176E-2</c:v>
                </c:pt>
                <c:pt idx="128">
                  <c:v>2.1746030000000086E-2</c:v>
                </c:pt>
                <c:pt idx="129">
                  <c:v>2.2933490000000011E-2</c:v>
                </c:pt>
                <c:pt idx="130">
                  <c:v>2.5070539999999981E-2</c:v>
                </c:pt>
                <c:pt idx="131">
                  <c:v>2.7507860000000068E-2</c:v>
                </c:pt>
                <c:pt idx="132">
                  <c:v>2.844804999999995E-2</c:v>
                </c:pt>
                <c:pt idx="133">
                  <c:v>2.6115059999999971E-2</c:v>
                </c:pt>
                <c:pt idx="134">
                  <c:v>2.9983599999999999E-2</c:v>
                </c:pt>
                <c:pt idx="135">
                  <c:v>2.927997000000019E-2</c:v>
                </c:pt>
                <c:pt idx="136">
                  <c:v>2.7363930000000172E-2</c:v>
                </c:pt>
                <c:pt idx="137">
                  <c:v>2.930447000000003E-2</c:v>
                </c:pt>
                <c:pt idx="138">
                  <c:v>2.8152350000000048E-2</c:v>
                </c:pt>
                <c:pt idx="139">
                  <c:v>2.6385890000000044E-2</c:v>
                </c:pt>
                <c:pt idx="140">
                  <c:v>3.012908000000003E-2</c:v>
                </c:pt>
                <c:pt idx="141">
                  <c:v>3.0557930000000084E-2</c:v>
                </c:pt>
                <c:pt idx="142">
                  <c:v>2.8132230000000202E-2</c:v>
                </c:pt>
                <c:pt idx="143">
                  <c:v>2.849024000000001E-2</c:v>
                </c:pt>
                <c:pt idx="144">
                  <c:v>2.8384370000000176E-2</c:v>
                </c:pt>
                <c:pt idx="145">
                  <c:v>2.7702870000000188E-2</c:v>
                </c:pt>
                <c:pt idx="146">
                  <c:v>3.0486150000000212E-2</c:v>
                </c:pt>
                <c:pt idx="147">
                  <c:v>3.0022570000000082E-2</c:v>
                </c:pt>
                <c:pt idx="148">
                  <c:v>2.615947000000008E-2</c:v>
                </c:pt>
                <c:pt idx="149">
                  <c:v>1.3630420000000152E-2</c:v>
                </c:pt>
                <c:pt idx="150">
                  <c:v>1.0357469999999978E-2</c:v>
                </c:pt>
                <c:pt idx="151">
                  <c:v>1.3366110000000217E-2</c:v>
                </c:pt>
                <c:pt idx="152">
                  <c:v>1.3911390000000081E-2</c:v>
                </c:pt>
                <c:pt idx="153">
                  <c:v>9.2843200000001219E-3</c:v>
                </c:pt>
                <c:pt idx="154">
                  <c:v>9.2877700000000285E-3</c:v>
                </c:pt>
                <c:pt idx="155">
                  <c:v>9.3210299999999611E-3</c:v>
                </c:pt>
                <c:pt idx="156">
                  <c:v>1.1062789999999998E-2</c:v>
                </c:pt>
                <c:pt idx="157">
                  <c:v>1.159325999999994E-2</c:v>
                </c:pt>
                <c:pt idx="158">
                  <c:v>1.186372999999997E-2</c:v>
                </c:pt>
                <c:pt idx="159">
                  <c:v>1.4992340000000048E-2</c:v>
                </c:pt>
                <c:pt idx="160">
                  <c:v>1.6905430000000013E-2</c:v>
                </c:pt>
                <c:pt idx="161">
                  <c:v>1.7075920000000133E-2</c:v>
                </c:pt>
                <c:pt idx="162">
                  <c:v>1.7702380000000021E-2</c:v>
                </c:pt>
                <c:pt idx="163">
                  <c:v>1.7739380000000082E-2</c:v>
                </c:pt>
                <c:pt idx="164">
                  <c:v>1.4789110000000161E-2</c:v>
                </c:pt>
                <c:pt idx="165">
                  <c:v>1.4036069999999956E-2</c:v>
                </c:pt>
                <c:pt idx="166">
                  <c:v>1.360768000000002E-2</c:v>
                </c:pt>
                <c:pt idx="167">
                  <c:v>1.4171900000000015E-2</c:v>
                </c:pt>
                <c:pt idx="168">
                  <c:v>1.5189810000000081E-2</c:v>
                </c:pt>
                <c:pt idx="169">
                  <c:v>1.4031200000000018E-2</c:v>
                </c:pt>
                <c:pt idx="170">
                  <c:v>1.4385590000000061E-2</c:v>
                </c:pt>
                <c:pt idx="171">
                  <c:v>1.2041250000000002E-2</c:v>
                </c:pt>
                <c:pt idx="172">
                  <c:v>1.1332830000000191E-2</c:v>
                </c:pt>
                <c:pt idx="173">
                  <c:v>1.0367360000000049E-2</c:v>
                </c:pt>
                <c:pt idx="174">
                  <c:v>9.3138400000001374E-3</c:v>
                </c:pt>
                <c:pt idx="175">
                  <c:v>9.6409600000000317E-3</c:v>
                </c:pt>
                <c:pt idx="176">
                  <c:v>9.0642899999999887E-3</c:v>
                </c:pt>
                <c:pt idx="177">
                  <c:v>1.09973000000001E-2</c:v>
                </c:pt>
                <c:pt idx="178">
                  <c:v>8.8199799999999617E-3</c:v>
                </c:pt>
                <c:pt idx="179">
                  <c:v>7.5252599999999824E-3</c:v>
                </c:pt>
                <c:pt idx="180">
                  <c:v>4.739880000000034E-3</c:v>
                </c:pt>
                <c:pt idx="181">
                  <c:v>5.1981000000000943E-3</c:v>
                </c:pt>
                <c:pt idx="182">
                  <c:v>7.5578800000000168E-3</c:v>
                </c:pt>
                <c:pt idx="183">
                  <c:v>7.9635099999999532E-3</c:v>
                </c:pt>
                <c:pt idx="184">
                  <c:v>5.4993899999999972E-3</c:v>
                </c:pt>
                <c:pt idx="185">
                  <c:v>2.9693799999999122E-3</c:v>
                </c:pt>
                <c:pt idx="186">
                  <c:v>3.2310000000013205E-4</c:v>
                </c:pt>
                <c:pt idx="187">
                  <c:v>8.744800000000108E-4</c:v>
                </c:pt>
                <c:pt idx="188">
                  <c:v>5.5469999999946517E-5</c:v>
                </c:pt>
                <c:pt idx="189">
                  <c:v>-1.2256699999999559E-3</c:v>
                </c:pt>
                <c:pt idx="190">
                  <c:v>-3.1624399999999886E-3</c:v>
                </c:pt>
                <c:pt idx="191">
                  <c:v>-2.2100800000000049E-3</c:v>
                </c:pt>
                <c:pt idx="192">
                  <c:v>-4.4395399999999129E-3</c:v>
                </c:pt>
                <c:pt idx="193">
                  <c:v>-5.1642100000000015E-3</c:v>
                </c:pt>
                <c:pt idx="194">
                  <c:v>-6.562389999999918E-3</c:v>
                </c:pt>
                <c:pt idx="195">
                  <c:v>-3.5100599999999807E-3</c:v>
                </c:pt>
                <c:pt idx="196">
                  <c:v>-2.1661499999998668E-3</c:v>
                </c:pt>
                <c:pt idx="197">
                  <c:v>-2.7974499999999791E-3</c:v>
                </c:pt>
                <c:pt idx="198">
                  <c:v>-4.5985499999999825E-3</c:v>
                </c:pt>
                <c:pt idx="199">
                  <c:v>-5.7590100000000114E-3</c:v>
                </c:pt>
                <c:pt idx="200">
                  <c:v>-8.6234599999999283E-3</c:v>
                </c:pt>
                <c:pt idx="201">
                  <c:v>-6.6636899999998923E-3</c:v>
                </c:pt>
                <c:pt idx="202">
                  <c:v>-9.0179299999999588E-3</c:v>
                </c:pt>
                <c:pt idx="203">
                  <c:v>-1.1916569999999909E-2</c:v>
                </c:pt>
                <c:pt idx="204">
                  <c:v>-1.5481949999999967E-2</c:v>
                </c:pt>
                <c:pt idx="205">
                  <c:v>-1.9392049999999997E-2</c:v>
                </c:pt>
                <c:pt idx="206">
                  <c:v>-1.4334500000000031E-2</c:v>
                </c:pt>
                <c:pt idx="207">
                  <c:v>-1.0949129999999871E-2</c:v>
                </c:pt>
                <c:pt idx="208">
                  <c:v>-1.3965750000000008E-2</c:v>
                </c:pt>
                <c:pt idx="209">
                  <c:v>-1.25871299999999E-2</c:v>
                </c:pt>
                <c:pt idx="210">
                  <c:v>-1.2787919999999953E-2</c:v>
                </c:pt>
                <c:pt idx="211">
                  <c:v>-1.4765990000000007E-2</c:v>
                </c:pt>
                <c:pt idx="212">
                  <c:v>-1.338925999999996E-2</c:v>
                </c:pt>
                <c:pt idx="213">
                  <c:v>-1.7131849999999949E-2</c:v>
                </c:pt>
                <c:pt idx="214">
                  <c:v>-1.3818719999999951E-2</c:v>
                </c:pt>
                <c:pt idx="215">
                  <c:v>-1.641472999999994E-2</c:v>
                </c:pt>
                <c:pt idx="216">
                  <c:v>-1.5011479999999969E-2</c:v>
                </c:pt>
                <c:pt idx="217">
                  <c:v>-1.7889530000000049E-2</c:v>
                </c:pt>
                <c:pt idx="218">
                  <c:v>-1.7608210000000013E-2</c:v>
                </c:pt>
                <c:pt idx="219">
                  <c:v>-2.007428000000001E-2</c:v>
                </c:pt>
                <c:pt idx="220">
                  <c:v>-2.0819050000000072E-2</c:v>
                </c:pt>
                <c:pt idx="221">
                  <c:v>-2.2500819999999998E-2</c:v>
                </c:pt>
                <c:pt idx="222">
                  <c:v>-2.5393050000000032E-2</c:v>
                </c:pt>
                <c:pt idx="223">
                  <c:v>-2.7427890000000028E-2</c:v>
                </c:pt>
                <c:pt idx="224">
                  <c:v>-3.0919099999999981E-2</c:v>
                </c:pt>
                <c:pt idx="225">
                  <c:v>-3.3308439999999988E-2</c:v>
                </c:pt>
                <c:pt idx="226">
                  <c:v>-2.9636529999999994E-2</c:v>
                </c:pt>
                <c:pt idx="227">
                  <c:v>-2.6212279999999998E-2</c:v>
                </c:pt>
                <c:pt idx="228">
                  <c:v>-1.9857060000000103E-2</c:v>
                </c:pt>
                <c:pt idx="229">
                  <c:v>-1.7052509999999965E-2</c:v>
                </c:pt>
                <c:pt idx="230">
                  <c:v>-2.3800510000000049E-2</c:v>
                </c:pt>
                <c:pt idx="231">
                  <c:v>-2.9683829999999987E-2</c:v>
                </c:pt>
                <c:pt idx="232">
                  <c:v>-3.1579579999999954E-2</c:v>
                </c:pt>
                <c:pt idx="233">
                  <c:v>-3.1126540000000036E-2</c:v>
                </c:pt>
                <c:pt idx="234">
                  <c:v>-3.0232559999999971E-2</c:v>
                </c:pt>
                <c:pt idx="235">
                  <c:v>-3.2835010000000026E-2</c:v>
                </c:pt>
                <c:pt idx="236">
                  <c:v>-3.1002329999999988E-2</c:v>
                </c:pt>
                <c:pt idx="237">
                  <c:v>-3.1064159999999879E-2</c:v>
                </c:pt>
                <c:pt idx="238">
                  <c:v>-3.1769130000000041E-2</c:v>
                </c:pt>
                <c:pt idx="239">
                  <c:v>-3.0421110000000053E-2</c:v>
                </c:pt>
                <c:pt idx="240">
                  <c:v>-2.7174750000000032E-2</c:v>
                </c:pt>
                <c:pt idx="241">
                  <c:v>-2.7412529999999991E-2</c:v>
                </c:pt>
                <c:pt idx="242">
                  <c:v>-2.8438359999999996E-2</c:v>
                </c:pt>
                <c:pt idx="243">
                  <c:v>-2.6461150000000051E-2</c:v>
                </c:pt>
                <c:pt idx="244">
                  <c:v>-2.6886899999999946E-2</c:v>
                </c:pt>
                <c:pt idx="245">
                  <c:v>-3.0426960000000006E-2</c:v>
                </c:pt>
                <c:pt idx="246">
                  <c:v>-3.3385030000000045E-2</c:v>
                </c:pt>
                <c:pt idx="247">
                  <c:v>-3.7409290000000067E-2</c:v>
                </c:pt>
                <c:pt idx="248">
                  <c:v>-3.8170270000000082E-2</c:v>
                </c:pt>
                <c:pt idx="249">
                  <c:v>-3.9808310000000097E-2</c:v>
                </c:pt>
                <c:pt idx="250">
                  <c:v>-3.8477839999999992E-2</c:v>
                </c:pt>
                <c:pt idx="251">
                  <c:v>-3.9789780000000004E-2</c:v>
                </c:pt>
                <c:pt idx="252">
                  <c:v>-3.6761480000000013E-2</c:v>
                </c:pt>
                <c:pt idx="253">
                  <c:v>-3.3796229999999983E-2</c:v>
                </c:pt>
                <c:pt idx="254">
                  <c:v>-3.0085040000000039E-2</c:v>
                </c:pt>
                <c:pt idx="255">
                  <c:v>-2.7051689999999972E-2</c:v>
                </c:pt>
                <c:pt idx="256">
                  <c:v>-2.493301999999999E-2</c:v>
                </c:pt>
                <c:pt idx="257">
                  <c:v>-2.3860040000000079E-2</c:v>
                </c:pt>
                <c:pt idx="258">
                  <c:v>-2.8239279999999999E-2</c:v>
                </c:pt>
                <c:pt idx="259">
                  <c:v>-2.8205900000000016E-2</c:v>
                </c:pt>
                <c:pt idx="260">
                  <c:v>-2.762018999999994E-2</c:v>
                </c:pt>
                <c:pt idx="261">
                  <c:v>-2.8393099999999949E-2</c:v>
                </c:pt>
                <c:pt idx="262">
                  <c:v>-2.7811770000000048E-2</c:v>
                </c:pt>
                <c:pt idx="263">
                  <c:v>-2.5872360000000059E-2</c:v>
                </c:pt>
                <c:pt idx="264">
                  <c:v>-2.6618380000000056E-2</c:v>
                </c:pt>
                <c:pt idx="265">
                  <c:v>-2.450816999999994E-2</c:v>
                </c:pt>
                <c:pt idx="266">
                  <c:v>-2.0513589999999967E-2</c:v>
                </c:pt>
                <c:pt idx="267">
                  <c:v>-2.2887550000000107E-2</c:v>
                </c:pt>
                <c:pt idx="268">
                  <c:v>-2.6786250000000011E-2</c:v>
                </c:pt>
                <c:pt idx="269">
                  <c:v>-2.137405000000004E-2</c:v>
                </c:pt>
                <c:pt idx="270">
                  <c:v>-2.0817390000000071E-2</c:v>
                </c:pt>
                <c:pt idx="271">
                  <c:v>-2.0956770000000072E-2</c:v>
                </c:pt>
                <c:pt idx="272">
                  <c:v>-2.0523759999999988E-2</c:v>
                </c:pt>
                <c:pt idx="273">
                  <c:v>-1.8137939999999908E-2</c:v>
                </c:pt>
                <c:pt idx="274">
                  <c:v>-2.0797869999999993E-2</c:v>
                </c:pt>
                <c:pt idx="275">
                  <c:v>-1.9901530000000077E-2</c:v>
                </c:pt>
                <c:pt idx="276">
                  <c:v>-1.4750379999999955E-2</c:v>
                </c:pt>
                <c:pt idx="277">
                  <c:v>-1.0642510000000058E-2</c:v>
                </c:pt>
                <c:pt idx="278">
                  <c:v>-1.9668350000000015E-2</c:v>
                </c:pt>
                <c:pt idx="279">
                  <c:v>-2.3191210000000035E-2</c:v>
                </c:pt>
                <c:pt idx="280">
                  <c:v>-2.6747740000000051E-2</c:v>
                </c:pt>
                <c:pt idx="281">
                  <c:v>-3.0221599999999977E-2</c:v>
                </c:pt>
                <c:pt idx="282">
                  <c:v>-2.8883939999999952E-2</c:v>
                </c:pt>
                <c:pt idx="283">
                  <c:v>-2.8628010000000041E-2</c:v>
                </c:pt>
                <c:pt idx="284">
                  <c:v>-2.5869660000000034E-2</c:v>
                </c:pt>
                <c:pt idx="285">
                  <c:v>-2.4084550000000083E-2</c:v>
                </c:pt>
                <c:pt idx="286">
                  <c:v>-2.469805000000003E-2</c:v>
                </c:pt>
                <c:pt idx="287">
                  <c:v>-2.3863100000000036E-2</c:v>
                </c:pt>
                <c:pt idx="288">
                  <c:v>-2.3358599999999993E-2</c:v>
                </c:pt>
                <c:pt idx="289">
                  <c:v>-2.1836890000000015E-2</c:v>
                </c:pt>
                <c:pt idx="290">
                  <c:v>-2.3360800000000067E-2</c:v>
                </c:pt>
                <c:pt idx="291">
                  <c:v>-2.409477000000005E-2</c:v>
                </c:pt>
                <c:pt idx="292">
                  <c:v>-2.3048410000000009E-2</c:v>
                </c:pt>
                <c:pt idx="293">
                  <c:v>-2.0349660000000051E-2</c:v>
                </c:pt>
                <c:pt idx="294">
                  <c:v>-2.2407050000000112E-2</c:v>
                </c:pt>
                <c:pt idx="295">
                  <c:v>-2.200639000000006E-2</c:v>
                </c:pt>
                <c:pt idx="296">
                  <c:v>-2.2624820000000111E-2</c:v>
                </c:pt>
                <c:pt idx="297">
                  <c:v>-2.8118399999999988E-2</c:v>
                </c:pt>
                <c:pt idx="298">
                  <c:v>-2.888663999999997E-2</c:v>
                </c:pt>
                <c:pt idx="299">
                  <c:v>-3.1056780000000006E-2</c:v>
                </c:pt>
                <c:pt idx="300">
                  <c:v>-2.6787899999999986E-2</c:v>
                </c:pt>
                <c:pt idx="301">
                  <c:v>-2.8059715000000051E-2</c:v>
                </c:pt>
                <c:pt idx="302">
                  <c:v>-3.0888165000000047E-2</c:v>
                </c:pt>
                <c:pt idx="303">
                  <c:v>-2.6941895000000011E-2</c:v>
                </c:pt>
                <c:pt idx="304">
                  <c:v>-2.4211685000000042E-2</c:v>
                </c:pt>
                <c:pt idx="305">
                  <c:v>-2.4257945000000149E-2</c:v>
                </c:pt>
                <c:pt idx="306">
                  <c:v>-1.6553465000000107E-2</c:v>
                </c:pt>
                <c:pt idx="307">
                  <c:v>-1.6001904999999983E-2</c:v>
                </c:pt>
                <c:pt idx="308">
                  <c:v>-1.3572134999999985E-2</c:v>
                </c:pt>
                <c:pt idx="309">
                  <c:v>-1.2293114999999966E-2</c:v>
                </c:pt>
                <c:pt idx="310">
                  <c:v>-1.3138784999999875E-2</c:v>
                </c:pt>
                <c:pt idx="311">
                  <c:v>-1.2708355000000013E-2</c:v>
                </c:pt>
                <c:pt idx="312">
                  <c:v>-1.0867465000000029E-2</c:v>
                </c:pt>
                <c:pt idx="313">
                  <c:v>-1.1622454999999929E-2</c:v>
                </c:pt>
                <c:pt idx="314">
                  <c:v>-1.2034655000000002E-2</c:v>
                </c:pt>
                <c:pt idx="315">
                  <c:v>-1.4955495000000155E-2</c:v>
                </c:pt>
                <c:pt idx="316">
                  <c:v>-1.5653554999999989E-2</c:v>
                </c:pt>
                <c:pt idx="317">
                  <c:v>-2.5728535000000038E-2</c:v>
                </c:pt>
                <c:pt idx="318">
                  <c:v>-2.6078975000000153E-2</c:v>
                </c:pt>
                <c:pt idx="319">
                  <c:v>-2.9707985000000051E-2</c:v>
                </c:pt>
                <c:pt idx="320">
                  <c:v>-3.0281455000000148E-2</c:v>
                </c:pt>
                <c:pt idx="321">
                  <c:v>-3.4846354999999996E-2</c:v>
                </c:pt>
                <c:pt idx="322">
                  <c:v>-3.1304875000000038E-2</c:v>
                </c:pt>
                <c:pt idx="323">
                  <c:v>-3.5179524999999989E-2</c:v>
                </c:pt>
                <c:pt idx="324">
                  <c:v>-3.9623945000000133E-2</c:v>
                </c:pt>
                <c:pt idx="325">
                  <c:v>-4.0189225000000106E-2</c:v>
                </c:pt>
                <c:pt idx="326">
                  <c:v>-4.0893085000000023E-2</c:v>
                </c:pt>
                <c:pt idx="327">
                  <c:v>-3.9166625000000004E-2</c:v>
                </c:pt>
                <c:pt idx="328">
                  <c:v>-3.2586905000000083E-2</c:v>
                </c:pt>
                <c:pt idx="329">
                  <c:v>-3.6129464999999909E-2</c:v>
                </c:pt>
                <c:pt idx="330">
                  <c:v>-3.161205500000009E-2</c:v>
                </c:pt>
                <c:pt idx="331">
                  <c:v>-2.8148284999999978E-2</c:v>
                </c:pt>
                <c:pt idx="332">
                  <c:v>-2.5425478000000074E-2</c:v>
                </c:pt>
                <c:pt idx="333">
                  <c:v>-1.9280898000000005E-2</c:v>
                </c:pt>
                <c:pt idx="334">
                  <c:v>-2.3893367999999998E-2</c:v>
                </c:pt>
                <c:pt idx="335">
                  <c:v>-2.8577287999999944E-2</c:v>
                </c:pt>
                <c:pt idx="336">
                  <c:v>-2.7710758000000002E-2</c:v>
                </c:pt>
                <c:pt idx="337">
                  <c:v>-1.9461767999999883E-2</c:v>
                </c:pt>
                <c:pt idx="338">
                  <c:v>-1.8544817999999963E-2</c:v>
                </c:pt>
                <c:pt idx="339">
                  <c:v>-1.5842307999999975E-2</c:v>
                </c:pt>
                <c:pt idx="340">
                  <c:v>-2.145369799999999E-2</c:v>
                </c:pt>
                <c:pt idx="341">
                  <c:v>-1.8791947999999944E-2</c:v>
                </c:pt>
                <c:pt idx="342">
                  <c:v>-1.4370557999999979E-2</c:v>
                </c:pt>
                <c:pt idx="343">
                  <c:v>-1.4338477999999988E-2</c:v>
                </c:pt>
                <c:pt idx="344">
                  <c:v>-1.253126800000004E-2</c:v>
                </c:pt>
                <c:pt idx="345">
                  <c:v>-9.9189799999999193E-4</c:v>
                </c:pt>
                <c:pt idx="346">
                  <c:v>5.6233319999998733E-3</c:v>
                </c:pt>
                <c:pt idx="347">
                  <c:v>1.586842000000034E-3</c:v>
                </c:pt>
                <c:pt idx="348">
                  <c:v>3.4105419999999054E-3</c:v>
                </c:pt>
                <c:pt idx="349">
                  <c:v>1.9228519999998663E-3</c:v>
                </c:pt>
                <c:pt idx="350">
                  <c:v>1.3465719999998802E-3</c:v>
                </c:pt>
                <c:pt idx="351">
                  <c:v>2.9272819999999217E-3</c:v>
                </c:pt>
                <c:pt idx="352">
                  <c:v>-8.2280800000011922E-4</c:v>
                </c:pt>
                <c:pt idx="353">
                  <c:v>3.9014419999998644E-3</c:v>
                </c:pt>
                <c:pt idx="354">
                  <c:v>-1.7389680000000629E-3</c:v>
                </c:pt>
                <c:pt idx="355">
                  <c:v>6.780251999999991E-3</c:v>
                </c:pt>
                <c:pt idx="356">
                  <c:v>1.6445712000000119E-2</c:v>
                </c:pt>
                <c:pt idx="357">
                  <c:v>2.0954421999999959E-2</c:v>
                </c:pt>
                <c:pt idx="358">
                  <c:v>2.9543662000000043E-2</c:v>
                </c:pt>
                <c:pt idx="359">
                  <c:v>2.6448502000000051E-2</c:v>
                </c:pt>
                <c:pt idx="360">
                  <c:v>2.7311662000000032E-2</c:v>
                </c:pt>
                <c:pt idx="361">
                  <c:v>3.6538312000000052E-2</c:v>
                </c:pt>
                <c:pt idx="362">
                  <c:v>3.5850202000000012E-2</c:v>
                </c:pt>
                <c:pt idx="363">
                  <c:v>3.7775402000000097E-2</c:v>
                </c:pt>
                <c:pt idx="364">
                  <c:v>3.3821491999999953E-2</c:v>
                </c:pt>
                <c:pt idx="365">
                  <c:v>3.604295199999985E-2</c:v>
                </c:pt>
                <c:pt idx="366">
                  <c:v>3.1732842000000067E-2</c:v>
                </c:pt>
                <c:pt idx="367">
                  <c:v>3.433091199999995E-2</c:v>
                </c:pt>
                <c:pt idx="368">
                  <c:v>3.2991631999999882E-2</c:v>
                </c:pt>
                <c:pt idx="369">
                  <c:v>3.4469161999999942E-2</c:v>
                </c:pt>
                <c:pt idx="370">
                  <c:v>3.3586652000000106E-2</c:v>
                </c:pt>
                <c:pt idx="371">
                  <c:v>3.1231462000000074E-2</c:v>
                </c:pt>
                <c:pt idx="372">
                  <c:v>3.0010291999999831E-2</c:v>
                </c:pt>
                <c:pt idx="373">
                  <c:v>3.311390199999998E-2</c:v>
                </c:pt>
                <c:pt idx="374">
                  <c:v>3.8885318999999835E-2</c:v>
                </c:pt>
                <c:pt idx="375">
                  <c:v>3.6755839000000012E-2</c:v>
                </c:pt>
                <c:pt idx="376">
                  <c:v>3.2757178999999872E-2</c:v>
                </c:pt>
                <c:pt idx="377">
                  <c:v>3.0225568999999952E-2</c:v>
                </c:pt>
                <c:pt idx="378">
                  <c:v>3.0061043999999999E-2</c:v>
                </c:pt>
                <c:pt idx="379">
                  <c:v>2.898898899999991E-2</c:v>
                </c:pt>
                <c:pt idx="380">
                  <c:v>2.8741138999999871E-2</c:v>
                </c:pt>
                <c:pt idx="381">
                  <c:v>2.8178708999999857E-2</c:v>
                </c:pt>
                <c:pt idx="382">
                  <c:v>2.7132818999999996E-2</c:v>
                </c:pt>
                <c:pt idx="383">
                  <c:v>2.6244849000000032E-2</c:v>
                </c:pt>
                <c:pt idx="384">
                  <c:v>2.7538438999999981E-2</c:v>
                </c:pt>
                <c:pt idx="385">
                  <c:v>2.5079728999999794E-2</c:v>
                </c:pt>
                <c:pt idx="386">
                  <c:v>2.9844828999999979E-2</c:v>
                </c:pt>
                <c:pt idx="387">
                  <c:v>3.5026088999999809E-2</c:v>
                </c:pt>
                <c:pt idx="388">
                  <c:v>3.9446539000000058E-2</c:v>
                </c:pt>
                <c:pt idx="389">
                  <c:v>4.2229558999999868E-2</c:v>
                </c:pt>
                <c:pt idx="390">
                  <c:v>3.9342798999999935E-2</c:v>
                </c:pt>
                <c:pt idx="391">
                  <c:v>4.1856888999999946E-2</c:v>
                </c:pt>
                <c:pt idx="392">
                  <c:v>3.9978128999999862E-2</c:v>
                </c:pt>
                <c:pt idx="393">
                  <c:v>3.8748639000000029E-2</c:v>
                </c:pt>
                <c:pt idx="394">
                  <c:v>4.1536838999999916E-2</c:v>
                </c:pt>
                <c:pt idx="395">
                  <c:v>3.9110715999999941E-2</c:v>
                </c:pt>
                <c:pt idx="396">
                  <c:v>4.1096416000000066E-2</c:v>
                </c:pt>
                <c:pt idx="397">
                  <c:v>3.8427156000000018E-2</c:v>
                </c:pt>
                <c:pt idx="398">
                  <c:v>3.6470645999999982E-2</c:v>
                </c:pt>
                <c:pt idx="399">
                  <c:v>3.666305600000009E-2</c:v>
                </c:pt>
                <c:pt idx="400">
                  <c:v>3.4365925999999991E-2</c:v>
                </c:pt>
                <c:pt idx="401">
                  <c:v>4.0032555999999893E-2</c:v>
                </c:pt>
                <c:pt idx="402">
                  <c:v>3.407805600000003E-2</c:v>
                </c:pt>
                <c:pt idx="403">
                  <c:v>4.0427846000000052E-2</c:v>
                </c:pt>
                <c:pt idx="404">
                  <c:v>3.9618705999999955E-2</c:v>
                </c:pt>
                <c:pt idx="405">
                  <c:v>4.1909345999999903E-2</c:v>
                </c:pt>
                <c:pt idx="406">
                  <c:v>3.9367396000000054E-2</c:v>
                </c:pt>
                <c:pt idx="407">
                  <c:v>4.2986946000000102E-2</c:v>
                </c:pt>
                <c:pt idx="408">
                  <c:v>4.4213325999999963E-2</c:v>
                </c:pt>
                <c:pt idx="409">
                  <c:v>3.9264385999999936E-2</c:v>
                </c:pt>
                <c:pt idx="410">
                  <c:v>3.9362976000000049E-2</c:v>
                </c:pt>
                <c:pt idx="411">
                  <c:v>4.0978766000000062E-2</c:v>
                </c:pt>
                <c:pt idx="412">
                  <c:v>3.9201505999999969E-2</c:v>
                </c:pt>
                <c:pt idx="413">
                  <c:v>4.3208145999999947E-2</c:v>
                </c:pt>
                <c:pt idx="414">
                  <c:v>4.2359295999999894E-2</c:v>
                </c:pt>
                <c:pt idx="415">
                  <c:v>4.2850542999999887E-2</c:v>
                </c:pt>
                <c:pt idx="416">
                  <c:v>4.3718039999999923E-2</c:v>
                </c:pt>
                <c:pt idx="417">
                  <c:v>4.7879059999999855E-2</c:v>
                </c:pt>
                <c:pt idx="418">
                  <c:v>4.4140569999999907E-2</c:v>
                </c:pt>
                <c:pt idx="419">
                  <c:v>4.4093729999999776E-2</c:v>
                </c:pt>
                <c:pt idx="420">
                  <c:v>4.8746170000000033E-2</c:v>
                </c:pt>
                <c:pt idx="421">
                  <c:v>4.9131229999999984E-2</c:v>
                </c:pt>
                <c:pt idx="422">
                  <c:v>4.7653249999999772E-2</c:v>
                </c:pt>
                <c:pt idx="423">
                  <c:v>4.8509669999999817E-2</c:v>
                </c:pt>
                <c:pt idx="424">
                  <c:v>5.0039849999999886E-2</c:v>
                </c:pt>
                <c:pt idx="425">
                  <c:v>4.5487849999999767E-2</c:v>
                </c:pt>
                <c:pt idx="426">
                  <c:v>3.8116559999999737E-2</c:v>
                </c:pt>
                <c:pt idx="427">
                  <c:v>3.3906469999999793E-2</c:v>
                </c:pt>
                <c:pt idx="428">
                  <c:v>3.636728999999983E-2</c:v>
                </c:pt>
                <c:pt idx="429">
                  <c:v>3.6239449999999854E-2</c:v>
                </c:pt>
                <c:pt idx="430">
                  <c:v>3.4400049999999911E-2</c:v>
                </c:pt>
                <c:pt idx="431">
                  <c:v>3.7348169999999792E-2</c:v>
                </c:pt>
                <c:pt idx="432">
                  <c:v>3.6193079999999885E-2</c:v>
                </c:pt>
                <c:pt idx="433">
                  <c:v>3.2886339999999931E-2</c:v>
                </c:pt>
                <c:pt idx="434">
                  <c:v>3.5750019999999834E-2</c:v>
                </c:pt>
                <c:pt idx="435">
                  <c:v>3.2982459999999936E-2</c:v>
                </c:pt>
                <c:pt idx="436">
                  <c:v>3.4369929999999993E-2</c:v>
                </c:pt>
                <c:pt idx="437">
                  <c:v>3.7015329999999812E-2</c:v>
                </c:pt>
                <c:pt idx="438">
                  <c:v>4.0165336999999905E-2</c:v>
                </c:pt>
                <c:pt idx="439">
                  <c:v>4.2687776999999823E-2</c:v>
                </c:pt>
                <c:pt idx="440">
                  <c:v>5.1452406999999992E-2</c:v>
                </c:pt>
                <c:pt idx="441">
                  <c:v>5.0043316999999872E-2</c:v>
                </c:pt>
                <c:pt idx="442">
                  <c:v>5.1476466999999873E-2</c:v>
                </c:pt>
                <c:pt idx="443">
                  <c:v>5.3935106999999816E-2</c:v>
                </c:pt>
                <c:pt idx="444">
                  <c:v>5.5981736999999983E-2</c:v>
                </c:pt>
                <c:pt idx="445">
                  <c:v>6.1125486999999978E-2</c:v>
                </c:pt>
                <c:pt idx="446">
                  <c:v>6.4485856999999772E-2</c:v>
                </c:pt>
                <c:pt idx="447">
                  <c:v>6.2678566999999852E-2</c:v>
                </c:pt>
                <c:pt idx="448">
                  <c:v>6.4714057000000047E-2</c:v>
                </c:pt>
                <c:pt idx="449">
                  <c:v>6.2047057000000023E-2</c:v>
                </c:pt>
                <c:pt idx="450">
                  <c:v>6.6017247000000029E-2</c:v>
                </c:pt>
                <c:pt idx="451">
                  <c:v>6.421738699999982E-2</c:v>
                </c:pt>
                <c:pt idx="452">
                  <c:v>6.0770136999999794E-2</c:v>
                </c:pt>
                <c:pt idx="453">
                  <c:v>6.5773756999999683E-2</c:v>
                </c:pt>
                <c:pt idx="454">
                  <c:v>6.7609577000000032E-2</c:v>
                </c:pt>
                <c:pt idx="455">
                  <c:v>6.5910376999999812E-2</c:v>
                </c:pt>
                <c:pt idx="456">
                  <c:v>6.813138699999978E-2</c:v>
                </c:pt>
                <c:pt idx="457">
                  <c:v>7.5013916999999986E-2</c:v>
                </c:pt>
                <c:pt idx="458">
                  <c:v>7.4986313999999832E-2</c:v>
                </c:pt>
                <c:pt idx="459">
                  <c:v>7.9646860999999861E-2</c:v>
                </c:pt>
                <c:pt idx="460">
                  <c:v>8.4560931000000047E-2</c:v>
                </c:pt>
                <c:pt idx="461">
                  <c:v>8.5838630999999971E-2</c:v>
                </c:pt>
                <c:pt idx="462">
                  <c:v>8.6853261000000001E-2</c:v>
                </c:pt>
                <c:pt idx="463">
                  <c:v>8.8353261000000044E-2</c:v>
                </c:pt>
                <c:pt idx="464">
                  <c:v>9.1472760999999944E-2</c:v>
                </c:pt>
                <c:pt idx="465">
                  <c:v>9.1191951000000021E-2</c:v>
                </c:pt>
                <c:pt idx="466">
                  <c:v>9.5243801000000031E-2</c:v>
                </c:pt>
                <c:pt idx="467">
                  <c:v>0.10062340099999979</c:v>
                </c:pt>
                <c:pt idx="468">
                  <c:v>0.10134052100000002</c:v>
                </c:pt>
                <c:pt idx="469">
                  <c:v>0.1023835009999996</c:v>
                </c:pt>
                <c:pt idx="470">
                  <c:v>9.4979530999999978E-2</c:v>
                </c:pt>
                <c:pt idx="471">
                  <c:v>9.245996099999973E-2</c:v>
                </c:pt>
                <c:pt idx="472">
                  <c:v>9.6043450999999974E-2</c:v>
                </c:pt>
                <c:pt idx="473">
                  <c:v>9.7265920999999853E-2</c:v>
                </c:pt>
                <c:pt idx="474">
                  <c:v>0.10003166099999988</c:v>
                </c:pt>
                <c:pt idx="475">
                  <c:v>0.10112060099999996</c:v>
                </c:pt>
                <c:pt idx="476">
                  <c:v>9.2689600999999788E-2</c:v>
                </c:pt>
                <c:pt idx="477">
                  <c:v>9.9270150999999848E-2</c:v>
                </c:pt>
                <c:pt idx="478">
                  <c:v>9.9729770999999898E-2</c:v>
                </c:pt>
                <c:pt idx="479">
                  <c:v>0.10000229099999985</c:v>
                </c:pt>
                <c:pt idx="480">
                  <c:v>9.400084800000022E-2</c:v>
                </c:pt>
                <c:pt idx="481">
                  <c:v>9.1386667999999713E-2</c:v>
                </c:pt>
                <c:pt idx="482">
                  <c:v>9.4439217999999714E-2</c:v>
                </c:pt>
                <c:pt idx="483">
                  <c:v>9.886556800000007E-2</c:v>
                </c:pt>
                <c:pt idx="484">
                  <c:v>0.10522522800000002</c:v>
                </c:pt>
                <c:pt idx="485">
                  <c:v>0.10200588799999989</c:v>
                </c:pt>
                <c:pt idx="486">
                  <c:v>0.10140701799999995</c:v>
                </c:pt>
                <c:pt idx="487">
                  <c:v>9.8054028000000112E-2</c:v>
                </c:pt>
                <c:pt idx="488">
                  <c:v>0.10330185800000001</c:v>
                </c:pt>
                <c:pt idx="489">
                  <c:v>9.373341799999986E-2</c:v>
                </c:pt>
                <c:pt idx="490">
                  <c:v>9.5129318000000004E-2</c:v>
                </c:pt>
                <c:pt idx="491">
                  <c:v>9.8510068000000089E-2</c:v>
                </c:pt>
                <c:pt idx="492">
                  <c:v>9.6008037999999948E-2</c:v>
                </c:pt>
                <c:pt idx="493">
                  <c:v>9.7680148000000022E-2</c:v>
                </c:pt>
                <c:pt idx="494">
                  <c:v>0.10224719799999993</c:v>
                </c:pt>
                <c:pt idx="495">
                  <c:v>0.11110885799999991</c:v>
                </c:pt>
                <c:pt idx="496">
                  <c:v>0.10927564800000023</c:v>
                </c:pt>
                <c:pt idx="497">
                  <c:v>0.10445132799999968</c:v>
                </c:pt>
                <c:pt idx="498">
                  <c:v>0.10270064800000017</c:v>
                </c:pt>
                <c:pt idx="499">
                  <c:v>9.8767887999999943E-2</c:v>
                </c:pt>
                <c:pt idx="500">
                  <c:v>0.10693747799999986</c:v>
                </c:pt>
                <c:pt idx="501">
                  <c:v>0.10824832499999992</c:v>
                </c:pt>
                <c:pt idx="502">
                  <c:v>0.10640968499999982</c:v>
                </c:pt>
                <c:pt idx="503">
                  <c:v>0.10174635500000001</c:v>
                </c:pt>
                <c:pt idx="504">
                  <c:v>8.4595275000000011E-2</c:v>
                </c:pt>
                <c:pt idx="505">
                  <c:v>9.0831365000000025E-2</c:v>
                </c:pt>
                <c:pt idx="506">
                  <c:v>8.8796575000000072E-2</c:v>
                </c:pt>
                <c:pt idx="507">
                  <c:v>8.7528075000000122E-2</c:v>
                </c:pt>
                <c:pt idx="508">
                  <c:v>8.4460015000000124E-2</c:v>
                </c:pt>
                <c:pt idx="509">
                  <c:v>9.0184595000000048E-2</c:v>
                </c:pt>
                <c:pt idx="510">
                  <c:v>9.2598815000000001E-2</c:v>
                </c:pt>
                <c:pt idx="511">
                  <c:v>8.9644454999999831E-2</c:v>
                </c:pt>
                <c:pt idx="512">
                  <c:v>8.9251204999999847E-2</c:v>
                </c:pt>
                <c:pt idx="513">
                  <c:v>9.4773935000000128E-2</c:v>
                </c:pt>
                <c:pt idx="514">
                  <c:v>9.793586500000008E-2</c:v>
                </c:pt>
                <c:pt idx="515">
                  <c:v>9.8325365000000192E-2</c:v>
                </c:pt>
                <c:pt idx="516">
                  <c:v>9.787142499999997E-2</c:v>
                </c:pt>
                <c:pt idx="517">
                  <c:v>9.5491965000000012E-2</c:v>
                </c:pt>
                <c:pt idx="518">
                  <c:v>9.6048915000000123E-2</c:v>
                </c:pt>
                <c:pt idx="519">
                  <c:v>9.8005055000000105E-2</c:v>
                </c:pt>
                <c:pt idx="520">
                  <c:v>9.24171250000001E-2</c:v>
                </c:pt>
                <c:pt idx="521">
                  <c:v>9.5346361999999782E-2</c:v>
                </c:pt>
                <c:pt idx="522">
                  <c:v>9.3983011999999824E-2</c:v>
                </c:pt>
                <c:pt idx="523">
                  <c:v>9.3838712000000005E-2</c:v>
                </c:pt>
                <c:pt idx="524">
                  <c:v>8.6735131999999868E-2</c:v>
                </c:pt>
                <c:pt idx="525">
                  <c:v>8.4704302000000162E-2</c:v>
                </c:pt>
                <c:pt idx="526">
                  <c:v>7.4381401999999833E-2</c:v>
                </c:pt>
                <c:pt idx="527">
                  <c:v>7.3404121999999919E-2</c:v>
                </c:pt>
                <c:pt idx="528">
                  <c:v>7.3313352000000012E-2</c:v>
                </c:pt>
                <c:pt idx="529">
                  <c:v>6.9572011999999905E-2</c:v>
                </c:pt>
                <c:pt idx="530">
                  <c:v>6.690494199999987E-2</c:v>
                </c:pt>
                <c:pt idx="531">
                  <c:v>5.2733342000000023E-2</c:v>
                </c:pt>
                <c:pt idx="532">
                  <c:v>6.2176511999999996E-2</c:v>
                </c:pt>
                <c:pt idx="533">
                  <c:v>7.0000931999999932E-2</c:v>
                </c:pt>
                <c:pt idx="534">
                  <c:v>7.3001201999999724E-2</c:v>
                </c:pt>
                <c:pt idx="535">
                  <c:v>8.1605312000000069E-2</c:v>
                </c:pt>
                <c:pt idx="536">
                  <c:v>8.5582452000000211E-2</c:v>
                </c:pt>
                <c:pt idx="537">
                  <c:v>8.748128199999991E-2</c:v>
                </c:pt>
                <c:pt idx="538">
                  <c:v>9.3244832000000027E-2</c:v>
                </c:pt>
                <c:pt idx="539">
                  <c:v>9.560566200000023E-2</c:v>
                </c:pt>
                <c:pt idx="540">
                  <c:v>0.10014540199999966</c:v>
                </c:pt>
                <c:pt idx="541">
                  <c:v>0.10136211199999967</c:v>
                </c:pt>
                <c:pt idx="542">
                  <c:v>0.10295355699999997</c:v>
                </c:pt>
                <c:pt idx="543">
                  <c:v>0.10031412400000006</c:v>
                </c:pt>
                <c:pt idx="544">
                  <c:v>9.8339944000000026E-2</c:v>
                </c:pt>
                <c:pt idx="545">
                  <c:v>9.7555514000000024E-2</c:v>
                </c:pt>
                <c:pt idx="546">
                  <c:v>0.10155972399999992</c:v>
                </c:pt>
                <c:pt idx="547">
                  <c:v>0.10270954399999969</c:v>
                </c:pt>
                <c:pt idx="548">
                  <c:v>9.9679114000000013E-2</c:v>
                </c:pt>
                <c:pt idx="549">
                  <c:v>0.10127641400000002</c:v>
                </c:pt>
                <c:pt idx="550">
                  <c:v>0.10410843399999982</c:v>
                </c:pt>
                <c:pt idx="551">
                  <c:v>0.10166562399999989</c:v>
                </c:pt>
                <c:pt idx="552">
                  <c:v>9.6810854000000127E-2</c:v>
                </c:pt>
                <c:pt idx="553">
                  <c:v>9.612214400000002E-2</c:v>
                </c:pt>
                <c:pt idx="554">
                  <c:v>8.8208894000000038E-2</c:v>
                </c:pt>
                <c:pt idx="555">
                  <c:v>8.8335634000000024E-2</c:v>
                </c:pt>
                <c:pt idx="556">
                  <c:v>8.9407963999999951E-2</c:v>
                </c:pt>
                <c:pt idx="557">
                  <c:v>8.6216233999999697E-2</c:v>
                </c:pt>
                <c:pt idx="558">
                  <c:v>8.8793604000000026E-2</c:v>
                </c:pt>
                <c:pt idx="559">
                  <c:v>8.9388263999999898E-2</c:v>
                </c:pt>
                <c:pt idx="560">
                  <c:v>9.1591404000000098E-2</c:v>
                </c:pt>
                <c:pt idx="561">
                  <c:v>9.0431643999999992E-2</c:v>
                </c:pt>
                <c:pt idx="562">
                  <c:v>9.7738271199999963E-2</c:v>
                </c:pt>
                <c:pt idx="563">
                  <c:v>0.10420386120000008</c:v>
                </c:pt>
                <c:pt idx="564">
                  <c:v>0.10337064119999996</c:v>
                </c:pt>
                <c:pt idx="565">
                  <c:v>0.11320077119999988</c:v>
                </c:pt>
                <c:pt idx="566">
                  <c:v>0.12137900119999973</c:v>
                </c:pt>
                <c:pt idx="567">
                  <c:v>0.12461259119999957</c:v>
                </c:pt>
                <c:pt idx="568">
                  <c:v>0.11731447120000006</c:v>
                </c:pt>
                <c:pt idx="569">
                  <c:v>0.11733468120000007</c:v>
                </c:pt>
                <c:pt idx="570">
                  <c:v>0.12517546119999978</c:v>
                </c:pt>
                <c:pt idx="571">
                  <c:v>0.12829983120000002</c:v>
                </c:pt>
                <c:pt idx="572">
                  <c:v>0.1347218812</c:v>
                </c:pt>
                <c:pt idx="573">
                  <c:v>0.14092504119999999</c:v>
                </c:pt>
                <c:pt idx="574">
                  <c:v>0.13782348120000021</c:v>
                </c:pt>
                <c:pt idx="575">
                  <c:v>0.14218461119999959</c:v>
                </c:pt>
                <c:pt idx="576">
                  <c:v>0.13795380120000011</c:v>
                </c:pt>
                <c:pt idx="577">
                  <c:v>0.13634381119999994</c:v>
                </c:pt>
                <c:pt idx="578">
                  <c:v>0.13757798119999987</c:v>
                </c:pt>
                <c:pt idx="579">
                  <c:v>0.13853398119999988</c:v>
                </c:pt>
                <c:pt idx="580">
                  <c:v>0.15001541120000017</c:v>
                </c:pt>
                <c:pt idx="581">
                  <c:v>0.15279273119999992</c:v>
                </c:pt>
                <c:pt idx="582">
                  <c:v>0.14912765119999993</c:v>
                </c:pt>
                <c:pt idx="583">
                  <c:v>0.15331435620000025</c:v>
                </c:pt>
              </c:numCache>
            </c:numRef>
          </c:val>
          <c:smooth val="0"/>
          <c:extLst xmlns:c16r2="http://schemas.microsoft.com/office/drawing/2015/06/chart">
            <c:ext xmlns:c16="http://schemas.microsoft.com/office/drawing/2014/chart" uri="{C3380CC4-5D6E-409C-BE32-E72D297353CC}">
              <c16:uniqueId val="{00000000-F442-40FD-915C-299E11B08D7D}"/>
            </c:ext>
          </c:extLst>
        </c:ser>
        <c:ser>
          <c:idx val="3"/>
          <c:order val="1"/>
          <c:tx>
            <c:strRef>
              <c:f>Returns!$U$16:$U$17</c:f>
              <c:strCache>
                <c:ptCount val="1"/>
                <c:pt idx="0">
                  <c:v>Index Return</c:v>
                </c:pt>
              </c:strCache>
            </c:strRef>
          </c:tx>
          <c:spPr>
            <a:ln>
              <a:solidFill>
                <a:schemeClr val="accent2">
                  <a:lumMod val="60000"/>
                  <a:lumOff val="40000"/>
                </a:schemeClr>
              </a:solidFill>
            </a:ln>
          </c:spPr>
          <c:marker>
            <c:symbol val="none"/>
          </c:marker>
          <c:cat>
            <c:numRef>
              <c:f>Returns!$Q$18:$Q$601</c:f>
              <c:numCache>
                <c:formatCode>m/d/yyyy</c:formatCode>
                <c:ptCount val="584"/>
                <c:pt idx="0">
                  <c:v>41913</c:v>
                </c:pt>
                <c:pt idx="1">
                  <c:v>41914</c:v>
                </c:pt>
                <c:pt idx="2">
                  <c:v>41915</c:v>
                </c:pt>
                <c:pt idx="3">
                  <c:v>41918</c:v>
                </c:pt>
                <c:pt idx="4">
                  <c:v>41919</c:v>
                </c:pt>
                <c:pt idx="5">
                  <c:v>41920</c:v>
                </c:pt>
                <c:pt idx="6">
                  <c:v>41921</c:v>
                </c:pt>
                <c:pt idx="7">
                  <c:v>41922</c:v>
                </c:pt>
                <c:pt idx="8">
                  <c:v>41926</c:v>
                </c:pt>
                <c:pt idx="9">
                  <c:v>41927</c:v>
                </c:pt>
                <c:pt idx="10">
                  <c:v>41928</c:v>
                </c:pt>
                <c:pt idx="11">
                  <c:v>41929</c:v>
                </c:pt>
                <c:pt idx="12">
                  <c:v>41932</c:v>
                </c:pt>
                <c:pt idx="13">
                  <c:v>41933</c:v>
                </c:pt>
                <c:pt idx="14">
                  <c:v>41934</c:v>
                </c:pt>
                <c:pt idx="15">
                  <c:v>41935</c:v>
                </c:pt>
                <c:pt idx="16">
                  <c:v>41936</c:v>
                </c:pt>
                <c:pt idx="17">
                  <c:v>41939</c:v>
                </c:pt>
                <c:pt idx="18">
                  <c:v>41940</c:v>
                </c:pt>
                <c:pt idx="19">
                  <c:v>41941</c:v>
                </c:pt>
                <c:pt idx="20">
                  <c:v>41942</c:v>
                </c:pt>
                <c:pt idx="21">
                  <c:v>41943</c:v>
                </c:pt>
                <c:pt idx="22">
                  <c:v>41946</c:v>
                </c:pt>
                <c:pt idx="23">
                  <c:v>41947</c:v>
                </c:pt>
                <c:pt idx="24">
                  <c:v>41948</c:v>
                </c:pt>
                <c:pt idx="25">
                  <c:v>41949</c:v>
                </c:pt>
                <c:pt idx="26">
                  <c:v>41950</c:v>
                </c:pt>
                <c:pt idx="27">
                  <c:v>41953</c:v>
                </c:pt>
                <c:pt idx="28">
                  <c:v>41954</c:v>
                </c:pt>
                <c:pt idx="29">
                  <c:v>41955</c:v>
                </c:pt>
                <c:pt idx="30">
                  <c:v>41956</c:v>
                </c:pt>
                <c:pt idx="31">
                  <c:v>41957</c:v>
                </c:pt>
                <c:pt idx="32">
                  <c:v>41960</c:v>
                </c:pt>
                <c:pt idx="33">
                  <c:v>41961</c:v>
                </c:pt>
                <c:pt idx="34">
                  <c:v>41962</c:v>
                </c:pt>
                <c:pt idx="35">
                  <c:v>41963</c:v>
                </c:pt>
                <c:pt idx="36">
                  <c:v>41964</c:v>
                </c:pt>
                <c:pt idx="37">
                  <c:v>41967</c:v>
                </c:pt>
                <c:pt idx="38">
                  <c:v>41968</c:v>
                </c:pt>
                <c:pt idx="39">
                  <c:v>41969</c:v>
                </c:pt>
                <c:pt idx="40">
                  <c:v>41970</c:v>
                </c:pt>
                <c:pt idx="41">
                  <c:v>41971</c:v>
                </c:pt>
                <c:pt idx="42">
                  <c:v>41974</c:v>
                </c:pt>
                <c:pt idx="43">
                  <c:v>41975</c:v>
                </c:pt>
                <c:pt idx="44">
                  <c:v>41976</c:v>
                </c:pt>
                <c:pt idx="45">
                  <c:v>41977</c:v>
                </c:pt>
                <c:pt idx="46">
                  <c:v>41978</c:v>
                </c:pt>
                <c:pt idx="47">
                  <c:v>41981</c:v>
                </c:pt>
                <c:pt idx="48">
                  <c:v>41982</c:v>
                </c:pt>
                <c:pt idx="49">
                  <c:v>41983</c:v>
                </c:pt>
                <c:pt idx="50">
                  <c:v>41984</c:v>
                </c:pt>
                <c:pt idx="51">
                  <c:v>41985</c:v>
                </c:pt>
                <c:pt idx="52">
                  <c:v>41988</c:v>
                </c:pt>
                <c:pt idx="53">
                  <c:v>41989</c:v>
                </c:pt>
                <c:pt idx="54">
                  <c:v>41990</c:v>
                </c:pt>
                <c:pt idx="55">
                  <c:v>41991</c:v>
                </c:pt>
                <c:pt idx="56">
                  <c:v>41992</c:v>
                </c:pt>
                <c:pt idx="57">
                  <c:v>41995</c:v>
                </c:pt>
                <c:pt idx="58">
                  <c:v>41996</c:v>
                </c:pt>
                <c:pt idx="59">
                  <c:v>41997</c:v>
                </c:pt>
                <c:pt idx="60">
                  <c:v>42002</c:v>
                </c:pt>
                <c:pt idx="61">
                  <c:v>42003</c:v>
                </c:pt>
                <c:pt idx="62">
                  <c:v>42004</c:v>
                </c:pt>
                <c:pt idx="63">
                  <c:v>42006</c:v>
                </c:pt>
                <c:pt idx="64">
                  <c:v>42009</c:v>
                </c:pt>
                <c:pt idx="65">
                  <c:v>42010</c:v>
                </c:pt>
                <c:pt idx="66">
                  <c:v>42011</c:v>
                </c:pt>
                <c:pt idx="67">
                  <c:v>42012</c:v>
                </c:pt>
                <c:pt idx="68">
                  <c:v>42013</c:v>
                </c:pt>
                <c:pt idx="69">
                  <c:v>42016</c:v>
                </c:pt>
                <c:pt idx="70">
                  <c:v>42017</c:v>
                </c:pt>
                <c:pt idx="71">
                  <c:v>42018</c:v>
                </c:pt>
                <c:pt idx="72">
                  <c:v>42019</c:v>
                </c:pt>
                <c:pt idx="73">
                  <c:v>42020</c:v>
                </c:pt>
                <c:pt idx="74">
                  <c:v>42023</c:v>
                </c:pt>
                <c:pt idx="75">
                  <c:v>42024</c:v>
                </c:pt>
                <c:pt idx="76">
                  <c:v>42025</c:v>
                </c:pt>
                <c:pt idx="77">
                  <c:v>42026</c:v>
                </c:pt>
                <c:pt idx="78">
                  <c:v>42027</c:v>
                </c:pt>
                <c:pt idx="79">
                  <c:v>42030</c:v>
                </c:pt>
                <c:pt idx="80">
                  <c:v>42031</c:v>
                </c:pt>
                <c:pt idx="81">
                  <c:v>42032</c:v>
                </c:pt>
                <c:pt idx="82">
                  <c:v>42033</c:v>
                </c:pt>
                <c:pt idx="83">
                  <c:v>42034</c:v>
                </c:pt>
                <c:pt idx="84">
                  <c:v>42037</c:v>
                </c:pt>
                <c:pt idx="85">
                  <c:v>42038</c:v>
                </c:pt>
                <c:pt idx="86">
                  <c:v>42039</c:v>
                </c:pt>
                <c:pt idx="87">
                  <c:v>42040</c:v>
                </c:pt>
                <c:pt idx="88">
                  <c:v>42041</c:v>
                </c:pt>
                <c:pt idx="89">
                  <c:v>42044</c:v>
                </c:pt>
                <c:pt idx="90">
                  <c:v>42045</c:v>
                </c:pt>
                <c:pt idx="91">
                  <c:v>42046</c:v>
                </c:pt>
                <c:pt idx="92">
                  <c:v>42047</c:v>
                </c:pt>
                <c:pt idx="93">
                  <c:v>42048</c:v>
                </c:pt>
                <c:pt idx="94">
                  <c:v>42052</c:v>
                </c:pt>
                <c:pt idx="95">
                  <c:v>42053</c:v>
                </c:pt>
                <c:pt idx="96">
                  <c:v>42054</c:v>
                </c:pt>
                <c:pt idx="97">
                  <c:v>42055</c:v>
                </c:pt>
                <c:pt idx="98">
                  <c:v>42058</c:v>
                </c:pt>
                <c:pt idx="99">
                  <c:v>42059</c:v>
                </c:pt>
                <c:pt idx="100">
                  <c:v>42060</c:v>
                </c:pt>
                <c:pt idx="101">
                  <c:v>42061</c:v>
                </c:pt>
                <c:pt idx="102">
                  <c:v>42062</c:v>
                </c:pt>
                <c:pt idx="103">
                  <c:v>42065</c:v>
                </c:pt>
                <c:pt idx="104">
                  <c:v>42066</c:v>
                </c:pt>
                <c:pt idx="105">
                  <c:v>42067</c:v>
                </c:pt>
                <c:pt idx="106">
                  <c:v>42068</c:v>
                </c:pt>
                <c:pt idx="107">
                  <c:v>42069</c:v>
                </c:pt>
                <c:pt idx="108">
                  <c:v>42072</c:v>
                </c:pt>
                <c:pt idx="109">
                  <c:v>42073</c:v>
                </c:pt>
                <c:pt idx="110">
                  <c:v>42074</c:v>
                </c:pt>
                <c:pt idx="111">
                  <c:v>42075</c:v>
                </c:pt>
                <c:pt idx="112">
                  <c:v>42076</c:v>
                </c:pt>
                <c:pt idx="113">
                  <c:v>42079</c:v>
                </c:pt>
                <c:pt idx="114">
                  <c:v>42080</c:v>
                </c:pt>
                <c:pt idx="115">
                  <c:v>42081</c:v>
                </c:pt>
                <c:pt idx="116">
                  <c:v>42082</c:v>
                </c:pt>
                <c:pt idx="117">
                  <c:v>42083</c:v>
                </c:pt>
                <c:pt idx="118">
                  <c:v>42086</c:v>
                </c:pt>
                <c:pt idx="119">
                  <c:v>42087</c:v>
                </c:pt>
                <c:pt idx="120">
                  <c:v>42088</c:v>
                </c:pt>
                <c:pt idx="121">
                  <c:v>42089</c:v>
                </c:pt>
                <c:pt idx="122">
                  <c:v>42090</c:v>
                </c:pt>
                <c:pt idx="123">
                  <c:v>42093</c:v>
                </c:pt>
                <c:pt idx="124">
                  <c:v>42094</c:v>
                </c:pt>
                <c:pt idx="125">
                  <c:v>42095</c:v>
                </c:pt>
                <c:pt idx="126">
                  <c:v>42096</c:v>
                </c:pt>
                <c:pt idx="127">
                  <c:v>42100</c:v>
                </c:pt>
                <c:pt idx="128">
                  <c:v>42101</c:v>
                </c:pt>
                <c:pt idx="129">
                  <c:v>42102</c:v>
                </c:pt>
                <c:pt idx="130">
                  <c:v>42103</c:v>
                </c:pt>
                <c:pt idx="131">
                  <c:v>42104</c:v>
                </c:pt>
                <c:pt idx="132">
                  <c:v>42107</c:v>
                </c:pt>
                <c:pt idx="133">
                  <c:v>42108</c:v>
                </c:pt>
                <c:pt idx="134">
                  <c:v>42109</c:v>
                </c:pt>
                <c:pt idx="135">
                  <c:v>42110</c:v>
                </c:pt>
                <c:pt idx="136">
                  <c:v>42111</c:v>
                </c:pt>
                <c:pt idx="137">
                  <c:v>42114</c:v>
                </c:pt>
                <c:pt idx="138">
                  <c:v>42115</c:v>
                </c:pt>
                <c:pt idx="139">
                  <c:v>42116</c:v>
                </c:pt>
                <c:pt idx="140">
                  <c:v>42117</c:v>
                </c:pt>
                <c:pt idx="141">
                  <c:v>42118</c:v>
                </c:pt>
                <c:pt idx="142">
                  <c:v>42121</c:v>
                </c:pt>
                <c:pt idx="143">
                  <c:v>42122</c:v>
                </c:pt>
                <c:pt idx="144">
                  <c:v>42123</c:v>
                </c:pt>
                <c:pt idx="145">
                  <c:v>42124</c:v>
                </c:pt>
                <c:pt idx="146">
                  <c:v>42125</c:v>
                </c:pt>
                <c:pt idx="147">
                  <c:v>42128</c:v>
                </c:pt>
                <c:pt idx="148">
                  <c:v>42129</c:v>
                </c:pt>
                <c:pt idx="149">
                  <c:v>42130</c:v>
                </c:pt>
                <c:pt idx="150">
                  <c:v>42131</c:v>
                </c:pt>
                <c:pt idx="151">
                  <c:v>42132</c:v>
                </c:pt>
                <c:pt idx="152">
                  <c:v>42135</c:v>
                </c:pt>
                <c:pt idx="153">
                  <c:v>42136</c:v>
                </c:pt>
                <c:pt idx="154">
                  <c:v>42137</c:v>
                </c:pt>
                <c:pt idx="155">
                  <c:v>42138</c:v>
                </c:pt>
                <c:pt idx="156">
                  <c:v>42139</c:v>
                </c:pt>
                <c:pt idx="157">
                  <c:v>42143</c:v>
                </c:pt>
                <c:pt idx="158">
                  <c:v>42144</c:v>
                </c:pt>
                <c:pt idx="159">
                  <c:v>42145</c:v>
                </c:pt>
                <c:pt idx="160">
                  <c:v>42146</c:v>
                </c:pt>
                <c:pt idx="161">
                  <c:v>42149</c:v>
                </c:pt>
                <c:pt idx="162">
                  <c:v>42150</c:v>
                </c:pt>
                <c:pt idx="163">
                  <c:v>42151</c:v>
                </c:pt>
                <c:pt idx="164">
                  <c:v>42152</c:v>
                </c:pt>
                <c:pt idx="165">
                  <c:v>42153</c:v>
                </c:pt>
                <c:pt idx="166">
                  <c:v>42156</c:v>
                </c:pt>
                <c:pt idx="167">
                  <c:v>42157</c:v>
                </c:pt>
                <c:pt idx="168">
                  <c:v>42158</c:v>
                </c:pt>
                <c:pt idx="169">
                  <c:v>42159</c:v>
                </c:pt>
                <c:pt idx="170">
                  <c:v>42160</c:v>
                </c:pt>
                <c:pt idx="171">
                  <c:v>42163</c:v>
                </c:pt>
                <c:pt idx="172">
                  <c:v>42164</c:v>
                </c:pt>
                <c:pt idx="173">
                  <c:v>42165</c:v>
                </c:pt>
                <c:pt idx="174">
                  <c:v>42166</c:v>
                </c:pt>
                <c:pt idx="175">
                  <c:v>42167</c:v>
                </c:pt>
                <c:pt idx="176">
                  <c:v>42170</c:v>
                </c:pt>
                <c:pt idx="177">
                  <c:v>42171</c:v>
                </c:pt>
                <c:pt idx="178">
                  <c:v>42172</c:v>
                </c:pt>
                <c:pt idx="179">
                  <c:v>42173</c:v>
                </c:pt>
                <c:pt idx="180">
                  <c:v>42174</c:v>
                </c:pt>
                <c:pt idx="181">
                  <c:v>42177</c:v>
                </c:pt>
                <c:pt idx="182">
                  <c:v>42178</c:v>
                </c:pt>
                <c:pt idx="183">
                  <c:v>42179</c:v>
                </c:pt>
                <c:pt idx="184">
                  <c:v>42180</c:v>
                </c:pt>
                <c:pt idx="185">
                  <c:v>42181</c:v>
                </c:pt>
                <c:pt idx="186">
                  <c:v>42184</c:v>
                </c:pt>
                <c:pt idx="187">
                  <c:v>42185</c:v>
                </c:pt>
                <c:pt idx="188">
                  <c:v>42187</c:v>
                </c:pt>
                <c:pt idx="189">
                  <c:v>42188</c:v>
                </c:pt>
                <c:pt idx="190">
                  <c:v>42191</c:v>
                </c:pt>
                <c:pt idx="191">
                  <c:v>42192</c:v>
                </c:pt>
                <c:pt idx="192">
                  <c:v>42193</c:v>
                </c:pt>
                <c:pt idx="193">
                  <c:v>42194</c:v>
                </c:pt>
                <c:pt idx="194">
                  <c:v>42195</c:v>
                </c:pt>
                <c:pt idx="195">
                  <c:v>42198</c:v>
                </c:pt>
                <c:pt idx="196">
                  <c:v>42199</c:v>
                </c:pt>
                <c:pt idx="197">
                  <c:v>42200</c:v>
                </c:pt>
                <c:pt idx="198">
                  <c:v>42201</c:v>
                </c:pt>
                <c:pt idx="199">
                  <c:v>42202</c:v>
                </c:pt>
                <c:pt idx="200">
                  <c:v>42205</c:v>
                </c:pt>
                <c:pt idx="201">
                  <c:v>42206</c:v>
                </c:pt>
                <c:pt idx="202">
                  <c:v>42207</c:v>
                </c:pt>
                <c:pt idx="203">
                  <c:v>42208</c:v>
                </c:pt>
                <c:pt idx="204">
                  <c:v>42209</c:v>
                </c:pt>
                <c:pt idx="205">
                  <c:v>42212</c:v>
                </c:pt>
                <c:pt idx="206">
                  <c:v>42213</c:v>
                </c:pt>
                <c:pt idx="207">
                  <c:v>42214</c:v>
                </c:pt>
                <c:pt idx="208">
                  <c:v>42215</c:v>
                </c:pt>
                <c:pt idx="209">
                  <c:v>42216</c:v>
                </c:pt>
                <c:pt idx="210">
                  <c:v>42220</c:v>
                </c:pt>
                <c:pt idx="211">
                  <c:v>42221</c:v>
                </c:pt>
                <c:pt idx="212">
                  <c:v>42222</c:v>
                </c:pt>
                <c:pt idx="213">
                  <c:v>42223</c:v>
                </c:pt>
                <c:pt idx="214">
                  <c:v>42226</c:v>
                </c:pt>
                <c:pt idx="215">
                  <c:v>42227</c:v>
                </c:pt>
                <c:pt idx="216">
                  <c:v>42228</c:v>
                </c:pt>
                <c:pt idx="217">
                  <c:v>42229</c:v>
                </c:pt>
                <c:pt idx="218">
                  <c:v>42230</c:v>
                </c:pt>
                <c:pt idx="219">
                  <c:v>42233</c:v>
                </c:pt>
                <c:pt idx="220">
                  <c:v>42234</c:v>
                </c:pt>
                <c:pt idx="221">
                  <c:v>42235</c:v>
                </c:pt>
                <c:pt idx="222">
                  <c:v>42236</c:v>
                </c:pt>
                <c:pt idx="223">
                  <c:v>42237</c:v>
                </c:pt>
                <c:pt idx="224">
                  <c:v>42240</c:v>
                </c:pt>
                <c:pt idx="225">
                  <c:v>42241</c:v>
                </c:pt>
                <c:pt idx="226">
                  <c:v>42242</c:v>
                </c:pt>
                <c:pt idx="227">
                  <c:v>42243</c:v>
                </c:pt>
                <c:pt idx="228">
                  <c:v>42244</c:v>
                </c:pt>
                <c:pt idx="229">
                  <c:v>42247</c:v>
                </c:pt>
                <c:pt idx="230">
                  <c:v>42248</c:v>
                </c:pt>
                <c:pt idx="231">
                  <c:v>42249</c:v>
                </c:pt>
                <c:pt idx="232">
                  <c:v>42250</c:v>
                </c:pt>
                <c:pt idx="233">
                  <c:v>42251</c:v>
                </c:pt>
                <c:pt idx="234">
                  <c:v>42255</c:v>
                </c:pt>
                <c:pt idx="235">
                  <c:v>42256</c:v>
                </c:pt>
                <c:pt idx="236">
                  <c:v>42257</c:v>
                </c:pt>
                <c:pt idx="237">
                  <c:v>42258</c:v>
                </c:pt>
                <c:pt idx="238">
                  <c:v>42261</c:v>
                </c:pt>
                <c:pt idx="239">
                  <c:v>42262</c:v>
                </c:pt>
                <c:pt idx="240">
                  <c:v>42263</c:v>
                </c:pt>
                <c:pt idx="241">
                  <c:v>42264</c:v>
                </c:pt>
                <c:pt idx="242">
                  <c:v>42265</c:v>
                </c:pt>
                <c:pt idx="243">
                  <c:v>42268</c:v>
                </c:pt>
                <c:pt idx="244">
                  <c:v>42269</c:v>
                </c:pt>
                <c:pt idx="245">
                  <c:v>42270</c:v>
                </c:pt>
                <c:pt idx="246">
                  <c:v>42271</c:v>
                </c:pt>
                <c:pt idx="247">
                  <c:v>42272</c:v>
                </c:pt>
                <c:pt idx="248">
                  <c:v>42275</c:v>
                </c:pt>
                <c:pt idx="249">
                  <c:v>42276</c:v>
                </c:pt>
                <c:pt idx="250">
                  <c:v>42277</c:v>
                </c:pt>
                <c:pt idx="251">
                  <c:v>42278</c:v>
                </c:pt>
                <c:pt idx="252">
                  <c:v>42279</c:v>
                </c:pt>
                <c:pt idx="253">
                  <c:v>42282</c:v>
                </c:pt>
                <c:pt idx="254">
                  <c:v>42283</c:v>
                </c:pt>
                <c:pt idx="255">
                  <c:v>42284</c:v>
                </c:pt>
                <c:pt idx="256">
                  <c:v>42285</c:v>
                </c:pt>
                <c:pt idx="257">
                  <c:v>42286</c:v>
                </c:pt>
                <c:pt idx="258">
                  <c:v>42290</c:v>
                </c:pt>
                <c:pt idx="259">
                  <c:v>42291</c:v>
                </c:pt>
                <c:pt idx="260">
                  <c:v>42292</c:v>
                </c:pt>
                <c:pt idx="261">
                  <c:v>42293</c:v>
                </c:pt>
                <c:pt idx="262">
                  <c:v>42296</c:v>
                </c:pt>
                <c:pt idx="263">
                  <c:v>42297</c:v>
                </c:pt>
                <c:pt idx="264">
                  <c:v>42298</c:v>
                </c:pt>
                <c:pt idx="265">
                  <c:v>42299</c:v>
                </c:pt>
                <c:pt idx="266">
                  <c:v>42300</c:v>
                </c:pt>
                <c:pt idx="267">
                  <c:v>42303</c:v>
                </c:pt>
                <c:pt idx="268">
                  <c:v>42304</c:v>
                </c:pt>
                <c:pt idx="269">
                  <c:v>42305</c:v>
                </c:pt>
                <c:pt idx="270">
                  <c:v>42306</c:v>
                </c:pt>
                <c:pt idx="271">
                  <c:v>42307</c:v>
                </c:pt>
                <c:pt idx="272">
                  <c:v>42310</c:v>
                </c:pt>
                <c:pt idx="273">
                  <c:v>42311</c:v>
                </c:pt>
                <c:pt idx="274">
                  <c:v>42312</c:v>
                </c:pt>
                <c:pt idx="275">
                  <c:v>42313</c:v>
                </c:pt>
                <c:pt idx="276">
                  <c:v>42314</c:v>
                </c:pt>
                <c:pt idx="277">
                  <c:v>42317</c:v>
                </c:pt>
                <c:pt idx="278">
                  <c:v>42318</c:v>
                </c:pt>
                <c:pt idx="279">
                  <c:v>42319</c:v>
                </c:pt>
                <c:pt idx="280">
                  <c:v>42320</c:v>
                </c:pt>
                <c:pt idx="281">
                  <c:v>42321</c:v>
                </c:pt>
                <c:pt idx="282">
                  <c:v>42324</c:v>
                </c:pt>
                <c:pt idx="283">
                  <c:v>42325</c:v>
                </c:pt>
                <c:pt idx="284">
                  <c:v>42326</c:v>
                </c:pt>
                <c:pt idx="285">
                  <c:v>42327</c:v>
                </c:pt>
                <c:pt idx="286">
                  <c:v>42328</c:v>
                </c:pt>
                <c:pt idx="287">
                  <c:v>42331</c:v>
                </c:pt>
                <c:pt idx="288">
                  <c:v>42332</c:v>
                </c:pt>
                <c:pt idx="289">
                  <c:v>42333</c:v>
                </c:pt>
                <c:pt idx="290">
                  <c:v>42334</c:v>
                </c:pt>
                <c:pt idx="291">
                  <c:v>42335</c:v>
                </c:pt>
                <c:pt idx="292">
                  <c:v>42338</c:v>
                </c:pt>
                <c:pt idx="293">
                  <c:v>42339</c:v>
                </c:pt>
                <c:pt idx="294">
                  <c:v>42340</c:v>
                </c:pt>
                <c:pt idx="295">
                  <c:v>42341</c:v>
                </c:pt>
                <c:pt idx="296">
                  <c:v>42342</c:v>
                </c:pt>
                <c:pt idx="297">
                  <c:v>42345</c:v>
                </c:pt>
                <c:pt idx="298">
                  <c:v>42346</c:v>
                </c:pt>
                <c:pt idx="299">
                  <c:v>42347</c:v>
                </c:pt>
                <c:pt idx="300">
                  <c:v>42348</c:v>
                </c:pt>
                <c:pt idx="301">
                  <c:v>42349</c:v>
                </c:pt>
                <c:pt idx="302">
                  <c:v>42352</c:v>
                </c:pt>
                <c:pt idx="303">
                  <c:v>42353</c:v>
                </c:pt>
                <c:pt idx="304">
                  <c:v>42354</c:v>
                </c:pt>
                <c:pt idx="305">
                  <c:v>42355</c:v>
                </c:pt>
                <c:pt idx="306">
                  <c:v>42356</c:v>
                </c:pt>
                <c:pt idx="307">
                  <c:v>42359</c:v>
                </c:pt>
                <c:pt idx="308">
                  <c:v>42360</c:v>
                </c:pt>
                <c:pt idx="309">
                  <c:v>42361</c:v>
                </c:pt>
                <c:pt idx="310">
                  <c:v>42362</c:v>
                </c:pt>
                <c:pt idx="311">
                  <c:v>42367</c:v>
                </c:pt>
                <c:pt idx="312">
                  <c:v>42368</c:v>
                </c:pt>
                <c:pt idx="313">
                  <c:v>42369</c:v>
                </c:pt>
                <c:pt idx="314">
                  <c:v>42373</c:v>
                </c:pt>
                <c:pt idx="315">
                  <c:v>42374</c:v>
                </c:pt>
                <c:pt idx="316">
                  <c:v>42375</c:v>
                </c:pt>
                <c:pt idx="317">
                  <c:v>42376</c:v>
                </c:pt>
                <c:pt idx="318">
                  <c:v>42377</c:v>
                </c:pt>
                <c:pt idx="319">
                  <c:v>42380</c:v>
                </c:pt>
                <c:pt idx="320">
                  <c:v>42381</c:v>
                </c:pt>
                <c:pt idx="321">
                  <c:v>42382</c:v>
                </c:pt>
                <c:pt idx="322">
                  <c:v>42383</c:v>
                </c:pt>
                <c:pt idx="323">
                  <c:v>42384</c:v>
                </c:pt>
                <c:pt idx="324">
                  <c:v>42387</c:v>
                </c:pt>
                <c:pt idx="325">
                  <c:v>42388</c:v>
                </c:pt>
                <c:pt idx="326">
                  <c:v>42389</c:v>
                </c:pt>
                <c:pt idx="327">
                  <c:v>42390</c:v>
                </c:pt>
                <c:pt idx="328">
                  <c:v>42391</c:v>
                </c:pt>
                <c:pt idx="329">
                  <c:v>42394</c:v>
                </c:pt>
                <c:pt idx="330">
                  <c:v>42395</c:v>
                </c:pt>
                <c:pt idx="331">
                  <c:v>42396</c:v>
                </c:pt>
                <c:pt idx="332">
                  <c:v>42397</c:v>
                </c:pt>
                <c:pt idx="333">
                  <c:v>42398</c:v>
                </c:pt>
                <c:pt idx="334">
                  <c:v>42401</c:v>
                </c:pt>
                <c:pt idx="335">
                  <c:v>42402</c:v>
                </c:pt>
                <c:pt idx="336">
                  <c:v>42403</c:v>
                </c:pt>
                <c:pt idx="337">
                  <c:v>42404</c:v>
                </c:pt>
                <c:pt idx="338">
                  <c:v>42405</c:v>
                </c:pt>
                <c:pt idx="339">
                  <c:v>42408</c:v>
                </c:pt>
                <c:pt idx="340">
                  <c:v>42409</c:v>
                </c:pt>
                <c:pt idx="341">
                  <c:v>42410</c:v>
                </c:pt>
                <c:pt idx="342">
                  <c:v>42411</c:v>
                </c:pt>
                <c:pt idx="343">
                  <c:v>42412</c:v>
                </c:pt>
                <c:pt idx="344">
                  <c:v>42416</c:v>
                </c:pt>
                <c:pt idx="345">
                  <c:v>42417</c:v>
                </c:pt>
                <c:pt idx="346">
                  <c:v>42418</c:v>
                </c:pt>
                <c:pt idx="347">
                  <c:v>42419</c:v>
                </c:pt>
                <c:pt idx="348">
                  <c:v>42422</c:v>
                </c:pt>
                <c:pt idx="349">
                  <c:v>42423</c:v>
                </c:pt>
                <c:pt idx="350">
                  <c:v>42424</c:v>
                </c:pt>
                <c:pt idx="351">
                  <c:v>42425</c:v>
                </c:pt>
                <c:pt idx="352">
                  <c:v>42426</c:v>
                </c:pt>
                <c:pt idx="353">
                  <c:v>42429</c:v>
                </c:pt>
                <c:pt idx="354">
                  <c:v>42430</c:v>
                </c:pt>
                <c:pt idx="355">
                  <c:v>42431</c:v>
                </c:pt>
                <c:pt idx="356">
                  <c:v>42432</c:v>
                </c:pt>
                <c:pt idx="357">
                  <c:v>42433</c:v>
                </c:pt>
                <c:pt idx="358">
                  <c:v>42436</c:v>
                </c:pt>
                <c:pt idx="359">
                  <c:v>42437</c:v>
                </c:pt>
                <c:pt idx="360">
                  <c:v>42438</c:v>
                </c:pt>
                <c:pt idx="361">
                  <c:v>42439</c:v>
                </c:pt>
                <c:pt idx="362">
                  <c:v>42440</c:v>
                </c:pt>
                <c:pt idx="363">
                  <c:v>42443</c:v>
                </c:pt>
                <c:pt idx="364">
                  <c:v>42444</c:v>
                </c:pt>
                <c:pt idx="365">
                  <c:v>42445</c:v>
                </c:pt>
                <c:pt idx="366">
                  <c:v>42446</c:v>
                </c:pt>
                <c:pt idx="367">
                  <c:v>42447</c:v>
                </c:pt>
                <c:pt idx="368">
                  <c:v>42450</c:v>
                </c:pt>
                <c:pt idx="369">
                  <c:v>42451</c:v>
                </c:pt>
                <c:pt idx="370">
                  <c:v>42452</c:v>
                </c:pt>
                <c:pt idx="371">
                  <c:v>42453</c:v>
                </c:pt>
                <c:pt idx="372">
                  <c:v>42457</c:v>
                </c:pt>
                <c:pt idx="373">
                  <c:v>42458</c:v>
                </c:pt>
                <c:pt idx="374">
                  <c:v>42459</c:v>
                </c:pt>
                <c:pt idx="375">
                  <c:v>42460</c:v>
                </c:pt>
                <c:pt idx="376">
                  <c:v>42461</c:v>
                </c:pt>
                <c:pt idx="377">
                  <c:v>42464</c:v>
                </c:pt>
                <c:pt idx="378">
                  <c:v>42465</c:v>
                </c:pt>
                <c:pt idx="379">
                  <c:v>42466</c:v>
                </c:pt>
                <c:pt idx="380">
                  <c:v>42467</c:v>
                </c:pt>
                <c:pt idx="381">
                  <c:v>42468</c:v>
                </c:pt>
                <c:pt idx="382">
                  <c:v>42471</c:v>
                </c:pt>
                <c:pt idx="383">
                  <c:v>42472</c:v>
                </c:pt>
                <c:pt idx="384">
                  <c:v>42473</c:v>
                </c:pt>
                <c:pt idx="385">
                  <c:v>42474</c:v>
                </c:pt>
                <c:pt idx="386">
                  <c:v>42475</c:v>
                </c:pt>
                <c:pt idx="387">
                  <c:v>42478</c:v>
                </c:pt>
                <c:pt idx="388">
                  <c:v>42479</c:v>
                </c:pt>
                <c:pt idx="389">
                  <c:v>42480</c:v>
                </c:pt>
                <c:pt idx="390">
                  <c:v>42481</c:v>
                </c:pt>
                <c:pt idx="391">
                  <c:v>42482</c:v>
                </c:pt>
                <c:pt idx="392">
                  <c:v>42485</c:v>
                </c:pt>
                <c:pt idx="393">
                  <c:v>42486</c:v>
                </c:pt>
                <c:pt idx="394">
                  <c:v>42487</c:v>
                </c:pt>
                <c:pt idx="395">
                  <c:v>42488</c:v>
                </c:pt>
                <c:pt idx="396">
                  <c:v>42489</c:v>
                </c:pt>
                <c:pt idx="397">
                  <c:v>42492</c:v>
                </c:pt>
                <c:pt idx="398">
                  <c:v>42493</c:v>
                </c:pt>
                <c:pt idx="399">
                  <c:v>42494</c:v>
                </c:pt>
                <c:pt idx="400">
                  <c:v>42495</c:v>
                </c:pt>
                <c:pt idx="401">
                  <c:v>42496</c:v>
                </c:pt>
                <c:pt idx="402">
                  <c:v>42499</c:v>
                </c:pt>
                <c:pt idx="403">
                  <c:v>42500</c:v>
                </c:pt>
                <c:pt idx="404">
                  <c:v>42501</c:v>
                </c:pt>
                <c:pt idx="405">
                  <c:v>42502</c:v>
                </c:pt>
                <c:pt idx="406">
                  <c:v>42503</c:v>
                </c:pt>
                <c:pt idx="407">
                  <c:v>42506</c:v>
                </c:pt>
                <c:pt idx="408">
                  <c:v>42507</c:v>
                </c:pt>
                <c:pt idx="409">
                  <c:v>42508</c:v>
                </c:pt>
                <c:pt idx="410">
                  <c:v>42509</c:v>
                </c:pt>
                <c:pt idx="411">
                  <c:v>42510</c:v>
                </c:pt>
                <c:pt idx="412">
                  <c:v>42514</c:v>
                </c:pt>
                <c:pt idx="413">
                  <c:v>42515</c:v>
                </c:pt>
                <c:pt idx="414">
                  <c:v>42516</c:v>
                </c:pt>
                <c:pt idx="415">
                  <c:v>42517</c:v>
                </c:pt>
                <c:pt idx="416">
                  <c:v>42520</c:v>
                </c:pt>
                <c:pt idx="417">
                  <c:v>42521</c:v>
                </c:pt>
                <c:pt idx="418">
                  <c:v>42522</c:v>
                </c:pt>
                <c:pt idx="419">
                  <c:v>42523</c:v>
                </c:pt>
                <c:pt idx="420">
                  <c:v>42524</c:v>
                </c:pt>
                <c:pt idx="421">
                  <c:v>42527</c:v>
                </c:pt>
                <c:pt idx="422">
                  <c:v>42528</c:v>
                </c:pt>
                <c:pt idx="423">
                  <c:v>42529</c:v>
                </c:pt>
                <c:pt idx="424">
                  <c:v>42530</c:v>
                </c:pt>
                <c:pt idx="425">
                  <c:v>42531</c:v>
                </c:pt>
                <c:pt idx="426">
                  <c:v>42534</c:v>
                </c:pt>
                <c:pt idx="427">
                  <c:v>42535</c:v>
                </c:pt>
                <c:pt idx="428">
                  <c:v>42536</c:v>
                </c:pt>
                <c:pt idx="429">
                  <c:v>42537</c:v>
                </c:pt>
                <c:pt idx="430">
                  <c:v>42538</c:v>
                </c:pt>
                <c:pt idx="431">
                  <c:v>42541</c:v>
                </c:pt>
                <c:pt idx="432">
                  <c:v>42542</c:v>
                </c:pt>
                <c:pt idx="433">
                  <c:v>42543</c:v>
                </c:pt>
                <c:pt idx="434">
                  <c:v>42544</c:v>
                </c:pt>
                <c:pt idx="435">
                  <c:v>42545</c:v>
                </c:pt>
                <c:pt idx="436">
                  <c:v>42548</c:v>
                </c:pt>
                <c:pt idx="437">
                  <c:v>42549</c:v>
                </c:pt>
                <c:pt idx="438">
                  <c:v>42550</c:v>
                </c:pt>
                <c:pt idx="439">
                  <c:v>42551</c:v>
                </c:pt>
                <c:pt idx="440">
                  <c:v>42555</c:v>
                </c:pt>
                <c:pt idx="441">
                  <c:v>42556</c:v>
                </c:pt>
                <c:pt idx="442">
                  <c:v>42557</c:v>
                </c:pt>
                <c:pt idx="443">
                  <c:v>42558</c:v>
                </c:pt>
                <c:pt idx="444">
                  <c:v>42559</c:v>
                </c:pt>
                <c:pt idx="445">
                  <c:v>42562</c:v>
                </c:pt>
                <c:pt idx="446">
                  <c:v>42563</c:v>
                </c:pt>
                <c:pt idx="447">
                  <c:v>42564</c:v>
                </c:pt>
                <c:pt idx="448">
                  <c:v>42565</c:v>
                </c:pt>
                <c:pt idx="449">
                  <c:v>42566</c:v>
                </c:pt>
                <c:pt idx="450">
                  <c:v>42569</c:v>
                </c:pt>
                <c:pt idx="451">
                  <c:v>42570</c:v>
                </c:pt>
                <c:pt idx="452">
                  <c:v>42571</c:v>
                </c:pt>
                <c:pt idx="453">
                  <c:v>42572</c:v>
                </c:pt>
                <c:pt idx="454">
                  <c:v>42573</c:v>
                </c:pt>
                <c:pt idx="455">
                  <c:v>42576</c:v>
                </c:pt>
                <c:pt idx="456">
                  <c:v>42577</c:v>
                </c:pt>
                <c:pt idx="457">
                  <c:v>42578</c:v>
                </c:pt>
                <c:pt idx="458">
                  <c:v>42579</c:v>
                </c:pt>
                <c:pt idx="459">
                  <c:v>42580</c:v>
                </c:pt>
                <c:pt idx="460">
                  <c:v>42584</c:v>
                </c:pt>
                <c:pt idx="461">
                  <c:v>42585</c:v>
                </c:pt>
                <c:pt idx="462">
                  <c:v>42586</c:v>
                </c:pt>
                <c:pt idx="463">
                  <c:v>42587</c:v>
                </c:pt>
                <c:pt idx="464">
                  <c:v>42590</c:v>
                </c:pt>
                <c:pt idx="465">
                  <c:v>42591</c:v>
                </c:pt>
                <c:pt idx="466">
                  <c:v>42592</c:v>
                </c:pt>
                <c:pt idx="467">
                  <c:v>42593</c:v>
                </c:pt>
                <c:pt idx="468">
                  <c:v>42594</c:v>
                </c:pt>
                <c:pt idx="469">
                  <c:v>42597</c:v>
                </c:pt>
                <c:pt idx="470">
                  <c:v>42598</c:v>
                </c:pt>
                <c:pt idx="471">
                  <c:v>42599</c:v>
                </c:pt>
                <c:pt idx="472">
                  <c:v>42600</c:v>
                </c:pt>
                <c:pt idx="473">
                  <c:v>42601</c:v>
                </c:pt>
                <c:pt idx="474">
                  <c:v>42604</c:v>
                </c:pt>
                <c:pt idx="475">
                  <c:v>42605</c:v>
                </c:pt>
                <c:pt idx="476">
                  <c:v>42606</c:v>
                </c:pt>
                <c:pt idx="477">
                  <c:v>42607</c:v>
                </c:pt>
                <c:pt idx="478">
                  <c:v>42608</c:v>
                </c:pt>
                <c:pt idx="479">
                  <c:v>42611</c:v>
                </c:pt>
                <c:pt idx="480">
                  <c:v>42612</c:v>
                </c:pt>
                <c:pt idx="481">
                  <c:v>42613</c:v>
                </c:pt>
                <c:pt idx="482">
                  <c:v>42614</c:v>
                </c:pt>
                <c:pt idx="483">
                  <c:v>42615</c:v>
                </c:pt>
                <c:pt idx="484">
                  <c:v>42619</c:v>
                </c:pt>
                <c:pt idx="485">
                  <c:v>42620</c:v>
                </c:pt>
                <c:pt idx="486">
                  <c:v>42621</c:v>
                </c:pt>
                <c:pt idx="487">
                  <c:v>42622</c:v>
                </c:pt>
                <c:pt idx="488">
                  <c:v>42625</c:v>
                </c:pt>
                <c:pt idx="489">
                  <c:v>42626</c:v>
                </c:pt>
                <c:pt idx="490">
                  <c:v>42627</c:v>
                </c:pt>
                <c:pt idx="491">
                  <c:v>42628</c:v>
                </c:pt>
                <c:pt idx="492">
                  <c:v>42629</c:v>
                </c:pt>
                <c:pt idx="493">
                  <c:v>42632</c:v>
                </c:pt>
                <c:pt idx="494">
                  <c:v>42633</c:v>
                </c:pt>
                <c:pt idx="495">
                  <c:v>42634</c:v>
                </c:pt>
                <c:pt idx="496">
                  <c:v>42635</c:v>
                </c:pt>
                <c:pt idx="497">
                  <c:v>42636</c:v>
                </c:pt>
                <c:pt idx="498">
                  <c:v>42639</c:v>
                </c:pt>
                <c:pt idx="499">
                  <c:v>42640</c:v>
                </c:pt>
                <c:pt idx="500">
                  <c:v>42641</c:v>
                </c:pt>
                <c:pt idx="501">
                  <c:v>42642</c:v>
                </c:pt>
                <c:pt idx="502">
                  <c:v>42643</c:v>
                </c:pt>
                <c:pt idx="503">
                  <c:v>42646</c:v>
                </c:pt>
                <c:pt idx="504">
                  <c:v>42647</c:v>
                </c:pt>
                <c:pt idx="505">
                  <c:v>42648</c:v>
                </c:pt>
                <c:pt idx="506">
                  <c:v>42649</c:v>
                </c:pt>
                <c:pt idx="507">
                  <c:v>42650</c:v>
                </c:pt>
                <c:pt idx="508">
                  <c:v>42654</c:v>
                </c:pt>
                <c:pt idx="509">
                  <c:v>42655</c:v>
                </c:pt>
                <c:pt idx="510">
                  <c:v>42656</c:v>
                </c:pt>
                <c:pt idx="511">
                  <c:v>42657</c:v>
                </c:pt>
                <c:pt idx="512">
                  <c:v>42660</c:v>
                </c:pt>
                <c:pt idx="513">
                  <c:v>42661</c:v>
                </c:pt>
                <c:pt idx="514">
                  <c:v>42662</c:v>
                </c:pt>
                <c:pt idx="515">
                  <c:v>42663</c:v>
                </c:pt>
                <c:pt idx="516">
                  <c:v>42664</c:v>
                </c:pt>
                <c:pt idx="517">
                  <c:v>42667</c:v>
                </c:pt>
                <c:pt idx="518">
                  <c:v>42668</c:v>
                </c:pt>
                <c:pt idx="519">
                  <c:v>42669</c:v>
                </c:pt>
                <c:pt idx="520">
                  <c:v>42670</c:v>
                </c:pt>
                <c:pt idx="521">
                  <c:v>42671</c:v>
                </c:pt>
                <c:pt idx="522">
                  <c:v>42674</c:v>
                </c:pt>
                <c:pt idx="523">
                  <c:v>42675</c:v>
                </c:pt>
                <c:pt idx="524">
                  <c:v>42676</c:v>
                </c:pt>
                <c:pt idx="525">
                  <c:v>42677</c:v>
                </c:pt>
                <c:pt idx="526">
                  <c:v>42678</c:v>
                </c:pt>
                <c:pt idx="527">
                  <c:v>42681</c:v>
                </c:pt>
                <c:pt idx="528">
                  <c:v>42682</c:v>
                </c:pt>
                <c:pt idx="529">
                  <c:v>42683</c:v>
                </c:pt>
                <c:pt idx="530">
                  <c:v>42684</c:v>
                </c:pt>
                <c:pt idx="531">
                  <c:v>42685</c:v>
                </c:pt>
                <c:pt idx="532">
                  <c:v>42688</c:v>
                </c:pt>
                <c:pt idx="533">
                  <c:v>42689</c:v>
                </c:pt>
                <c:pt idx="534">
                  <c:v>42690</c:v>
                </c:pt>
                <c:pt idx="535">
                  <c:v>42691</c:v>
                </c:pt>
                <c:pt idx="536">
                  <c:v>42692</c:v>
                </c:pt>
                <c:pt idx="537">
                  <c:v>42695</c:v>
                </c:pt>
                <c:pt idx="538">
                  <c:v>42696</c:v>
                </c:pt>
                <c:pt idx="539">
                  <c:v>42697</c:v>
                </c:pt>
                <c:pt idx="540">
                  <c:v>42698</c:v>
                </c:pt>
                <c:pt idx="541">
                  <c:v>42699</c:v>
                </c:pt>
                <c:pt idx="542">
                  <c:v>42702</c:v>
                </c:pt>
                <c:pt idx="543">
                  <c:v>42703</c:v>
                </c:pt>
                <c:pt idx="544">
                  <c:v>42704</c:v>
                </c:pt>
                <c:pt idx="545">
                  <c:v>42705</c:v>
                </c:pt>
                <c:pt idx="546">
                  <c:v>42706</c:v>
                </c:pt>
                <c:pt idx="547">
                  <c:v>42709</c:v>
                </c:pt>
                <c:pt idx="548">
                  <c:v>42710</c:v>
                </c:pt>
                <c:pt idx="549">
                  <c:v>42711</c:v>
                </c:pt>
                <c:pt idx="550">
                  <c:v>42712</c:v>
                </c:pt>
                <c:pt idx="551">
                  <c:v>42713</c:v>
                </c:pt>
                <c:pt idx="552">
                  <c:v>42716</c:v>
                </c:pt>
                <c:pt idx="553">
                  <c:v>42717</c:v>
                </c:pt>
                <c:pt idx="554">
                  <c:v>42718</c:v>
                </c:pt>
                <c:pt idx="555">
                  <c:v>42719</c:v>
                </c:pt>
                <c:pt idx="556">
                  <c:v>42720</c:v>
                </c:pt>
                <c:pt idx="557">
                  <c:v>42723</c:v>
                </c:pt>
                <c:pt idx="558">
                  <c:v>42724</c:v>
                </c:pt>
                <c:pt idx="559">
                  <c:v>42725</c:v>
                </c:pt>
                <c:pt idx="560">
                  <c:v>42726</c:v>
                </c:pt>
                <c:pt idx="561">
                  <c:v>42727</c:v>
                </c:pt>
                <c:pt idx="562">
                  <c:v>42732</c:v>
                </c:pt>
                <c:pt idx="563">
                  <c:v>42733</c:v>
                </c:pt>
                <c:pt idx="564">
                  <c:v>42734</c:v>
                </c:pt>
                <c:pt idx="565">
                  <c:v>42738</c:v>
                </c:pt>
                <c:pt idx="566">
                  <c:v>42739</c:v>
                </c:pt>
                <c:pt idx="567">
                  <c:v>42740</c:v>
                </c:pt>
                <c:pt idx="568">
                  <c:v>42741</c:v>
                </c:pt>
                <c:pt idx="569">
                  <c:v>42744</c:v>
                </c:pt>
                <c:pt idx="570">
                  <c:v>42745</c:v>
                </c:pt>
                <c:pt idx="571">
                  <c:v>42746</c:v>
                </c:pt>
                <c:pt idx="572">
                  <c:v>42747</c:v>
                </c:pt>
                <c:pt idx="573">
                  <c:v>42748</c:v>
                </c:pt>
                <c:pt idx="574">
                  <c:v>42751</c:v>
                </c:pt>
                <c:pt idx="575">
                  <c:v>42752</c:v>
                </c:pt>
                <c:pt idx="576">
                  <c:v>42753</c:v>
                </c:pt>
                <c:pt idx="577">
                  <c:v>42754</c:v>
                </c:pt>
                <c:pt idx="578">
                  <c:v>42755</c:v>
                </c:pt>
                <c:pt idx="579">
                  <c:v>42758</c:v>
                </c:pt>
                <c:pt idx="580">
                  <c:v>42759</c:v>
                </c:pt>
                <c:pt idx="581">
                  <c:v>42760</c:v>
                </c:pt>
                <c:pt idx="582">
                  <c:v>42761</c:v>
                </c:pt>
                <c:pt idx="583">
                  <c:v>42762</c:v>
                </c:pt>
              </c:numCache>
            </c:numRef>
          </c:cat>
          <c:val>
            <c:numRef>
              <c:f>Returns!$U$18:$U$601</c:f>
              <c:numCache>
                <c:formatCode>0.0%;\(0.0%\)</c:formatCode>
                <c:ptCount val="584"/>
                <c:pt idx="0">
                  <c:v>0</c:v>
                </c:pt>
                <c:pt idx="1">
                  <c:v>-3.0259229740499122E-3</c:v>
                </c:pt>
                <c:pt idx="2">
                  <c:v>-1.0536696070353449E-3</c:v>
                </c:pt>
                <c:pt idx="3">
                  <c:v>-4.207924135788299E-3</c:v>
                </c:pt>
                <c:pt idx="4">
                  <c:v>-1.5460575195536804E-2</c:v>
                </c:pt>
                <c:pt idx="5">
                  <c:v>-9.3817120780255274E-3</c:v>
                </c:pt>
                <c:pt idx="6">
                  <c:v>-2.3288800032420516E-2</c:v>
                </c:pt>
                <c:pt idx="7">
                  <c:v>-3.9039809799127391E-2</c:v>
                </c:pt>
                <c:pt idx="8">
                  <c:v>-5.1920245315898228E-2</c:v>
                </c:pt>
                <c:pt idx="9">
                  <c:v>-6.3186404960352383E-2</c:v>
                </c:pt>
                <c:pt idx="10">
                  <c:v>-5.0819295662393404E-2</c:v>
                </c:pt>
                <c:pt idx="11">
                  <c:v>-3.9019546922068882E-2</c:v>
                </c:pt>
                <c:pt idx="12">
                  <c:v>-3.1583071041647044E-2</c:v>
                </c:pt>
                <c:pt idx="13">
                  <c:v>-1.7405811393140243E-2</c:v>
                </c:pt>
                <c:pt idx="14">
                  <c:v>-3.3318924176313991E-2</c:v>
                </c:pt>
                <c:pt idx="15">
                  <c:v>-2.1519175435989604E-2</c:v>
                </c:pt>
                <c:pt idx="16">
                  <c:v>-1.7669228794899183E-2</c:v>
                </c:pt>
                <c:pt idx="17">
                  <c:v>-2.2721439474786231E-2</c:v>
                </c:pt>
                <c:pt idx="18">
                  <c:v>-1.2232023450903129E-2</c:v>
                </c:pt>
                <c:pt idx="19">
                  <c:v>-1.8763424156051159E-2</c:v>
                </c:pt>
                <c:pt idx="20">
                  <c:v>-2.341713158712359E-2</c:v>
                </c:pt>
                <c:pt idx="21">
                  <c:v>-1.2974995609710058E-2</c:v>
                </c:pt>
                <c:pt idx="22">
                  <c:v>-1.8087994920772066E-2</c:v>
                </c:pt>
                <c:pt idx="23">
                  <c:v>-2.8030313264079391E-2</c:v>
                </c:pt>
                <c:pt idx="24">
                  <c:v>-1.7365285639023623E-2</c:v>
                </c:pt>
                <c:pt idx="25">
                  <c:v>-1.6345387493752264E-2</c:v>
                </c:pt>
                <c:pt idx="26">
                  <c:v>-7.740419036297636E-3</c:v>
                </c:pt>
                <c:pt idx="27">
                  <c:v>-6.4571034892674291E-3</c:v>
                </c:pt>
                <c:pt idx="28">
                  <c:v>-6.4571034892674291E-3</c:v>
                </c:pt>
                <c:pt idx="29">
                  <c:v>3.431180515217405E-3</c:v>
                </c:pt>
                <c:pt idx="30">
                  <c:v>-1.7966417658422671E-3</c:v>
                </c:pt>
                <c:pt idx="31">
                  <c:v>2.5463682170019405E-3</c:v>
                </c:pt>
                <c:pt idx="32">
                  <c:v>5.2075594040013112E-3</c:v>
                </c:pt>
                <c:pt idx="33">
                  <c:v>1.1320193983276329E-2</c:v>
                </c:pt>
                <c:pt idx="34">
                  <c:v>1.1806503032677291E-2</c:v>
                </c:pt>
                <c:pt idx="35">
                  <c:v>1.8223080767828095E-2</c:v>
                </c:pt>
                <c:pt idx="36">
                  <c:v>2.0647871722479658E-2</c:v>
                </c:pt>
                <c:pt idx="37">
                  <c:v>1.418401394085933E-2</c:v>
                </c:pt>
                <c:pt idx="38">
                  <c:v>1.812176638253616E-2</c:v>
                </c:pt>
                <c:pt idx="39">
                  <c:v>1.5737501182001123E-2</c:v>
                </c:pt>
                <c:pt idx="40">
                  <c:v>7.9025220527644338E-3</c:v>
                </c:pt>
                <c:pt idx="41">
                  <c:v>-4.0998554581436241E-3</c:v>
                </c:pt>
                <c:pt idx="42">
                  <c:v>-1.216448052737518E-2</c:v>
                </c:pt>
                <c:pt idx="43">
                  <c:v>-1.251570372972022E-2</c:v>
                </c:pt>
                <c:pt idx="44">
                  <c:v>-3.4649519769812693E-3</c:v>
                </c:pt>
                <c:pt idx="45">
                  <c:v>-1.4994529023194203E-2</c:v>
                </c:pt>
                <c:pt idx="46">
                  <c:v>-2.2403987734205068E-2</c:v>
                </c:pt>
                <c:pt idx="47">
                  <c:v>-4.4659381036648738E-2</c:v>
                </c:pt>
                <c:pt idx="48">
                  <c:v>-4.1180920474961795E-2</c:v>
                </c:pt>
                <c:pt idx="49">
                  <c:v>-6.4327880367973891E-2</c:v>
                </c:pt>
                <c:pt idx="50">
                  <c:v>-6.0808894052170194E-2</c:v>
                </c:pt>
                <c:pt idx="51">
                  <c:v>-7.2561362746025093E-2</c:v>
                </c:pt>
                <c:pt idx="52">
                  <c:v>-7.4317478757750577E-2</c:v>
                </c:pt>
                <c:pt idx="53">
                  <c:v>-6.375376551798663E-2</c:v>
                </c:pt>
                <c:pt idx="54">
                  <c:v>-3.9951639266754053E-2</c:v>
                </c:pt>
                <c:pt idx="55">
                  <c:v>-3.0975184729895931E-2</c:v>
                </c:pt>
                <c:pt idx="56">
                  <c:v>-2.2768719521255816E-2</c:v>
                </c:pt>
                <c:pt idx="57">
                  <c:v>-2.5193510475907472E-2</c:v>
                </c:pt>
                <c:pt idx="58">
                  <c:v>-1.4278574033798511E-2</c:v>
                </c:pt>
                <c:pt idx="59">
                  <c:v>-1.324516730382164E-2</c:v>
                </c:pt>
                <c:pt idx="60">
                  <c:v>-9.5573236791981504E-3</c:v>
                </c:pt>
                <c:pt idx="61">
                  <c:v>-1.117159955151492E-2</c:v>
                </c:pt>
                <c:pt idx="62">
                  <c:v>-1.1684925770327105E-2</c:v>
                </c:pt>
                <c:pt idx="63">
                  <c:v>-3.4919691463924955E-3</c:v>
                </c:pt>
                <c:pt idx="64">
                  <c:v>-2.7874964539965096E-2</c:v>
                </c:pt>
                <c:pt idx="65">
                  <c:v>-3.7729477082686064E-2</c:v>
                </c:pt>
                <c:pt idx="66">
                  <c:v>-3.5149337403920178E-2</c:v>
                </c:pt>
                <c:pt idx="67">
                  <c:v>-2.34846745106514E-2</c:v>
                </c:pt>
                <c:pt idx="68">
                  <c:v>-2.8401799343482748E-2</c:v>
                </c:pt>
                <c:pt idx="69">
                  <c:v>-3.6500195874478204E-2</c:v>
                </c:pt>
                <c:pt idx="70">
                  <c:v>-4.1755035324948973E-2</c:v>
                </c:pt>
                <c:pt idx="71">
                  <c:v>-4.8698447863617322E-2</c:v>
                </c:pt>
                <c:pt idx="72">
                  <c:v>-5.1575776405905889E-2</c:v>
                </c:pt>
                <c:pt idx="73">
                  <c:v>-3.3501290069839401E-2</c:v>
                </c:pt>
                <c:pt idx="74">
                  <c:v>-3.3291907006902891E-2</c:v>
                </c:pt>
                <c:pt idx="75">
                  <c:v>-3.3568832993367326E-2</c:v>
                </c:pt>
                <c:pt idx="76">
                  <c:v>-1.6548016264336003E-2</c:v>
                </c:pt>
                <c:pt idx="77">
                  <c:v>-2.7962770340551613E-3</c:v>
                </c:pt>
                <c:pt idx="78">
                  <c:v>-1.7561160117254291E-3</c:v>
                </c:pt>
                <c:pt idx="79">
                  <c:v>-5.133262188120615E-4</c:v>
                </c:pt>
                <c:pt idx="80">
                  <c:v>1.9249733205453112E-3</c:v>
                </c:pt>
                <c:pt idx="81">
                  <c:v>-1.3677442014400135E-2</c:v>
                </c:pt>
                <c:pt idx="82">
                  <c:v>-1.1353965445040307E-2</c:v>
                </c:pt>
                <c:pt idx="83">
                  <c:v>-8.9089116133302948E-3</c:v>
                </c:pt>
                <c:pt idx="84">
                  <c:v>6.4233320275035631E-3</c:v>
                </c:pt>
                <c:pt idx="85">
                  <c:v>1.7392302808434842E-2</c:v>
                </c:pt>
                <c:pt idx="86">
                  <c:v>1.2853418347359877E-2</c:v>
                </c:pt>
                <c:pt idx="87">
                  <c:v>2.1579964067164809E-2</c:v>
                </c:pt>
                <c:pt idx="88">
                  <c:v>1.8810704202520748E-2</c:v>
                </c:pt>
                <c:pt idx="89">
                  <c:v>1.9945425317789568E-2</c:v>
                </c:pt>
                <c:pt idx="90">
                  <c:v>2.0742431815418787E-2</c:v>
                </c:pt>
                <c:pt idx="91">
                  <c:v>2.3376605833006929E-2</c:v>
                </c:pt>
                <c:pt idx="92">
                  <c:v>2.8577410944655272E-2</c:v>
                </c:pt>
                <c:pt idx="93">
                  <c:v>3.1029219068718271E-2</c:v>
                </c:pt>
                <c:pt idx="94">
                  <c:v>3.2366568954570685E-2</c:v>
                </c:pt>
                <c:pt idx="95">
                  <c:v>2.7516987045267182E-2</c:v>
                </c:pt>
                <c:pt idx="96">
                  <c:v>2.5321842030610515E-2</c:v>
                </c:pt>
                <c:pt idx="97">
                  <c:v>2.4774744350034572E-2</c:v>
                </c:pt>
                <c:pt idx="98">
                  <c:v>2.6672700501168455E-2</c:v>
                </c:pt>
                <c:pt idx="99">
                  <c:v>2.4288435300633623E-2</c:v>
                </c:pt>
                <c:pt idx="100">
                  <c:v>2.8584165237008227E-2</c:v>
                </c:pt>
                <c:pt idx="101">
                  <c:v>2.9435206073459778E-2</c:v>
                </c:pt>
                <c:pt idx="102">
                  <c:v>2.8969159901117023E-2</c:v>
                </c:pt>
                <c:pt idx="103">
                  <c:v>3.098193902224879E-2</c:v>
                </c:pt>
                <c:pt idx="104">
                  <c:v>2.2187850378915932E-2</c:v>
                </c:pt>
                <c:pt idx="105">
                  <c:v>1.8736406986640031E-2</c:v>
                </c:pt>
                <c:pt idx="106">
                  <c:v>2.0107528334256428E-2</c:v>
                </c:pt>
                <c:pt idx="107">
                  <c:v>9.9355640509544273E-3</c:v>
                </c:pt>
                <c:pt idx="108">
                  <c:v>3.3163575452199744E-3</c:v>
                </c:pt>
                <c:pt idx="109">
                  <c:v>-1.1050022289164749E-2</c:v>
                </c:pt>
                <c:pt idx="110">
                  <c:v>-4.4713415375470323E-3</c:v>
                </c:pt>
                <c:pt idx="111">
                  <c:v>-2.3437394464180823E-3</c:v>
                </c:pt>
                <c:pt idx="112">
                  <c:v>-4.9914220487119508E-3</c:v>
                </c:pt>
                <c:pt idx="113">
                  <c:v>3.8769638105016213E-3</c:v>
                </c:pt>
                <c:pt idx="114">
                  <c:v>6.2882461804476637E-3</c:v>
                </c:pt>
                <c:pt idx="115">
                  <c:v>1.0590730409175023E-2</c:v>
                </c:pt>
                <c:pt idx="116">
                  <c:v>4.6266902616611824E-3</c:v>
                </c:pt>
                <c:pt idx="117">
                  <c:v>9.2533805233225921E-3</c:v>
                </c:pt>
                <c:pt idx="118">
                  <c:v>1.0253015791535709E-2</c:v>
                </c:pt>
                <c:pt idx="119">
                  <c:v>1.8635092601348102E-2</c:v>
                </c:pt>
                <c:pt idx="120">
                  <c:v>8.3753225174598815E-3</c:v>
                </c:pt>
                <c:pt idx="121">
                  <c:v>4.349764275196847E-3</c:v>
                </c:pt>
                <c:pt idx="122">
                  <c:v>4.7280046469522219E-4</c:v>
                </c:pt>
                <c:pt idx="123">
                  <c:v>6.9569211233739903E-3</c:v>
                </c:pt>
                <c:pt idx="124">
                  <c:v>6.5516635822064958E-3</c:v>
                </c:pt>
                <c:pt idx="125">
                  <c:v>9.2668891080283245E-3</c:v>
                </c:pt>
                <c:pt idx="126">
                  <c:v>1.4940494684371863E-2</c:v>
                </c:pt>
                <c:pt idx="127">
                  <c:v>1.9945425317789568E-2</c:v>
                </c:pt>
                <c:pt idx="128">
                  <c:v>2.5895956880597652E-2</c:v>
                </c:pt>
                <c:pt idx="129">
                  <c:v>2.757102138408964E-2</c:v>
                </c:pt>
                <c:pt idx="130">
                  <c:v>3.5183108865684216E-2</c:v>
                </c:pt>
                <c:pt idx="131">
                  <c:v>3.9377524416766896E-2</c:v>
                </c:pt>
                <c:pt idx="132">
                  <c:v>3.9053318383833122E-2</c:v>
                </c:pt>
                <c:pt idx="133">
                  <c:v>3.9438313047941882E-2</c:v>
                </c:pt>
                <c:pt idx="134">
                  <c:v>4.3598957137260821E-2</c:v>
                </c:pt>
                <c:pt idx="135">
                  <c:v>3.9269455739122217E-2</c:v>
                </c:pt>
                <c:pt idx="136">
                  <c:v>3.7499831142691294E-2</c:v>
                </c:pt>
                <c:pt idx="137">
                  <c:v>4.1012063166142164E-2</c:v>
                </c:pt>
                <c:pt idx="138">
                  <c:v>3.6540721628594924E-2</c:v>
                </c:pt>
                <c:pt idx="139">
                  <c:v>3.373093600983415E-2</c:v>
                </c:pt>
                <c:pt idx="140">
                  <c:v>3.964769611087849E-2</c:v>
                </c:pt>
                <c:pt idx="141">
                  <c:v>4.0721628594972067E-2</c:v>
                </c:pt>
                <c:pt idx="142">
                  <c:v>3.6385372904480767E-2</c:v>
                </c:pt>
                <c:pt idx="143">
                  <c:v>3.6520458751536637E-2</c:v>
                </c:pt>
                <c:pt idx="144">
                  <c:v>3.660151025977014E-2</c:v>
                </c:pt>
                <c:pt idx="145">
                  <c:v>2.8307239250543681E-2</c:v>
                </c:pt>
                <c:pt idx="146">
                  <c:v>3.6094938333310914E-2</c:v>
                </c:pt>
                <c:pt idx="147">
                  <c:v>3.7965877315033793E-2</c:v>
                </c:pt>
                <c:pt idx="148">
                  <c:v>2.4889567320031791E-2</c:v>
                </c:pt>
                <c:pt idx="149">
                  <c:v>1.4758128790846481E-2</c:v>
                </c:pt>
                <c:pt idx="150">
                  <c:v>1.9141664527807314E-2</c:v>
                </c:pt>
                <c:pt idx="151">
                  <c:v>2.4626149918273194E-2</c:v>
                </c:pt>
                <c:pt idx="152">
                  <c:v>2.3450903048887629E-2</c:v>
                </c:pt>
                <c:pt idx="153">
                  <c:v>1.6061707214935182E-2</c:v>
                </c:pt>
                <c:pt idx="154">
                  <c:v>1.1840274494441262E-2</c:v>
                </c:pt>
                <c:pt idx="155">
                  <c:v>1.5041809069663813E-2</c:v>
                </c:pt>
                <c:pt idx="156">
                  <c:v>2.0445242951896005E-2</c:v>
                </c:pt>
                <c:pt idx="157">
                  <c:v>2.1316546665405951E-2</c:v>
                </c:pt>
                <c:pt idx="158">
                  <c:v>1.8060977751360965E-2</c:v>
                </c:pt>
                <c:pt idx="159">
                  <c:v>2.6895592148810567E-2</c:v>
                </c:pt>
                <c:pt idx="160">
                  <c:v>2.6706471962932389E-2</c:v>
                </c:pt>
                <c:pt idx="161">
                  <c:v>2.5801396787658502E-2</c:v>
                </c:pt>
                <c:pt idx="162">
                  <c:v>1.6575033433747121E-2</c:v>
                </c:pt>
                <c:pt idx="163">
                  <c:v>2.0607345968362913E-2</c:v>
                </c:pt>
                <c:pt idx="164">
                  <c:v>2.0370945736015292E-2</c:v>
                </c:pt>
                <c:pt idx="165">
                  <c:v>1.4096208140273118E-2</c:v>
                </c:pt>
                <c:pt idx="166">
                  <c:v>1.8148783551947382E-2</c:v>
                </c:pt>
                <c:pt idx="167">
                  <c:v>2.0215597011901145E-2</c:v>
                </c:pt>
                <c:pt idx="168">
                  <c:v>2.3592743188296288E-2</c:v>
                </c:pt>
                <c:pt idx="169">
                  <c:v>1.4454185634970921E-2</c:v>
                </c:pt>
                <c:pt idx="170">
                  <c:v>1.0253015791535709E-2</c:v>
                </c:pt>
                <c:pt idx="171">
                  <c:v>-4.1944155510826855E-3</c:v>
                </c:pt>
                <c:pt idx="172">
                  <c:v>8.3077795939323737E-4</c:v>
                </c:pt>
                <c:pt idx="173">
                  <c:v>5.6465884069325512E-3</c:v>
                </c:pt>
                <c:pt idx="174">
                  <c:v>1.7223445499614529E-3</c:v>
                </c:pt>
                <c:pt idx="175">
                  <c:v>-4.3362556904912378E-3</c:v>
                </c:pt>
                <c:pt idx="176">
                  <c:v>-3.3298661299254739E-3</c:v>
                </c:pt>
                <c:pt idx="177">
                  <c:v>-3.5324949005092199E-3</c:v>
                </c:pt>
                <c:pt idx="178">
                  <c:v>-4.8901076634201325E-3</c:v>
                </c:pt>
                <c:pt idx="179">
                  <c:v>-2.350493738770945E-3</c:v>
                </c:pt>
                <c:pt idx="180">
                  <c:v>-1.028678725329946E-2</c:v>
                </c:pt>
                <c:pt idx="181">
                  <c:v>-1.0063895605657589E-3</c:v>
                </c:pt>
                <c:pt idx="182">
                  <c:v>6.7205208910261494E-3</c:v>
                </c:pt>
                <c:pt idx="183">
                  <c:v>9.5978494333148756E-3</c:v>
                </c:pt>
                <c:pt idx="184">
                  <c:v>6.2207032569197018E-3</c:v>
                </c:pt>
                <c:pt idx="185">
                  <c:v>1.823658935253827E-4</c:v>
                </c:pt>
                <c:pt idx="186">
                  <c:v>-2.1289529495994611E-2</c:v>
                </c:pt>
                <c:pt idx="187">
                  <c:v>-1.7027571021384087E-2</c:v>
                </c:pt>
                <c:pt idx="188">
                  <c:v>-1.1306685398570729E-2</c:v>
                </c:pt>
                <c:pt idx="189">
                  <c:v>-8.3077795939319275E-3</c:v>
                </c:pt>
                <c:pt idx="190">
                  <c:v>-1.4305591203209627E-2</c:v>
                </c:pt>
                <c:pt idx="191">
                  <c:v>-1.2218514866197405E-2</c:v>
                </c:pt>
                <c:pt idx="192">
                  <c:v>-2.6564631823523772E-2</c:v>
                </c:pt>
                <c:pt idx="193">
                  <c:v>-3.5588366406851486E-2</c:v>
                </c:pt>
                <c:pt idx="194">
                  <c:v>-2.6632174747051731E-2</c:v>
                </c:pt>
                <c:pt idx="195">
                  <c:v>-1.8385183784294882E-2</c:v>
                </c:pt>
                <c:pt idx="196">
                  <c:v>-1.3913842246747864E-2</c:v>
                </c:pt>
                <c:pt idx="197">
                  <c:v>-9.6653923568428418E-3</c:v>
                </c:pt>
                <c:pt idx="198">
                  <c:v>-5.0184392181230634E-3</c:v>
                </c:pt>
                <c:pt idx="199">
                  <c:v>-1.0982479365636918E-2</c:v>
                </c:pt>
                <c:pt idx="200">
                  <c:v>-2.5652802355897182E-2</c:v>
                </c:pt>
                <c:pt idx="201">
                  <c:v>-2.8989422778175528E-2</c:v>
                </c:pt>
                <c:pt idx="202">
                  <c:v>-3.3656638793953544E-2</c:v>
                </c:pt>
                <c:pt idx="203">
                  <c:v>-3.6473178705067097E-2</c:v>
                </c:pt>
                <c:pt idx="204">
                  <c:v>-4.1822578248476794E-2</c:v>
                </c:pt>
                <c:pt idx="205">
                  <c:v>-5.4304510516433209E-2</c:v>
                </c:pt>
                <c:pt idx="206">
                  <c:v>-4.9171248328312663E-2</c:v>
                </c:pt>
                <c:pt idx="207">
                  <c:v>-3.4014616288651441E-2</c:v>
                </c:pt>
                <c:pt idx="208">
                  <c:v>-2.854363948289141E-2</c:v>
                </c:pt>
                <c:pt idx="209">
                  <c:v>-2.2741702351844494E-2</c:v>
                </c:pt>
                <c:pt idx="210">
                  <c:v>-2.1228740864819545E-2</c:v>
                </c:pt>
                <c:pt idx="211">
                  <c:v>-2.042498007483751E-2</c:v>
                </c:pt>
                <c:pt idx="212">
                  <c:v>-2.6983397949396876E-2</c:v>
                </c:pt>
                <c:pt idx="213">
                  <c:v>-3.3953827657476246E-2</c:v>
                </c:pt>
                <c:pt idx="214">
                  <c:v>-2.2897051075958751E-2</c:v>
                </c:pt>
                <c:pt idx="215">
                  <c:v>-2.6389020222351241E-2</c:v>
                </c:pt>
                <c:pt idx="216">
                  <c:v>-3.1468248071649524E-2</c:v>
                </c:pt>
                <c:pt idx="217">
                  <c:v>-3.8296837640320464E-2</c:v>
                </c:pt>
                <c:pt idx="218">
                  <c:v>-3.5628892160968331E-2</c:v>
                </c:pt>
                <c:pt idx="219">
                  <c:v>-3.7412025342104881E-2</c:v>
                </c:pt>
                <c:pt idx="220">
                  <c:v>-4.1302497737312135E-2</c:v>
                </c:pt>
                <c:pt idx="221">
                  <c:v>-5.1926999608250979E-2</c:v>
                </c:pt>
                <c:pt idx="222">
                  <c:v>-7.2162859497210463E-2</c:v>
                </c:pt>
                <c:pt idx="223">
                  <c:v>-8.9946911262106952E-2</c:v>
                </c:pt>
                <c:pt idx="224">
                  <c:v>-0.11838248206735368</c:v>
                </c:pt>
                <c:pt idx="225">
                  <c:v>-0.11174976697691397</c:v>
                </c:pt>
                <c:pt idx="226">
                  <c:v>-9.6167614519026751E-2</c:v>
                </c:pt>
                <c:pt idx="227">
                  <c:v>-7.0156834668431756E-2</c:v>
                </c:pt>
                <c:pt idx="228">
                  <c:v>-6.3510610993286198E-2</c:v>
                </c:pt>
                <c:pt idx="229">
                  <c:v>-6.3915868534453635E-2</c:v>
                </c:pt>
                <c:pt idx="230">
                  <c:v>-8.9393059289178303E-2</c:v>
                </c:pt>
                <c:pt idx="231">
                  <c:v>-8.5110837937509287E-2</c:v>
                </c:pt>
                <c:pt idx="232">
                  <c:v>-8.1659394545233632E-2</c:v>
                </c:pt>
                <c:pt idx="233">
                  <c:v>-8.9636213813878735E-2</c:v>
                </c:pt>
                <c:pt idx="234">
                  <c:v>-7.9342672268226416E-2</c:v>
                </c:pt>
                <c:pt idx="235">
                  <c:v>-8.6015913112783227E-2</c:v>
                </c:pt>
                <c:pt idx="236">
                  <c:v>-8.3449282018722912E-2</c:v>
                </c:pt>
                <c:pt idx="237">
                  <c:v>-9.0770934929147465E-2</c:v>
                </c:pt>
                <c:pt idx="238">
                  <c:v>-9.8079079254866558E-2</c:v>
                </c:pt>
                <c:pt idx="239">
                  <c:v>-9.0689883420913886E-2</c:v>
                </c:pt>
                <c:pt idx="240">
                  <c:v>-7.0352709146662723E-2</c:v>
                </c:pt>
                <c:pt idx="241">
                  <c:v>-6.8772204736109704E-2</c:v>
                </c:pt>
                <c:pt idx="242">
                  <c:v>-7.8248476907074482E-2</c:v>
                </c:pt>
                <c:pt idx="243">
                  <c:v>-6.9299039539627502E-2</c:v>
                </c:pt>
                <c:pt idx="244">
                  <c:v>-8.8771664392721564E-2</c:v>
                </c:pt>
                <c:pt idx="245">
                  <c:v>-9.6025774379618192E-2</c:v>
                </c:pt>
                <c:pt idx="246">
                  <c:v>-9.906520593837384E-2</c:v>
                </c:pt>
                <c:pt idx="247">
                  <c:v>-9.637024328961051E-2</c:v>
                </c:pt>
                <c:pt idx="248">
                  <c:v>-0.12163129668904582</c:v>
                </c:pt>
                <c:pt idx="249">
                  <c:v>-0.11944290596674192</c:v>
                </c:pt>
                <c:pt idx="250">
                  <c:v>-0.10120631661420831</c:v>
                </c:pt>
                <c:pt idx="251">
                  <c:v>-0.10560336093587476</c:v>
                </c:pt>
                <c:pt idx="252">
                  <c:v>-9.8997663014846013E-2</c:v>
                </c:pt>
                <c:pt idx="253">
                  <c:v>-8.4644791765166746E-2</c:v>
                </c:pt>
                <c:pt idx="254">
                  <c:v>-7.8221459737663257E-2</c:v>
                </c:pt>
                <c:pt idx="255">
                  <c:v>-6.3287719345644144E-2</c:v>
                </c:pt>
                <c:pt idx="256">
                  <c:v>-5.5837734880516549E-2</c:v>
                </c:pt>
                <c:pt idx="257">
                  <c:v>-5.6803598686965606E-2</c:v>
                </c:pt>
                <c:pt idx="258">
                  <c:v>-6.4888486633255429E-2</c:v>
                </c:pt>
                <c:pt idx="259">
                  <c:v>-6.2821673173301729E-2</c:v>
                </c:pt>
                <c:pt idx="260">
                  <c:v>-6.5948910532643512E-2</c:v>
                </c:pt>
                <c:pt idx="261">
                  <c:v>-6.5334269928539579E-2</c:v>
                </c:pt>
                <c:pt idx="262">
                  <c:v>-7.0717440933713446E-2</c:v>
                </c:pt>
                <c:pt idx="263">
                  <c:v>-6.5077606819133604E-2</c:v>
                </c:pt>
                <c:pt idx="264">
                  <c:v>-7.4378267388925667E-2</c:v>
                </c:pt>
                <c:pt idx="265">
                  <c:v>-6.2632552987423484E-2</c:v>
                </c:pt>
                <c:pt idx="266">
                  <c:v>-5.7526307968714073E-2</c:v>
                </c:pt>
                <c:pt idx="267">
                  <c:v>-6.8522295919056592E-2</c:v>
                </c:pt>
                <c:pt idx="268">
                  <c:v>-7.4688964837153982E-2</c:v>
                </c:pt>
                <c:pt idx="269">
                  <c:v>-6.3638942547989186E-2</c:v>
                </c:pt>
                <c:pt idx="270">
                  <c:v>-6.8454752995528639E-2</c:v>
                </c:pt>
                <c:pt idx="271">
                  <c:v>-8.6198279006308359E-2</c:v>
                </c:pt>
                <c:pt idx="272">
                  <c:v>-7.9862752779391324E-2</c:v>
                </c:pt>
                <c:pt idx="273">
                  <c:v>-7.3966255555405494E-2</c:v>
                </c:pt>
                <c:pt idx="274">
                  <c:v>-7.7242087346508781E-2</c:v>
                </c:pt>
                <c:pt idx="275">
                  <c:v>-8.4199008469882722E-2</c:v>
                </c:pt>
                <c:pt idx="276">
                  <c:v>-8.4570494549286265E-2</c:v>
                </c:pt>
                <c:pt idx="277">
                  <c:v>-8.9345779242708659E-2</c:v>
                </c:pt>
                <c:pt idx="278">
                  <c:v>-9.4141326813189763E-2</c:v>
                </c:pt>
                <c:pt idx="279">
                  <c:v>-9.8849068583084662E-2</c:v>
                </c:pt>
                <c:pt idx="280">
                  <c:v>-0.11335053426452496</c:v>
                </c:pt>
                <c:pt idx="281">
                  <c:v>-0.11684925770327052</c:v>
                </c:pt>
                <c:pt idx="282">
                  <c:v>-0.10049711591716537</c:v>
                </c:pt>
                <c:pt idx="283">
                  <c:v>-0.10300295838005059</c:v>
                </c:pt>
                <c:pt idx="284">
                  <c:v>-9.4924824726113549E-2</c:v>
                </c:pt>
                <c:pt idx="285">
                  <c:v>-8.9940156969754326E-2</c:v>
                </c:pt>
                <c:pt idx="286">
                  <c:v>-9.2662136787928673E-2</c:v>
                </c:pt>
                <c:pt idx="287">
                  <c:v>-9.611358018020455E-2</c:v>
                </c:pt>
                <c:pt idx="288">
                  <c:v>-9.4397989922595849E-2</c:v>
                </c:pt>
                <c:pt idx="289">
                  <c:v>-9.4695178786118661E-2</c:v>
                </c:pt>
                <c:pt idx="290">
                  <c:v>-9.3222743053210225E-2</c:v>
                </c:pt>
                <c:pt idx="291">
                  <c:v>-9.7072689694300496E-2</c:v>
                </c:pt>
                <c:pt idx="292">
                  <c:v>-9.0210328663865968E-2</c:v>
                </c:pt>
                <c:pt idx="293">
                  <c:v>-7.897794048117579E-2</c:v>
                </c:pt>
                <c:pt idx="294">
                  <c:v>-9.0615586205033294E-2</c:v>
                </c:pt>
                <c:pt idx="295">
                  <c:v>-0.10001080686776435</c:v>
                </c:pt>
                <c:pt idx="296">
                  <c:v>-9.7707593175463195E-2</c:v>
                </c:pt>
                <c:pt idx="297">
                  <c:v>-0.11905115701028009</c:v>
                </c:pt>
                <c:pt idx="298">
                  <c:v>-0.12717657071068644</c:v>
                </c:pt>
                <c:pt idx="299">
                  <c:v>-0.1261566725654153</c:v>
                </c:pt>
                <c:pt idx="300">
                  <c:v>-0.12082078160671111</c:v>
                </c:pt>
                <c:pt idx="301">
                  <c:v>-0.13612600807813369</c:v>
                </c:pt>
                <c:pt idx="302">
                  <c:v>-0.14250881435152041</c:v>
                </c:pt>
                <c:pt idx="303">
                  <c:v>-0.12737244518891755</c:v>
                </c:pt>
                <c:pt idx="304">
                  <c:v>-0.11072311453928971</c:v>
                </c:pt>
                <c:pt idx="305">
                  <c:v>-0.12127331919434792</c:v>
                </c:pt>
                <c:pt idx="306">
                  <c:v>-0.12030070109554625</c:v>
                </c:pt>
                <c:pt idx="307">
                  <c:v>-0.11961851756791442</c:v>
                </c:pt>
                <c:pt idx="308">
                  <c:v>-0.11634268577681123</c:v>
                </c:pt>
                <c:pt idx="309">
                  <c:v>-0.10269901522417502</c:v>
                </c:pt>
                <c:pt idx="310">
                  <c:v>-0.10101719642833018</c:v>
                </c:pt>
                <c:pt idx="311">
                  <c:v>-0.10533994353411592</c:v>
                </c:pt>
                <c:pt idx="312">
                  <c:v>-0.11233063611925387</c:v>
                </c:pt>
                <c:pt idx="313">
                  <c:v>-0.12126656490199526</c:v>
                </c:pt>
                <c:pt idx="314">
                  <c:v>-0.12685911897010538</c:v>
                </c:pt>
                <c:pt idx="315">
                  <c:v>-0.12733867372715357</c:v>
                </c:pt>
                <c:pt idx="316">
                  <c:v>-0.14039472084509719</c:v>
                </c:pt>
                <c:pt idx="317">
                  <c:v>-0.15921217933997056</c:v>
                </c:pt>
                <c:pt idx="318">
                  <c:v>-0.15939454523349594</c:v>
                </c:pt>
                <c:pt idx="319">
                  <c:v>-0.16791846218271736</c:v>
                </c:pt>
                <c:pt idx="320">
                  <c:v>-0.16423061855809371</c:v>
                </c:pt>
                <c:pt idx="321">
                  <c:v>-0.17797560349602182</c:v>
                </c:pt>
                <c:pt idx="322">
                  <c:v>-0.16679049535980131</c:v>
                </c:pt>
                <c:pt idx="323">
                  <c:v>-0.18452051278587545</c:v>
                </c:pt>
                <c:pt idx="324">
                  <c:v>-0.19338889864508887</c:v>
                </c:pt>
                <c:pt idx="325">
                  <c:v>-0.18933632323341476</c:v>
                </c:pt>
                <c:pt idx="326">
                  <c:v>-0.20008240236670416</c:v>
                </c:pt>
                <c:pt idx="327">
                  <c:v>-0.18706012671052463</c:v>
                </c:pt>
                <c:pt idx="328">
                  <c:v>-0.16317019465870539</c:v>
                </c:pt>
                <c:pt idx="329">
                  <c:v>-0.17981277101598059</c:v>
                </c:pt>
                <c:pt idx="330">
                  <c:v>-0.1671079471003824</c:v>
                </c:pt>
                <c:pt idx="331">
                  <c:v>-0.16396720115633512</c:v>
                </c:pt>
                <c:pt idx="332">
                  <c:v>-0.14950626122901101</c:v>
                </c:pt>
                <c:pt idx="333">
                  <c:v>-0.1339578802328879</c:v>
                </c:pt>
                <c:pt idx="334">
                  <c:v>-0.14393397003795921</c:v>
                </c:pt>
                <c:pt idx="335">
                  <c:v>-0.1596106825887853</c:v>
                </c:pt>
                <c:pt idx="336">
                  <c:v>-0.14943196401313041</c:v>
                </c:pt>
                <c:pt idx="337">
                  <c:v>-0.13717292339281595</c:v>
                </c:pt>
                <c:pt idx="338">
                  <c:v>-0.137882124089859</c:v>
                </c:pt>
                <c:pt idx="339">
                  <c:v>-0.15332243640833768</c:v>
                </c:pt>
                <c:pt idx="340">
                  <c:v>-0.17039053318383823</c:v>
                </c:pt>
                <c:pt idx="341">
                  <c:v>-0.17694219676604495</c:v>
                </c:pt>
                <c:pt idx="342">
                  <c:v>-0.18358166614883764</c:v>
                </c:pt>
                <c:pt idx="343">
                  <c:v>-0.16373755521633993</c:v>
                </c:pt>
                <c:pt idx="344">
                  <c:v>-0.15199859510719094</c:v>
                </c:pt>
                <c:pt idx="345">
                  <c:v>-0.13091169438177963</c:v>
                </c:pt>
                <c:pt idx="346">
                  <c:v>-0.12657543869128829</c:v>
                </c:pt>
                <c:pt idx="347">
                  <c:v>-0.13454550366758078</c:v>
                </c:pt>
                <c:pt idx="348">
                  <c:v>-0.13237062152998214</c:v>
                </c:pt>
                <c:pt idx="349">
                  <c:v>-0.13792264984397584</c:v>
                </c:pt>
                <c:pt idx="350">
                  <c:v>-0.13948289137747058</c:v>
                </c:pt>
                <c:pt idx="351">
                  <c:v>-0.13858457049454917</c:v>
                </c:pt>
                <c:pt idx="352">
                  <c:v>-0.1355991732746159</c:v>
                </c:pt>
                <c:pt idx="353">
                  <c:v>-0.13137098626176935</c:v>
                </c:pt>
                <c:pt idx="354">
                  <c:v>-0.12315101246842369</c:v>
                </c:pt>
                <c:pt idx="355">
                  <c:v>-0.1207329758061248</c:v>
                </c:pt>
                <c:pt idx="356">
                  <c:v>-0.11358693449687274</c:v>
                </c:pt>
                <c:pt idx="357">
                  <c:v>-0.10758912288759503</c:v>
                </c:pt>
                <c:pt idx="358">
                  <c:v>-9.6032528671971026E-2</c:v>
                </c:pt>
                <c:pt idx="359">
                  <c:v>-0.10092939062774378</c:v>
                </c:pt>
                <c:pt idx="360">
                  <c:v>-9.5404379483161647E-2</c:v>
                </c:pt>
                <c:pt idx="361">
                  <c:v>-9.6336471827846534E-2</c:v>
                </c:pt>
                <c:pt idx="362">
                  <c:v>-8.6684588055709347E-2</c:v>
                </c:pt>
                <c:pt idx="363">
                  <c:v>-8.9690248152701088E-2</c:v>
                </c:pt>
                <c:pt idx="364">
                  <c:v>-9.4904561849055047E-2</c:v>
                </c:pt>
                <c:pt idx="365">
                  <c:v>-8.9649722398584264E-2</c:v>
                </c:pt>
                <c:pt idx="366">
                  <c:v>-7.997757574938881E-2</c:v>
                </c:pt>
                <c:pt idx="367">
                  <c:v>-8.8366406851554224E-2</c:v>
                </c:pt>
                <c:pt idx="368">
                  <c:v>-8.404365974576844E-2</c:v>
                </c:pt>
                <c:pt idx="369">
                  <c:v>-8.8609561376254781E-2</c:v>
                </c:pt>
                <c:pt idx="370">
                  <c:v>-9.6309454658435434E-2</c:v>
                </c:pt>
                <c:pt idx="371">
                  <c:v>-9.7754873221932562E-2</c:v>
                </c:pt>
                <c:pt idx="372">
                  <c:v>-9.5586745376686891E-2</c:v>
                </c:pt>
                <c:pt idx="373">
                  <c:v>-9.315520012968255E-2</c:v>
                </c:pt>
                <c:pt idx="374">
                  <c:v>-8.7900360679211656E-2</c:v>
                </c:pt>
                <c:pt idx="375">
                  <c:v>-8.854877274507969E-2</c:v>
                </c:pt>
                <c:pt idx="376">
                  <c:v>-9.2196090615586201E-2</c:v>
                </c:pt>
                <c:pt idx="377">
                  <c:v>-9.9234063247193624E-2</c:v>
                </c:pt>
                <c:pt idx="378">
                  <c:v>-0.10136166533832247</c:v>
                </c:pt>
                <c:pt idx="379">
                  <c:v>-9.8470828211328243E-2</c:v>
                </c:pt>
                <c:pt idx="380">
                  <c:v>-0.10394855930944105</c:v>
                </c:pt>
                <c:pt idx="381">
                  <c:v>-9.5147716373755409E-2</c:v>
                </c:pt>
                <c:pt idx="382">
                  <c:v>-9.3384846069677493E-2</c:v>
                </c:pt>
                <c:pt idx="383">
                  <c:v>-8.2672538398152098E-2</c:v>
                </c:pt>
                <c:pt idx="384">
                  <c:v>-7.6593675280640913E-2</c:v>
                </c:pt>
                <c:pt idx="385">
                  <c:v>-7.6803058343577368E-2</c:v>
                </c:pt>
                <c:pt idx="386">
                  <c:v>-7.8903643265294976E-2</c:v>
                </c:pt>
                <c:pt idx="387">
                  <c:v>-7.3324597781890391E-2</c:v>
                </c:pt>
                <c:pt idx="388">
                  <c:v>-6.3362016561524862E-2</c:v>
                </c:pt>
                <c:pt idx="389">
                  <c:v>-6.0390127926297242E-2</c:v>
                </c:pt>
                <c:pt idx="390">
                  <c:v>-6.2423169924486932E-2</c:v>
                </c:pt>
                <c:pt idx="391">
                  <c:v>-6.2909478973887878E-2</c:v>
                </c:pt>
                <c:pt idx="392">
                  <c:v>-6.8177827009064274E-2</c:v>
                </c:pt>
                <c:pt idx="393">
                  <c:v>-6.727275183379039E-2</c:v>
                </c:pt>
                <c:pt idx="394">
                  <c:v>-6.1984140921555575E-2</c:v>
                </c:pt>
                <c:pt idx="395">
                  <c:v>-6.2071946722141891E-2</c:v>
                </c:pt>
                <c:pt idx="396">
                  <c:v>-5.7674902400475458E-2</c:v>
                </c:pt>
                <c:pt idx="397">
                  <c:v>-6.3476839531522292E-2</c:v>
                </c:pt>
                <c:pt idx="398">
                  <c:v>-7.414186715657789E-2</c:v>
                </c:pt>
                <c:pt idx="399">
                  <c:v>-7.9254866467640128E-2</c:v>
                </c:pt>
                <c:pt idx="400">
                  <c:v>-7.9254866467640128E-2</c:v>
                </c:pt>
                <c:pt idx="401">
                  <c:v>-7.4560633282450994E-2</c:v>
                </c:pt>
                <c:pt idx="402">
                  <c:v>-8.3861293852243252E-2</c:v>
                </c:pt>
                <c:pt idx="403">
                  <c:v>-6.9582719818444633E-2</c:v>
                </c:pt>
                <c:pt idx="404">
                  <c:v>-6.8704661812581933E-2</c:v>
                </c:pt>
                <c:pt idx="405">
                  <c:v>-6.8731678981993102E-2</c:v>
                </c:pt>
                <c:pt idx="406">
                  <c:v>-7.1379361584286816E-2</c:v>
                </c:pt>
                <c:pt idx="407">
                  <c:v>-6.1592391965093869E-2</c:v>
                </c:pt>
                <c:pt idx="408">
                  <c:v>-5.9998378969835328E-2</c:v>
                </c:pt>
                <c:pt idx="409">
                  <c:v>-6.6151539303227147E-2</c:v>
                </c:pt>
                <c:pt idx="410">
                  <c:v>-6.6739162737920021E-2</c:v>
                </c:pt>
                <c:pt idx="411">
                  <c:v>-5.9829521661015517E-2</c:v>
                </c:pt>
                <c:pt idx="412">
                  <c:v>-5.7580342307536392E-2</c:v>
                </c:pt>
                <c:pt idx="413">
                  <c:v>-5.0772015615923823E-2</c:v>
                </c:pt>
                <c:pt idx="414">
                  <c:v>-5.1075958771799317E-2</c:v>
                </c:pt>
                <c:pt idx="415">
                  <c:v>-4.7293555054236984E-2</c:v>
                </c:pt>
                <c:pt idx="416">
                  <c:v>-4.8543099139503089E-2</c:v>
                </c:pt>
                <c:pt idx="417">
                  <c:v>-4.9954746241236338E-2</c:v>
                </c:pt>
                <c:pt idx="418">
                  <c:v>-5.0110094965350495E-2</c:v>
                </c:pt>
                <c:pt idx="419">
                  <c:v>-4.5145690086049663E-2</c:v>
                </c:pt>
                <c:pt idx="420">
                  <c:v>-3.9080335553244111E-2</c:v>
                </c:pt>
                <c:pt idx="421">
                  <c:v>-3.574371513096565E-2</c:v>
                </c:pt>
                <c:pt idx="422">
                  <c:v>-2.9705377767571248E-2</c:v>
                </c:pt>
                <c:pt idx="423">
                  <c:v>-3.325138125278615E-2</c:v>
                </c:pt>
                <c:pt idx="424">
                  <c:v>-3.8188768962675756E-2</c:v>
                </c:pt>
                <c:pt idx="425">
                  <c:v>-5.1866210977075923E-2</c:v>
                </c:pt>
                <c:pt idx="426">
                  <c:v>-5.4811082442892498E-2</c:v>
                </c:pt>
                <c:pt idx="427">
                  <c:v>-6.2220541153903193E-2</c:v>
                </c:pt>
                <c:pt idx="428">
                  <c:v>-5.9566104259256757E-2</c:v>
                </c:pt>
                <c:pt idx="429">
                  <c:v>-6.2342118416253478E-2</c:v>
                </c:pt>
                <c:pt idx="430">
                  <c:v>-6.1031785699812269E-2</c:v>
                </c:pt>
                <c:pt idx="431">
                  <c:v>-5.3379172464100788E-2</c:v>
                </c:pt>
                <c:pt idx="432">
                  <c:v>-5.3568292649979088E-2</c:v>
                </c:pt>
                <c:pt idx="433">
                  <c:v>-5.4142407499966301E-2</c:v>
                </c:pt>
                <c:pt idx="434">
                  <c:v>-4.5523930457805936E-2</c:v>
                </c:pt>
                <c:pt idx="435">
                  <c:v>-6.1700460642738528E-2</c:v>
                </c:pt>
                <c:pt idx="436">
                  <c:v>-7.5350885487727504E-2</c:v>
                </c:pt>
                <c:pt idx="437">
                  <c:v>-6.5023572480311223E-2</c:v>
                </c:pt>
                <c:pt idx="438">
                  <c:v>-6.5023572480311223E-2</c:v>
                </c:pt>
                <c:pt idx="439">
                  <c:v>-5.0042552041822508E-2</c:v>
                </c:pt>
                <c:pt idx="440">
                  <c:v>-3.6912207707998412E-2</c:v>
                </c:pt>
                <c:pt idx="441">
                  <c:v>-3.9566644602644918E-2</c:v>
                </c:pt>
                <c:pt idx="442">
                  <c:v>-3.8789900982074056E-2</c:v>
                </c:pt>
                <c:pt idx="443">
                  <c:v>-4.5314547394869398E-2</c:v>
                </c:pt>
                <c:pt idx="444">
                  <c:v>-3.6851419076823377E-2</c:v>
                </c:pt>
                <c:pt idx="445">
                  <c:v>-2.9955286584624576E-2</c:v>
                </c:pt>
                <c:pt idx="446">
                  <c:v>-2.2133816040093485E-2</c:v>
                </c:pt>
                <c:pt idx="447">
                  <c:v>-2.1046374971294256E-2</c:v>
                </c:pt>
                <c:pt idx="448">
                  <c:v>-1.9648236454266613E-2</c:v>
                </c:pt>
                <c:pt idx="449">
                  <c:v>-2.1816364299512388E-2</c:v>
                </c:pt>
                <c:pt idx="450">
                  <c:v>-1.8439218123117222E-2</c:v>
                </c:pt>
                <c:pt idx="451">
                  <c:v>-1.896605292663478E-2</c:v>
                </c:pt>
                <c:pt idx="452">
                  <c:v>-1.8358166614883778E-2</c:v>
                </c:pt>
                <c:pt idx="453">
                  <c:v>-1.6183284477285349E-2</c:v>
                </c:pt>
                <c:pt idx="454">
                  <c:v>-1.3826036446161436E-2</c:v>
                </c:pt>
                <c:pt idx="455">
                  <c:v>-2.0755940400124219E-2</c:v>
                </c:pt>
                <c:pt idx="456">
                  <c:v>-1.7250462669026193E-2</c:v>
                </c:pt>
                <c:pt idx="457">
                  <c:v>-1.7486862901373797E-2</c:v>
                </c:pt>
                <c:pt idx="458">
                  <c:v>-1.7068096775500804E-2</c:v>
                </c:pt>
                <c:pt idx="459">
                  <c:v>-1.5041809069663698E-2</c:v>
                </c:pt>
                <c:pt idx="460">
                  <c:v>-2.2181096086562956E-2</c:v>
                </c:pt>
                <c:pt idx="461">
                  <c:v>-1.9810339470733643E-2</c:v>
                </c:pt>
                <c:pt idx="462">
                  <c:v>-1.8682372647817719E-2</c:v>
                </c:pt>
                <c:pt idx="463">
                  <c:v>-1.057722182446952E-2</c:v>
                </c:pt>
                <c:pt idx="464">
                  <c:v>-3.363637591689454E-3</c:v>
                </c:pt>
                <c:pt idx="465">
                  <c:v>-2.836802788170889E-4</c:v>
                </c:pt>
                <c:pt idx="466">
                  <c:v>-2.0533048752482412E-3</c:v>
                </c:pt>
                <c:pt idx="467">
                  <c:v>-6.2814918880949109E-4</c:v>
                </c:pt>
                <c:pt idx="468">
                  <c:v>-3.9107352722654899E-3</c:v>
                </c:pt>
                <c:pt idx="469">
                  <c:v>-1.9182190281924491E-3</c:v>
                </c:pt>
                <c:pt idx="470">
                  <c:v>-6.8893781998460371E-3</c:v>
                </c:pt>
                <c:pt idx="471">
                  <c:v>-7.2811271563077984E-3</c:v>
                </c:pt>
                <c:pt idx="472">
                  <c:v>-7.4094587110107388E-3</c:v>
                </c:pt>
                <c:pt idx="473">
                  <c:v>-7.9633106839396353E-3</c:v>
                </c:pt>
                <c:pt idx="474">
                  <c:v>-3.8634552257958976E-3</c:v>
                </c:pt>
                <c:pt idx="475">
                  <c:v>-2.7422426952328207E-3</c:v>
                </c:pt>
                <c:pt idx="476">
                  <c:v>-1.2103691896199972E-2</c:v>
                </c:pt>
                <c:pt idx="477">
                  <c:v>-1.1799748740324413E-2</c:v>
                </c:pt>
                <c:pt idx="478">
                  <c:v>-1.1178353843867792E-2</c:v>
                </c:pt>
                <c:pt idx="479">
                  <c:v>-8.3347967633430348E-3</c:v>
                </c:pt>
                <c:pt idx="480">
                  <c:v>-8.1389222851121421E-3</c:v>
                </c:pt>
                <c:pt idx="481">
                  <c:v>-1.4008402339686811E-2</c:v>
                </c:pt>
                <c:pt idx="482">
                  <c:v>-8.2064652086401048E-3</c:v>
                </c:pt>
                <c:pt idx="483">
                  <c:v>-6.5516635822060573E-4</c:v>
                </c:pt>
                <c:pt idx="484">
                  <c:v>5.133262188121722E-4</c:v>
                </c:pt>
                <c:pt idx="485">
                  <c:v>-5.8086914234001382E-4</c:v>
                </c:pt>
                <c:pt idx="486">
                  <c:v>-1.4184013940865547E-4</c:v>
                </c:pt>
                <c:pt idx="487">
                  <c:v>-1.7925891904305161E-2</c:v>
                </c:pt>
                <c:pt idx="488">
                  <c:v>-1.4069190970861891E-2</c:v>
                </c:pt>
                <c:pt idx="489">
                  <c:v>-3.0819836005781642E-2</c:v>
                </c:pt>
                <c:pt idx="490">
                  <c:v>-2.9644589136396098E-2</c:v>
                </c:pt>
                <c:pt idx="491">
                  <c:v>-2.0377700028367945E-2</c:v>
                </c:pt>
                <c:pt idx="492">
                  <c:v>-2.3957474975346723E-2</c:v>
                </c:pt>
                <c:pt idx="493">
                  <c:v>-2.0884271954827248E-2</c:v>
                </c:pt>
                <c:pt idx="494">
                  <c:v>-1.9141664527807425E-2</c:v>
                </c:pt>
                <c:pt idx="495">
                  <c:v>-6.3895605657395861E-3</c:v>
                </c:pt>
                <c:pt idx="496">
                  <c:v>-5.538519729286766E-4</c:v>
                </c:pt>
                <c:pt idx="497">
                  <c:v>-7.2608642792494349E-3</c:v>
                </c:pt>
                <c:pt idx="498">
                  <c:v>-1.2556229483836945E-2</c:v>
                </c:pt>
                <c:pt idx="499">
                  <c:v>-1.6710119280802918E-2</c:v>
                </c:pt>
                <c:pt idx="500">
                  <c:v>-4.9981763410647008E-3</c:v>
                </c:pt>
                <c:pt idx="501">
                  <c:v>-3.431180515217405E-3</c:v>
                </c:pt>
                <c:pt idx="502">
                  <c:v>-5.3696624204682183E-3</c:v>
                </c:pt>
                <c:pt idx="503">
                  <c:v>-7.8619962986478109E-3</c:v>
                </c:pt>
                <c:pt idx="504">
                  <c:v>-1.9209207451335263E-2</c:v>
                </c:pt>
                <c:pt idx="505">
                  <c:v>-1.3157361503235213E-2</c:v>
                </c:pt>
                <c:pt idx="506">
                  <c:v>-1.4177259648506581E-2</c:v>
                </c:pt>
                <c:pt idx="507">
                  <c:v>-1.6149513015521373E-2</c:v>
                </c:pt>
                <c:pt idx="508">
                  <c:v>-1.7277479838437318E-2</c:v>
                </c:pt>
                <c:pt idx="509">
                  <c:v>-1.2590000945600921E-2</c:v>
                </c:pt>
                <c:pt idx="510">
                  <c:v>-1.0921690734461701E-2</c:v>
                </c:pt>
                <c:pt idx="511">
                  <c:v>-1.4886460345549525E-2</c:v>
                </c:pt>
                <c:pt idx="512">
                  <c:v>-1.4109716724978738E-2</c:v>
                </c:pt>
                <c:pt idx="513">
                  <c:v>-3.5865292393316723E-3</c:v>
                </c:pt>
                <c:pt idx="514">
                  <c:v>2.3707566158293059E-3</c:v>
                </c:pt>
                <c:pt idx="515">
                  <c:v>2.870574249935756E-3</c:v>
                </c:pt>
                <c:pt idx="516">
                  <c:v>9.0237345833277405E-3</c:v>
                </c:pt>
                <c:pt idx="517">
                  <c:v>7.9430478068813828E-3</c:v>
                </c:pt>
                <c:pt idx="518">
                  <c:v>4.4037986140193002E-3</c:v>
                </c:pt>
                <c:pt idx="519">
                  <c:v>1.485944317614063E-4</c:v>
                </c:pt>
                <c:pt idx="520">
                  <c:v>1.9182190281923383E-3</c:v>
                </c:pt>
                <c:pt idx="521">
                  <c:v>-1.3576127629109105E-3</c:v>
                </c:pt>
                <c:pt idx="522">
                  <c:v>-1.2225269158550045E-3</c:v>
                </c:pt>
                <c:pt idx="523">
                  <c:v>-1.8304132276061326E-3</c:v>
                </c:pt>
                <c:pt idx="524">
                  <c:v>-1.423129398732891E-2</c:v>
                </c:pt>
                <c:pt idx="525">
                  <c:v>-1.4994529023194203E-2</c:v>
                </c:pt>
                <c:pt idx="526">
                  <c:v>-1.9999459656611783E-2</c:v>
                </c:pt>
                <c:pt idx="527">
                  <c:v>-1.0327313007416182E-2</c:v>
                </c:pt>
                <c:pt idx="528">
                  <c:v>-1.003687843624624E-2</c:v>
                </c:pt>
                <c:pt idx="529">
                  <c:v>-3.0732030205195002E-3</c:v>
                </c:pt>
                <c:pt idx="530">
                  <c:v>-4.1268726275548485E-3</c:v>
                </c:pt>
                <c:pt idx="531">
                  <c:v>-1.6885730881975543E-2</c:v>
                </c:pt>
                <c:pt idx="532">
                  <c:v>-1.3974630877922944E-2</c:v>
                </c:pt>
                <c:pt idx="533">
                  <c:v>-3.3298661299254739E-3</c:v>
                </c:pt>
                <c:pt idx="534">
                  <c:v>-4.8765990787144088E-3</c:v>
                </c:pt>
                <c:pt idx="535">
                  <c:v>1.3981385170276361E-3</c:v>
                </c:pt>
                <c:pt idx="536">
                  <c:v>3.9580153187350788E-3</c:v>
                </c:pt>
                <c:pt idx="537">
                  <c:v>1.5838815567293055E-2</c:v>
                </c:pt>
                <c:pt idx="538">
                  <c:v>1.9925162440731073E-2</c:v>
                </c:pt>
                <c:pt idx="539">
                  <c:v>1.8608075431937127E-2</c:v>
                </c:pt>
                <c:pt idx="540">
                  <c:v>1.8223080767828095E-2</c:v>
                </c:pt>
                <c:pt idx="541">
                  <c:v>1.8236589352533597E-2</c:v>
                </c:pt>
                <c:pt idx="542">
                  <c:v>1.418401394085933E-2</c:v>
                </c:pt>
                <c:pt idx="543">
                  <c:v>1.3130344333824207E-2</c:v>
                </c:pt>
                <c:pt idx="544">
                  <c:v>1.8743161278992795E-2</c:v>
                </c:pt>
                <c:pt idx="545">
                  <c:v>1.5001283315547075E-2</c:v>
                </c:pt>
                <c:pt idx="546">
                  <c:v>1.6689856403744541E-2</c:v>
                </c:pt>
                <c:pt idx="547">
                  <c:v>1.9573939238386039E-2</c:v>
                </c:pt>
                <c:pt idx="548">
                  <c:v>2.1640752698339788E-2</c:v>
                </c:pt>
                <c:pt idx="549">
                  <c:v>2.920556013346488E-2</c:v>
                </c:pt>
                <c:pt idx="550">
                  <c:v>3.3082523943966484E-2</c:v>
                </c:pt>
                <c:pt idx="551">
                  <c:v>3.4230753643940792E-2</c:v>
                </c:pt>
                <c:pt idx="552">
                  <c:v>3.257595201750732E-2</c:v>
                </c:pt>
                <c:pt idx="553">
                  <c:v>3.9168141353830267E-2</c:v>
                </c:pt>
                <c:pt idx="554">
                  <c:v>2.6463317438232072E-2</c:v>
                </c:pt>
                <c:pt idx="555">
                  <c:v>2.7888473124670712E-2</c:v>
                </c:pt>
                <c:pt idx="556">
                  <c:v>3.0178178232266779E-2</c:v>
                </c:pt>
                <c:pt idx="557">
                  <c:v>3.1373687978710568E-2</c:v>
                </c:pt>
                <c:pt idx="558">
                  <c:v>3.2933929512205112E-2</c:v>
                </c:pt>
                <c:pt idx="559">
                  <c:v>3.3805233225715076E-2</c:v>
                </c:pt>
                <c:pt idx="560">
                  <c:v>3.5784240885082592E-2</c:v>
                </c:pt>
                <c:pt idx="561">
                  <c:v>3.5311440420387155E-2</c:v>
                </c:pt>
                <c:pt idx="562">
                  <c:v>3.7533602604455304E-2</c:v>
                </c:pt>
                <c:pt idx="563">
                  <c:v>4.1653720939657288E-2</c:v>
                </c:pt>
                <c:pt idx="564">
                  <c:v>3.2569197725154375E-2</c:v>
                </c:pt>
                <c:pt idx="565">
                  <c:v>4.0363651100274331E-2</c:v>
                </c:pt>
                <c:pt idx="566">
                  <c:v>4.8050035797749364E-2</c:v>
                </c:pt>
                <c:pt idx="567">
                  <c:v>5.2764531859997292E-2</c:v>
                </c:pt>
                <c:pt idx="568">
                  <c:v>4.6651897280721916E-2</c:v>
                </c:pt>
                <c:pt idx="569">
                  <c:v>3.941805017088363E-2</c:v>
                </c:pt>
                <c:pt idx="570">
                  <c:v>4.193740121847437E-2</c:v>
                </c:pt>
                <c:pt idx="571">
                  <c:v>4.6341199832493664E-2</c:v>
                </c:pt>
                <c:pt idx="572">
                  <c:v>4.1390303537898424E-2</c:v>
                </c:pt>
                <c:pt idx="573">
                  <c:v>4.6732948788955377E-2</c:v>
                </c:pt>
                <c:pt idx="574">
                  <c:v>4.5517176165453116E-2</c:v>
                </c:pt>
                <c:pt idx="575">
                  <c:v>4.2957299363745746E-2</c:v>
                </c:pt>
                <c:pt idx="576">
                  <c:v>4.0019182190281985E-2</c:v>
                </c:pt>
                <c:pt idx="577">
                  <c:v>4.0822942980263996E-2</c:v>
                </c:pt>
                <c:pt idx="578">
                  <c:v>5.0150620719467312E-2</c:v>
                </c:pt>
                <c:pt idx="579">
                  <c:v>4.5571210504275567E-2</c:v>
                </c:pt>
                <c:pt idx="580">
                  <c:v>5.4392316317019525E-2</c:v>
                </c:pt>
                <c:pt idx="581">
                  <c:v>5.6627987085793093E-2</c:v>
                </c:pt>
                <c:pt idx="582">
                  <c:v>5.6627987085793093E-2</c:v>
                </c:pt>
                <c:pt idx="583">
                  <c:v>5.4716522349953549E-2</c:v>
                </c:pt>
              </c:numCache>
            </c:numRef>
          </c:val>
          <c:smooth val="0"/>
          <c:extLst xmlns:c16r2="http://schemas.microsoft.com/office/drawing/2015/06/chart">
            <c:ext xmlns:c16="http://schemas.microsoft.com/office/drawing/2014/chart" uri="{C3380CC4-5D6E-409C-BE32-E72D297353CC}">
              <c16:uniqueId val="{00000001-F442-40FD-915C-299E11B08D7D}"/>
            </c:ext>
          </c:extLst>
        </c:ser>
        <c:dLbls>
          <c:showLegendKey val="0"/>
          <c:showVal val="0"/>
          <c:showCatName val="0"/>
          <c:showSerName val="0"/>
          <c:showPercent val="0"/>
          <c:showBubbleSize val="0"/>
        </c:dLbls>
        <c:smooth val="0"/>
        <c:axId val="296653936"/>
        <c:axId val="296655504"/>
      </c:lineChart>
      <c:dateAx>
        <c:axId val="296653936"/>
        <c:scaling>
          <c:orientation val="minMax"/>
        </c:scaling>
        <c:delete val="0"/>
        <c:axPos val="b"/>
        <c:majorGridlines/>
        <c:numFmt formatCode="mmm\-yy" sourceLinked="0"/>
        <c:majorTickMark val="out"/>
        <c:minorTickMark val="none"/>
        <c:tickLblPos val="low"/>
        <c:spPr>
          <a:ln>
            <a:solidFill>
              <a:sysClr val="windowText" lastClr="000000"/>
            </a:solidFill>
          </a:ln>
        </c:spPr>
        <c:txPr>
          <a:bodyPr/>
          <a:lstStyle/>
          <a:p>
            <a:pPr>
              <a:defRPr sz="1600"/>
            </a:pPr>
            <a:endParaRPr lang="en-US"/>
          </a:p>
        </c:txPr>
        <c:crossAx val="296655504"/>
        <c:crosses val="autoZero"/>
        <c:auto val="1"/>
        <c:lblOffset val="100"/>
        <c:baseTimeUnit val="days"/>
        <c:majorUnit val="3"/>
      </c:dateAx>
      <c:valAx>
        <c:axId val="296655504"/>
        <c:scaling>
          <c:orientation val="minMax"/>
        </c:scaling>
        <c:delete val="0"/>
        <c:axPos val="l"/>
        <c:numFmt formatCode="0.0%;\(0.0%\)" sourceLinked="1"/>
        <c:majorTickMark val="out"/>
        <c:minorTickMark val="none"/>
        <c:tickLblPos val="nextTo"/>
        <c:spPr>
          <a:ln>
            <a:solidFill>
              <a:sysClr val="windowText" lastClr="000000"/>
            </a:solidFill>
          </a:ln>
        </c:spPr>
        <c:txPr>
          <a:bodyPr/>
          <a:lstStyle/>
          <a:p>
            <a:pPr>
              <a:defRPr sz="1200"/>
            </a:pPr>
            <a:endParaRPr lang="en-US"/>
          </a:p>
        </c:txPr>
        <c:crossAx val="296653936"/>
        <c:crosses val="autoZero"/>
        <c:crossBetween val="between"/>
      </c:valAx>
    </c:plotArea>
    <c:legend>
      <c:legendPos val="b"/>
      <c:layout/>
      <c:overlay val="0"/>
      <c:txPr>
        <a:bodyPr/>
        <a:lstStyle/>
        <a:p>
          <a:pPr>
            <a:defRPr sz="1800"/>
          </a:pPr>
          <a:endParaRPr lang="en-US"/>
        </a:p>
      </c:txPr>
    </c:legend>
    <c:plotVisOnly val="1"/>
    <c:dispBlanksAs val="gap"/>
    <c:showDLblsOverMax val="0"/>
  </c:chart>
  <c:spPr>
    <a:noFill/>
    <a:ln>
      <a:noFill/>
    </a:ln>
  </c:spPr>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84348152552187"/>
          <c:y val="3.1863937835305764E-2"/>
          <c:w val="0.83765507436570452"/>
          <c:h val="0.70704432779235926"/>
        </c:manualLayout>
      </c:layout>
      <c:lineChart>
        <c:grouping val="standard"/>
        <c:varyColors val="0"/>
        <c:ser>
          <c:idx val="0"/>
          <c:order val="0"/>
          <c:tx>
            <c:strRef>
              <c:f>'[Revenue_Outlook-.xlsx]Revenue_Outlook"'!$C$8</c:f>
              <c:strCache>
                <c:ptCount val="1"/>
                <c:pt idx="0">
                  <c:v>Growth %</c:v>
                </c:pt>
              </c:strCache>
            </c:strRef>
          </c:tx>
          <c:spPr>
            <a:ln w="28575" cap="rnd">
              <a:solidFill>
                <a:srgbClr val="C00000"/>
              </a:solidFill>
              <a:round/>
            </a:ln>
            <a:effectLst/>
          </c:spPr>
          <c:marker>
            <c:symbol val="none"/>
          </c:marker>
          <c:cat>
            <c:numRef>
              <c:f>'[Revenue_Outlook-.xlsx]Revenue_Outlook"'!$A$9:$A$26</c:f>
              <c:numCache>
                <c:formatCode>0</c:formatCode>
                <c:ptCount val="18"/>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numCache>
            </c:numRef>
          </c:cat>
          <c:val>
            <c:numRef>
              <c:f>'[Revenue_Outlook-.xlsx]Revenue_Outlook"'!$C$9:$C$26</c:f>
              <c:numCache>
                <c:formatCode>#,##0.0</c:formatCode>
                <c:ptCount val="18"/>
                <c:pt idx="0">
                  <c:v>0</c:v>
                </c:pt>
                <c:pt idx="1">
                  <c:v>2</c:v>
                </c:pt>
                <c:pt idx="2">
                  <c:v>3.5</c:v>
                </c:pt>
                <c:pt idx="3">
                  <c:v>3.1</c:v>
                </c:pt>
                <c:pt idx="4">
                  <c:v>3</c:v>
                </c:pt>
                <c:pt idx="5">
                  <c:v>4.3</c:v>
                </c:pt>
                <c:pt idx="6">
                  <c:v>1.6</c:v>
                </c:pt>
                <c:pt idx="7">
                  <c:v>4.4000000000000004</c:v>
                </c:pt>
                <c:pt idx="8">
                  <c:v>2.1</c:v>
                </c:pt>
                <c:pt idx="9">
                  <c:v>2</c:v>
                </c:pt>
                <c:pt idx="10">
                  <c:v>0.8</c:v>
                </c:pt>
                <c:pt idx="11">
                  <c:v>1.8</c:v>
                </c:pt>
              </c:numCache>
            </c:numRef>
          </c:val>
          <c:smooth val="0"/>
          <c:extLst xmlns:c16r2="http://schemas.microsoft.com/office/drawing/2015/06/chart">
            <c:ext xmlns:c16="http://schemas.microsoft.com/office/drawing/2014/chart" uri="{C3380CC4-5D6E-409C-BE32-E72D297353CC}">
              <c16:uniqueId val="{00000000-D0C2-4328-935F-5E5C26CD563E}"/>
            </c:ext>
          </c:extLst>
        </c:ser>
        <c:ser>
          <c:idx val="1"/>
          <c:order val="1"/>
          <c:tx>
            <c:strRef>
              <c:f>'[Revenue_Outlook-.xlsx]Revenue_Outlook"'!$D$8</c:f>
              <c:strCache>
                <c:ptCount val="1"/>
                <c:pt idx="0">
                  <c:v>Projected Growth %</c:v>
                </c:pt>
              </c:strCache>
            </c:strRef>
          </c:tx>
          <c:spPr>
            <a:ln w="28575" cap="rnd">
              <a:solidFill>
                <a:srgbClr val="00B0F0"/>
              </a:solidFill>
              <a:round/>
            </a:ln>
            <a:effectLst/>
          </c:spPr>
          <c:marker>
            <c:symbol val="none"/>
          </c:marker>
          <c:cat>
            <c:numRef>
              <c:f>'[Revenue_Outlook-.xlsx]Revenue_Outlook"'!$A$9:$A$26</c:f>
              <c:numCache>
                <c:formatCode>0</c:formatCode>
                <c:ptCount val="18"/>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numCache>
            </c:numRef>
          </c:cat>
          <c:val>
            <c:numRef>
              <c:f>'[Revenue_Outlook-.xlsx]Revenue_Outlook"'!$D$9:$D$26</c:f>
              <c:numCache>
                <c:formatCode>General</c:formatCode>
                <c:ptCount val="18"/>
                <c:pt idx="11">
                  <c:v>1.8</c:v>
                </c:pt>
                <c:pt idx="12" formatCode="#,##0.0">
                  <c:v>3.4</c:v>
                </c:pt>
                <c:pt idx="13" formatCode="#,##0.0">
                  <c:v>2.4</c:v>
                </c:pt>
                <c:pt idx="14" formatCode="#,##0.0">
                  <c:v>2.1</c:v>
                </c:pt>
                <c:pt idx="15" formatCode="#,##0.0">
                  <c:v>2.1</c:v>
                </c:pt>
                <c:pt idx="16" formatCode="#,##0.0">
                  <c:v>1.9000000000000001</c:v>
                </c:pt>
                <c:pt idx="17" formatCode="#,##0.0">
                  <c:v>2.2000000000000002</c:v>
                </c:pt>
              </c:numCache>
            </c:numRef>
          </c:val>
          <c:smooth val="0"/>
          <c:extLst xmlns:c16r2="http://schemas.microsoft.com/office/drawing/2015/06/chart">
            <c:ext xmlns:c16="http://schemas.microsoft.com/office/drawing/2014/chart" uri="{C3380CC4-5D6E-409C-BE32-E72D297353CC}">
              <c16:uniqueId val="{00000001-D0C2-4328-935F-5E5C26CD563E}"/>
            </c:ext>
          </c:extLst>
        </c:ser>
        <c:dLbls>
          <c:showLegendKey val="0"/>
          <c:showVal val="0"/>
          <c:showCatName val="0"/>
          <c:showSerName val="0"/>
          <c:showPercent val="0"/>
          <c:showBubbleSize val="0"/>
        </c:dLbls>
        <c:smooth val="0"/>
        <c:axId val="296652368"/>
        <c:axId val="296651584"/>
      </c:lineChart>
      <c:catAx>
        <c:axId val="296652368"/>
        <c:scaling>
          <c:orientation val="minMax"/>
        </c:scaling>
        <c:delete val="0"/>
        <c:axPos val="b"/>
        <c:title>
          <c:tx>
            <c:rich>
              <a:bodyPr/>
              <a:lstStyle/>
              <a:p>
                <a:pPr>
                  <a:defRPr/>
                </a:pPr>
                <a:r>
                  <a:rPr lang="en-CA" dirty="0" smtClean="0"/>
                  <a:t>Year</a:t>
                </a:r>
                <a:endParaRPr lang="en-CA" dirty="0"/>
              </a:p>
            </c:rich>
          </c:tx>
          <c:layout/>
          <c:overlay val="0"/>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651584"/>
        <c:crosses val="autoZero"/>
        <c:auto val="1"/>
        <c:lblAlgn val="ctr"/>
        <c:lblOffset val="100"/>
        <c:noMultiLvlLbl val="0"/>
      </c:catAx>
      <c:valAx>
        <c:axId val="29665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CA" dirty="0" smtClean="0"/>
                  <a:t>Revenue Growth</a:t>
                </a:r>
                <a:endParaRPr lang="en-CA" dirty="0"/>
              </a:p>
            </c:rich>
          </c:tx>
          <c:layout/>
          <c:overlay val="0"/>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652368"/>
        <c:crosses val="autoZero"/>
        <c:crossBetween val="between"/>
      </c:valAx>
      <c:spPr>
        <a:noFill/>
        <a:ln>
          <a:noFill/>
        </a:ln>
        <a:effectLst/>
      </c:spPr>
    </c:plotArea>
    <c:legend>
      <c:legendPos val="b"/>
      <c:layout/>
      <c:overlay val="0"/>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0.90966</cdr:x>
      <cdr:y>0.12897</cdr:y>
    </cdr:from>
    <cdr:to>
      <cdr:x>1</cdr:x>
      <cdr:y>0.19192</cdr:y>
    </cdr:to>
    <cdr:sp macro="" textlink="">
      <cdr:nvSpPr>
        <cdr:cNvPr id="2" name="TextBox 1"/>
        <cdr:cNvSpPr txBox="1"/>
      </cdr:nvSpPr>
      <cdr:spPr>
        <a:xfrm xmlns:a="http://schemas.openxmlformats.org/drawingml/2006/main">
          <a:off x="11445154" y="1078620"/>
          <a:ext cx="1136639" cy="526466"/>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fld id="{9B064F3F-6478-41E1-8F34-CB901F089635}" type="TxLink">
            <a:rPr lang="en-US" sz="1400" b="1" i="0" u="none" strike="noStrike">
              <a:solidFill>
                <a:srgbClr val="800000"/>
              </a:solidFill>
              <a:latin typeface="Verdana"/>
              <a:ea typeface="Verdana"/>
              <a:cs typeface="Verdana"/>
            </a:rPr>
            <a:pPr algn="ctr"/>
            <a:t>15.3%</a:t>
          </a:fld>
          <a:r>
            <a:rPr lang="en-US" sz="1400" b="1" i="0" u="none" strike="noStrike">
              <a:solidFill>
                <a:srgbClr val="800000"/>
              </a:solidFill>
              <a:latin typeface="Verdana"/>
              <a:ea typeface="Verdana"/>
              <a:cs typeface="Verdana"/>
            </a:rPr>
            <a:t>, Portfolio</a:t>
          </a:r>
          <a:endParaRPr lang="en-CA" sz="1800" b="1">
            <a:solidFill>
              <a:srgbClr val="800000"/>
            </a:solidFill>
            <a:latin typeface="Verdana" panose="020B0604030504040204" pitchFamily="34" charset="0"/>
            <a:ea typeface="Verdana" panose="020B0604030504040204" pitchFamily="34" charset="0"/>
            <a:cs typeface="Verdana" panose="020B0604030504040204" pitchFamily="34" charset="0"/>
          </a:endParaRPr>
        </a:p>
      </cdr:txBody>
    </cdr:sp>
  </cdr:relSizeAnchor>
  <cdr:relSizeAnchor xmlns:cdr="http://schemas.openxmlformats.org/drawingml/2006/chartDrawing">
    <cdr:from>
      <cdr:x>0.90966</cdr:x>
      <cdr:y>0.28183</cdr:y>
    </cdr:from>
    <cdr:to>
      <cdr:x>1</cdr:x>
      <cdr:y>0.34478</cdr:y>
    </cdr:to>
    <cdr:sp macro="" textlink="">
      <cdr:nvSpPr>
        <cdr:cNvPr id="3" name="TextBox 1"/>
        <cdr:cNvSpPr txBox="1"/>
      </cdr:nvSpPr>
      <cdr:spPr>
        <a:xfrm xmlns:a="http://schemas.openxmlformats.org/drawingml/2006/main">
          <a:off x="11445154" y="2357025"/>
          <a:ext cx="1136639" cy="526467"/>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fld id="{8EF925A3-9E5F-4DBC-B712-6DF044214794}" type="TxLink">
            <a:rPr lang="en-US" sz="1400" b="1" i="0" u="none" strike="noStrike">
              <a:solidFill>
                <a:schemeClr val="accent2">
                  <a:lumMod val="75000"/>
                </a:schemeClr>
              </a:solidFill>
              <a:latin typeface="Verdana"/>
              <a:ea typeface="Verdana"/>
              <a:cs typeface="Verdana"/>
            </a:rPr>
            <a:pPr algn="ctr"/>
            <a:t>5.5%</a:t>
          </a:fld>
          <a:r>
            <a:rPr lang="en-US" sz="1400" b="1" i="0" u="none" strike="noStrike">
              <a:solidFill>
                <a:schemeClr val="accent2">
                  <a:lumMod val="75000"/>
                </a:schemeClr>
              </a:solidFill>
              <a:latin typeface="Verdana"/>
              <a:ea typeface="Verdana"/>
              <a:cs typeface="Verdana"/>
            </a:rPr>
            <a:t>,</a:t>
          </a:r>
        </a:p>
        <a:p xmlns:a="http://schemas.openxmlformats.org/drawingml/2006/main">
          <a:pPr algn="ctr"/>
          <a:r>
            <a:rPr lang="en-US" sz="1400" b="1" i="0" u="none" strike="noStrike">
              <a:solidFill>
                <a:schemeClr val="accent2">
                  <a:lumMod val="75000"/>
                </a:schemeClr>
              </a:solidFill>
              <a:latin typeface="Verdana"/>
              <a:ea typeface="Verdana"/>
              <a:cs typeface="Verdana"/>
            </a:rPr>
            <a:t>S&amp;P TSX</a:t>
          </a:r>
          <a:endParaRPr lang="en-CA" sz="1800" b="1">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4E049C-8211-44A1-8D43-3803B0C45857}" type="datetimeFigureOut">
              <a:rPr lang="en-US" smtClean="0"/>
              <a:pPr/>
              <a:t>4/1/2017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D91CF6-7E1A-48DE-9362-3849059F35B0}" type="slidenum">
              <a:rPr lang="en-US" smtClean="0"/>
              <a:pPr/>
              <a:t>‹#›</a:t>
            </a:fld>
            <a:endParaRPr lang="en-US"/>
          </a:p>
        </p:txBody>
      </p:sp>
    </p:spTree>
    <p:extLst>
      <p:ext uri="{BB962C8B-B14F-4D97-AF65-F5344CB8AC3E}">
        <p14:creationId xmlns:p14="http://schemas.microsoft.com/office/powerpoint/2010/main" val="6063624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E6B7-A25C-4B80-9699-EF280F3EEE87}" type="datetimeFigureOut">
              <a:rPr lang="en-US" smtClean="0"/>
              <a:pPr/>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105B5-A2FB-43AD-A34F-3A472AF4EC74}" type="slidenum">
              <a:rPr lang="en-US" smtClean="0"/>
              <a:pPr/>
              <a:t>‹#›</a:t>
            </a:fld>
            <a:endParaRPr lang="en-US"/>
          </a:p>
        </p:txBody>
      </p:sp>
    </p:spTree>
    <p:extLst>
      <p:ext uri="{BB962C8B-B14F-4D97-AF65-F5344CB8AC3E}">
        <p14:creationId xmlns:p14="http://schemas.microsoft.com/office/powerpoint/2010/main" val="19936121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169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Sources:</a:t>
            </a:r>
          </a:p>
          <a:p>
            <a:r>
              <a:rPr lang="en-CA" dirty="0" smtClean="0"/>
              <a:t>https://www.bloomberg.com/news/articles/2017-03-10/toronto-foreign-buyer-tax-won-t-solve-housing-woes-brokers-say</a:t>
            </a:r>
          </a:p>
          <a:p>
            <a:r>
              <a:rPr lang="en-CA" dirty="0" smtClean="0"/>
              <a:t>https://www.bloomberg.com/news/articles/2017-02-02/vancouver-home-sales-plunge-40-extending-string-of-declines</a:t>
            </a:r>
            <a:endParaRPr lang="en-CA" dirty="0"/>
          </a:p>
        </p:txBody>
      </p:sp>
    </p:spTree>
    <p:extLst>
      <p:ext uri="{BB962C8B-B14F-4D97-AF65-F5344CB8AC3E}">
        <p14:creationId xmlns:p14="http://schemas.microsoft.com/office/powerpoint/2010/main" val="70514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https://economics.cibccm.com/economicsweb/cds?ID=2272&amp;TYPE=EC_PDF</a:t>
            </a:r>
            <a:endParaRPr lang="en-CA" dirty="0"/>
          </a:p>
        </p:txBody>
      </p:sp>
    </p:spTree>
    <p:extLst>
      <p:ext uri="{BB962C8B-B14F-4D97-AF65-F5344CB8AC3E}">
        <p14:creationId xmlns:p14="http://schemas.microsoft.com/office/powerpoint/2010/main" val="376212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https://www.bloomberg.com/news/articles/2017-03-30/ford-seeks-to-curb-long-car-loans-as-canadian-debt-pile-mounts</a:t>
            </a:r>
            <a:endParaRPr lang="en-CA" dirty="0"/>
          </a:p>
        </p:txBody>
      </p:sp>
    </p:spTree>
    <p:extLst>
      <p:ext uri="{BB962C8B-B14F-4D97-AF65-F5344CB8AC3E}">
        <p14:creationId xmlns:p14="http://schemas.microsoft.com/office/powerpoint/2010/main" val="300372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https://www.canadianmortgagetrends.com/canadian_mortgage_trends/2016/01/top-banks-by-mortgage-portfolio.html</a:t>
            </a:r>
            <a:endParaRPr lang="en-CA" dirty="0"/>
          </a:p>
        </p:txBody>
      </p:sp>
    </p:spTree>
    <p:extLst>
      <p:ext uri="{BB962C8B-B14F-4D97-AF65-F5344CB8AC3E}">
        <p14:creationId xmlns:p14="http://schemas.microsoft.com/office/powerpoint/2010/main" val="201273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a:t>
            </a:r>
          </a:p>
          <a:p>
            <a:r>
              <a:rPr lang="en-US" dirty="0" smtClean="0"/>
              <a:t>https://www2.deloitte.com/us/en/pages/technology-media-and-telecommunications/articles/telecommunications-industry-outlook.html#</a:t>
            </a:r>
          </a:p>
          <a:p>
            <a:r>
              <a:rPr lang="en-US" dirty="0" smtClean="0"/>
              <a:t>http://clients1.ibisworld.com.libaccess.lib.mcmaster.ca/reports/ca/industry/default.aspx?entid=1415</a:t>
            </a:r>
          </a:p>
          <a:p>
            <a:r>
              <a:rPr lang="en-US" dirty="0" smtClean="0"/>
              <a:t>http://clients1.ibisworld.com.libaccess.lib.mcmaster.ca/reports/ca/industry/default.aspx?entid=1267</a:t>
            </a:r>
            <a:endParaRPr lang="en-US" dirty="0"/>
          </a:p>
        </p:txBody>
      </p:sp>
      <p:sp>
        <p:nvSpPr>
          <p:cNvPr id="4" name="Slide Number Placeholder 3"/>
          <p:cNvSpPr>
            <a:spLocks noGrp="1"/>
          </p:cNvSpPr>
          <p:nvPr>
            <p:ph type="sldNum" sz="quarter" idx="10"/>
          </p:nvPr>
        </p:nvSpPr>
        <p:spPr/>
        <p:txBody>
          <a:bodyPr/>
          <a:lstStyle/>
          <a:p>
            <a:fld id="{E6A105B5-A2FB-43AD-A34F-3A472AF4EC74}" type="slidenum">
              <a:rPr lang="en-US" smtClean="0"/>
              <a:pPr/>
              <a:t>23</a:t>
            </a:fld>
            <a:endParaRPr lang="en-US"/>
          </a:p>
        </p:txBody>
      </p:sp>
    </p:spTree>
    <p:extLst>
      <p:ext uri="{BB962C8B-B14F-4D97-AF65-F5344CB8AC3E}">
        <p14:creationId xmlns:p14="http://schemas.microsoft.com/office/powerpoint/2010/main" val="121838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105B5-A2FB-43AD-A34F-3A472AF4EC74}" type="slidenum">
              <a:rPr lang="en-US" smtClean="0"/>
              <a:pPr/>
              <a:t>24</a:t>
            </a:fld>
            <a:endParaRPr lang="en-US"/>
          </a:p>
        </p:txBody>
      </p:sp>
    </p:spTree>
    <p:extLst>
      <p:ext uri="{BB962C8B-B14F-4D97-AF65-F5344CB8AC3E}">
        <p14:creationId xmlns:p14="http://schemas.microsoft.com/office/powerpoint/2010/main" val="379922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105B5-A2FB-43AD-A34F-3A472AF4EC74}" type="slidenum">
              <a:rPr lang="en-US" smtClean="0"/>
              <a:pPr/>
              <a:t>25</a:t>
            </a:fld>
            <a:endParaRPr lang="en-US"/>
          </a:p>
        </p:txBody>
      </p:sp>
    </p:spTree>
    <p:extLst>
      <p:ext uri="{BB962C8B-B14F-4D97-AF65-F5344CB8AC3E}">
        <p14:creationId xmlns:p14="http://schemas.microsoft.com/office/powerpoint/2010/main" val="286074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500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361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457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010000"/>
                </a:solidFill>
                <a:latin typeface="Nirmala UI"/>
              </a:rPr>
              <a:t>TransGlobe</a:t>
            </a:r>
            <a:r>
              <a:rPr lang="en-US" dirty="0" smtClean="0">
                <a:solidFill>
                  <a:srgbClr val="010000"/>
                </a:solidFill>
                <a:latin typeface="Nirmala UI"/>
              </a:rPr>
              <a:t> Energy Corporation. Became a dividend paying company in 2014. Heavily invested in Egyptian opportunities. Functional reserves in Yemen were significantly lower than in 2013. Reserves in the republic were reclassified due to political instability and conflict. </a:t>
            </a:r>
            <a:r>
              <a:rPr lang="en-US" dirty="0" smtClean="0">
                <a:solidFill>
                  <a:srgbClr val="000000"/>
                </a:solidFill>
                <a:latin typeface="Nirmala UI"/>
              </a:rPr>
              <a:t> Yemeni Crisis (2011-Present) Political turmoil and threat from militants cause uncertainty and oil prices have fallen sharply leading to significant revenue shortfalls </a:t>
            </a:r>
          </a:p>
          <a:p>
            <a:endParaRPr lang="en-US" dirty="0"/>
          </a:p>
        </p:txBody>
      </p:sp>
    </p:spTree>
    <p:extLst>
      <p:ext uri="{BB962C8B-B14F-4D97-AF65-F5344CB8AC3E}">
        <p14:creationId xmlns:p14="http://schemas.microsoft.com/office/powerpoint/2010/main" val="195282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Price collapse of oil in 2014 . </a:t>
            </a:r>
            <a:r>
              <a:rPr lang="en-CA" dirty="0" smtClean="0"/>
              <a:t>The main cause of the price collapse of 2014-2015 was over-production of oil. Most of the increase came from unconventional production in the United States and Canada–tight oil, oil sands and deep-water oil. From 2008 to 2015, U.S. and Canadian production increased 7.65 million barrels per day</a:t>
            </a:r>
            <a:r>
              <a:rPr lang="en-US" dirty="0" smtClean="0"/>
              <a:t> </a:t>
            </a:r>
          </a:p>
          <a:p>
            <a:pPr marL="285750" indent="-285750">
              <a:buFont typeface="Arial" panose="020B0604020202020204" pitchFamily="34" charset="0"/>
              <a:buChar char="•"/>
            </a:pPr>
            <a:r>
              <a:rPr lang="en-US" dirty="0" smtClean="0">
                <a:solidFill>
                  <a:srgbClr val="000000"/>
                </a:solidFill>
              </a:rPr>
              <a:t>Energy and Utilities compose a large portion of the S&amp;P/TSX Composite Index while it makes up a smaller fraction of the MAC IC portfolio. </a:t>
            </a:r>
            <a:endParaRPr lang="en-US" dirty="0" smtClean="0"/>
          </a:p>
          <a:p>
            <a:pPr marL="285750" indent="-285750">
              <a:buFont typeface="Arial" panose="020B0604020202020204" pitchFamily="34" charset="0"/>
              <a:buChar char="•"/>
            </a:pPr>
            <a:r>
              <a:rPr lang="en-US" dirty="0" smtClean="0">
                <a:solidFill>
                  <a:srgbClr val="000000"/>
                </a:solidFill>
              </a:rPr>
              <a:t>Financials holds the largest sector weight inside the S&amp;P/TSX Composite Index </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81125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852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85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Source:</a:t>
            </a:r>
            <a:r>
              <a:rPr lang="en-CA" baseline="0" dirty="0" smtClean="0"/>
              <a:t> Bloomberg Terminal data </a:t>
            </a:r>
          </a:p>
          <a:p>
            <a:r>
              <a:rPr lang="en-CA" dirty="0" smtClean="0"/>
              <a:t>https://economics.cibccm.com/economicsweb/cds?ID=2272&amp;TYPE=EC_PDF</a:t>
            </a:r>
            <a:endParaRPr lang="en-CA" dirty="0"/>
          </a:p>
        </p:txBody>
      </p:sp>
    </p:spTree>
    <p:extLst>
      <p:ext uri="{BB962C8B-B14F-4D97-AF65-F5344CB8AC3E}">
        <p14:creationId xmlns:p14="http://schemas.microsoft.com/office/powerpoint/2010/main" val="435111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4403" y="692026"/>
            <a:ext cx="7329489" cy="442869"/>
          </a:xfrm>
        </p:spPr>
        <p:txBody>
          <a:bodyPr>
            <a:noAutofit/>
          </a:bodyPr>
          <a:lstStyle>
            <a:lvl1pPr marL="0" indent="0" algn="l">
              <a:buNone/>
              <a:defRPr sz="28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445" y="3081867"/>
            <a:ext cx="1450158" cy="1256199"/>
          </a:xfrm>
          <a:prstGeom prst="rect">
            <a:avLst/>
          </a:prstGeom>
        </p:spPr>
      </p:pic>
      <p:sp>
        <p:nvSpPr>
          <p:cNvPr id="4" name="TextBox 3"/>
          <p:cNvSpPr txBox="1"/>
          <p:nvPr userDrawn="1"/>
        </p:nvSpPr>
        <p:spPr>
          <a:xfrm>
            <a:off x="1511870" y="3801332"/>
            <a:ext cx="5174815" cy="584775"/>
          </a:xfrm>
          <a:prstGeom prst="rect">
            <a:avLst/>
          </a:prstGeom>
          <a:noFill/>
        </p:spPr>
        <p:txBody>
          <a:bodyPr wrap="none" rtlCol="0">
            <a:spAutoFit/>
          </a:bodyPr>
          <a:lstStyle/>
          <a:p>
            <a:pPr algn="l"/>
            <a:r>
              <a:rPr lang="en-US" sz="3200" dirty="0">
                <a:latin typeface="+mj-lt"/>
              </a:rPr>
              <a:t>McMaster Investment Council</a:t>
            </a:r>
          </a:p>
        </p:txBody>
      </p:sp>
      <p:sp>
        <p:nvSpPr>
          <p:cNvPr id="6" name="Rectangle 5"/>
          <p:cNvSpPr/>
          <p:nvPr userDrawn="1"/>
        </p:nvSpPr>
        <p:spPr>
          <a:xfrm>
            <a:off x="0" y="4326467"/>
            <a:ext cx="12192000" cy="2556932"/>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5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67890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94184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8419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8" y="2781299"/>
            <a:ext cx="4050791" cy="1318259"/>
          </a:xfrm>
        </p:spPr>
        <p:txBody>
          <a:bodyPr anchor="b">
            <a:normAutofit/>
          </a:bodyPr>
          <a:lstStyle>
            <a:lvl1pPr algn="ctr">
              <a:defRPr sz="8800" b="0">
                <a:solidFill>
                  <a:srgbClr val="FFFFFF"/>
                </a:solidFill>
              </a:defRPr>
            </a:lvl1pPr>
          </a:lstStyle>
          <a:p>
            <a:r>
              <a:rPr lang="en-US" dirty="0"/>
              <a:t>I</a:t>
            </a:r>
          </a:p>
        </p:txBody>
      </p:sp>
      <p:sp>
        <p:nvSpPr>
          <p:cNvPr id="15" name="Text Placeholder 14"/>
          <p:cNvSpPr>
            <a:spLocks noGrp="1"/>
          </p:cNvSpPr>
          <p:nvPr>
            <p:ph type="body" sz="quarter" idx="10"/>
          </p:nvPr>
        </p:nvSpPr>
        <p:spPr>
          <a:xfrm>
            <a:off x="4051300" y="2924175"/>
            <a:ext cx="8140700" cy="1009650"/>
          </a:xfrm>
        </p:spPr>
        <p:txBody>
          <a:bodyPr>
            <a:normAutofit/>
          </a:bodyPr>
          <a:lstStyle>
            <a:lvl1pPr marL="0" indent="0" algn="ctr">
              <a:buNone/>
              <a:defRPr sz="6000">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1735138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6595853"/>
            <a:ext cx="12192000" cy="301479"/>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2092" y="176349"/>
            <a:ext cx="11704320" cy="438180"/>
          </a:xfrm>
        </p:spPr>
        <p:txBody>
          <a:bodyPr>
            <a:noAutofit/>
          </a:bodyPr>
          <a:lstStyle>
            <a:lvl1pPr>
              <a:defRPr sz="2800">
                <a:solidFill>
                  <a:schemeClr val="tx1"/>
                </a:solidFill>
                <a:latin typeface="Baskerville" panose="02000503000000000000" pitchFamily="2" charset="0"/>
              </a:defRPr>
            </a:lvl1pPr>
          </a:lstStyle>
          <a:p>
            <a:r>
              <a:rPr lang="en-US" dirty="0"/>
              <a:t>Title - Subtitle</a:t>
            </a:r>
          </a:p>
        </p:txBody>
      </p:sp>
      <p:sp>
        <p:nvSpPr>
          <p:cNvPr id="3" name="Content Placeholder 2"/>
          <p:cNvSpPr>
            <a:spLocks noGrp="1"/>
          </p:cNvSpPr>
          <p:nvPr>
            <p:ph idx="1"/>
          </p:nvPr>
        </p:nvSpPr>
        <p:spPr>
          <a:xfrm>
            <a:off x="232092" y="946098"/>
            <a:ext cx="11704320" cy="547832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232092" y="776812"/>
            <a:ext cx="11704320" cy="9144"/>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232092" y="6655378"/>
            <a:ext cx="2743200" cy="182880"/>
          </a:xfrm>
        </p:spPr>
        <p:txBody>
          <a:bodyPr/>
          <a:lstStyle>
            <a:lvl1pPr>
              <a:defRPr>
                <a:solidFill>
                  <a:schemeClr val="bg1"/>
                </a:solidFill>
                <a:latin typeface="+mj-lt"/>
              </a:defRPr>
            </a:lvl1pPr>
          </a:lstStyle>
          <a:p>
            <a:endParaRPr lang="en-US" dirty="0"/>
          </a:p>
        </p:txBody>
      </p:sp>
      <p:sp>
        <p:nvSpPr>
          <p:cNvPr id="5" name="Footer Placeholder 4"/>
          <p:cNvSpPr>
            <a:spLocks noGrp="1"/>
          </p:cNvSpPr>
          <p:nvPr>
            <p:ph type="ftr" sz="quarter" idx="11"/>
          </p:nvPr>
        </p:nvSpPr>
        <p:spPr>
          <a:xfrm>
            <a:off x="4038600" y="6653172"/>
            <a:ext cx="4114800" cy="182880"/>
          </a:xfrm>
        </p:spPr>
        <p:txBody>
          <a:bodyPr/>
          <a:lstStyle>
            <a:lvl1pPr>
              <a:defRPr>
                <a:solidFill>
                  <a:schemeClr val="bg1"/>
                </a:solidFill>
                <a:latin typeface="+mj-lt"/>
              </a:defRPr>
            </a:lvl1pPr>
          </a:lstStyle>
          <a:p>
            <a:r>
              <a:rPr lang="en-US" dirty="0"/>
              <a:t>McMaster Investment Council</a:t>
            </a:r>
          </a:p>
        </p:txBody>
      </p:sp>
      <p:sp>
        <p:nvSpPr>
          <p:cNvPr id="6" name="Slide Number Placeholder 5"/>
          <p:cNvSpPr>
            <a:spLocks noGrp="1"/>
          </p:cNvSpPr>
          <p:nvPr>
            <p:ph type="sldNum" sz="quarter" idx="12"/>
          </p:nvPr>
        </p:nvSpPr>
        <p:spPr>
          <a:xfrm>
            <a:off x="9193212" y="6637899"/>
            <a:ext cx="2743200" cy="182880"/>
          </a:xfrm>
        </p:spPr>
        <p:txBody>
          <a:bodyPr/>
          <a:lstStyle>
            <a:lvl1pPr>
              <a:defRPr>
                <a:solidFill>
                  <a:schemeClr val="bg1"/>
                </a:solidFill>
                <a:latin typeface="+mj-lt"/>
              </a:defRPr>
            </a:lvl1pPr>
          </a:lstStyle>
          <a:p>
            <a:fld id="{9B5AF6BB-46FB-4DD0-9CC5-11E531CCBFD2}" type="slidenum">
              <a:rPr lang="en-US" smtClean="0"/>
              <a:pPr/>
              <a:t>‹#›</a:t>
            </a:fld>
            <a:endParaRPr lang="en-US" dirty="0"/>
          </a:p>
        </p:txBody>
      </p:sp>
    </p:spTree>
    <p:extLst>
      <p:ext uri="{BB962C8B-B14F-4D97-AF65-F5344CB8AC3E}">
        <p14:creationId xmlns:p14="http://schemas.microsoft.com/office/powerpoint/2010/main" val="141874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5639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99320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McMaster Investment Council</a:t>
            </a:r>
          </a:p>
        </p:txBody>
      </p:sp>
      <p:sp>
        <p:nvSpPr>
          <p:cNvPr id="9" name="Slide Number Placeholder 8"/>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4178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McMaster Investment Council</a:t>
            </a:r>
          </a:p>
        </p:txBody>
      </p:sp>
      <p:sp>
        <p:nvSpPr>
          <p:cNvPr id="5" name="Slide Number Placeholder 4"/>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403808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7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16958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McMaster Investment Council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AF6BB-46FB-4DD0-9CC5-11E531CCBFD2}" type="slidenum">
              <a:rPr lang="en-US" smtClean="0"/>
              <a:pPr/>
              <a:t>‹#›</a:t>
            </a:fld>
            <a:endParaRPr lang="en-US"/>
          </a:p>
        </p:txBody>
      </p:sp>
    </p:spTree>
    <p:extLst>
      <p:ext uri="{BB962C8B-B14F-4D97-AF65-F5344CB8AC3E}">
        <p14:creationId xmlns:p14="http://schemas.microsoft.com/office/powerpoint/2010/main" val="9077263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MAC IC Portfolio </a:t>
            </a:r>
          </a:p>
        </p:txBody>
      </p:sp>
      <p:sp>
        <p:nvSpPr>
          <p:cNvPr id="3" name="Subtitle 1"/>
          <p:cNvSpPr txBox="1">
            <a:spLocks/>
          </p:cNvSpPr>
          <p:nvPr/>
        </p:nvSpPr>
        <p:spPr>
          <a:xfrm>
            <a:off x="614402" y="1134895"/>
            <a:ext cx="7329489" cy="4428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lumMod val="50000"/>
                    <a:lumOff val="50000"/>
                  </a:schemeClr>
                </a:solidFill>
              </a:rPr>
              <a:t>March </a:t>
            </a:r>
            <a:r>
              <a:rPr lang="en-US" dirty="0">
                <a:solidFill>
                  <a:schemeClr val="tx1">
                    <a:lumMod val="50000"/>
                    <a:lumOff val="50000"/>
                  </a:schemeClr>
                </a:solidFill>
              </a:rPr>
              <a:t>2017</a:t>
            </a:r>
          </a:p>
        </p:txBody>
      </p:sp>
      <p:sp>
        <p:nvSpPr>
          <p:cNvPr id="4" name="Subtitle 1"/>
          <p:cNvSpPr txBox="1">
            <a:spLocks/>
          </p:cNvSpPr>
          <p:nvPr/>
        </p:nvSpPr>
        <p:spPr>
          <a:xfrm>
            <a:off x="614402" y="1577764"/>
            <a:ext cx="10880912" cy="4428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lumMod val="50000"/>
                    <a:lumOff val="50000"/>
                  </a:schemeClr>
                </a:solidFill>
              </a:rPr>
              <a:t>Macro Team</a:t>
            </a:r>
          </a:p>
        </p:txBody>
      </p:sp>
    </p:spTree>
    <p:extLst>
      <p:ext uri="{BB962C8B-B14F-4D97-AF65-F5344CB8AC3E}">
        <p14:creationId xmlns:p14="http://schemas.microsoft.com/office/powerpoint/2010/main" val="396301513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mn-lt"/>
              </a:rPr>
              <a:t>Portfolio Performance Timeline Cont. </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r>
              <a:rPr lang="en-US" dirty="0">
                <a:latin typeface="+mn-lt"/>
              </a:rPr>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latin typeface="+mn-lt"/>
              </a:rPr>
              <a:pPr/>
              <a:t>10</a:t>
            </a:fld>
            <a:endParaRPr lang="en-US" dirty="0">
              <a:latin typeface="+mn-lt"/>
            </a:endParaRPr>
          </a:p>
        </p:txBody>
      </p:sp>
      <p:sp>
        <p:nvSpPr>
          <p:cNvPr id="10" name="TextBox 9"/>
          <p:cNvSpPr txBox="1"/>
          <p:nvPr/>
        </p:nvSpPr>
        <p:spPr>
          <a:xfrm>
            <a:off x="232092" y="1356851"/>
            <a:ext cx="11704320" cy="3970318"/>
          </a:xfrm>
          <a:prstGeom prst="rect">
            <a:avLst/>
          </a:prstGeom>
        </p:spPr>
        <p:txBody>
          <a:bodyPr wrap="square" rtlCol="0" anchor="t">
            <a:spAutoFit/>
          </a:bodyPr>
          <a:lstStyle/>
          <a:p>
            <a:pPr marL="285750" indent="-285750">
              <a:buFont typeface="Arial" panose="020B0604020202020204" pitchFamily="34" charset="0"/>
              <a:buChar char="•"/>
            </a:pPr>
            <a:r>
              <a:rPr lang="en-CA" sz="2400" dirty="0" smtClean="0"/>
              <a:t>The </a:t>
            </a:r>
            <a:r>
              <a:rPr lang="en-CA" sz="2400" dirty="0"/>
              <a:t>main cause of </a:t>
            </a:r>
            <a:r>
              <a:rPr lang="en-CA" sz="2400" dirty="0" smtClean="0"/>
              <a:t>the oil </a:t>
            </a:r>
            <a:r>
              <a:rPr lang="en-CA" sz="2400" dirty="0"/>
              <a:t>price collapse of 2014-2015 was </a:t>
            </a:r>
            <a:r>
              <a:rPr lang="en-CA" sz="2400" dirty="0" smtClean="0"/>
              <a:t>due to over-production </a:t>
            </a:r>
            <a:endParaRPr lang="en-CA" sz="2400" dirty="0" smtClean="0"/>
          </a:p>
          <a:p>
            <a:endParaRPr lang="en-CA" sz="2400" dirty="0" smtClean="0"/>
          </a:p>
          <a:p>
            <a:pPr marL="285750" indent="-285750">
              <a:buFont typeface="Arial" panose="020B0604020202020204" pitchFamily="34" charset="0"/>
              <a:buChar char="•"/>
            </a:pPr>
            <a:r>
              <a:rPr lang="en-CA" sz="2400" dirty="0" smtClean="0"/>
              <a:t>From </a:t>
            </a:r>
            <a:r>
              <a:rPr lang="en-CA" sz="2400" dirty="0"/>
              <a:t>2008 to 2015, U.S. and Canadian production increased 7.65 million barrels per day</a:t>
            </a:r>
            <a:r>
              <a:rPr lang="en-US" sz="2400" dirty="0"/>
              <a:t> </a:t>
            </a:r>
            <a:endParaRPr lang="en-US" sz="2400" dirty="0" smtClean="0"/>
          </a:p>
          <a:p>
            <a:endParaRPr lang="en-US" sz="2400" dirty="0" smtClean="0"/>
          </a:p>
          <a:p>
            <a:pPr marL="285750" indent="-285750">
              <a:buFont typeface="Arial" panose="020B0604020202020204" pitchFamily="34" charset="0"/>
              <a:buChar char="•"/>
            </a:pPr>
            <a:r>
              <a:rPr lang="en-US" sz="2400" dirty="0">
                <a:solidFill>
                  <a:srgbClr val="000000"/>
                </a:solidFill>
              </a:rPr>
              <a:t>Energy and Utilities compose a large portion of the S&amp;P/TSX Composite Index while it makes up a smaller fraction of the MAC IC portfolio. </a:t>
            </a:r>
            <a:endParaRPr lang="en-US" sz="2400" dirty="0" smtClean="0">
              <a:solidFill>
                <a:srgbClr val="000000"/>
              </a:solidFill>
            </a:endParaRPr>
          </a:p>
          <a:p>
            <a:endParaRPr lang="en-US" sz="2400" dirty="0" smtClean="0"/>
          </a:p>
          <a:p>
            <a:pPr marL="285750" indent="-285750">
              <a:buFont typeface="Arial" panose="020B0604020202020204" pitchFamily="34" charset="0"/>
              <a:buChar char="•"/>
            </a:pPr>
            <a:r>
              <a:rPr lang="en-US" sz="2400" dirty="0">
                <a:solidFill>
                  <a:srgbClr val="000000"/>
                </a:solidFill>
              </a:rPr>
              <a:t>Financials holds the largest sector weight inside the S&amp;P/TSX Composite Index </a:t>
            </a:r>
          </a:p>
          <a:p>
            <a:pPr marL="285750" indent="-285750">
              <a:buFont typeface="Arial" panose="020B0604020202020204" pitchFamily="34" charset="0"/>
              <a:buChar char="•"/>
            </a:pPr>
            <a:endParaRPr lang="en-US" dirty="0"/>
          </a:p>
          <a:p>
            <a:endParaRPr lang="en-US" dirty="0">
              <a:solidFill>
                <a:srgbClr val="000000"/>
              </a:solidFill>
            </a:endParaRPr>
          </a:p>
        </p:txBody>
      </p:sp>
      <p:sp>
        <p:nvSpPr>
          <p:cNvPr id="11" name="TextBox 10"/>
          <p:cNvSpPr txBox="1"/>
          <p:nvPr/>
        </p:nvSpPr>
        <p:spPr>
          <a:xfrm>
            <a:off x="3600450" y="3190875"/>
            <a:ext cx="5955806" cy="369332"/>
          </a:xfrm>
          <a:prstGeom prst="rect">
            <a:avLst/>
          </a:prstGeom>
        </p:spPr>
        <p:txBody>
          <a:bodyPr rtlCol="0">
            <a:spAutoFit/>
          </a:bodyPr>
          <a:lstStyle/>
          <a:p>
            <a:pPr marL="285750" indent="-285750" algn="ctr">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365298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Portfolio Holdings</a:t>
            </a:r>
            <a:endParaRPr lang="en-CA"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10526887"/>
              </p:ext>
            </p:extLst>
          </p:nvPr>
        </p:nvGraphicFramePr>
        <p:xfrm>
          <a:off x="232086" y="1150368"/>
          <a:ext cx="11704325" cy="5029205"/>
        </p:xfrm>
        <a:graphic>
          <a:graphicData uri="http://schemas.openxmlformats.org/drawingml/2006/table">
            <a:tbl>
              <a:tblPr/>
              <a:tblGrid>
                <a:gridCol w="1065772"/>
                <a:gridCol w="3855686"/>
                <a:gridCol w="1094881"/>
                <a:gridCol w="1611348"/>
                <a:gridCol w="1235053"/>
                <a:gridCol w="1235053"/>
                <a:gridCol w="1606532"/>
              </a:tblGrid>
              <a:tr h="264695">
                <a:tc>
                  <a:txBody>
                    <a:bodyPr/>
                    <a:lstStyle/>
                    <a:p>
                      <a:pPr algn="ctr" fontAlgn="b"/>
                      <a:endParaRPr lang="en-US" sz="1050" b="1" i="0" u="none" strike="noStrike" dirty="0">
                        <a:solidFill>
                          <a:srgbClr val="FFFFFF"/>
                        </a:solidFill>
                        <a:latin typeface="Verdana"/>
                      </a:endParaRPr>
                    </a:p>
                  </a:txBody>
                  <a:tcPr marL="0" marR="0" marT="0" marB="0" anchor="b">
                    <a:lnL>
                      <a:noFill/>
                    </a:lnL>
                    <a:lnR>
                      <a:noFill/>
                    </a:lnR>
                    <a:lnT>
                      <a:noFill/>
                    </a:lnT>
                    <a:lnB>
                      <a:noFill/>
                    </a:lnB>
                    <a:solidFill>
                      <a:srgbClr val="800000"/>
                    </a:solidFill>
                  </a:tcPr>
                </a:tc>
                <a:tc>
                  <a:txBody>
                    <a:bodyPr/>
                    <a:lstStyle/>
                    <a:p>
                      <a:pPr algn="l" fontAlgn="b"/>
                      <a:r>
                        <a:rPr lang="fr-CA" sz="1050" b="0" i="0" u="none" strike="noStrike" dirty="0">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0" i="0" u="none" strike="noStrike">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0" i="0" u="none" strike="noStrike">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0" i="0" u="none" strike="noStrike">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err="1">
                          <a:solidFill>
                            <a:srgbClr val="FFFFFF"/>
                          </a:solidFill>
                          <a:effectLst/>
                          <a:latin typeface="Verdana" panose="020B0604030504040204" pitchFamily="34" charset="0"/>
                        </a:rPr>
                        <a:t>Average</a:t>
                      </a:r>
                      <a:endParaRPr lang="fr-CA" sz="1050" b="1" i="0" u="none" strike="noStrike" dirty="0">
                        <a:solidFill>
                          <a:srgbClr val="FFFFFF"/>
                        </a:solidFill>
                        <a:effectLst/>
                        <a:latin typeface="Verdana" panose="020B0604030504040204" pitchFamily="34" charset="0"/>
                      </a:endParaRP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err="1">
                          <a:solidFill>
                            <a:srgbClr val="FFFFFF"/>
                          </a:solidFill>
                          <a:effectLst/>
                          <a:latin typeface="Verdana" panose="020B0604030504040204" pitchFamily="34" charset="0"/>
                        </a:rPr>
                        <a:t>Market</a:t>
                      </a:r>
                      <a:endParaRPr lang="fr-CA" sz="1050" b="1" i="0" u="none" strike="noStrike" dirty="0">
                        <a:solidFill>
                          <a:srgbClr val="FFFFFF"/>
                        </a:solidFill>
                        <a:effectLst/>
                        <a:latin typeface="Verdana" panose="020B0604030504040204" pitchFamily="34" charset="0"/>
                      </a:endParaRPr>
                    </a:p>
                  </a:txBody>
                  <a:tcPr marL="0" marR="0" marT="0" marB="0" anchor="b">
                    <a:lnL>
                      <a:noFill/>
                    </a:lnL>
                    <a:lnR>
                      <a:noFill/>
                    </a:lnR>
                    <a:lnT>
                      <a:noFill/>
                    </a:lnT>
                    <a:lnB>
                      <a:noFill/>
                    </a:lnB>
                    <a:solidFill>
                      <a:srgbClr val="800000"/>
                    </a:solidFill>
                  </a:tcPr>
                </a:tc>
              </a:tr>
              <a:tr h="264695">
                <a:tc>
                  <a:txBody>
                    <a:bodyPr/>
                    <a:lstStyle/>
                    <a:p>
                      <a:pPr algn="l" fontAlgn="b"/>
                      <a:r>
                        <a:rPr lang="en-US" sz="1050" b="1" i="0" u="none" strike="noStrike" dirty="0">
                          <a:solidFill>
                            <a:srgbClr val="FFFFFF"/>
                          </a:solidFill>
                          <a:latin typeface="Verdana"/>
                        </a:rPr>
                        <a:t>Industry</a:t>
                      </a:r>
                    </a:p>
                  </a:txBody>
                  <a:tcPr marL="0" marR="0" marT="0" marB="0" anchor="b">
                    <a:lnL>
                      <a:noFill/>
                    </a:lnL>
                    <a:lnR>
                      <a:noFill/>
                    </a:lnR>
                    <a:lnT>
                      <a:noFill/>
                    </a:lnT>
                    <a:lnB>
                      <a:noFill/>
                    </a:lnB>
                    <a:solidFill>
                      <a:srgbClr val="800000"/>
                    </a:solidFill>
                  </a:tcPr>
                </a:tc>
                <a:tc>
                  <a:txBody>
                    <a:bodyPr/>
                    <a:lstStyle/>
                    <a:p>
                      <a:pPr algn="l" fontAlgn="b"/>
                      <a:r>
                        <a:rPr lang="fr-CA" sz="1050" b="1" i="0" u="none" strike="noStrike">
                          <a:solidFill>
                            <a:srgbClr val="FFFFFF"/>
                          </a:solidFill>
                          <a:effectLst/>
                          <a:latin typeface="Verdana" panose="020B0604030504040204" pitchFamily="34" charset="0"/>
                        </a:rPr>
                        <a:t>Name</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a:solidFill>
                            <a:srgbClr val="FFFFFF"/>
                          </a:solidFill>
                          <a:effectLst/>
                          <a:latin typeface="Verdana" panose="020B0604030504040204" pitchFamily="34" charset="0"/>
                        </a:rPr>
                        <a:t>Symbol</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Last Price</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Shares Held</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err="1">
                          <a:solidFill>
                            <a:srgbClr val="FFFFFF"/>
                          </a:solidFill>
                          <a:effectLst/>
                          <a:latin typeface="Verdana" panose="020B0604030504040204" pitchFamily="34" charset="0"/>
                        </a:rPr>
                        <a:t>Cost</a:t>
                      </a:r>
                      <a:r>
                        <a:rPr lang="fr-CA" sz="1050" b="1" i="0" u="none" strike="noStrike" dirty="0">
                          <a:solidFill>
                            <a:srgbClr val="FFFFFF"/>
                          </a:solidFill>
                          <a:effectLst/>
                          <a:latin typeface="Verdana" panose="020B0604030504040204" pitchFamily="34" charset="0"/>
                        </a:rPr>
                        <a:t> Basis</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Value</a:t>
                      </a:r>
                    </a:p>
                  </a:txBody>
                  <a:tcPr marL="0" marR="0" marT="0" marB="0" anchor="b">
                    <a:lnL>
                      <a:noFill/>
                    </a:lnL>
                    <a:lnR>
                      <a:noFill/>
                    </a:lnR>
                    <a:lnT>
                      <a:noFill/>
                    </a:lnT>
                    <a:lnB>
                      <a:noFill/>
                    </a:lnB>
                    <a:solidFill>
                      <a:srgbClr val="800000"/>
                    </a:solidFill>
                  </a:tcPr>
                </a:tc>
              </a:tr>
              <a:tr h="264695">
                <a:tc>
                  <a:txBody>
                    <a:bodyPr/>
                    <a:lstStyle/>
                    <a:p>
                      <a:pPr algn="l" fontAlgn="b"/>
                      <a:endParaRPr lang="en-US" sz="1050" b="0" i="0" u="none" strike="noStrike" dirty="0">
                        <a:solidFill>
                          <a:srgbClr val="000000"/>
                        </a:solidFill>
                        <a:latin typeface="Verdana"/>
                      </a:endParaRPr>
                    </a:p>
                  </a:txBody>
                  <a:tcPr marL="0" marR="0" marT="0" marB="0" anchor="b">
                    <a:lnL>
                      <a:noFill/>
                    </a:lnL>
                    <a:lnR>
                      <a:noFill/>
                    </a:lnR>
                    <a:lnT>
                      <a:noFill/>
                    </a:lnT>
                    <a:lnB>
                      <a:noFill/>
                    </a:lnB>
                  </a:tcPr>
                </a:tc>
                <a:tc>
                  <a:txBody>
                    <a:bodyPr/>
                    <a:lstStyle/>
                    <a:p>
                      <a:pPr algn="l" fontAlgn="b"/>
                      <a:r>
                        <a:rPr lang="fr-CA" sz="1050" b="0" i="0" u="none" strike="noStrike">
                          <a:solidFill>
                            <a:srgbClr val="000000"/>
                          </a:solidFill>
                          <a:effectLst/>
                          <a:latin typeface="Verdana" panose="020B0604030504040204" pitchFamily="34" charset="0"/>
                        </a:rPr>
                        <a:t>Cash</a:t>
                      </a:r>
                    </a:p>
                  </a:txBody>
                  <a:tcPr marL="0" marR="0" marT="0" marB="0" anchor="b">
                    <a:lnL>
                      <a:noFill/>
                    </a:lnL>
                    <a:lnR>
                      <a:noFill/>
                    </a:lnR>
                    <a:lnT>
                      <a:noFill/>
                    </a:lnT>
                    <a:lnB>
                      <a:noFill/>
                    </a:lnB>
                  </a:tcPr>
                </a:tc>
                <a:tc>
                  <a:txBody>
                    <a:bodyPr/>
                    <a:lstStyle/>
                    <a:p>
                      <a:pPr algn="ct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$394,807.58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BlackBerry Ltd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BB</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$9.46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4,625</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$50,006.25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$43,752.50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EUI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TransGlobe</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Energy</a:t>
                      </a:r>
                      <a:r>
                        <a:rPr lang="fr-CA" sz="1050" b="0" i="0" u="none" strike="noStrike" dirty="0">
                          <a:solidFill>
                            <a:srgbClr val="000000"/>
                          </a:solidFill>
                          <a:effectLst/>
                          <a:latin typeface="Verdana" panose="020B0604030504040204" pitchFamily="34" charset="0"/>
                        </a:rPr>
                        <a:t> Corporation</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TGL</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$2.29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9,375</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$37,507.50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$21,468.75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ETF</a:t>
                      </a:r>
                    </a:p>
                  </a:txBody>
                  <a:tcPr marL="0" marR="0" marT="0" marB="0" anchor="b">
                    <a:lnL>
                      <a:noFill/>
                    </a:lnL>
                    <a:lnR>
                      <a:noFill/>
                    </a:lnR>
                    <a:lnT>
                      <a:noFill/>
                    </a:lnT>
                    <a:lnB>
                      <a:noFill/>
                    </a:lnB>
                  </a:tcPr>
                </a:tc>
                <a:tc>
                  <a:txBody>
                    <a:bodyPr/>
                    <a:lstStyle/>
                    <a:p>
                      <a:pPr algn="l" fontAlgn="b"/>
                      <a:r>
                        <a:rPr lang="en-CA" sz="1050" b="0" i="0" u="none" strike="noStrike" dirty="0">
                          <a:solidFill>
                            <a:srgbClr val="000000"/>
                          </a:solidFill>
                          <a:effectLst/>
                          <a:latin typeface="Verdana" panose="020B0604030504040204" pitchFamily="34" charset="0"/>
                        </a:rPr>
                        <a:t>BMO SP TSX CAPPED COMP IDX ETF</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ZCN</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$21.03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0</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$0.00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Quebecor, Inc.</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QBR.B</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$39.54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1,892</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$60,270.20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$74,809.68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Avigilon</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Corp</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AVO</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$14.78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2,348</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$50,022.40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$34,703.44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EUI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TransAlta</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Renewables</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RNW</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$14.86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4,900</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$48,128.00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$72,814.00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FI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Gluskin</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Sheff</a:t>
                      </a:r>
                      <a:r>
                        <a:rPr lang="fr-CA" sz="1050" b="0" i="0" u="none" strike="noStrike" dirty="0">
                          <a:solidFill>
                            <a:srgbClr val="000000"/>
                          </a:solidFill>
                          <a:effectLst/>
                          <a:latin typeface="Verdana" panose="020B0604030504040204" pitchFamily="34" charset="0"/>
                        </a:rPr>
                        <a:t> + Associates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GS</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$18.53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2,900</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$49,310.00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$53,737.00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MM</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Klondex</a:t>
                      </a:r>
                      <a:r>
                        <a:rPr lang="fr-CA" sz="1050" b="0" i="0" u="none" strike="noStrike" dirty="0">
                          <a:solidFill>
                            <a:srgbClr val="000000"/>
                          </a:solidFill>
                          <a:effectLst/>
                          <a:latin typeface="Verdana" panose="020B0604030504040204" pitchFamily="34" charset="0"/>
                        </a:rPr>
                        <a:t> Mines Ltd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KDX</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$6.53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14,201</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$41,471.92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$92,732.53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a:solidFill>
                            <a:srgbClr val="000000"/>
                          </a:solidFill>
                          <a:effectLst/>
                          <a:latin typeface="Verdana" panose="020B0604030504040204" pitchFamily="34" charset="0"/>
                        </a:rPr>
                        <a:t>Halogen Software Inc</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HGN</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$10.43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6,835</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$47,718.30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$71,254.88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CHR</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Andrew Peller Ltd.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ADW.A</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$10.79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4,484</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$50,006.60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$48,382.36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FI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Alaris</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Royalty</a:t>
                      </a:r>
                      <a:r>
                        <a:rPr lang="fr-CA" sz="1050" b="0" i="0" u="none" strike="noStrike" dirty="0">
                          <a:solidFill>
                            <a:srgbClr val="000000"/>
                          </a:solidFill>
                          <a:effectLst/>
                          <a:latin typeface="Verdana" panose="020B0604030504040204" pitchFamily="34" charset="0"/>
                        </a:rPr>
                        <a:t> Corp.</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AD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$22.63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2,787</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$50,008.78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$63,069.81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BSM Technologies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GPS</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$1.62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41,666</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$50,009.20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$67,498.92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MM</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Hudbay</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Minerals</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HBM</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$10.57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5,973</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$50,004.01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$63,134.61 </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EUI</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Fortis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FTS</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$41.05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1,246</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$50,011.98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$51,148.30 </a:t>
                      </a:r>
                    </a:p>
                  </a:txBody>
                  <a:tcPr marL="0" marR="0" marT="0" marB="0" anchor="b">
                    <a:lnL>
                      <a:noFill/>
                    </a:lnL>
                    <a:lnR>
                      <a:noFill/>
                    </a:lnR>
                    <a:lnT>
                      <a:noFill/>
                    </a:lnT>
                    <a:lnB>
                      <a:noFill/>
                    </a:lnB>
                  </a:tcPr>
                </a:tc>
              </a:tr>
              <a:tr h="264695">
                <a:tc>
                  <a:txBody>
                    <a:bodyPr/>
                    <a:lstStyle/>
                    <a:p>
                      <a:pPr algn="ctr" fontAlgn="b"/>
                      <a:endParaRPr lang="en-US" sz="1050" b="1" i="0" u="none" strike="noStrike" dirty="0">
                        <a:solidFill>
                          <a:srgbClr val="FFFFFF"/>
                        </a:solidFill>
                        <a:latin typeface="Verdana"/>
                      </a:endParaRPr>
                    </a:p>
                  </a:txBody>
                  <a:tcPr marL="0" marR="0" marT="0" marB="0" anchor="b">
                    <a:lnL>
                      <a:noFill/>
                    </a:lnL>
                    <a:lnR>
                      <a:noFill/>
                    </a:lnR>
                    <a:lnT>
                      <a:noFill/>
                    </a:lnT>
                    <a:lnB>
                      <a:noFill/>
                    </a:lnB>
                  </a:tcPr>
                </a:tc>
                <a:tc>
                  <a:txBody>
                    <a:bodyPr/>
                    <a:lstStyle/>
                    <a:p>
                      <a:pPr algn="l"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r>
              <a:tr h="264695">
                <a:tc>
                  <a:txBody>
                    <a:bodyPr/>
                    <a:lstStyle/>
                    <a:p>
                      <a:pPr algn="l" fontAlgn="b"/>
                      <a:endParaRPr lang="en-US" sz="1050" b="1" i="0" u="none" strike="noStrike" dirty="0">
                        <a:solidFill>
                          <a:srgbClr val="FFFFFF"/>
                        </a:solidFill>
                        <a:latin typeface="Verdana"/>
                      </a:endParaRPr>
                    </a:p>
                  </a:txBody>
                  <a:tcPr marL="0" marR="0" marT="0" marB="0" anchor="b">
                    <a:lnL>
                      <a:noFill/>
                    </a:lnL>
                    <a:lnR>
                      <a:noFill/>
                    </a:lnR>
                    <a:lnT>
                      <a:noFill/>
                    </a:lnT>
                    <a:lnB>
                      <a:noFill/>
                    </a:lnB>
                    <a:solidFill>
                      <a:srgbClr val="D9D9D9"/>
                    </a:solidFill>
                  </a:tcPr>
                </a:tc>
                <a:tc>
                  <a:txBody>
                    <a:bodyPr/>
                    <a:lstStyle/>
                    <a:p>
                      <a:pPr algn="l" fontAlgn="b"/>
                      <a:r>
                        <a:rPr lang="fr-CA" sz="1050" b="1" i="0" u="none" strike="noStrike" dirty="0" err="1">
                          <a:solidFill>
                            <a:srgbClr val="000000"/>
                          </a:solidFill>
                          <a:effectLst/>
                          <a:latin typeface="Verdana" panose="020B0604030504040204" pitchFamily="34" charset="0"/>
                        </a:rPr>
                        <a:t>Totals</a:t>
                      </a:r>
                      <a:endParaRPr lang="fr-CA" sz="1050" b="1"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solidFill>
                      <a:srgbClr val="D9D9D9"/>
                    </a:solidFill>
                  </a:tcPr>
                </a:tc>
                <a:tc>
                  <a:txBody>
                    <a:bodyPr/>
                    <a:lstStyle/>
                    <a:p>
                      <a:pPr algn="ctr" fontAlgn="b"/>
                      <a:r>
                        <a:rPr lang="fr-CA" sz="1050" b="0"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D9D9D9"/>
                    </a:solidFill>
                  </a:tcPr>
                </a:tc>
                <a:tc>
                  <a:txBody>
                    <a:bodyPr/>
                    <a:lstStyle/>
                    <a:p>
                      <a:pPr algn="l" fontAlgn="b"/>
                      <a:r>
                        <a:rPr lang="fr-CA" sz="1050" b="0"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D9D9D9"/>
                    </a:solidFill>
                  </a:tcPr>
                </a:tc>
                <a:tc>
                  <a:txBody>
                    <a:bodyPr/>
                    <a:lstStyle/>
                    <a:p>
                      <a:pPr algn="l" fontAlgn="b"/>
                      <a:r>
                        <a:rPr lang="fr-CA" sz="1050" b="0"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D9D9D9"/>
                    </a:solidFill>
                  </a:tcPr>
                </a:tc>
                <a:tc>
                  <a:txBody>
                    <a:bodyPr/>
                    <a:lstStyle/>
                    <a:p>
                      <a:pPr algn="l" fontAlgn="b"/>
                      <a:r>
                        <a:rPr lang="fr-CA" sz="1050" b="0"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fr-CA" sz="1050" b="0" i="0" u="none" strike="noStrike" dirty="0">
                          <a:solidFill>
                            <a:srgbClr val="000000"/>
                          </a:solidFill>
                          <a:effectLst/>
                          <a:latin typeface="Verdana" panose="020B0604030504040204" pitchFamily="34" charset="0"/>
                        </a:rPr>
                        <a:t>$1,153,314.36 </a:t>
                      </a:r>
                    </a:p>
                  </a:txBody>
                  <a:tcPr marL="0" marR="0" marT="0" marB="0" anchor="b">
                    <a:lnL>
                      <a:noFill/>
                    </a:lnL>
                    <a:lnR>
                      <a:noFill/>
                    </a:lnR>
                    <a:lnT>
                      <a:noFill/>
                    </a:lnT>
                    <a:lnB>
                      <a:noFill/>
                    </a:lnB>
                    <a:solidFill>
                      <a:srgbClr val="D9D9D9"/>
                    </a:solidFill>
                  </a:tcPr>
                </a:tc>
              </a:tr>
            </a:tbl>
          </a:graphicData>
        </a:graphic>
      </p:graphicFrame>
    </p:spTree>
    <p:extLst>
      <p:ext uri="{BB962C8B-B14F-4D97-AF65-F5344CB8AC3E}">
        <p14:creationId xmlns:p14="http://schemas.microsoft.com/office/powerpoint/2010/main" val="405054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Portfolio Holdings </a:t>
            </a:r>
            <a:r>
              <a:rPr lang="en-CA" dirty="0" err="1" smtClean="0"/>
              <a:t>Con’t</a:t>
            </a:r>
            <a:endParaRPr lang="en-CA"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397709053"/>
              </p:ext>
            </p:extLst>
          </p:nvPr>
        </p:nvGraphicFramePr>
        <p:xfrm>
          <a:off x="232084" y="1150373"/>
          <a:ext cx="11704329" cy="5029205"/>
        </p:xfrm>
        <a:graphic>
          <a:graphicData uri="http://schemas.openxmlformats.org/drawingml/2006/table">
            <a:tbl>
              <a:tblPr/>
              <a:tblGrid>
                <a:gridCol w="1065774"/>
                <a:gridCol w="3874066"/>
                <a:gridCol w="1058884"/>
                <a:gridCol w="1186882"/>
                <a:gridCol w="1279970"/>
                <a:gridCol w="1163609"/>
                <a:gridCol w="1000704"/>
                <a:gridCol w="1074440"/>
              </a:tblGrid>
              <a:tr h="264695">
                <a:tc>
                  <a:txBody>
                    <a:bodyPr/>
                    <a:lstStyle/>
                    <a:p>
                      <a:pPr algn="ctr" fontAlgn="b"/>
                      <a:endParaRPr lang="en-US" sz="1050" b="1" i="0" u="none" strike="noStrike" dirty="0">
                        <a:solidFill>
                          <a:srgbClr val="FFFFFF"/>
                        </a:solidFill>
                        <a:latin typeface="Verdana"/>
                      </a:endParaRPr>
                    </a:p>
                  </a:txBody>
                  <a:tcPr marL="0" marR="0" marT="0" marB="0" anchor="b">
                    <a:lnL>
                      <a:noFill/>
                    </a:lnL>
                    <a:lnR>
                      <a:noFill/>
                    </a:lnR>
                    <a:lnT>
                      <a:noFill/>
                    </a:lnT>
                    <a:lnB>
                      <a:noFill/>
                    </a:lnB>
                    <a:solidFill>
                      <a:srgbClr val="800000"/>
                    </a:solidFill>
                  </a:tcPr>
                </a:tc>
                <a:tc>
                  <a:txBody>
                    <a:bodyPr/>
                    <a:lstStyle/>
                    <a:p>
                      <a:pPr algn="l" fontAlgn="b"/>
                      <a:r>
                        <a:rPr lang="fr-CA" sz="1050" b="0" i="0" u="none" strike="noStrike" dirty="0">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0" i="0" u="none" strike="noStrike">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err="1">
                          <a:solidFill>
                            <a:srgbClr val="FFFFFF"/>
                          </a:solidFill>
                          <a:effectLst/>
                          <a:latin typeface="Verdana" panose="020B0604030504040204" pitchFamily="34" charset="0"/>
                        </a:rPr>
                        <a:t>Unrealized</a:t>
                      </a:r>
                      <a:endParaRPr lang="fr-CA" sz="1050" b="1" i="0" u="none" strike="noStrike" dirty="0">
                        <a:solidFill>
                          <a:srgbClr val="FFFFFF"/>
                        </a:solidFill>
                        <a:effectLst/>
                        <a:latin typeface="Verdana" panose="020B0604030504040204" pitchFamily="34" charset="0"/>
                      </a:endParaRP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err="1">
                          <a:solidFill>
                            <a:srgbClr val="FFFFFF"/>
                          </a:solidFill>
                          <a:effectLst/>
                          <a:latin typeface="Verdana" panose="020B0604030504040204" pitchFamily="34" charset="0"/>
                        </a:rPr>
                        <a:t>Realized</a:t>
                      </a:r>
                      <a:endParaRPr lang="fr-CA" sz="1050" b="1" i="0" u="none" strike="noStrike" dirty="0">
                        <a:solidFill>
                          <a:srgbClr val="FFFFFF"/>
                        </a:solidFill>
                        <a:effectLst/>
                        <a:latin typeface="Verdana" panose="020B0604030504040204" pitchFamily="34" charset="0"/>
                      </a:endParaRP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Cumulative</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Total</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a:solidFill>
                            <a:srgbClr val="FFFFFF"/>
                          </a:solidFill>
                          <a:effectLst/>
                          <a:latin typeface="Verdana" panose="020B0604030504040204" pitchFamily="34" charset="0"/>
                        </a:rPr>
                        <a:t>Total</a:t>
                      </a:r>
                    </a:p>
                  </a:txBody>
                  <a:tcPr marL="0" marR="0" marT="0" marB="0" anchor="b">
                    <a:lnL>
                      <a:noFill/>
                    </a:lnL>
                    <a:lnR>
                      <a:noFill/>
                    </a:lnR>
                    <a:lnT>
                      <a:noFill/>
                    </a:lnT>
                    <a:lnB>
                      <a:noFill/>
                    </a:lnB>
                    <a:solidFill>
                      <a:srgbClr val="800000"/>
                    </a:solidFill>
                  </a:tcPr>
                </a:tc>
              </a:tr>
              <a:tr h="264695">
                <a:tc>
                  <a:txBody>
                    <a:bodyPr/>
                    <a:lstStyle/>
                    <a:p>
                      <a:pPr algn="l" fontAlgn="b"/>
                      <a:r>
                        <a:rPr lang="en-US" sz="1050" b="1" i="0" u="none" strike="noStrike" dirty="0">
                          <a:solidFill>
                            <a:srgbClr val="FFFFFF"/>
                          </a:solidFill>
                          <a:latin typeface="Verdana"/>
                        </a:rPr>
                        <a:t>Industry</a:t>
                      </a:r>
                    </a:p>
                  </a:txBody>
                  <a:tcPr marL="0" marR="0" marT="0" marB="0" anchor="b">
                    <a:lnL>
                      <a:noFill/>
                    </a:lnL>
                    <a:lnR>
                      <a:noFill/>
                    </a:lnR>
                    <a:lnT>
                      <a:noFill/>
                    </a:lnT>
                    <a:lnB>
                      <a:noFill/>
                    </a:lnB>
                    <a:solidFill>
                      <a:srgbClr val="800000"/>
                    </a:solidFill>
                  </a:tcPr>
                </a:tc>
                <a:tc>
                  <a:txBody>
                    <a:bodyPr/>
                    <a:lstStyle/>
                    <a:p>
                      <a:pPr algn="l" fontAlgn="b"/>
                      <a:r>
                        <a:rPr lang="fr-CA" sz="1050" b="1" i="0" u="none" strike="noStrike">
                          <a:solidFill>
                            <a:srgbClr val="FFFFFF"/>
                          </a:solidFill>
                          <a:effectLst/>
                          <a:latin typeface="Verdana" panose="020B0604030504040204" pitchFamily="34" charset="0"/>
                        </a:rPr>
                        <a:t>Name</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Symbol</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dirty="0">
                          <a:solidFill>
                            <a:srgbClr val="FFFFFF"/>
                          </a:solidFill>
                          <a:effectLst/>
                          <a:latin typeface="Verdana" panose="020B0604030504040204" pitchFamily="34" charset="0"/>
                        </a:rPr>
                        <a:t>Gain (</a:t>
                      </a:r>
                      <a:r>
                        <a:rPr lang="fr-CA" sz="1050" b="1" i="0" u="none" strike="noStrike" dirty="0" err="1">
                          <a:solidFill>
                            <a:srgbClr val="FFFFFF"/>
                          </a:solidFill>
                          <a:effectLst/>
                          <a:latin typeface="Verdana" panose="020B0604030504040204" pitchFamily="34" charset="0"/>
                        </a:rPr>
                        <a:t>Loss</a:t>
                      </a:r>
                      <a:r>
                        <a:rPr lang="fr-CA" sz="1050" b="1" i="0" u="none" strike="noStrike" dirty="0">
                          <a:solidFill>
                            <a:srgbClr val="FFFFFF"/>
                          </a:solidFill>
                          <a:effectLst/>
                          <a:latin typeface="Verdana" panose="020B0604030504040204" pitchFamily="34" charset="0"/>
                        </a:rPr>
                        <a:t>) %</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Gain (Loss)</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Dividends</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Gain (Loss)</a:t>
                      </a:r>
                    </a:p>
                  </a:txBody>
                  <a:tcPr marL="0" marR="0" marT="0" marB="0" anchor="b">
                    <a:lnL>
                      <a:noFill/>
                    </a:lnL>
                    <a:lnR>
                      <a:noFill/>
                    </a:lnR>
                    <a:lnT>
                      <a:noFill/>
                    </a:lnT>
                    <a:lnB>
                      <a:noFill/>
                    </a:lnB>
                    <a:solidFill>
                      <a:srgbClr val="800000"/>
                    </a:solidFill>
                  </a:tcPr>
                </a:tc>
                <a:tc>
                  <a:txBody>
                    <a:bodyPr/>
                    <a:lstStyle/>
                    <a:p>
                      <a:pPr algn="ctr" fontAlgn="b"/>
                      <a:r>
                        <a:rPr lang="fr-CA" sz="1050" b="1" i="0" u="none" strike="noStrike">
                          <a:solidFill>
                            <a:srgbClr val="FFFFFF"/>
                          </a:solidFill>
                          <a:effectLst/>
                          <a:latin typeface="Verdana" panose="020B0604030504040204" pitchFamily="34" charset="0"/>
                        </a:rPr>
                        <a:t>Return %</a:t>
                      </a:r>
                    </a:p>
                  </a:txBody>
                  <a:tcPr marL="0" marR="0" marT="0" marB="0" anchor="b">
                    <a:lnL>
                      <a:noFill/>
                    </a:lnL>
                    <a:lnR>
                      <a:noFill/>
                    </a:lnR>
                    <a:lnT>
                      <a:noFill/>
                    </a:lnT>
                    <a:lnB>
                      <a:noFill/>
                    </a:lnB>
                    <a:solidFill>
                      <a:srgbClr val="800000"/>
                    </a:solidFill>
                  </a:tcPr>
                </a:tc>
              </a:tr>
              <a:tr h="264695">
                <a:tc>
                  <a:txBody>
                    <a:bodyPr/>
                    <a:lstStyle/>
                    <a:p>
                      <a:pPr algn="l" fontAlgn="b"/>
                      <a:endParaRPr lang="en-US" sz="1050" b="0" i="0" u="none" strike="noStrike" dirty="0">
                        <a:solidFill>
                          <a:srgbClr val="000000"/>
                        </a:solidFill>
                        <a:latin typeface="Verdana"/>
                      </a:endParaRP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Cash</a:t>
                      </a:r>
                    </a:p>
                  </a:txBody>
                  <a:tcPr marL="0" marR="0" marT="0" marB="0" anchor="b">
                    <a:lnL>
                      <a:noFill/>
                    </a:lnL>
                    <a:lnR>
                      <a:noFill/>
                    </a:lnR>
                    <a:lnT>
                      <a:noFill/>
                    </a:lnT>
                    <a:lnB>
                      <a:noFill/>
                    </a:lnB>
                  </a:tcPr>
                </a:tc>
                <a:tc>
                  <a:txBody>
                    <a:bodyPr/>
                    <a:lstStyle/>
                    <a:p>
                      <a:pPr algn="ctr"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BlackBerry Ltd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BB</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(12.5%)</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($6,253.75)</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(12.5%)</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EUI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TransGlobe</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Energy</a:t>
                      </a:r>
                      <a:r>
                        <a:rPr lang="fr-CA" sz="1050" b="0" i="0" u="none" strike="noStrike" dirty="0">
                          <a:solidFill>
                            <a:srgbClr val="000000"/>
                          </a:solidFill>
                          <a:effectLst/>
                          <a:latin typeface="Verdana" panose="020B0604030504040204" pitchFamily="34" charset="0"/>
                        </a:rPr>
                        <a:t> Corporation</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TGL</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(42.8%)</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$4,331.25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$2,421.88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($9,285.63)</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(18.6%)</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ETF</a:t>
                      </a:r>
                    </a:p>
                  </a:txBody>
                  <a:tcPr marL="0" marR="0" marT="0" marB="0" anchor="b">
                    <a:lnL>
                      <a:noFill/>
                    </a:lnL>
                    <a:lnR>
                      <a:noFill/>
                    </a:lnR>
                    <a:lnT>
                      <a:noFill/>
                    </a:lnT>
                    <a:lnB>
                      <a:noFill/>
                    </a:lnB>
                  </a:tcPr>
                </a:tc>
                <a:tc>
                  <a:txBody>
                    <a:bodyPr/>
                    <a:lstStyle/>
                    <a:p>
                      <a:pPr algn="l" fontAlgn="b"/>
                      <a:r>
                        <a:rPr lang="en-CA" sz="1050" b="0" i="0" u="none" strike="noStrike" dirty="0">
                          <a:solidFill>
                            <a:srgbClr val="000000"/>
                          </a:solidFill>
                          <a:effectLst/>
                          <a:latin typeface="Verdana" panose="020B0604030504040204" pitchFamily="34" charset="0"/>
                        </a:rPr>
                        <a:t>BMO SP TSX CAPPED COMP IDX ETF</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ZCN</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0.0%</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0.0%</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Quebecor, Inc.</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QBR.B</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24.1%</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$567.60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$15,107.08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25.1%</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Avigilon</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Corp</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AVO</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(30.6%)</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($15,318.96)</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(30.6%)</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EUI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TransAlta</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Renewables</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RNW</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51.3%</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$4,311.80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$28,997.80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60.3%</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FI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Gluskin</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Sheff</a:t>
                      </a:r>
                      <a:r>
                        <a:rPr lang="fr-CA" sz="1050" b="0" i="0" u="none" strike="noStrike" dirty="0">
                          <a:solidFill>
                            <a:srgbClr val="000000"/>
                          </a:solidFill>
                          <a:effectLst/>
                          <a:latin typeface="Verdana" panose="020B0604030504040204" pitchFamily="34" charset="0"/>
                        </a:rPr>
                        <a:t> + Associates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GS</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9.0%</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$3,190.00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$7,617.00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15.4%</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MM</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Klondex</a:t>
                      </a:r>
                      <a:r>
                        <a:rPr lang="fr-CA" sz="1050" b="0" i="0" u="none" strike="noStrike" dirty="0">
                          <a:solidFill>
                            <a:srgbClr val="000000"/>
                          </a:solidFill>
                          <a:effectLst/>
                          <a:latin typeface="Verdana" panose="020B0604030504040204" pitchFamily="34" charset="0"/>
                        </a:rPr>
                        <a:t> Mines Ltd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KDX</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123.6%</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$13,901.00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$65,161.61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78.6%</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Halogen</a:t>
                      </a:r>
                      <a:r>
                        <a:rPr lang="fr-CA" sz="1050" b="0" i="0" u="none" strike="noStrike" dirty="0">
                          <a:solidFill>
                            <a:srgbClr val="000000"/>
                          </a:solidFill>
                          <a:effectLst/>
                          <a:latin typeface="Verdana" panose="020B0604030504040204" pitchFamily="34" charset="0"/>
                        </a:rPr>
                        <a:t> Software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HGN</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49.3%</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$23,536.58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49.3%</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CHR</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Andrew Peller Ltd.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ADW.A</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(3.2%)</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$182.95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($1,441.29)</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(2.9%)</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FI</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Alaris</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Royalty</a:t>
                      </a:r>
                      <a:r>
                        <a:rPr lang="fr-CA" sz="1050" b="0" i="0" u="none" strike="noStrike" dirty="0">
                          <a:solidFill>
                            <a:srgbClr val="000000"/>
                          </a:solidFill>
                          <a:effectLst/>
                          <a:latin typeface="Verdana" panose="020B0604030504040204" pitchFamily="34" charset="0"/>
                        </a:rPr>
                        <a:t> Corp.</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AD</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26.1%</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$376.25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$13,437.28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26.9%</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TMT</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BSM Technologies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GPS</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35.0%</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$17,489.72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35.0%</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MM</a:t>
                      </a:r>
                    </a:p>
                  </a:txBody>
                  <a:tcPr marL="0" marR="0" marT="0" marB="0" anchor="b">
                    <a:lnL>
                      <a:noFill/>
                    </a:lnL>
                    <a:lnR>
                      <a:noFill/>
                    </a:lnR>
                    <a:lnT>
                      <a:noFill/>
                    </a:lnT>
                    <a:lnB>
                      <a:noFill/>
                    </a:lnB>
                  </a:tcPr>
                </a:tc>
                <a:tc>
                  <a:txBody>
                    <a:bodyPr/>
                    <a:lstStyle/>
                    <a:p>
                      <a:pPr algn="l" fontAlgn="b"/>
                      <a:r>
                        <a:rPr lang="fr-CA" sz="1050" b="0" i="0" u="none" strike="noStrike" dirty="0" err="1">
                          <a:solidFill>
                            <a:srgbClr val="000000"/>
                          </a:solidFill>
                          <a:effectLst/>
                          <a:latin typeface="Verdana" panose="020B0604030504040204" pitchFamily="34" charset="0"/>
                        </a:rPr>
                        <a:t>Hudbay</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Minerals</a:t>
                      </a:r>
                      <a:r>
                        <a:rPr lang="fr-CA" sz="1050" b="0" i="0" u="none" strike="noStrike" dirty="0">
                          <a:solidFill>
                            <a:srgbClr val="000000"/>
                          </a:solidFill>
                          <a:effectLst/>
                          <a:latin typeface="Verdana" panose="020B0604030504040204" pitchFamily="34" charset="0"/>
                        </a:rPr>
                        <a:t>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HBM</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26.3%</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dirty="0">
                          <a:solidFill>
                            <a:srgbClr val="000000"/>
                          </a:solidFill>
                          <a:effectLst/>
                          <a:latin typeface="Verdana" panose="020B0604030504040204" pitchFamily="34" charset="0"/>
                        </a:rPr>
                        <a:t>$13,130.60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26.3%</a:t>
                      </a:r>
                    </a:p>
                  </a:txBody>
                  <a:tcPr marL="0" marR="0" marT="0" marB="0" anchor="b">
                    <a:lnL>
                      <a:noFill/>
                    </a:lnL>
                    <a:lnR>
                      <a:noFill/>
                    </a:lnR>
                    <a:lnT>
                      <a:noFill/>
                    </a:lnT>
                    <a:lnB>
                      <a:noFill/>
                    </a:lnB>
                  </a:tcPr>
                </a:tc>
              </a:tr>
              <a:tr h="264695">
                <a:tc>
                  <a:txBody>
                    <a:bodyPr/>
                    <a:lstStyle/>
                    <a:p>
                      <a:pPr algn="ctr" fontAlgn="b"/>
                      <a:r>
                        <a:rPr lang="fr-CA" sz="1050" b="0" i="0" u="none" strike="noStrike" dirty="0">
                          <a:solidFill>
                            <a:srgbClr val="000000"/>
                          </a:solidFill>
                          <a:effectLst/>
                          <a:latin typeface="Verdana" panose="020B0604030504040204" pitchFamily="34" charset="0"/>
                        </a:rPr>
                        <a:t>EUI</a:t>
                      </a:r>
                    </a:p>
                  </a:txBody>
                  <a:tcPr marL="0" marR="0" marT="0" marB="0" anchor="b">
                    <a:lnL>
                      <a:noFill/>
                    </a:lnL>
                    <a:lnR>
                      <a:noFill/>
                    </a:lnR>
                    <a:lnT>
                      <a:noFill/>
                    </a:lnT>
                    <a:lnB>
                      <a:noFill/>
                    </a:lnB>
                  </a:tcPr>
                </a:tc>
                <a:tc>
                  <a:txBody>
                    <a:bodyPr/>
                    <a:lstStyle/>
                    <a:p>
                      <a:pPr algn="l" fontAlgn="b"/>
                      <a:r>
                        <a:rPr lang="fr-CA" sz="1050" b="0" i="0" u="none" strike="noStrike" dirty="0">
                          <a:solidFill>
                            <a:srgbClr val="000000"/>
                          </a:solidFill>
                          <a:effectLst/>
                          <a:latin typeface="Verdana" panose="020B0604030504040204" pitchFamily="34" charset="0"/>
                        </a:rPr>
                        <a:t>Fortis </a:t>
                      </a:r>
                      <a:r>
                        <a:rPr lang="fr-CA" sz="1050" b="0" i="0" u="none" strike="noStrike" dirty="0" err="1">
                          <a:solidFill>
                            <a:srgbClr val="000000"/>
                          </a:solidFill>
                          <a:effectLst/>
                          <a:latin typeface="Verdana" panose="020B0604030504040204" pitchFamily="34" charset="0"/>
                        </a:rPr>
                        <a:t>Inc</a:t>
                      </a:r>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FTS</a:t>
                      </a:r>
                    </a:p>
                  </a:txBody>
                  <a:tcPr marL="0" marR="0" marT="0" marB="0" anchor="b">
                    <a:lnL>
                      <a:noFill/>
                    </a:lnL>
                    <a:lnR>
                      <a:noFill/>
                    </a:lnR>
                    <a:lnT>
                      <a:noFill/>
                    </a:lnT>
                    <a:lnB>
                      <a:noFill/>
                    </a:lnB>
                  </a:tcPr>
                </a:tc>
                <a:tc>
                  <a:txBody>
                    <a:bodyPr/>
                    <a:lstStyle/>
                    <a:p>
                      <a:pPr algn="ctr" fontAlgn="b"/>
                      <a:r>
                        <a:rPr lang="fr-CA" sz="1050" b="0" i="0" u="none" strike="noStrike">
                          <a:solidFill>
                            <a:srgbClr val="000000"/>
                          </a:solidFill>
                          <a:effectLst/>
                          <a:latin typeface="Verdana" panose="020B0604030504040204" pitchFamily="34" charset="0"/>
                        </a:rPr>
                        <a:t>2.3%</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$0.00 </a:t>
                      </a:r>
                    </a:p>
                  </a:txBody>
                  <a:tcPr marL="0" marR="0" marT="0" marB="0" anchor="b">
                    <a:lnL>
                      <a:noFill/>
                    </a:lnL>
                    <a:lnR>
                      <a:noFill/>
                    </a:lnR>
                    <a:lnT>
                      <a:noFill/>
                    </a:lnT>
                    <a:lnB>
                      <a:noFill/>
                    </a:lnB>
                  </a:tcPr>
                </a:tc>
                <a:tc>
                  <a:txBody>
                    <a:bodyPr/>
                    <a:lstStyle/>
                    <a:p>
                      <a:pPr algn="r" fontAlgn="b"/>
                      <a:r>
                        <a:rPr lang="fr-CA" sz="1050" b="0" i="0" u="none" strike="noStrike">
                          <a:solidFill>
                            <a:srgbClr val="000000"/>
                          </a:solidFill>
                          <a:effectLst/>
                          <a:latin typeface="Verdana" panose="020B0604030504040204" pitchFamily="34" charset="0"/>
                        </a:rPr>
                        <a:t>$1,136.32 </a:t>
                      </a:r>
                    </a:p>
                  </a:txBody>
                  <a:tcPr marL="0" marR="0" marT="0" marB="0" anchor="b">
                    <a:lnL>
                      <a:noFill/>
                    </a:lnL>
                    <a:lnR>
                      <a:noFill/>
                    </a:lnR>
                    <a:lnT>
                      <a:noFill/>
                    </a:lnT>
                    <a:lnB>
                      <a:noFill/>
                    </a:lnB>
                  </a:tcPr>
                </a:tc>
                <a:tc>
                  <a:txBody>
                    <a:bodyPr/>
                    <a:lstStyle/>
                    <a:p>
                      <a:pPr algn="ctr" fontAlgn="b"/>
                      <a:r>
                        <a:rPr lang="fr-CA" sz="1050" b="0" i="0" u="none" strike="noStrike" dirty="0">
                          <a:solidFill>
                            <a:srgbClr val="000000"/>
                          </a:solidFill>
                          <a:effectLst/>
                          <a:latin typeface="Verdana" panose="020B0604030504040204" pitchFamily="34" charset="0"/>
                        </a:rPr>
                        <a:t>2.3%</a:t>
                      </a:r>
                    </a:p>
                  </a:txBody>
                  <a:tcPr marL="0" marR="0" marT="0" marB="0" anchor="b">
                    <a:lnL>
                      <a:noFill/>
                    </a:lnL>
                    <a:lnR>
                      <a:noFill/>
                    </a:lnR>
                    <a:lnT>
                      <a:noFill/>
                    </a:lnT>
                    <a:lnB>
                      <a:noFill/>
                    </a:lnB>
                  </a:tcPr>
                </a:tc>
              </a:tr>
              <a:tr h="264695">
                <a:tc>
                  <a:txBody>
                    <a:bodyPr/>
                    <a:lstStyle/>
                    <a:p>
                      <a:pPr algn="ctr" fontAlgn="b"/>
                      <a:endParaRPr lang="en-US" sz="1050" b="1" i="0" u="none" strike="noStrike" dirty="0">
                        <a:solidFill>
                          <a:srgbClr val="FFFFFF"/>
                        </a:solidFill>
                        <a:latin typeface="Verdana"/>
                      </a:endParaRPr>
                    </a:p>
                  </a:txBody>
                  <a:tcPr marL="0" marR="0" marT="0" marB="0" anchor="b">
                    <a:lnL>
                      <a:noFill/>
                    </a:lnL>
                    <a:lnR>
                      <a:noFill/>
                    </a:lnR>
                    <a:lnT>
                      <a:noFill/>
                    </a:lnT>
                    <a:lnB>
                      <a:noFill/>
                    </a:lnB>
                  </a:tcPr>
                </a:tc>
                <a:tc>
                  <a:txBody>
                    <a:bodyPr/>
                    <a:lstStyle/>
                    <a:p>
                      <a:pPr algn="l"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r"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fr-CA" sz="105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fr-CA" sz="105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r>
              <a:tr h="264695">
                <a:tc>
                  <a:txBody>
                    <a:bodyPr/>
                    <a:lstStyle/>
                    <a:p>
                      <a:pPr algn="l" fontAlgn="b"/>
                      <a:endParaRPr lang="en-US" sz="1050" b="1" i="0" u="none" strike="noStrike" dirty="0">
                        <a:solidFill>
                          <a:srgbClr val="FFFFFF"/>
                        </a:solidFill>
                        <a:latin typeface="Verdana"/>
                      </a:endParaRPr>
                    </a:p>
                  </a:txBody>
                  <a:tcPr marL="0" marR="0" marT="0" marB="0" anchor="b">
                    <a:lnL>
                      <a:noFill/>
                    </a:lnL>
                    <a:lnR>
                      <a:noFill/>
                    </a:lnR>
                    <a:lnT>
                      <a:noFill/>
                    </a:lnT>
                    <a:lnB>
                      <a:noFill/>
                    </a:lnB>
                    <a:solidFill>
                      <a:srgbClr val="D9D9D9"/>
                    </a:solidFill>
                  </a:tcPr>
                </a:tc>
                <a:tc>
                  <a:txBody>
                    <a:bodyPr/>
                    <a:lstStyle/>
                    <a:p>
                      <a:pPr algn="l" fontAlgn="b"/>
                      <a:r>
                        <a:rPr lang="fr-CA" sz="1050" b="1" i="0" u="none" strike="noStrike" dirty="0" err="1">
                          <a:solidFill>
                            <a:srgbClr val="000000"/>
                          </a:solidFill>
                          <a:effectLst/>
                          <a:latin typeface="Verdana" panose="020B0604030504040204" pitchFamily="34" charset="0"/>
                        </a:rPr>
                        <a:t>Totals</a:t>
                      </a:r>
                      <a:endParaRPr lang="fr-CA" sz="1050" b="1"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solidFill>
                      <a:srgbClr val="D9D9D9"/>
                    </a:solidFill>
                  </a:tcPr>
                </a:tc>
                <a:tc>
                  <a:txBody>
                    <a:bodyPr/>
                    <a:lstStyle/>
                    <a:p>
                      <a:pPr algn="ctr" fontAlgn="b"/>
                      <a:r>
                        <a:rPr lang="fr-CA" sz="1050" b="0"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D9D9D9"/>
                    </a:solidFill>
                  </a:tcPr>
                </a:tc>
                <a:tc>
                  <a:txBody>
                    <a:bodyPr/>
                    <a:lstStyle/>
                    <a:p>
                      <a:pPr algn="ctr" fontAlgn="b"/>
                      <a:r>
                        <a:rPr lang="fr-CA" sz="1050" b="0" i="0" u="none" strike="noStrike">
                          <a:solidFill>
                            <a:srgbClr val="000000"/>
                          </a:solidFill>
                          <a:effectLst/>
                          <a:latin typeface="Verdana" panose="020B0604030504040204" pitchFamily="34" charset="0"/>
                        </a:rPr>
                        <a:t>19.5%</a:t>
                      </a:r>
                    </a:p>
                  </a:txBody>
                  <a:tcPr marL="0" marR="0" marT="0" marB="0" anchor="b">
                    <a:lnL>
                      <a:noFill/>
                    </a:lnL>
                    <a:lnR>
                      <a:noFill/>
                    </a:lnR>
                    <a:lnT>
                      <a:noFill/>
                    </a:lnT>
                    <a:lnB>
                      <a:noFill/>
                    </a:lnB>
                    <a:solidFill>
                      <a:srgbClr val="D9D9D9"/>
                    </a:solidFill>
                  </a:tcPr>
                </a:tc>
                <a:tc>
                  <a:txBody>
                    <a:bodyPr/>
                    <a:lstStyle/>
                    <a:p>
                      <a:pPr algn="r" fontAlgn="b"/>
                      <a:r>
                        <a:rPr lang="fr-CA" sz="1050" b="0" i="0" u="none" strike="noStrike" dirty="0">
                          <a:solidFill>
                            <a:srgbClr val="000000"/>
                          </a:solidFill>
                          <a:effectLst/>
                          <a:latin typeface="Verdana" panose="020B0604030504040204" pitchFamily="34" charset="0"/>
                        </a:rPr>
                        <a:t>$18,232.25 </a:t>
                      </a:r>
                    </a:p>
                  </a:txBody>
                  <a:tcPr marL="0" marR="0" marT="0" marB="0" anchor="b">
                    <a:lnL>
                      <a:noFill/>
                    </a:lnL>
                    <a:lnR>
                      <a:noFill/>
                    </a:lnR>
                    <a:lnT>
                      <a:noFill/>
                    </a:lnT>
                    <a:lnB>
                      <a:noFill/>
                    </a:lnB>
                    <a:solidFill>
                      <a:srgbClr val="D9D9D9"/>
                    </a:solidFill>
                  </a:tcPr>
                </a:tc>
                <a:tc>
                  <a:txBody>
                    <a:bodyPr/>
                    <a:lstStyle/>
                    <a:p>
                      <a:pPr algn="r" fontAlgn="b"/>
                      <a:r>
                        <a:rPr lang="fr-CA" sz="1050" b="0" i="0" u="none" strike="noStrike">
                          <a:solidFill>
                            <a:srgbClr val="000000"/>
                          </a:solidFill>
                          <a:effectLst/>
                          <a:latin typeface="Verdana" panose="020B0604030504040204" pitchFamily="34" charset="0"/>
                        </a:rPr>
                        <a:t>$11,050.47 </a:t>
                      </a:r>
                    </a:p>
                  </a:txBody>
                  <a:tcPr marL="0" marR="0" marT="0" marB="0" anchor="b">
                    <a:lnL>
                      <a:noFill/>
                    </a:lnL>
                    <a:lnR>
                      <a:noFill/>
                    </a:lnR>
                    <a:lnT>
                      <a:noFill/>
                    </a:lnT>
                    <a:lnB>
                      <a:noFill/>
                    </a:lnB>
                    <a:solidFill>
                      <a:srgbClr val="D9D9D9"/>
                    </a:solidFill>
                  </a:tcPr>
                </a:tc>
                <a:tc>
                  <a:txBody>
                    <a:bodyPr/>
                    <a:lstStyle/>
                    <a:p>
                      <a:pPr algn="r" fontAlgn="b"/>
                      <a:r>
                        <a:rPr lang="fr-CA" sz="1050" b="0" i="0" u="none" strike="noStrike">
                          <a:solidFill>
                            <a:srgbClr val="000000"/>
                          </a:solidFill>
                          <a:effectLst/>
                          <a:latin typeface="Verdana" panose="020B0604030504040204" pitchFamily="34" charset="0"/>
                        </a:rPr>
                        <a:t>$153,314.36 </a:t>
                      </a:r>
                    </a:p>
                  </a:txBody>
                  <a:tcPr marL="0" marR="0" marT="0" marB="0" anchor="b">
                    <a:lnL>
                      <a:noFill/>
                    </a:lnL>
                    <a:lnR>
                      <a:noFill/>
                    </a:lnR>
                    <a:lnT>
                      <a:noFill/>
                    </a:lnT>
                    <a:lnB>
                      <a:noFill/>
                    </a:lnB>
                    <a:solidFill>
                      <a:srgbClr val="D9D9D9"/>
                    </a:solidFill>
                  </a:tcPr>
                </a:tc>
                <a:tc>
                  <a:txBody>
                    <a:bodyPr/>
                    <a:lstStyle/>
                    <a:p>
                      <a:pPr algn="ctr" fontAlgn="b"/>
                      <a:r>
                        <a:rPr lang="fr-CA" sz="1050" b="0" i="0" u="none" strike="noStrike" dirty="0">
                          <a:solidFill>
                            <a:srgbClr val="000000"/>
                          </a:solidFill>
                          <a:effectLst/>
                          <a:latin typeface="Verdana" panose="020B0604030504040204" pitchFamily="34" charset="0"/>
                        </a:rPr>
                        <a:t>22.3%</a:t>
                      </a:r>
                    </a:p>
                  </a:txBody>
                  <a:tcPr marL="0" marR="0" marT="0" marB="0" anchor="b">
                    <a:lnL>
                      <a:noFill/>
                    </a:lnL>
                    <a:lnR>
                      <a:noFill/>
                    </a:lnR>
                    <a:lnT>
                      <a:noFill/>
                    </a:lnT>
                    <a:lnB>
                      <a:noFill/>
                    </a:lnB>
                    <a:solidFill>
                      <a:srgbClr val="D9D9D9"/>
                    </a:solidFill>
                  </a:tcPr>
                </a:tc>
              </a:tr>
            </a:tbl>
          </a:graphicData>
        </a:graphic>
      </p:graphicFrame>
    </p:spTree>
    <p:extLst>
      <p:ext uri="{BB962C8B-B14F-4D97-AF65-F5344CB8AC3E}">
        <p14:creationId xmlns:p14="http://schemas.microsoft.com/office/powerpoint/2010/main" val="677422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Returns Since Establishment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13</a:t>
            </a:fld>
            <a:endParaRPr lang="en-US" dirty="0"/>
          </a:p>
        </p:txBody>
      </p:sp>
      <p:graphicFrame>
        <p:nvGraphicFramePr>
          <p:cNvPr id="7" name="Chart 6">
            <a:extLst>
              <a:ext uri="{FF2B5EF4-FFF2-40B4-BE49-F238E27FC236}">
                <a16:creationId xmlns="" xmlns:a16="http://schemas.microsoft.com/office/drawing/2014/main" id="{00000000-0008-0000-0900-000002000000}"/>
              </a:ext>
            </a:extLst>
          </p:cNvPr>
          <p:cNvGraphicFramePr>
            <a:graphicFrameLocks noGrp="1"/>
          </p:cNvGraphicFramePr>
          <p:nvPr/>
        </p:nvGraphicFramePr>
        <p:xfrm>
          <a:off x="158496" y="804672"/>
          <a:ext cx="11594592" cy="55961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S&amp;P TSX Drawdown</a:t>
            </a:r>
          </a:p>
        </p:txBody>
      </p:sp>
      <p:pic>
        <p:nvPicPr>
          <p:cNvPr id="7" name="Content Placeholder 6"/>
          <p:cNvPicPr>
            <a:picLocks noGrp="1" noChangeAspect="1"/>
          </p:cNvPicPr>
          <p:nvPr>
            <p:ph idx="1"/>
          </p:nvPr>
        </p:nvPicPr>
        <p:blipFill>
          <a:blip r:embed="rId3" cstate="print"/>
          <a:stretch>
            <a:fillRect/>
          </a:stretch>
        </p:blipFill>
        <p:spPr>
          <a:xfrm>
            <a:off x="392113" y="932148"/>
            <a:ext cx="11423650" cy="5238465"/>
          </a:xfrm>
        </p:spPr>
      </p:pic>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14</a:t>
            </a:fld>
            <a:endParaRPr lang="en-US" dirty="0"/>
          </a:p>
        </p:txBody>
      </p:sp>
    </p:spTree>
    <p:extLst>
      <p:ext uri="{BB962C8B-B14F-4D97-AF65-F5344CB8AC3E}">
        <p14:creationId xmlns:p14="http://schemas.microsoft.com/office/powerpoint/2010/main" val="205927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Metrics – </a:t>
            </a:r>
            <a:r>
              <a:rPr lang="en-US" dirty="0">
                <a:solidFill>
                  <a:schemeClr val="bg2">
                    <a:lumMod val="50000"/>
                  </a:schemeClr>
                </a:solidFill>
              </a:rPr>
              <a:t>Since Establishment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15</a:t>
            </a:fld>
            <a:endParaRPr lang="en-US" dirty="0"/>
          </a:p>
        </p:txBody>
      </p:sp>
      <p:graphicFrame>
        <p:nvGraphicFramePr>
          <p:cNvPr id="9" name="Content Placeholder 8"/>
          <p:cNvGraphicFramePr>
            <a:graphicFrameLocks noGrp="1"/>
          </p:cNvGraphicFramePr>
          <p:nvPr>
            <p:ph idx="1"/>
          </p:nvPr>
        </p:nvGraphicFramePr>
        <p:xfrm>
          <a:off x="2016369" y="937845"/>
          <a:ext cx="7913076" cy="5414066"/>
        </p:xfrm>
        <a:graphic>
          <a:graphicData uri="http://schemas.openxmlformats.org/drawingml/2006/table">
            <a:tbl>
              <a:tblPr firstRow="1" bandRow="1">
                <a:tableStyleId>{5C22544A-7EE6-4342-B048-85BDC9FD1C3A}</a:tableStyleId>
              </a:tblPr>
              <a:tblGrid>
                <a:gridCol w="2637692">
                  <a:extLst>
                    <a:ext uri="{9D8B030D-6E8A-4147-A177-3AD203B41FA5}">
                      <a16:colId xmlns="" xmlns:a16="http://schemas.microsoft.com/office/drawing/2014/main" val="20000"/>
                    </a:ext>
                  </a:extLst>
                </a:gridCol>
                <a:gridCol w="2637692">
                  <a:extLst>
                    <a:ext uri="{9D8B030D-6E8A-4147-A177-3AD203B41FA5}">
                      <a16:colId xmlns="" xmlns:a16="http://schemas.microsoft.com/office/drawing/2014/main" val="20001"/>
                    </a:ext>
                  </a:extLst>
                </a:gridCol>
                <a:gridCol w="2637692">
                  <a:extLst>
                    <a:ext uri="{9D8B030D-6E8A-4147-A177-3AD203B41FA5}">
                      <a16:colId xmlns="" xmlns:a16="http://schemas.microsoft.com/office/drawing/2014/main" val="20002"/>
                    </a:ext>
                  </a:extLst>
                </a:gridCol>
              </a:tblGrid>
              <a:tr h="351693">
                <a:tc>
                  <a:txBody>
                    <a:bodyPr/>
                    <a:lstStyle/>
                    <a:p>
                      <a:pPr algn="ctr" fontAlgn="ctr"/>
                      <a:r>
                        <a:rPr lang="en-US" sz="1400" b="1" i="0" u="none" strike="noStrike" dirty="0">
                          <a:solidFill>
                            <a:schemeClr val="bg1"/>
                          </a:solidFill>
                          <a:latin typeface="Arial" pitchFamily="34" charset="0"/>
                          <a:cs typeface="Arial" pitchFamily="34" charset="0"/>
                        </a:rPr>
                        <a:t>Portfolio Risk Metrics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61C26"/>
                    </a:solidFill>
                  </a:tcPr>
                </a:tc>
                <a:tc>
                  <a:txBody>
                    <a:bodyPr/>
                    <a:lstStyle/>
                    <a:p>
                      <a:pPr algn="ctr" fontAlgn="ctr"/>
                      <a:r>
                        <a:rPr lang="en-US" sz="1400" b="1" i="0" u="none" strike="noStrike" dirty="0">
                          <a:solidFill>
                            <a:schemeClr val="bg1"/>
                          </a:solidFill>
                          <a:latin typeface="Arial" pitchFamily="34" charset="0"/>
                          <a:cs typeface="Arial" pitchFamily="34" charset="0"/>
                        </a:rPr>
                        <a:t>Daily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61C26"/>
                    </a:solidFill>
                  </a:tcPr>
                </a:tc>
                <a:tc>
                  <a:txBody>
                    <a:bodyPr/>
                    <a:lstStyle/>
                    <a:p>
                      <a:pPr algn="ctr" fontAlgn="ctr"/>
                      <a:r>
                        <a:rPr lang="en-US" sz="1400" b="1" i="0" u="none" strike="noStrike" dirty="0">
                          <a:solidFill>
                            <a:schemeClr val="bg1"/>
                          </a:solidFill>
                          <a:latin typeface="Arial" pitchFamily="34" charset="0"/>
                          <a:cs typeface="Arial" pitchFamily="34" charset="0"/>
                        </a:rPr>
                        <a:t>Annualized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61C26"/>
                    </a:solidFill>
                  </a:tcPr>
                </a:tc>
                <a:extLst>
                  <a:ext uri="{0D108BD9-81ED-4DB2-BD59-A6C34878D82A}">
                    <a16:rowId xmlns="" xmlns:a16="http://schemas.microsoft.com/office/drawing/2014/main" val="10000"/>
                  </a:ext>
                </a:extLst>
              </a:tr>
              <a:tr h="293077">
                <a:tc>
                  <a:txBody>
                    <a:bodyPr/>
                    <a:lstStyle/>
                    <a:p>
                      <a:pPr algn="l" fontAlgn="b"/>
                      <a:r>
                        <a:rPr lang="en-US" sz="1200" b="0" i="0" u="none" strike="noStrike" dirty="0">
                          <a:solidFill>
                            <a:srgbClr val="000000"/>
                          </a:solidFill>
                          <a:latin typeface="Arial" pitchFamily="34" charset="0"/>
                          <a:cs typeface="Arial" pitchFamily="34" charset="0"/>
                        </a:rPr>
                        <a:t>Compounded Portfolio Return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8.49%</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74748">
                <a:tc>
                  <a:txBody>
                    <a:bodyPr/>
                    <a:lstStyle/>
                    <a:p>
                      <a:pPr algn="l" fontAlgn="b"/>
                      <a:r>
                        <a:rPr lang="en-US" sz="1200" b="0" i="0" u="none" strike="noStrike" dirty="0">
                          <a:solidFill>
                            <a:srgbClr val="000000"/>
                          </a:solidFill>
                          <a:latin typeface="Arial" pitchFamily="34" charset="0"/>
                          <a:cs typeface="Arial" pitchFamily="34" charset="0"/>
                        </a:rPr>
                        <a:t>Average Portfolio Return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0.02%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8.75%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02"/>
                  </a:ext>
                </a:extLst>
              </a:tr>
              <a:tr h="286982">
                <a:tc>
                  <a:txBody>
                    <a:bodyPr/>
                    <a:lstStyle/>
                    <a:p>
                      <a:pPr algn="l" fontAlgn="b"/>
                      <a:r>
                        <a:rPr lang="en-US" sz="1200" b="0" i="0" u="none" strike="noStrike" dirty="0">
                          <a:solidFill>
                            <a:srgbClr val="000000"/>
                          </a:solidFill>
                          <a:latin typeface="Arial" pitchFamily="34" charset="0"/>
                          <a:cs typeface="Arial" pitchFamily="34" charset="0"/>
                        </a:rPr>
                        <a:t>Portfolio Variance</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0.43%</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74748">
                <a:tc>
                  <a:txBody>
                    <a:bodyPr/>
                    <a:lstStyle/>
                    <a:p>
                      <a:pPr algn="l" fontAlgn="b"/>
                      <a:r>
                        <a:rPr lang="en-US" sz="1200" b="0" i="0" u="none" strike="noStrike" dirty="0">
                          <a:solidFill>
                            <a:srgbClr val="000000"/>
                          </a:solidFill>
                          <a:latin typeface="Arial" pitchFamily="34" charset="0"/>
                          <a:cs typeface="Arial" pitchFamily="34" charset="0"/>
                        </a:rPr>
                        <a:t>Portfolio Volatility</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0.34%</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6.54%</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04"/>
                  </a:ext>
                </a:extLst>
              </a:tr>
              <a:tr h="353814">
                <a:tc>
                  <a:txBody>
                    <a:bodyPr/>
                    <a:lstStyle/>
                    <a:p>
                      <a:pPr algn="l" fontAlgn="b"/>
                      <a:r>
                        <a:rPr lang="en-US" sz="1200" b="0" i="0" u="none" strike="noStrike" dirty="0">
                          <a:solidFill>
                            <a:srgbClr val="000000"/>
                          </a:solidFill>
                          <a:latin typeface="Arial" pitchFamily="34" charset="0"/>
                          <a:cs typeface="Arial" pitchFamily="34" charset="0"/>
                        </a:rPr>
                        <a:t>Portfolio Downside Variance</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0.148%</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174748">
                <a:tc>
                  <a:txBody>
                    <a:bodyPr/>
                    <a:lstStyle/>
                    <a:p>
                      <a:pPr algn="l" fontAlgn="b"/>
                      <a:r>
                        <a:rPr lang="en-US" sz="1200" b="0" i="0" u="none" strike="noStrike" dirty="0">
                          <a:solidFill>
                            <a:srgbClr val="000000"/>
                          </a:solidFill>
                          <a:latin typeface="Arial" pitchFamily="34" charset="0"/>
                          <a:cs typeface="Arial" pitchFamily="34" charset="0"/>
                        </a:rPr>
                        <a:t>Portfolio Downside Volatility</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0.201%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3.845%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06"/>
                  </a:ext>
                </a:extLst>
              </a:tr>
              <a:tr h="306110">
                <a:tc>
                  <a:txBody>
                    <a:bodyPr/>
                    <a:lstStyle/>
                    <a:p>
                      <a:pPr algn="l" fontAlgn="b"/>
                      <a:r>
                        <a:rPr lang="en-US" sz="1200" b="0" i="0" u="none" strike="noStrike" dirty="0">
                          <a:solidFill>
                            <a:srgbClr val="000000"/>
                          </a:solidFill>
                          <a:latin typeface="Arial" pitchFamily="34" charset="0"/>
                          <a:cs typeface="Arial" pitchFamily="34" charset="0"/>
                        </a:rPr>
                        <a:t>Best Day</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1.66%</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62122">
                <a:tc>
                  <a:txBody>
                    <a:bodyPr/>
                    <a:lstStyle/>
                    <a:p>
                      <a:pPr algn="l" fontAlgn="b"/>
                      <a:r>
                        <a:rPr lang="en-US" sz="1200" b="0" i="0" u="none" strike="noStrike" dirty="0">
                          <a:solidFill>
                            <a:srgbClr val="000000"/>
                          </a:solidFill>
                          <a:latin typeface="Arial" pitchFamily="34" charset="0"/>
                          <a:cs typeface="Arial" pitchFamily="34" charset="0"/>
                        </a:rPr>
                        <a:t>Worst Day</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(1.59%)</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62122">
                <a:tc>
                  <a:txBody>
                    <a:bodyPr/>
                    <a:lstStyle/>
                    <a:p>
                      <a:pPr algn="l" fontAlgn="b"/>
                      <a:r>
                        <a:rPr lang="en-US" sz="1200" b="0" i="0" u="none" strike="noStrike" dirty="0">
                          <a:solidFill>
                            <a:srgbClr val="000000"/>
                          </a:solidFill>
                          <a:latin typeface="Arial" pitchFamily="34" charset="0"/>
                          <a:cs typeface="Arial" pitchFamily="34" charset="0"/>
                        </a:rPr>
                        <a:t>Range</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Arial" pitchFamily="34" charset="0"/>
                          <a:cs typeface="Arial" pitchFamily="34" charset="0"/>
                        </a:rPr>
                        <a:t>3.25%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426998">
                <a:tc>
                  <a:txBody>
                    <a:bodyPr/>
                    <a:lstStyle/>
                    <a:p>
                      <a:pPr algn="l" fontAlgn="b"/>
                      <a:r>
                        <a:rPr lang="en-US" sz="1200" b="0" i="0" u="none" strike="noStrike" dirty="0">
                          <a:solidFill>
                            <a:srgbClr val="000000"/>
                          </a:solidFill>
                          <a:latin typeface="Arial" pitchFamily="34" charset="0"/>
                          <a:cs typeface="Arial" pitchFamily="34" charset="0"/>
                        </a:rPr>
                        <a:t>No Of Up Days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311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62122">
                <a:tc>
                  <a:txBody>
                    <a:bodyPr/>
                    <a:lstStyle/>
                    <a:p>
                      <a:pPr algn="l" fontAlgn="b"/>
                      <a:r>
                        <a:rPr lang="en-US" sz="1200" b="0" i="0" u="none" strike="noStrike" dirty="0">
                          <a:solidFill>
                            <a:srgbClr val="000000"/>
                          </a:solidFill>
                          <a:latin typeface="Arial" pitchFamily="34" charset="0"/>
                          <a:cs typeface="Arial" pitchFamily="34" charset="0"/>
                        </a:rPr>
                        <a:t>No Of Down Days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270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r h="262122">
                <a:tc>
                  <a:txBody>
                    <a:bodyPr/>
                    <a:lstStyle/>
                    <a:p>
                      <a:pPr algn="l" fontAlgn="b"/>
                      <a:r>
                        <a:rPr lang="en-US" sz="1200" b="0" i="0" u="none" strike="noStrike" dirty="0">
                          <a:solidFill>
                            <a:srgbClr val="000000"/>
                          </a:solidFill>
                          <a:latin typeface="Arial" pitchFamily="34" charset="0"/>
                          <a:cs typeface="Arial" pitchFamily="34" charset="0"/>
                        </a:rPr>
                        <a:t>Up/Down Ratio</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Arial" pitchFamily="34" charset="0"/>
                          <a:cs typeface="Arial" pitchFamily="34" charset="0"/>
                        </a:rPr>
                        <a:t>1.15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2"/>
                  </a:ext>
                </a:extLst>
              </a:tr>
              <a:tr h="427908">
                <a:tc>
                  <a:txBody>
                    <a:bodyPr/>
                    <a:lstStyle/>
                    <a:p>
                      <a:pPr algn="l" fontAlgn="b"/>
                      <a:r>
                        <a:rPr lang="en-US" sz="1200" b="0" i="0" u="none" strike="noStrike" dirty="0">
                          <a:solidFill>
                            <a:srgbClr val="000000"/>
                          </a:solidFill>
                          <a:latin typeface="Arial" pitchFamily="34" charset="0"/>
                          <a:cs typeface="Arial" pitchFamily="34" charset="0"/>
                        </a:rPr>
                        <a:t>Maximum Drawdown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(3.89%)</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13"/>
                  </a:ext>
                </a:extLst>
              </a:tr>
              <a:tr h="392063">
                <a:tc>
                  <a:txBody>
                    <a:bodyPr/>
                    <a:lstStyle/>
                    <a:p>
                      <a:pPr algn="l" fontAlgn="b"/>
                      <a:r>
                        <a:rPr lang="en-US" sz="1200" b="0" i="0" u="none" strike="noStrike" dirty="0">
                          <a:solidFill>
                            <a:srgbClr val="000000"/>
                          </a:solidFill>
                          <a:latin typeface="Arial" pitchFamily="34" charset="0"/>
                          <a:cs typeface="Arial" pitchFamily="34" charset="0"/>
                        </a:rPr>
                        <a:t>Risk Free Return: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1.25%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380861">
                <a:tc>
                  <a:txBody>
                    <a:bodyPr/>
                    <a:lstStyle/>
                    <a:p>
                      <a:pPr algn="l" fontAlgn="b"/>
                      <a:r>
                        <a:rPr lang="en-US" sz="1200" b="0" i="0" u="none" strike="noStrike" dirty="0">
                          <a:solidFill>
                            <a:srgbClr val="000000"/>
                          </a:solidFill>
                          <a:latin typeface="Verdana"/>
                        </a:rPr>
                        <a:t>Sharpe Ratio - Using:</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dirty="0"/>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15"/>
                  </a:ext>
                </a:extLst>
              </a:tr>
              <a:tr h="262122">
                <a:tc>
                  <a:txBody>
                    <a:bodyPr/>
                    <a:lstStyle/>
                    <a:p>
                      <a:pPr algn="l" fontAlgn="b"/>
                      <a:r>
                        <a:rPr lang="en-US" sz="1200" b="0" i="0" u="none" strike="noStrike" dirty="0">
                          <a:solidFill>
                            <a:srgbClr val="000000"/>
                          </a:solidFill>
                          <a:latin typeface="Verdana"/>
                        </a:rPr>
                        <a:t>Canada 10-Year Bond Yield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0" i="0" u="none" strike="noStrike" dirty="0">
                          <a:solidFill>
                            <a:srgbClr val="000000"/>
                          </a:solidFill>
                          <a:latin typeface="Arial" pitchFamily="34" charset="0"/>
                          <a:cs typeface="Arial" pitchFamily="34" charset="0"/>
                        </a:rPr>
                        <a:t>1.15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16"/>
                  </a:ext>
                </a:extLst>
              </a:tr>
              <a:tr h="262122">
                <a:tc>
                  <a:txBody>
                    <a:bodyPr/>
                    <a:lstStyle/>
                    <a:p>
                      <a:pPr algn="l" fontAlgn="b"/>
                      <a:r>
                        <a:rPr lang="en-US" sz="1200" b="0" i="0" u="none" strike="noStrike" dirty="0">
                          <a:solidFill>
                            <a:srgbClr val="000000"/>
                          </a:solidFill>
                          <a:latin typeface="Verdana"/>
                        </a:rPr>
                        <a:t>5.0%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0" i="0" u="none" strike="noStrike" dirty="0">
                          <a:solidFill>
                            <a:srgbClr val="000000"/>
                          </a:solidFill>
                          <a:latin typeface="Arial" pitchFamily="34" charset="0"/>
                          <a:cs typeface="Arial" pitchFamily="34" charset="0"/>
                        </a:rPr>
                        <a:t>0.57</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1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Metrics </a:t>
            </a:r>
            <a:r>
              <a:rPr lang="en-US" dirty="0">
                <a:solidFill>
                  <a:schemeClr val="bg2">
                    <a:lumMod val="50000"/>
                  </a:schemeClr>
                </a:solidFill>
              </a:rPr>
              <a:t>– Vs. Benchmark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16</a:t>
            </a:fld>
            <a:endParaRPr lang="en-US" dirty="0"/>
          </a:p>
        </p:txBody>
      </p:sp>
      <p:graphicFrame>
        <p:nvGraphicFramePr>
          <p:cNvPr id="7" name="Content Placeholder 8"/>
          <p:cNvGraphicFramePr>
            <a:graphicFrameLocks/>
          </p:cNvGraphicFramePr>
          <p:nvPr/>
        </p:nvGraphicFramePr>
        <p:xfrm>
          <a:off x="2016369" y="937846"/>
          <a:ext cx="7913076" cy="5227362"/>
        </p:xfrm>
        <a:graphic>
          <a:graphicData uri="http://schemas.openxmlformats.org/drawingml/2006/table">
            <a:tbl>
              <a:tblPr firstRow="1" bandRow="1">
                <a:tableStyleId>{5C22544A-7EE6-4342-B048-85BDC9FD1C3A}</a:tableStyleId>
              </a:tblPr>
              <a:tblGrid>
                <a:gridCol w="2637692">
                  <a:extLst>
                    <a:ext uri="{9D8B030D-6E8A-4147-A177-3AD203B41FA5}">
                      <a16:colId xmlns="" xmlns:a16="http://schemas.microsoft.com/office/drawing/2014/main" val="20000"/>
                    </a:ext>
                  </a:extLst>
                </a:gridCol>
                <a:gridCol w="2637692">
                  <a:extLst>
                    <a:ext uri="{9D8B030D-6E8A-4147-A177-3AD203B41FA5}">
                      <a16:colId xmlns="" xmlns:a16="http://schemas.microsoft.com/office/drawing/2014/main" val="20001"/>
                    </a:ext>
                  </a:extLst>
                </a:gridCol>
                <a:gridCol w="2637692">
                  <a:extLst>
                    <a:ext uri="{9D8B030D-6E8A-4147-A177-3AD203B41FA5}">
                      <a16:colId xmlns="" xmlns:a16="http://schemas.microsoft.com/office/drawing/2014/main" val="20002"/>
                    </a:ext>
                  </a:extLst>
                </a:gridCol>
              </a:tblGrid>
              <a:tr h="439241">
                <a:tc>
                  <a:txBody>
                    <a:bodyPr/>
                    <a:lstStyle/>
                    <a:p>
                      <a:pPr algn="ctr" fontAlgn="ctr"/>
                      <a:r>
                        <a:rPr lang="en-US" sz="1400" b="1" i="0" u="none" strike="noStrike" dirty="0">
                          <a:solidFill>
                            <a:schemeClr val="bg1"/>
                          </a:solidFill>
                          <a:latin typeface="Arial" pitchFamily="34" charset="0"/>
                          <a:cs typeface="Arial" pitchFamily="34" charset="0"/>
                        </a:rPr>
                        <a:t>Portfolio Risk Metrics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61C26"/>
                    </a:solidFill>
                  </a:tcPr>
                </a:tc>
                <a:tc>
                  <a:txBody>
                    <a:bodyPr/>
                    <a:lstStyle/>
                    <a:p>
                      <a:pPr algn="ctr" fontAlgn="ctr"/>
                      <a:r>
                        <a:rPr lang="en-US" sz="1400" b="1" i="0" u="none" strike="noStrike" dirty="0">
                          <a:solidFill>
                            <a:schemeClr val="bg1"/>
                          </a:solidFill>
                          <a:latin typeface="Arial" pitchFamily="34" charset="0"/>
                          <a:cs typeface="Arial" pitchFamily="34" charset="0"/>
                        </a:rPr>
                        <a:t>Daily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61C26"/>
                    </a:solidFill>
                  </a:tcPr>
                </a:tc>
                <a:tc>
                  <a:txBody>
                    <a:bodyPr/>
                    <a:lstStyle/>
                    <a:p>
                      <a:pPr algn="ctr" fontAlgn="ctr"/>
                      <a:r>
                        <a:rPr lang="en-US" sz="1400" b="1" i="0" u="none" strike="noStrike" dirty="0">
                          <a:solidFill>
                            <a:schemeClr val="bg1"/>
                          </a:solidFill>
                          <a:latin typeface="Arial" pitchFamily="34" charset="0"/>
                          <a:cs typeface="Arial" pitchFamily="34" charset="0"/>
                        </a:rPr>
                        <a:t>Annualized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61C26"/>
                    </a:solidFill>
                  </a:tcPr>
                </a:tc>
                <a:extLst>
                  <a:ext uri="{0D108BD9-81ED-4DB2-BD59-A6C34878D82A}">
                    <a16:rowId xmlns="" xmlns:a16="http://schemas.microsoft.com/office/drawing/2014/main" val="10000"/>
                  </a:ext>
                </a:extLst>
              </a:tr>
              <a:tr h="357928">
                <a:tc>
                  <a:txBody>
                    <a:bodyPr/>
                    <a:lstStyle/>
                    <a:p>
                      <a:pPr algn="l" fontAlgn="b"/>
                      <a:r>
                        <a:rPr lang="en-US" sz="1200" b="0" i="0" u="none" strike="noStrike" dirty="0">
                          <a:solidFill>
                            <a:srgbClr val="000000"/>
                          </a:solidFill>
                          <a:latin typeface="Arial" pitchFamily="34" charset="0"/>
                          <a:cs typeface="Arial" pitchFamily="34" charset="0"/>
                        </a:rPr>
                        <a:t>Average Excess Return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4.34%</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539262">
                <a:tc>
                  <a:txBody>
                    <a:bodyPr/>
                    <a:lstStyle/>
                    <a:p>
                      <a:pPr algn="l" fontAlgn="b"/>
                      <a:r>
                        <a:rPr lang="en-US" sz="1200" b="0" i="0" u="none" strike="noStrike" dirty="0">
                          <a:solidFill>
                            <a:srgbClr val="000000"/>
                          </a:solidFill>
                          <a:latin typeface="Arial" pitchFamily="34" charset="0"/>
                          <a:cs typeface="Arial" pitchFamily="34" charset="0"/>
                        </a:rPr>
                        <a:t>Variance Of Excess Returns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rgbClr val="000000"/>
                          </a:solidFill>
                          <a:latin typeface="Arial" pitchFamily="34" charset="0"/>
                          <a:cs typeface="Arial" pitchFamily="34" charset="0"/>
                        </a:rPr>
                        <a:t>0.01%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rgbClr val="000000"/>
                          </a:solidFill>
                          <a:latin typeface="Arial" pitchFamily="34" charset="0"/>
                          <a:cs typeface="Arial" pitchFamily="34" charset="0"/>
                        </a:rPr>
                        <a:t>2.04%</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175846">
                <a:tc>
                  <a:txBody>
                    <a:bodyPr/>
                    <a:lstStyle/>
                    <a:p>
                      <a:pPr algn="l" fontAlgn="b"/>
                      <a:r>
                        <a:rPr lang="en-US" sz="1200" b="0" i="0" u="none" strike="noStrike" dirty="0">
                          <a:solidFill>
                            <a:srgbClr val="000000"/>
                          </a:solidFill>
                          <a:latin typeface="Arial" pitchFamily="34" charset="0"/>
                          <a:cs typeface="Arial" pitchFamily="34" charset="0"/>
                        </a:rPr>
                        <a:t>Volatility Of Excess Returns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0.74%</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14.27%</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38443">
                <a:tc>
                  <a:txBody>
                    <a:bodyPr/>
                    <a:lstStyle/>
                    <a:p>
                      <a:pPr algn="l" fontAlgn="b"/>
                      <a:r>
                        <a:rPr lang="en-US" sz="1200" b="1" i="0" u="none" strike="noStrike" dirty="0">
                          <a:solidFill>
                            <a:srgbClr val="000000"/>
                          </a:solidFill>
                          <a:latin typeface="Arial" pitchFamily="34" charset="0"/>
                          <a:cs typeface="Arial" pitchFamily="34" charset="0"/>
                        </a:rPr>
                        <a:t>Information Ratio</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dirty="0">
                        <a:latin typeface="Arial" pitchFamily="34" charset="0"/>
                        <a:cs typeface="Arial"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0.30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04"/>
                  </a:ext>
                </a:extLst>
              </a:tr>
              <a:tr h="441890">
                <a:tc>
                  <a:txBody>
                    <a:bodyPr/>
                    <a:lstStyle/>
                    <a:p>
                      <a:pPr algn="l" fontAlgn="b"/>
                      <a:r>
                        <a:rPr lang="en-US" sz="1200" b="0" i="0" u="none" strike="noStrike" dirty="0">
                          <a:solidFill>
                            <a:srgbClr val="000000"/>
                          </a:solidFill>
                          <a:latin typeface="Arial" pitchFamily="34" charset="0"/>
                          <a:cs typeface="Arial" pitchFamily="34" charset="0"/>
                        </a:rPr>
                        <a:t>Portfolio Variance</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0.15%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28405">
                <a:tc>
                  <a:txBody>
                    <a:bodyPr/>
                    <a:lstStyle/>
                    <a:p>
                      <a:pPr algn="l" fontAlgn="b"/>
                      <a:r>
                        <a:rPr lang="en-US" sz="1200" b="0" i="0" u="none" strike="noStrike" dirty="0">
                          <a:solidFill>
                            <a:srgbClr val="000000"/>
                          </a:solidFill>
                          <a:latin typeface="Arial" pitchFamily="34" charset="0"/>
                          <a:cs typeface="Arial" pitchFamily="34" charset="0"/>
                        </a:rPr>
                        <a:t>Portfolio Volatility</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rgbClr val="000000"/>
                          </a:solidFill>
                          <a:latin typeface="Arial" pitchFamily="34" charset="0"/>
                          <a:cs typeface="Arial" pitchFamily="34" charset="0"/>
                        </a:rPr>
                        <a:t>0.00%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rgbClr val="000000"/>
                          </a:solidFill>
                          <a:latin typeface="Arial" pitchFamily="34" charset="0"/>
                          <a:cs typeface="Arial" pitchFamily="34" charset="0"/>
                        </a:rPr>
                        <a:t>3.85%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82311">
                <a:tc>
                  <a:txBody>
                    <a:bodyPr/>
                    <a:lstStyle/>
                    <a:p>
                      <a:pPr algn="l" fontAlgn="b"/>
                      <a:r>
                        <a:rPr lang="en-US" sz="1200" b="0" i="0" u="none" strike="noStrike" dirty="0">
                          <a:solidFill>
                            <a:srgbClr val="000000"/>
                          </a:solidFill>
                          <a:latin typeface="Arial" pitchFamily="34" charset="0"/>
                          <a:cs typeface="Arial" pitchFamily="34" charset="0"/>
                        </a:rPr>
                        <a:t>Market Variance</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2.67%</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178317">
                <a:tc>
                  <a:txBody>
                    <a:bodyPr/>
                    <a:lstStyle/>
                    <a:p>
                      <a:pPr algn="l" fontAlgn="b"/>
                      <a:r>
                        <a:rPr lang="en-US" sz="1200" b="0" i="0" u="none" strike="noStrike" dirty="0">
                          <a:solidFill>
                            <a:srgbClr val="000000"/>
                          </a:solidFill>
                          <a:latin typeface="Arial" pitchFamily="34" charset="0"/>
                          <a:cs typeface="Arial" pitchFamily="34" charset="0"/>
                        </a:rPr>
                        <a:t>Market Volatility</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0.85%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16.33%</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440914">
                <a:tc>
                  <a:txBody>
                    <a:bodyPr/>
                    <a:lstStyle/>
                    <a:p>
                      <a:pPr algn="l" fontAlgn="b"/>
                      <a:r>
                        <a:rPr lang="en-US" sz="1200" b="0" i="0" u="none" strike="noStrike" dirty="0">
                          <a:solidFill>
                            <a:srgbClr val="000000"/>
                          </a:solidFill>
                          <a:latin typeface="Arial" pitchFamily="34" charset="0"/>
                          <a:cs typeface="Arial" pitchFamily="34" charset="0"/>
                        </a:rPr>
                        <a:t>Covariance (Market &amp; Portfolio)</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0.54%</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533292">
                <a:tc>
                  <a:txBody>
                    <a:bodyPr/>
                    <a:lstStyle/>
                    <a:p>
                      <a:pPr algn="l" fontAlgn="b"/>
                      <a:r>
                        <a:rPr lang="en-US" sz="1200" b="1" i="0" u="none" strike="noStrike" dirty="0">
                          <a:solidFill>
                            <a:srgbClr val="000000"/>
                          </a:solidFill>
                          <a:latin typeface="Arial" pitchFamily="34" charset="0"/>
                          <a:cs typeface="Arial" pitchFamily="34" charset="0"/>
                        </a:rPr>
                        <a:t>Beta Of The Portfolio</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0.20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10"/>
                  </a:ext>
                </a:extLst>
              </a:tr>
              <a:tr h="342607">
                <a:tc>
                  <a:txBody>
                    <a:bodyPr/>
                    <a:lstStyle/>
                    <a:p>
                      <a:pPr algn="l" fontAlgn="b"/>
                      <a:r>
                        <a:rPr lang="en-US" sz="1200" b="0" i="0" u="none" strike="noStrike" dirty="0">
                          <a:solidFill>
                            <a:srgbClr val="000000"/>
                          </a:solidFill>
                          <a:latin typeface="Arial" pitchFamily="34" charset="0"/>
                          <a:cs typeface="Arial" pitchFamily="34" charset="0"/>
                        </a:rPr>
                        <a:t>Average Portfolio Return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8.75%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r h="144009">
                <a:tc>
                  <a:txBody>
                    <a:bodyPr/>
                    <a:lstStyle/>
                    <a:p>
                      <a:pPr algn="l" fontAlgn="b"/>
                      <a:r>
                        <a:rPr lang="en-US" sz="1200" b="0" i="0" u="none" strike="noStrike" dirty="0">
                          <a:solidFill>
                            <a:srgbClr val="000000"/>
                          </a:solidFill>
                          <a:latin typeface="Arial" pitchFamily="34" charset="0"/>
                          <a:cs typeface="Arial" pitchFamily="34" charset="0"/>
                        </a:rPr>
                        <a:t>Average Market Return</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0.01%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Arial" pitchFamily="34" charset="0"/>
                          <a:cs typeface="Arial" pitchFamily="34" charset="0"/>
                        </a:rPr>
                        <a:t>4.23%</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2"/>
                  </a:ext>
                </a:extLst>
              </a:tr>
              <a:tr h="534429">
                <a:tc>
                  <a:txBody>
                    <a:bodyPr/>
                    <a:lstStyle/>
                    <a:p>
                      <a:pPr algn="l" fontAlgn="b"/>
                      <a:r>
                        <a:rPr lang="en-US" sz="1200" b="1" i="0" u="none" strike="noStrike" dirty="0">
                          <a:solidFill>
                            <a:srgbClr val="000000"/>
                          </a:solidFill>
                          <a:latin typeface="Arial" pitchFamily="34" charset="0"/>
                          <a:cs typeface="Arial" pitchFamily="34" charset="0"/>
                        </a:rPr>
                        <a:t>Alpha Of The Portfolio</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endParaRPr lang="en-US" sz="1200" b="0" dirty="0">
                        <a:solidFill>
                          <a:schemeClr val="tx1"/>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fontAlgn="b"/>
                      <a:r>
                        <a:rPr lang="en-US" sz="1200" b="1" i="0" u="none" strike="noStrike" dirty="0">
                          <a:solidFill>
                            <a:srgbClr val="000000"/>
                          </a:solidFill>
                          <a:latin typeface="Arial" pitchFamily="34" charset="0"/>
                          <a:cs typeface="Arial" pitchFamily="34" charset="0"/>
                        </a:rPr>
                        <a:t>7.90%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a:t>
            </a:r>
            <a:endParaRPr lang="en-US" dirty="0"/>
          </a:p>
        </p:txBody>
      </p:sp>
      <p:sp>
        <p:nvSpPr>
          <p:cNvPr id="3" name="Text Placeholder 2"/>
          <p:cNvSpPr>
            <a:spLocks noGrp="1"/>
          </p:cNvSpPr>
          <p:nvPr>
            <p:ph type="body" sz="quarter" idx="10"/>
          </p:nvPr>
        </p:nvSpPr>
        <p:spPr/>
        <p:txBody>
          <a:bodyPr>
            <a:normAutofit/>
          </a:bodyPr>
          <a:lstStyle/>
          <a:p>
            <a:r>
              <a:rPr lang="en-US" dirty="0" smtClean="0"/>
              <a:t>Looking Forward</a:t>
            </a:r>
            <a:endParaRPr lang="en-US" dirty="0"/>
          </a:p>
        </p:txBody>
      </p:sp>
    </p:spTree>
    <p:extLst>
      <p:ext uri="{BB962C8B-B14F-4D97-AF65-F5344CB8AC3E}">
        <p14:creationId xmlns:p14="http://schemas.microsoft.com/office/powerpoint/2010/main" val="174464284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Financial Sector</a:t>
            </a:r>
            <a:endParaRPr lang="en-CA"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18</a:t>
            </a:fld>
            <a:endParaRPr lang="en-US" dirty="0"/>
          </a:p>
        </p:txBody>
      </p:sp>
      <p:pic>
        <p:nvPicPr>
          <p:cNvPr id="11" name="Picture 10"/>
          <p:cNvPicPr>
            <a:picLocks noChangeAspect="1"/>
          </p:cNvPicPr>
          <p:nvPr/>
        </p:nvPicPr>
        <p:blipFill>
          <a:blip r:embed="rId3" cstate="print"/>
          <a:stretch>
            <a:fillRect/>
          </a:stretch>
        </p:blipFill>
        <p:spPr>
          <a:xfrm>
            <a:off x="7378700" y="918248"/>
            <a:ext cx="3418839" cy="2553477"/>
          </a:xfrm>
          <a:prstGeom prst="rect">
            <a:avLst/>
          </a:prstGeom>
          <a:ln>
            <a:solidFill>
              <a:schemeClr val="tx1"/>
            </a:solidFill>
          </a:ln>
        </p:spPr>
      </p:pic>
      <p:sp>
        <p:nvSpPr>
          <p:cNvPr id="12" name="TextBox 11"/>
          <p:cNvSpPr txBox="1"/>
          <p:nvPr/>
        </p:nvSpPr>
        <p:spPr>
          <a:xfrm>
            <a:off x="444501" y="1066800"/>
            <a:ext cx="5727699" cy="452431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Larger loans are being taken out to finance housing in Canada, a result of low interest rates and the surge in </a:t>
            </a:r>
            <a:r>
              <a:rPr lang="en-CA" dirty="0" smtClean="0"/>
              <a:t>prices</a:t>
            </a:r>
          </a:p>
          <a:p>
            <a:endParaRPr lang="en-CA" dirty="0" smtClean="0"/>
          </a:p>
          <a:p>
            <a:pPr marL="285750" indent="-285750">
              <a:buFont typeface="Arial" panose="020B0604020202020204" pitchFamily="34" charset="0"/>
              <a:buChar char="•"/>
            </a:pPr>
            <a:r>
              <a:rPr lang="en-CA" dirty="0" smtClean="0"/>
              <a:t>Canadian loans appear to be healthy, but changes in the interest rates and the change in demand for housing may be something to </a:t>
            </a:r>
            <a:r>
              <a:rPr lang="en-CA" dirty="0" smtClean="0"/>
              <a:t>research</a:t>
            </a:r>
          </a:p>
          <a:p>
            <a:endParaRPr lang="en-CA" dirty="0" smtClean="0"/>
          </a:p>
          <a:p>
            <a:pPr marL="285750" indent="-285750">
              <a:buFont typeface="Arial" panose="020B0604020202020204" pitchFamily="34" charset="0"/>
              <a:buChar char="•"/>
            </a:pPr>
            <a:r>
              <a:rPr lang="en-CA" dirty="0" smtClean="0"/>
              <a:t>According to a Feb 2 report from CIBC, “…for 2017 we expect the pace of growth in mortgage originations to cool, reflecting factors such as reduced affordability, […] marginally higher mortgage rates and slowing activity in centers such as Vancouver</a:t>
            </a:r>
          </a:p>
          <a:p>
            <a:endParaRPr lang="en-CA" dirty="0" smtClean="0"/>
          </a:p>
          <a:p>
            <a:pPr marL="285750" indent="-285750">
              <a:buFont typeface="Arial" panose="020B0604020202020204" pitchFamily="34" charset="0"/>
              <a:buChar char="•"/>
            </a:pPr>
            <a:endParaRPr lang="en-CA"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251" y="3641829"/>
            <a:ext cx="4295188" cy="2825966"/>
          </a:xfrm>
          <a:prstGeom prst="rect">
            <a:avLst/>
          </a:prstGeom>
        </p:spPr>
      </p:pic>
    </p:spTree>
    <p:extLst>
      <p:ext uri="{BB962C8B-B14F-4D97-AF65-F5344CB8AC3E}">
        <p14:creationId xmlns:p14="http://schemas.microsoft.com/office/powerpoint/2010/main" val="4283944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Financial Sector	</a:t>
            </a:r>
            <a:endParaRPr lang="en-CA" dirty="0"/>
          </a:p>
        </p:txBody>
      </p:sp>
      <p:sp>
        <p:nvSpPr>
          <p:cNvPr id="3" name="Content Placeholder 2"/>
          <p:cNvSpPr>
            <a:spLocks noGrp="1"/>
          </p:cNvSpPr>
          <p:nvPr>
            <p:ph idx="1"/>
          </p:nvPr>
        </p:nvSpPr>
        <p:spPr>
          <a:xfrm>
            <a:off x="232092" y="946098"/>
            <a:ext cx="6638608" cy="5478327"/>
          </a:xfrm>
        </p:spPr>
        <p:txBody>
          <a:bodyPr>
            <a:normAutofit/>
          </a:bodyPr>
          <a:lstStyle/>
          <a:p>
            <a:r>
              <a:rPr lang="en-CA" sz="2000" dirty="0" smtClean="0"/>
              <a:t>The surge in the price of housing in </a:t>
            </a:r>
            <a:r>
              <a:rPr lang="en-CA" sz="2000" dirty="0" smtClean="0"/>
              <a:t>the </a:t>
            </a:r>
            <a:r>
              <a:rPr lang="en-CA" sz="2000" dirty="0" smtClean="0"/>
              <a:t>metropolitan areas of Canada is caused by foreign investment </a:t>
            </a:r>
            <a:endParaRPr lang="en-CA" sz="2000" dirty="0" smtClean="0"/>
          </a:p>
          <a:p>
            <a:pPr marL="0" indent="0">
              <a:buNone/>
            </a:pPr>
            <a:endParaRPr lang="en-CA" sz="2000" dirty="0" smtClean="0"/>
          </a:p>
          <a:p>
            <a:r>
              <a:rPr lang="en-CA" sz="2000" dirty="0" smtClean="0"/>
              <a:t>This can be seen by the number of sales moving from Vancouver (-40% in January) to Toronto (+28% in February</a:t>
            </a:r>
            <a:r>
              <a:rPr lang="en-CA" sz="2000" dirty="0" smtClean="0"/>
              <a:t>) after Vancouver adopted a tax on foreign buyers</a:t>
            </a:r>
          </a:p>
          <a:p>
            <a:pPr marL="0" indent="0">
              <a:buNone/>
            </a:pPr>
            <a:endParaRPr lang="en-CA" sz="2000" dirty="0" smtClean="0"/>
          </a:p>
          <a:p>
            <a:r>
              <a:rPr lang="en-CA" sz="2000" dirty="0" smtClean="0"/>
              <a:t>Ontario may be adopting a similar tax</a:t>
            </a:r>
          </a:p>
          <a:p>
            <a:pPr marL="0" indent="0">
              <a:buNone/>
            </a:pPr>
            <a:endParaRPr lang="en-CA" sz="2000" dirty="0" smtClean="0"/>
          </a:p>
          <a:p>
            <a:r>
              <a:rPr lang="en-CA" sz="2000" dirty="0" smtClean="0"/>
              <a:t>This </a:t>
            </a:r>
            <a:r>
              <a:rPr lang="en-CA" sz="2000" dirty="0" smtClean="0"/>
              <a:t>could present a huge problem for local homeowners because the tax will turn away the foreign money that </a:t>
            </a:r>
            <a:r>
              <a:rPr lang="en-CA" sz="2000" dirty="0" smtClean="0"/>
              <a:t>created the surge</a:t>
            </a:r>
            <a:endParaRPr lang="en-CA" sz="2000" dirty="0"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19</a:t>
            </a:fld>
            <a:endParaRPr lang="en-US" dirty="0"/>
          </a:p>
        </p:txBody>
      </p:sp>
      <p:pic>
        <p:nvPicPr>
          <p:cNvPr id="7" name="Picture 6"/>
          <p:cNvPicPr>
            <a:picLocks noChangeAspect="1"/>
          </p:cNvPicPr>
          <p:nvPr/>
        </p:nvPicPr>
        <p:blipFill>
          <a:blip r:embed="rId3" cstate="print"/>
          <a:stretch>
            <a:fillRect/>
          </a:stretch>
        </p:blipFill>
        <p:spPr>
          <a:xfrm>
            <a:off x="6989762" y="946098"/>
            <a:ext cx="4406900" cy="2328312"/>
          </a:xfrm>
          <a:prstGeom prst="rect">
            <a:avLst/>
          </a:prstGeom>
        </p:spPr>
      </p:pic>
      <p:pic>
        <p:nvPicPr>
          <p:cNvPr id="8" name="Picture 7"/>
          <p:cNvPicPr>
            <a:picLocks noChangeAspect="1"/>
          </p:cNvPicPr>
          <p:nvPr/>
        </p:nvPicPr>
        <p:blipFill>
          <a:blip r:embed="rId4" cstate="print"/>
          <a:stretch>
            <a:fillRect/>
          </a:stretch>
        </p:blipFill>
        <p:spPr>
          <a:xfrm>
            <a:off x="6989762" y="3685261"/>
            <a:ext cx="4406900" cy="2330149"/>
          </a:xfrm>
          <a:prstGeom prst="rect">
            <a:avLst/>
          </a:prstGeom>
        </p:spPr>
      </p:pic>
    </p:spTree>
    <p:extLst>
      <p:ext uri="{BB962C8B-B14F-4D97-AF65-F5344CB8AC3E}">
        <p14:creationId xmlns:p14="http://schemas.microsoft.com/office/powerpoint/2010/main" val="2526083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806450" indent="-571500">
              <a:lnSpc>
                <a:spcPct val="150000"/>
              </a:lnSpc>
              <a:buFont typeface="+mj-lt"/>
              <a:buAutoNum type="romanUcPeriod"/>
            </a:pPr>
            <a:r>
              <a:rPr lang="en-US" dirty="0" smtClean="0"/>
              <a:t>Portfolio Overview</a:t>
            </a:r>
          </a:p>
          <a:p>
            <a:pPr marL="806450" indent="-571500">
              <a:lnSpc>
                <a:spcPct val="150000"/>
              </a:lnSpc>
              <a:buFont typeface="+mj-lt"/>
              <a:buAutoNum type="romanUcPeriod"/>
            </a:pPr>
            <a:r>
              <a:rPr lang="en-US" dirty="0" smtClean="0"/>
              <a:t>Looking Forward</a:t>
            </a:r>
          </a:p>
          <a:p>
            <a:pPr marL="1263650" lvl="1" indent="-571500">
              <a:lnSpc>
                <a:spcPct val="150000"/>
              </a:lnSpc>
              <a:buFont typeface="+mj-lt"/>
              <a:buAutoNum type="romanLcPeriod"/>
            </a:pPr>
            <a:r>
              <a:rPr lang="en-US" dirty="0" smtClean="0"/>
              <a:t>Financial Sector</a:t>
            </a:r>
          </a:p>
          <a:p>
            <a:pPr marL="1263650" lvl="1" indent="-571500">
              <a:lnSpc>
                <a:spcPct val="150000"/>
              </a:lnSpc>
              <a:buFont typeface="+mj-lt"/>
              <a:buAutoNum type="romanLcPeriod"/>
            </a:pPr>
            <a:r>
              <a:rPr lang="en-US" dirty="0" smtClean="0"/>
              <a:t>TMT</a:t>
            </a:r>
          </a:p>
          <a:p>
            <a:pPr marL="1263650" lvl="1" indent="-571500">
              <a:lnSpc>
                <a:spcPct val="150000"/>
              </a:lnSpc>
              <a:buFont typeface="+mj-lt"/>
              <a:buAutoNum type="romanLcPeriod"/>
            </a:pPr>
            <a:r>
              <a:rPr lang="en-US" dirty="0" smtClean="0"/>
              <a:t>Energy</a:t>
            </a:r>
          </a:p>
          <a:p>
            <a:pPr marL="806450" indent="-571500">
              <a:lnSpc>
                <a:spcPct val="150000"/>
              </a:lnSpc>
              <a:buFont typeface="+mj-lt"/>
              <a:buAutoNum type="romanUcPeriod"/>
            </a:pPr>
            <a:endParaRPr lang="en-US" dirty="0"/>
          </a:p>
        </p:txBody>
      </p:sp>
      <p:sp>
        <p:nvSpPr>
          <p:cNvPr id="4" name="Date Placeholder 3"/>
          <p:cNvSpPr>
            <a:spLocks noGrp="1"/>
          </p:cNvSpPr>
          <p:nvPr>
            <p:ph type="dt" sz="half" idx="10"/>
          </p:nvPr>
        </p:nvSpPr>
        <p:spPr/>
        <p:txBody>
          <a:bodyPr/>
          <a:lstStyle/>
          <a:p>
            <a:r>
              <a:rPr lang="en-US" dirty="0"/>
              <a:t>March 2017</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a:t>
            </a:fld>
            <a:endParaRPr lang="en-US" dirty="0"/>
          </a:p>
        </p:txBody>
      </p:sp>
    </p:spTree>
    <p:extLst>
      <p:ext uri="{BB962C8B-B14F-4D97-AF65-F5344CB8AC3E}">
        <p14:creationId xmlns:p14="http://schemas.microsoft.com/office/powerpoint/2010/main" val="170684327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Financial Sector</a:t>
            </a:r>
            <a:endParaRPr lang="en-CA" dirty="0"/>
          </a:p>
        </p:txBody>
      </p:sp>
      <p:sp>
        <p:nvSpPr>
          <p:cNvPr id="3" name="Content Placeholder 2"/>
          <p:cNvSpPr>
            <a:spLocks noGrp="1"/>
          </p:cNvSpPr>
          <p:nvPr>
            <p:ph idx="1"/>
          </p:nvPr>
        </p:nvSpPr>
        <p:spPr>
          <a:xfrm>
            <a:off x="613092" y="1111636"/>
            <a:ext cx="6232208" cy="5047864"/>
          </a:xfrm>
        </p:spPr>
        <p:txBody>
          <a:bodyPr>
            <a:normAutofit/>
          </a:bodyPr>
          <a:lstStyle/>
          <a:p>
            <a:r>
              <a:rPr lang="en-CA" sz="2000" dirty="0" smtClean="0"/>
              <a:t>According </a:t>
            </a:r>
            <a:r>
              <a:rPr lang="en-CA" sz="2000" dirty="0" smtClean="0"/>
              <a:t>to a Feb 2 article from CIBC, “Banks have been gaining market share […] portfolios are currently rising by more than 7% on a [</a:t>
            </a:r>
            <a:r>
              <a:rPr lang="en-CA" sz="2000" dirty="0" err="1" smtClean="0"/>
              <a:t>YoY</a:t>
            </a:r>
            <a:r>
              <a:rPr lang="en-CA" sz="2000" dirty="0" smtClean="0"/>
              <a:t>] basis</a:t>
            </a:r>
            <a:r>
              <a:rPr lang="en-CA" sz="2000" dirty="0" smtClean="0"/>
              <a:t>.”</a:t>
            </a:r>
          </a:p>
          <a:p>
            <a:pPr marL="0" indent="0">
              <a:buNone/>
            </a:pPr>
            <a:r>
              <a:rPr lang="en-CA" sz="2000" dirty="0" smtClean="0"/>
              <a:t> </a:t>
            </a:r>
            <a:endParaRPr lang="en-CA" sz="2000" dirty="0" smtClean="0"/>
          </a:p>
          <a:p>
            <a:r>
              <a:rPr lang="en-CA" sz="2000" dirty="0" smtClean="0"/>
              <a:t>This could be an indicator of the banks’ confidence in the quality of these </a:t>
            </a:r>
            <a:r>
              <a:rPr lang="en-CA" sz="2000" dirty="0" smtClean="0"/>
              <a:t>loans</a:t>
            </a:r>
          </a:p>
          <a:p>
            <a:pPr marL="0" indent="0">
              <a:buNone/>
            </a:pPr>
            <a:endParaRPr lang="en-CA" sz="2000" dirty="0" smtClean="0"/>
          </a:p>
          <a:p>
            <a:r>
              <a:rPr lang="en-CA" sz="2000" dirty="0" smtClean="0"/>
              <a:t>Report calls for auto loans to advance by 4% in </a:t>
            </a:r>
            <a:r>
              <a:rPr lang="en-CA" sz="2000" dirty="0" smtClean="0"/>
              <a:t>2017</a:t>
            </a:r>
          </a:p>
          <a:p>
            <a:pPr marL="0" indent="0">
              <a:buNone/>
            </a:pPr>
            <a:endParaRPr lang="en-CA" sz="2000" dirty="0" smtClean="0"/>
          </a:p>
          <a:p>
            <a:r>
              <a:rPr lang="en-CA" sz="2000" dirty="0" smtClean="0"/>
              <a:t>May be taking advantage of historically low interest rates</a:t>
            </a:r>
            <a:endParaRPr lang="en-CA" sz="2000"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20</a:t>
            </a:fld>
            <a:endParaRPr lang="en-US" dirty="0"/>
          </a:p>
        </p:txBody>
      </p:sp>
      <p:pic>
        <p:nvPicPr>
          <p:cNvPr id="7" name="Picture 6"/>
          <p:cNvPicPr>
            <a:picLocks noChangeAspect="1"/>
          </p:cNvPicPr>
          <p:nvPr/>
        </p:nvPicPr>
        <p:blipFill>
          <a:blip r:embed="rId3" cstate="print"/>
          <a:stretch>
            <a:fillRect/>
          </a:stretch>
        </p:blipFill>
        <p:spPr>
          <a:xfrm>
            <a:off x="7076609" y="919049"/>
            <a:ext cx="3562893" cy="2958328"/>
          </a:xfrm>
          <a:prstGeom prst="rect">
            <a:avLst/>
          </a:prstGeom>
        </p:spPr>
      </p:pic>
      <p:pic>
        <p:nvPicPr>
          <p:cNvPr id="8" name="Picture 7"/>
          <p:cNvPicPr>
            <a:picLocks noChangeAspect="1"/>
          </p:cNvPicPr>
          <p:nvPr/>
        </p:nvPicPr>
        <p:blipFill>
          <a:blip r:embed="rId4" cstate="print"/>
          <a:stretch>
            <a:fillRect/>
          </a:stretch>
        </p:blipFill>
        <p:spPr>
          <a:xfrm>
            <a:off x="7864396" y="4106401"/>
            <a:ext cx="2178206" cy="2252549"/>
          </a:xfrm>
          <a:prstGeom prst="rect">
            <a:avLst/>
          </a:prstGeom>
        </p:spPr>
      </p:pic>
    </p:spTree>
    <p:extLst>
      <p:ext uri="{BB962C8B-B14F-4D97-AF65-F5344CB8AC3E}">
        <p14:creationId xmlns:p14="http://schemas.microsoft.com/office/powerpoint/2010/main" val="4005959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Financial Sector</a:t>
            </a:r>
          </a:p>
        </p:txBody>
      </p:sp>
      <p:sp>
        <p:nvSpPr>
          <p:cNvPr id="3" name="Content Placeholder 2"/>
          <p:cNvSpPr>
            <a:spLocks noGrp="1"/>
          </p:cNvSpPr>
          <p:nvPr>
            <p:ph idx="1"/>
          </p:nvPr>
        </p:nvSpPr>
        <p:spPr>
          <a:xfrm>
            <a:off x="232092" y="1206543"/>
            <a:ext cx="6067108" cy="5478327"/>
          </a:xfrm>
        </p:spPr>
        <p:txBody>
          <a:bodyPr>
            <a:normAutofit/>
          </a:bodyPr>
          <a:lstStyle/>
          <a:p>
            <a:r>
              <a:rPr lang="en-CA" sz="2000" dirty="0" smtClean="0">
                <a:cs typeface="Arial" panose="020B0604020202020204" pitchFamily="34" charset="0"/>
              </a:rPr>
              <a:t>“The </a:t>
            </a:r>
            <a:r>
              <a:rPr lang="en-CA" sz="2000" dirty="0">
                <a:cs typeface="Arial" panose="020B0604020202020204" pitchFamily="34" charset="0"/>
              </a:rPr>
              <a:t>share of Canadians trading in vehicles with negative equity rose to 30 percent in 2015, and on average they were underwater by about C$6,700 ($5,000), according to statistics from J.D. Power</a:t>
            </a:r>
            <a:r>
              <a:rPr lang="en-CA" sz="2000" dirty="0" smtClean="0">
                <a:cs typeface="Arial" panose="020B0604020202020204" pitchFamily="34" charset="0"/>
              </a:rPr>
              <a:t>.”</a:t>
            </a:r>
          </a:p>
          <a:p>
            <a:pPr marL="0" indent="0">
              <a:buNone/>
            </a:pPr>
            <a:endParaRPr lang="en-CA" sz="2000" dirty="0" smtClean="0">
              <a:cs typeface="Arial" panose="020B0604020202020204" pitchFamily="34" charset="0"/>
            </a:endParaRPr>
          </a:p>
          <a:p>
            <a:r>
              <a:rPr lang="en-CA" sz="2000" dirty="0" smtClean="0">
                <a:cs typeface="Arial" panose="020B0604020202020204" pitchFamily="34" charset="0"/>
              </a:rPr>
              <a:t>Canadians need to pay more for houses which leaves them with less disposable income causing more credit card debt and longer terms to pay for vehicles</a:t>
            </a:r>
          </a:p>
          <a:p>
            <a:pPr marL="0" indent="0">
              <a:buNone/>
            </a:pPr>
            <a:endParaRPr lang="en-CA" sz="2000" dirty="0" smtClean="0">
              <a:cs typeface="Arial" panose="020B0604020202020204" pitchFamily="34" charset="0"/>
            </a:endParaRPr>
          </a:p>
          <a:p>
            <a:r>
              <a:rPr lang="en-CA" sz="2000" dirty="0" smtClean="0">
                <a:cs typeface="Arial" panose="020B0604020202020204" pitchFamily="34" charset="0"/>
              </a:rPr>
              <a:t>“</a:t>
            </a:r>
            <a:r>
              <a:rPr lang="en-CA" sz="2000" dirty="0"/>
              <a:t>the Bank of Canada has repeatedly warned about dangerously high consumer debt levels that could magnify any economic shocks</a:t>
            </a:r>
            <a:r>
              <a:rPr lang="en-CA" sz="2000" dirty="0" smtClean="0"/>
              <a:t>.”</a:t>
            </a:r>
            <a:endParaRPr lang="en-CA" sz="2000" dirty="0">
              <a:cs typeface="Arial" panose="020B0604020202020204" pitchFamily="34" charset="0"/>
            </a:endParaRPr>
          </a:p>
          <a:p>
            <a:endParaRPr lang="en-CA"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21</a:t>
            </a:fld>
            <a:endParaRPr lang="en-US" dirty="0"/>
          </a:p>
        </p:txBody>
      </p:sp>
      <p:pic>
        <p:nvPicPr>
          <p:cNvPr id="7" name="Picture 6"/>
          <p:cNvPicPr>
            <a:picLocks noChangeAspect="1"/>
          </p:cNvPicPr>
          <p:nvPr/>
        </p:nvPicPr>
        <p:blipFill>
          <a:blip r:embed="rId3"/>
          <a:stretch>
            <a:fillRect/>
          </a:stretch>
        </p:blipFill>
        <p:spPr>
          <a:xfrm>
            <a:off x="6939289" y="1936698"/>
            <a:ext cx="4997123" cy="2773403"/>
          </a:xfrm>
          <a:prstGeom prst="rect">
            <a:avLst/>
          </a:prstGeom>
        </p:spPr>
      </p:pic>
    </p:spTree>
    <p:extLst>
      <p:ext uri="{BB962C8B-B14F-4D97-AF65-F5344CB8AC3E}">
        <p14:creationId xmlns:p14="http://schemas.microsoft.com/office/powerpoint/2010/main" val="351607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Financial Sector</a:t>
            </a:r>
            <a:endParaRPr lang="en-CA" dirty="0"/>
          </a:p>
        </p:txBody>
      </p:sp>
      <p:sp>
        <p:nvSpPr>
          <p:cNvPr id="3" name="Content Placeholder 2"/>
          <p:cNvSpPr>
            <a:spLocks noGrp="1"/>
          </p:cNvSpPr>
          <p:nvPr>
            <p:ph idx="1"/>
          </p:nvPr>
        </p:nvSpPr>
        <p:spPr>
          <a:xfrm>
            <a:off x="232092" y="946098"/>
            <a:ext cx="4365308" cy="5691801"/>
          </a:xfrm>
        </p:spPr>
        <p:txBody>
          <a:bodyPr>
            <a:normAutofit/>
          </a:bodyPr>
          <a:lstStyle/>
          <a:p>
            <a:r>
              <a:rPr lang="en-CA" sz="2000" dirty="0" smtClean="0"/>
              <a:t>Analyst recommendation: Buy the </a:t>
            </a:r>
            <a:r>
              <a:rPr lang="en-CA" sz="2000" dirty="0" smtClean="0"/>
              <a:t>dip</a:t>
            </a:r>
          </a:p>
          <a:p>
            <a:pPr marL="0" indent="0">
              <a:buNone/>
            </a:pPr>
            <a:endParaRPr lang="en-CA" sz="2000" dirty="0" smtClean="0"/>
          </a:p>
          <a:p>
            <a:r>
              <a:rPr lang="en-CA" sz="2000" dirty="0" smtClean="0"/>
              <a:t>After the housing market </a:t>
            </a:r>
            <a:r>
              <a:rPr lang="en-CA" sz="2000" dirty="0" smtClean="0"/>
              <a:t>relaxes</a:t>
            </a:r>
            <a:r>
              <a:rPr lang="en-CA" sz="2000" dirty="0" smtClean="0"/>
              <a:t>, </a:t>
            </a:r>
            <a:r>
              <a:rPr lang="en-CA" sz="2000" dirty="0" smtClean="0"/>
              <a:t>a great long-term opportunity will present itself in the form of REITs, banks, and other financing companies after a rate </a:t>
            </a:r>
            <a:r>
              <a:rPr lang="en-CA" sz="2000" dirty="0" smtClean="0"/>
              <a:t>increase</a:t>
            </a:r>
          </a:p>
          <a:p>
            <a:pPr marL="0" indent="0">
              <a:buNone/>
            </a:pPr>
            <a:endParaRPr lang="en-CA" sz="2000" dirty="0" smtClean="0"/>
          </a:p>
          <a:p>
            <a:r>
              <a:rPr lang="en-CA" sz="2000" dirty="0" smtClean="0"/>
              <a:t>The auto loan industry appears to be a good opportunity, however things may change as rates begin to increase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22</a:t>
            </a:fld>
            <a:endParaRPr lang="en-US" dirty="0"/>
          </a:p>
        </p:txBody>
      </p:sp>
      <p:pic>
        <p:nvPicPr>
          <p:cNvPr id="7" name="Picture 6"/>
          <p:cNvPicPr>
            <a:picLocks noChangeAspect="1"/>
          </p:cNvPicPr>
          <p:nvPr/>
        </p:nvPicPr>
        <p:blipFill>
          <a:blip r:embed="rId3" cstate="print"/>
          <a:stretch>
            <a:fillRect/>
          </a:stretch>
        </p:blipFill>
        <p:spPr>
          <a:xfrm>
            <a:off x="7810500" y="946098"/>
            <a:ext cx="3783012" cy="2974230"/>
          </a:xfrm>
          <a:prstGeom prst="rect">
            <a:avLst/>
          </a:prstGeom>
        </p:spPr>
      </p:pic>
      <p:pic>
        <p:nvPicPr>
          <p:cNvPr id="8" name="Picture 7"/>
          <p:cNvPicPr>
            <a:picLocks noChangeAspect="1"/>
          </p:cNvPicPr>
          <p:nvPr/>
        </p:nvPicPr>
        <p:blipFill>
          <a:blip r:embed="rId4" cstate="print"/>
          <a:stretch>
            <a:fillRect/>
          </a:stretch>
        </p:blipFill>
        <p:spPr>
          <a:xfrm>
            <a:off x="5080000" y="946098"/>
            <a:ext cx="2579284" cy="5538242"/>
          </a:xfrm>
          <a:prstGeom prst="rect">
            <a:avLst/>
          </a:prstGeom>
        </p:spPr>
      </p:pic>
    </p:spTree>
    <p:extLst>
      <p:ext uri="{BB962C8B-B14F-4D97-AF65-F5344CB8AC3E}">
        <p14:creationId xmlns:p14="http://schemas.microsoft.com/office/powerpoint/2010/main" val="2492288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 </a:t>
            </a:r>
            <a:r>
              <a:rPr lang="en-US" dirty="0" smtClean="0">
                <a:solidFill>
                  <a:schemeClr val="tx1">
                    <a:lumMod val="50000"/>
                    <a:lumOff val="50000"/>
                  </a:schemeClr>
                </a:solidFill>
              </a:rPr>
              <a:t>– TMT</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23</a:t>
            </a:fld>
            <a:endParaRPr lang="en-US" dirty="0"/>
          </a:p>
        </p:txBody>
      </p:sp>
      <p:sp>
        <p:nvSpPr>
          <p:cNvPr id="11" name="Rectangle 10"/>
          <p:cNvSpPr/>
          <p:nvPr/>
        </p:nvSpPr>
        <p:spPr>
          <a:xfrm>
            <a:off x="232089" y="862502"/>
            <a:ext cx="11704323" cy="420003"/>
          </a:xfrm>
          <a:prstGeom prst="rect">
            <a:avLst/>
          </a:prstGeom>
          <a:solidFill>
            <a:srgbClr val="9A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t>Wireless Telecommunications</a:t>
            </a:r>
            <a:endParaRPr lang="en-CA" sz="2400" b="1" dirty="0"/>
          </a:p>
        </p:txBody>
      </p:sp>
      <p:sp>
        <p:nvSpPr>
          <p:cNvPr id="15" name="Content Placeholder 2"/>
          <p:cNvSpPr txBox="1">
            <a:spLocks/>
          </p:cNvSpPr>
          <p:nvPr/>
        </p:nvSpPr>
        <p:spPr>
          <a:xfrm>
            <a:off x="6275389" y="1483917"/>
            <a:ext cx="5661024" cy="4932757"/>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p:txBody>
      </p:sp>
      <p:sp>
        <p:nvSpPr>
          <p:cNvPr id="10" name="Content Placeholder 2"/>
          <p:cNvSpPr txBox="1">
            <a:spLocks/>
          </p:cNvSpPr>
          <p:nvPr/>
        </p:nvSpPr>
        <p:spPr>
          <a:xfrm>
            <a:off x="232092" y="1436078"/>
            <a:ext cx="11704319" cy="2296885"/>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dirty="0" smtClean="0"/>
              <a:t>Low risk of competitors affecting the current key </a:t>
            </a:r>
            <a:r>
              <a:rPr lang="en-CA" sz="2000" dirty="0" smtClean="0"/>
              <a:t>players</a:t>
            </a:r>
            <a:endParaRPr lang="en-CA" sz="2000" dirty="0"/>
          </a:p>
          <a:p>
            <a:r>
              <a:rPr lang="en-CA" sz="2000" dirty="0" smtClean="0"/>
              <a:t>Wireless technology such as smartphones are becoming more of a </a:t>
            </a:r>
            <a:r>
              <a:rPr lang="en-CA" sz="2000" dirty="0" smtClean="0"/>
              <a:t>necessity</a:t>
            </a:r>
            <a:endParaRPr lang="en-CA" sz="2000" dirty="0" smtClean="0"/>
          </a:p>
          <a:p>
            <a:r>
              <a:rPr lang="en-CA" sz="2000" dirty="0" smtClean="0"/>
              <a:t>The trend of “being connected” to the internet at all times through electronics forecasts an increase in demand for wireless </a:t>
            </a:r>
            <a:r>
              <a:rPr lang="en-CA" sz="2000" dirty="0" smtClean="0"/>
              <a:t>internet</a:t>
            </a:r>
            <a:endParaRPr lang="en-CA" sz="2000" dirty="0" smtClean="0"/>
          </a:p>
          <a:p>
            <a:r>
              <a:rPr lang="en-CA" sz="2000" dirty="0" smtClean="0"/>
              <a:t>5G is expected to be released near the end of 2017 which will make mobile data more attractive to the </a:t>
            </a:r>
            <a:r>
              <a:rPr lang="en-CA" sz="2000" dirty="0" smtClean="0"/>
              <a:t>public</a:t>
            </a:r>
            <a:endParaRPr lang="en-CA" sz="2000" dirty="0" smtClean="0"/>
          </a:p>
          <a:p>
            <a:r>
              <a:rPr lang="en-CA" sz="2000" dirty="0"/>
              <a:t>Steady revenue </a:t>
            </a:r>
            <a:r>
              <a:rPr lang="en-CA" sz="2000" dirty="0" smtClean="0"/>
              <a:t>growth </a:t>
            </a:r>
            <a:r>
              <a:rPr lang="en-CA" sz="2000" dirty="0"/>
              <a:t>is projected for the next 5 </a:t>
            </a:r>
            <a:r>
              <a:rPr lang="en-CA" sz="2000" dirty="0" smtClean="0"/>
              <a:t>years:</a:t>
            </a:r>
            <a:endParaRPr lang="en-CA" sz="2000" dirty="0"/>
          </a:p>
          <a:p>
            <a:endParaRPr lang="en-CA" sz="2000" dirty="0" smtClean="0"/>
          </a:p>
        </p:txBody>
      </p:sp>
      <p:graphicFrame>
        <p:nvGraphicFramePr>
          <p:cNvPr id="18" name="Chart 17"/>
          <p:cNvGraphicFramePr>
            <a:graphicFrameLocks/>
          </p:cNvGraphicFramePr>
          <p:nvPr>
            <p:extLst>
              <p:ext uri="{D42A27DB-BD31-4B8C-83A1-F6EECF244321}">
                <p14:modId xmlns:p14="http://schemas.microsoft.com/office/powerpoint/2010/main" val="544356738"/>
              </p:ext>
            </p:extLst>
          </p:nvPr>
        </p:nvGraphicFramePr>
        <p:xfrm>
          <a:off x="2645727" y="3929729"/>
          <a:ext cx="6372862" cy="27081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553574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 </a:t>
            </a:r>
            <a:r>
              <a:rPr lang="en-US" dirty="0" smtClean="0">
                <a:solidFill>
                  <a:schemeClr val="tx1">
                    <a:lumMod val="50000"/>
                    <a:lumOff val="50000"/>
                  </a:schemeClr>
                </a:solidFill>
              </a:rPr>
              <a:t>– TMT</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24</a:t>
            </a:fld>
            <a:endParaRPr lang="en-US" dirty="0"/>
          </a:p>
        </p:txBody>
      </p:sp>
      <p:sp>
        <p:nvSpPr>
          <p:cNvPr id="11" name="Rectangle 10"/>
          <p:cNvSpPr/>
          <p:nvPr/>
        </p:nvSpPr>
        <p:spPr>
          <a:xfrm>
            <a:off x="232089" y="944563"/>
            <a:ext cx="5684523" cy="420003"/>
          </a:xfrm>
          <a:prstGeom prst="rect">
            <a:avLst/>
          </a:prstGeom>
          <a:solidFill>
            <a:srgbClr val="9A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t>Industry Snapshot</a:t>
            </a:r>
            <a:endParaRPr lang="en-CA" sz="2400" b="1" dirty="0"/>
          </a:p>
        </p:txBody>
      </p:sp>
      <p:sp>
        <p:nvSpPr>
          <p:cNvPr id="12" name="Rectangle 11"/>
          <p:cNvSpPr/>
          <p:nvPr/>
        </p:nvSpPr>
        <p:spPr>
          <a:xfrm>
            <a:off x="6251889" y="941217"/>
            <a:ext cx="5684523" cy="420003"/>
          </a:xfrm>
          <a:prstGeom prst="rect">
            <a:avLst/>
          </a:prstGeom>
          <a:solidFill>
            <a:srgbClr val="9A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t>Revenue Breakdown</a:t>
            </a:r>
            <a:endParaRPr lang="en-CA" sz="2400" b="1" dirty="0"/>
          </a:p>
        </p:txBody>
      </p:sp>
      <p:sp>
        <p:nvSpPr>
          <p:cNvPr id="20" name="Rectangle 19"/>
          <p:cNvSpPr/>
          <p:nvPr/>
        </p:nvSpPr>
        <p:spPr>
          <a:xfrm>
            <a:off x="232089" y="3850707"/>
            <a:ext cx="11704323" cy="420003"/>
          </a:xfrm>
          <a:prstGeom prst="rect">
            <a:avLst/>
          </a:prstGeom>
          <a:solidFill>
            <a:srgbClr val="9A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t>Industry Structure</a:t>
            </a:r>
            <a:endParaRPr lang="en-CA" sz="2400" b="1" dirty="0"/>
          </a:p>
        </p:txBody>
      </p:sp>
      <p:graphicFrame>
        <p:nvGraphicFramePr>
          <p:cNvPr id="8" name="Table 7"/>
          <p:cNvGraphicFramePr>
            <a:graphicFrameLocks noGrp="1"/>
          </p:cNvGraphicFramePr>
          <p:nvPr>
            <p:extLst/>
          </p:nvPr>
        </p:nvGraphicFramePr>
        <p:xfrm>
          <a:off x="232089" y="1483917"/>
          <a:ext cx="5684524" cy="2224660"/>
        </p:xfrm>
        <a:graphic>
          <a:graphicData uri="http://schemas.openxmlformats.org/drawingml/2006/table">
            <a:tbl>
              <a:tblPr firstRow="1" bandRow="1">
                <a:tableStyleId>{5C22544A-7EE6-4342-B048-85BDC9FD1C3A}</a:tableStyleId>
              </a:tblPr>
              <a:tblGrid>
                <a:gridCol w="2842262">
                  <a:extLst>
                    <a:ext uri="{9D8B030D-6E8A-4147-A177-3AD203B41FA5}">
                      <a16:colId xmlns="" xmlns:a16="http://schemas.microsoft.com/office/drawing/2014/main" val="20000"/>
                    </a:ext>
                  </a:extLst>
                </a:gridCol>
                <a:gridCol w="2842262">
                  <a:extLst>
                    <a:ext uri="{9D8B030D-6E8A-4147-A177-3AD203B41FA5}">
                      <a16:colId xmlns="" xmlns:a16="http://schemas.microsoft.com/office/drawing/2014/main" val="20001"/>
                    </a:ext>
                  </a:extLst>
                </a:gridCol>
              </a:tblGrid>
              <a:tr h="444932">
                <a:tc>
                  <a:txBody>
                    <a:bodyPr/>
                    <a:lstStyle/>
                    <a:p>
                      <a:r>
                        <a:rPr lang="en-US" b="0" dirty="0" smtClean="0">
                          <a:solidFill>
                            <a:schemeClr val="tx1"/>
                          </a:solidFill>
                        </a:rPr>
                        <a:t>Revenue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$21.8</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444932">
                <a:tc>
                  <a:txBody>
                    <a:bodyPr/>
                    <a:lstStyle/>
                    <a:p>
                      <a:r>
                        <a:rPr lang="en-US" dirty="0" smtClean="0"/>
                        <a:t>Profit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$8.2bn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444932">
                <a:tc>
                  <a:txBody>
                    <a:bodyPr/>
                    <a:lstStyle/>
                    <a:p>
                      <a:r>
                        <a:rPr lang="en-US" dirty="0" smtClean="0"/>
                        <a:t>Annual Growth (11-16)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444932">
                <a:tc>
                  <a:txBody>
                    <a:bodyPr/>
                    <a:lstStyle/>
                    <a:p>
                      <a:r>
                        <a:rPr lang="en-US" dirty="0" smtClean="0"/>
                        <a:t>Annual Growth (16-21)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444932">
                <a:tc>
                  <a:txBody>
                    <a:bodyPr/>
                    <a:lstStyle/>
                    <a:p>
                      <a:r>
                        <a:rPr lang="en-US" dirty="0" smtClean="0"/>
                        <a:t>Wages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$1.8bn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graphicFrame>
        <p:nvGraphicFramePr>
          <p:cNvPr id="18" name="Table 17"/>
          <p:cNvGraphicFramePr>
            <a:graphicFrameLocks noGrp="1"/>
          </p:cNvGraphicFramePr>
          <p:nvPr>
            <p:extLst/>
          </p:nvPr>
        </p:nvGraphicFramePr>
        <p:xfrm>
          <a:off x="232087" y="4391133"/>
          <a:ext cx="11704324" cy="1854200"/>
        </p:xfrm>
        <a:graphic>
          <a:graphicData uri="http://schemas.openxmlformats.org/drawingml/2006/table">
            <a:tbl>
              <a:tblPr firstRow="1" bandRow="1">
                <a:tableStyleId>{5C22544A-7EE6-4342-B048-85BDC9FD1C3A}</a:tableStyleId>
              </a:tblPr>
              <a:tblGrid>
                <a:gridCol w="2926081">
                  <a:extLst>
                    <a:ext uri="{9D8B030D-6E8A-4147-A177-3AD203B41FA5}">
                      <a16:colId xmlns="" xmlns:a16="http://schemas.microsoft.com/office/drawing/2014/main" val="20000"/>
                    </a:ext>
                  </a:extLst>
                </a:gridCol>
                <a:gridCol w="2926081">
                  <a:extLst>
                    <a:ext uri="{9D8B030D-6E8A-4147-A177-3AD203B41FA5}">
                      <a16:colId xmlns="" xmlns:a16="http://schemas.microsoft.com/office/drawing/2014/main" val="20001"/>
                    </a:ext>
                  </a:extLst>
                </a:gridCol>
                <a:gridCol w="2926081">
                  <a:extLst>
                    <a:ext uri="{9D8B030D-6E8A-4147-A177-3AD203B41FA5}">
                      <a16:colId xmlns="" xmlns:a16="http://schemas.microsoft.com/office/drawing/2014/main" val="20002"/>
                    </a:ext>
                  </a:extLst>
                </a:gridCol>
                <a:gridCol w="2926081">
                  <a:extLst>
                    <a:ext uri="{9D8B030D-6E8A-4147-A177-3AD203B41FA5}">
                      <a16:colId xmlns="" xmlns:a16="http://schemas.microsoft.com/office/drawing/2014/main" val="20003"/>
                    </a:ext>
                  </a:extLst>
                </a:gridCol>
              </a:tblGrid>
              <a:tr h="370840">
                <a:tc>
                  <a:txBody>
                    <a:bodyPr/>
                    <a:lstStyle/>
                    <a:p>
                      <a:r>
                        <a:rPr lang="en-US" b="1" dirty="0" smtClean="0">
                          <a:solidFill>
                            <a:schemeClr val="tx1"/>
                          </a:solidFill>
                        </a:rPr>
                        <a:t>Life</a:t>
                      </a:r>
                      <a:r>
                        <a:rPr lang="en-US" b="1" baseline="0" dirty="0" smtClean="0">
                          <a:solidFill>
                            <a:schemeClr val="tx1"/>
                          </a:solidFill>
                        </a:rPr>
                        <a:t> Cycle Stage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Mature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Regulation</a:t>
                      </a:r>
                      <a:r>
                        <a:rPr lang="en-US" b="1" baseline="0" dirty="0" smtClean="0">
                          <a:solidFill>
                            <a:schemeClr val="tx1"/>
                          </a:solidFill>
                        </a:rPr>
                        <a:t> Level</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Medium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b="1" dirty="0" smtClean="0"/>
                        <a:t>Revenue Volatility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Technology Change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High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b="1" dirty="0" smtClean="0"/>
                        <a:t>Capital Intensity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Medium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Barriers to Entry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High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en-US" b="1" dirty="0" smtClean="0"/>
                        <a:t>Industry</a:t>
                      </a:r>
                      <a:r>
                        <a:rPr lang="en-US" b="1" baseline="0" dirty="0" smtClean="0"/>
                        <a:t> Assistance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Industry</a:t>
                      </a:r>
                      <a:r>
                        <a:rPr lang="en-US" b="1" baseline="0" dirty="0" smtClean="0"/>
                        <a:t> Globalization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b="1" dirty="0" smtClean="0"/>
                        <a:t>Concentration Level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High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Competition Level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Medium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pic>
        <p:nvPicPr>
          <p:cNvPr id="17" name="Picture 16"/>
          <p:cNvPicPr>
            <a:picLocks noChangeAspect="1"/>
          </p:cNvPicPr>
          <p:nvPr/>
        </p:nvPicPr>
        <p:blipFill>
          <a:blip r:embed="rId3" cstate="print"/>
          <a:stretch>
            <a:fillRect/>
          </a:stretch>
        </p:blipFill>
        <p:spPr>
          <a:xfrm>
            <a:off x="7003946" y="1488037"/>
            <a:ext cx="4378531" cy="2220540"/>
          </a:xfrm>
          <a:prstGeom prst="rect">
            <a:avLst/>
          </a:prstGeom>
        </p:spPr>
      </p:pic>
    </p:spTree>
    <p:extLst>
      <p:ext uri="{BB962C8B-B14F-4D97-AF65-F5344CB8AC3E}">
        <p14:creationId xmlns:p14="http://schemas.microsoft.com/office/powerpoint/2010/main" val="15742775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19323" t="21377" r="53904" b="27828"/>
          <a:stretch/>
        </p:blipFill>
        <p:spPr>
          <a:xfrm>
            <a:off x="8733327" y="1553791"/>
            <a:ext cx="3035248" cy="3237598"/>
          </a:xfrm>
          <a:prstGeom prst="rect">
            <a:avLst/>
          </a:prstGeom>
        </p:spPr>
      </p:pic>
      <p:sp>
        <p:nvSpPr>
          <p:cNvPr id="2" name="Title 1"/>
          <p:cNvSpPr>
            <a:spLocks noGrp="1"/>
          </p:cNvSpPr>
          <p:nvPr>
            <p:ph type="title"/>
          </p:nvPr>
        </p:nvSpPr>
        <p:spPr/>
        <p:txBody>
          <a:bodyPr/>
          <a:lstStyle/>
          <a:p>
            <a:r>
              <a:rPr lang="en-US" dirty="0" smtClean="0"/>
              <a:t>Looking Forward </a:t>
            </a:r>
            <a:r>
              <a:rPr lang="en-US" dirty="0" smtClean="0">
                <a:solidFill>
                  <a:schemeClr val="tx1">
                    <a:lumMod val="50000"/>
                    <a:lumOff val="50000"/>
                  </a:schemeClr>
                </a:solidFill>
              </a:rPr>
              <a:t>– TMT</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25</a:t>
            </a:fld>
            <a:endParaRPr lang="en-US" dirty="0"/>
          </a:p>
        </p:txBody>
      </p:sp>
      <p:sp>
        <p:nvSpPr>
          <p:cNvPr id="10" name="Content Placeholder 2"/>
          <p:cNvSpPr txBox="1">
            <a:spLocks/>
          </p:cNvSpPr>
          <p:nvPr/>
        </p:nvSpPr>
        <p:spPr>
          <a:xfrm>
            <a:off x="208647" y="1490227"/>
            <a:ext cx="6093617" cy="4968873"/>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200" dirty="0" smtClean="0"/>
              <a:t>According to Ibis world the following sectors are projected to have decreasing and/or negative growth rates in the upcoming 5 years:</a:t>
            </a:r>
          </a:p>
          <a:p>
            <a:pPr lvl="1"/>
            <a:r>
              <a:rPr lang="en-CA" sz="1600" dirty="0" smtClean="0"/>
              <a:t>Newspaper publishing</a:t>
            </a:r>
          </a:p>
          <a:p>
            <a:pPr lvl="1"/>
            <a:r>
              <a:rPr lang="en-CA" sz="1600" dirty="0" smtClean="0"/>
              <a:t>Cable networks</a:t>
            </a:r>
          </a:p>
          <a:p>
            <a:pPr lvl="1"/>
            <a:r>
              <a:rPr lang="en-CA" sz="1600" dirty="0" smtClean="0"/>
              <a:t>Direct mail advertising</a:t>
            </a:r>
          </a:p>
          <a:p>
            <a:pPr lvl="1"/>
            <a:r>
              <a:rPr lang="en-CA" sz="1600" dirty="0" smtClean="0"/>
              <a:t>Data base &amp; directory publishing</a:t>
            </a:r>
          </a:p>
          <a:p>
            <a:pPr lvl="1"/>
            <a:r>
              <a:rPr lang="en-US" sz="1600" dirty="0" smtClean="0"/>
              <a:t>Telecommunication networking equipment manufacturing</a:t>
            </a:r>
          </a:p>
          <a:p>
            <a:pPr lvl="1"/>
            <a:r>
              <a:rPr lang="en-US" sz="1600" dirty="0" smtClean="0"/>
              <a:t>Wired telecommunication carriers </a:t>
            </a:r>
            <a:endParaRPr lang="en-CA" sz="1600" dirty="0" smtClean="0"/>
          </a:p>
          <a:p>
            <a:r>
              <a:rPr lang="en-CA" sz="2200" dirty="0"/>
              <a:t>Wireless telecommunication in Canada appears to be the sector with the </a:t>
            </a:r>
            <a:r>
              <a:rPr lang="en-CA" sz="2200" dirty="0" smtClean="0"/>
              <a:t>steadiest growth </a:t>
            </a:r>
            <a:r>
              <a:rPr lang="en-CA" sz="2200" dirty="0"/>
              <a:t>within the TMT industry</a:t>
            </a:r>
          </a:p>
          <a:p>
            <a:r>
              <a:rPr lang="en-US" sz="2200" dirty="0" smtClean="0"/>
              <a:t>Wireless appears to be taking over the telecommunications retail revenues</a:t>
            </a:r>
            <a:endParaRPr lang="en-CA" sz="2200" dirty="0"/>
          </a:p>
        </p:txBody>
      </p:sp>
      <p:sp>
        <p:nvSpPr>
          <p:cNvPr id="9" name="Rectangle 8"/>
          <p:cNvSpPr/>
          <p:nvPr/>
        </p:nvSpPr>
        <p:spPr>
          <a:xfrm>
            <a:off x="232089" y="944563"/>
            <a:ext cx="5684523" cy="420003"/>
          </a:xfrm>
          <a:prstGeom prst="rect">
            <a:avLst/>
          </a:prstGeom>
          <a:solidFill>
            <a:srgbClr val="9A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t>Forecasted Performance</a:t>
            </a:r>
            <a:endParaRPr lang="en-CA" sz="2400" b="1" dirty="0"/>
          </a:p>
        </p:txBody>
      </p:sp>
      <p:sp>
        <p:nvSpPr>
          <p:cNvPr id="11" name="Rectangle 10"/>
          <p:cNvSpPr/>
          <p:nvPr/>
        </p:nvSpPr>
        <p:spPr>
          <a:xfrm>
            <a:off x="6246028" y="944563"/>
            <a:ext cx="5684523" cy="420003"/>
          </a:xfrm>
          <a:prstGeom prst="rect">
            <a:avLst/>
          </a:prstGeom>
          <a:solidFill>
            <a:srgbClr val="9A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t>Telecommunication Retail Revenues</a:t>
            </a:r>
            <a:endParaRPr lang="en-CA" sz="2400" b="1" dirty="0"/>
          </a:p>
        </p:txBody>
      </p:sp>
      <p:pic>
        <p:nvPicPr>
          <p:cNvPr id="3" name="Picture 2"/>
          <p:cNvPicPr>
            <a:picLocks noChangeAspect="1"/>
          </p:cNvPicPr>
          <p:nvPr/>
        </p:nvPicPr>
        <p:blipFill rotWithShape="1">
          <a:blip r:embed="rId3" cstate="print"/>
          <a:srcRect l="49907" t="23312" r="21928" b="30043"/>
          <a:stretch/>
        </p:blipFill>
        <p:spPr>
          <a:xfrm>
            <a:off x="6262442" y="3660269"/>
            <a:ext cx="3069127" cy="2857761"/>
          </a:xfrm>
          <a:prstGeom prst="rect">
            <a:avLst/>
          </a:prstGeom>
        </p:spPr>
      </p:pic>
    </p:spTree>
    <p:extLst>
      <p:ext uri="{BB962C8B-B14F-4D97-AF65-F5344CB8AC3E}">
        <p14:creationId xmlns:p14="http://schemas.microsoft.com/office/powerpoint/2010/main" val="224422166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Energy Sector</a:t>
            </a:r>
            <a:endParaRPr lang="en-CA" dirty="0"/>
          </a:p>
        </p:txBody>
      </p:sp>
      <p:sp>
        <p:nvSpPr>
          <p:cNvPr id="3" name="Content Placeholder 2"/>
          <p:cNvSpPr>
            <a:spLocks noGrp="1"/>
          </p:cNvSpPr>
          <p:nvPr>
            <p:ph idx="1"/>
          </p:nvPr>
        </p:nvSpPr>
        <p:spPr>
          <a:xfrm>
            <a:off x="337600" y="1453662"/>
            <a:ext cx="5875631" cy="4185317"/>
          </a:xfrm>
        </p:spPr>
        <p:txBody>
          <a:bodyPr>
            <a:noAutofit/>
          </a:bodyPr>
          <a:lstStyle/>
          <a:p>
            <a:pPr marL="285750" indent="-285750"/>
            <a:r>
              <a:rPr lang="en-US" sz="2000" dirty="0">
                <a:solidFill>
                  <a:srgbClr val="000000"/>
                </a:solidFill>
              </a:rPr>
              <a:t>Unemployment rate in the oil sector has gone up over the past year in Newfoundland, Alberta, and Saskatchewan </a:t>
            </a:r>
          </a:p>
          <a:p>
            <a:pPr marL="285750" indent="-285750"/>
            <a:r>
              <a:rPr lang="en-US" sz="2000" dirty="0"/>
              <a:t>Trudeau to enact nationwide carbon emission tax in 2018 uncertainty between American and Canadian energy expectations </a:t>
            </a:r>
          </a:p>
          <a:p>
            <a:pPr marL="285750" indent="-285750"/>
            <a:r>
              <a:rPr lang="en-US" sz="2000" dirty="0">
                <a:solidFill>
                  <a:srgbClr val="000000"/>
                </a:solidFill>
              </a:rPr>
              <a:t>Trump Administration to approve Keystone XL Pipeline </a:t>
            </a:r>
          </a:p>
          <a:p>
            <a:pPr marL="285750" indent="-285750"/>
            <a:r>
              <a:rPr lang="en-US" sz="2000" dirty="0"/>
              <a:t>This will likely increase export capacity for Alberta oil boost manufacturing and lower the discount on lower Canadian oil prices </a:t>
            </a:r>
          </a:p>
          <a:p>
            <a:endParaRPr lang="en-CA" sz="2000"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26</a:t>
            </a:fld>
            <a:endParaRPr lang="en-US" dirty="0"/>
          </a:p>
        </p:txBody>
      </p:sp>
      <p:pic>
        <p:nvPicPr>
          <p:cNvPr id="7" name="Content Placeholder 3"/>
          <p:cNvPicPr>
            <a:picLocks noChangeAspect="1"/>
          </p:cNvPicPr>
          <p:nvPr/>
        </p:nvPicPr>
        <p:blipFill>
          <a:blip r:embed="rId2" cstate="print"/>
          <a:stretch>
            <a:fillRect/>
          </a:stretch>
        </p:blipFill>
        <p:spPr>
          <a:xfrm>
            <a:off x="6364989" y="1192166"/>
            <a:ext cx="5594869" cy="4634202"/>
          </a:xfrm>
          <a:prstGeom prst="rect">
            <a:avLst/>
          </a:prstGeom>
        </p:spPr>
      </p:pic>
    </p:spTree>
    <p:extLst>
      <p:ext uri="{BB962C8B-B14F-4D97-AF65-F5344CB8AC3E}">
        <p14:creationId xmlns:p14="http://schemas.microsoft.com/office/powerpoint/2010/main" val="355735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Energy Sector</a:t>
            </a:r>
            <a:endParaRPr lang="en-CA" dirty="0"/>
          </a:p>
        </p:txBody>
      </p:sp>
      <p:sp>
        <p:nvSpPr>
          <p:cNvPr id="3" name="Content Placeholder 2"/>
          <p:cNvSpPr>
            <a:spLocks noGrp="1"/>
          </p:cNvSpPr>
          <p:nvPr>
            <p:ph idx="1"/>
          </p:nvPr>
        </p:nvSpPr>
        <p:spPr>
          <a:xfrm>
            <a:off x="232092" y="1651820"/>
            <a:ext cx="7112605" cy="3789022"/>
          </a:xfrm>
        </p:spPr>
        <p:txBody>
          <a:bodyPr>
            <a:normAutofit lnSpcReduction="10000"/>
          </a:bodyPr>
          <a:lstStyle/>
          <a:p>
            <a:pPr marL="285750" indent="-285750"/>
            <a:r>
              <a:rPr lang="en-US" sz="2000" dirty="0"/>
              <a:t>Trudeau to enact nationwide carbon emission tax in 2018 uncertainty between American and </a:t>
            </a:r>
            <a:r>
              <a:rPr lang="en-US" sz="2000" dirty="0" err="1"/>
              <a:t>canadian</a:t>
            </a:r>
            <a:r>
              <a:rPr lang="en-US" sz="2000" dirty="0"/>
              <a:t> energy expectations </a:t>
            </a:r>
            <a:endParaRPr lang="en-US" sz="2000" dirty="0"/>
          </a:p>
          <a:p>
            <a:pPr marL="0" indent="0">
              <a:buNone/>
            </a:pPr>
            <a:endParaRPr lang="en-US" sz="2000" dirty="0"/>
          </a:p>
          <a:p>
            <a:pPr marL="285750" indent="-285750"/>
            <a:r>
              <a:rPr lang="en-CA" sz="2000" dirty="0"/>
              <a:t>Trudeau plans to approve Line 3 from Alberta to Wisconsin, and Trans Mountain from Alberta to B.C.’s coast </a:t>
            </a:r>
            <a:endParaRPr lang="en-CA" sz="2000" dirty="0" smtClean="0"/>
          </a:p>
          <a:p>
            <a:pPr marL="0" indent="0">
              <a:buNone/>
            </a:pPr>
            <a:endParaRPr lang="en-CA" sz="2000" dirty="0"/>
          </a:p>
          <a:p>
            <a:pPr marL="285750" indent="-285750"/>
            <a:r>
              <a:rPr lang="en-CA" sz="2000" dirty="0"/>
              <a:t>This  would not only increase market access for Canadian oil and help to reduce the price differential, but could also provide an economic boost for the three westernmost provinces</a:t>
            </a:r>
          </a:p>
          <a:p>
            <a:endParaRPr lang="en-CA"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27</a:t>
            </a:fld>
            <a:endParaRPr lang="en-US" dirty="0"/>
          </a:p>
        </p:txBody>
      </p:sp>
      <p:pic>
        <p:nvPicPr>
          <p:cNvPr id="7" name="Picture 6"/>
          <p:cNvPicPr>
            <a:picLocks noChangeAspect="1"/>
          </p:cNvPicPr>
          <p:nvPr/>
        </p:nvPicPr>
        <p:blipFill rotWithShape="1">
          <a:blip r:embed="rId2" cstate="print"/>
          <a:srcRect t="1213"/>
          <a:stretch/>
        </p:blipFill>
        <p:spPr>
          <a:xfrm>
            <a:off x="7416647" y="1651819"/>
            <a:ext cx="4519765" cy="3789022"/>
          </a:xfrm>
          <a:prstGeom prst="rect">
            <a:avLst/>
          </a:prstGeom>
        </p:spPr>
      </p:pic>
    </p:spTree>
    <p:extLst>
      <p:ext uri="{BB962C8B-B14F-4D97-AF65-F5344CB8AC3E}">
        <p14:creationId xmlns:p14="http://schemas.microsoft.com/office/powerpoint/2010/main" val="1113120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Energy Sector</a:t>
            </a:r>
            <a:endParaRPr lang="en-CA" dirty="0"/>
          </a:p>
        </p:txBody>
      </p:sp>
      <p:sp>
        <p:nvSpPr>
          <p:cNvPr id="3" name="Content Placeholder 2"/>
          <p:cNvSpPr>
            <a:spLocks noGrp="1"/>
          </p:cNvSpPr>
          <p:nvPr>
            <p:ph idx="1"/>
          </p:nvPr>
        </p:nvSpPr>
        <p:spPr>
          <a:xfrm>
            <a:off x="232092" y="1381686"/>
            <a:ext cx="6471419" cy="4489056"/>
          </a:xfrm>
        </p:spPr>
        <p:txBody>
          <a:bodyPr>
            <a:normAutofit/>
          </a:bodyPr>
          <a:lstStyle/>
          <a:p>
            <a:pPr marL="285750" indent="-285750"/>
            <a:r>
              <a:rPr lang="en-US" sz="2000" dirty="0"/>
              <a:t>Trudeau to enact nationwide carbon emission tax in 2018 uncertainty between American and </a:t>
            </a:r>
            <a:r>
              <a:rPr lang="en-US" sz="2000" dirty="0" smtClean="0"/>
              <a:t>Canadian </a:t>
            </a:r>
            <a:r>
              <a:rPr lang="en-US" sz="2000" dirty="0"/>
              <a:t>energy expectations </a:t>
            </a:r>
          </a:p>
          <a:p>
            <a:pPr marL="285750" indent="-285750"/>
            <a:r>
              <a:rPr lang="en-CA" sz="2000" dirty="0"/>
              <a:t>Trudeau plans to approve Line 3 from Alberta to Wisconsin, and Trans Mountain from Alberta to B.C.’s coast </a:t>
            </a:r>
          </a:p>
          <a:p>
            <a:pPr marL="285750" indent="-285750"/>
            <a:r>
              <a:rPr lang="en-CA" sz="2000" dirty="0"/>
              <a:t>This  would not only increase market access for Canadian oil and help to reduce the price differential, but could also provide an economic boost for the three westernmost provinces</a:t>
            </a:r>
          </a:p>
          <a:p>
            <a:endParaRPr lang="en-CA"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28</a:t>
            </a:fld>
            <a:endParaRPr lang="en-US" dirty="0"/>
          </a:p>
        </p:txBody>
      </p:sp>
      <p:pic>
        <p:nvPicPr>
          <p:cNvPr id="7" name="Picture 6"/>
          <p:cNvPicPr>
            <a:picLocks noChangeAspect="1"/>
          </p:cNvPicPr>
          <p:nvPr/>
        </p:nvPicPr>
        <p:blipFill rotWithShape="1">
          <a:blip r:embed="rId2" cstate="print"/>
          <a:srcRect t="1534"/>
          <a:stretch/>
        </p:blipFill>
        <p:spPr>
          <a:xfrm>
            <a:off x="7551574" y="1868686"/>
            <a:ext cx="4188315" cy="3499784"/>
          </a:xfrm>
          <a:prstGeom prst="rect">
            <a:avLst/>
          </a:prstGeom>
        </p:spPr>
      </p:pic>
    </p:spTree>
    <p:extLst>
      <p:ext uri="{BB962C8B-B14F-4D97-AF65-F5344CB8AC3E}">
        <p14:creationId xmlns:p14="http://schemas.microsoft.com/office/powerpoint/2010/main" val="3695247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Looking Forward – Energy</a:t>
            </a:r>
            <a:endParaRPr lang="en-CA" dirty="0"/>
          </a:p>
        </p:txBody>
      </p:sp>
      <p:sp>
        <p:nvSpPr>
          <p:cNvPr id="3" name="Content Placeholder 2"/>
          <p:cNvSpPr>
            <a:spLocks noGrp="1"/>
          </p:cNvSpPr>
          <p:nvPr>
            <p:ph idx="1"/>
          </p:nvPr>
        </p:nvSpPr>
        <p:spPr>
          <a:xfrm>
            <a:off x="232092" y="1297858"/>
            <a:ext cx="11704320" cy="5126567"/>
          </a:xfrm>
        </p:spPr>
        <p:txBody>
          <a:bodyPr>
            <a:normAutofit lnSpcReduction="10000"/>
          </a:bodyPr>
          <a:lstStyle/>
          <a:p>
            <a:r>
              <a:rPr lang="en-US" dirty="0"/>
              <a:t>Consumer goods and industrials may be negatively affected and face restricted growth. </a:t>
            </a:r>
            <a:endParaRPr lang="en-US" dirty="0" smtClean="0"/>
          </a:p>
          <a:p>
            <a:pPr marL="0" indent="0">
              <a:buNone/>
            </a:pPr>
            <a:endParaRPr lang="en-US" dirty="0"/>
          </a:p>
          <a:p>
            <a:r>
              <a:rPr lang="en-US" dirty="0"/>
              <a:t>Limit number of companies in our portfolio that manufacture domestically or are heavily dependent on trade with the U.S. </a:t>
            </a:r>
            <a:r>
              <a:rPr lang="en-US" dirty="0" smtClean="0"/>
              <a:t>market</a:t>
            </a:r>
          </a:p>
          <a:p>
            <a:pPr marL="0" indent="0">
              <a:buNone/>
            </a:pPr>
            <a:r>
              <a:rPr lang="en-US" dirty="0" smtClean="0"/>
              <a:t> </a:t>
            </a:r>
            <a:endParaRPr lang="en-US" dirty="0"/>
          </a:p>
          <a:p>
            <a:r>
              <a:rPr lang="en-US" dirty="0"/>
              <a:t>Oil effects price on the economy depends if it is transitory or more enduring </a:t>
            </a:r>
            <a:endParaRPr lang="en-US" dirty="0" smtClean="0"/>
          </a:p>
          <a:p>
            <a:pPr marL="0" indent="0">
              <a:buNone/>
            </a:pPr>
            <a:endParaRPr lang="en-US" dirty="0"/>
          </a:p>
          <a:p>
            <a:r>
              <a:rPr lang="en-US" dirty="0"/>
              <a:t>As a net exporter of crude oil, higher crude prices will boost profits at many energy companies. Higher prices will conversely lower the profits of energy usage intensive companies  </a:t>
            </a:r>
          </a:p>
          <a:p>
            <a:endParaRPr lang="en-CA"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29</a:t>
            </a:fld>
            <a:endParaRPr lang="en-US" dirty="0"/>
          </a:p>
        </p:txBody>
      </p:sp>
    </p:spTree>
    <p:extLst>
      <p:ext uri="{BB962C8B-B14F-4D97-AF65-F5344CB8AC3E}">
        <p14:creationId xmlns:p14="http://schemas.microsoft.com/office/powerpoint/2010/main" val="70935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p>
        </p:txBody>
      </p:sp>
      <p:sp>
        <p:nvSpPr>
          <p:cNvPr id="3" name="Text Placeholder 2"/>
          <p:cNvSpPr>
            <a:spLocks noGrp="1"/>
          </p:cNvSpPr>
          <p:nvPr>
            <p:ph type="body" sz="quarter" idx="10"/>
          </p:nvPr>
        </p:nvSpPr>
        <p:spPr/>
        <p:txBody>
          <a:bodyPr>
            <a:normAutofit/>
          </a:bodyPr>
          <a:lstStyle/>
          <a:p>
            <a:r>
              <a:rPr lang="en-US" dirty="0" smtClean="0"/>
              <a:t>Portfolio </a:t>
            </a:r>
            <a:r>
              <a:rPr lang="en-US" dirty="0"/>
              <a:t>Overview</a:t>
            </a:r>
          </a:p>
        </p:txBody>
      </p:sp>
    </p:spTree>
    <p:extLst>
      <p:ext uri="{BB962C8B-B14F-4D97-AF65-F5344CB8AC3E}">
        <p14:creationId xmlns:p14="http://schemas.microsoft.com/office/powerpoint/2010/main" val="17446428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4067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232092" y="176349"/>
            <a:ext cx="11704320" cy="4381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Baskerville" panose="02000503000000000000" pitchFamily="2" charset="0"/>
                <a:ea typeface="+mj-ea"/>
                <a:cs typeface="+mj-cs"/>
              </a:defRPr>
            </a:lvl1pPr>
          </a:lstStyle>
          <a:p>
            <a:r>
              <a:rPr lang="en-US" dirty="0"/>
              <a:t>Mac IC Portfolio </a:t>
            </a:r>
            <a:r>
              <a:rPr lang="en-US" dirty="0">
                <a:solidFill>
                  <a:srgbClr val="7F7F7F"/>
                </a:solidFill>
              </a:rPr>
              <a:t>–</a:t>
            </a:r>
            <a:r>
              <a:rPr lang="en-US" dirty="0"/>
              <a:t> </a:t>
            </a:r>
            <a:r>
              <a:rPr lang="en-CA" dirty="0">
                <a:solidFill>
                  <a:schemeClr val="bg1">
                    <a:lumMod val="50000"/>
                  </a:schemeClr>
                </a:solidFill>
              </a:rPr>
              <a:t>Industries Excluding Cash </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4</a:t>
            </a:fld>
            <a:endParaRPr lang="en-US" dirty="0"/>
          </a:p>
        </p:txBody>
      </p:sp>
      <p:sp>
        <p:nvSpPr>
          <p:cNvPr id="14" name="Content Placeholder 2"/>
          <p:cNvSpPr>
            <a:spLocks noGrp="1"/>
          </p:cNvSpPr>
          <p:nvPr>
            <p:ph idx="1"/>
          </p:nvPr>
        </p:nvSpPr>
        <p:spPr>
          <a:xfrm>
            <a:off x="232089" y="1447801"/>
            <a:ext cx="5684523" cy="2111325"/>
          </a:xfrm>
          <a:ln>
            <a:solidFill>
              <a:schemeClr val="tx1"/>
            </a:solidFill>
          </a:ln>
        </p:spPr>
        <p:txBody>
          <a:bodyPr>
            <a:normAutofit/>
          </a:bodyPr>
          <a:lstStyle/>
          <a:p>
            <a:pPr marL="0" indent="0">
              <a:buNone/>
            </a:pPr>
            <a:endParaRPr lang="en-CA" sz="2400" dirty="0"/>
          </a:p>
          <a:p>
            <a:endParaRPr lang="en-CA" sz="2400" dirty="0"/>
          </a:p>
          <a:p>
            <a:endParaRPr lang="en-CA" sz="2400" dirty="0"/>
          </a:p>
          <a:p>
            <a:endParaRPr lang="en-US" sz="2000" dirty="0"/>
          </a:p>
          <a:p>
            <a:endParaRPr lang="en-CA" sz="2400" dirty="0"/>
          </a:p>
        </p:txBody>
      </p:sp>
      <p:sp>
        <p:nvSpPr>
          <p:cNvPr id="15" name="Content Placeholder 2"/>
          <p:cNvSpPr txBox="1">
            <a:spLocks/>
          </p:cNvSpPr>
          <p:nvPr/>
        </p:nvSpPr>
        <p:spPr>
          <a:xfrm>
            <a:off x="6275389" y="1483917"/>
            <a:ext cx="5661024" cy="4932757"/>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p:txBody>
      </p:sp>
      <p:sp>
        <p:nvSpPr>
          <p:cNvPr id="10" name="Content Placeholder 2"/>
          <p:cNvSpPr txBox="1">
            <a:spLocks/>
          </p:cNvSpPr>
          <p:nvPr/>
        </p:nvSpPr>
        <p:spPr>
          <a:xfrm>
            <a:off x="232093" y="1447801"/>
            <a:ext cx="5684520" cy="2111325"/>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p:txBody>
      </p:sp>
      <p:sp>
        <p:nvSpPr>
          <p:cNvPr id="13" name="Content Placeholder 2"/>
          <p:cNvSpPr txBox="1">
            <a:spLocks/>
          </p:cNvSpPr>
          <p:nvPr/>
        </p:nvSpPr>
        <p:spPr>
          <a:xfrm>
            <a:off x="6251889" y="1449389"/>
            <a:ext cx="5684523" cy="210973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a:p>
            <a:endParaRPr lang="en-CA" sz="2400" dirty="0"/>
          </a:p>
        </p:txBody>
      </p:sp>
      <p:sp>
        <p:nvSpPr>
          <p:cNvPr id="22" name="Content Placeholder 2"/>
          <p:cNvSpPr txBox="1">
            <a:spLocks/>
          </p:cNvSpPr>
          <p:nvPr/>
        </p:nvSpPr>
        <p:spPr>
          <a:xfrm>
            <a:off x="232093" y="4353945"/>
            <a:ext cx="5684520" cy="211132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a:p>
            <a:pPr marL="0" indent="0">
              <a:buNone/>
            </a:pPr>
            <a:endParaRPr lang="en-CA" sz="2400" dirty="0"/>
          </a:p>
        </p:txBody>
      </p:sp>
      <p:sp>
        <p:nvSpPr>
          <p:cNvPr id="23" name="Content Placeholder 2"/>
          <p:cNvSpPr txBox="1">
            <a:spLocks/>
          </p:cNvSpPr>
          <p:nvPr/>
        </p:nvSpPr>
        <p:spPr>
          <a:xfrm>
            <a:off x="6251889" y="4355533"/>
            <a:ext cx="5684523" cy="210973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p:txBody>
      </p:sp>
      <p:graphicFrame>
        <p:nvGraphicFramePr>
          <p:cNvPr id="18" name="Chart 17">
            <a:extLst>
              <a:ext uri="{FF2B5EF4-FFF2-40B4-BE49-F238E27FC236}">
                <a16:creationId xmlns="" xmlns:a16="http://schemas.microsoft.com/office/drawing/2014/main" id="{CCB6838D-0593-4958-8353-8D797BE2372B}"/>
              </a:ext>
            </a:extLst>
          </p:cNvPr>
          <p:cNvGraphicFramePr>
            <a:graphicFrameLocks/>
          </p:cNvGraphicFramePr>
          <p:nvPr>
            <p:extLst/>
          </p:nvPr>
        </p:nvGraphicFramePr>
        <p:xfrm>
          <a:off x="152576" y="1013791"/>
          <a:ext cx="11783836" cy="50744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p:cNvPr>
          <p:cNvGraphicFramePr>
            <a:graphicFrameLocks/>
          </p:cNvGraphicFramePr>
          <p:nvPr>
            <p:extLst>
              <p:ext uri="{D42A27DB-BD31-4B8C-83A1-F6EECF244321}">
                <p14:modId xmlns:p14="http://schemas.microsoft.com/office/powerpoint/2010/main" val="4004601220"/>
              </p:ext>
            </p:extLst>
          </p:nvPr>
        </p:nvGraphicFramePr>
        <p:xfrm>
          <a:off x="786581" y="1179439"/>
          <a:ext cx="10618838" cy="45637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1898902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IC Portfolio – </a:t>
            </a:r>
            <a:r>
              <a:rPr lang="en-US" dirty="0">
                <a:solidFill>
                  <a:schemeClr val="bg2">
                    <a:lumMod val="50000"/>
                  </a:schemeClr>
                </a:solidFill>
              </a:rPr>
              <a:t>Industry Breakdown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5</a:t>
            </a:fld>
            <a:endParaRPr lang="en-US" dirty="0"/>
          </a:p>
        </p:txBody>
      </p:sp>
      <p:graphicFrame>
        <p:nvGraphicFramePr>
          <p:cNvPr id="7" name="Content Placeholder 6">
            <a:extLst>
              <a:ext uri="{FF2B5EF4-FFF2-40B4-BE49-F238E27FC236}">
                <a16:creationId xmlns="" xmlns:a16="http://schemas.microsoft.com/office/drawing/2014/main" id="{00000000-0008-0000-0400-000002000000}"/>
              </a:ext>
            </a:extLst>
          </p:cNvPr>
          <p:cNvGraphicFramePr>
            <a:graphicFrameLocks noGrp="1"/>
          </p:cNvGraphicFramePr>
          <p:nvPr>
            <p:ph idx="1"/>
          </p:nvPr>
        </p:nvGraphicFramePr>
        <p:xfrm>
          <a:off x="0" y="926591"/>
          <a:ext cx="5998464" cy="5145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nvGraphicFramePr>
        <p:xfrm>
          <a:off x="5510315" y="1297510"/>
          <a:ext cx="6350000" cy="4646089"/>
        </p:xfrm>
        <a:graphic>
          <a:graphicData uri="http://schemas.openxmlformats.org/drawingml/2006/table">
            <a:tbl>
              <a:tblPr/>
              <a:tblGrid>
                <a:gridCol w="913862">
                  <a:extLst>
                    <a:ext uri="{9D8B030D-6E8A-4147-A177-3AD203B41FA5}">
                      <a16:colId xmlns="" xmlns:a16="http://schemas.microsoft.com/office/drawing/2014/main" val="20000"/>
                    </a:ext>
                  </a:extLst>
                </a:gridCol>
                <a:gridCol w="2529921">
                  <a:extLst>
                    <a:ext uri="{9D8B030D-6E8A-4147-A177-3AD203B41FA5}">
                      <a16:colId xmlns="" xmlns:a16="http://schemas.microsoft.com/office/drawing/2014/main" val="20001"/>
                    </a:ext>
                  </a:extLst>
                </a:gridCol>
                <a:gridCol w="766032">
                  <a:extLst>
                    <a:ext uri="{9D8B030D-6E8A-4147-A177-3AD203B41FA5}">
                      <a16:colId xmlns="" xmlns:a16="http://schemas.microsoft.com/office/drawing/2014/main" val="20002"/>
                    </a:ext>
                  </a:extLst>
                </a:gridCol>
                <a:gridCol w="1280079">
                  <a:extLst>
                    <a:ext uri="{9D8B030D-6E8A-4147-A177-3AD203B41FA5}">
                      <a16:colId xmlns="" xmlns:a16="http://schemas.microsoft.com/office/drawing/2014/main" val="20003"/>
                    </a:ext>
                  </a:extLst>
                </a:gridCol>
                <a:gridCol w="860106">
                  <a:extLst>
                    <a:ext uri="{9D8B030D-6E8A-4147-A177-3AD203B41FA5}">
                      <a16:colId xmlns="" xmlns:a16="http://schemas.microsoft.com/office/drawing/2014/main" val="20004"/>
                    </a:ext>
                  </a:extLst>
                </a:gridCol>
              </a:tblGrid>
              <a:tr h="947853">
                <a:tc>
                  <a:txBody>
                    <a:bodyPr/>
                    <a:lstStyle/>
                    <a:p>
                      <a:pPr algn="ctr" fontAlgn="b"/>
                      <a:r>
                        <a:rPr lang="en-US" sz="1200" b="1" i="0" u="none" strike="noStrike" dirty="0">
                          <a:solidFill>
                            <a:srgbClr val="FFFFFF"/>
                          </a:solidFill>
                          <a:latin typeface="Verdana"/>
                        </a:rPr>
                        <a:t> Identifier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0000"/>
                    </a:solidFill>
                  </a:tcPr>
                </a:tc>
                <a:tc>
                  <a:txBody>
                    <a:bodyPr/>
                    <a:lstStyle/>
                    <a:p>
                      <a:pPr algn="ctr" fontAlgn="b"/>
                      <a:r>
                        <a:rPr lang="en-US" sz="1200" b="1" i="0" u="none" strike="noStrike" dirty="0">
                          <a:solidFill>
                            <a:srgbClr val="FFFFFF"/>
                          </a:solidFill>
                          <a:latin typeface="Verdana"/>
                        </a:rPr>
                        <a:t>Industry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0000"/>
                    </a:solidFill>
                  </a:tcPr>
                </a:tc>
                <a:tc>
                  <a:txBody>
                    <a:bodyPr/>
                    <a:lstStyle/>
                    <a:p>
                      <a:pPr algn="ctr" fontAlgn="b"/>
                      <a:r>
                        <a:rPr lang="en-US" sz="1200" b="1" i="0" u="none" strike="noStrike" dirty="0">
                          <a:solidFill>
                            <a:srgbClr val="FFFFFF"/>
                          </a:solidFill>
                          <a:latin typeface="Verdana"/>
                        </a:rPr>
                        <a:t>Number of Holdings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0000"/>
                    </a:solidFill>
                  </a:tcPr>
                </a:tc>
                <a:tc>
                  <a:txBody>
                    <a:bodyPr/>
                    <a:lstStyle/>
                    <a:p>
                      <a:pPr algn="ctr" fontAlgn="b"/>
                      <a:r>
                        <a:rPr lang="en-US" sz="1200" b="1" i="0" u="none" strike="noStrike" dirty="0">
                          <a:solidFill>
                            <a:srgbClr val="FFFFFF"/>
                          </a:solidFill>
                          <a:latin typeface="Verdana"/>
                        </a:rPr>
                        <a:t>Market</a:t>
                      </a:r>
                      <a:r>
                        <a:rPr lang="en-US" sz="1200" b="1" i="0" u="none" strike="noStrike" baseline="0" dirty="0">
                          <a:solidFill>
                            <a:srgbClr val="FFFFFF"/>
                          </a:solidFill>
                          <a:latin typeface="Verdana"/>
                        </a:rPr>
                        <a:t> Value </a:t>
                      </a:r>
                      <a:endParaRPr lang="en-US" sz="1200" b="1" i="0" u="none" strike="noStrike" dirty="0">
                        <a:solidFill>
                          <a:srgbClr val="FFFFFF"/>
                        </a:solidFill>
                        <a:latin typeface="Verdan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0000"/>
                    </a:solidFill>
                  </a:tcPr>
                </a:tc>
                <a:tc>
                  <a:txBody>
                    <a:bodyPr/>
                    <a:lstStyle/>
                    <a:p>
                      <a:pPr algn="ctr" fontAlgn="b"/>
                      <a:r>
                        <a:rPr lang="en-US" sz="1200" b="1" i="0" u="none" strike="noStrike" dirty="0">
                          <a:solidFill>
                            <a:srgbClr val="FFFFFF"/>
                          </a:solidFill>
                          <a:latin typeface="Verdana"/>
                        </a:rPr>
                        <a:t>% of Portfolio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0000"/>
                    </a:solidFill>
                  </a:tcPr>
                </a:tc>
                <a:extLst>
                  <a:ext uri="{0D108BD9-81ED-4DB2-BD59-A6C34878D82A}">
                    <a16:rowId xmlns="" xmlns:a16="http://schemas.microsoft.com/office/drawing/2014/main" val="10000"/>
                  </a:ext>
                </a:extLst>
              </a:tr>
              <a:tr h="459468">
                <a:tc>
                  <a:txBody>
                    <a:bodyPr/>
                    <a:lstStyle/>
                    <a:p>
                      <a:pPr algn="ctr" fontAlgn="b"/>
                      <a:r>
                        <a:rPr lang="en-US" sz="1200" b="0" i="0" u="none" strike="noStrike" dirty="0">
                          <a:solidFill>
                            <a:srgbClr val="000000"/>
                          </a:solidFill>
                          <a:latin typeface="Verdana"/>
                        </a:rPr>
                        <a:t>FI</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latin typeface="Verdana"/>
                        </a:rPr>
                        <a:t>Financial Institutions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dirty="0">
                          <a:solidFill>
                            <a:srgbClr val="000000"/>
                          </a:solidFill>
                          <a:latin typeface="Verdana"/>
                        </a:rPr>
                        <a:t>$116,806.81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10.1%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459468">
                <a:tc>
                  <a:txBody>
                    <a:bodyPr/>
                    <a:lstStyle/>
                    <a:p>
                      <a:pPr algn="ctr" fontAlgn="b"/>
                      <a:r>
                        <a:rPr lang="en-US" sz="1200" b="0" i="0" u="none" strike="noStrike" dirty="0">
                          <a:solidFill>
                            <a:srgbClr val="000000"/>
                          </a:solidFill>
                          <a:latin typeface="Verdana"/>
                        </a:rPr>
                        <a:t>EUI</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latin typeface="Verdana"/>
                        </a:rPr>
                        <a:t>Energy, Utilities &amp; Industrials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3</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dirty="0">
                          <a:solidFill>
                            <a:srgbClr val="000000"/>
                          </a:solidFill>
                          <a:latin typeface="Verdana"/>
                        </a:rPr>
                        <a:t>$145,431.05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12.6%</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59468">
                <a:tc>
                  <a:txBody>
                    <a:bodyPr/>
                    <a:lstStyle/>
                    <a:p>
                      <a:pPr algn="ctr" fontAlgn="b"/>
                      <a:r>
                        <a:rPr lang="en-US" sz="1200" b="0" i="0" u="none" strike="noStrike" dirty="0">
                          <a:solidFill>
                            <a:srgbClr val="000000"/>
                          </a:solidFill>
                          <a:latin typeface="Verdana"/>
                        </a:rPr>
                        <a:t>MM</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latin typeface="Verdana"/>
                        </a:rPr>
                        <a:t>Metals &amp; Mining</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dirty="0">
                          <a:solidFill>
                            <a:srgbClr val="000000"/>
                          </a:solidFill>
                          <a:latin typeface="Verdana"/>
                        </a:rPr>
                        <a:t>$155,867.14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13.5%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459468">
                <a:tc>
                  <a:txBody>
                    <a:bodyPr/>
                    <a:lstStyle/>
                    <a:p>
                      <a:pPr algn="ctr" fontAlgn="b"/>
                      <a:r>
                        <a:rPr lang="en-US" sz="1200" b="0" i="0" u="none" strike="noStrike" dirty="0">
                          <a:solidFill>
                            <a:srgbClr val="000000"/>
                          </a:solidFill>
                          <a:latin typeface="Verdana"/>
                        </a:rPr>
                        <a:t>CHR</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latin typeface="Verdana"/>
                        </a:rPr>
                        <a:t>Consumers &amp; Health Care</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dirty="0">
                          <a:solidFill>
                            <a:srgbClr val="000000"/>
                          </a:solidFill>
                          <a:latin typeface="Verdana"/>
                        </a:rPr>
                        <a:t>$48,382.36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4.2%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81960">
                <a:tc>
                  <a:txBody>
                    <a:bodyPr/>
                    <a:lstStyle/>
                    <a:p>
                      <a:pPr algn="ctr" fontAlgn="b"/>
                      <a:r>
                        <a:rPr lang="en-US" sz="1200" b="0" i="0" u="none" strike="noStrike">
                          <a:solidFill>
                            <a:srgbClr val="000000"/>
                          </a:solidFill>
                          <a:latin typeface="Verdana"/>
                        </a:rPr>
                        <a:t>TMT</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latin typeface="Verdana"/>
                        </a:rPr>
                        <a:t>Technology, Media &amp; Telecommunications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rgbClr val="000000"/>
                          </a:solidFill>
                          <a:latin typeface="Verdana"/>
                        </a:rPr>
                        <a:t>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latin typeface="Verdana"/>
                        </a:rPr>
                        <a:t>$292,019.42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rgbClr val="000000"/>
                          </a:solidFill>
                          <a:latin typeface="Verdana"/>
                        </a:rPr>
                        <a:t>25.3%</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459468">
                <a:tc>
                  <a:txBody>
                    <a:bodyPr/>
                    <a:lstStyle/>
                    <a:p>
                      <a:pPr algn="ctr" fontAlgn="b"/>
                      <a:r>
                        <a:rPr lang="en-US" sz="1200" b="0" i="0" u="none" strike="noStrike">
                          <a:solidFill>
                            <a:srgbClr val="000000"/>
                          </a:solidFill>
                          <a:latin typeface="Verdana"/>
                        </a:rPr>
                        <a:t>ETF</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latin typeface="Verdana"/>
                        </a:rPr>
                        <a:t>Exchange Traded Funds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rgbClr val="000000"/>
                          </a:solidFill>
                          <a:latin typeface="Verdana"/>
                        </a:rPr>
                        <a:t>1</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latin typeface="Verdana"/>
                        </a:rPr>
                        <a:t>$0.00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rgbClr val="000000"/>
                          </a:solidFill>
                          <a:latin typeface="Verdana"/>
                        </a:rPr>
                        <a:t>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459468">
                <a:tc>
                  <a:txBody>
                    <a:bodyPr/>
                    <a:lstStyle/>
                    <a:p>
                      <a:pPr algn="ctr" fontAlgn="b"/>
                      <a:r>
                        <a:rPr lang="en-US" sz="1200" b="0" i="0" u="none" strike="noStrike">
                          <a:solidFill>
                            <a:srgbClr val="000000"/>
                          </a:solidFill>
                          <a:latin typeface="Verdana"/>
                        </a:rPr>
                        <a:t>Cash</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latin typeface="Verdana"/>
                        </a:rPr>
                        <a:t>Cash</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a:solidFill>
                          <a:srgbClr val="000000"/>
                        </a:solidFill>
                        <a:latin typeface="Verdan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latin typeface="Verdana"/>
                        </a:rPr>
                        <a:t>$394,807.58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rgbClr val="000000"/>
                          </a:solidFill>
                          <a:latin typeface="Verdana"/>
                        </a:rPr>
                        <a:t>34.2%</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459468">
                <a:tc>
                  <a:txBody>
                    <a:bodyPr/>
                    <a:lstStyle/>
                    <a:p>
                      <a:pPr algn="l" fontAlgn="b"/>
                      <a:endParaRPr lang="en-US" sz="1200" b="0" i="0" u="none" strike="noStrike">
                        <a:solidFill>
                          <a:srgbClr val="000000"/>
                        </a:solidFill>
                        <a:latin typeface="Verdan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latin typeface="Verdana"/>
                        </a:rPr>
                        <a:t>Total</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a:solidFill>
                          <a:srgbClr val="000000"/>
                        </a:solidFill>
                        <a:latin typeface="Verdana"/>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latin typeface="Verdana"/>
                        </a:rPr>
                        <a:t>$1,153,314.36 </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latin typeface="Verdana"/>
                        </a:rPr>
                        <a:t>100.0%</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S&amp;P/TSX Composite Sector Breakdown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6</a:t>
            </a:fld>
            <a:endParaRPr lang="en-US" dirty="0"/>
          </a:p>
        </p:txBody>
      </p:sp>
      <p:graphicFrame>
        <p:nvGraphicFramePr>
          <p:cNvPr id="8" name="Chart 7"/>
          <p:cNvGraphicFramePr/>
          <p:nvPr>
            <p:extLst>
              <p:ext uri="{D42A27DB-BD31-4B8C-83A1-F6EECF244321}">
                <p14:modId xmlns:p14="http://schemas.microsoft.com/office/powerpoint/2010/main" val="1354658842"/>
              </p:ext>
            </p:extLst>
          </p:nvPr>
        </p:nvGraphicFramePr>
        <p:xfrm>
          <a:off x="1649361" y="929148"/>
          <a:ext cx="8893277" cy="57240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9030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Baskerville"/>
              </a:rPr>
              <a:t>Stock Betas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0556389"/>
              </p:ext>
            </p:extLst>
          </p:nvPr>
        </p:nvGraphicFramePr>
        <p:xfrm>
          <a:off x="911602" y="885825"/>
          <a:ext cx="10360451" cy="5462429"/>
        </p:xfrm>
        <a:graphic>
          <a:graphicData uri="http://schemas.openxmlformats.org/drawingml/2006/table">
            <a:tbl>
              <a:tblPr firstRow="1" bandRow="1">
                <a:tableStyleId>{2D5ABB26-0587-4C30-8999-92F81FD0307C}</a:tableStyleId>
              </a:tblPr>
              <a:tblGrid>
                <a:gridCol w="2317919">
                  <a:extLst>
                    <a:ext uri="{9D8B030D-6E8A-4147-A177-3AD203B41FA5}">
                      <a16:colId xmlns="" xmlns:a16="http://schemas.microsoft.com/office/drawing/2014/main" val="2919761672"/>
                    </a:ext>
                  </a:extLst>
                </a:gridCol>
                <a:gridCol w="750752">
                  <a:extLst>
                    <a:ext uri="{9D8B030D-6E8A-4147-A177-3AD203B41FA5}">
                      <a16:colId xmlns="" xmlns:a16="http://schemas.microsoft.com/office/drawing/2014/main" val="3259599991"/>
                    </a:ext>
                  </a:extLst>
                </a:gridCol>
                <a:gridCol w="1517974">
                  <a:extLst>
                    <a:ext uri="{9D8B030D-6E8A-4147-A177-3AD203B41FA5}">
                      <a16:colId xmlns="" xmlns:a16="http://schemas.microsoft.com/office/drawing/2014/main" val="4119361661"/>
                    </a:ext>
                  </a:extLst>
                </a:gridCol>
                <a:gridCol w="1622612">
                  <a:extLst>
                    <a:ext uri="{9D8B030D-6E8A-4147-A177-3AD203B41FA5}">
                      <a16:colId xmlns="" xmlns:a16="http://schemas.microsoft.com/office/drawing/2014/main" val="2942349425"/>
                    </a:ext>
                  </a:extLst>
                </a:gridCol>
                <a:gridCol w="2075597">
                  <a:extLst>
                    <a:ext uri="{9D8B030D-6E8A-4147-A177-3AD203B41FA5}">
                      <a16:colId xmlns="" xmlns:a16="http://schemas.microsoft.com/office/drawing/2014/main" val="2570838378"/>
                    </a:ext>
                  </a:extLst>
                </a:gridCol>
                <a:gridCol w="2075597">
                  <a:extLst>
                    <a:ext uri="{9D8B030D-6E8A-4147-A177-3AD203B41FA5}">
                      <a16:colId xmlns="" xmlns:a16="http://schemas.microsoft.com/office/drawing/2014/main" val="216026167"/>
                    </a:ext>
                  </a:extLst>
                </a:gridCol>
              </a:tblGrid>
              <a:tr h="552450">
                <a:tc>
                  <a:txBody>
                    <a:bodyPr/>
                    <a:lstStyle/>
                    <a:p>
                      <a:r>
                        <a:rPr lang="en-US" sz="1400" b="1" dirty="0">
                          <a:solidFill>
                            <a:srgbClr val="FFFFFF"/>
                          </a:solidFill>
                        </a:rPr>
                        <a:t>Stock </a:t>
                      </a:r>
                      <a:endParaRPr lang="en-US" sz="1400" b="1" dirty="0">
                        <a:solidFill>
                          <a:srgbClr val="FFFFFF"/>
                        </a:solidFill>
                        <a:latin typeface="Verdana"/>
                      </a:endParaRPr>
                    </a:p>
                  </a:txBody>
                  <a:tcPr>
                    <a:solidFill>
                      <a:srgbClr val="C00000"/>
                    </a:solidFill>
                  </a:tcPr>
                </a:tc>
                <a:tc>
                  <a:txBody>
                    <a:bodyPr/>
                    <a:lstStyle/>
                    <a:p>
                      <a:r>
                        <a:rPr lang="en-US" sz="1400" b="1" dirty="0">
                          <a:solidFill>
                            <a:srgbClr val="FFFFFF"/>
                          </a:solidFill>
                        </a:rPr>
                        <a:t>Beta </a:t>
                      </a:r>
                      <a:endParaRPr lang="en-US" sz="1400" b="1" dirty="0">
                        <a:solidFill>
                          <a:srgbClr val="FFFFFF"/>
                        </a:solidFill>
                        <a:latin typeface="Verdana"/>
                      </a:endParaRPr>
                    </a:p>
                  </a:txBody>
                  <a:tcPr>
                    <a:solidFill>
                      <a:srgbClr val="C00000"/>
                    </a:solidFill>
                  </a:tcPr>
                </a:tc>
                <a:tc>
                  <a:txBody>
                    <a:bodyPr/>
                    <a:lstStyle/>
                    <a:p>
                      <a:pPr algn="ctr"/>
                      <a:r>
                        <a:rPr lang="en-US" sz="1400" b="1" dirty="0">
                          <a:solidFill>
                            <a:srgbClr val="FFFFFF"/>
                          </a:solidFill>
                          <a:latin typeface="Verdana"/>
                        </a:rPr>
                        <a:t>Shares Held</a:t>
                      </a:r>
                    </a:p>
                  </a:txBody>
                  <a:tcPr>
                    <a:solidFill>
                      <a:srgbClr val="C00000"/>
                    </a:solidFill>
                  </a:tcPr>
                </a:tc>
                <a:tc>
                  <a:txBody>
                    <a:bodyPr/>
                    <a:lstStyle/>
                    <a:p>
                      <a:r>
                        <a:rPr lang="en-US" sz="1400" b="1" dirty="0">
                          <a:solidFill>
                            <a:srgbClr val="FFFFFF"/>
                          </a:solidFill>
                          <a:latin typeface="Verdana"/>
                        </a:rPr>
                        <a:t>Market Value </a:t>
                      </a:r>
                    </a:p>
                  </a:txBody>
                  <a:tcPr>
                    <a:solidFill>
                      <a:srgbClr val="C00000"/>
                    </a:solidFill>
                  </a:tcPr>
                </a:tc>
                <a:tc>
                  <a:txBody>
                    <a:bodyPr/>
                    <a:lstStyle/>
                    <a:p>
                      <a:pPr algn="ctr"/>
                      <a:r>
                        <a:rPr lang="en-US" sz="1400" b="1" dirty="0">
                          <a:solidFill>
                            <a:srgbClr val="FFFFFF"/>
                          </a:solidFill>
                          <a:latin typeface="Verdana"/>
                        </a:rPr>
                        <a:t>Percentage </a:t>
                      </a:r>
                    </a:p>
                  </a:txBody>
                  <a:tcPr>
                    <a:solidFill>
                      <a:srgbClr val="C00000"/>
                    </a:solidFill>
                  </a:tcPr>
                </a:tc>
                <a:tc>
                  <a:txBody>
                    <a:bodyPr/>
                    <a:lstStyle/>
                    <a:p>
                      <a:pPr algn="ctr"/>
                      <a:r>
                        <a:rPr lang="en-US" sz="1400" b="1" dirty="0">
                          <a:solidFill>
                            <a:srgbClr val="FFFFFF"/>
                          </a:solidFill>
                          <a:latin typeface="Verdana"/>
                        </a:rPr>
                        <a:t>Weighted Beta </a:t>
                      </a:r>
                    </a:p>
                  </a:txBody>
                  <a:tcPr>
                    <a:solidFill>
                      <a:srgbClr val="C00000"/>
                    </a:solidFill>
                  </a:tcPr>
                </a:tc>
                <a:extLst>
                  <a:ext uri="{0D108BD9-81ED-4DB2-BD59-A6C34878D82A}">
                    <a16:rowId xmlns="" xmlns:a16="http://schemas.microsoft.com/office/drawing/2014/main" val="192999085"/>
                  </a:ext>
                </a:extLst>
              </a:tr>
              <a:tr h="327332">
                <a:tc>
                  <a:txBody>
                    <a:bodyPr/>
                    <a:lstStyle/>
                    <a:p>
                      <a:r>
                        <a:rPr lang="en-US" sz="1400" dirty="0"/>
                        <a:t>BlackBerry Ltd</a:t>
                      </a:r>
                      <a:endParaRPr lang="en-US" sz="1400">
                        <a:latin typeface="Verdana"/>
                      </a:endParaRPr>
                    </a:p>
                  </a:txBody>
                  <a:tcPr/>
                </a:tc>
                <a:tc>
                  <a:txBody>
                    <a:bodyPr/>
                    <a:lstStyle/>
                    <a:p>
                      <a:r>
                        <a:rPr lang="en-US" sz="1400" dirty="0"/>
                        <a:t>0.64</a:t>
                      </a:r>
                      <a:endParaRPr lang="en-US" sz="1400">
                        <a:latin typeface="Verdana"/>
                      </a:endParaRPr>
                    </a:p>
                  </a:txBody>
                  <a:tcPr/>
                </a:tc>
                <a:tc>
                  <a:txBody>
                    <a:bodyPr/>
                    <a:lstStyle/>
                    <a:p>
                      <a:pPr algn="ctr"/>
                      <a:r>
                        <a:rPr lang="en-US" sz="1400" dirty="0">
                          <a:latin typeface="nirmala ui"/>
                        </a:rPr>
                        <a:t>4,625</a:t>
                      </a:r>
                    </a:p>
                  </a:txBody>
                  <a:tcPr/>
                </a:tc>
                <a:tc>
                  <a:txBody>
                    <a:bodyPr/>
                    <a:lstStyle/>
                    <a:p>
                      <a:pPr algn="ctr"/>
                      <a:r>
                        <a:rPr lang="en-US" sz="1400" dirty="0">
                          <a:latin typeface="nirmala ui"/>
                        </a:rPr>
                        <a:t>$43,752.50 </a:t>
                      </a:r>
                    </a:p>
                  </a:txBody>
                  <a:tcPr/>
                </a:tc>
                <a:tc>
                  <a:txBody>
                    <a:bodyPr/>
                    <a:lstStyle/>
                    <a:p>
                      <a:pPr algn="ctr"/>
                      <a:r>
                        <a:rPr lang="en-US" sz="1400" dirty="0">
                          <a:latin typeface="nirmala ui"/>
                        </a:rPr>
                        <a:t>5.77%</a:t>
                      </a:r>
                    </a:p>
                  </a:txBody>
                  <a:tcPr/>
                </a:tc>
                <a:tc>
                  <a:txBody>
                    <a:bodyPr/>
                    <a:lstStyle/>
                    <a:p>
                      <a:pPr algn="ctr"/>
                      <a:r>
                        <a:rPr lang="en-US" sz="1400" dirty="0">
                          <a:latin typeface="nirmala ui"/>
                        </a:rPr>
                        <a:t>0.037</a:t>
                      </a:r>
                      <a:endParaRPr lang="en-US" sz="1400">
                        <a:latin typeface="nirmala ui"/>
                      </a:endParaRPr>
                    </a:p>
                  </a:txBody>
                  <a:tcPr/>
                </a:tc>
                <a:extLst>
                  <a:ext uri="{0D108BD9-81ED-4DB2-BD59-A6C34878D82A}">
                    <a16:rowId xmlns="" xmlns:a16="http://schemas.microsoft.com/office/drawing/2014/main" val="2545848052"/>
                  </a:ext>
                </a:extLst>
              </a:tr>
              <a:tr h="545553">
                <a:tc>
                  <a:txBody>
                    <a:bodyPr/>
                    <a:lstStyle/>
                    <a:p>
                      <a:r>
                        <a:rPr lang="en-US" sz="1400" dirty="0"/>
                        <a:t>TransGlobe Energy Corporation</a:t>
                      </a:r>
                      <a:endParaRPr lang="en-US" sz="1400">
                        <a:latin typeface="Verdana"/>
                      </a:endParaRPr>
                    </a:p>
                  </a:txBody>
                  <a:tcPr/>
                </a:tc>
                <a:tc>
                  <a:txBody>
                    <a:bodyPr/>
                    <a:lstStyle/>
                    <a:p>
                      <a:r>
                        <a:rPr lang="en-US" sz="1400" dirty="0"/>
                        <a:t>0.68</a:t>
                      </a:r>
                      <a:endParaRPr lang="en-US" sz="1400">
                        <a:latin typeface="Verdana"/>
                      </a:endParaRPr>
                    </a:p>
                  </a:txBody>
                  <a:tcPr/>
                </a:tc>
                <a:tc>
                  <a:txBody>
                    <a:bodyPr/>
                    <a:lstStyle/>
                    <a:p>
                      <a:pPr algn="ctr"/>
                      <a:r>
                        <a:rPr lang="en-US" sz="1400" dirty="0">
                          <a:latin typeface="nirmala ui"/>
                        </a:rPr>
                        <a:t>9,375</a:t>
                      </a:r>
                    </a:p>
                  </a:txBody>
                  <a:tcPr/>
                </a:tc>
                <a:tc>
                  <a:txBody>
                    <a:bodyPr/>
                    <a:lstStyle/>
                    <a:p>
                      <a:pPr algn="ctr"/>
                      <a:r>
                        <a:rPr lang="en-US" sz="1400" dirty="0">
                          <a:latin typeface="nirmala ui"/>
                        </a:rPr>
                        <a:t>$21,468.75 </a:t>
                      </a:r>
                    </a:p>
                  </a:txBody>
                  <a:tcPr/>
                </a:tc>
                <a:tc>
                  <a:txBody>
                    <a:bodyPr/>
                    <a:lstStyle/>
                    <a:p>
                      <a:pPr algn="ctr"/>
                      <a:r>
                        <a:rPr lang="en-US" sz="1400" dirty="0">
                          <a:latin typeface="nirmala ui"/>
                        </a:rPr>
                        <a:t>2.83%</a:t>
                      </a:r>
                    </a:p>
                  </a:txBody>
                  <a:tcPr/>
                </a:tc>
                <a:tc>
                  <a:txBody>
                    <a:bodyPr/>
                    <a:lstStyle/>
                    <a:p>
                      <a:pPr algn="ctr"/>
                      <a:r>
                        <a:rPr lang="en-US" sz="1400" dirty="0">
                          <a:latin typeface="nirmala ui"/>
                        </a:rPr>
                        <a:t>0.02</a:t>
                      </a:r>
                      <a:endParaRPr lang="en-US" sz="1400">
                        <a:latin typeface="nirmala ui"/>
                      </a:endParaRPr>
                    </a:p>
                  </a:txBody>
                  <a:tcPr/>
                </a:tc>
                <a:extLst>
                  <a:ext uri="{0D108BD9-81ED-4DB2-BD59-A6C34878D82A}">
                    <a16:rowId xmlns="" xmlns:a16="http://schemas.microsoft.com/office/drawing/2014/main" val="2144035061"/>
                  </a:ext>
                </a:extLst>
              </a:tr>
              <a:tr h="327332">
                <a:tc>
                  <a:txBody>
                    <a:bodyPr/>
                    <a:lstStyle/>
                    <a:p>
                      <a:r>
                        <a:rPr lang="en-US" sz="1400" dirty="0"/>
                        <a:t>Quebecor, Inc.</a:t>
                      </a:r>
                      <a:endParaRPr lang="en-US" sz="1400">
                        <a:latin typeface="Verdana"/>
                      </a:endParaRPr>
                    </a:p>
                  </a:txBody>
                  <a:tcPr/>
                </a:tc>
                <a:tc>
                  <a:txBody>
                    <a:bodyPr/>
                    <a:lstStyle/>
                    <a:p>
                      <a:r>
                        <a:rPr lang="en-US" sz="1400" dirty="0"/>
                        <a:t>0.48</a:t>
                      </a:r>
                      <a:endParaRPr lang="en-US" sz="1400">
                        <a:latin typeface="Verdana"/>
                      </a:endParaRPr>
                    </a:p>
                  </a:txBody>
                  <a:tcPr/>
                </a:tc>
                <a:tc>
                  <a:txBody>
                    <a:bodyPr/>
                    <a:lstStyle/>
                    <a:p>
                      <a:pPr algn="ctr"/>
                      <a:r>
                        <a:rPr lang="en-US" sz="1400" dirty="0">
                          <a:latin typeface="nirmala ui"/>
                        </a:rPr>
                        <a:t>1,892</a:t>
                      </a:r>
                    </a:p>
                  </a:txBody>
                  <a:tcPr/>
                </a:tc>
                <a:tc>
                  <a:txBody>
                    <a:bodyPr/>
                    <a:lstStyle/>
                    <a:p>
                      <a:pPr algn="ctr"/>
                      <a:r>
                        <a:rPr lang="en-US" sz="1400" dirty="0">
                          <a:latin typeface="nirmala ui"/>
                        </a:rPr>
                        <a:t>$74,809.68 </a:t>
                      </a:r>
                    </a:p>
                  </a:txBody>
                  <a:tcPr/>
                </a:tc>
                <a:tc>
                  <a:txBody>
                    <a:bodyPr/>
                    <a:lstStyle/>
                    <a:p>
                      <a:pPr algn="ctr"/>
                      <a:r>
                        <a:rPr lang="en-US" sz="1400" dirty="0">
                          <a:latin typeface="nirmala ui"/>
                        </a:rPr>
                        <a:t>9.86%</a:t>
                      </a:r>
                    </a:p>
                  </a:txBody>
                  <a:tcPr/>
                </a:tc>
                <a:tc>
                  <a:txBody>
                    <a:bodyPr/>
                    <a:lstStyle/>
                    <a:p>
                      <a:pPr algn="ctr"/>
                      <a:r>
                        <a:rPr lang="en-US" sz="1400" dirty="0">
                          <a:latin typeface="nirmala ui"/>
                        </a:rPr>
                        <a:t>0.047</a:t>
                      </a:r>
                      <a:endParaRPr lang="en-US" sz="1400">
                        <a:latin typeface="nirmala ui"/>
                      </a:endParaRPr>
                    </a:p>
                  </a:txBody>
                  <a:tcPr/>
                </a:tc>
                <a:extLst>
                  <a:ext uri="{0D108BD9-81ED-4DB2-BD59-A6C34878D82A}">
                    <a16:rowId xmlns="" xmlns:a16="http://schemas.microsoft.com/office/drawing/2014/main" val="2955837878"/>
                  </a:ext>
                </a:extLst>
              </a:tr>
              <a:tr h="327332">
                <a:tc>
                  <a:txBody>
                    <a:bodyPr/>
                    <a:lstStyle/>
                    <a:p>
                      <a:r>
                        <a:rPr lang="en-US" sz="1400" dirty="0"/>
                        <a:t>Avigilon Corp</a:t>
                      </a:r>
                      <a:endParaRPr lang="en-US" sz="1400">
                        <a:latin typeface="Verdana"/>
                      </a:endParaRPr>
                    </a:p>
                  </a:txBody>
                  <a:tcPr/>
                </a:tc>
                <a:tc>
                  <a:txBody>
                    <a:bodyPr/>
                    <a:lstStyle/>
                    <a:p>
                      <a:r>
                        <a:rPr lang="en-US" sz="1400" dirty="0"/>
                        <a:t>1.81</a:t>
                      </a:r>
                      <a:endParaRPr lang="en-US" sz="1400">
                        <a:latin typeface="Verdana"/>
                      </a:endParaRPr>
                    </a:p>
                  </a:txBody>
                  <a:tcPr/>
                </a:tc>
                <a:tc>
                  <a:txBody>
                    <a:bodyPr/>
                    <a:lstStyle/>
                    <a:p>
                      <a:pPr algn="ctr"/>
                      <a:r>
                        <a:rPr lang="en-US" sz="1400" dirty="0">
                          <a:latin typeface="nirmala ui"/>
                        </a:rPr>
                        <a:t>2,348</a:t>
                      </a:r>
                    </a:p>
                  </a:txBody>
                  <a:tcPr/>
                </a:tc>
                <a:tc>
                  <a:txBody>
                    <a:bodyPr/>
                    <a:lstStyle/>
                    <a:p>
                      <a:pPr algn="ctr"/>
                      <a:r>
                        <a:rPr lang="en-US" sz="1400" dirty="0">
                          <a:latin typeface="nirmala ui"/>
                        </a:rPr>
                        <a:t>$34,703.44 </a:t>
                      </a:r>
                    </a:p>
                  </a:txBody>
                  <a:tcPr/>
                </a:tc>
                <a:tc>
                  <a:txBody>
                    <a:bodyPr/>
                    <a:lstStyle/>
                    <a:p>
                      <a:pPr algn="ctr"/>
                      <a:r>
                        <a:rPr lang="en-US" sz="1400" dirty="0">
                          <a:latin typeface="nirmala ui"/>
                        </a:rPr>
                        <a:t>4.58</a:t>
                      </a:r>
                    </a:p>
                  </a:txBody>
                  <a:tcPr/>
                </a:tc>
                <a:tc>
                  <a:txBody>
                    <a:bodyPr/>
                    <a:lstStyle/>
                    <a:p>
                      <a:pPr algn="ctr"/>
                      <a:r>
                        <a:rPr lang="en-US" sz="1400" dirty="0">
                          <a:latin typeface="nirmala ui"/>
                        </a:rPr>
                        <a:t>0.083</a:t>
                      </a:r>
                      <a:endParaRPr lang="en-US" sz="1400">
                        <a:latin typeface="nirmala ui"/>
                      </a:endParaRPr>
                    </a:p>
                  </a:txBody>
                  <a:tcPr/>
                </a:tc>
                <a:extLst>
                  <a:ext uri="{0D108BD9-81ED-4DB2-BD59-A6C34878D82A}">
                    <a16:rowId xmlns="" xmlns:a16="http://schemas.microsoft.com/office/drawing/2014/main" val="1131542726"/>
                  </a:ext>
                </a:extLst>
              </a:tr>
              <a:tr h="545553">
                <a:tc>
                  <a:txBody>
                    <a:bodyPr/>
                    <a:lstStyle/>
                    <a:p>
                      <a:r>
                        <a:rPr lang="en-US" sz="1400" dirty="0"/>
                        <a:t>TransAlta Renewables Inc</a:t>
                      </a:r>
                      <a:endParaRPr lang="en-US" sz="1400">
                        <a:latin typeface="Verdana"/>
                      </a:endParaRPr>
                    </a:p>
                  </a:txBody>
                  <a:tcPr/>
                </a:tc>
                <a:tc>
                  <a:txBody>
                    <a:bodyPr/>
                    <a:lstStyle/>
                    <a:p>
                      <a:r>
                        <a:rPr lang="en-US" sz="1400" dirty="0"/>
                        <a:t>0.46</a:t>
                      </a:r>
                      <a:endParaRPr lang="en-US" sz="1400">
                        <a:latin typeface="Verdana"/>
                      </a:endParaRPr>
                    </a:p>
                  </a:txBody>
                  <a:tcPr/>
                </a:tc>
                <a:tc>
                  <a:txBody>
                    <a:bodyPr/>
                    <a:lstStyle/>
                    <a:p>
                      <a:pPr algn="ctr"/>
                      <a:r>
                        <a:rPr lang="en-US" sz="1400" dirty="0">
                          <a:latin typeface="nirmala ui"/>
                        </a:rPr>
                        <a:t>4,900</a:t>
                      </a:r>
                    </a:p>
                  </a:txBody>
                  <a:tcPr/>
                </a:tc>
                <a:tc>
                  <a:txBody>
                    <a:bodyPr/>
                    <a:lstStyle/>
                    <a:p>
                      <a:pPr algn="ctr"/>
                      <a:r>
                        <a:rPr lang="en-US" sz="1400" dirty="0">
                          <a:latin typeface="nirmala ui"/>
                        </a:rPr>
                        <a:t>$72,814.00 </a:t>
                      </a:r>
                    </a:p>
                  </a:txBody>
                  <a:tcPr/>
                </a:tc>
                <a:tc>
                  <a:txBody>
                    <a:bodyPr/>
                    <a:lstStyle/>
                    <a:p>
                      <a:pPr algn="ctr"/>
                      <a:r>
                        <a:rPr lang="en-US" sz="1400" dirty="0">
                          <a:latin typeface="nirmala ui"/>
                        </a:rPr>
                        <a:t>9.6%</a:t>
                      </a:r>
                    </a:p>
                  </a:txBody>
                  <a:tcPr/>
                </a:tc>
                <a:tc>
                  <a:txBody>
                    <a:bodyPr/>
                    <a:lstStyle/>
                    <a:p>
                      <a:pPr algn="ctr"/>
                      <a:r>
                        <a:rPr lang="en-US" sz="1400" dirty="0">
                          <a:latin typeface="nirmala ui"/>
                        </a:rPr>
                        <a:t>0.044</a:t>
                      </a:r>
                      <a:endParaRPr lang="en-US" sz="1400">
                        <a:latin typeface="nirmala ui"/>
                      </a:endParaRPr>
                    </a:p>
                  </a:txBody>
                  <a:tcPr/>
                </a:tc>
                <a:extLst>
                  <a:ext uri="{0D108BD9-81ED-4DB2-BD59-A6C34878D82A}">
                    <a16:rowId xmlns="" xmlns:a16="http://schemas.microsoft.com/office/drawing/2014/main" val="462269855"/>
                  </a:ext>
                </a:extLst>
              </a:tr>
              <a:tr h="545553">
                <a:tc>
                  <a:txBody>
                    <a:bodyPr/>
                    <a:lstStyle/>
                    <a:p>
                      <a:r>
                        <a:rPr lang="en-US" sz="1400" dirty="0"/>
                        <a:t>Gluskin Sheff + Associates Inc</a:t>
                      </a:r>
                      <a:endParaRPr lang="en-US" sz="1400">
                        <a:latin typeface="Verdana"/>
                      </a:endParaRPr>
                    </a:p>
                  </a:txBody>
                  <a:tcPr/>
                </a:tc>
                <a:tc>
                  <a:txBody>
                    <a:bodyPr/>
                    <a:lstStyle/>
                    <a:p>
                      <a:r>
                        <a:rPr lang="en-US" sz="1400" dirty="0"/>
                        <a:t>1.00</a:t>
                      </a:r>
                      <a:endParaRPr lang="en-US" sz="1400">
                        <a:latin typeface="Verdana"/>
                      </a:endParaRPr>
                    </a:p>
                  </a:txBody>
                  <a:tcPr/>
                </a:tc>
                <a:tc>
                  <a:txBody>
                    <a:bodyPr/>
                    <a:lstStyle/>
                    <a:p>
                      <a:pPr algn="ctr"/>
                      <a:r>
                        <a:rPr lang="en-US" sz="1400" dirty="0">
                          <a:latin typeface="nirmala ui"/>
                        </a:rPr>
                        <a:t>2,900</a:t>
                      </a:r>
                    </a:p>
                  </a:txBody>
                  <a:tcPr/>
                </a:tc>
                <a:tc>
                  <a:txBody>
                    <a:bodyPr/>
                    <a:lstStyle/>
                    <a:p>
                      <a:pPr algn="ctr"/>
                      <a:r>
                        <a:rPr lang="en-US" sz="1400" dirty="0">
                          <a:latin typeface="nirmala ui"/>
                        </a:rPr>
                        <a:t>$53,737.00 </a:t>
                      </a:r>
                    </a:p>
                  </a:txBody>
                  <a:tcPr/>
                </a:tc>
                <a:tc>
                  <a:txBody>
                    <a:bodyPr/>
                    <a:lstStyle/>
                    <a:p>
                      <a:pPr algn="ctr"/>
                      <a:r>
                        <a:rPr lang="en-US" sz="1400" dirty="0">
                          <a:latin typeface="nirmala ui"/>
                        </a:rPr>
                        <a:t>7.08%</a:t>
                      </a:r>
                    </a:p>
                  </a:txBody>
                  <a:tcPr/>
                </a:tc>
                <a:tc>
                  <a:txBody>
                    <a:bodyPr/>
                    <a:lstStyle/>
                    <a:p>
                      <a:pPr algn="ctr"/>
                      <a:r>
                        <a:rPr lang="en-US" sz="1400" dirty="0">
                          <a:latin typeface="nirmala ui"/>
                        </a:rPr>
                        <a:t>0.071</a:t>
                      </a:r>
                      <a:endParaRPr lang="en-US" sz="1400">
                        <a:latin typeface="nirmala ui"/>
                      </a:endParaRPr>
                    </a:p>
                  </a:txBody>
                  <a:tcPr/>
                </a:tc>
                <a:extLst>
                  <a:ext uri="{0D108BD9-81ED-4DB2-BD59-A6C34878D82A}">
                    <a16:rowId xmlns="" xmlns:a16="http://schemas.microsoft.com/office/drawing/2014/main" val="3618499878"/>
                  </a:ext>
                </a:extLst>
              </a:tr>
              <a:tr h="327332">
                <a:tc>
                  <a:txBody>
                    <a:bodyPr/>
                    <a:lstStyle/>
                    <a:p>
                      <a:r>
                        <a:rPr lang="en-US" sz="1400" dirty="0"/>
                        <a:t>Klondex Mines Ltd</a:t>
                      </a:r>
                      <a:endParaRPr lang="en-US" sz="1400">
                        <a:latin typeface="Verdana"/>
                      </a:endParaRPr>
                    </a:p>
                  </a:txBody>
                  <a:tcPr/>
                </a:tc>
                <a:tc>
                  <a:txBody>
                    <a:bodyPr/>
                    <a:lstStyle/>
                    <a:p>
                      <a:r>
                        <a:rPr lang="en-US" sz="1400" dirty="0"/>
                        <a:t>-0.27</a:t>
                      </a:r>
                      <a:endParaRPr lang="en-US" sz="1400">
                        <a:latin typeface="Verdana"/>
                      </a:endParaRPr>
                    </a:p>
                  </a:txBody>
                  <a:tcPr/>
                </a:tc>
                <a:tc>
                  <a:txBody>
                    <a:bodyPr/>
                    <a:lstStyle/>
                    <a:p>
                      <a:pPr algn="ctr"/>
                      <a:r>
                        <a:rPr lang="en-US" sz="1400" dirty="0">
                          <a:latin typeface="nirmala ui"/>
                        </a:rPr>
                        <a:t>14,201</a:t>
                      </a:r>
                    </a:p>
                  </a:txBody>
                  <a:tcPr/>
                </a:tc>
                <a:tc>
                  <a:txBody>
                    <a:bodyPr/>
                    <a:lstStyle/>
                    <a:p>
                      <a:pPr algn="ctr"/>
                      <a:r>
                        <a:rPr lang="en-US" sz="1400" dirty="0">
                          <a:latin typeface="nirmala ui"/>
                        </a:rPr>
                        <a:t>$92,732.53 </a:t>
                      </a:r>
                    </a:p>
                  </a:txBody>
                  <a:tcPr/>
                </a:tc>
                <a:tc>
                  <a:txBody>
                    <a:bodyPr/>
                    <a:lstStyle/>
                    <a:p>
                      <a:pPr algn="ctr"/>
                      <a:r>
                        <a:rPr lang="en-US" sz="1400" dirty="0">
                          <a:latin typeface="nirmala ui"/>
                        </a:rPr>
                        <a:t>12.2%</a:t>
                      </a:r>
                    </a:p>
                  </a:txBody>
                  <a:tcPr/>
                </a:tc>
                <a:tc>
                  <a:txBody>
                    <a:bodyPr/>
                    <a:lstStyle/>
                    <a:p>
                      <a:pPr algn="ctr"/>
                      <a:r>
                        <a:rPr lang="en-US" sz="1400" dirty="0">
                          <a:latin typeface="nirmala ui"/>
                        </a:rPr>
                        <a:t>-0.033</a:t>
                      </a:r>
                    </a:p>
                  </a:txBody>
                  <a:tcPr/>
                </a:tc>
                <a:extLst>
                  <a:ext uri="{0D108BD9-81ED-4DB2-BD59-A6C34878D82A}">
                    <a16:rowId xmlns="" xmlns:a16="http://schemas.microsoft.com/office/drawing/2014/main" val="1020179526"/>
                  </a:ext>
                </a:extLst>
              </a:tr>
              <a:tr h="327332">
                <a:tc>
                  <a:txBody>
                    <a:bodyPr/>
                    <a:lstStyle/>
                    <a:p>
                      <a:r>
                        <a:rPr lang="en-US" sz="1400" dirty="0"/>
                        <a:t>Halogen Software Inc</a:t>
                      </a:r>
                      <a:endParaRPr lang="en-US" sz="1400">
                        <a:latin typeface="Verdana"/>
                      </a:endParaRPr>
                    </a:p>
                  </a:txBody>
                  <a:tcPr/>
                </a:tc>
                <a:tc>
                  <a:txBody>
                    <a:bodyPr/>
                    <a:lstStyle/>
                    <a:p>
                      <a:r>
                        <a:rPr lang="en-US" sz="1400" dirty="0"/>
                        <a:t>0.51</a:t>
                      </a:r>
                      <a:endParaRPr lang="en-US" sz="1400">
                        <a:latin typeface="Verdana"/>
                      </a:endParaRPr>
                    </a:p>
                  </a:txBody>
                  <a:tcPr/>
                </a:tc>
                <a:tc>
                  <a:txBody>
                    <a:bodyPr/>
                    <a:lstStyle/>
                    <a:p>
                      <a:pPr algn="ctr"/>
                      <a:r>
                        <a:rPr lang="en-US" sz="1400" dirty="0">
                          <a:latin typeface="nirmala ui"/>
                        </a:rPr>
                        <a:t>6,835</a:t>
                      </a:r>
                    </a:p>
                  </a:txBody>
                  <a:tcPr/>
                </a:tc>
                <a:tc>
                  <a:txBody>
                    <a:bodyPr/>
                    <a:lstStyle/>
                    <a:p>
                      <a:pPr algn="ctr"/>
                      <a:r>
                        <a:rPr lang="en-US" sz="1400" dirty="0">
                          <a:latin typeface="nirmala ui"/>
                        </a:rPr>
                        <a:t>$71,254.88 </a:t>
                      </a:r>
                    </a:p>
                  </a:txBody>
                  <a:tcPr/>
                </a:tc>
                <a:tc>
                  <a:txBody>
                    <a:bodyPr/>
                    <a:lstStyle/>
                    <a:p>
                      <a:pPr algn="ctr"/>
                      <a:r>
                        <a:rPr lang="en-US" sz="1400" dirty="0">
                          <a:latin typeface="nirmala ui"/>
                        </a:rPr>
                        <a:t>9.4%</a:t>
                      </a:r>
                    </a:p>
                  </a:txBody>
                  <a:tcPr/>
                </a:tc>
                <a:tc>
                  <a:txBody>
                    <a:bodyPr/>
                    <a:lstStyle/>
                    <a:p>
                      <a:pPr algn="ctr"/>
                      <a:r>
                        <a:rPr lang="en-US" sz="1400" dirty="0">
                          <a:latin typeface="nirmala ui"/>
                        </a:rPr>
                        <a:t>0.048</a:t>
                      </a:r>
                      <a:endParaRPr lang="en-US" sz="1400">
                        <a:latin typeface="nirmala ui"/>
                      </a:endParaRPr>
                    </a:p>
                  </a:txBody>
                  <a:tcPr/>
                </a:tc>
                <a:extLst>
                  <a:ext uri="{0D108BD9-81ED-4DB2-BD59-A6C34878D82A}">
                    <a16:rowId xmlns="" xmlns:a16="http://schemas.microsoft.com/office/drawing/2014/main" val="3455645468"/>
                  </a:ext>
                </a:extLst>
              </a:tr>
              <a:tr h="327332">
                <a:tc>
                  <a:txBody>
                    <a:bodyPr/>
                    <a:lstStyle/>
                    <a:p>
                      <a:r>
                        <a:rPr lang="en-US" sz="1400" dirty="0"/>
                        <a:t>Andrew Peller Ltd.</a:t>
                      </a:r>
                      <a:endParaRPr lang="en-US" sz="1400">
                        <a:latin typeface="Verdana"/>
                      </a:endParaRPr>
                    </a:p>
                  </a:txBody>
                  <a:tcPr/>
                </a:tc>
                <a:tc>
                  <a:txBody>
                    <a:bodyPr/>
                    <a:lstStyle/>
                    <a:p>
                      <a:r>
                        <a:rPr lang="en-US" sz="1400" dirty="0"/>
                        <a:t>0.21</a:t>
                      </a:r>
                      <a:endParaRPr lang="en-US" sz="1400">
                        <a:latin typeface="Verdana"/>
                      </a:endParaRPr>
                    </a:p>
                  </a:txBody>
                  <a:tcPr/>
                </a:tc>
                <a:tc>
                  <a:txBody>
                    <a:bodyPr/>
                    <a:lstStyle/>
                    <a:p>
                      <a:pPr algn="ctr"/>
                      <a:r>
                        <a:rPr lang="en-US" sz="1400" dirty="0">
                          <a:latin typeface="nirmala ui"/>
                        </a:rPr>
                        <a:t>4,484</a:t>
                      </a:r>
                    </a:p>
                  </a:txBody>
                  <a:tcPr/>
                </a:tc>
                <a:tc>
                  <a:txBody>
                    <a:bodyPr/>
                    <a:lstStyle/>
                    <a:p>
                      <a:pPr algn="ctr"/>
                      <a:r>
                        <a:rPr lang="en-US" sz="1400" dirty="0">
                          <a:latin typeface="nirmala ui"/>
                        </a:rPr>
                        <a:t>$48,382.36 </a:t>
                      </a:r>
                    </a:p>
                  </a:txBody>
                  <a:tcPr/>
                </a:tc>
                <a:tc>
                  <a:txBody>
                    <a:bodyPr/>
                    <a:lstStyle/>
                    <a:p>
                      <a:pPr algn="ctr"/>
                      <a:r>
                        <a:rPr lang="en-US" sz="1400" dirty="0">
                          <a:latin typeface="nirmala ui"/>
                        </a:rPr>
                        <a:t>6.4%</a:t>
                      </a:r>
                    </a:p>
                  </a:txBody>
                  <a:tcPr/>
                </a:tc>
                <a:tc>
                  <a:txBody>
                    <a:bodyPr/>
                    <a:lstStyle/>
                    <a:p>
                      <a:pPr algn="ctr"/>
                      <a:r>
                        <a:rPr lang="en-US" sz="1400" dirty="0">
                          <a:latin typeface="nirmala ui"/>
                        </a:rPr>
                        <a:t>0.013</a:t>
                      </a:r>
                      <a:endParaRPr lang="en-US" sz="1400">
                        <a:latin typeface="nirmala ui"/>
                      </a:endParaRPr>
                    </a:p>
                  </a:txBody>
                  <a:tcPr/>
                </a:tc>
                <a:extLst>
                  <a:ext uri="{0D108BD9-81ED-4DB2-BD59-A6C34878D82A}">
                    <a16:rowId xmlns="" xmlns:a16="http://schemas.microsoft.com/office/drawing/2014/main" val="2542379207"/>
                  </a:ext>
                </a:extLst>
              </a:tr>
              <a:tr h="327332">
                <a:tc>
                  <a:txBody>
                    <a:bodyPr/>
                    <a:lstStyle/>
                    <a:p>
                      <a:r>
                        <a:rPr lang="en-US" sz="1400" dirty="0"/>
                        <a:t>Alaris Royalty Corp.</a:t>
                      </a:r>
                      <a:endParaRPr lang="en-US" sz="1400">
                        <a:latin typeface="Verdana"/>
                      </a:endParaRPr>
                    </a:p>
                  </a:txBody>
                  <a:tcPr/>
                </a:tc>
                <a:tc>
                  <a:txBody>
                    <a:bodyPr/>
                    <a:lstStyle/>
                    <a:p>
                      <a:r>
                        <a:rPr lang="en-US" sz="1400" dirty="0"/>
                        <a:t>0.84</a:t>
                      </a:r>
                      <a:endParaRPr lang="en-US" sz="1400">
                        <a:latin typeface="Verdana"/>
                      </a:endParaRPr>
                    </a:p>
                  </a:txBody>
                  <a:tcPr/>
                </a:tc>
                <a:tc>
                  <a:txBody>
                    <a:bodyPr/>
                    <a:lstStyle/>
                    <a:p>
                      <a:pPr algn="ctr"/>
                      <a:r>
                        <a:rPr lang="en-US" sz="1400" dirty="0">
                          <a:latin typeface="nirmala ui"/>
                        </a:rPr>
                        <a:t>2,787</a:t>
                      </a:r>
                    </a:p>
                  </a:txBody>
                  <a:tcPr/>
                </a:tc>
                <a:tc>
                  <a:txBody>
                    <a:bodyPr/>
                    <a:lstStyle/>
                    <a:p>
                      <a:pPr algn="ctr"/>
                      <a:r>
                        <a:rPr lang="en-US" sz="1400" dirty="0">
                          <a:latin typeface="nirmala ui"/>
                        </a:rPr>
                        <a:t>$63,069.81 </a:t>
                      </a:r>
                    </a:p>
                  </a:txBody>
                  <a:tcPr/>
                </a:tc>
                <a:tc>
                  <a:txBody>
                    <a:bodyPr/>
                    <a:lstStyle/>
                    <a:p>
                      <a:pPr algn="ctr"/>
                      <a:r>
                        <a:rPr lang="en-US" sz="1400" dirty="0">
                          <a:latin typeface="nirmala ui"/>
                        </a:rPr>
                        <a:t>8.3%</a:t>
                      </a:r>
                    </a:p>
                  </a:txBody>
                  <a:tcPr/>
                </a:tc>
                <a:tc>
                  <a:txBody>
                    <a:bodyPr/>
                    <a:lstStyle/>
                    <a:p>
                      <a:pPr algn="ctr"/>
                      <a:r>
                        <a:rPr lang="en-US" sz="1400" dirty="0">
                          <a:latin typeface="nirmala ui"/>
                        </a:rPr>
                        <a:t>0.07</a:t>
                      </a:r>
                      <a:endParaRPr lang="en-US" sz="1400">
                        <a:latin typeface="nirmala ui"/>
                      </a:endParaRPr>
                    </a:p>
                  </a:txBody>
                  <a:tcPr/>
                </a:tc>
                <a:extLst>
                  <a:ext uri="{0D108BD9-81ED-4DB2-BD59-A6C34878D82A}">
                    <a16:rowId xmlns="" xmlns:a16="http://schemas.microsoft.com/office/drawing/2014/main" val="3877665933"/>
                  </a:ext>
                </a:extLst>
              </a:tr>
              <a:tr h="327332">
                <a:tc>
                  <a:txBody>
                    <a:bodyPr/>
                    <a:lstStyle/>
                    <a:p>
                      <a:r>
                        <a:rPr lang="en-US" sz="1400" dirty="0"/>
                        <a:t>BSM Technologies Inc</a:t>
                      </a:r>
                      <a:endParaRPr lang="en-US" sz="1400">
                        <a:latin typeface="Verdana"/>
                      </a:endParaRPr>
                    </a:p>
                  </a:txBody>
                  <a:tcPr/>
                </a:tc>
                <a:tc>
                  <a:txBody>
                    <a:bodyPr/>
                    <a:lstStyle/>
                    <a:p>
                      <a:r>
                        <a:rPr lang="en-US" sz="1400" dirty="0"/>
                        <a:t>0.68</a:t>
                      </a:r>
                      <a:endParaRPr lang="en-US" sz="1400">
                        <a:latin typeface="Verdana"/>
                      </a:endParaRPr>
                    </a:p>
                  </a:txBody>
                  <a:tcPr/>
                </a:tc>
                <a:tc>
                  <a:txBody>
                    <a:bodyPr/>
                    <a:lstStyle/>
                    <a:p>
                      <a:pPr algn="ctr"/>
                      <a:r>
                        <a:rPr lang="en-US" sz="1400" dirty="0">
                          <a:latin typeface="nirmala ui"/>
                        </a:rPr>
                        <a:t>41,666</a:t>
                      </a:r>
                    </a:p>
                  </a:txBody>
                  <a:tcPr/>
                </a:tc>
                <a:tc>
                  <a:txBody>
                    <a:bodyPr/>
                    <a:lstStyle/>
                    <a:p>
                      <a:pPr algn="ctr"/>
                      <a:r>
                        <a:rPr lang="en-US" sz="1400" dirty="0">
                          <a:latin typeface="nirmala ui"/>
                        </a:rPr>
                        <a:t>$67,498.92 </a:t>
                      </a:r>
                    </a:p>
                  </a:txBody>
                  <a:tcPr/>
                </a:tc>
                <a:tc>
                  <a:txBody>
                    <a:bodyPr/>
                    <a:lstStyle/>
                    <a:p>
                      <a:pPr algn="ctr"/>
                      <a:r>
                        <a:rPr lang="en-US" sz="1400" dirty="0">
                          <a:latin typeface="nirmala ui"/>
                        </a:rPr>
                        <a:t>8.9%</a:t>
                      </a:r>
                    </a:p>
                  </a:txBody>
                  <a:tcPr/>
                </a:tc>
                <a:tc>
                  <a:txBody>
                    <a:bodyPr/>
                    <a:lstStyle/>
                    <a:p>
                      <a:pPr algn="ctr"/>
                      <a:r>
                        <a:rPr lang="en-US" sz="1400" dirty="0">
                          <a:latin typeface="nirmala ui"/>
                        </a:rPr>
                        <a:t>0.061</a:t>
                      </a:r>
                      <a:endParaRPr lang="en-US" sz="1400">
                        <a:latin typeface="nirmala ui"/>
                      </a:endParaRPr>
                    </a:p>
                  </a:txBody>
                  <a:tcPr/>
                </a:tc>
                <a:extLst>
                  <a:ext uri="{0D108BD9-81ED-4DB2-BD59-A6C34878D82A}">
                    <a16:rowId xmlns="" xmlns:a16="http://schemas.microsoft.com/office/drawing/2014/main" val="257817663"/>
                  </a:ext>
                </a:extLst>
              </a:tr>
              <a:tr h="327332">
                <a:tc>
                  <a:txBody>
                    <a:bodyPr/>
                    <a:lstStyle/>
                    <a:p>
                      <a:r>
                        <a:rPr lang="en-US" sz="1400" dirty="0"/>
                        <a:t>Hudbay Minerals Inc</a:t>
                      </a:r>
                      <a:endParaRPr lang="en-US" sz="1400">
                        <a:latin typeface="Verdana"/>
                      </a:endParaRPr>
                    </a:p>
                  </a:txBody>
                  <a:tcPr/>
                </a:tc>
                <a:tc>
                  <a:txBody>
                    <a:bodyPr/>
                    <a:lstStyle/>
                    <a:p>
                      <a:r>
                        <a:rPr lang="en-US" sz="1400" dirty="0"/>
                        <a:t>2.83</a:t>
                      </a:r>
                      <a:endParaRPr lang="en-US" sz="1400">
                        <a:latin typeface="Verdana"/>
                      </a:endParaRPr>
                    </a:p>
                  </a:txBody>
                  <a:tcPr/>
                </a:tc>
                <a:tc>
                  <a:txBody>
                    <a:bodyPr/>
                    <a:lstStyle/>
                    <a:p>
                      <a:pPr algn="ctr"/>
                      <a:r>
                        <a:rPr lang="en-US" sz="1400" dirty="0">
                          <a:latin typeface="nirmala ui"/>
                        </a:rPr>
                        <a:t>5,973</a:t>
                      </a:r>
                    </a:p>
                  </a:txBody>
                  <a:tcPr/>
                </a:tc>
                <a:tc>
                  <a:txBody>
                    <a:bodyPr/>
                    <a:lstStyle/>
                    <a:p>
                      <a:pPr algn="ctr"/>
                      <a:r>
                        <a:rPr lang="en-US" sz="1400" dirty="0">
                          <a:latin typeface="nirmala ui"/>
                        </a:rPr>
                        <a:t>$63,134.61 </a:t>
                      </a:r>
                    </a:p>
                  </a:txBody>
                  <a:tcPr/>
                </a:tc>
                <a:tc>
                  <a:txBody>
                    <a:bodyPr/>
                    <a:lstStyle/>
                    <a:p>
                      <a:pPr algn="ctr"/>
                      <a:r>
                        <a:rPr lang="en-US" sz="1400" dirty="0">
                          <a:latin typeface="nirmala ui"/>
                        </a:rPr>
                        <a:t>8.32%</a:t>
                      </a:r>
                    </a:p>
                  </a:txBody>
                  <a:tcPr/>
                </a:tc>
                <a:tc>
                  <a:txBody>
                    <a:bodyPr/>
                    <a:lstStyle/>
                    <a:p>
                      <a:pPr algn="ctr"/>
                      <a:r>
                        <a:rPr lang="en-US" sz="1400" dirty="0">
                          <a:latin typeface="nirmala ui"/>
                        </a:rPr>
                        <a:t>0.24</a:t>
                      </a:r>
                      <a:endParaRPr lang="en-US" sz="1400">
                        <a:latin typeface="nirmala ui"/>
                      </a:endParaRPr>
                    </a:p>
                  </a:txBody>
                  <a:tcPr/>
                </a:tc>
                <a:extLst>
                  <a:ext uri="{0D108BD9-81ED-4DB2-BD59-A6C34878D82A}">
                    <a16:rowId xmlns="" xmlns:a16="http://schemas.microsoft.com/office/drawing/2014/main" val="3862439350"/>
                  </a:ext>
                </a:extLst>
              </a:tr>
              <a:tr h="327332">
                <a:tc>
                  <a:txBody>
                    <a:bodyPr/>
                    <a:lstStyle/>
                    <a:p>
                      <a:r>
                        <a:rPr lang="en-US" sz="1400" dirty="0"/>
                        <a:t>Fortis Inc</a:t>
                      </a:r>
                      <a:endParaRPr lang="en-US" sz="1400">
                        <a:latin typeface="Verdana"/>
                      </a:endParaRPr>
                    </a:p>
                  </a:txBody>
                  <a:tcPr/>
                </a:tc>
                <a:tc>
                  <a:txBody>
                    <a:bodyPr/>
                    <a:lstStyle/>
                    <a:p>
                      <a:r>
                        <a:rPr lang="en-US" sz="1400" dirty="0"/>
                        <a:t>0.01</a:t>
                      </a:r>
                      <a:endParaRPr lang="en-US" sz="1400">
                        <a:latin typeface="Verdana"/>
                      </a:endParaRPr>
                    </a:p>
                  </a:txBody>
                  <a:tcPr/>
                </a:tc>
                <a:tc>
                  <a:txBody>
                    <a:bodyPr/>
                    <a:lstStyle/>
                    <a:p>
                      <a:pPr algn="ctr"/>
                      <a:r>
                        <a:rPr lang="en-US" sz="1400" dirty="0">
                          <a:latin typeface="nirmala ui"/>
                        </a:rPr>
                        <a:t>1,246</a:t>
                      </a:r>
                    </a:p>
                  </a:txBody>
                  <a:tcPr/>
                </a:tc>
                <a:tc>
                  <a:txBody>
                    <a:bodyPr/>
                    <a:lstStyle/>
                    <a:p>
                      <a:pPr algn="ctr"/>
                      <a:r>
                        <a:rPr lang="en-US" sz="1400" dirty="0">
                          <a:latin typeface="nirmala ui"/>
                        </a:rPr>
                        <a:t>$51,148.30 </a:t>
                      </a:r>
                    </a:p>
                  </a:txBody>
                  <a:tcPr/>
                </a:tc>
                <a:tc>
                  <a:txBody>
                    <a:bodyPr/>
                    <a:lstStyle/>
                    <a:p>
                      <a:pPr algn="ctr"/>
                      <a:r>
                        <a:rPr lang="en-US" sz="1400" dirty="0">
                          <a:latin typeface="nirmala ui"/>
                        </a:rPr>
                        <a:t>6.7%</a:t>
                      </a:r>
                    </a:p>
                  </a:txBody>
                  <a:tcPr/>
                </a:tc>
                <a:tc>
                  <a:txBody>
                    <a:bodyPr/>
                    <a:lstStyle/>
                    <a:p>
                      <a:pPr algn="ctr"/>
                      <a:r>
                        <a:rPr lang="en-US" sz="1400" dirty="0">
                          <a:latin typeface="nirmala ui"/>
                        </a:rPr>
                        <a:t>0.00067</a:t>
                      </a:r>
                      <a:endParaRPr lang="en-US" sz="1400">
                        <a:latin typeface="nirmala ui"/>
                      </a:endParaRPr>
                    </a:p>
                  </a:txBody>
                  <a:tcPr/>
                </a:tc>
                <a:extLst>
                  <a:ext uri="{0D108BD9-81ED-4DB2-BD59-A6C34878D82A}">
                    <a16:rowId xmlns="" xmlns:a16="http://schemas.microsoft.com/office/drawing/2014/main" val="937965581"/>
                  </a:ext>
                </a:extLst>
              </a:tr>
            </a:tbl>
          </a:graphicData>
        </a:graphic>
      </p:graphicFrame>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7</a:t>
            </a:fld>
            <a:endParaRPr lang="en-US" dirty="0"/>
          </a:p>
        </p:txBody>
      </p:sp>
    </p:spTree>
    <p:extLst>
      <p:ext uri="{BB962C8B-B14F-4D97-AF65-F5344CB8AC3E}">
        <p14:creationId xmlns:p14="http://schemas.microsoft.com/office/powerpoint/2010/main" val="53927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of the Portfolio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8</a:t>
            </a:fld>
            <a:endParaRPr lang="en-US" dirty="0"/>
          </a:p>
        </p:txBody>
      </p:sp>
      <p:sp>
        <p:nvSpPr>
          <p:cNvPr id="10" name="Oval 9"/>
          <p:cNvSpPr/>
          <p:nvPr/>
        </p:nvSpPr>
        <p:spPr>
          <a:xfrm>
            <a:off x="4096505" y="1854401"/>
            <a:ext cx="3975493" cy="3558899"/>
          </a:xfrm>
          <a:prstGeom prst="ellipse">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rgbClr val="FFFFFF"/>
                </a:solidFill>
                <a:latin typeface="Nirmala UI"/>
              </a:rPr>
              <a:t>Portfolio Beta </a:t>
            </a:r>
          </a:p>
          <a:p>
            <a:pPr algn="ctr"/>
            <a:r>
              <a:rPr lang="en-US" sz="2800" b="1" dirty="0">
                <a:solidFill>
                  <a:srgbClr val="FFFFFF"/>
                </a:solidFill>
                <a:latin typeface="Nirmala UI"/>
              </a:rPr>
              <a:t>0.70167</a:t>
            </a:r>
          </a:p>
        </p:txBody>
      </p:sp>
    </p:spTree>
    <p:extLst>
      <p:ext uri="{BB962C8B-B14F-4D97-AF65-F5344CB8AC3E}">
        <p14:creationId xmlns:p14="http://schemas.microsoft.com/office/powerpoint/2010/main" val="231006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Baskerville"/>
              </a:rPr>
              <a:t>Portfolio Performance Timeline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9</a:t>
            </a:fld>
            <a:endParaRPr lang="en-US" dirty="0"/>
          </a:p>
        </p:txBody>
      </p:sp>
      <p:sp>
        <p:nvSpPr>
          <p:cNvPr id="10" name="TextBox 9"/>
          <p:cNvSpPr txBox="1"/>
          <p:nvPr/>
        </p:nvSpPr>
        <p:spPr>
          <a:xfrm>
            <a:off x="193016" y="1409700"/>
            <a:ext cx="9386348" cy="369332"/>
          </a:xfrm>
          <a:prstGeom prst="rect">
            <a:avLst/>
          </a:prstGeom>
        </p:spPr>
        <p:txBody>
          <a:bodyPr wrap="square" rtlCol="0" anchor="t">
            <a:spAutoFit/>
          </a:bodyPr>
          <a:lstStyle/>
          <a:p>
            <a:pPr marL="285750" indent="-285750">
              <a:buFont typeface="Arial" panose="020B0604020202020204" pitchFamily="34" charset="0"/>
              <a:buChar char="•"/>
            </a:pPr>
            <a:endParaRPr lang="en-US" dirty="0">
              <a:solidFill>
                <a:srgbClr val="000000"/>
              </a:solidFill>
              <a:latin typeface="Nirmala UI"/>
            </a:endParaRPr>
          </a:p>
        </p:txBody>
      </p:sp>
      <p:sp>
        <p:nvSpPr>
          <p:cNvPr id="11" name="TextBox 10"/>
          <p:cNvSpPr txBox="1"/>
          <p:nvPr/>
        </p:nvSpPr>
        <p:spPr>
          <a:xfrm>
            <a:off x="3600450" y="3190875"/>
            <a:ext cx="5955806" cy="369332"/>
          </a:xfrm>
          <a:prstGeom prst="rect">
            <a:avLst/>
          </a:prstGeom>
        </p:spPr>
        <p:txBody>
          <a:bodyPr rtlCol="0">
            <a:spAutoFit/>
          </a:bodyPr>
          <a:lstStyle/>
          <a:p>
            <a:pPr marL="285750" indent="-285750" algn="ctr">
              <a:buFont typeface="Arial" panose="020B0604020202020204" pitchFamily="34" charset="0"/>
              <a:buChar char="•"/>
            </a:pPr>
            <a:endParaRPr lang="en-US" dirty="0">
              <a:solidFill>
                <a:srgbClr val="000000"/>
              </a:solidFill>
              <a:latin typeface="Nirmala UI"/>
            </a:endParaRPr>
          </a:p>
        </p:txBody>
      </p:sp>
      <p:sp>
        <p:nvSpPr>
          <p:cNvPr id="13" name="TextBox 12"/>
          <p:cNvSpPr txBox="1"/>
          <p:nvPr/>
        </p:nvSpPr>
        <p:spPr>
          <a:xfrm>
            <a:off x="269631" y="1312982"/>
            <a:ext cx="5814645" cy="4139595"/>
          </a:xfrm>
          <a:prstGeom prst="rect">
            <a:avLst/>
          </a:prstGeom>
        </p:spPr>
        <p:txBody>
          <a:bodyPr wrap="square" rtlCol="0" anchor="t">
            <a:spAutoFit/>
          </a:bodyPr>
          <a:lstStyle/>
          <a:p>
            <a:pPr marL="285750" indent="-285750">
              <a:buFont typeface="Arial" panose="020B0604020202020204" pitchFamily="34" charset="0"/>
              <a:buChar char="•"/>
            </a:pPr>
            <a:r>
              <a:rPr lang="en-US" sz="2000" dirty="0" err="1" smtClean="0">
                <a:solidFill>
                  <a:srgbClr val="010000"/>
                </a:solidFill>
                <a:latin typeface="Nirmala UI"/>
              </a:rPr>
              <a:t>TransGlobe</a:t>
            </a:r>
            <a:r>
              <a:rPr lang="en-US" sz="2000" dirty="0" smtClean="0">
                <a:solidFill>
                  <a:srgbClr val="010000"/>
                </a:solidFill>
                <a:latin typeface="Nirmala UI"/>
              </a:rPr>
              <a:t> Energy Corporation. Became a dividend paying company in </a:t>
            </a:r>
            <a:r>
              <a:rPr lang="en-US" sz="2000" dirty="0" smtClean="0">
                <a:solidFill>
                  <a:srgbClr val="010000"/>
                </a:solidFill>
                <a:latin typeface="Nirmala UI"/>
              </a:rPr>
              <a:t>2014</a:t>
            </a:r>
          </a:p>
          <a:p>
            <a:endParaRPr lang="en-US" sz="2000" dirty="0" smtClean="0">
              <a:solidFill>
                <a:srgbClr val="010000"/>
              </a:solidFill>
              <a:latin typeface="Nirmala UI"/>
            </a:endParaRPr>
          </a:p>
          <a:p>
            <a:pPr marL="285750" indent="-285750">
              <a:buFont typeface="Arial" panose="020B0604020202020204" pitchFamily="34" charset="0"/>
              <a:buChar char="•"/>
            </a:pPr>
            <a:r>
              <a:rPr lang="en-US" sz="2000" dirty="0" smtClean="0">
                <a:solidFill>
                  <a:srgbClr val="010000"/>
                </a:solidFill>
                <a:latin typeface="Nirmala UI"/>
              </a:rPr>
              <a:t>Functional reserves in Yemen were significantly lower than in </a:t>
            </a:r>
            <a:r>
              <a:rPr lang="en-US" sz="2000" dirty="0" smtClean="0">
                <a:solidFill>
                  <a:srgbClr val="010000"/>
                </a:solidFill>
                <a:latin typeface="Nirmala UI"/>
              </a:rPr>
              <a:t>2013</a:t>
            </a:r>
          </a:p>
          <a:p>
            <a:endParaRPr lang="en-US" sz="2000" dirty="0" smtClean="0">
              <a:solidFill>
                <a:srgbClr val="010000"/>
              </a:solidFill>
              <a:latin typeface="Nirmala UI"/>
            </a:endParaRPr>
          </a:p>
          <a:p>
            <a:pPr marL="285750" indent="-285750">
              <a:buFont typeface="Arial" panose="020B0604020202020204" pitchFamily="34" charset="0"/>
              <a:buChar char="•"/>
            </a:pPr>
            <a:r>
              <a:rPr lang="en-US" sz="2000" dirty="0" smtClean="0">
                <a:solidFill>
                  <a:srgbClr val="010000"/>
                </a:solidFill>
                <a:latin typeface="Nirmala UI"/>
              </a:rPr>
              <a:t>Reserves in the republic were </a:t>
            </a:r>
            <a:r>
              <a:rPr lang="en-US" sz="2000" dirty="0" smtClean="0">
                <a:solidFill>
                  <a:srgbClr val="010000"/>
                </a:solidFill>
                <a:latin typeface="Nirmala UI"/>
              </a:rPr>
              <a:t>reclassified</a:t>
            </a:r>
          </a:p>
          <a:p>
            <a:endParaRPr lang="en-US" sz="2000" dirty="0" smtClean="0">
              <a:solidFill>
                <a:srgbClr val="010000"/>
              </a:solidFill>
              <a:latin typeface="Nirmala UI"/>
            </a:endParaRPr>
          </a:p>
          <a:p>
            <a:pPr marL="285750" indent="-285750">
              <a:buFont typeface="Arial" panose="020B0604020202020204" pitchFamily="34" charset="0"/>
              <a:buChar char="•"/>
            </a:pPr>
            <a:r>
              <a:rPr lang="en-US" sz="2000" dirty="0" smtClean="0">
                <a:solidFill>
                  <a:srgbClr val="000000"/>
                </a:solidFill>
                <a:latin typeface="Nirmala UI"/>
              </a:rPr>
              <a:t>Yemeni Crisis (2011-Present)</a:t>
            </a:r>
          </a:p>
          <a:p>
            <a:pPr marL="742950" lvl="1" indent="-285750">
              <a:buFont typeface="Arial" panose="020B0604020202020204" pitchFamily="34" charset="0"/>
              <a:buChar char="•"/>
            </a:pPr>
            <a:r>
              <a:rPr lang="en-US" sz="2000" dirty="0" smtClean="0">
                <a:solidFill>
                  <a:srgbClr val="000000"/>
                </a:solidFill>
                <a:latin typeface="Nirmala UI"/>
              </a:rPr>
              <a:t>Political turmoil</a:t>
            </a:r>
          </a:p>
          <a:p>
            <a:pPr marL="742950" lvl="1" indent="-285750">
              <a:buFont typeface="Arial" panose="020B0604020202020204" pitchFamily="34" charset="0"/>
              <a:buChar char="•"/>
            </a:pPr>
            <a:r>
              <a:rPr lang="en-US" sz="2000" dirty="0" smtClean="0">
                <a:solidFill>
                  <a:srgbClr val="000000"/>
                </a:solidFill>
                <a:latin typeface="Nirmala UI"/>
              </a:rPr>
              <a:t>Oil prices have fallen sharply leading to significant revenue shortfalls </a:t>
            </a:r>
          </a:p>
          <a:p>
            <a:pPr marL="285750" indent="-285750" algn="just">
              <a:buFont typeface="Arial" panose="020B0604020202020204" pitchFamily="34" charset="0"/>
              <a:buChar char="•"/>
            </a:pPr>
            <a:endParaRPr lang="en-US" sz="2300" dirty="0">
              <a:solidFill>
                <a:srgbClr val="000000"/>
              </a:solidFill>
              <a:latin typeface="Nirmala UI"/>
            </a:endParaRPr>
          </a:p>
        </p:txBody>
      </p:sp>
      <p:pic>
        <p:nvPicPr>
          <p:cNvPr id="14" name="Picture 13"/>
          <p:cNvPicPr>
            <a:picLocks noChangeAspect="1"/>
          </p:cNvPicPr>
          <p:nvPr/>
        </p:nvPicPr>
        <p:blipFill>
          <a:blip r:embed="rId3" cstate="print"/>
          <a:srcRect l="1592" t="2359" r="1183" b="2099"/>
          <a:stretch>
            <a:fillRect/>
          </a:stretch>
        </p:blipFill>
        <p:spPr>
          <a:xfrm>
            <a:off x="6160891" y="1148859"/>
            <a:ext cx="5536296" cy="3739661"/>
          </a:xfrm>
          <a:prstGeom prst="rect">
            <a:avLst/>
          </a:prstGeom>
        </p:spPr>
      </p:pic>
    </p:spTree>
    <p:extLst>
      <p:ext uri="{BB962C8B-B14F-4D97-AF65-F5344CB8AC3E}">
        <p14:creationId xmlns:p14="http://schemas.microsoft.com/office/powerpoint/2010/main" val="2504484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Baskerville"/>
        <a:ea typeface=""/>
        <a:cs typeface=""/>
      </a:majorFont>
      <a:minorFont>
        <a:latin typeface="Nirmala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ysClr val="windowText" lastClr="000000"/>
    </a:dk1>
    <a:lt1>
      <a:sysClr val="window" lastClr="FFFFFF"/>
    </a:lt1>
    <a:dk2>
      <a:srgbClr val="CC3300"/>
    </a:dk2>
    <a:lt2>
      <a:srgbClr val="FF3300"/>
    </a:lt2>
    <a:accent1>
      <a:srgbClr val="FF6600"/>
    </a:accent1>
    <a:accent2>
      <a:srgbClr val="CC0000"/>
    </a:accent2>
    <a:accent3>
      <a:srgbClr val="A50021"/>
    </a:accent3>
    <a:accent4>
      <a:srgbClr val="990000"/>
    </a:accent4>
    <a:accent5>
      <a:srgbClr val="CC3300"/>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27299</TotalTime>
  <Words>1932</Words>
  <Application>Microsoft Office PowerPoint</Application>
  <PresentationFormat>Widescreen</PresentationFormat>
  <Paragraphs>704</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Baskerville</vt:lpstr>
      <vt:lpstr>Calibri</vt:lpstr>
      <vt:lpstr>Nirmala UI</vt:lpstr>
      <vt:lpstr>Nirmala UI</vt:lpstr>
      <vt:lpstr>Verdana</vt:lpstr>
      <vt:lpstr>Office Theme</vt:lpstr>
      <vt:lpstr>PowerPoint Presentation</vt:lpstr>
      <vt:lpstr>Agenda</vt:lpstr>
      <vt:lpstr>I</vt:lpstr>
      <vt:lpstr>PowerPoint Presentation</vt:lpstr>
      <vt:lpstr>Mac IC Portfolio – Industry Breakdown </vt:lpstr>
      <vt:lpstr>S&amp;P/TSX Composite Sector Breakdown </vt:lpstr>
      <vt:lpstr>Stock Betas </vt:lpstr>
      <vt:lpstr>Beta of the Portfolio </vt:lpstr>
      <vt:lpstr>Portfolio Performance Timeline </vt:lpstr>
      <vt:lpstr>Portfolio Performance Timeline Cont. </vt:lpstr>
      <vt:lpstr>Portfolio Holdings</vt:lpstr>
      <vt:lpstr>Portfolio Holdings Con’t</vt:lpstr>
      <vt:lpstr>Portfolio Returns Since Establishment </vt:lpstr>
      <vt:lpstr>S&amp;P TSX Drawdown</vt:lpstr>
      <vt:lpstr>Portfolio Metrics – Since Establishment </vt:lpstr>
      <vt:lpstr>Portfolio Metrics – Vs. Benchmark </vt:lpstr>
      <vt:lpstr>II</vt:lpstr>
      <vt:lpstr>Looking Forward – Financial Sector</vt:lpstr>
      <vt:lpstr>Looking Forward – Financial Sector </vt:lpstr>
      <vt:lpstr>Looking Forward – Financial Sector</vt:lpstr>
      <vt:lpstr>Looking Forward – Financial Sector</vt:lpstr>
      <vt:lpstr>Looking Forward – Financial Sector</vt:lpstr>
      <vt:lpstr>Looking Forward – TMT</vt:lpstr>
      <vt:lpstr>Looking Forward – TMT</vt:lpstr>
      <vt:lpstr>Looking Forward – TMT</vt:lpstr>
      <vt:lpstr>Looking Forward – Energy Sector</vt:lpstr>
      <vt:lpstr>Looking Forward – Energy Sector</vt:lpstr>
      <vt:lpstr>Looking Forward – Energy Sector</vt:lpstr>
      <vt:lpstr>Looking Forward – Energy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Operations</dc:title>
  <dc:creator>DC</dc:creator>
  <cp:lastModifiedBy>Lucas</cp:lastModifiedBy>
  <cp:revision>394</cp:revision>
  <dcterms:created xsi:type="dcterms:W3CDTF">2016-01-20T22:11:34Z</dcterms:created>
  <dcterms:modified xsi:type="dcterms:W3CDTF">2017-04-01T20:28:39Z</dcterms:modified>
</cp:coreProperties>
</file>