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9" r:id="rId5"/>
    <p:sldId id="267" r:id="rId6"/>
    <p:sldId id="259" r:id="rId7"/>
    <p:sldId id="260" r:id="rId8"/>
    <p:sldId id="271" r:id="rId9"/>
    <p:sldId id="261" r:id="rId10"/>
    <p:sldId id="262" r:id="rId11"/>
    <p:sldId id="265" r:id="rId12"/>
    <p:sldId id="270" r:id="rId13"/>
    <p:sldId id="263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0242D-81D8-2E45-8D9C-A44950EB8EB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A7517-FCE4-4E42-8367-2751AB63A2E1}">
      <dgm:prSet phldrT="[Text]"/>
      <dgm:spPr/>
      <dgm:t>
        <a:bodyPr/>
        <a:lstStyle/>
        <a:p>
          <a:r>
            <a:rPr lang="en-US" dirty="0"/>
            <a:t>Have an idea</a:t>
          </a:r>
        </a:p>
      </dgm:t>
    </dgm:pt>
    <dgm:pt modelId="{8A2C4E6A-29AA-6A40-85B9-85E4D8DEA063}" type="parTrans" cxnId="{B23B9B3D-AFA9-F74C-A841-C75D591E8BF9}">
      <dgm:prSet/>
      <dgm:spPr/>
      <dgm:t>
        <a:bodyPr/>
        <a:lstStyle/>
        <a:p>
          <a:endParaRPr lang="en-US"/>
        </a:p>
      </dgm:t>
    </dgm:pt>
    <dgm:pt modelId="{4A72DA5F-FAD1-654C-9EFF-2D1D7E80C6DA}" type="sibTrans" cxnId="{B23B9B3D-AFA9-F74C-A841-C75D591E8BF9}">
      <dgm:prSet/>
      <dgm:spPr/>
      <dgm:t>
        <a:bodyPr/>
        <a:lstStyle/>
        <a:p>
          <a:endParaRPr lang="en-US"/>
        </a:p>
      </dgm:t>
    </dgm:pt>
    <dgm:pt modelId="{B30F18A6-0946-7641-BC13-0D3B7A79F74A}">
      <dgm:prSet phldrT="[Text]"/>
      <dgm:spPr/>
      <dgm:t>
        <a:bodyPr/>
        <a:lstStyle/>
        <a:p>
          <a:r>
            <a:rPr lang="en-US" dirty="0"/>
            <a:t>Create/obtain datasets</a:t>
          </a:r>
        </a:p>
      </dgm:t>
    </dgm:pt>
    <dgm:pt modelId="{11B94278-E648-A947-A67E-54EAEC69FE97}" type="parTrans" cxnId="{199D24D3-58AA-684D-8E23-989A05655A27}">
      <dgm:prSet/>
      <dgm:spPr/>
      <dgm:t>
        <a:bodyPr/>
        <a:lstStyle/>
        <a:p>
          <a:endParaRPr lang="en-US"/>
        </a:p>
      </dgm:t>
    </dgm:pt>
    <dgm:pt modelId="{53DC0E05-DE81-8B45-A903-CE032271276F}" type="sibTrans" cxnId="{199D24D3-58AA-684D-8E23-989A05655A27}">
      <dgm:prSet/>
      <dgm:spPr/>
      <dgm:t>
        <a:bodyPr/>
        <a:lstStyle/>
        <a:p>
          <a:endParaRPr lang="en-US"/>
        </a:p>
      </dgm:t>
    </dgm:pt>
    <dgm:pt modelId="{0C59F9E4-60A0-7649-9AEC-ED51E08DFE0D}">
      <dgm:prSet phldrT="[Text]"/>
      <dgm:spPr/>
      <dgm:t>
        <a:bodyPr/>
        <a:lstStyle/>
        <a:p>
          <a:r>
            <a:rPr lang="en-US" dirty="0"/>
            <a:t>Use dataset to generate signal</a:t>
          </a:r>
        </a:p>
      </dgm:t>
    </dgm:pt>
    <dgm:pt modelId="{FB006BD2-7EAF-0A46-8032-039C3E438224}" type="parTrans" cxnId="{FCC73A65-0D3F-CD44-ACC8-1C20AB3B79F3}">
      <dgm:prSet/>
      <dgm:spPr/>
      <dgm:t>
        <a:bodyPr/>
        <a:lstStyle/>
        <a:p>
          <a:endParaRPr lang="en-US"/>
        </a:p>
      </dgm:t>
    </dgm:pt>
    <dgm:pt modelId="{F9F21F2F-104F-8845-B215-1524E9BF9F91}" type="sibTrans" cxnId="{FCC73A65-0D3F-CD44-ACC8-1C20AB3B79F3}">
      <dgm:prSet/>
      <dgm:spPr/>
      <dgm:t>
        <a:bodyPr/>
        <a:lstStyle/>
        <a:p>
          <a:endParaRPr lang="en-US"/>
        </a:p>
      </dgm:t>
    </dgm:pt>
    <dgm:pt modelId="{7C235BDC-0F16-B940-B509-77104D5DB050}">
      <dgm:prSet phldrT="[Text]"/>
      <dgm:spPr/>
      <dgm:t>
        <a:bodyPr/>
        <a:lstStyle/>
        <a:p>
          <a:r>
            <a:rPr lang="en-US" dirty="0"/>
            <a:t>Use signal to construct portfolios</a:t>
          </a:r>
        </a:p>
      </dgm:t>
    </dgm:pt>
    <dgm:pt modelId="{7AB53076-6130-A346-BE01-40FAA78D96AE}" type="parTrans" cxnId="{F517DD4C-8473-9F43-8C18-12C3AB0EAA4E}">
      <dgm:prSet/>
      <dgm:spPr/>
      <dgm:t>
        <a:bodyPr/>
        <a:lstStyle/>
        <a:p>
          <a:endParaRPr lang="en-US"/>
        </a:p>
      </dgm:t>
    </dgm:pt>
    <dgm:pt modelId="{BF0804BC-ED93-1147-8416-345306088FE6}" type="sibTrans" cxnId="{F517DD4C-8473-9F43-8C18-12C3AB0EAA4E}">
      <dgm:prSet/>
      <dgm:spPr/>
      <dgm:t>
        <a:bodyPr/>
        <a:lstStyle/>
        <a:p>
          <a:endParaRPr lang="en-US"/>
        </a:p>
      </dgm:t>
    </dgm:pt>
    <dgm:pt modelId="{1EF9BA79-7580-D84B-ACE1-02B3B2563C3F}">
      <dgm:prSet phldrT="[Text]"/>
      <dgm:spPr/>
      <dgm:t>
        <a:bodyPr/>
        <a:lstStyle/>
        <a:p>
          <a:r>
            <a:rPr lang="en-US" dirty="0"/>
            <a:t>Analyze Portfolios and Outcomes</a:t>
          </a:r>
        </a:p>
      </dgm:t>
    </dgm:pt>
    <dgm:pt modelId="{DC86D112-131A-904C-BAFA-0216472FE8EB}" type="parTrans" cxnId="{32F13502-E229-9E4E-9F06-F0F21212BB7C}">
      <dgm:prSet/>
      <dgm:spPr/>
      <dgm:t>
        <a:bodyPr/>
        <a:lstStyle/>
        <a:p>
          <a:endParaRPr lang="en-US"/>
        </a:p>
      </dgm:t>
    </dgm:pt>
    <dgm:pt modelId="{BB87BA2F-9925-414B-98E7-33839C999395}" type="sibTrans" cxnId="{32F13502-E229-9E4E-9F06-F0F21212BB7C}">
      <dgm:prSet/>
      <dgm:spPr/>
      <dgm:t>
        <a:bodyPr/>
        <a:lstStyle/>
        <a:p>
          <a:endParaRPr lang="en-US"/>
        </a:p>
      </dgm:t>
    </dgm:pt>
    <dgm:pt modelId="{65D8F822-DB36-5048-B91B-B10BACBA9251}" type="pres">
      <dgm:prSet presAssocID="{7790242D-81D8-2E45-8D9C-A44950EB8EB3}" presName="Name0" presStyleCnt="0">
        <dgm:presLayoutVars>
          <dgm:dir/>
          <dgm:animLvl val="lvl"/>
          <dgm:resizeHandles val="exact"/>
        </dgm:presLayoutVars>
      </dgm:prSet>
      <dgm:spPr/>
    </dgm:pt>
    <dgm:pt modelId="{D123EF20-F6DC-ED41-83A6-C198B2540F4E}" type="pres">
      <dgm:prSet presAssocID="{B64A7517-FCE4-4E42-8367-2751AB63A2E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635D773-B3E6-3247-8CAD-FAFC0EB37F5A}" type="pres">
      <dgm:prSet presAssocID="{4A72DA5F-FAD1-654C-9EFF-2D1D7E80C6DA}" presName="parTxOnlySpace" presStyleCnt="0"/>
      <dgm:spPr/>
    </dgm:pt>
    <dgm:pt modelId="{4703166B-9B96-4045-823A-DCF8DDD063E7}" type="pres">
      <dgm:prSet presAssocID="{B30F18A6-0946-7641-BC13-0D3B7A79F7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FA444CB-8719-E645-AA44-2D02563D1459}" type="pres">
      <dgm:prSet presAssocID="{53DC0E05-DE81-8B45-A903-CE032271276F}" presName="parTxOnlySpace" presStyleCnt="0"/>
      <dgm:spPr/>
    </dgm:pt>
    <dgm:pt modelId="{7B8D786B-2B12-C94D-AFDC-36E136A21E8A}" type="pres">
      <dgm:prSet presAssocID="{0C59F9E4-60A0-7649-9AEC-ED51E08DFE0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8703AA-7A19-6848-BF52-4D41A8CB6B02}" type="pres">
      <dgm:prSet presAssocID="{F9F21F2F-104F-8845-B215-1524E9BF9F91}" presName="parTxOnlySpace" presStyleCnt="0"/>
      <dgm:spPr/>
    </dgm:pt>
    <dgm:pt modelId="{160A51C3-BBF1-784C-9A2B-8AEB77F8D90F}" type="pres">
      <dgm:prSet presAssocID="{7C235BDC-0F16-B940-B509-77104D5DB05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B93D74F-743E-9241-AF29-DA1841044F41}" type="pres">
      <dgm:prSet presAssocID="{BF0804BC-ED93-1147-8416-345306088FE6}" presName="parTxOnlySpace" presStyleCnt="0"/>
      <dgm:spPr/>
    </dgm:pt>
    <dgm:pt modelId="{B1AB5390-2D86-8540-A4F5-82F098E083DD}" type="pres">
      <dgm:prSet presAssocID="{1EF9BA79-7580-D84B-ACE1-02B3B2563C3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2F13502-E229-9E4E-9F06-F0F21212BB7C}" srcId="{7790242D-81D8-2E45-8D9C-A44950EB8EB3}" destId="{1EF9BA79-7580-D84B-ACE1-02B3B2563C3F}" srcOrd="4" destOrd="0" parTransId="{DC86D112-131A-904C-BAFA-0216472FE8EB}" sibTransId="{BB87BA2F-9925-414B-98E7-33839C999395}"/>
    <dgm:cxn modelId="{B7FB2C03-F5C9-D54D-B6EA-FB20AF091173}" type="presOf" srcId="{0C59F9E4-60A0-7649-9AEC-ED51E08DFE0D}" destId="{7B8D786B-2B12-C94D-AFDC-36E136A21E8A}" srcOrd="0" destOrd="0" presId="urn:microsoft.com/office/officeart/2005/8/layout/chevron1"/>
    <dgm:cxn modelId="{B23B9B3D-AFA9-F74C-A841-C75D591E8BF9}" srcId="{7790242D-81D8-2E45-8D9C-A44950EB8EB3}" destId="{B64A7517-FCE4-4E42-8367-2751AB63A2E1}" srcOrd="0" destOrd="0" parTransId="{8A2C4E6A-29AA-6A40-85B9-85E4D8DEA063}" sibTransId="{4A72DA5F-FAD1-654C-9EFF-2D1D7E80C6DA}"/>
    <dgm:cxn modelId="{DE57763F-046D-BA43-89DB-87488258AAE1}" type="presOf" srcId="{7C235BDC-0F16-B940-B509-77104D5DB050}" destId="{160A51C3-BBF1-784C-9A2B-8AEB77F8D90F}" srcOrd="0" destOrd="0" presId="urn:microsoft.com/office/officeart/2005/8/layout/chevron1"/>
    <dgm:cxn modelId="{F517DD4C-8473-9F43-8C18-12C3AB0EAA4E}" srcId="{7790242D-81D8-2E45-8D9C-A44950EB8EB3}" destId="{7C235BDC-0F16-B940-B509-77104D5DB050}" srcOrd="3" destOrd="0" parTransId="{7AB53076-6130-A346-BE01-40FAA78D96AE}" sibTransId="{BF0804BC-ED93-1147-8416-345306088FE6}"/>
    <dgm:cxn modelId="{FCC73A65-0D3F-CD44-ACC8-1C20AB3B79F3}" srcId="{7790242D-81D8-2E45-8D9C-A44950EB8EB3}" destId="{0C59F9E4-60A0-7649-9AEC-ED51E08DFE0D}" srcOrd="2" destOrd="0" parTransId="{FB006BD2-7EAF-0A46-8032-039C3E438224}" sibTransId="{F9F21F2F-104F-8845-B215-1524E9BF9F91}"/>
    <dgm:cxn modelId="{E35F8E69-4FD2-2E44-AA84-B3CD72F4E502}" type="presOf" srcId="{1EF9BA79-7580-D84B-ACE1-02B3B2563C3F}" destId="{B1AB5390-2D86-8540-A4F5-82F098E083DD}" srcOrd="0" destOrd="0" presId="urn:microsoft.com/office/officeart/2005/8/layout/chevron1"/>
    <dgm:cxn modelId="{2FC8186C-BE1E-3F45-BA5D-8813F1BE3D83}" type="presOf" srcId="{B30F18A6-0946-7641-BC13-0D3B7A79F74A}" destId="{4703166B-9B96-4045-823A-DCF8DDD063E7}" srcOrd="0" destOrd="0" presId="urn:microsoft.com/office/officeart/2005/8/layout/chevron1"/>
    <dgm:cxn modelId="{54C66D7B-022D-5C4A-A361-2AB65B7C76AB}" type="presOf" srcId="{7790242D-81D8-2E45-8D9C-A44950EB8EB3}" destId="{65D8F822-DB36-5048-B91B-B10BACBA9251}" srcOrd="0" destOrd="0" presId="urn:microsoft.com/office/officeart/2005/8/layout/chevron1"/>
    <dgm:cxn modelId="{1C92F2B6-8A0D-1A40-B26F-62C195DD8EFB}" type="presOf" srcId="{B64A7517-FCE4-4E42-8367-2751AB63A2E1}" destId="{D123EF20-F6DC-ED41-83A6-C198B2540F4E}" srcOrd="0" destOrd="0" presId="urn:microsoft.com/office/officeart/2005/8/layout/chevron1"/>
    <dgm:cxn modelId="{199D24D3-58AA-684D-8E23-989A05655A27}" srcId="{7790242D-81D8-2E45-8D9C-A44950EB8EB3}" destId="{B30F18A6-0946-7641-BC13-0D3B7A79F74A}" srcOrd="1" destOrd="0" parTransId="{11B94278-E648-A947-A67E-54EAEC69FE97}" sibTransId="{53DC0E05-DE81-8B45-A903-CE032271276F}"/>
    <dgm:cxn modelId="{9673C1E2-7B7F-644C-B69F-D99F829E6D02}" type="presParOf" srcId="{65D8F822-DB36-5048-B91B-B10BACBA9251}" destId="{D123EF20-F6DC-ED41-83A6-C198B2540F4E}" srcOrd="0" destOrd="0" presId="urn:microsoft.com/office/officeart/2005/8/layout/chevron1"/>
    <dgm:cxn modelId="{E1E8F469-0246-DC44-B3BD-F0EB4409F757}" type="presParOf" srcId="{65D8F822-DB36-5048-B91B-B10BACBA9251}" destId="{4635D773-B3E6-3247-8CAD-FAFC0EB37F5A}" srcOrd="1" destOrd="0" presId="urn:microsoft.com/office/officeart/2005/8/layout/chevron1"/>
    <dgm:cxn modelId="{C81A871E-3267-D74B-BAD7-057CDFC12291}" type="presParOf" srcId="{65D8F822-DB36-5048-B91B-B10BACBA9251}" destId="{4703166B-9B96-4045-823A-DCF8DDD063E7}" srcOrd="2" destOrd="0" presId="urn:microsoft.com/office/officeart/2005/8/layout/chevron1"/>
    <dgm:cxn modelId="{F0F80988-E586-E644-A05C-06DA536C8125}" type="presParOf" srcId="{65D8F822-DB36-5048-B91B-B10BACBA9251}" destId="{6FA444CB-8719-E645-AA44-2D02563D1459}" srcOrd="3" destOrd="0" presId="urn:microsoft.com/office/officeart/2005/8/layout/chevron1"/>
    <dgm:cxn modelId="{E0E6F963-3043-BB42-A6C3-39FDBEE5FA2C}" type="presParOf" srcId="{65D8F822-DB36-5048-B91B-B10BACBA9251}" destId="{7B8D786B-2B12-C94D-AFDC-36E136A21E8A}" srcOrd="4" destOrd="0" presId="urn:microsoft.com/office/officeart/2005/8/layout/chevron1"/>
    <dgm:cxn modelId="{28CB1F3F-B326-0042-8589-E457E2793EF8}" type="presParOf" srcId="{65D8F822-DB36-5048-B91B-B10BACBA9251}" destId="{D78703AA-7A19-6848-BF52-4D41A8CB6B02}" srcOrd="5" destOrd="0" presId="urn:microsoft.com/office/officeart/2005/8/layout/chevron1"/>
    <dgm:cxn modelId="{BB21408B-73E5-C547-AC63-1AD5E1E7D7CA}" type="presParOf" srcId="{65D8F822-DB36-5048-B91B-B10BACBA9251}" destId="{160A51C3-BBF1-784C-9A2B-8AEB77F8D90F}" srcOrd="6" destOrd="0" presId="urn:microsoft.com/office/officeart/2005/8/layout/chevron1"/>
    <dgm:cxn modelId="{1305E7DE-FCCA-0341-85F5-C8733CBBD7F8}" type="presParOf" srcId="{65D8F822-DB36-5048-B91B-B10BACBA9251}" destId="{DB93D74F-743E-9241-AF29-DA1841044F41}" srcOrd="7" destOrd="0" presId="urn:microsoft.com/office/officeart/2005/8/layout/chevron1"/>
    <dgm:cxn modelId="{E97B9BBF-354A-F940-A971-F3F255E9E362}" type="presParOf" srcId="{65D8F822-DB36-5048-B91B-B10BACBA9251}" destId="{B1AB5390-2D86-8540-A4F5-82F098E083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3EF20-F6DC-ED41-83A6-C198B2540F4E}">
      <dsp:nvSpPr>
        <dsp:cNvPr id="0" name=""/>
        <dsp:cNvSpPr/>
      </dsp:nvSpPr>
      <dsp:spPr>
        <a:xfrm>
          <a:off x="2761" y="2739636"/>
          <a:ext cx="2457742" cy="983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Have an idea</a:t>
          </a:r>
        </a:p>
      </dsp:txBody>
      <dsp:txXfrm>
        <a:off x="494309" y="2739636"/>
        <a:ext cx="1474646" cy="983096"/>
      </dsp:txXfrm>
    </dsp:sp>
    <dsp:sp modelId="{4703166B-9B96-4045-823A-DCF8DDD063E7}">
      <dsp:nvSpPr>
        <dsp:cNvPr id="0" name=""/>
        <dsp:cNvSpPr/>
      </dsp:nvSpPr>
      <dsp:spPr>
        <a:xfrm>
          <a:off x="2214729" y="2739636"/>
          <a:ext cx="2457742" cy="983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Create/obtain datasets</a:t>
          </a:r>
        </a:p>
      </dsp:txBody>
      <dsp:txXfrm>
        <a:off x="2706277" y="2739636"/>
        <a:ext cx="1474646" cy="983096"/>
      </dsp:txXfrm>
    </dsp:sp>
    <dsp:sp modelId="{7B8D786B-2B12-C94D-AFDC-36E136A21E8A}">
      <dsp:nvSpPr>
        <dsp:cNvPr id="0" name=""/>
        <dsp:cNvSpPr/>
      </dsp:nvSpPr>
      <dsp:spPr>
        <a:xfrm>
          <a:off x="4426697" y="2739636"/>
          <a:ext cx="2457742" cy="983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dataset to generate signal</a:t>
          </a:r>
        </a:p>
      </dsp:txBody>
      <dsp:txXfrm>
        <a:off x="4918245" y="2739636"/>
        <a:ext cx="1474646" cy="983096"/>
      </dsp:txXfrm>
    </dsp:sp>
    <dsp:sp modelId="{160A51C3-BBF1-784C-9A2B-8AEB77F8D90F}">
      <dsp:nvSpPr>
        <dsp:cNvPr id="0" name=""/>
        <dsp:cNvSpPr/>
      </dsp:nvSpPr>
      <dsp:spPr>
        <a:xfrm>
          <a:off x="6638665" y="2739636"/>
          <a:ext cx="2457742" cy="983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signal to construct portfolios</a:t>
          </a:r>
        </a:p>
      </dsp:txBody>
      <dsp:txXfrm>
        <a:off x="7130213" y="2739636"/>
        <a:ext cx="1474646" cy="983096"/>
      </dsp:txXfrm>
    </dsp:sp>
    <dsp:sp modelId="{B1AB5390-2D86-8540-A4F5-82F098E083DD}">
      <dsp:nvSpPr>
        <dsp:cNvPr id="0" name=""/>
        <dsp:cNvSpPr/>
      </dsp:nvSpPr>
      <dsp:spPr>
        <a:xfrm>
          <a:off x="8850634" y="2739636"/>
          <a:ext cx="2457742" cy="983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Portfolios and Outcomes</a:t>
          </a:r>
        </a:p>
      </dsp:txBody>
      <dsp:txXfrm>
        <a:off x="9342182" y="2739636"/>
        <a:ext cx="1474646" cy="98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8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6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9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9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9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5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6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4E7E-4613-AC49-A4F5-F437D9FC4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10-k NLP Project progress update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81C4-043C-0246-840F-0F7D081FC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Lucas </a:t>
            </a:r>
            <a:r>
              <a:rPr lang="en-US" dirty="0" err="1"/>
              <a:t>krenn</a:t>
            </a:r>
            <a:r>
              <a:rPr lang="en-US" dirty="0"/>
              <a:t>, 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machine learning (</a:t>
            </a:r>
            <a:r>
              <a:rPr lang="en-US" dirty="0" err="1"/>
              <a:t>hkml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24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7E0-2527-B44E-A22E-C9149337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Sometimes simple is more effective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B82B-7637-0D4E-89F8-BEE0FFF9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5797"/>
            <a:ext cx="3121564" cy="3678303"/>
          </a:xfrm>
        </p:spPr>
        <p:txBody>
          <a:bodyPr/>
          <a:lstStyle/>
          <a:p>
            <a:r>
              <a:rPr lang="en-US" dirty="0"/>
              <a:t>I tried too hard to be fancy, and it turns out that a much simpler answer was much more effective:</a:t>
            </a:r>
          </a:p>
          <a:p>
            <a:pPr lvl="1"/>
            <a:r>
              <a:rPr lang="en-US" dirty="0"/>
              <a:t>By parsing only the text of the document, it is obvious that not many sentences will begin with e.g. Item 7: Management’s Discussion and Analysis, except for the beginning of the excerpt that we need, and in the table of contents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5977154A-1C29-3345-94A1-BF368B3C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56" y="1917057"/>
            <a:ext cx="7537422" cy="42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CF966-A926-F843-A724-8460BEF7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60172"/>
            <a:ext cx="1623780" cy="349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E51D5D-173F-7B45-BA5D-0A8DE3688E11}"/>
              </a:ext>
            </a:extLst>
          </p:cNvPr>
          <p:cNvSpPr/>
          <p:nvPr/>
        </p:nvSpPr>
        <p:spPr>
          <a:xfrm>
            <a:off x="7102136" y="1917057"/>
            <a:ext cx="1544714" cy="408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9610-7AB3-1F44-8942-0D20CC6A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application of lesson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10DF-0200-934B-B59E-E1124A71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 previously worked with a popular NLP sentiment model, </a:t>
            </a:r>
            <a:r>
              <a:rPr lang="en-US" dirty="0" err="1"/>
              <a:t>FinBERT</a:t>
            </a:r>
            <a:r>
              <a:rPr lang="en-US" dirty="0"/>
              <a:t>, I immediately tried to work with it</a:t>
            </a:r>
          </a:p>
          <a:p>
            <a:r>
              <a:rPr lang="en-US" dirty="0"/>
              <a:t>It turned out that each sentence took approximately 0.75 seconds for </a:t>
            </a:r>
            <a:r>
              <a:rPr lang="en-US" dirty="0" err="1"/>
              <a:t>FinBERT</a:t>
            </a:r>
            <a:r>
              <a:rPr lang="en-US" dirty="0"/>
              <a:t> to analyze</a:t>
            </a:r>
          </a:p>
          <a:p>
            <a:pPr lvl="1"/>
            <a:r>
              <a:rPr lang="en-US" dirty="0"/>
              <a:t>Two seconds * x sentences * y documents per company * 876 companies blows up very fast!</a:t>
            </a:r>
          </a:p>
          <a:p>
            <a:r>
              <a:rPr lang="en-US" dirty="0"/>
              <a:t>If a simpler model has absolutely no potential, then chances are something fancy like </a:t>
            </a:r>
            <a:r>
              <a:rPr lang="en-US" dirty="0" err="1"/>
              <a:t>FinBERT</a:t>
            </a:r>
            <a:r>
              <a:rPr lang="en-US" dirty="0"/>
              <a:t> will not as well.</a:t>
            </a:r>
          </a:p>
        </p:txBody>
      </p:sp>
    </p:spTree>
    <p:extLst>
      <p:ext uri="{BB962C8B-B14F-4D97-AF65-F5344CB8AC3E}">
        <p14:creationId xmlns:p14="http://schemas.microsoft.com/office/powerpoint/2010/main" val="231099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453E-ECBA-F14F-9A61-112E568E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application of lesson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AD99-1C0C-B145-ABA6-6B9BE262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80416" cy="3678303"/>
          </a:xfrm>
        </p:spPr>
        <p:txBody>
          <a:bodyPr/>
          <a:lstStyle/>
          <a:p>
            <a:r>
              <a:rPr lang="en-US" dirty="0"/>
              <a:t>Recall that we had selected Items 1A and 7 to analyze</a:t>
            </a:r>
          </a:p>
          <a:p>
            <a:r>
              <a:rPr lang="en-US" dirty="0"/>
              <a:t>Indeed, computational power was part of the reason why, but why else?</a:t>
            </a:r>
          </a:p>
          <a:p>
            <a:r>
              <a:rPr lang="en-US" dirty="0"/>
              <a:t>Assumptions were imposed and our superset of outcomes shrank because of it</a:t>
            </a:r>
          </a:p>
          <a:p>
            <a:r>
              <a:rPr lang="en-US" dirty="0"/>
              <a:t>Data suggests that perhaps leaving out information is not a good idea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31C6C8-6D93-1D43-8B36-D8E834D83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3605"/>
            <a:ext cx="5542555" cy="326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55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678A-E0F4-484C-9EFA-95881F15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patience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8838-7408-124F-9AD2-C6068A4F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380459"/>
            <a:ext cx="11029615" cy="3678303"/>
          </a:xfrm>
        </p:spPr>
        <p:txBody>
          <a:bodyPr/>
          <a:lstStyle/>
          <a:p>
            <a:r>
              <a:rPr lang="en-US" dirty="0"/>
              <a:t>Since each form comes out once a year, it is important that we rebalance our portfolio very infrequently</a:t>
            </a:r>
          </a:p>
          <a:p>
            <a:r>
              <a:rPr lang="en-US" dirty="0"/>
              <a:t>Rebalancing too fast means that you will be paying lots of unnecessary transaction costs</a:t>
            </a:r>
          </a:p>
          <a:p>
            <a:r>
              <a:rPr lang="en-US" dirty="0"/>
              <a:t>Furthermore, the data shows that we need to wait before realizing some alpha!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F39ED-1FB8-FC48-BFC9-613A537AF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90" y="2011016"/>
            <a:ext cx="6382456" cy="32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5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0B4B-735D-7247-B3F7-57EBDD7D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EDE7-1C06-AF42-8BD6-3E7C6E104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strategies</a:t>
            </a:r>
          </a:p>
        </p:txBody>
      </p:sp>
    </p:spTree>
    <p:extLst>
      <p:ext uri="{BB962C8B-B14F-4D97-AF65-F5344CB8AC3E}">
        <p14:creationId xmlns:p14="http://schemas.microsoft.com/office/powerpoint/2010/main" val="67625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FC57-F83F-4743-92D3-A1326471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portfolio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CDD4-3CEA-6743-93DC-66DA09F7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F7F8-FE42-B945-B2C4-61C3D88C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17FE-97F2-034C-A863-C6AF3961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Part 1: x Lessons for Developing Trading Strategies</a:t>
            </a:r>
          </a:p>
          <a:p>
            <a:pPr lvl="1"/>
            <a:r>
              <a:rPr lang="en-US" dirty="0"/>
              <a:t>Lesson 1: </a:t>
            </a:r>
          </a:p>
          <a:p>
            <a:pPr lvl="1"/>
            <a:r>
              <a:rPr lang="en-US" dirty="0"/>
              <a:t>Lesson 2:</a:t>
            </a:r>
          </a:p>
          <a:p>
            <a:r>
              <a:rPr lang="en-US" dirty="0"/>
              <a:t>Part II: Analysis of Strategies</a:t>
            </a:r>
          </a:p>
          <a:p>
            <a:pPr lvl="1"/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427489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9102-232A-1A4E-AC1B-089D8FB9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1E09-8A7A-124E-BE67-D0D5CAA4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Each year, publicly-listed American companies are asked by the SEC to provide investors with annual reports (Form 10-Ks)</a:t>
            </a:r>
          </a:p>
          <a:p>
            <a:r>
              <a:rPr lang="en-US" dirty="0"/>
              <a:t>Within these forms are information relating to the companies’ financial health, details outlining the performance over the past year, etc.</a:t>
            </a:r>
          </a:p>
          <a:p>
            <a:r>
              <a:rPr lang="en-US" dirty="0"/>
              <a:t>As with any data, these forms can be ‘squeezed’ for alpha in many ways </a:t>
            </a:r>
          </a:p>
          <a:p>
            <a:pPr lvl="1"/>
            <a:r>
              <a:rPr lang="en-US" dirty="0"/>
              <a:t>e.g. parsing and analyzing KPI results, parsing textual sentiment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B6784-7F52-354C-A810-9130E2E0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876" y="1964266"/>
            <a:ext cx="5414370" cy="38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01ED-EEB4-A540-91FA-DBF2FCB3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DE20BF-5F11-E547-9936-98D3B409B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122047"/>
              </p:ext>
            </p:extLst>
          </p:nvPr>
        </p:nvGraphicFramePr>
        <p:xfrm>
          <a:off x="440431" y="-505452"/>
          <a:ext cx="11311138" cy="6462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75C0D1-0198-974C-9501-B49D9D8BF236}"/>
              </a:ext>
            </a:extLst>
          </p:cNvPr>
          <p:cNvSpPr txBox="1"/>
          <p:nvPr/>
        </p:nvSpPr>
        <p:spPr>
          <a:xfrm>
            <a:off x="736848" y="5002566"/>
            <a:ext cx="1704513" cy="148257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Parse 10-K documents to trade textual sentiment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E2E9D-9835-E14A-BBCB-2EB4BB933F55}"/>
              </a:ext>
            </a:extLst>
          </p:cNvPr>
          <p:cNvSpPr txBox="1"/>
          <p:nvPr/>
        </p:nvSpPr>
        <p:spPr>
          <a:xfrm>
            <a:off x="3074139" y="3429000"/>
            <a:ext cx="1704513" cy="148257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Yahoo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Gautier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1D0F5-4C0E-5D41-9B17-08858A6FE0E9}"/>
              </a:ext>
            </a:extLst>
          </p:cNvPr>
          <p:cNvSpPr txBox="1"/>
          <p:nvPr/>
        </p:nvSpPr>
        <p:spPr>
          <a:xfrm>
            <a:off x="5243743" y="5002566"/>
            <a:ext cx="1704513" cy="148257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Loughran-McDonald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FinBERT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3B943-C085-0440-BD97-EE079D04379B}"/>
              </a:ext>
            </a:extLst>
          </p:cNvPr>
          <p:cNvSpPr txBox="1"/>
          <p:nvPr/>
        </p:nvSpPr>
        <p:spPr>
          <a:xfrm>
            <a:off x="7412360" y="3428999"/>
            <a:ext cx="1704513" cy="148257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Equal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Target historical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Long/short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3D638-0B30-C44A-9DAF-ACA4414F6DBD}"/>
              </a:ext>
            </a:extLst>
          </p:cNvPr>
          <p:cNvSpPr txBox="1"/>
          <p:nvPr/>
        </p:nvSpPr>
        <p:spPr>
          <a:xfrm>
            <a:off x="9750639" y="5002566"/>
            <a:ext cx="1704513" cy="148257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relative to benchmark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57201C-11C6-2E45-B7AC-FD13F4AB6A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89105" y="3191523"/>
            <a:ext cx="0" cy="181104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63601-4438-0C44-9F37-84E151232D58}"/>
              </a:ext>
            </a:extLst>
          </p:cNvPr>
          <p:cNvCxnSpPr>
            <a:cxnSpLocks/>
          </p:cNvCxnSpPr>
          <p:nvPr/>
        </p:nvCxnSpPr>
        <p:spPr>
          <a:xfrm>
            <a:off x="6088603" y="3191523"/>
            <a:ext cx="0" cy="181104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D28AAB-D618-E947-A215-09BCDCF86560}"/>
              </a:ext>
            </a:extLst>
          </p:cNvPr>
          <p:cNvCxnSpPr>
            <a:cxnSpLocks/>
          </p:cNvCxnSpPr>
          <p:nvPr/>
        </p:nvCxnSpPr>
        <p:spPr>
          <a:xfrm>
            <a:off x="10602895" y="3191523"/>
            <a:ext cx="0" cy="181104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B36EDB-A0C9-6A4B-ABBC-B3E0DC1C636B}"/>
              </a:ext>
            </a:extLst>
          </p:cNvPr>
          <p:cNvCxnSpPr>
            <a:cxnSpLocks/>
          </p:cNvCxnSpPr>
          <p:nvPr/>
        </p:nvCxnSpPr>
        <p:spPr>
          <a:xfrm>
            <a:off x="3942839" y="3191523"/>
            <a:ext cx="0" cy="2374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001AE5-0995-AB46-809F-A2CD77579FB6}"/>
              </a:ext>
            </a:extLst>
          </p:cNvPr>
          <p:cNvCxnSpPr>
            <a:cxnSpLocks/>
          </p:cNvCxnSpPr>
          <p:nvPr/>
        </p:nvCxnSpPr>
        <p:spPr>
          <a:xfrm>
            <a:off x="8294705" y="3191523"/>
            <a:ext cx="0" cy="23747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1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4C9B-4946-5442-9CD1-5349AE2C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CB1AF-B08D-FA4E-BA80-1DBD54403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Lessons for developing trading strategies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3B3C7-8EDB-7946-9A25-8F6D583640A5}"/>
              </a:ext>
            </a:extLst>
          </p:cNvPr>
          <p:cNvGrpSpPr/>
          <p:nvPr/>
        </p:nvGrpSpPr>
        <p:grpSpPr>
          <a:xfrm>
            <a:off x="443192" y="2937452"/>
            <a:ext cx="2457742" cy="983096"/>
            <a:chOff x="2761" y="2739636"/>
            <a:chExt cx="2457742" cy="983096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7F2B3267-FAAF-E545-BDEC-470E9C5B5E97}"/>
                </a:ext>
              </a:extLst>
            </p:cNvPr>
            <p:cNvSpPr/>
            <p:nvPr/>
          </p:nvSpPr>
          <p:spPr>
            <a:xfrm>
              <a:off x="2761" y="2739636"/>
              <a:ext cx="2457742" cy="98309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>
              <a:extLst>
                <a:ext uri="{FF2B5EF4-FFF2-40B4-BE49-F238E27FC236}">
                  <a16:creationId xmlns:a16="http://schemas.microsoft.com/office/drawing/2014/main" id="{1CC30299-2130-E145-87E6-18AA26AC9D7F}"/>
                </a:ext>
              </a:extLst>
            </p:cNvPr>
            <p:cNvSpPr txBox="1"/>
            <p:nvPr/>
          </p:nvSpPr>
          <p:spPr>
            <a:xfrm>
              <a:off x="494309" y="2739636"/>
              <a:ext cx="1474646" cy="983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Have an idea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848B95-2107-194E-8305-35A7AA475B81}"/>
              </a:ext>
            </a:extLst>
          </p:cNvPr>
          <p:cNvGrpSpPr/>
          <p:nvPr/>
        </p:nvGrpSpPr>
        <p:grpSpPr>
          <a:xfrm>
            <a:off x="2655160" y="2937452"/>
            <a:ext cx="2457742" cy="983096"/>
            <a:chOff x="2214729" y="2739636"/>
            <a:chExt cx="2457742" cy="983096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F4C56029-08EB-EC4C-9F46-5D24D80DF68A}"/>
                </a:ext>
              </a:extLst>
            </p:cNvPr>
            <p:cNvSpPr/>
            <p:nvPr/>
          </p:nvSpPr>
          <p:spPr>
            <a:xfrm>
              <a:off x="2214729" y="2739636"/>
              <a:ext cx="2457742" cy="98309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6">
              <a:extLst>
                <a:ext uri="{FF2B5EF4-FFF2-40B4-BE49-F238E27FC236}">
                  <a16:creationId xmlns:a16="http://schemas.microsoft.com/office/drawing/2014/main" id="{0C85E25E-7640-D04C-88D9-779F576593C9}"/>
                </a:ext>
              </a:extLst>
            </p:cNvPr>
            <p:cNvSpPr txBox="1"/>
            <p:nvPr/>
          </p:nvSpPr>
          <p:spPr>
            <a:xfrm>
              <a:off x="2706277" y="2739636"/>
              <a:ext cx="1474646" cy="983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Create/obtain datasets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09083-5C90-9640-9CCE-A8CE2D9F0498}"/>
              </a:ext>
            </a:extLst>
          </p:cNvPr>
          <p:cNvGrpSpPr/>
          <p:nvPr/>
        </p:nvGrpSpPr>
        <p:grpSpPr>
          <a:xfrm>
            <a:off x="4867128" y="2937452"/>
            <a:ext cx="2457742" cy="983096"/>
            <a:chOff x="4426697" y="2739636"/>
            <a:chExt cx="2457742" cy="9830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59396550-B5C5-CA45-A895-34FD31E5EF1B}"/>
                </a:ext>
              </a:extLst>
            </p:cNvPr>
            <p:cNvSpPr/>
            <p:nvPr/>
          </p:nvSpPr>
          <p:spPr>
            <a:xfrm>
              <a:off x="4426697" y="2739636"/>
              <a:ext cx="2457742" cy="98309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9337ABD4-B50C-E848-8B2E-63483C1CC2A3}"/>
                </a:ext>
              </a:extLst>
            </p:cNvPr>
            <p:cNvSpPr txBox="1"/>
            <p:nvPr/>
          </p:nvSpPr>
          <p:spPr>
            <a:xfrm>
              <a:off x="4918245" y="2739636"/>
              <a:ext cx="1474646" cy="983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Use dataset to generate signal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1CBBD5-87DA-F748-A6BA-4E10B7E51C7E}"/>
              </a:ext>
            </a:extLst>
          </p:cNvPr>
          <p:cNvGrpSpPr/>
          <p:nvPr/>
        </p:nvGrpSpPr>
        <p:grpSpPr>
          <a:xfrm>
            <a:off x="7079096" y="2937452"/>
            <a:ext cx="2457742" cy="983096"/>
            <a:chOff x="6638665" y="2739636"/>
            <a:chExt cx="2457742" cy="983096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2E448CAB-2257-DF41-98CC-7EA924A77458}"/>
                </a:ext>
              </a:extLst>
            </p:cNvPr>
            <p:cNvSpPr/>
            <p:nvPr/>
          </p:nvSpPr>
          <p:spPr>
            <a:xfrm>
              <a:off x="6638665" y="2739636"/>
              <a:ext cx="2457742" cy="98309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10">
              <a:extLst>
                <a:ext uri="{FF2B5EF4-FFF2-40B4-BE49-F238E27FC236}">
                  <a16:creationId xmlns:a16="http://schemas.microsoft.com/office/drawing/2014/main" id="{44A3E882-8111-1D45-BA2D-6EFBFB1ACA14}"/>
                </a:ext>
              </a:extLst>
            </p:cNvPr>
            <p:cNvSpPr txBox="1"/>
            <p:nvPr/>
          </p:nvSpPr>
          <p:spPr>
            <a:xfrm>
              <a:off x="7130213" y="2739636"/>
              <a:ext cx="1474646" cy="983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Use signal to construct portfolios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CB9C14-B748-2943-92CA-EDD23298AA52}"/>
              </a:ext>
            </a:extLst>
          </p:cNvPr>
          <p:cNvGrpSpPr/>
          <p:nvPr/>
        </p:nvGrpSpPr>
        <p:grpSpPr>
          <a:xfrm>
            <a:off x="9291065" y="2937452"/>
            <a:ext cx="2457742" cy="983096"/>
            <a:chOff x="8850634" y="2739636"/>
            <a:chExt cx="2457742" cy="983096"/>
          </a:xfrm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4F6794C1-293B-A042-B052-022EFE1C1B27}"/>
                </a:ext>
              </a:extLst>
            </p:cNvPr>
            <p:cNvSpPr/>
            <p:nvPr/>
          </p:nvSpPr>
          <p:spPr>
            <a:xfrm>
              <a:off x="8850634" y="2739636"/>
              <a:ext cx="2457742" cy="98309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12">
              <a:extLst>
                <a:ext uri="{FF2B5EF4-FFF2-40B4-BE49-F238E27FC236}">
                  <a16:creationId xmlns:a16="http://schemas.microsoft.com/office/drawing/2014/main" id="{05C3919C-8D04-C744-B2FD-CF0040034B99}"/>
                </a:ext>
              </a:extLst>
            </p:cNvPr>
            <p:cNvSpPr txBox="1"/>
            <p:nvPr/>
          </p:nvSpPr>
          <p:spPr>
            <a:xfrm>
              <a:off x="9342182" y="2739636"/>
              <a:ext cx="1474646" cy="9830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010" tIns="25337" rIns="25337" bIns="25337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Analyze Portfolios and Outcomes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9ECA791-31C3-0C4C-A6E8-619C8298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2" y="6468228"/>
            <a:ext cx="3724296" cy="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A7FF-6C3C-9446-878C-D0F169DD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 of 10-k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7208-689C-754D-A658-1DAAD1E5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207049" cy="3678303"/>
          </a:xfrm>
        </p:spPr>
        <p:txBody>
          <a:bodyPr/>
          <a:lstStyle/>
          <a:p>
            <a:r>
              <a:rPr lang="en-US" dirty="0"/>
              <a:t>Before doing any sort of analysis of the data, I needed some priors to give me an idea of how these forms are formatted, the information they contain, and how they are divided</a:t>
            </a:r>
          </a:p>
          <a:p>
            <a:r>
              <a:rPr lang="en-US" dirty="0"/>
              <a:t>15 sections, each containing different information</a:t>
            </a:r>
          </a:p>
          <a:p>
            <a:r>
              <a:rPr lang="en-US" dirty="0"/>
              <a:t>Since we are looking to analyze sentiment, two sections in particular stand out:</a:t>
            </a:r>
          </a:p>
          <a:p>
            <a:pPr lvl="1"/>
            <a:r>
              <a:rPr lang="en-US" dirty="0"/>
              <a:t>Item 1A: Risk Factors </a:t>
            </a:r>
          </a:p>
          <a:p>
            <a:pPr lvl="1"/>
            <a:r>
              <a:rPr lang="en-US" dirty="0"/>
              <a:t>Item 7: Management’s Discussion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78CC4-A5E2-DC44-8CDA-F2D135EF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41" y="2000525"/>
            <a:ext cx="5786170" cy="42873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602B8E-C840-5549-8E80-BD3726F2A11B}"/>
              </a:ext>
            </a:extLst>
          </p:cNvPr>
          <p:cNvCxnSpPr>
            <a:cxnSpLocks/>
          </p:cNvCxnSpPr>
          <p:nvPr/>
        </p:nvCxnSpPr>
        <p:spPr>
          <a:xfrm flipH="1">
            <a:off x="7050952" y="2180496"/>
            <a:ext cx="699253" cy="2743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D28B2-23C9-5042-A262-C42EBD464384}"/>
              </a:ext>
            </a:extLst>
          </p:cNvPr>
          <p:cNvCxnSpPr>
            <a:cxnSpLocks/>
          </p:cNvCxnSpPr>
          <p:nvPr/>
        </p:nvCxnSpPr>
        <p:spPr>
          <a:xfrm flipH="1">
            <a:off x="10358181" y="3593524"/>
            <a:ext cx="699253" cy="2743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720134B-5A2D-664B-93D7-DF09864C4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0" y="63016"/>
            <a:ext cx="864270" cy="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1855-8FF3-FD48-B69B-567CF7DD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Remain as general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49CE-1D1C-E74E-8205-418AACD3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28486" cy="3678303"/>
          </a:xfrm>
        </p:spPr>
        <p:txBody>
          <a:bodyPr/>
          <a:lstStyle/>
          <a:p>
            <a:r>
              <a:rPr lang="en-US" dirty="0"/>
              <a:t>Since I wanted to flex my fundamental knowledge a bit, I figured I would immediately jump to only analyzing airlines; this was a mistake</a:t>
            </a:r>
          </a:p>
          <a:p>
            <a:r>
              <a:rPr lang="en-US" dirty="0"/>
              <a:t>There are only so many airlines that have been publicly traded, and price history data is hard to come by</a:t>
            </a:r>
          </a:p>
          <a:p>
            <a:r>
              <a:rPr lang="en-US" dirty="0"/>
              <a:t>After all this, I decided to start with a more broad universe and then work my way down, if need be</a:t>
            </a:r>
          </a:p>
          <a:p>
            <a:r>
              <a:rPr lang="en-US" dirty="0"/>
              <a:t>(Quiz: how many biases can you count just in this one idea?)</a:t>
            </a:r>
          </a:p>
        </p:txBody>
      </p:sp>
      <p:pic>
        <p:nvPicPr>
          <p:cNvPr id="3074" name="Picture 2" descr="marketshare">
            <a:extLst>
              <a:ext uri="{FF2B5EF4-FFF2-40B4-BE49-F238E27FC236}">
                <a16:creationId xmlns:a16="http://schemas.microsoft.com/office/drawing/2014/main" id="{E341C284-49AD-3C41-BC75-26ABB1D1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645" y="2181392"/>
            <a:ext cx="5142089" cy="381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FC5F2-968C-ED4A-A2D4-55B4E9CD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0" y="63016"/>
            <a:ext cx="864270" cy="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1855-8FF3-FD48-B69B-567CF7DD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Data can be hard to come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49CE-1D1C-E74E-8205-418AACD35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28486" cy="3678303"/>
          </a:xfrm>
        </p:spPr>
        <p:txBody>
          <a:bodyPr/>
          <a:lstStyle/>
          <a:p>
            <a:r>
              <a:rPr lang="en-US" dirty="0"/>
              <a:t>While scraping 10-Ks is extremely easy using the SEC API, finding the necessary equity data is not so easy</a:t>
            </a:r>
          </a:p>
          <a:p>
            <a:r>
              <a:rPr lang="en-US" dirty="0"/>
              <a:t>Suppose we want all the stocks that have been listed in the S&amp;P 500 </a:t>
            </a:r>
          </a:p>
          <a:p>
            <a:r>
              <a:rPr lang="en-US" dirty="0"/>
              <a:t>Where can an amateur quant find a list of the historical constituents of an index? </a:t>
            </a:r>
          </a:p>
          <a:p>
            <a:r>
              <a:rPr lang="en-US" dirty="0"/>
              <a:t>Ultimately, I had to be given a dataset, since I could not come up with a valid list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FC5F2-968C-ED4A-A2D4-55B4E9CD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0" y="63016"/>
            <a:ext cx="864270" cy="349200"/>
          </a:xfrm>
          <a:prstGeom prst="rect">
            <a:avLst/>
          </a:prstGeom>
        </p:spPr>
      </p:pic>
      <p:pic>
        <p:nvPicPr>
          <p:cNvPr id="6154" name="Picture 10" descr="Dark-Souls-3-Dark-Souls | Dark fantasy art, Dark souls, Makhluk mitos">
            <a:extLst>
              <a:ext uri="{FF2B5EF4-FFF2-40B4-BE49-F238E27FC236}">
                <a16:creationId xmlns:a16="http://schemas.microsoft.com/office/drawing/2014/main" id="{67B6DACB-E9D7-634B-8400-4432C6F7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74" y="1977630"/>
            <a:ext cx="2808993" cy="469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32DCA-CA09-4340-BE17-88B8F4D193A5}"/>
              </a:ext>
            </a:extLst>
          </p:cNvPr>
          <p:cNvSpPr txBox="1"/>
          <p:nvPr/>
        </p:nvSpPr>
        <p:spPr>
          <a:xfrm>
            <a:off x="8096326" y="2073620"/>
            <a:ext cx="1535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mic Sans MS" panose="030F0902030302020204" pitchFamily="66" charset="0"/>
              </a:rPr>
              <a:t>Data vendors gatekeeping very basic stock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845C6-992A-114C-910F-E567C3D8B976}"/>
              </a:ext>
            </a:extLst>
          </p:cNvPr>
          <p:cNvSpPr txBox="1"/>
          <p:nvPr/>
        </p:nvSpPr>
        <p:spPr>
          <a:xfrm>
            <a:off x="8239848" y="5191162"/>
            <a:ext cx="1535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mic Sans MS" panose="030F0902030302020204" pitchFamily="66" charset="0"/>
              </a:rPr>
              <a:t>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F5839A-35DE-0348-A308-7ECEC7F3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8" y="60172"/>
            <a:ext cx="1623780" cy="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4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91201-DAC2-384F-A453-4912036E9DC7}"/>
              </a:ext>
            </a:extLst>
          </p:cNvPr>
          <p:cNvSpPr/>
          <p:nvPr/>
        </p:nvSpPr>
        <p:spPr>
          <a:xfrm>
            <a:off x="435006" y="1864311"/>
            <a:ext cx="11301274" cy="20684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B8285-5BD6-B24B-9B8C-89409368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Sometimes simple is more effective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CC82-23AB-4143-A99D-48487D77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28798"/>
            <a:ext cx="11029616" cy="2352582"/>
          </a:xfrm>
        </p:spPr>
        <p:txBody>
          <a:bodyPr>
            <a:normAutofit/>
          </a:bodyPr>
          <a:lstStyle/>
          <a:p>
            <a:r>
              <a:rPr lang="en-US" dirty="0"/>
              <a:t>Once my universe was defined, I had to then pull the form data from the SEC, search the documents for each item, and parse the text for these items</a:t>
            </a:r>
          </a:p>
          <a:p>
            <a:r>
              <a:rPr lang="en-US" dirty="0"/>
              <a:t>This was much harder than it sounds; I tried manually writing a </a:t>
            </a:r>
            <a:r>
              <a:rPr lang="en-US" dirty="0" err="1"/>
              <a:t>regexp</a:t>
            </a:r>
            <a:r>
              <a:rPr lang="en-US" dirty="0"/>
              <a:t> that matched all conditions (how hard could it be?), clustering general </a:t>
            </a:r>
            <a:r>
              <a:rPr lang="en-US" dirty="0" err="1"/>
              <a:t>regexp</a:t>
            </a:r>
            <a:r>
              <a:rPr lang="en-US" dirty="0"/>
              <a:t> matches to see if there was a connection,  using </a:t>
            </a:r>
            <a:r>
              <a:rPr lang="en-US" dirty="0" err="1"/>
              <a:t>BeautifulSoup</a:t>
            </a:r>
            <a:r>
              <a:rPr lang="en-US" dirty="0"/>
              <a:t>, …</a:t>
            </a:r>
          </a:p>
          <a:p>
            <a:r>
              <a:rPr lang="en-US" dirty="0"/>
              <a:t>Suppose I found a </a:t>
            </a:r>
            <a:r>
              <a:rPr lang="en-US" dirty="0" err="1"/>
              <a:t>regexp</a:t>
            </a:r>
            <a:r>
              <a:rPr lang="en-US" dirty="0"/>
              <a:t> that matched every case – how would I know which match is in the correct location?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5A40E-BC50-3D42-84F2-34C864DF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38995"/>
            <a:ext cx="8678425" cy="470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9B99C-A7B1-CF47-94E9-5CD4B059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82" y="2543036"/>
            <a:ext cx="63881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4DDD0-0070-3A43-85E0-C685A23D2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21" y="3236592"/>
            <a:ext cx="11074587" cy="473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A92C1-36E0-4642-B728-287EFEF1B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8" y="60172"/>
            <a:ext cx="1623780" cy="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87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{94EF6182-603C-7B4A-83E1-3C73BA85B959}tf10001123</Template>
  <TotalTime>1684</TotalTime>
  <Words>834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Comic Sans MS</vt:lpstr>
      <vt:lpstr>Gill Sans MT</vt:lpstr>
      <vt:lpstr>Wingdings 2</vt:lpstr>
      <vt:lpstr>Dividend</vt:lpstr>
      <vt:lpstr>10-k NLP Project progress update </vt:lpstr>
      <vt:lpstr>Agenda</vt:lpstr>
      <vt:lpstr>Motivation</vt:lpstr>
      <vt:lpstr>Strategy pipeline</vt:lpstr>
      <vt:lpstr>Part 1</vt:lpstr>
      <vt:lpstr>Initial analysis of 10-k</vt:lpstr>
      <vt:lpstr>Lesson 1: Remain as general as possible</vt:lpstr>
      <vt:lpstr>Lesson 2: Data can be hard to come by</vt:lpstr>
      <vt:lpstr>Lesson 3: Sometimes simple is more effective</vt:lpstr>
      <vt:lpstr>Lesson 3: Sometimes simple is more effective</vt:lpstr>
      <vt:lpstr>Another application of lesson 3</vt:lpstr>
      <vt:lpstr>Another application of lesson 1</vt:lpstr>
      <vt:lpstr>Lesson 3: patience is important</vt:lpstr>
      <vt:lpstr>Part ii</vt:lpstr>
      <vt:lpstr>Analysis of portfolio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10-k NLP Project progress update </dc:title>
  <dc:creator>Lucas Krenn</dc:creator>
  <cp:lastModifiedBy>Lucas Krenn</cp:lastModifiedBy>
  <cp:revision>25</cp:revision>
  <dcterms:created xsi:type="dcterms:W3CDTF">2021-09-01T15:37:44Z</dcterms:created>
  <dcterms:modified xsi:type="dcterms:W3CDTF">2021-09-02T19:42:23Z</dcterms:modified>
</cp:coreProperties>
</file>