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CEDCC5-81FC-4DB6-ABD9-7DC82247003C}">
          <p14:sldIdLst>
            <p14:sldId id="256"/>
          </p14:sldIdLst>
        </p14:section>
        <p14:section name="Untitled Section" id="{C2ED145C-AE25-49DD-8F64-EFB34700587E}">
          <p14:sldIdLst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0C950-842D-4E34-85E1-8B15822160FC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D9835-5297-4533-8700-76251FAEC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747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9835-5297-4533-8700-76251FAECB4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89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96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2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0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1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29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5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6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6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2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7168" y="1849292"/>
            <a:ext cx="8740727" cy="2421464"/>
          </a:xfrm>
        </p:spPr>
        <p:txBody>
          <a:bodyPr>
            <a:normAutofit fontScale="90000"/>
          </a:bodyPr>
          <a:lstStyle/>
          <a:p>
            <a:r>
              <a:rPr lang="en-GB" dirty="0"/>
              <a:t>Fake and Real news detection	</a:t>
            </a:r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091" y="2865289"/>
            <a:ext cx="8429804" cy="1405467"/>
          </a:xfrm>
        </p:spPr>
        <p:txBody>
          <a:bodyPr>
            <a:normAutofit lnSpcReduction="10000"/>
          </a:bodyPr>
          <a:lstStyle/>
          <a:p>
            <a:r>
              <a:rPr lang="en-GB" b="1" dirty="0" err="1"/>
              <a:t>Christodoulos</a:t>
            </a:r>
            <a:r>
              <a:rPr lang="en-GB" b="1" dirty="0"/>
              <a:t> </a:t>
            </a:r>
            <a:r>
              <a:rPr lang="en-GB" b="1" dirty="0" err="1" smtClean="0"/>
              <a:t>Constantinides</a:t>
            </a:r>
            <a:endParaRPr lang="en-GB" b="1" dirty="0" smtClean="0"/>
          </a:p>
          <a:p>
            <a:r>
              <a:rPr lang="en-GB" b="1" dirty="0" smtClean="0"/>
              <a:t>Giannis </a:t>
            </a:r>
            <a:r>
              <a:rPr lang="en-GB" b="1" dirty="0" err="1" smtClean="0"/>
              <a:t>Alexandrou</a:t>
            </a:r>
            <a:endParaRPr lang="en-GB" b="1" dirty="0" smtClean="0"/>
          </a:p>
          <a:p>
            <a:r>
              <a:rPr lang="en-GB" b="1" dirty="0" smtClean="0"/>
              <a:t>Kristian </a:t>
            </a:r>
            <a:r>
              <a:rPr lang="en-GB" b="1" dirty="0" err="1" smtClean="0"/>
              <a:t>Litsis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091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1298" y="1889876"/>
            <a:ext cx="68673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bit </a:t>
            </a:r>
            <a:r>
              <a:rPr lang="en-GB" sz="2400" dirty="0" smtClean="0"/>
              <a:t>threshold </a:t>
            </a:r>
            <a:r>
              <a:rPr lang="en-GB" sz="2400" dirty="0"/>
              <a:t>is affected by the fact that websites carry extra information apart from the main content which are also scraped causing the ideal bit threshold to increase</a:t>
            </a:r>
            <a:r>
              <a:rPr lang="en-GB" sz="2400" dirty="0" smtClean="0"/>
              <a:t>.</a:t>
            </a:r>
          </a:p>
          <a:p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LSH algorithms cannot detect duplicate documents expressed with different words</a:t>
            </a:r>
            <a:endParaRPr lang="en-GB" sz="2400" dirty="0"/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There </a:t>
            </a:r>
            <a:r>
              <a:rPr lang="en-GB" sz="2400" dirty="0"/>
              <a:t>were also some false positives from the websites that redirected the request to a specific page usually for authentication or subscription purposes.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676" y="3899912"/>
            <a:ext cx="5066580" cy="2332652"/>
          </a:xfrm>
          <a:prstGeom prst="rect">
            <a:avLst/>
          </a:prstGeom>
        </p:spPr>
      </p:pic>
      <p:pic>
        <p:nvPicPr>
          <p:cNvPr id="1026" name="Picture 2" descr="Image result for unnecessary elements in webs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065" y="475155"/>
            <a:ext cx="4239198" cy="330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2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411" y="2163650"/>
            <a:ext cx="58830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F</a:t>
            </a:r>
            <a:r>
              <a:rPr lang="en-GB" sz="2800" dirty="0" smtClean="0"/>
              <a:t>ind related-pages, </a:t>
            </a:r>
            <a:r>
              <a:rPr lang="en-GB" sz="2800" dirty="0"/>
              <a:t>for identifying web mirrors</a:t>
            </a:r>
            <a:r>
              <a:rPr lang="en-GB" sz="2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D</a:t>
            </a:r>
            <a:r>
              <a:rPr lang="en-GB" sz="2800" dirty="0" smtClean="0"/>
              <a:t>etecting </a:t>
            </a:r>
            <a:r>
              <a:rPr lang="en-GB" sz="2800" dirty="0"/>
              <a:t>near-duplicates for spam </a:t>
            </a:r>
            <a:r>
              <a:rPr lang="en-GB" sz="2800" dirty="0" smtClean="0"/>
              <a:t>detections </a:t>
            </a:r>
            <a:r>
              <a:rPr lang="en-GB" sz="2800" dirty="0"/>
              <a:t>in emails</a:t>
            </a:r>
            <a:r>
              <a:rPr lang="en-GB" sz="2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N</a:t>
            </a:r>
            <a:r>
              <a:rPr lang="en-GB" sz="2800" dirty="0" smtClean="0"/>
              <a:t>ear-duplicate </a:t>
            </a:r>
            <a:r>
              <a:rPr lang="en-GB" sz="2800" dirty="0"/>
              <a:t>detection to reduce </a:t>
            </a:r>
            <a:r>
              <a:rPr lang="en-GB" sz="2800" dirty="0" smtClean="0"/>
              <a:t>storage </a:t>
            </a:r>
            <a:r>
              <a:rPr lang="en-GB" sz="2800" dirty="0"/>
              <a:t>for files and indexes</a:t>
            </a:r>
            <a:r>
              <a:rPr lang="en-GB" sz="28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502" y="1872288"/>
            <a:ext cx="2650940" cy="1988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65" y="3995422"/>
            <a:ext cx="3849415" cy="19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5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11" y="3222986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Thank you for your attention!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863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fake news is 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236764"/>
            <a:ext cx="100161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Fake </a:t>
            </a:r>
            <a:r>
              <a:rPr lang="en-GB" sz="3200" dirty="0" smtClean="0"/>
              <a:t>news is </a:t>
            </a:r>
            <a:r>
              <a:rPr lang="en-GB" sz="3200" dirty="0"/>
              <a:t>a type of </a:t>
            </a:r>
            <a:r>
              <a:rPr lang="en-GB" sz="3200" dirty="0" smtClean="0"/>
              <a:t>propaganda </a:t>
            </a:r>
            <a:r>
              <a:rPr lang="en-GB" sz="3200" dirty="0"/>
              <a:t>that consists of deliberate disinformation </a:t>
            </a:r>
            <a:r>
              <a:rPr lang="en-GB" sz="3200" dirty="0" smtClean="0"/>
              <a:t>spread </a:t>
            </a:r>
            <a:r>
              <a:rPr lang="en-GB" sz="3200" dirty="0"/>
              <a:t>via traditional print and broadcast news media or online social </a:t>
            </a:r>
            <a:r>
              <a:rPr lang="en-GB" sz="3200" dirty="0" smtClean="0"/>
              <a:t>media.</a:t>
            </a:r>
            <a:endParaRPr lang="en-GB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24" y="4024474"/>
            <a:ext cx="3776956" cy="212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 to this problem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74652" y="2335237"/>
            <a:ext cx="99036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Dataset from fact checking website marked as Real or Fake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Reducing the problem to Near-Duplicate detection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Crawling the web searching for similar titles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Using a Locality sensitive hashing algorithm to compare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Saving the results in a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Evaluating our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9530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Crawling and Scraping the web</a:t>
            </a:r>
            <a:endParaRPr lang="en-GB" dirty="0"/>
          </a:p>
        </p:txBody>
      </p:sp>
      <p:pic>
        <p:nvPicPr>
          <p:cNvPr id="4" name="Content Placeholder 3" descr="C:\Users\Krist\Desktop\57068555_2264864796909337_1813352866161623040_n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1" y="3699803"/>
            <a:ext cx="3779520" cy="24786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97280" y="2504049"/>
            <a:ext cx="70057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Google custom search engine API for searching the titles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Newspaper </a:t>
            </a:r>
            <a:r>
              <a:rPr lang="en-GB" sz="3200" dirty="0"/>
              <a:t>API </a:t>
            </a:r>
            <a:r>
              <a:rPr lang="en-GB" sz="3200" dirty="0" smtClean="0"/>
              <a:t>on python for web scraping.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err="1" smtClean="0"/>
              <a:t>Urllib</a:t>
            </a:r>
            <a:r>
              <a:rPr lang="en-GB" sz="3200" dirty="0" smtClean="0"/>
              <a:t> library for avoiding marking same document.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1442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SimHash</a:t>
            </a:r>
            <a:r>
              <a:rPr lang="en-US" dirty="0" smtClean="0"/>
              <a:t> Algorithm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62" y="949521"/>
            <a:ext cx="4962427" cy="377014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252" y="4719664"/>
            <a:ext cx="4962428" cy="15685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677" y="1872731"/>
            <a:ext cx="631986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Calculate k-grams of the document. In our case optimal k is 5.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Using MD5 cryptographic hash function we hash all the shingles.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 smtClean="0"/>
              <a:t>For </a:t>
            </a:r>
            <a:r>
              <a:rPr lang="en-GB" sz="2800" dirty="0"/>
              <a:t>each bit </a:t>
            </a:r>
            <a:r>
              <a:rPr lang="en-GB" sz="2800" dirty="0" smtClean="0"/>
              <a:t>position we add 1 if bit </a:t>
            </a:r>
            <a:r>
              <a:rPr lang="en-GB" sz="2800" dirty="0"/>
              <a:t>set (1) and </a:t>
            </a:r>
            <a:r>
              <a:rPr lang="en-GB" sz="2800" dirty="0" smtClean="0"/>
              <a:t>subtract 1 if bit </a:t>
            </a:r>
            <a:r>
              <a:rPr lang="en-GB" sz="2800" dirty="0"/>
              <a:t>not set (0</a:t>
            </a:r>
            <a:r>
              <a:rPr lang="en-GB" sz="2800" dirty="0" smtClean="0"/>
              <a:t>).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 smtClean="0"/>
              <a:t>Once </a:t>
            </a:r>
            <a:r>
              <a:rPr lang="en-GB" sz="2800" dirty="0"/>
              <a:t>done, every position with negative counter is set to 0 in the result and for every other position is set to 1</a:t>
            </a:r>
            <a:r>
              <a:rPr lang="en-GB" sz="2800" dirty="0" smtClean="0"/>
              <a:t>.</a:t>
            </a:r>
          </a:p>
          <a:p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1698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6392545" cy="1450757"/>
          </a:xfrm>
        </p:spPr>
        <p:txBody>
          <a:bodyPr/>
          <a:lstStyle/>
          <a:p>
            <a:r>
              <a:rPr lang="en-US" dirty="0" err="1" smtClean="0"/>
              <a:t>Simhash</a:t>
            </a:r>
            <a:r>
              <a:rPr lang="en-US" dirty="0" smtClean="0"/>
              <a:t> Algorithm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403" y="1004631"/>
            <a:ext cx="4256698" cy="1465457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982" y="2455388"/>
            <a:ext cx="4946015" cy="37281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" y="2278966"/>
            <a:ext cx="607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48640" y="2149646"/>
            <a:ext cx="618978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sz="2800" dirty="0" smtClean="0"/>
              <a:t>Divide the hashes into groups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2800" dirty="0" smtClean="0"/>
              <a:t>Generate all possible permutations and sort them 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2800" dirty="0" smtClean="0"/>
              <a:t>Compare the bit difference between neighboring hashes.</a:t>
            </a:r>
          </a:p>
          <a:p>
            <a:endParaRPr lang="en-US" sz="2800" dirty="0" smtClean="0"/>
          </a:p>
          <a:p>
            <a:r>
              <a:rPr lang="en-GB" sz="2000" dirty="0" smtClean="0"/>
              <a:t>The </a:t>
            </a:r>
            <a:r>
              <a:rPr lang="en-GB" sz="2000" dirty="0"/>
              <a:t>time complexity for this algorithm is O(d*ln(n)) where d is the number of permutations and ln(n) is the time complexity for comparing hashes that share the same prefix.</a:t>
            </a:r>
            <a:endParaRPr lang="en-GB" sz="2000" b="1" dirty="0"/>
          </a:p>
          <a:p>
            <a:r>
              <a:rPr lang="en-US" sz="2800" dirty="0" smtClean="0"/>
              <a:t> 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6547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the results in Database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928" y="2904170"/>
            <a:ext cx="2976821" cy="20617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3723" y="2031974"/>
            <a:ext cx="756841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Why database?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Easy and fast data retrieval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Quality of service</a:t>
            </a:r>
          </a:p>
          <a:p>
            <a:endParaRPr lang="en-US" sz="3200" dirty="0"/>
          </a:p>
          <a:p>
            <a:r>
              <a:rPr lang="en-US" sz="3600" dirty="0" smtClean="0"/>
              <a:t>Procedure</a:t>
            </a:r>
          </a:p>
          <a:p>
            <a:r>
              <a:rPr lang="en-US" sz="3200" dirty="0" smtClean="0"/>
              <a:t>Loading the URL and hashes in main memory and then comparing each candidate document.</a:t>
            </a:r>
          </a:p>
          <a:p>
            <a:r>
              <a:rPr lang="en-US" sz="2800" dirty="0" smtClean="0"/>
              <a:t>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0863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612" y="815033"/>
            <a:ext cx="5506535" cy="334900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612" y="4368311"/>
            <a:ext cx="5506535" cy="18214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813" y="2032004"/>
            <a:ext cx="640879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Sample of </a:t>
            </a:r>
            <a:r>
              <a:rPr lang="en-GB" sz="3200" dirty="0"/>
              <a:t>20 documents </a:t>
            </a:r>
            <a:endParaRPr lang="en-GB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GB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Tried </a:t>
            </a:r>
            <a:r>
              <a:rPr lang="en-GB" sz="3200" dirty="0"/>
              <a:t>with </a:t>
            </a:r>
            <a:r>
              <a:rPr lang="en-GB" sz="3200" dirty="0" smtClean="0"/>
              <a:t>different bit threshold </a:t>
            </a:r>
            <a:r>
              <a:rPr lang="en-GB" sz="3200" dirty="0"/>
              <a:t>to see how precision and recall </a:t>
            </a:r>
            <a:r>
              <a:rPr lang="en-GB" sz="3200" dirty="0" smtClean="0"/>
              <a:t>varies to find the optimal.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100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375" y="-340113"/>
            <a:ext cx="5148775" cy="1450757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GB" dirty="0"/>
          </a:p>
        </p:txBody>
      </p:sp>
      <p:pic>
        <p:nvPicPr>
          <p:cNvPr id="3" name="Picture 2" descr="C:\Users\Krist\AppData\Local\Microsoft\Windows\INetCache\Content.Word\Tal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18" y="1322586"/>
            <a:ext cx="4697730" cy="288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:\Users\Krist\AppData\Local\Microsoft\Windows\INetCache\Content.Word\Fal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357" y="1322585"/>
            <a:ext cx="4754880" cy="28883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7462065" y="1294038"/>
            <a:ext cx="354206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of words in False Dataset</a:t>
            </a:r>
            <a:endParaRPr lang="en-GB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26950" y="1303720"/>
            <a:ext cx="3476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of words in True Dataset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16318" y="4301368"/>
            <a:ext cx="108207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used NLP techniques to find the most important words of each dataset.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False </a:t>
            </a:r>
            <a:r>
              <a:rPr lang="en-GB" sz="2000" dirty="0"/>
              <a:t>political information tends to spread “3 times” faster than other false </a:t>
            </a:r>
            <a:r>
              <a:rPr lang="en-GB" sz="2000" dirty="0" smtClean="0"/>
              <a:t>news.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Most frequent words have to do with the </a:t>
            </a:r>
            <a:r>
              <a:rPr lang="en-GB" sz="2000" dirty="0" smtClean="0"/>
              <a:t>politics.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According </a:t>
            </a:r>
            <a:r>
              <a:rPr lang="en-GB" sz="2000" dirty="0"/>
              <a:t>to the dataset that is given we notice that the articles have to do with the presidential elections in America.     </a:t>
            </a:r>
            <a:endParaRPr lang="en-GB" sz="2000" b="1" dirty="0"/>
          </a:p>
          <a:p>
            <a:r>
              <a:rPr lang="en-US" sz="2000" dirty="0" smtClean="0"/>
              <a:t>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6249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</TotalTime>
  <Words>479</Words>
  <Application>Microsoft Office PowerPoint</Application>
  <PresentationFormat>Widescreen</PresentationFormat>
  <Paragraphs>77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Retrospect</vt:lpstr>
      <vt:lpstr>Fake and Real news detection   </vt:lpstr>
      <vt:lpstr>What fake news is ?</vt:lpstr>
      <vt:lpstr>Our approach to this problem </vt:lpstr>
      <vt:lpstr>Crawling and Scraping the web</vt:lpstr>
      <vt:lpstr>SimHash Algorithm</vt:lpstr>
      <vt:lpstr>Simhash Algorithm</vt:lpstr>
      <vt:lpstr>Storing the results in Database</vt:lpstr>
      <vt:lpstr>Evaluation</vt:lpstr>
      <vt:lpstr>Conclusions</vt:lpstr>
      <vt:lpstr>Conclusion</vt:lpstr>
      <vt:lpstr>Related work</vt:lpstr>
      <vt:lpstr>Thank you for your attention!   Any questions?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and Real news detection   </dc:title>
  <dc:creator>Kristian Litsi</dc:creator>
  <cp:lastModifiedBy>Kristian Litsi</cp:lastModifiedBy>
  <cp:revision>119</cp:revision>
  <dcterms:created xsi:type="dcterms:W3CDTF">2019-04-13T12:42:33Z</dcterms:created>
  <dcterms:modified xsi:type="dcterms:W3CDTF">2019-04-13T14:39:23Z</dcterms:modified>
</cp:coreProperties>
</file>