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26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77" r:id="rId29"/>
    <p:sldId id="278" r:id="rId30"/>
    <p:sldId id="279" r:id="rId3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5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96A4-1186-4882-8DDD-E80CC8338E5A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195FB-5F15-483F-99AC-74928A9899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956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195FB-5F15-483F-99AC-74928A9899C8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238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B94748-A6E0-434A-9232-487C2E69F84F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What will the </a:t>
            </a:r>
            <a:r>
              <a:rPr lang="en-ZA" dirty="0" smtClean="0">
                <a:solidFill>
                  <a:srgbClr val="FF0000"/>
                </a:solidFill>
              </a:rPr>
              <a:t>apples</a:t>
            </a:r>
            <a:r>
              <a:rPr lang="en-ZA" dirty="0" smtClean="0"/>
              <a:t> cost?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160840" cy="3793976"/>
          </a:xfrm>
        </p:spPr>
        <p:txBody>
          <a:bodyPr/>
          <a:lstStyle/>
          <a:p>
            <a:r>
              <a:rPr lang="en-ZA" dirty="0" smtClean="0"/>
              <a:t>How we built a regression model that </a:t>
            </a:r>
            <a:r>
              <a:rPr lang="en-ZA" u="sng" dirty="0" smtClean="0"/>
              <a:t>predicts apple prices </a:t>
            </a:r>
            <a:r>
              <a:rPr lang="en-ZA" dirty="0" smtClean="0"/>
              <a:t>based on historical.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4287952" cy="285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2067"/>
            <a:ext cx="4276185" cy="28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5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d</a:t>
            </a:r>
            <a:r>
              <a:rPr lang="en-ZA" dirty="0" smtClean="0"/>
              <a:t>ata [iv]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10295785" cy="3888432"/>
          </a:xfrm>
        </p:spPr>
      </p:pic>
    </p:spTree>
    <p:extLst>
      <p:ext uri="{BB962C8B-B14F-4D97-AF65-F5344CB8AC3E}">
        <p14:creationId xmlns:p14="http://schemas.microsoft.com/office/powerpoint/2010/main" val="141555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d</a:t>
            </a:r>
            <a:r>
              <a:rPr lang="en-ZA" dirty="0" smtClean="0"/>
              <a:t>ata [v]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Determining the skew and the kurtosis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9" t="22348" r="46589" b="45409"/>
          <a:stretch/>
        </p:blipFill>
        <p:spPr>
          <a:xfrm>
            <a:off x="304215" y="2852935"/>
            <a:ext cx="4267785" cy="2594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0"/>
          <a:stretch/>
        </p:blipFill>
        <p:spPr>
          <a:xfrm>
            <a:off x="4572000" y="2852935"/>
            <a:ext cx="4236421" cy="250858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563888" y="2348880"/>
            <a:ext cx="216024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72200" y="2204864"/>
            <a:ext cx="1512168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4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skew and kurtosis visually …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06" y="2773031"/>
            <a:ext cx="5975822" cy="3168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53" y="2996952"/>
            <a:ext cx="297594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[vi]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/>
              <a:t>S</a:t>
            </a:r>
            <a:r>
              <a:rPr lang="en-ZA" dirty="0" smtClean="0"/>
              <a:t>ize Grade most often sold: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30" y="2385814"/>
            <a:ext cx="6048672" cy="41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4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Checking for correlated values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844824"/>
            <a:ext cx="947865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1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Testing for linearity (another correlation test)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" y="2636912"/>
            <a:ext cx="95685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[ix]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is a discount!</a:t>
            </a:r>
          </a:p>
          <a:p>
            <a:r>
              <a:rPr lang="en-ZA" dirty="0" smtClean="0"/>
              <a:t>… but few make use of it.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632848" cy="50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3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ZA" dirty="0" smtClean="0"/>
              <a:t>Step 2: Wrangling the data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69" y="1605893"/>
            <a:ext cx="8229600" cy="4525963"/>
          </a:xfrm>
        </p:spPr>
        <p:txBody>
          <a:bodyPr/>
          <a:lstStyle/>
          <a:p>
            <a:r>
              <a:rPr lang="en-ZA" dirty="0" smtClean="0"/>
              <a:t>We dropped the outliers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4026107" cy="2463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36912"/>
            <a:ext cx="3814116" cy="236103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3995936" y="3817429"/>
            <a:ext cx="79208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52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2: Wrangling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days in the date column.</a:t>
            </a:r>
          </a:p>
          <a:p>
            <a:r>
              <a:rPr lang="en-ZA" dirty="0" smtClean="0"/>
              <a:t>We transformed the categorical data to numeric data.</a:t>
            </a:r>
          </a:p>
          <a:p>
            <a:r>
              <a:rPr lang="en-ZA" dirty="0" smtClean="0"/>
              <a:t>We outputted one less column than categories to avoid correlation.</a:t>
            </a:r>
          </a:p>
          <a:p>
            <a:r>
              <a:rPr lang="en-ZA" dirty="0" smtClean="0"/>
              <a:t>We did this for the test data as well.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4437112"/>
            <a:ext cx="873787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0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6" y="2996952"/>
            <a:ext cx="8311618" cy="1418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2: Wrangling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correlated columns</a:t>
            </a:r>
          </a:p>
          <a:p>
            <a:r>
              <a:rPr lang="en-ZA" dirty="0" smtClean="0"/>
              <a:t>We did the same for the test data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1" y="4221087"/>
            <a:ext cx="8218764" cy="222136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35896" y="4221088"/>
            <a:ext cx="0" cy="64807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99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problem: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Suppliers don’t know how much to charge for their apples to make for the greatest profit. </a:t>
            </a:r>
          </a:p>
          <a:p>
            <a:pPr lvl="1"/>
            <a:r>
              <a:rPr lang="en-ZA" dirty="0" smtClean="0"/>
              <a:t>They can’t ask too high, because then all their stock won’t be sold and it will decay.</a:t>
            </a:r>
          </a:p>
          <a:p>
            <a:pPr lvl="1"/>
            <a:r>
              <a:rPr lang="en-ZA" dirty="0" smtClean="0"/>
              <a:t>They can’t charge too low, because then their income from sales will be too low.</a:t>
            </a:r>
          </a:p>
          <a:p>
            <a:r>
              <a:rPr lang="en-ZA" dirty="0" smtClean="0"/>
              <a:t>In addition: There are factors to consider like …</a:t>
            </a:r>
          </a:p>
          <a:p>
            <a:pPr lvl="1"/>
            <a:r>
              <a:rPr lang="en-ZA" dirty="0" smtClean="0"/>
              <a:t>The quality of the different apples.</a:t>
            </a:r>
          </a:p>
          <a:p>
            <a:pPr lvl="1"/>
            <a:r>
              <a:rPr lang="en-ZA" dirty="0"/>
              <a:t>D</a:t>
            </a:r>
            <a:r>
              <a:rPr lang="en-ZA" dirty="0" smtClean="0"/>
              <a:t>iscounts for buying in bulk.</a:t>
            </a:r>
          </a:p>
          <a:p>
            <a:pPr lvl="1"/>
            <a:r>
              <a:rPr lang="en-ZA" dirty="0" smtClean="0"/>
              <a:t>Should the prices be different for each province?</a:t>
            </a:r>
          </a:p>
          <a:p>
            <a:pPr lvl="1"/>
            <a:r>
              <a:rPr lang="en-ZA" dirty="0" smtClean="0"/>
              <a:t>The time of the year? Should the prices be seasonal?</a:t>
            </a:r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endParaRPr lang="en-ZA" dirty="0" smtClean="0"/>
          </a:p>
        </p:txBody>
      </p:sp>
      <p:sp>
        <p:nvSpPr>
          <p:cNvPr id="4" name="Rectangle 3"/>
          <p:cNvSpPr/>
          <p:nvPr/>
        </p:nvSpPr>
        <p:spPr>
          <a:xfrm rot="1466858">
            <a:off x="6732240" y="476672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9955258">
            <a:off x="-104354" y="2776979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466858">
            <a:off x="7015925" y="4200911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955258">
            <a:off x="819488" y="328706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9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3: Splitting the data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split the training and testing data 80-20.</a:t>
            </a:r>
          </a:p>
          <a:p>
            <a:r>
              <a:rPr lang="en-ZA" dirty="0" smtClean="0"/>
              <a:t>We did however train our data on all 100% of the data to increase precision and because it would be tested again on unseen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789040"/>
            <a:ext cx="72008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80 - 20</a:t>
            </a:r>
            <a:endParaRPr lang="en-US" sz="1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527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Step 4: Building the models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720835"/>
              </p:ext>
            </p:extLst>
          </p:nvPr>
        </p:nvGraphicFramePr>
        <p:xfrm>
          <a:off x="179512" y="2204864"/>
          <a:ext cx="8280921" cy="34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4536505"/>
              </a:tblGrid>
              <a:tr h="348526">
                <a:tc>
                  <a:txBody>
                    <a:bodyPr/>
                    <a:lstStyle/>
                    <a:p>
                      <a:r>
                        <a:rPr lang="en-ZA" dirty="0" smtClean="0"/>
                        <a:t>Model Description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Python Packages</a:t>
                      </a:r>
                      <a:endParaRPr lang="en-ZA" dirty="0"/>
                    </a:p>
                  </a:txBody>
                  <a:tcPr/>
                </a:tc>
              </a:tr>
              <a:tr h="647263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baseline="0" dirty="0" err="1" smtClean="0"/>
                        <a:t>LinearRegression</a:t>
                      </a:r>
                      <a:endParaRPr lang="en-ZA" dirty="0"/>
                    </a:p>
                  </a:txBody>
                  <a:tcPr/>
                </a:tc>
              </a:tr>
              <a:tr h="28191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Statsmodels</a:t>
                      </a:r>
                      <a:endParaRPr lang="en-ZA" dirty="0"/>
                    </a:p>
                  </a:txBody>
                  <a:tcPr/>
                </a:tc>
              </a:tr>
              <a:tr h="781457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smtClean="0"/>
                        <a:t>SVR </a:t>
                      </a:r>
                      <a:endParaRPr lang="en-ZA" dirty="0"/>
                    </a:p>
                  </a:txBody>
                  <a:tcPr/>
                </a:tc>
              </a:tr>
              <a:tr h="497895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err="1" smtClean="0"/>
                        <a:t>DecisionTree</a:t>
                      </a:r>
                      <a:r>
                        <a:rPr lang="en-ZA" baseline="0" dirty="0" smtClean="0"/>
                        <a:t> </a:t>
                      </a:r>
                      <a:r>
                        <a:rPr lang="en-ZA" baseline="0" dirty="0" err="1" smtClean="0"/>
                        <a:t>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dirty="0" err="1" smtClean="0"/>
                        <a:t>VotingRegressor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35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</a:t>
            </a:r>
            <a:r>
              <a:rPr lang="en-ZA" dirty="0" smtClean="0"/>
              <a:t>the models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</a:t>
            </a:r>
            <a:r>
              <a:rPr lang="en-ZA" dirty="0"/>
              <a:t>the Linear Regression </a:t>
            </a:r>
            <a:r>
              <a:rPr lang="en-ZA" dirty="0" smtClean="0"/>
              <a:t>model </a:t>
            </a:r>
            <a:r>
              <a:rPr lang="en-ZA" dirty="0"/>
              <a:t>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08920"/>
            <a:ext cx="4032449" cy="36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2" y="2708920"/>
            <a:ext cx="4032448" cy="36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52156" y="4221088"/>
            <a:ext cx="64807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8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decision tree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8" y="2785952"/>
            <a:ext cx="4021936" cy="4072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" y="2852936"/>
            <a:ext cx="5139429" cy="31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statsmodels</a:t>
            </a:r>
            <a:r>
              <a:rPr lang="en-US" dirty="0" smtClean="0"/>
              <a:t> model works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7" y="2636912"/>
            <a:ext cx="6048672" cy="42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17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[iv]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SVR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7"/>
            <a:ext cx="6502568" cy="41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48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Voting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5760640" cy="38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Assessing the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models performed</a:t>
            </a:r>
          </a:p>
          <a:p>
            <a:endParaRPr lang="en-US" dirty="0" smtClean="0"/>
          </a:p>
          <a:p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49813"/>
              </p:ext>
            </p:extLst>
          </p:nvPr>
        </p:nvGraphicFramePr>
        <p:xfrm>
          <a:off x="179511" y="2564904"/>
          <a:ext cx="8784978" cy="39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6"/>
                <a:gridCol w="2928326"/>
                <a:gridCol w="2928326"/>
              </a:tblGrid>
              <a:tr h="443512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RMSE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Kaggle</a:t>
                      </a:r>
                      <a:r>
                        <a:rPr lang="en-US" dirty="0" smtClean="0"/>
                        <a:t> RMSE</a:t>
                      </a:r>
                      <a:endParaRPr lang="en-ZA" dirty="0"/>
                    </a:p>
                  </a:txBody>
                  <a:tcPr/>
                </a:tc>
              </a:tr>
              <a:tr h="1093590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765513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765513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Objective: Build a regression model that accurately predicts apple prices based on data provided.</a:t>
            </a:r>
          </a:p>
          <a:p>
            <a:r>
              <a:rPr lang="en-ZA" dirty="0" smtClean="0"/>
              <a:t>We have accomplished our goal!</a:t>
            </a:r>
          </a:p>
          <a:p>
            <a:r>
              <a:rPr lang="en-ZA" dirty="0" smtClean="0"/>
              <a:t>Steps we took: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explored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wrangled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split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built &amp; fitted our models on the data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573016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9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 [</a:t>
            </a:r>
            <a:r>
              <a:rPr lang="en-ZA" dirty="0" smtClean="0"/>
              <a:t>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Results: We managed to build a model that predicts </a:t>
            </a:r>
            <a:r>
              <a:rPr lang="en-ZA" dirty="0" err="1" smtClean="0"/>
              <a:t>appleprices</a:t>
            </a:r>
            <a:r>
              <a:rPr lang="en-ZA" dirty="0" smtClean="0"/>
              <a:t> very </a:t>
            </a:r>
            <a:r>
              <a:rPr lang="en-ZA" dirty="0" err="1" smtClean="0"/>
              <a:t>accuratele</a:t>
            </a:r>
            <a:r>
              <a:rPr lang="en-ZA" dirty="0" smtClean="0"/>
              <a:t> (RMSE: )</a:t>
            </a:r>
          </a:p>
          <a:p>
            <a:r>
              <a:rPr lang="en-ZA" dirty="0" smtClean="0"/>
              <a:t>Our model placed us at position …… on the </a:t>
            </a:r>
            <a:r>
              <a:rPr lang="en-ZA" dirty="0" err="1" smtClean="0"/>
              <a:t>Kaggle</a:t>
            </a:r>
            <a:r>
              <a:rPr lang="en-ZA" dirty="0" smtClean="0"/>
              <a:t> board.</a:t>
            </a:r>
          </a:p>
          <a:p>
            <a:r>
              <a:rPr lang="en-ZA" dirty="0" smtClean="0"/>
              <a:t>Suppliers can now more accurately predict their competitor’s apple prices so that they can adjust their own prices and thereby maximize their profit.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695825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769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But wait … there’s data!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3103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Durban Fresh Produce Market provided us with more than 60 000 transactions on the sales of commodities – including apples! </a:t>
            </a:r>
          </a:p>
          <a:p>
            <a:r>
              <a:rPr lang="en-US" dirty="0" smtClean="0"/>
              <a:t>This data was made available for us on </a:t>
            </a:r>
            <a:r>
              <a:rPr lang="en-US" dirty="0" err="1" smtClean="0"/>
              <a:t>Kaggle</a:t>
            </a:r>
            <a:r>
              <a:rPr lang="en-US" dirty="0" smtClean="0"/>
              <a:t> in the form of a CSV file.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928"/>
            <a:ext cx="9144000" cy="89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Any questions?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582005"/>
              </p:ext>
            </p:extLst>
          </p:nvPr>
        </p:nvGraphicFramePr>
        <p:xfrm>
          <a:off x="251520" y="1340768"/>
          <a:ext cx="8578850" cy="4846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89425"/>
                <a:gridCol w="4289425"/>
              </a:tblGrid>
              <a:tr h="370840">
                <a:tc>
                  <a:txBody>
                    <a:bodyPr/>
                    <a:lstStyle/>
                    <a:p>
                      <a:pPr lvl="1" algn="ctr" fontAlgn="base">
                        <a:lnSpc>
                          <a:spcPct val="200000"/>
                        </a:lnSpc>
                      </a:pPr>
                      <a:r>
                        <a:rPr lang="en-ZA" dirty="0" smtClean="0"/>
                        <a:t>Tea</a:t>
                      </a:r>
                      <a:r>
                        <a:rPr lang="en-ZA" baseline="0" dirty="0" smtClean="0"/>
                        <a:t>m Member Responsible:</a:t>
                      </a:r>
                      <a:endParaRPr lang="en-Z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algn="ctr" defTabSz="914400" rtl="0" eaLnBrk="1" fontAlgn="base" latinLnBrk="0" hangingPunct="1">
                        <a:lnSpc>
                          <a:spcPct val="200000"/>
                        </a:lnSpc>
                      </a:pPr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Responsibility:</a:t>
                      </a:r>
                      <a:endParaRPr lang="en-Z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sz="2800" dirty="0" smtClean="0"/>
                        <a:t>Harrison: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API, Git</a:t>
                      </a:r>
                      <a:r>
                        <a:rPr lang="en-ZA" sz="2800" baseline="0" dirty="0" smtClean="0"/>
                        <a:t> &amp;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pre-processing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Bhalisa</a:t>
                      </a:r>
                      <a:r>
                        <a:rPr lang="en-ZA" sz="2800" dirty="0" smtClean="0"/>
                        <a:t>: 	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AWS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Linear Regression model</a:t>
                      </a:r>
                    </a:p>
                  </a:txBody>
                  <a:tcPr/>
                </a:tc>
              </a:tr>
              <a:tr h="324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Keletso</a:t>
                      </a:r>
                      <a:r>
                        <a:rPr lang="en-ZA" sz="2800" dirty="0" smtClean="0"/>
                        <a:t>:  	</a:t>
                      </a:r>
                    </a:p>
                    <a:p>
                      <a:pPr algn="l"/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Exploration, </a:t>
                      </a:r>
                      <a:r>
                        <a:rPr lang="en-ZA" sz="2800" dirty="0" err="1" smtClean="0"/>
                        <a:t>DecisionTree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SVR Model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sz="2800" dirty="0" smtClean="0"/>
                        <a:t>Olive: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Statsmodels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Voting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623731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Disclaimer: None of the models or pictures used are our own, but were browsed.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8444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6484"/>
            <a:ext cx="3028950" cy="15144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design a regression model that accurately predicts the cost of apples based on transactional data from Durban </a:t>
            </a:r>
            <a:r>
              <a:rPr lang="en-US" dirty="0"/>
              <a:t>Fresh Produce </a:t>
            </a:r>
            <a:r>
              <a:rPr lang="en-US" dirty="0" smtClean="0"/>
              <a:t>Market.</a:t>
            </a:r>
          </a:p>
          <a:p>
            <a:r>
              <a:rPr lang="en-US" dirty="0" smtClean="0"/>
              <a:t>To assess our model with a subset of the data.</a:t>
            </a:r>
          </a:p>
          <a:p>
            <a:r>
              <a:rPr lang="en-US" dirty="0" smtClean="0"/>
              <a:t>To upload it onto </a:t>
            </a:r>
            <a:r>
              <a:rPr lang="en-US" dirty="0" err="1" smtClean="0"/>
              <a:t>Kaggle</a:t>
            </a:r>
            <a:r>
              <a:rPr lang="en-US" dirty="0" smtClean="0"/>
              <a:t> to compete with others to find the best model for the job.</a:t>
            </a:r>
          </a:p>
          <a:p>
            <a:r>
              <a:rPr lang="en-US" dirty="0"/>
              <a:t>T</a:t>
            </a:r>
            <a:r>
              <a:rPr lang="en-US" dirty="0" smtClean="0"/>
              <a:t>o communicate our findings to the world so it might be implemented.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5204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The team &amp; </a:t>
            </a:r>
            <a:r>
              <a:rPr lang="en-ZA" dirty="0"/>
              <a:t>t</a:t>
            </a:r>
            <a:r>
              <a:rPr lang="en-ZA" dirty="0" smtClean="0"/>
              <a:t>ime for the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have a diverse team from all walks of life.</a:t>
            </a:r>
          </a:p>
          <a:p>
            <a:pPr marL="0" indent="0">
              <a:buNone/>
            </a:pPr>
            <a:r>
              <a:rPr lang="en-US" dirty="0" smtClean="0"/>
              <a:t>1. Jacques Stander (group coordinator) - background in teaching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Khomotso</a:t>
            </a:r>
            <a:r>
              <a:rPr lang="en-US" dirty="0" smtClean="0"/>
              <a:t> </a:t>
            </a:r>
            <a:r>
              <a:rPr lang="en-US" dirty="0" err="1" smtClean="0"/>
              <a:t>Maake</a:t>
            </a:r>
            <a:r>
              <a:rPr lang="en-US" dirty="0" smtClean="0"/>
              <a:t> – background in psychology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Keletso</a:t>
            </a:r>
            <a:r>
              <a:rPr lang="en-US" dirty="0" smtClean="0"/>
              <a:t> Pule – background in applied math</a:t>
            </a:r>
          </a:p>
          <a:p>
            <a:pPr marL="0" indent="0">
              <a:buNone/>
            </a:pPr>
            <a:r>
              <a:rPr lang="en-US" dirty="0" smtClean="0"/>
              <a:t>4. Harrison </a:t>
            </a:r>
            <a:r>
              <a:rPr lang="en-US" dirty="0" err="1" smtClean="0"/>
              <a:t>Hlongwane</a:t>
            </a:r>
            <a:r>
              <a:rPr lang="en-US" dirty="0" smtClean="0"/>
              <a:t> – background in IT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Bhalisa</a:t>
            </a:r>
            <a:r>
              <a:rPr lang="en-US" dirty="0" smtClean="0"/>
              <a:t> </a:t>
            </a:r>
            <a:r>
              <a:rPr lang="en-US" dirty="0" err="1" smtClean="0"/>
              <a:t>Sodo</a:t>
            </a:r>
            <a:r>
              <a:rPr lang="en-US" dirty="0" smtClean="0"/>
              <a:t> – background in IT</a:t>
            </a:r>
          </a:p>
          <a:p>
            <a:r>
              <a:rPr lang="en-US" dirty="0" smtClean="0"/>
              <a:t>We worked on this for 4 weeks under the supervision of Trevor </a:t>
            </a:r>
            <a:r>
              <a:rPr lang="en-US" dirty="0" err="1" smtClean="0"/>
              <a:t>Senyane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640635"/>
            <a:ext cx="2231341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4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err="1" smtClean="0"/>
              <a:t>Kaggle</a:t>
            </a:r>
            <a:r>
              <a:rPr lang="en-ZA" dirty="0" smtClean="0"/>
              <a:t> submission format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7" y="2060848"/>
            <a:ext cx="8780055" cy="39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Step 1: Exploring the </a:t>
            </a:r>
            <a:r>
              <a:rPr lang="en-ZA" dirty="0"/>
              <a:t>d</a:t>
            </a:r>
            <a:r>
              <a:rPr lang="en-ZA" dirty="0" smtClean="0"/>
              <a:t>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14399"/>
            <a:ext cx="8229600" cy="4525963"/>
          </a:xfrm>
        </p:spPr>
        <p:txBody>
          <a:bodyPr>
            <a:normAutofit/>
          </a:bodyPr>
          <a:lstStyle/>
          <a:p>
            <a:r>
              <a:rPr lang="en-ZA" dirty="0" smtClean="0"/>
              <a:t>We started by importing the necessary packages </a:t>
            </a:r>
          </a:p>
          <a:p>
            <a:pPr lvl="1"/>
            <a:r>
              <a:rPr lang="en-ZA" dirty="0" smtClean="0"/>
              <a:t>pandas &amp; </a:t>
            </a:r>
            <a:r>
              <a:rPr lang="en-ZA" dirty="0" err="1" smtClean="0"/>
              <a:t>numpy</a:t>
            </a:r>
            <a:r>
              <a:rPr lang="en-ZA" dirty="0" smtClean="0"/>
              <a:t> for data wrangling</a:t>
            </a:r>
          </a:p>
          <a:p>
            <a:pPr lvl="1"/>
            <a:r>
              <a:rPr lang="en-ZA" dirty="0" err="1" smtClean="0"/>
              <a:t>Matplotlib</a:t>
            </a:r>
            <a:r>
              <a:rPr lang="en-ZA" dirty="0" smtClean="0"/>
              <a:t> &amp; </a:t>
            </a:r>
            <a:r>
              <a:rPr lang="en-ZA" dirty="0" err="1" smtClean="0"/>
              <a:t>seaborn</a:t>
            </a:r>
            <a:r>
              <a:rPr lang="en-ZA" dirty="0" smtClean="0"/>
              <a:t> for data visualization</a:t>
            </a:r>
          </a:p>
          <a:p>
            <a:pPr lvl="1"/>
            <a:r>
              <a:rPr lang="en-ZA" dirty="0" err="1" smtClean="0"/>
              <a:t>Statsmodels</a:t>
            </a:r>
            <a:r>
              <a:rPr lang="en-ZA" dirty="0" smtClean="0"/>
              <a:t> &amp; </a:t>
            </a:r>
            <a:r>
              <a:rPr lang="en-ZA" dirty="0" err="1" smtClean="0"/>
              <a:t>sklearn</a:t>
            </a:r>
            <a:r>
              <a:rPr lang="en-ZA" dirty="0" smtClean="0"/>
              <a:t> for data </a:t>
            </a:r>
            <a:r>
              <a:rPr lang="en-ZA" dirty="0" err="1" smtClean="0"/>
              <a:t>modeling</a:t>
            </a:r>
            <a:endParaRPr lang="en-ZA" dirty="0" smtClean="0"/>
          </a:p>
          <a:p>
            <a:r>
              <a:rPr lang="en-ZA" dirty="0" smtClean="0"/>
              <a:t>We imported the CSV files into pandas </a:t>
            </a:r>
            <a:r>
              <a:rPr lang="en-ZA" dirty="0" err="1" smtClean="0"/>
              <a:t>DataFrames</a:t>
            </a:r>
            <a:endParaRPr lang="en-ZA" dirty="0" smtClean="0"/>
          </a:p>
          <a:p>
            <a:r>
              <a:rPr lang="en-ZA" dirty="0" smtClean="0"/>
              <a:t>Then we filtered it and showed only Apple Golden Delicious.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25093"/>
            <a:ext cx="2592288" cy="20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1: Exploring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Insights from plots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33" y="2564904"/>
            <a:ext cx="4968552" cy="3774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3485"/>
            <a:ext cx="4320480" cy="34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4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</a:t>
            </a:r>
            <a:r>
              <a:rPr lang="en-ZA" dirty="0" smtClean="0"/>
              <a:t>data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Looking for shape, data-types and null values.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0" t="40474"/>
          <a:stretch/>
        </p:blipFill>
        <p:spPr>
          <a:xfrm>
            <a:off x="2169268" y="2371725"/>
            <a:ext cx="537786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1214</TotalTime>
  <Words>956</Words>
  <Application>Microsoft Office PowerPoint</Application>
  <PresentationFormat>Letter Paper (8.5x11 in)</PresentationFormat>
  <Paragraphs>138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What will the apples cost?</vt:lpstr>
      <vt:lpstr>The problem:</vt:lpstr>
      <vt:lpstr>But wait … there’s data!</vt:lpstr>
      <vt:lpstr>Our objective </vt:lpstr>
      <vt:lpstr>The team &amp; time for the task</vt:lpstr>
      <vt:lpstr>The Kaggle submission format</vt:lpstr>
      <vt:lpstr>Step 1: Exploring the data [i]</vt:lpstr>
      <vt:lpstr>Step 1: Exploring the data [ii]</vt:lpstr>
      <vt:lpstr>Step 1: Exploring the data [iii]</vt:lpstr>
      <vt:lpstr>Step 1: Exploring the data [iv]</vt:lpstr>
      <vt:lpstr>Step 1: Exploring the data [v]</vt:lpstr>
      <vt:lpstr>Step 1: Exploring the data [vi]</vt:lpstr>
      <vt:lpstr>Step 1: Exploring the data [vi]</vt:lpstr>
      <vt:lpstr>Step 1: Exploring the data [vii]</vt:lpstr>
      <vt:lpstr>Step 1: Exploring the data [viii]</vt:lpstr>
      <vt:lpstr>Step 1: Exploring the data [ix]</vt:lpstr>
      <vt:lpstr>Step 2: Wrangling the data [i]</vt:lpstr>
      <vt:lpstr>Step 2: Wrangling the data [ii]</vt:lpstr>
      <vt:lpstr>Step 2: Wrangling the data [iii]</vt:lpstr>
      <vt:lpstr>Step 3: Splitting the data </vt:lpstr>
      <vt:lpstr>Step 4: Building the models [i]</vt:lpstr>
      <vt:lpstr>Step 4: Building the models [ii]</vt:lpstr>
      <vt:lpstr>Step 4: Building the models [iii]</vt:lpstr>
      <vt:lpstr>Step 4: Building the models [iii]</vt:lpstr>
      <vt:lpstr>Step 4: Building the models [iv]</vt:lpstr>
      <vt:lpstr>Step 4: Building the models [v]</vt:lpstr>
      <vt:lpstr>Step 5: Assessing the models</vt:lpstr>
      <vt:lpstr>Conclusion [i]</vt:lpstr>
      <vt:lpstr>Conclusion [ii]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will the apples cost?</dc:title>
  <dc:creator>Jacques Stander</dc:creator>
  <cp:lastModifiedBy>Jacques Stander</cp:lastModifiedBy>
  <cp:revision>38</cp:revision>
  <dcterms:created xsi:type="dcterms:W3CDTF">2021-05-18T04:40:01Z</dcterms:created>
  <dcterms:modified xsi:type="dcterms:W3CDTF">2021-05-25T12:35:59Z</dcterms:modified>
</cp:coreProperties>
</file>