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4223807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08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63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64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63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7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40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8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7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53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6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79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4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98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14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73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96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68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573" y="1959864"/>
            <a:ext cx="7704667" cy="1981200"/>
          </a:xfrm>
        </p:spPr>
        <p:txBody>
          <a:bodyPr/>
          <a:lstStyle/>
          <a:p>
            <a:r>
              <a:rPr dirty="0"/>
              <a:t>Finding Signals in Financial Markets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0680" y="5294376"/>
            <a:ext cx="3520440" cy="1244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Adam Roszkiewicz 51309</a:t>
            </a:r>
          </a:p>
          <a:p>
            <a:pPr marL="0" indent="0">
              <a:buNone/>
            </a:pPr>
            <a:r>
              <a:rPr lang="pl-PL" dirty="0"/>
              <a:t>Lena Kryczka 41132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977C7-64F0-E1DD-D612-6844D757F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7933" y="4158140"/>
            <a:ext cx="7704667" cy="3332816"/>
          </a:xfrm>
        </p:spPr>
        <p:txBody>
          <a:bodyPr/>
          <a:lstStyle/>
          <a:p>
            <a:r>
              <a:rPr lang="pl-PL" sz="5400" b="1" dirty="0" err="1"/>
              <a:t>Thank</a:t>
            </a:r>
            <a:r>
              <a:rPr lang="pl-PL" sz="5400" b="1" dirty="0"/>
              <a:t> </a:t>
            </a:r>
            <a:r>
              <a:rPr lang="pl-PL" sz="5400" b="1" dirty="0" err="1"/>
              <a:t>You</a:t>
            </a:r>
            <a:endParaRPr lang="pl-PL" sz="5400" b="1" dirty="0"/>
          </a:p>
          <a:p>
            <a:endParaRPr lang="pl-PL" dirty="0"/>
          </a:p>
        </p:txBody>
      </p:sp>
      <p:pic>
        <p:nvPicPr>
          <p:cNvPr id="4098" name="Picture 2" descr="Artificial Intelligence in Science | OECD">
            <a:extLst>
              <a:ext uri="{FF2B5EF4-FFF2-40B4-BE49-F238E27FC236}">
                <a16:creationId xmlns:a16="http://schemas.microsoft.com/office/drawing/2014/main" id="{63C134B3-0944-A3CD-9CCB-A83E35A52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604" y="1329845"/>
            <a:ext cx="5702131" cy="335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841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Specific</a:t>
            </a:r>
            <a:r>
              <a:rPr lang="pl-PL" dirty="0"/>
              <a:t> </a:t>
            </a:r>
            <a:r>
              <a:rPr lang="pl-PL" dirty="0" err="1"/>
              <a:t>Objectives</a:t>
            </a:r>
            <a:r>
              <a:rPr lang="pl-PL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2" y="2374392"/>
            <a:ext cx="7704667" cy="3332816"/>
          </a:xfrm>
        </p:spPr>
        <p:txBody>
          <a:bodyPr/>
          <a:lstStyle/>
          <a:p>
            <a:r>
              <a:rPr lang="en-US" dirty="0"/>
              <a:t>Creating and analyzing signals for a variety of financial assets.</a:t>
            </a:r>
            <a:endParaRPr lang="pl-PL" dirty="0"/>
          </a:p>
          <a:p>
            <a:r>
              <a:rPr lang="en-US" dirty="0"/>
              <a:t>Measuring the efficiency of signals across multiple timeframes.</a:t>
            </a:r>
            <a:endParaRPr lang="pl-PL" dirty="0"/>
          </a:p>
          <a:p>
            <a:r>
              <a:rPr lang="en-US" dirty="0"/>
              <a:t>Evaluating strategy outcomes using metrics like Sharpe ratio, drawdown analysis, and trade success rate.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Methodology</a:t>
            </a:r>
            <a:r>
              <a:rPr lang="pl-PL" dirty="0"/>
              <a:t> and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273808"/>
            <a:ext cx="7704667" cy="333281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Dataset: Historical price data (2010–2023) sourced from Yahoo Finance.</a:t>
            </a:r>
            <a:endParaRPr lang="pl-PL" dirty="0"/>
          </a:p>
          <a:p>
            <a:r>
              <a:rPr lang="en-US" dirty="0"/>
              <a:t>Key Metrics Evaluated:</a:t>
            </a:r>
            <a:endParaRPr lang="pl-PL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Sharpe Ratio: Evaluates returns adjusted for risk.</a:t>
            </a:r>
            <a:endParaRPr lang="pl-PL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Maximum Drawdown: Measures the steepest decline from a peak to a trough.</a:t>
            </a:r>
            <a:endParaRPr lang="pl-PL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Win Rate: Calculates the proportion of successful trades.</a:t>
            </a:r>
            <a:endParaRPr lang="pl-PL" dirty="0"/>
          </a:p>
          <a:p>
            <a:r>
              <a:rPr lang="en-US" dirty="0"/>
              <a:t>Approach: Implementing a Moving Average Crossover strategy with 20-day and 50-day averages.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Trend-</a:t>
            </a:r>
            <a:r>
              <a:rPr lang="pl-PL" dirty="0" err="1"/>
              <a:t>following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4429" y="1990344"/>
            <a:ext cx="7704667" cy="3934968"/>
          </a:xfrm>
        </p:spPr>
        <p:txBody>
          <a:bodyPr/>
          <a:lstStyle/>
          <a:p>
            <a:r>
              <a:rPr lang="en-US" dirty="0"/>
              <a:t>Trend-following is a trading strategy that aligns with the market’s movement. It operates on the premise that asset prices often sustain a directional momentum over time.</a:t>
            </a:r>
            <a:endParaRPr lang="pl-PL" dirty="0"/>
          </a:p>
          <a:p>
            <a:r>
              <a:rPr lang="en-US" dirty="0"/>
              <a:t>Trend-following techniques rely on technical tools to detect when a trend starts and ends.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-100583"/>
            <a:ext cx="7704667" cy="960119"/>
          </a:xfrm>
        </p:spPr>
        <p:txBody>
          <a:bodyPr/>
          <a:lstStyle/>
          <a:p>
            <a:r>
              <a:rPr lang="pl-PL" dirty="0" err="1"/>
              <a:t>Signals</a:t>
            </a:r>
            <a:r>
              <a:rPr lang="pl-PL" dirty="0"/>
              <a:t> </a:t>
            </a:r>
            <a:r>
              <a:rPr lang="pl-PL" dirty="0" err="1"/>
              <a:t>Visualisation</a:t>
            </a:r>
            <a:r>
              <a:rPr lang="pl-PL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975EB2-B0A1-B846-1D87-B61981316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041" y="1019780"/>
            <a:ext cx="4941907" cy="26117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099A15-B3FC-4F6F-5408-B6E912259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48" y="3985454"/>
            <a:ext cx="5089400" cy="26896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11BD50-E0FF-4075-D59D-D42088377870}"/>
              </a:ext>
            </a:extLst>
          </p:cNvPr>
          <p:cNvSpPr txBox="1"/>
          <p:nvPr/>
        </p:nvSpPr>
        <p:spPr>
          <a:xfrm>
            <a:off x="6400800" y="1309976"/>
            <a:ext cx="25237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Performance for TSLA:</a:t>
            </a:r>
          </a:p>
          <a:p>
            <a:r>
              <a:rPr lang="en-US" dirty="0"/>
              <a:t>Sharpe Ratio: 0.28</a:t>
            </a:r>
          </a:p>
          <a:p>
            <a:r>
              <a:rPr lang="en-US" dirty="0"/>
              <a:t>Maximum Drawdown: -89.35%</a:t>
            </a:r>
          </a:p>
          <a:p>
            <a:r>
              <a:rPr lang="en-US" dirty="0"/>
              <a:t>Win Rate: 50.47%</a:t>
            </a:r>
          </a:p>
          <a:p>
            <a:r>
              <a:rPr lang="en-US" dirty="0"/>
              <a:t>Total Trades: 3101</a:t>
            </a:r>
          </a:p>
          <a:p>
            <a:r>
              <a:rPr lang="en-US" dirty="0"/>
              <a:t>Profitable Trades: 1565</a:t>
            </a:r>
            <a:endParaRPr lang="pl-P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18B88D4-3B7F-1FA4-9271-A31019247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7880" y="1691640"/>
            <a:ext cx="3246120" cy="1700784"/>
          </a:xfrm>
        </p:spPr>
        <p:txBody>
          <a:bodyPr>
            <a:normAutofit lnSpcReduction="10000"/>
          </a:bodyPr>
          <a:lstStyle/>
          <a:p>
            <a:pPr marL="0"/>
            <a:r>
              <a:rPr lang="en-US" sz="1800" dirty="0"/>
              <a:t>Performance for BND: Sharpe Ratio: 0.26 Maximum Drawdown: -11.10% Win Rate: 49.39% Total Trades: 3223 Profitable Trades: 1592 </a:t>
            </a:r>
            <a:br>
              <a:rPr lang="en-US" sz="1800" dirty="0"/>
            </a:br>
            <a:endParaRPr lang="pl-PL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DEAF08-A7F8-ECB4-69AE-128DBF005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608" y="3465577"/>
            <a:ext cx="5504688" cy="28989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C38468-A53B-716F-5E53-62ECFB23F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720" y="530024"/>
            <a:ext cx="5040801" cy="26546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FB732D04-E09B-D616-EA54-B673E212EAF5}"/>
              </a:ext>
            </a:extLst>
          </p:cNvPr>
          <p:cNvSpPr txBox="1">
            <a:spLocks/>
          </p:cNvSpPr>
          <p:nvPr/>
        </p:nvSpPr>
        <p:spPr>
          <a:xfrm>
            <a:off x="5897880" y="1691640"/>
            <a:ext cx="3246120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1800" dirty="0"/>
              <a:t>Performance for ^NDX: Sharpe Ratio: 0.02 Maximum Drawdown: -45.65% Win Rate: 52.06% Total Trades: 3223 Profitable Trades: 1678 </a:t>
            </a:r>
            <a:br>
              <a:rPr lang="en-US" sz="1400" dirty="0"/>
            </a:br>
            <a:endParaRPr lang="pl-PL" sz="1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456F6B2-DF47-76A1-D088-95E448C1A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" y="169372"/>
            <a:ext cx="5166360" cy="26879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D93EEA-0F67-C54D-E318-A1813CA10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792" y="3392424"/>
            <a:ext cx="6138701" cy="329620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1888" y="1355008"/>
            <a:ext cx="3017520" cy="2942672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Performance for GBPUSD=X: Sharpe Ratio: 0.09 Maximum Drawdown: -27.15% Win Rate: 50.19% Total Trades: 3337 Profitable Trades: 1675</a:t>
            </a:r>
            <a:endParaRPr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91BC82-3642-10E8-B486-40563FB68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945" y="2826344"/>
            <a:ext cx="5123248" cy="27194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8F7246-70A7-5A0C-5A62-98B47F3FD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881" y="260449"/>
            <a:ext cx="4571999" cy="242686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60C91-D3B6-C4D4-55F5-0F0B4D6B1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" y="3552050"/>
            <a:ext cx="4178808" cy="2241632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Performance for CL=F: Sharpe Ratio: 0.29 Maximum Drawdown: -85.24% Win Rate: 50.70% Total Trades: 3221 Profitable Trades: 1633</a:t>
            </a:r>
            <a:endParaRPr lang="pl-PL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EC52D4-AED4-C2FC-EC20-181B0A3E1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222732"/>
            <a:ext cx="5376672" cy="28340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F6A8C6-C3E2-6B23-2ABC-DFA212B36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816" y="3221859"/>
            <a:ext cx="4828032" cy="257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769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24</TotalTime>
  <Words>308</Words>
  <Application>Microsoft Office PowerPoint</Application>
  <PresentationFormat>On-screen Show (4:3)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Consolas</vt:lpstr>
      <vt:lpstr>Corbel</vt:lpstr>
      <vt:lpstr>Parallax</vt:lpstr>
      <vt:lpstr>Finding Signals in Financial Markets</vt:lpstr>
      <vt:lpstr>Specific Objectives:</vt:lpstr>
      <vt:lpstr>Methodology and data</vt:lpstr>
      <vt:lpstr>Trend-following</vt:lpstr>
      <vt:lpstr>Signals Visualisation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Lensi</dc:creator>
  <cp:keywords/>
  <dc:description>generated using python-pptx</dc:description>
  <cp:lastModifiedBy>Lena Kryczka</cp:lastModifiedBy>
  <cp:revision>3</cp:revision>
  <dcterms:created xsi:type="dcterms:W3CDTF">2013-01-27T09:14:16Z</dcterms:created>
  <dcterms:modified xsi:type="dcterms:W3CDTF">2024-12-01T20:24:23Z</dcterms:modified>
  <cp:category/>
</cp:coreProperties>
</file>