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70" r:id="rId7"/>
    <p:sldId id="271" r:id="rId8"/>
    <p:sldId id="272" r:id="rId9"/>
    <p:sldId id="273" r:id="rId10"/>
    <p:sldId id="274" r:id="rId11"/>
    <p:sldId id="260" r:id="rId12"/>
    <p:sldId id="275" r:id="rId13"/>
    <p:sldId id="276" r:id="rId14"/>
    <p:sldId id="277" r:id="rId15"/>
    <p:sldId id="261" r:id="rId16"/>
    <p:sldId id="278" r:id="rId17"/>
    <p:sldId id="279" r:id="rId18"/>
    <p:sldId id="280" r:id="rId19"/>
    <p:sldId id="262" r:id="rId20"/>
    <p:sldId id="281" r:id="rId21"/>
    <p:sldId id="282" r:id="rId22"/>
    <p:sldId id="283" r:id="rId23"/>
    <p:sldId id="263" r:id="rId24"/>
    <p:sldId id="286" r:id="rId25"/>
    <p:sldId id="287" r:id="rId26"/>
    <p:sldId id="264" r:id="rId27"/>
    <p:sldId id="285" r:id="rId28"/>
    <p:sldId id="288" r:id="rId29"/>
    <p:sldId id="289" r:id="rId30"/>
    <p:sldId id="290" r:id="rId31"/>
    <p:sldId id="291" r:id="rId32"/>
    <p:sldId id="266" r:id="rId33"/>
    <p:sldId id="284" r:id="rId34"/>
    <p:sldId id="267" r:id="rId35"/>
    <p:sldId id="293" r:id="rId36"/>
    <p:sldId id="268" r:id="rId37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48">
          <p15:clr>
            <a:srgbClr val="A4A3A4"/>
          </p15:clr>
        </p15:guide>
        <p15:guide id="2" orient="horz" pos="252">
          <p15:clr>
            <a:srgbClr val="A4A3A4"/>
          </p15:clr>
        </p15:guide>
        <p15:guide id="3" orient="horz" pos="2988" userDrawn="1">
          <p15:clr>
            <a:srgbClr val="A4A3A4"/>
          </p15:clr>
        </p15:guide>
        <p15:guide id="4" orient="horz" pos="3420">
          <p15:clr>
            <a:srgbClr val="A4A3A4"/>
          </p15:clr>
        </p15:guide>
        <p15:guide id="5" pos="216">
          <p15:clr>
            <a:srgbClr val="A4A3A4"/>
          </p15:clr>
        </p15:guide>
        <p15:guide id="6" pos="55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546" y="96"/>
      </p:cViewPr>
      <p:guideLst>
        <p:guide orient="horz" pos="3348"/>
        <p:guide orient="horz" pos="252"/>
        <p:guide orient="horz" pos="2988"/>
        <p:guide orient="horz" pos="3420"/>
        <p:guide pos="216"/>
        <p:guide pos="554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im\Documents\Freelance\Wally\110110DeltekPPTArt\DeltekPPTCoverBackground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4762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346393" y="394573"/>
            <a:ext cx="5410200" cy="1594247"/>
          </a:xfrm>
        </p:spPr>
        <p:txBody>
          <a:bodyPr lIns="0" tIns="0" rIns="0" bIns="0" anchor="ctr">
            <a:noAutofit/>
          </a:bodyPr>
          <a:lstStyle>
            <a:lvl1pPr>
              <a:lnSpc>
                <a:spcPct val="85000"/>
              </a:lnSpc>
              <a:defRPr sz="4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342900" y="2228850"/>
            <a:ext cx="5905499" cy="8001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0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3"/>
          <a:srcRect l="65000" b="55926"/>
          <a:stretch>
            <a:fillRect/>
          </a:stretch>
        </p:blipFill>
        <p:spPr>
          <a:xfrm>
            <a:off x="5943600" y="-76200"/>
            <a:ext cx="3200400" cy="2266950"/>
          </a:xfrm>
          <a:prstGeom prst="rect">
            <a:avLst/>
          </a:prstGeom>
        </p:spPr>
      </p:pic>
      <p:pic>
        <p:nvPicPr>
          <p:cNvPr id="11" name="Picture 10" descr="Deltek_Lockup_R_White_RGB_600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5943600" y="4108450"/>
            <a:ext cx="30607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74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endParaRPr lang="en-US" sz="2000" dirty="0" smtClean="0"/>
          </a:p>
        </p:txBody>
      </p:sp>
      <p:pic>
        <p:nvPicPr>
          <p:cNvPr id="6" name="Picture 5" descr="ribbon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0950"/>
            <a:ext cx="9144000" cy="1371600"/>
          </a:xfrm>
          <a:prstGeom prst="rect">
            <a:avLst/>
          </a:prstGeom>
        </p:spPr>
      </p:pic>
      <p:pic>
        <p:nvPicPr>
          <p:cNvPr id="8" name="Picture 2" descr="C:\Users\Jim\Documents\Freelance\Wally\110110DeltekPPTArt\Deltek_Lockup_R_Blue_RGB_300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85750"/>
            <a:ext cx="22352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211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57150"/>
            <a:ext cx="91440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42902" y="486833"/>
            <a:ext cx="8458199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3"/>
          </p:nvPr>
        </p:nvSpPr>
        <p:spPr>
          <a:xfrm>
            <a:off x="342900" y="1400175"/>
            <a:ext cx="8458200" cy="3686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7"/>
          <p:cNvSpPr>
            <a:spLocks noGrp="1"/>
          </p:cNvSpPr>
          <p:nvPr>
            <p:ph type="dt" sz="half" idx="14"/>
          </p:nvPr>
        </p:nvSpPr>
        <p:spPr>
          <a:xfrm>
            <a:off x="7315201" y="4711712"/>
            <a:ext cx="677331" cy="177641"/>
          </a:xfrm>
        </p:spPr>
        <p:txBody>
          <a:bodyPr/>
          <a:lstStyle/>
          <a:p>
            <a:fld id="{63B57C05-FAC8-4AF1-906F-A3907E6963E2}" type="datetime1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8245784" y="4714876"/>
            <a:ext cx="555316" cy="174477"/>
          </a:xfrm>
        </p:spPr>
        <p:txBody>
          <a:bodyPr/>
          <a:lstStyle>
            <a:lvl1pPr algn="r">
              <a:defRPr/>
            </a:lvl1pPr>
          </a:lstStyle>
          <a:p>
            <a:fld id="{53E7D600-3523-4C63-B38B-0FF9ED66F9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16"/>
          </p:nvPr>
        </p:nvSpPr>
        <p:spPr>
          <a:xfrm>
            <a:off x="3659383" y="4711712"/>
            <a:ext cx="3262735" cy="177641"/>
          </a:xfrm>
        </p:spPr>
        <p:txBody>
          <a:bodyPr/>
          <a:lstStyle/>
          <a:p>
            <a:r>
              <a:rPr lang="en-US" dirty="0" smtClean="0"/>
              <a:t>CONFIDENTIAL  ©2015 Deltek, Inc.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170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84EB-03B6-4EF4-94A9-B7E67D0967B6}" type="datetime1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CONFIDENTIAL  ©2011 Deltek, Inc.  All Rights Reserved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3"/>
          </p:nvPr>
        </p:nvSpPr>
        <p:spPr>
          <a:xfrm>
            <a:off x="342900" y="1400175"/>
            <a:ext cx="4114800" cy="3686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4"/>
          </p:nvPr>
        </p:nvSpPr>
        <p:spPr>
          <a:xfrm>
            <a:off x="4686300" y="1400175"/>
            <a:ext cx="4114800" cy="3686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75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7"/>
          <p:cNvSpPr>
            <a:spLocks noGrp="1"/>
          </p:cNvSpPr>
          <p:nvPr>
            <p:ph type="dt" sz="half" idx="14"/>
          </p:nvPr>
        </p:nvSpPr>
        <p:spPr>
          <a:xfrm>
            <a:off x="7315201" y="4711712"/>
            <a:ext cx="677331" cy="177641"/>
          </a:xfrm>
        </p:spPr>
        <p:txBody>
          <a:bodyPr/>
          <a:lstStyle/>
          <a:p>
            <a:fld id="{63B57C05-FAC8-4AF1-906F-A3907E6963E2}" type="datetime1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8245784" y="4714876"/>
            <a:ext cx="555316" cy="174477"/>
          </a:xfrm>
        </p:spPr>
        <p:txBody>
          <a:bodyPr/>
          <a:lstStyle>
            <a:lvl1pPr algn="r">
              <a:defRPr/>
            </a:lvl1pPr>
          </a:lstStyle>
          <a:p>
            <a:fld id="{53E7D600-3523-4C63-B38B-0FF9ED66F9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9"/>
          <p:cNvSpPr>
            <a:spLocks noGrp="1"/>
          </p:cNvSpPr>
          <p:nvPr>
            <p:ph type="ftr" sz="quarter" idx="16"/>
          </p:nvPr>
        </p:nvSpPr>
        <p:spPr>
          <a:xfrm>
            <a:off x="3659383" y="4711712"/>
            <a:ext cx="3262735" cy="177641"/>
          </a:xfrm>
        </p:spPr>
        <p:txBody>
          <a:bodyPr/>
          <a:lstStyle/>
          <a:p>
            <a:r>
              <a:rPr lang="en-US" dirty="0" smtClean="0"/>
              <a:t>CONFIDENTIAL  ©2015 Deltek, Inc.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336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3723679"/>
            <a:ext cx="25908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832D-1958-4308-A4C7-97DAD86B9756}" type="datetime1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CONFIDENTIAL  ©2011 Deltek, Inc.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74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300" y="942975"/>
            <a:ext cx="5257800" cy="36861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342900" y="942975"/>
            <a:ext cx="3086100" cy="36861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7"/>
          <p:cNvSpPr>
            <a:spLocks noGrp="1"/>
          </p:cNvSpPr>
          <p:nvPr>
            <p:ph type="dt" sz="half" idx="14"/>
          </p:nvPr>
        </p:nvSpPr>
        <p:spPr>
          <a:xfrm>
            <a:off x="7315201" y="4711712"/>
            <a:ext cx="677331" cy="177641"/>
          </a:xfrm>
        </p:spPr>
        <p:txBody>
          <a:bodyPr/>
          <a:lstStyle/>
          <a:p>
            <a:fld id="{63B57C05-FAC8-4AF1-906F-A3907E6963E2}" type="datetime1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8245784" y="4714876"/>
            <a:ext cx="555316" cy="174477"/>
          </a:xfrm>
        </p:spPr>
        <p:txBody>
          <a:bodyPr/>
          <a:lstStyle>
            <a:lvl1pPr algn="r">
              <a:defRPr/>
            </a:lvl1pPr>
          </a:lstStyle>
          <a:p>
            <a:fld id="{53E7D600-3523-4C63-B38B-0FF9ED66F9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9"/>
          <p:cNvSpPr>
            <a:spLocks noGrp="1"/>
          </p:cNvSpPr>
          <p:nvPr>
            <p:ph type="ftr" sz="quarter" idx="16"/>
          </p:nvPr>
        </p:nvSpPr>
        <p:spPr>
          <a:xfrm>
            <a:off x="3659383" y="4711712"/>
            <a:ext cx="3262735" cy="177641"/>
          </a:xfrm>
        </p:spPr>
        <p:txBody>
          <a:bodyPr/>
          <a:lstStyle/>
          <a:p>
            <a:r>
              <a:rPr lang="en-US" dirty="0" smtClean="0"/>
              <a:t>CONFIDENTIAL  ©2015 Deltek, Inc.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39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Jim\Documents\Freelance\Wally\110110DeltekPPTArt\DeltekPPTDividerBlu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9525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Logobl.png"/>
          <p:cNvPicPr>
            <a:picLocks noChangeAspect="1"/>
          </p:cNvPicPr>
          <p:nvPr/>
        </p:nvPicPr>
        <p:blipFill>
          <a:blip r:embed="rId3"/>
          <a:srcRect l="62500" t="7037" b="60370"/>
          <a:stretch>
            <a:fillRect/>
          </a:stretch>
        </p:blipFill>
        <p:spPr>
          <a:xfrm>
            <a:off x="5715000" y="285750"/>
            <a:ext cx="3429000" cy="167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58153" y="1354693"/>
            <a:ext cx="7314247" cy="968693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85000"/>
              </a:lnSpc>
              <a:defRPr sz="4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454660" y="2533650"/>
            <a:ext cx="4229100" cy="8001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0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7" name="Picture 16" descr="Deltek_Lockup_R_White_RGB_600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292100" y="4108450"/>
            <a:ext cx="30607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53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C:\Users\Jim\Documents\Freelance\Wally\110110DeltekPPTArt\DeltekPPTDividerBlu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9525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58153" y="1354693"/>
            <a:ext cx="7314247" cy="968693"/>
          </a:xfrm>
        </p:spPr>
        <p:txBody>
          <a:bodyPr lIns="0" tIns="0" rIns="0" bIns="0" anchor="ctr">
            <a:noAutofit/>
          </a:bodyPr>
          <a:lstStyle>
            <a:lvl1pPr>
              <a:lnSpc>
                <a:spcPct val="85000"/>
              </a:lnSpc>
              <a:defRPr sz="4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454660" y="2533650"/>
            <a:ext cx="4229100" cy="8001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0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3" name="Picture 12" descr="Logoyel.png"/>
          <p:cNvPicPr>
            <a:picLocks noChangeAspect="1"/>
          </p:cNvPicPr>
          <p:nvPr/>
        </p:nvPicPr>
        <p:blipFill>
          <a:blip r:embed="rId3"/>
          <a:srcRect l="65000" b="56519"/>
          <a:stretch>
            <a:fillRect/>
          </a:stretch>
        </p:blipFill>
        <p:spPr>
          <a:xfrm>
            <a:off x="5943600" y="-121920"/>
            <a:ext cx="3200400" cy="2236470"/>
          </a:xfrm>
          <a:prstGeom prst="rect">
            <a:avLst/>
          </a:prstGeom>
        </p:spPr>
      </p:pic>
      <p:pic>
        <p:nvPicPr>
          <p:cNvPr id="17" name="Picture 16" descr="Deltek_Lockup_R_White_RGB_600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292100" y="4108450"/>
            <a:ext cx="30607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42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Jim\Documents\Freelance\Wally\110110DeltekPPTArt\DeltekPPTDividerBlu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9525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58153" y="1354693"/>
            <a:ext cx="7314247" cy="968693"/>
          </a:xfrm>
        </p:spPr>
        <p:txBody>
          <a:bodyPr lIns="0" tIns="0" rIns="0" bIns="0" anchor="ctr">
            <a:noAutofit/>
          </a:bodyPr>
          <a:lstStyle>
            <a:lvl1pPr>
              <a:lnSpc>
                <a:spcPct val="85000"/>
              </a:lnSpc>
              <a:defRPr sz="4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454660" y="2533650"/>
            <a:ext cx="4229100" cy="8001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0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1" name="Picture 10" descr="Deltek_Lockup_R_White_RGB_600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92100" y="4108450"/>
            <a:ext cx="3060700" cy="901700"/>
          </a:xfrm>
          <a:prstGeom prst="rect">
            <a:avLst/>
          </a:prstGeom>
        </p:spPr>
      </p:pic>
      <p:pic>
        <p:nvPicPr>
          <p:cNvPr id="12" name="Picture 11" descr="Logo.png"/>
          <p:cNvPicPr>
            <a:picLocks noChangeAspect="1"/>
          </p:cNvPicPr>
          <p:nvPr/>
        </p:nvPicPr>
        <p:blipFill>
          <a:blip r:embed="rId4"/>
          <a:srcRect l="65000" b="55926"/>
          <a:stretch>
            <a:fillRect/>
          </a:stretch>
        </p:blipFill>
        <p:spPr>
          <a:xfrm>
            <a:off x="5943600" y="-76200"/>
            <a:ext cx="32004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76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C:\Users\Jim\Documents\Freelance\Wally\110110DeltekPPTArt\DeltekPPTDividerBlu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9525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58153" y="1354693"/>
            <a:ext cx="7314247" cy="968693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85000"/>
              </a:lnSpc>
              <a:defRPr sz="4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454661" y="2533650"/>
            <a:ext cx="4229099" cy="8001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0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3" name="Picture 12" descr="Logo.png"/>
          <p:cNvPicPr>
            <a:picLocks noChangeAspect="1"/>
          </p:cNvPicPr>
          <p:nvPr/>
        </p:nvPicPr>
        <p:blipFill>
          <a:blip r:embed="rId3"/>
          <a:srcRect l="65000" b="55926"/>
          <a:stretch>
            <a:fillRect/>
          </a:stretch>
        </p:blipFill>
        <p:spPr>
          <a:xfrm>
            <a:off x="5943600" y="-76200"/>
            <a:ext cx="3200400" cy="2266950"/>
          </a:xfrm>
          <a:prstGeom prst="rect">
            <a:avLst/>
          </a:prstGeom>
        </p:spPr>
      </p:pic>
      <p:pic>
        <p:nvPicPr>
          <p:cNvPr id="18" name="Picture 17" descr="Deltek_Lockup_R_White_RGB_600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292100" y="4108450"/>
            <a:ext cx="30607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76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C:\Users\Jim\Documents\Freelance\Wally\110110DeltekPPTArt\DeltekPPTDividerBlu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9525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58153" y="1354693"/>
            <a:ext cx="7314247" cy="968693"/>
          </a:xfrm>
        </p:spPr>
        <p:txBody>
          <a:bodyPr lIns="0" tIns="0" rIns="0" bIns="0" anchor="ctr">
            <a:noAutofit/>
          </a:bodyPr>
          <a:lstStyle>
            <a:lvl1pPr>
              <a:lnSpc>
                <a:spcPct val="85000"/>
              </a:lnSpc>
              <a:defRPr sz="4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454660" y="2533650"/>
            <a:ext cx="4229100" cy="8001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0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3" name="Picture 12" descr="Logobl.png"/>
          <p:cNvPicPr>
            <a:picLocks noChangeAspect="1"/>
          </p:cNvPicPr>
          <p:nvPr/>
        </p:nvPicPr>
        <p:blipFill>
          <a:blip r:embed="rId3">
            <a:grayscl/>
            <a:lum contrast="35000"/>
          </a:blip>
          <a:srcRect l="62500" t="7037" b="60370"/>
          <a:stretch>
            <a:fillRect/>
          </a:stretch>
        </p:blipFill>
        <p:spPr>
          <a:xfrm>
            <a:off x="5715000" y="285750"/>
            <a:ext cx="3429000" cy="1676400"/>
          </a:xfrm>
          <a:prstGeom prst="rect">
            <a:avLst/>
          </a:prstGeom>
        </p:spPr>
      </p:pic>
      <p:pic>
        <p:nvPicPr>
          <p:cNvPr id="17" name="Picture 16" descr="Deltek_Lockup_R_White_RGB_600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292100" y="4108450"/>
            <a:ext cx="30607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76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im\Documents\Freelance\Wally\110110DeltekPPTArt\DeltekPPTCoverBackground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9525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674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42902" y="485775"/>
            <a:ext cx="6972299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7"/>
          </p:nvPr>
        </p:nvSpPr>
        <p:spPr>
          <a:xfrm>
            <a:off x="342900" y="1400175"/>
            <a:ext cx="8458200" cy="29241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7"/>
          <p:cNvSpPr>
            <a:spLocks noGrp="1"/>
          </p:cNvSpPr>
          <p:nvPr>
            <p:ph type="dt" sz="half" idx="14"/>
          </p:nvPr>
        </p:nvSpPr>
        <p:spPr>
          <a:xfrm>
            <a:off x="7315201" y="4711712"/>
            <a:ext cx="677331" cy="177641"/>
          </a:xfrm>
        </p:spPr>
        <p:txBody>
          <a:bodyPr/>
          <a:lstStyle/>
          <a:p>
            <a:fld id="{63B57C05-FAC8-4AF1-906F-A3907E6963E2}" type="datetime1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8245784" y="4714876"/>
            <a:ext cx="555316" cy="174477"/>
          </a:xfrm>
        </p:spPr>
        <p:txBody>
          <a:bodyPr/>
          <a:lstStyle>
            <a:lvl1pPr algn="r">
              <a:defRPr/>
            </a:lvl1pPr>
          </a:lstStyle>
          <a:p>
            <a:fld id="{53E7D600-3523-4C63-B38B-0FF9ED66F9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16"/>
          </p:nvPr>
        </p:nvSpPr>
        <p:spPr>
          <a:xfrm>
            <a:off x="3659383" y="4711712"/>
            <a:ext cx="3262735" cy="177641"/>
          </a:xfrm>
        </p:spPr>
        <p:txBody>
          <a:bodyPr/>
          <a:lstStyle/>
          <a:p>
            <a:r>
              <a:rPr lang="en-US" dirty="0" smtClean="0"/>
              <a:t>CONFIDENTIAL  ©2015 Deltek, Inc.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89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7"/>
          <p:cNvSpPr>
            <a:spLocks noGrp="1"/>
          </p:cNvSpPr>
          <p:nvPr>
            <p:ph type="dt" sz="half" idx="14"/>
          </p:nvPr>
        </p:nvSpPr>
        <p:spPr>
          <a:xfrm>
            <a:off x="7315201" y="4711712"/>
            <a:ext cx="677331" cy="177641"/>
          </a:xfrm>
        </p:spPr>
        <p:txBody>
          <a:bodyPr/>
          <a:lstStyle/>
          <a:p>
            <a:fld id="{63B57C05-FAC8-4AF1-906F-A3907E6963E2}" type="datetime1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8245784" y="4714876"/>
            <a:ext cx="555316" cy="174477"/>
          </a:xfrm>
        </p:spPr>
        <p:txBody>
          <a:bodyPr/>
          <a:lstStyle>
            <a:lvl1pPr algn="r">
              <a:defRPr/>
            </a:lvl1pPr>
          </a:lstStyle>
          <a:p>
            <a:fld id="{53E7D600-3523-4C63-B38B-0FF9ED66F9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6"/>
          </p:nvPr>
        </p:nvSpPr>
        <p:spPr>
          <a:xfrm>
            <a:off x="3659383" y="4711712"/>
            <a:ext cx="3262735" cy="177641"/>
          </a:xfrm>
        </p:spPr>
        <p:txBody>
          <a:bodyPr/>
          <a:lstStyle/>
          <a:p>
            <a:r>
              <a:rPr lang="en-US" dirty="0" smtClean="0"/>
              <a:t>CONFIDENTIAL  ©2015 Deltek, Inc.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11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0" y="4714876"/>
            <a:ext cx="841571" cy="1776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507F293-A9C4-4BA5-893D-4D886C701246}" type="datetime1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43199" y="4714876"/>
            <a:ext cx="3391854" cy="1776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CONFIDENTIAL  ©2015 Deltek, Inc. 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900" y="4714876"/>
            <a:ext cx="457200" cy="1776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E7D600-3523-4C63-B38B-0FF9ED66F99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C:\Users\Jim\Documents\Freelance\Wally\110110DeltekPPTArt\Deltek_Lockup_R_Blue_RGB_300.png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25950"/>
            <a:ext cx="22352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2" y="480482"/>
            <a:ext cx="6972299" cy="685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342900" y="1400174"/>
            <a:ext cx="8458200" cy="32797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ribbontop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40850" y="0"/>
            <a:ext cx="41031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spcBef>
          <a:spcPts val="0"/>
        </a:spcBef>
        <a:spcAft>
          <a:spcPts val="600"/>
        </a:spcAft>
        <a:buClrTx/>
        <a:buFont typeface="Wingdings" pitchFamily="2" charset="2"/>
        <a:buChar char="§"/>
        <a:defRPr sz="1600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1pPr>
      <a:lvl2pPr marL="457200" indent="-228600" algn="l" defTabSz="914400" rtl="0" eaLnBrk="1" latinLnBrk="0" hangingPunct="1">
        <a:spcBef>
          <a:spcPts val="0"/>
        </a:spcBef>
        <a:buClrTx/>
        <a:buFont typeface="Wingdings" pitchFamily="2" charset="2"/>
        <a:buChar char="§"/>
        <a:defRPr sz="1600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2pPr>
      <a:lvl3pPr marL="685800" indent="-228600" algn="l" defTabSz="914400" rtl="0" eaLnBrk="1" latinLnBrk="0" hangingPunct="1">
        <a:spcBef>
          <a:spcPts val="600"/>
        </a:spcBef>
        <a:buClrTx/>
        <a:buFont typeface="Wingdings" pitchFamily="2" charset="2"/>
        <a:buChar char="§"/>
        <a:defRPr sz="1600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3pPr>
      <a:lvl4pPr marL="914400" indent="-228600" algn="l" defTabSz="914400" rtl="0" eaLnBrk="1" latinLnBrk="0" hangingPunct="1">
        <a:spcBef>
          <a:spcPts val="600"/>
        </a:spcBef>
        <a:buClrTx/>
        <a:buFont typeface="Wingdings" pitchFamily="2" charset="2"/>
        <a:buChar char="§"/>
        <a:defRPr sz="1600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4pPr>
      <a:lvl5pPr marL="1200150" indent="-228600" algn="l" defTabSz="914400" rtl="0" eaLnBrk="1" latinLnBrk="0" hangingPunct="1">
        <a:spcBef>
          <a:spcPts val="600"/>
        </a:spcBef>
        <a:buClrTx/>
        <a:buFont typeface="Wingdings" pitchFamily="2" charset="2"/>
        <a:buChar char="§"/>
        <a:defRPr sz="1600" kern="1200" baseline="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5pPr>
      <a:lvl6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accent6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deltek.com/" TargetMode="External"/><Relationship Id="rId2" Type="http://schemas.openxmlformats.org/officeDocument/2006/relationships/hyperlink" Target="https://github.com/mdobler/Insight2015/tree/master/VI69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mailto:michaeldobler@Deltek.com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vision/visionWS.asmx?WSDL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393" y="394573"/>
            <a:ext cx="5410200" cy="3205477"/>
          </a:xfrm>
        </p:spPr>
        <p:txBody>
          <a:bodyPr/>
          <a:lstStyle/>
          <a:p>
            <a:r>
              <a:rPr lang="en-US" dirty="0" smtClean="0"/>
              <a:t>VI-69: Tech Titans: Best Practices for Building a Bridge to Unlock the Power of Vision 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4023394"/>
            <a:ext cx="5905499" cy="800100"/>
          </a:xfrm>
        </p:spPr>
        <p:txBody>
          <a:bodyPr/>
          <a:lstStyle/>
          <a:p>
            <a:r>
              <a:rPr lang="en-US" dirty="0" smtClean="0"/>
              <a:t>Michael Dobler</a:t>
            </a:r>
          </a:p>
          <a:p>
            <a:r>
              <a:rPr lang="en-US" b="0" dirty="0" smtClean="0"/>
              <a:t>Deltek, Inc.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238784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Information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>
          <a:xfrm>
            <a:off x="7315200" y="4714876"/>
            <a:ext cx="841571" cy="177641"/>
          </a:xfrm>
        </p:spPr>
        <p:txBody>
          <a:bodyPr/>
          <a:lstStyle/>
          <a:p>
            <a:fld id="{63B57C05-FAC8-4AF1-906F-A3907E6963E2}" type="datetime1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343900" y="4714876"/>
            <a:ext cx="457200" cy="177641"/>
          </a:xfrm>
        </p:spPr>
        <p:txBody>
          <a:bodyPr/>
          <a:lstStyle/>
          <a:p>
            <a:fld id="{53E7D600-3523-4C63-B38B-0FF9ED66F99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3643199" y="4714876"/>
            <a:ext cx="3391854" cy="177641"/>
          </a:xfrm>
        </p:spPr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web service will always ask for a connection info. This is an XML string in the following format:</a:t>
            </a:r>
            <a:br>
              <a:rPr lang="en-US" dirty="0" smtClean="0"/>
            </a:b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VisionConnInfo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</a:t>
            </a:r>
            <a:r>
              <a:rPr lang="en-US" sz="12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databaseDescription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200" i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Weblink</a:t>
            </a:r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Database Name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databaseDescription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</a:t>
            </a:r>
            <a:r>
              <a:rPr lang="en-US" sz="12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 User Name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</a:t>
            </a:r>
            <a:r>
              <a:rPr lang="en-US" sz="12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userPassword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 User Password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userPassword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&lt;/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VisionConnInfo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 smtClean="0"/>
              <a:t>Once a connection has been established and a method returned a session ID to the program you can use that session id for subsequent calls:</a:t>
            </a:r>
            <a:br>
              <a:rPr lang="en-US" dirty="0" smtClean="0"/>
            </a:b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1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VisionConnInfo</a:t>
            </a: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1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1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SessionID</a:t>
            </a:r>
            <a:r>
              <a:rPr lang="en-US" sz="11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 ID returned by the previous call</a:t>
            </a:r>
            <a:r>
              <a:rPr lang="en-US" sz="11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1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SessionID</a:t>
            </a:r>
            <a:r>
              <a:rPr lang="en-US" sz="11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&lt;/</a:t>
            </a:r>
            <a:r>
              <a:rPr lang="en-US" sz="1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VisionConnInfo</a:t>
            </a: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85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Available Methods and Schemas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1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and Schema Information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>
          <a:xfrm>
            <a:off x="7315200" y="4714876"/>
            <a:ext cx="841571" cy="177641"/>
          </a:xfrm>
        </p:spPr>
        <p:txBody>
          <a:bodyPr/>
          <a:lstStyle/>
          <a:p>
            <a:fld id="{63B57C05-FAC8-4AF1-906F-A3907E6963E2}" type="datetime1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343900" y="4714876"/>
            <a:ext cx="457200" cy="177641"/>
          </a:xfrm>
        </p:spPr>
        <p:txBody>
          <a:bodyPr/>
          <a:lstStyle/>
          <a:p>
            <a:fld id="{53E7D600-3523-4C63-B38B-0FF9ED66F99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3643199" y="4714876"/>
            <a:ext cx="3391854" cy="177641"/>
          </a:xfrm>
        </p:spPr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You can find a list of available methods</a:t>
            </a:r>
          </a:p>
          <a:p>
            <a:pPr lvl="1"/>
            <a:r>
              <a:rPr lang="en-US" dirty="0" smtClean="0"/>
              <a:t>A) in the PDF documentation “DeltekVisionXtend7xWebServicesAPI.pdf” (the x stands for the Vision version)</a:t>
            </a:r>
          </a:p>
          <a:p>
            <a:pPr lvl="1"/>
            <a:r>
              <a:rPr lang="en-US" dirty="0" smtClean="0"/>
              <a:t>B) in the list displayed by the browser if you go to http://&lt;your vision server&gt;/vision/vision WS.asmx</a:t>
            </a:r>
          </a:p>
          <a:p>
            <a:pPr lvl="1"/>
            <a:r>
              <a:rPr lang="en-US" dirty="0" smtClean="0"/>
              <a:t>C) in the Visual Studio Object Browser when you go to your new Namespace “</a:t>
            </a:r>
            <a:r>
              <a:rPr lang="en-US" dirty="0" err="1" smtClean="0"/>
              <a:t>VisionAPI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The schema definitions for reading and writing data with the API can be found on your application server here: C:\Program Files (x86)\Deltek\Vision\Web\</a:t>
            </a:r>
            <a:r>
              <a:rPr lang="en-US" dirty="0" err="1" smtClean="0"/>
              <a:t>xsd</a:t>
            </a:r>
            <a:endParaRPr lang="en-US" dirty="0" smtClean="0"/>
          </a:p>
          <a:p>
            <a:pPr lvl="1"/>
            <a:r>
              <a:rPr lang="en-US" dirty="0" smtClean="0"/>
              <a:t>Each info center has a corresponding …_Schema.xsd file that can be opened in Visual Studio and checked for specific elements</a:t>
            </a:r>
          </a:p>
        </p:txBody>
      </p:sp>
    </p:spTree>
    <p:extLst>
      <p:ext uri="{BB962C8B-B14F-4D97-AF65-F5344CB8AC3E}">
        <p14:creationId xmlns:p14="http://schemas.microsoft.com/office/powerpoint/2010/main" val="37089538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vs. Generic methods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>
          <a:xfrm>
            <a:off x="7315200" y="4714876"/>
            <a:ext cx="841571" cy="177641"/>
          </a:xfrm>
        </p:spPr>
        <p:txBody>
          <a:bodyPr/>
          <a:lstStyle/>
          <a:p>
            <a:fld id="{63B57C05-FAC8-4AF1-906F-A3907E6963E2}" type="datetime1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343900" y="4714876"/>
            <a:ext cx="457200" cy="177641"/>
          </a:xfrm>
        </p:spPr>
        <p:txBody>
          <a:bodyPr/>
          <a:lstStyle/>
          <a:p>
            <a:fld id="{53E7D600-3523-4C63-B38B-0FF9ED66F99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3643199" y="4714876"/>
            <a:ext cx="3391854" cy="177641"/>
          </a:xfrm>
        </p:spPr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You can always choose specific read/write methods vs generic methods. With the generic methods you will have to pass an XML construct containing the </a:t>
            </a:r>
            <a:r>
              <a:rPr lang="en-US" dirty="0" err="1" smtClean="0"/>
              <a:t>InfoCenter</a:t>
            </a:r>
            <a:r>
              <a:rPr lang="en-US" dirty="0" smtClean="0"/>
              <a:t> information but these do give you more control over the returned data. We suggest to use the generic methods by default</a:t>
            </a:r>
          </a:p>
          <a:p>
            <a:r>
              <a:rPr lang="en-US" dirty="0" smtClean="0"/>
              <a:t>Writing Data</a:t>
            </a:r>
          </a:p>
          <a:p>
            <a:pPr lvl="1"/>
            <a:r>
              <a:rPr lang="en-US" b="1" dirty="0" err="1" smtClean="0"/>
              <a:t>SendDataToDeltekVision</a:t>
            </a:r>
            <a:r>
              <a:rPr lang="en-US" dirty="0" smtClean="0"/>
              <a:t> (generic): can insert or update all info centers</a:t>
            </a:r>
          </a:p>
          <a:p>
            <a:pPr lvl="1"/>
            <a:r>
              <a:rPr lang="en-US" b="1" dirty="0" err="1" smtClean="0"/>
              <a:t>SendDataToDeltekVisionWithReturn</a:t>
            </a:r>
            <a:r>
              <a:rPr lang="en-US" dirty="0" smtClean="0"/>
              <a:t> (</a:t>
            </a:r>
            <a:r>
              <a:rPr lang="en-US" dirty="0"/>
              <a:t>generic): This method provides the same functionality as </a:t>
            </a:r>
            <a:r>
              <a:rPr lang="en-US" dirty="0" err="1"/>
              <a:t>SendDataToDeltekVision</a:t>
            </a:r>
            <a:r>
              <a:rPr lang="en-US" dirty="0"/>
              <a:t> but also returns snapshots of the records after the </a:t>
            </a:r>
            <a:r>
              <a:rPr lang="en-US" dirty="0" smtClean="0"/>
              <a:t>updates</a:t>
            </a:r>
          </a:p>
          <a:p>
            <a:pPr lvl="1"/>
            <a:r>
              <a:rPr lang="en-US" b="1" dirty="0" smtClean="0"/>
              <a:t>Add[</a:t>
            </a:r>
            <a:r>
              <a:rPr lang="en-US" b="1" dirty="0" err="1" smtClean="0"/>
              <a:t>InfoCenter</a:t>
            </a:r>
            <a:r>
              <a:rPr lang="en-US" b="1" dirty="0" smtClean="0"/>
              <a:t>] </a:t>
            </a:r>
            <a:r>
              <a:rPr lang="en-US" dirty="0" smtClean="0"/>
              <a:t>(specific): adds a record to the specific info center</a:t>
            </a:r>
          </a:p>
          <a:p>
            <a:pPr lvl="1"/>
            <a:r>
              <a:rPr lang="en-US" b="1" dirty="0" smtClean="0"/>
              <a:t>Update[</a:t>
            </a:r>
            <a:r>
              <a:rPr lang="en-US" b="1" dirty="0" err="1" smtClean="0"/>
              <a:t>InfoCenter</a:t>
            </a:r>
            <a:r>
              <a:rPr lang="en-US" b="1" dirty="0" smtClean="0"/>
              <a:t>] </a:t>
            </a:r>
            <a:r>
              <a:rPr lang="en-US" dirty="0" smtClean="0"/>
              <a:t>(specific): updates a record in </a:t>
            </a:r>
            <a:r>
              <a:rPr lang="en-US" dirty="0"/>
              <a:t>the specific info center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325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vs. Generic methods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>
          <a:xfrm>
            <a:off x="7315200" y="4714876"/>
            <a:ext cx="841571" cy="177641"/>
          </a:xfrm>
        </p:spPr>
        <p:txBody>
          <a:bodyPr/>
          <a:lstStyle/>
          <a:p>
            <a:fld id="{63B57C05-FAC8-4AF1-906F-A3907E6963E2}" type="datetime1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343900" y="4714876"/>
            <a:ext cx="457200" cy="177641"/>
          </a:xfrm>
        </p:spPr>
        <p:txBody>
          <a:bodyPr/>
          <a:lstStyle/>
          <a:p>
            <a:fld id="{53E7D600-3523-4C63-B38B-0FF9ED66F99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3643199" y="4714876"/>
            <a:ext cx="3391854" cy="177641"/>
          </a:xfrm>
        </p:spPr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Deleting Data</a:t>
            </a:r>
          </a:p>
          <a:p>
            <a:pPr lvl="1"/>
            <a:r>
              <a:rPr lang="en-US" b="1" dirty="0" err="1" smtClean="0"/>
              <a:t>DeleteRecords</a:t>
            </a:r>
            <a:r>
              <a:rPr lang="en-US" b="1" dirty="0" smtClean="0"/>
              <a:t> </a:t>
            </a:r>
            <a:r>
              <a:rPr lang="en-US" dirty="0" smtClean="0"/>
              <a:t>(generic</a:t>
            </a:r>
            <a:r>
              <a:rPr lang="en-US" dirty="0"/>
              <a:t>): This deletes records from any number of tables and/or Info Centers.</a:t>
            </a:r>
            <a:endParaRPr lang="en-US" dirty="0" smtClean="0"/>
          </a:p>
          <a:p>
            <a:pPr lvl="1"/>
            <a:r>
              <a:rPr lang="en-US" b="1" dirty="0" smtClean="0"/>
              <a:t>Delete[</a:t>
            </a:r>
            <a:r>
              <a:rPr lang="en-US" b="1" dirty="0" err="1" smtClean="0"/>
              <a:t>InfoCenter</a:t>
            </a:r>
            <a:r>
              <a:rPr lang="en-US" b="1" dirty="0" smtClean="0"/>
              <a:t>] </a:t>
            </a:r>
            <a:r>
              <a:rPr lang="en-US" dirty="0" smtClean="0"/>
              <a:t>(specific): deletes a record from the specific info center</a:t>
            </a:r>
          </a:p>
          <a:p>
            <a:r>
              <a:rPr lang="en-US" dirty="0" smtClean="0"/>
              <a:t>Reading Data</a:t>
            </a:r>
          </a:p>
          <a:p>
            <a:pPr lvl="1"/>
            <a:r>
              <a:rPr lang="en-US" b="1" dirty="0" err="1" smtClean="0"/>
              <a:t>GetRecordsByKey</a:t>
            </a:r>
            <a:r>
              <a:rPr lang="en-US" dirty="0" smtClean="0"/>
              <a:t> (generic): retrieves records by a primary key</a:t>
            </a:r>
          </a:p>
          <a:p>
            <a:pPr lvl="1"/>
            <a:r>
              <a:rPr lang="en-US" b="1" dirty="0" err="1" smtClean="0"/>
              <a:t>GetRecordsByQuery</a:t>
            </a:r>
            <a:r>
              <a:rPr lang="en-US" dirty="0"/>
              <a:t> (generic</a:t>
            </a:r>
            <a:r>
              <a:rPr lang="en-US" dirty="0" smtClean="0"/>
              <a:t>): retrieves records based on a SQL select statement</a:t>
            </a:r>
          </a:p>
          <a:p>
            <a:pPr lvl="1"/>
            <a:r>
              <a:rPr lang="en-US" b="1" dirty="0" err="1" smtClean="0"/>
              <a:t>GetUDICByKey</a:t>
            </a:r>
            <a:r>
              <a:rPr lang="en-US" dirty="0"/>
              <a:t> (generic</a:t>
            </a:r>
            <a:r>
              <a:rPr lang="en-US" dirty="0" smtClean="0"/>
              <a:t>): </a:t>
            </a:r>
            <a:r>
              <a:rPr lang="en-US" dirty="0"/>
              <a:t>retrieves </a:t>
            </a:r>
            <a:r>
              <a:rPr lang="en-US" dirty="0" smtClean="0"/>
              <a:t>UDIC records </a:t>
            </a:r>
            <a:r>
              <a:rPr lang="en-US" dirty="0"/>
              <a:t>by a primary key</a:t>
            </a:r>
            <a:endParaRPr lang="en-US" dirty="0" smtClean="0"/>
          </a:p>
          <a:p>
            <a:pPr lvl="1"/>
            <a:r>
              <a:rPr lang="en-US" b="1" dirty="0" err="1" smtClean="0"/>
              <a:t>GetUDICByQuery</a:t>
            </a:r>
            <a:r>
              <a:rPr lang="en-US" dirty="0"/>
              <a:t> (generic</a:t>
            </a:r>
            <a:r>
              <a:rPr lang="en-US" dirty="0" smtClean="0"/>
              <a:t>): </a:t>
            </a:r>
            <a:r>
              <a:rPr lang="en-US" dirty="0"/>
              <a:t>retrieves records by </a:t>
            </a:r>
            <a:r>
              <a:rPr lang="en-US" dirty="0" smtClean="0"/>
              <a:t>a query</a:t>
            </a:r>
          </a:p>
          <a:p>
            <a:pPr lvl="1"/>
            <a:r>
              <a:rPr lang="en-US" b="1" dirty="0" smtClean="0"/>
              <a:t>Get[</a:t>
            </a:r>
            <a:r>
              <a:rPr lang="en-US" b="1" dirty="0" err="1" smtClean="0"/>
              <a:t>InfoCenter</a:t>
            </a:r>
            <a:r>
              <a:rPr lang="en-US" b="1" dirty="0" smtClean="0"/>
              <a:t>]</a:t>
            </a:r>
            <a:r>
              <a:rPr lang="en-US" b="1" dirty="0" err="1" smtClean="0"/>
              <a:t>ByKey</a:t>
            </a:r>
            <a:r>
              <a:rPr lang="en-US" dirty="0" smtClean="0"/>
              <a:t> (specific): retrieves records from this info center by key</a:t>
            </a:r>
          </a:p>
          <a:p>
            <a:pPr lvl="1"/>
            <a:r>
              <a:rPr lang="en-US" b="1" dirty="0" smtClean="0"/>
              <a:t>Get[</a:t>
            </a:r>
            <a:r>
              <a:rPr lang="en-US" b="1" dirty="0" err="1" smtClean="0"/>
              <a:t>InfoCenter</a:t>
            </a:r>
            <a:r>
              <a:rPr lang="en-US" b="1" dirty="0" smtClean="0"/>
              <a:t>]</a:t>
            </a:r>
            <a:r>
              <a:rPr lang="en-US" b="1" dirty="0" err="1" smtClean="0"/>
              <a:t>ByQuery</a:t>
            </a:r>
            <a:r>
              <a:rPr lang="en-US" dirty="0" smtClean="0"/>
              <a:t> (specific): </a:t>
            </a:r>
            <a:r>
              <a:rPr lang="en-US" dirty="0"/>
              <a:t>retrieves records from this info center by </a:t>
            </a:r>
            <a:r>
              <a:rPr lang="en-US" dirty="0" smtClean="0"/>
              <a:t>query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64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Reading Data from Vision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9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“</a:t>
            </a:r>
            <a:r>
              <a:rPr lang="en-US" dirty="0" err="1" smtClean="0"/>
              <a:t>VisionAPI_Phase</a:t>
            </a:r>
            <a:r>
              <a:rPr lang="en-US" dirty="0" smtClean="0"/>
              <a:t> 2”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>
          <a:xfrm>
            <a:off x="7315200" y="4714876"/>
            <a:ext cx="841571" cy="177641"/>
          </a:xfrm>
        </p:spPr>
        <p:txBody>
          <a:bodyPr/>
          <a:lstStyle/>
          <a:p>
            <a:fld id="{63B57C05-FAC8-4AF1-906F-A3907E6963E2}" type="datetime1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343900" y="4714876"/>
            <a:ext cx="457200" cy="177641"/>
          </a:xfrm>
        </p:spPr>
        <p:txBody>
          <a:bodyPr/>
          <a:lstStyle/>
          <a:p>
            <a:fld id="{53E7D600-3523-4C63-B38B-0FF9ED66F99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3643199" y="4714876"/>
            <a:ext cx="3391854" cy="177641"/>
          </a:xfrm>
        </p:spPr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Simple WPF application that searches for a project name portion and a list box that will display the results as a list of Project Number/Project Name pairs</a:t>
            </a:r>
          </a:p>
          <a:p>
            <a:r>
              <a:rPr lang="en-US" dirty="0" smtClean="0"/>
              <a:t>Add these items to the window</a:t>
            </a:r>
          </a:p>
          <a:p>
            <a:pPr lvl="1"/>
            <a:r>
              <a:rPr lang="en-US" dirty="0" smtClean="0"/>
              <a:t>Label “Search For”</a:t>
            </a:r>
          </a:p>
          <a:p>
            <a:pPr lvl="1"/>
            <a:r>
              <a:rPr lang="en-US" dirty="0" smtClean="0"/>
              <a:t>Textbox </a:t>
            </a:r>
            <a:r>
              <a:rPr lang="en-US" dirty="0" err="1" smtClean="0"/>
              <a:t>txtSearchString</a:t>
            </a:r>
            <a:endParaRPr lang="en-US" dirty="0" smtClean="0"/>
          </a:p>
          <a:p>
            <a:pPr lvl="1"/>
            <a:r>
              <a:rPr lang="en-US" dirty="0" smtClean="0"/>
              <a:t>Button “Find”</a:t>
            </a:r>
          </a:p>
          <a:p>
            <a:pPr lvl="1"/>
            <a:r>
              <a:rPr lang="en-US" dirty="0" err="1" smtClean="0"/>
              <a:t>ListBox</a:t>
            </a:r>
            <a:r>
              <a:rPr lang="en-US" dirty="0" smtClean="0"/>
              <a:t> </a:t>
            </a:r>
            <a:r>
              <a:rPr lang="en-US" dirty="0" err="1" smtClean="0"/>
              <a:t>lstResults</a:t>
            </a:r>
            <a:endParaRPr lang="en-US" dirty="0" smtClean="0"/>
          </a:p>
          <a:p>
            <a:r>
              <a:rPr lang="en-US" dirty="0" smtClean="0"/>
              <a:t>Implement the </a:t>
            </a:r>
            <a:r>
              <a:rPr lang="en-US" dirty="0" err="1" smtClean="0"/>
              <a:t>Button_Click</a:t>
            </a:r>
            <a:r>
              <a:rPr lang="en-US" dirty="0" smtClean="0"/>
              <a:t> method and set up the service and connection string as before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59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533299"/>
            <a:ext cx="3522360" cy="1143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850854"/>
            <a:ext cx="5637206" cy="5572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1611384"/>
            <a:ext cx="3500926" cy="14432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" y="3257862"/>
            <a:ext cx="5572903" cy="364382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3993044" y="153034"/>
            <a:ext cx="2089052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Initialize Service</a:t>
            </a:r>
          </a:p>
        </p:txBody>
      </p:sp>
      <p:sp>
        <p:nvSpPr>
          <p:cNvPr id="7" name="Left Arrow 6"/>
          <p:cNvSpPr/>
          <p:nvPr/>
        </p:nvSpPr>
        <p:spPr>
          <a:xfrm>
            <a:off x="5980105" y="590457"/>
            <a:ext cx="2755931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Set up Connection Info</a:t>
            </a:r>
          </a:p>
        </p:txBody>
      </p:sp>
      <p:sp>
        <p:nvSpPr>
          <p:cNvPr id="8" name="Left Arrow 7"/>
          <p:cNvSpPr/>
          <p:nvPr/>
        </p:nvSpPr>
        <p:spPr>
          <a:xfrm>
            <a:off x="3308416" y="1465303"/>
            <a:ext cx="2909503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Set Up Info Center structure</a:t>
            </a:r>
          </a:p>
        </p:txBody>
      </p:sp>
      <p:sp>
        <p:nvSpPr>
          <p:cNvPr id="9" name="Left Arrow 8"/>
          <p:cNvSpPr/>
          <p:nvPr/>
        </p:nvSpPr>
        <p:spPr>
          <a:xfrm>
            <a:off x="3308416" y="1725700"/>
            <a:ext cx="5492684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Limit the returned data to 1 record per request and set it to the first record</a:t>
            </a:r>
          </a:p>
        </p:txBody>
      </p:sp>
      <p:sp>
        <p:nvSpPr>
          <p:cNvPr id="10" name="Left Arrow 9"/>
          <p:cNvSpPr/>
          <p:nvPr/>
        </p:nvSpPr>
        <p:spPr>
          <a:xfrm>
            <a:off x="3308416" y="2122619"/>
            <a:ext cx="5492684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Limit the returned Project Info to Number and Name only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5915803" y="2956961"/>
            <a:ext cx="2089052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Set up the Query</a:t>
            </a:r>
          </a:p>
        </p:txBody>
      </p:sp>
      <p:sp>
        <p:nvSpPr>
          <p:cNvPr id="12" name="Left Arrow 11"/>
          <p:cNvSpPr/>
          <p:nvPr/>
        </p:nvSpPr>
        <p:spPr>
          <a:xfrm>
            <a:off x="6082096" y="2956961"/>
            <a:ext cx="2719004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User &lt;%= %&gt; to inject data into XML</a:t>
            </a:r>
          </a:p>
        </p:txBody>
      </p:sp>
    </p:spTree>
    <p:extLst>
      <p:ext uri="{BB962C8B-B14F-4D97-AF65-F5344CB8AC3E}">
        <p14:creationId xmlns:p14="http://schemas.microsoft.com/office/powerpoint/2010/main" val="291706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400050"/>
            <a:ext cx="6844668" cy="4586928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>
            <a:off x="1862165" y="120377"/>
            <a:ext cx="2089052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Clear List</a:t>
            </a:r>
          </a:p>
        </p:txBody>
      </p:sp>
      <p:sp>
        <p:nvSpPr>
          <p:cNvPr id="4" name="Left Arrow 3"/>
          <p:cNvSpPr/>
          <p:nvPr/>
        </p:nvSpPr>
        <p:spPr>
          <a:xfrm>
            <a:off x="1990072" y="934085"/>
            <a:ext cx="2089052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Start Loop</a:t>
            </a:r>
          </a:p>
        </p:txBody>
      </p:sp>
      <p:sp>
        <p:nvSpPr>
          <p:cNvPr id="5" name="Left Arrow 4"/>
          <p:cNvSpPr/>
          <p:nvPr/>
        </p:nvSpPr>
        <p:spPr>
          <a:xfrm>
            <a:off x="6959402" y="1151799"/>
            <a:ext cx="1841698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Call API</a:t>
            </a:r>
          </a:p>
        </p:txBody>
      </p:sp>
      <p:sp>
        <p:nvSpPr>
          <p:cNvPr id="6" name="Left Arrow 5"/>
          <p:cNvSpPr/>
          <p:nvPr/>
        </p:nvSpPr>
        <p:spPr>
          <a:xfrm>
            <a:off x="3951216" y="1529258"/>
            <a:ext cx="2825141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Render string as </a:t>
            </a:r>
            <a:r>
              <a:rPr lang="en-US" sz="1400" dirty="0" err="1" smtClean="0"/>
              <a:t>XDocument</a:t>
            </a:r>
            <a:endParaRPr lang="en-US" sz="1400" dirty="0" smtClean="0"/>
          </a:p>
        </p:txBody>
      </p:sp>
      <p:sp>
        <p:nvSpPr>
          <p:cNvPr id="7" name="Left Arrow 6"/>
          <p:cNvSpPr/>
          <p:nvPr/>
        </p:nvSpPr>
        <p:spPr>
          <a:xfrm>
            <a:off x="4233319" y="2281007"/>
            <a:ext cx="4064020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Look for the Session ID and Last Chunk Flag</a:t>
            </a:r>
          </a:p>
        </p:txBody>
      </p:sp>
      <p:sp>
        <p:nvSpPr>
          <p:cNvPr id="8" name="Left Arrow 7"/>
          <p:cNvSpPr/>
          <p:nvPr/>
        </p:nvSpPr>
        <p:spPr>
          <a:xfrm>
            <a:off x="6166664" y="2880659"/>
            <a:ext cx="2634436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Loop through all rows and add an item to the list</a:t>
            </a:r>
          </a:p>
        </p:txBody>
      </p:sp>
      <p:sp>
        <p:nvSpPr>
          <p:cNvPr id="9" name="Left Arrow 8"/>
          <p:cNvSpPr/>
          <p:nvPr/>
        </p:nvSpPr>
        <p:spPr>
          <a:xfrm>
            <a:off x="5489828" y="3533312"/>
            <a:ext cx="3311271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Reset connection to use </a:t>
            </a:r>
            <a:r>
              <a:rPr lang="en-US" sz="1400" dirty="0" err="1" smtClean="0"/>
              <a:t>SessionID</a:t>
            </a:r>
            <a:endParaRPr lang="en-US" sz="1400" dirty="0" smtClean="0"/>
          </a:p>
        </p:txBody>
      </p:sp>
      <p:sp>
        <p:nvSpPr>
          <p:cNvPr id="10" name="Left Arrow 9"/>
          <p:cNvSpPr/>
          <p:nvPr/>
        </p:nvSpPr>
        <p:spPr>
          <a:xfrm>
            <a:off x="4379485" y="4112132"/>
            <a:ext cx="2396871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Update Chunk Counter</a:t>
            </a:r>
          </a:p>
        </p:txBody>
      </p:sp>
    </p:spTree>
    <p:extLst>
      <p:ext uri="{BB962C8B-B14F-4D97-AF65-F5344CB8AC3E}">
        <p14:creationId xmlns:p14="http://schemas.microsoft.com/office/powerpoint/2010/main" val="389249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Writing Data to Vision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9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>
          <a:xfrm>
            <a:off x="7315200" y="4714876"/>
            <a:ext cx="841571" cy="177641"/>
          </a:xfrm>
        </p:spPr>
        <p:txBody>
          <a:bodyPr/>
          <a:lstStyle/>
          <a:p>
            <a:fld id="{63B57C05-FAC8-4AF1-906F-A3907E6963E2}" type="datetime1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343900" y="4714876"/>
            <a:ext cx="457200" cy="177641"/>
          </a:xfrm>
        </p:spPr>
        <p:txBody>
          <a:bodyPr/>
          <a:lstStyle/>
          <a:p>
            <a:fld id="{53E7D600-3523-4C63-B38B-0FF9ED66F99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3643199" y="4714876"/>
            <a:ext cx="3391854" cy="177641"/>
          </a:xfrm>
        </p:spPr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Finding and Connecting to the Vision API Web Service</a:t>
            </a:r>
          </a:p>
          <a:p>
            <a:r>
              <a:rPr lang="en-US" dirty="0" smtClean="0"/>
              <a:t>Available Methods and Schemas</a:t>
            </a:r>
          </a:p>
          <a:p>
            <a:r>
              <a:rPr lang="en-US" dirty="0" smtClean="0"/>
              <a:t>Reading Data from Vision</a:t>
            </a:r>
          </a:p>
          <a:p>
            <a:r>
              <a:rPr lang="en-US" dirty="0" smtClean="0"/>
              <a:t>Writing Data to Vision</a:t>
            </a:r>
          </a:p>
          <a:p>
            <a:r>
              <a:rPr lang="en-US" dirty="0" smtClean="0"/>
              <a:t>Parsing XML Data</a:t>
            </a:r>
          </a:p>
          <a:p>
            <a:r>
              <a:rPr lang="en-US" dirty="0" smtClean="0"/>
              <a:t>Using the API Repository classes</a:t>
            </a:r>
          </a:p>
          <a:p>
            <a:r>
              <a:rPr lang="en-US" dirty="0" smtClean="0"/>
              <a:t>Tips &amp; Tricks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340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“</a:t>
            </a:r>
            <a:r>
              <a:rPr lang="en-US" dirty="0" err="1" smtClean="0"/>
              <a:t>VisionAPI_Phase</a:t>
            </a:r>
            <a:r>
              <a:rPr lang="en-US" dirty="0" smtClean="0"/>
              <a:t> 3”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>
          <a:xfrm>
            <a:off x="7315200" y="4714876"/>
            <a:ext cx="841571" cy="177641"/>
          </a:xfrm>
        </p:spPr>
        <p:txBody>
          <a:bodyPr/>
          <a:lstStyle/>
          <a:p>
            <a:fld id="{63B57C05-FAC8-4AF1-906F-A3907E6963E2}" type="datetime1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343900" y="4714876"/>
            <a:ext cx="457200" cy="177641"/>
          </a:xfrm>
        </p:spPr>
        <p:txBody>
          <a:bodyPr/>
          <a:lstStyle/>
          <a:p>
            <a:fld id="{53E7D600-3523-4C63-B38B-0FF9ED66F99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3643199" y="4714876"/>
            <a:ext cx="3391854" cy="177641"/>
          </a:xfrm>
        </p:spPr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Extends the “</a:t>
            </a:r>
            <a:r>
              <a:rPr lang="en-US" dirty="0" err="1" smtClean="0"/>
              <a:t>VisionAPI_Phase</a:t>
            </a:r>
            <a:r>
              <a:rPr lang="en-US" dirty="0" smtClean="0"/>
              <a:t> 2” application</a:t>
            </a:r>
          </a:p>
          <a:p>
            <a:r>
              <a:rPr lang="en-US" dirty="0" smtClean="0"/>
              <a:t>Adds the WBS2, WBS3, </a:t>
            </a:r>
            <a:r>
              <a:rPr lang="en-US" dirty="0" err="1" smtClean="0"/>
              <a:t>SubLevel</a:t>
            </a:r>
            <a:r>
              <a:rPr lang="en-US" dirty="0" smtClean="0"/>
              <a:t> fields to the </a:t>
            </a:r>
            <a:r>
              <a:rPr lang="en-US" dirty="0" err="1" smtClean="0"/>
              <a:t>InfoCenter</a:t>
            </a:r>
            <a:r>
              <a:rPr lang="en-US" dirty="0" smtClean="0"/>
              <a:t> definition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SubLevel</a:t>
            </a:r>
            <a:r>
              <a:rPr lang="en-US" dirty="0" smtClean="0">
                <a:sym typeface="Wingdings" panose="05000000000000000000" pitchFamily="2" charset="2"/>
              </a:rPr>
              <a:t> is needed for a proper Update process later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Allows for the Project Name to be modified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Uses a similar data XML as returned by the read process for the </a:t>
            </a:r>
            <a:r>
              <a:rPr lang="en-US" dirty="0" err="1" smtClean="0">
                <a:sym typeface="Wingdings" panose="05000000000000000000" pitchFamily="2" charset="2"/>
              </a:rPr>
              <a:t>SendDataToDeltekVision</a:t>
            </a:r>
            <a:r>
              <a:rPr lang="en-US" dirty="0" smtClean="0">
                <a:sym typeface="Wingdings" panose="05000000000000000000" pitchFamily="2" charset="2"/>
              </a:rPr>
              <a:t> method call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Must reference the correct schema: 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&lt;RECS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u="sng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http://deltek.vision.com/</a:t>
            </a:r>
            <a:r>
              <a:rPr lang="en-US" sz="1200" u="sng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XMLSchema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US" dirty="0" smtClean="0"/>
              <a:t>Must define a transaction type (insert/update): 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&lt;ROW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tranType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"UPDATE"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US" dirty="0" smtClean="0"/>
              <a:t>Must supply a minimum number of fields in the correct sequence (as listed in schema)!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52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82" y="2495424"/>
            <a:ext cx="7251918" cy="3643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423762"/>
            <a:ext cx="4665520" cy="1729029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3006300" y="1022170"/>
            <a:ext cx="4315934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Extend Table Definition to Include </a:t>
            </a:r>
            <a:r>
              <a:rPr lang="en-US" sz="1400" dirty="0" err="1" smtClean="0"/>
              <a:t>SubLevel</a:t>
            </a:r>
            <a:r>
              <a:rPr lang="en-US" sz="1400" dirty="0" smtClean="0"/>
              <a:t> field</a:t>
            </a:r>
          </a:p>
        </p:txBody>
      </p:sp>
      <p:sp>
        <p:nvSpPr>
          <p:cNvPr id="12" name="Left Arrow 11"/>
          <p:cNvSpPr/>
          <p:nvPr/>
        </p:nvSpPr>
        <p:spPr>
          <a:xfrm flipH="1">
            <a:off x="2867628" y="2152791"/>
            <a:ext cx="2719004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Add </a:t>
            </a:r>
            <a:r>
              <a:rPr lang="en-US" sz="1400" dirty="0" err="1" smtClean="0"/>
              <a:t>SubLevel</a:t>
            </a:r>
            <a:r>
              <a:rPr lang="en-US" sz="1400" dirty="0" smtClean="0"/>
              <a:t> to List Output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3202439"/>
            <a:ext cx="6380259" cy="893093"/>
          </a:xfrm>
          <a:prstGeom prst="rect">
            <a:avLst/>
          </a:prstGeom>
        </p:spPr>
      </p:pic>
      <p:sp>
        <p:nvSpPr>
          <p:cNvPr id="16" name="Left Arrow 15"/>
          <p:cNvSpPr/>
          <p:nvPr/>
        </p:nvSpPr>
        <p:spPr>
          <a:xfrm>
            <a:off x="3186834" y="3283412"/>
            <a:ext cx="5042765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Split out info so that the end user can update name</a:t>
            </a:r>
          </a:p>
        </p:txBody>
      </p:sp>
    </p:spTree>
    <p:extLst>
      <p:ext uri="{BB962C8B-B14F-4D97-AF65-F5344CB8AC3E}">
        <p14:creationId xmlns:p14="http://schemas.microsoft.com/office/powerpoint/2010/main" val="187874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2" grpId="0" animBg="1"/>
      <p:bldP spid="12" grpId="1" animBg="1"/>
      <p:bldP spid="16" grpId="0" animBg="1"/>
      <p:bldP spid="16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400050"/>
            <a:ext cx="6151628" cy="3186557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>
            <a:off x="5927729" y="563510"/>
            <a:ext cx="2089052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Set Connection Info</a:t>
            </a:r>
          </a:p>
        </p:txBody>
      </p:sp>
      <p:sp>
        <p:nvSpPr>
          <p:cNvPr id="12" name="Left Arrow 11"/>
          <p:cNvSpPr/>
          <p:nvPr/>
        </p:nvSpPr>
        <p:spPr>
          <a:xfrm>
            <a:off x="4536831" y="1637635"/>
            <a:ext cx="4264269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Create Record (including namespace reference)</a:t>
            </a:r>
          </a:p>
        </p:txBody>
      </p:sp>
      <p:sp>
        <p:nvSpPr>
          <p:cNvPr id="13" name="Left Arrow 12"/>
          <p:cNvSpPr/>
          <p:nvPr/>
        </p:nvSpPr>
        <p:spPr>
          <a:xfrm>
            <a:off x="5624439" y="2811401"/>
            <a:ext cx="2089052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Write back to Vision</a:t>
            </a:r>
          </a:p>
        </p:txBody>
      </p:sp>
    </p:spTree>
    <p:extLst>
      <p:ext uri="{BB962C8B-B14F-4D97-AF65-F5344CB8AC3E}">
        <p14:creationId xmlns:p14="http://schemas.microsoft.com/office/powerpoint/2010/main" val="276651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 XML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7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read XML Data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>
          <a:xfrm>
            <a:off x="7315200" y="4714876"/>
            <a:ext cx="841571" cy="177641"/>
          </a:xfrm>
        </p:spPr>
        <p:txBody>
          <a:bodyPr/>
          <a:lstStyle/>
          <a:p>
            <a:fld id="{63B57C05-FAC8-4AF1-906F-A3907E6963E2}" type="datetime1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343900" y="4714876"/>
            <a:ext cx="457200" cy="177641"/>
          </a:xfrm>
        </p:spPr>
        <p:txBody>
          <a:bodyPr/>
          <a:lstStyle/>
          <a:p>
            <a:fld id="{53E7D600-3523-4C63-B38B-0FF9ED66F99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3643199" y="4714876"/>
            <a:ext cx="3391854" cy="177641"/>
          </a:xfrm>
        </p:spPr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There are many technologies to that. My preference: Lync for XML (</a:t>
            </a:r>
            <a:r>
              <a:rPr lang="en-US" dirty="0" err="1" smtClean="0"/>
              <a:t>XDocument</a:t>
            </a:r>
            <a:r>
              <a:rPr lang="en-US" dirty="0" smtClean="0"/>
              <a:t>/</a:t>
            </a:r>
            <a:r>
              <a:rPr lang="en-US" dirty="0" err="1" smtClean="0"/>
              <a:t>XElement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XDocument</a:t>
            </a:r>
            <a:r>
              <a:rPr lang="en-US" dirty="0" smtClean="0"/>
              <a:t> from returned XML string:</a:t>
            </a:r>
          </a:p>
          <a:p>
            <a:pPr lvl="1"/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xmldata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String = _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service.GetRecordsByQuery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endParaRPr lang="en-US" sz="1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 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myXDocument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XDocument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XDocument.Load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System.IO.StringReader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xmldata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dirty="0" smtClean="0"/>
              <a:t>Query child nodes with .Element(s) and .Attribute(s)</a:t>
            </a:r>
          </a:p>
          <a:p>
            <a:r>
              <a:rPr lang="en-US" dirty="0" smtClean="0"/>
              <a:t>You can traverse down a complete XML graph by combining multiple elements:</a:t>
            </a:r>
          </a:p>
          <a:p>
            <a:pPr lvl="1"/>
            <a:r>
              <a:rPr lang="en-US" dirty="0" smtClean="0"/>
              <a:t>.Element(“RECS”): return the first child of a previous XML level that is named RECS</a:t>
            </a:r>
          </a:p>
          <a:p>
            <a:pPr lvl="1"/>
            <a:r>
              <a:rPr lang="en-US" dirty="0" smtClean="0"/>
              <a:t>.Element(“RECS”).Elements(“REC”).Elements(“PR”).Elements(“ROW”): return all ROW elements in all PR elements of all REC elements in the first RECS node</a:t>
            </a:r>
            <a:endParaRPr lang="en-US" dirty="0"/>
          </a:p>
          <a:p>
            <a:pPr lvl="1"/>
            <a:endParaRPr lang="en-US" sz="1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9666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XML Data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>
          <a:xfrm>
            <a:off x="7315200" y="4714876"/>
            <a:ext cx="841571" cy="177641"/>
          </a:xfrm>
        </p:spPr>
        <p:txBody>
          <a:bodyPr/>
          <a:lstStyle/>
          <a:p>
            <a:fld id="{63B57C05-FAC8-4AF1-906F-A3907E6963E2}" type="datetime1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343900" y="4714876"/>
            <a:ext cx="457200" cy="177641"/>
          </a:xfrm>
        </p:spPr>
        <p:txBody>
          <a:bodyPr/>
          <a:lstStyle/>
          <a:p>
            <a:fld id="{53E7D600-3523-4C63-B38B-0FF9ED66F99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3643199" y="4714876"/>
            <a:ext cx="3391854" cy="177641"/>
          </a:xfrm>
        </p:spPr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Lync for XML allows you to write XML expression in your source code</a:t>
            </a:r>
          </a:p>
          <a:p>
            <a:r>
              <a:rPr lang="en-US" dirty="0" smtClean="0"/>
              <a:t>Using &lt;%= … %&gt; allows you to insert any value into the XML expression</a:t>
            </a:r>
          </a:p>
          <a:p>
            <a:r>
              <a:rPr lang="en-US" dirty="0" smtClean="0"/>
              <a:t>You can write elements and attributes without having to concatenate strings</a:t>
            </a:r>
          </a:p>
          <a:p>
            <a:pPr lvl="1"/>
            <a:endParaRPr lang="en-US" sz="1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63" y="2372900"/>
            <a:ext cx="5992061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0349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the API Repository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33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VisionAPIRepository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>
          <a:xfrm>
            <a:off x="7315200" y="4714876"/>
            <a:ext cx="841571" cy="177641"/>
          </a:xfrm>
        </p:spPr>
        <p:txBody>
          <a:bodyPr/>
          <a:lstStyle/>
          <a:p>
            <a:fld id="{63B57C05-FAC8-4AF1-906F-A3907E6963E2}" type="datetime1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343900" y="4714876"/>
            <a:ext cx="457200" cy="177641"/>
          </a:xfrm>
        </p:spPr>
        <p:txBody>
          <a:bodyPr/>
          <a:lstStyle/>
          <a:p>
            <a:fld id="{53E7D600-3523-4C63-B38B-0FF9ED66F99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3643199" y="4714876"/>
            <a:ext cx="3391854" cy="177641"/>
          </a:xfrm>
        </p:spPr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A project with a set of classes that make interaction with the Vision API a bit easier</a:t>
            </a:r>
          </a:p>
          <a:p>
            <a:r>
              <a:rPr lang="en-US" dirty="0" smtClean="0"/>
              <a:t>Helper functions to return the correct connection info XML, info center XML</a:t>
            </a:r>
          </a:p>
          <a:p>
            <a:r>
              <a:rPr lang="en-US" dirty="0" smtClean="0"/>
              <a:t>Repository functions that return the requested records either as a </a:t>
            </a:r>
            <a:r>
              <a:rPr lang="en-US" dirty="0" err="1" smtClean="0"/>
              <a:t>.net</a:t>
            </a:r>
            <a:r>
              <a:rPr lang="en-US" dirty="0" smtClean="0"/>
              <a:t> Dataset or an </a:t>
            </a:r>
            <a:r>
              <a:rPr lang="en-US" dirty="0" err="1" smtClean="0"/>
              <a:t>XDocument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Error Handling</a:t>
            </a:r>
          </a:p>
          <a:p>
            <a:r>
              <a:rPr lang="en-US" dirty="0" smtClean="0"/>
              <a:t>Methods to connect to the service through http or https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VisionAPIRepository</a:t>
            </a:r>
            <a:r>
              <a:rPr lang="en-US" dirty="0" smtClean="0"/>
              <a:t> class can be extended for specific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4399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your solution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>
          <a:xfrm>
            <a:off x="7315200" y="4714876"/>
            <a:ext cx="841571" cy="177641"/>
          </a:xfrm>
        </p:spPr>
        <p:txBody>
          <a:bodyPr/>
          <a:lstStyle/>
          <a:p>
            <a:fld id="{63B57C05-FAC8-4AF1-906F-A3907E6963E2}" type="datetime1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343900" y="4714876"/>
            <a:ext cx="457200" cy="177641"/>
          </a:xfrm>
        </p:spPr>
        <p:txBody>
          <a:bodyPr/>
          <a:lstStyle/>
          <a:p>
            <a:fld id="{53E7D600-3523-4C63-B38B-0FF9ED66F99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3643199" y="4714876"/>
            <a:ext cx="3391854" cy="177641"/>
          </a:xfrm>
        </p:spPr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Remove any existing Service Reference to the VISION API from your original project</a:t>
            </a:r>
          </a:p>
          <a:p>
            <a:r>
              <a:rPr lang="en-US" dirty="0"/>
              <a:t>Add the </a:t>
            </a:r>
            <a:r>
              <a:rPr lang="en-US" dirty="0" err="1" smtClean="0"/>
              <a:t>VisionAPIRepository</a:t>
            </a:r>
            <a:r>
              <a:rPr lang="en-US" dirty="0" smtClean="0"/>
              <a:t> </a:t>
            </a:r>
            <a:r>
              <a:rPr lang="en-US" dirty="0"/>
              <a:t>to your solution</a:t>
            </a:r>
          </a:p>
          <a:p>
            <a:r>
              <a:rPr lang="en-US" dirty="0" smtClean="0"/>
              <a:t>Add a reference to the </a:t>
            </a:r>
            <a:r>
              <a:rPr lang="en-US" dirty="0" err="1" smtClean="0"/>
              <a:t>VisionAPIRepository</a:t>
            </a:r>
            <a:r>
              <a:rPr lang="en-US" dirty="0" smtClean="0"/>
              <a:t> in your project</a:t>
            </a:r>
          </a:p>
          <a:p>
            <a:r>
              <a:rPr lang="en-US" dirty="0" smtClean="0"/>
              <a:t>Add the Binding information to your </a:t>
            </a:r>
            <a:r>
              <a:rPr lang="en-US" dirty="0" err="1" smtClean="0"/>
              <a:t>App.Config</a:t>
            </a:r>
            <a:r>
              <a:rPr lang="en-US" dirty="0" smtClean="0"/>
              <a:t> file(see next slide)</a:t>
            </a:r>
          </a:p>
          <a:p>
            <a:r>
              <a:rPr lang="en-US" dirty="0" smtClean="0"/>
              <a:t>Replace previous code with new class method calls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1415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315200" y="4714876"/>
            <a:ext cx="841571" cy="177641"/>
          </a:xfrm>
        </p:spPr>
        <p:txBody>
          <a:bodyPr/>
          <a:lstStyle/>
          <a:p>
            <a:fld id="{D68363BA-B2CB-48BB-B948-748EF4E624F6}" type="datetime1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8343900" y="4714876"/>
            <a:ext cx="457200" cy="177641"/>
          </a:xfrm>
        </p:spPr>
        <p:txBody>
          <a:bodyPr/>
          <a:lstStyle/>
          <a:p>
            <a:fld id="{53E7D600-3523-4C63-B38B-0FF9ED66F99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3643199" y="4714876"/>
            <a:ext cx="3391854" cy="177641"/>
          </a:xfrm>
        </p:spPr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2900" y="212795"/>
            <a:ext cx="8458200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system.serviceModel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bindings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&lt;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basicHttpBinding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&lt;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DeltekVisionOpenAPIWebServiceSoap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openTimeout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00:02:00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sendTimeout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00:02:00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maxReceivedMessageSize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5242880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&lt;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readerQuotas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maxDepth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32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maxStringContentLength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5242880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maxArrayLength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16384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maxBytesPerRead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4096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maxNameTableCharCount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16384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&lt;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security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&lt;/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&lt;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DeltekVisionOpenAPIWebServiceSoapSSL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openTimeout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00:02:00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sendTimeout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00:02:00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maxReceivedMessageSize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524288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&lt;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security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Transport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&lt;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transport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clientCredentialType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proxyCredentialType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realm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&lt;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clientCredentialType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Certificate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algorithmSuite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&lt;/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security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&lt;/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&lt;/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basicHttpBinding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&lt;/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bindings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&lt;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endpoint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http://localhost/Vision/VisionWS.asmx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basicHttpBinding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bindingConfiguration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DeltekVisionOpenAPIWebServiceSoap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VisionAPI.DeltekVisionOpenAPIWebServiceSoap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DeltekVisionOpenAPIWebServiceSoap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&lt;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endpoint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https://localhost/Vision/VisionWS.asmx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basicHttpBinding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bindingConfiguration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DeltekVisionOpenAPIWebServiceSoapSSL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VisionAPI.DeltekVisionOpenAPIWebServiceSoap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DeltekVisionOpenAPIWebServiceSoapSSL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&lt;/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&lt;/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system.serviceModel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0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66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315200" y="4714876"/>
            <a:ext cx="841571" cy="177641"/>
          </a:xfrm>
        </p:spPr>
        <p:txBody>
          <a:bodyPr/>
          <a:lstStyle/>
          <a:p>
            <a:fld id="{D68363BA-B2CB-48BB-B948-748EF4E624F6}" type="datetime1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8343900" y="4714876"/>
            <a:ext cx="457200" cy="177641"/>
          </a:xfrm>
        </p:spPr>
        <p:txBody>
          <a:bodyPr/>
          <a:lstStyle/>
          <a:p>
            <a:fld id="{53E7D600-3523-4C63-B38B-0FF9ED66F99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3643199" y="4714876"/>
            <a:ext cx="3391854" cy="177641"/>
          </a:xfrm>
        </p:spPr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758776"/>
            <a:ext cx="3179413" cy="450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240754"/>
            <a:ext cx="7644880" cy="1814766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3671846" y="546412"/>
            <a:ext cx="4315934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Define Connection Info globally or as a Setting</a:t>
            </a:r>
          </a:p>
        </p:txBody>
      </p:sp>
      <p:sp>
        <p:nvSpPr>
          <p:cNvPr id="9" name="Left Arrow 8"/>
          <p:cNvSpPr/>
          <p:nvPr/>
        </p:nvSpPr>
        <p:spPr>
          <a:xfrm>
            <a:off x="6506308" y="2710714"/>
            <a:ext cx="2294792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Call repository method</a:t>
            </a:r>
          </a:p>
        </p:txBody>
      </p:sp>
      <p:sp>
        <p:nvSpPr>
          <p:cNvPr id="10" name="Left Arrow 9"/>
          <p:cNvSpPr/>
          <p:nvPr/>
        </p:nvSpPr>
        <p:spPr>
          <a:xfrm>
            <a:off x="5224897" y="1943613"/>
            <a:ext cx="3576203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Initiate repository</a:t>
            </a:r>
          </a:p>
        </p:txBody>
      </p:sp>
    </p:spTree>
    <p:extLst>
      <p:ext uri="{BB962C8B-B14F-4D97-AF65-F5344CB8AC3E}">
        <p14:creationId xmlns:p14="http://schemas.microsoft.com/office/powerpoint/2010/main" val="177701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315200" y="4714876"/>
            <a:ext cx="841571" cy="177641"/>
          </a:xfrm>
        </p:spPr>
        <p:txBody>
          <a:bodyPr/>
          <a:lstStyle/>
          <a:p>
            <a:fld id="{D68363BA-B2CB-48BB-B948-748EF4E624F6}" type="datetime1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8343900" y="4714876"/>
            <a:ext cx="457200" cy="177641"/>
          </a:xfrm>
        </p:spPr>
        <p:txBody>
          <a:bodyPr/>
          <a:lstStyle/>
          <a:p>
            <a:fld id="{53E7D600-3523-4C63-B38B-0FF9ED66F99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3643199" y="4714876"/>
            <a:ext cx="3391854" cy="177641"/>
          </a:xfrm>
        </p:spPr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180807"/>
            <a:ext cx="5601482" cy="2272030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5795889" y="2577991"/>
            <a:ext cx="2999428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Call repository method</a:t>
            </a:r>
          </a:p>
        </p:txBody>
      </p:sp>
      <p:sp>
        <p:nvSpPr>
          <p:cNvPr id="7" name="Left Arrow 6"/>
          <p:cNvSpPr/>
          <p:nvPr/>
        </p:nvSpPr>
        <p:spPr>
          <a:xfrm>
            <a:off x="5219114" y="878529"/>
            <a:ext cx="3576203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Initiate repository</a:t>
            </a:r>
          </a:p>
        </p:txBody>
      </p:sp>
    </p:spTree>
    <p:extLst>
      <p:ext uri="{BB962C8B-B14F-4D97-AF65-F5344CB8AC3E}">
        <p14:creationId xmlns:p14="http://schemas.microsoft.com/office/powerpoint/2010/main" val="299995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Tips &amp; Tricks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72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&amp; Tricks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>
          <a:xfrm>
            <a:off x="7315200" y="4714876"/>
            <a:ext cx="841571" cy="177641"/>
          </a:xfrm>
        </p:spPr>
        <p:txBody>
          <a:bodyPr/>
          <a:lstStyle/>
          <a:p>
            <a:fld id="{63B57C05-FAC8-4AF1-906F-A3907E6963E2}" type="datetime1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343900" y="4714876"/>
            <a:ext cx="457200" cy="177641"/>
          </a:xfrm>
        </p:spPr>
        <p:txBody>
          <a:bodyPr/>
          <a:lstStyle/>
          <a:p>
            <a:fld id="{53E7D600-3523-4C63-B38B-0FF9ED66F99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3643199" y="4714876"/>
            <a:ext cx="3391854" cy="177641"/>
          </a:xfrm>
        </p:spPr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Create a specific user in Vision for API access only and make sure the user has the correct access rights</a:t>
            </a:r>
          </a:p>
          <a:p>
            <a:r>
              <a:rPr lang="en-US" dirty="0" smtClean="0"/>
              <a:t>Turning on https can be tricky</a:t>
            </a:r>
          </a:p>
          <a:p>
            <a:r>
              <a:rPr lang="en-US" dirty="0" smtClean="0"/>
              <a:t>Always (!!!) follow the sequence of fields in the schema when you create data records</a:t>
            </a:r>
          </a:p>
          <a:p>
            <a:r>
              <a:rPr lang="en-US" dirty="0" smtClean="0"/>
              <a:t>If the generic method will not work no matter what you do, try the specific method for that call</a:t>
            </a:r>
          </a:p>
          <a:p>
            <a:r>
              <a:rPr lang="en-US" dirty="0" smtClean="0"/>
              <a:t>Be careful with returning ALL data. You might run into issues where the returned message is too big. Increase </a:t>
            </a:r>
            <a:r>
              <a:rPr lang="en-US" dirty="0" err="1" smtClean="0"/>
              <a:t>maxReceivedMessageSize</a:t>
            </a:r>
            <a:r>
              <a:rPr lang="en-US" dirty="0" smtClean="0"/>
              <a:t> and </a:t>
            </a:r>
            <a:r>
              <a:rPr lang="en-US" dirty="0" err="1" smtClean="0"/>
              <a:t>maxStringContentLength</a:t>
            </a:r>
            <a:r>
              <a:rPr lang="en-US" dirty="0" smtClean="0"/>
              <a:t> in your </a:t>
            </a:r>
            <a:r>
              <a:rPr lang="en-US" dirty="0" err="1" smtClean="0"/>
              <a:t>App.Config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715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0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and Downloads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>
          <a:xfrm>
            <a:off x="7315200" y="4714876"/>
            <a:ext cx="841571" cy="177641"/>
          </a:xfrm>
        </p:spPr>
        <p:txBody>
          <a:bodyPr/>
          <a:lstStyle/>
          <a:p>
            <a:fld id="{63B57C05-FAC8-4AF1-906F-A3907E6963E2}" type="datetime1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343900" y="4714876"/>
            <a:ext cx="457200" cy="177641"/>
          </a:xfrm>
        </p:spPr>
        <p:txBody>
          <a:bodyPr/>
          <a:lstStyle/>
          <a:p>
            <a:fld id="{53E7D600-3523-4C63-B38B-0FF9ED66F99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3643199" y="4714876"/>
            <a:ext cx="3391854" cy="177641"/>
          </a:xfrm>
        </p:spPr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You can find </a:t>
            </a:r>
            <a:r>
              <a:rPr lang="en-US" dirty="0"/>
              <a:t>all source code </a:t>
            </a:r>
            <a:r>
              <a:rPr lang="en-US" dirty="0" smtClean="0"/>
              <a:t>on GitHub </a:t>
            </a:r>
            <a:r>
              <a:rPr lang="en-US" dirty="0"/>
              <a:t>here:</a:t>
            </a:r>
            <a:br>
              <a:rPr lang="en-US" dirty="0"/>
            </a:br>
            <a:r>
              <a:rPr lang="en-US" dirty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github.com/mdobler/Insight2015/tree/master/VI69</a:t>
            </a:r>
            <a:endParaRPr lang="en-US" smtClean="0"/>
          </a:p>
          <a:p>
            <a:r>
              <a:rPr lang="en-US" smtClean="0"/>
              <a:t>All </a:t>
            </a:r>
            <a:r>
              <a:rPr lang="en-US" dirty="0" smtClean="0"/>
              <a:t>demos use the VisionDemo74 database (can be downloaded from the Deltek support site; </a:t>
            </a:r>
            <a:r>
              <a:rPr lang="en-US" dirty="0" smtClean="0">
                <a:hlinkClick r:id="rId3"/>
              </a:rPr>
              <a:t>http://support.Deltek.com</a:t>
            </a:r>
            <a:r>
              <a:rPr lang="en-US" dirty="0" smtClean="0"/>
              <a:t> )</a:t>
            </a:r>
          </a:p>
          <a:p>
            <a:r>
              <a:rPr lang="en-US" dirty="0" smtClean="0"/>
              <a:t>I am available at the “Ask The Expert” sessions</a:t>
            </a:r>
          </a:p>
          <a:p>
            <a:r>
              <a:rPr lang="en-US" dirty="0" smtClean="0"/>
              <a:t>Email me: Mike Dobler ( </a:t>
            </a:r>
            <a:r>
              <a:rPr lang="en-US" dirty="0" smtClean="0">
                <a:hlinkClick r:id="rId4"/>
              </a:rPr>
              <a:t>michaeldobler@Deltek.com</a:t>
            </a:r>
            <a:r>
              <a:rPr lang="en-US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69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2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Vision API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>
          <a:xfrm>
            <a:off x="7315200" y="4714876"/>
            <a:ext cx="841571" cy="177641"/>
          </a:xfrm>
        </p:spPr>
        <p:txBody>
          <a:bodyPr/>
          <a:lstStyle/>
          <a:p>
            <a:fld id="{63B57C05-FAC8-4AF1-906F-A3907E6963E2}" type="datetime1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343900" y="4714876"/>
            <a:ext cx="457200" cy="177641"/>
          </a:xfrm>
        </p:spPr>
        <p:txBody>
          <a:bodyPr/>
          <a:lstStyle/>
          <a:p>
            <a:fld id="{53E7D600-3523-4C63-B38B-0FF9ED66F99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3643199" y="4714876"/>
            <a:ext cx="3391854" cy="177641"/>
          </a:xfrm>
        </p:spPr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It’s a Web Service</a:t>
            </a:r>
          </a:p>
          <a:p>
            <a:r>
              <a:rPr lang="en-US" dirty="0" smtClean="0"/>
              <a:t>Available on premise and in the cloud (depending on licensing)</a:t>
            </a:r>
          </a:p>
          <a:p>
            <a:r>
              <a:rPr lang="en-US" dirty="0" smtClean="0"/>
              <a:t>Installed by default</a:t>
            </a:r>
          </a:p>
          <a:p>
            <a:r>
              <a:rPr lang="en-US" dirty="0" smtClean="0"/>
              <a:t>Allows you to read from and write to any Info Center record (including User Defined Info Centers)</a:t>
            </a:r>
          </a:p>
          <a:p>
            <a:r>
              <a:rPr lang="en-US" dirty="0" smtClean="0"/>
              <a:t>Allows you to create and post journals, timesheet, expenses, etc…</a:t>
            </a:r>
          </a:p>
          <a:p>
            <a:r>
              <a:rPr lang="en-US" dirty="0" smtClean="0"/>
              <a:t>Applies Vision’s security model and business logic</a:t>
            </a:r>
          </a:p>
          <a:p>
            <a:r>
              <a:rPr lang="en-US" dirty="0" smtClean="0"/>
              <a:t>No direct access to the database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1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and Connecting to the Vision API Web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7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it from a browser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>
          <a:xfrm>
            <a:off x="7315200" y="4714876"/>
            <a:ext cx="841571" cy="177641"/>
          </a:xfrm>
        </p:spPr>
        <p:txBody>
          <a:bodyPr/>
          <a:lstStyle/>
          <a:p>
            <a:fld id="{63B57C05-FAC8-4AF1-906F-A3907E6963E2}" type="datetime1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343900" y="4714876"/>
            <a:ext cx="457200" cy="177641"/>
          </a:xfrm>
        </p:spPr>
        <p:txBody>
          <a:bodyPr/>
          <a:lstStyle/>
          <a:p>
            <a:fld id="{53E7D600-3523-4C63-B38B-0FF9ED66F99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3643199" y="4714876"/>
            <a:ext cx="3391854" cy="177641"/>
          </a:xfrm>
        </p:spPr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Like any other Web Service, the “Deltek Vision Open API Web Service” can be accessed through a standard browser</a:t>
            </a:r>
          </a:p>
          <a:p>
            <a:r>
              <a:rPr lang="en-US" dirty="0" smtClean="0"/>
              <a:t>Will show a list of available methods of this web service</a:t>
            </a:r>
          </a:p>
          <a:p>
            <a:r>
              <a:rPr lang="en-US" dirty="0" smtClean="0"/>
              <a:t>Standard location: http://&lt;your vision application location&gt;/visionWS.asmx</a:t>
            </a:r>
          </a:p>
          <a:p>
            <a:pPr lvl="1"/>
            <a:r>
              <a:rPr lang="en-US" dirty="0" smtClean="0"/>
              <a:t>Depending on your settings you must connect to a secure site (https://)</a:t>
            </a:r>
          </a:p>
          <a:p>
            <a:pPr lvl="1"/>
            <a:r>
              <a:rPr lang="en-US" dirty="0" smtClean="0"/>
              <a:t>Default browser address (on Vision server): http://localhost/vision/visionWS.asmx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98" y="3320502"/>
            <a:ext cx="3060943" cy="129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88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it in Visual Studio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>
          <a:xfrm>
            <a:off x="7315200" y="4714876"/>
            <a:ext cx="841571" cy="177641"/>
          </a:xfrm>
        </p:spPr>
        <p:txBody>
          <a:bodyPr/>
          <a:lstStyle/>
          <a:p>
            <a:fld id="{63B57C05-FAC8-4AF1-906F-A3907E6963E2}" type="datetime1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343900" y="4714876"/>
            <a:ext cx="457200" cy="177641"/>
          </a:xfrm>
        </p:spPr>
        <p:txBody>
          <a:bodyPr/>
          <a:lstStyle/>
          <a:p>
            <a:fld id="{53E7D600-3523-4C63-B38B-0FF9ED66F99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3643199" y="4714876"/>
            <a:ext cx="3391854" cy="177641"/>
          </a:xfrm>
        </p:spPr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Open Visual Studio 2015 and create a project (a WPF Application in our sample)</a:t>
            </a:r>
          </a:p>
          <a:p>
            <a:r>
              <a:rPr lang="en-US" dirty="0" smtClean="0"/>
              <a:t>In the Solution Explorer, right-click the project and select “Add” &gt; “Service Reference…”</a:t>
            </a:r>
          </a:p>
          <a:p>
            <a:r>
              <a:rPr lang="en-US" dirty="0" smtClean="0"/>
              <a:t>In the Address enter your location of the </a:t>
            </a:r>
            <a:r>
              <a:rPr lang="en-US" dirty="0" err="1" smtClean="0"/>
              <a:t>asmx</a:t>
            </a:r>
            <a:r>
              <a:rPr lang="en-US" dirty="0" smtClean="0"/>
              <a:t> file followed by “?WSDL” and click “GO”</a:t>
            </a:r>
          </a:p>
          <a:p>
            <a:pPr lvl="1"/>
            <a:r>
              <a:rPr lang="en-US" dirty="0" smtClean="0"/>
              <a:t>Sample: </a:t>
            </a:r>
            <a:r>
              <a:rPr lang="en-US" dirty="0" smtClean="0">
                <a:hlinkClick r:id="rId2"/>
              </a:rPr>
              <a:t>http://localhost/vision/visionWS.asmx?WSDL</a:t>
            </a:r>
            <a:endParaRPr lang="en-US" dirty="0" smtClean="0"/>
          </a:p>
          <a:p>
            <a:r>
              <a:rPr lang="en-US" dirty="0" smtClean="0"/>
              <a:t>In the Services list, open “</a:t>
            </a:r>
            <a:r>
              <a:rPr lang="en-US" dirty="0" err="1" smtClean="0"/>
              <a:t>DeltekVisionOpenAPIWebService</a:t>
            </a:r>
            <a:r>
              <a:rPr lang="en-US" dirty="0" smtClean="0"/>
              <a:t>” and select “</a:t>
            </a:r>
            <a:r>
              <a:rPr lang="en-US" dirty="0" err="1" smtClean="0"/>
              <a:t>DeltekVisionOpenAPIWebServiceSoap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Give it a specific Namespace (“</a:t>
            </a:r>
            <a:r>
              <a:rPr lang="en-US" dirty="0" err="1" smtClean="0"/>
              <a:t>VisionAPI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Visual Studio will now add a couple of automatically created classes to the project that can call these web service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63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315200" y="4714876"/>
            <a:ext cx="841571" cy="177641"/>
          </a:xfrm>
        </p:spPr>
        <p:txBody>
          <a:bodyPr/>
          <a:lstStyle/>
          <a:p>
            <a:fld id="{D68363BA-B2CB-48BB-B948-748EF4E624F6}" type="datetime1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8343900" y="4714876"/>
            <a:ext cx="457200" cy="177641"/>
          </a:xfrm>
        </p:spPr>
        <p:txBody>
          <a:bodyPr/>
          <a:lstStyle/>
          <a:p>
            <a:fld id="{53E7D600-3523-4C63-B38B-0FF9ED66F99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3643199" y="4714876"/>
            <a:ext cx="3391854" cy="177641"/>
          </a:xfrm>
        </p:spPr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650512"/>
            <a:ext cx="3119339" cy="3449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289" y="559847"/>
            <a:ext cx="4934911" cy="398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6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Connection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>
          <a:xfrm>
            <a:off x="7315200" y="4714876"/>
            <a:ext cx="841571" cy="177641"/>
          </a:xfrm>
        </p:spPr>
        <p:txBody>
          <a:bodyPr/>
          <a:lstStyle/>
          <a:p>
            <a:fld id="{63B57C05-FAC8-4AF1-906F-A3907E6963E2}" type="datetime1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343900" y="4714876"/>
            <a:ext cx="457200" cy="177641"/>
          </a:xfrm>
        </p:spPr>
        <p:txBody>
          <a:bodyPr/>
          <a:lstStyle/>
          <a:p>
            <a:fld id="{53E7D600-3523-4C63-B38B-0FF9ED66F99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3643199" y="4714876"/>
            <a:ext cx="3391854" cy="177641"/>
          </a:xfrm>
        </p:spPr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Add a button to the </a:t>
            </a:r>
            <a:r>
              <a:rPr lang="en-US" dirty="0" err="1" smtClean="0"/>
              <a:t>MainWindow</a:t>
            </a:r>
            <a:r>
              <a:rPr lang="en-US" dirty="0" smtClean="0"/>
              <a:t> and label it “Test Connection”</a:t>
            </a:r>
          </a:p>
          <a:p>
            <a:r>
              <a:rPr lang="en-US" dirty="0" smtClean="0"/>
              <a:t>In the </a:t>
            </a:r>
            <a:r>
              <a:rPr lang="en-US" dirty="0" err="1" smtClean="0"/>
              <a:t>Button_Click</a:t>
            </a:r>
            <a:r>
              <a:rPr lang="en-US" dirty="0" smtClean="0"/>
              <a:t> method instantiate the service and call the </a:t>
            </a:r>
            <a:r>
              <a:rPr lang="en-US" dirty="0" err="1" smtClean="0"/>
              <a:t>GetSystemInfo</a:t>
            </a:r>
            <a:r>
              <a:rPr lang="en-US" dirty="0" smtClean="0"/>
              <a:t> method. </a:t>
            </a:r>
          </a:p>
          <a:p>
            <a:r>
              <a:rPr lang="en-US" dirty="0" smtClean="0"/>
              <a:t>Provide the correct connection info (an XML string)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31" y="2363696"/>
            <a:ext cx="5309633" cy="19606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055" y="2363696"/>
            <a:ext cx="2923856" cy="196184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694421" y="3160510"/>
            <a:ext cx="2614325" cy="23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455399" y="3289385"/>
            <a:ext cx="1781943" cy="29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730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ltek">
  <a:themeElements>
    <a:clrScheme name="Deltek Theme Colors">
      <a:dk1>
        <a:srgbClr val="003E77"/>
      </a:dk1>
      <a:lt1>
        <a:srgbClr val="FFFFFF"/>
      </a:lt1>
      <a:dk2>
        <a:srgbClr val="00549F"/>
      </a:dk2>
      <a:lt2>
        <a:srgbClr val="E3EAF1"/>
      </a:lt2>
      <a:accent1>
        <a:srgbClr val="739ABC"/>
      </a:accent1>
      <a:accent2>
        <a:srgbClr val="3DB7E4"/>
      </a:accent2>
      <a:accent3>
        <a:srgbClr val="0ABE28"/>
      </a:accent3>
      <a:accent4>
        <a:srgbClr val="F2AF00"/>
      </a:accent4>
      <a:accent5>
        <a:srgbClr val="7577C0"/>
      </a:accent5>
      <a:accent6>
        <a:srgbClr val="52555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headEnd type="none" w="med" len="med"/>
          <a:tailEnd type="none" w="med" len="med"/>
        </a:ln>
      </a:spPr>
      <a:bodyPr wrap="square" rtlCol="0" anchor="ctr">
        <a:noAutofit/>
      </a:bodyPr>
      <a:lstStyle>
        <a:defPPr marL="61913" algn="l">
          <a:defRPr sz="2000" dirty="0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  <a:txDef>
      <a:spPr/>
      <a:bodyPr/>
      <a:lstStyle>
        <a:defPPr marL="228600" marR="0" indent="-22860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Tx/>
          <a:buSzTx/>
          <a:buFont typeface="Wingdings" pitchFamily="2" charset="2"/>
          <a:buChar char="§"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chemeClr val="accent6"/>
            </a:solidFill>
            <a:effectLst/>
            <a:uLnTx/>
            <a:uFillTx/>
            <a:latin typeface="Arial" pitchFamily="34" charset="0"/>
            <a:ea typeface="+mn-ea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ltek" id="{05226258-E300-4CD3-999A-AA64E9C40517}" vid="{87B2CA55-BEF8-4149-BBFD-2EA4633AC2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Deltek</Template>
  <TotalTime>444</TotalTime>
  <Words>1898</Words>
  <Application>Microsoft Office PowerPoint</Application>
  <PresentationFormat>On-screen Show (16:9)</PresentationFormat>
  <Paragraphs>246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Consolas</vt:lpstr>
      <vt:lpstr>Wingdings</vt:lpstr>
      <vt:lpstr>Deltek</vt:lpstr>
      <vt:lpstr>VI-69: Tech Titans: Best Practices for Building a Bridge to Unlock the Power of Vision APIs</vt:lpstr>
      <vt:lpstr>Agenda</vt:lpstr>
      <vt:lpstr>Overview</vt:lpstr>
      <vt:lpstr>What Is the Vision API</vt:lpstr>
      <vt:lpstr>Finding and Connecting to the Vision API Web Service</vt:lpstr>
      <vt:lpstr>How to access it from a browser</vt:lpstr>
      <vt:lpstr>Use it in Visual Studio</vt:lpstr>
      <vt:lpstr>PowerPoint Presentation</vt:lpstr>
      <vt:lpstr>Test Connection</vt:lpstr>
      <vt:lpstr>Connection Information</vt:lpstr>
      <vt:lpstr>Available Methods and Schemas</vt:lpstr>
      <vt:lpstr>Methods and Schema Information</vt:lpstr>
      <vt:lpstr>Specific vs. Generic methods</vt:lpstr>
      <vt:lpstr>Specific vs. Generic methods</vt:lpstr>
      <vt:lpstr>Reading Data from Vision</vt:lpstr>
      <vt:lpstr>Sample “VisionAPI_Phase 2”</vt:lpstr>
      <vt:lpstr>PowerPoint Presentation</vt:lpstr>
      <vt:lpstr>PowerPoint Presentation</vt:lpstr>
      <vt:lpstr>Writing Data to Vision</vt:lpstr>
      <vt:lpstr>Sample “VisionAPI_Phase 3”</vt:lpstr>
      <vt:lpstr>PowerPoint Presentation</vt:lpstr>
      <vt:lpstr>PowerPoint Presentation</vt:lpstr>
      <vt:lpstr>Parsing XML Data</vt:lpstr>
      <vt:lpstr>How to read XML Data</vt:lpstr>
      <vt:lpstr>How to write XML Data</vt:lpstr>
      <vt:lpstr>Using the API Repository Classes</vt:lpstr>
      <vt:lpstr>The VisionAPIRepository Project</vt:lpstr>
      <vt:lpstr>Preparing your solution</vt:lpstr>
      <vt:lpstr>PowerPoint Presentation</vt:lpstr>
      <vt:lpstr>PowerPoint Presentation</vt:lpstr>
      <vt:lpstr>PowerPoint Presentation</vt:lpstr>
      <vt:lpstr>Tips &amp; Tricks</vt:lpstr>
      <vt:lpstr>Tips &amp; Tricks</vt:lpstr>
      <vt:lpstr>Additional Resources</vt:lpstr>
      <vt:lpstr>Links and Downloads</vt:lpstr>
      <vt:lpstr>Questions?</vt:lpstr>
    </vt:vector>
  </TitlesOfParts>
  <Company>Deltek Systems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VI-69: Tech Titans: Interfacing Using Vision APIs</dc:title>
  <dc:creator>Michael Dobler</dc:creator>
  <cp:lastModifiedBy>Michael Dobler</cp:lastModifiedBy>
  <cp:revision>30</cp:revision>
  <dcterms:created xsi:type="dcterms:W3CDTF">2015-09-02T21:00:38Z</dcterms:created>
  <dcterms:modified xsi:type="dcterms:W3CDTF">2015-10-08T22:03:55Z</dcterms:modified>
</cp:coreProperties>
</file>