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5" r:id="rId3"/>
    <p:sldId id="288" r:id="rId4"/>
    <p:sldId id="285" r:id="rId5"/>
    <p:sldId id="266" r:id="rId6"/>
    <p:sldId id="272" r:id="rId7"/>
    <p:sldId id="303" r:id="rId8"/>
  </p:sldIdLst>
  <p:sldSz cx="24384000" cy="13716000"/>
  <p:notesSz cx="5143500" cy="9144000"/>
  <p:embeddedFontLst>
    <p:embeddedFont>
      <p:font typeface="OPPOSans-R" panose="02010600030101010101" charset="-122"/>
      <p:regular r:id="rId10"/>
    </p:embeddedFont>
    <p:embeddedFont>
      <p:font typeface="OPPOSans-H" panose="02010600030101010101" charset="-122"/>
      <p:regular r:id="rId11"/>
    </p:embeddedFont>
    <p:embeddedFont>
      <p:font typeface="DengXian" panose="02010600030101010101" pitchFamily="2" charset="-122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楷体" panose="02010609060101010101" pitchFamily="49" charset="-122"/>
      <p:regular r:id="rId18"/>
    </p:embeddedFont>
    <p:embeddedFont>
      <p:font typeface="Arial Unicode MS" panose="020B0604020202020204" pitchFamily="34" charset="-122"/>
      <p:regular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  <a:srgbClr val="002060"/>
    <a:srgbClr val="121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22" autoAdjust="0"/>
  </p:normalViewPr>
  <p:slideViewPr>
    <p:cSldViewPr snapToGrid="0" snapToObjects="1">
      <p:cViewPr varScale="1">
        <p:scale>
          <a:sx n="55" d="100"/>
          <a:sy n="55" d="100"/>
        </p:scale>
        <p:origin x="636" y="10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64"/>
    </p:cViewPr>
  </p:sorterViewPr>
  <p:notesViewPr>
    <p:cSldViewPr snapToGrid="0" snapToObjects="1">
      <p:cViewPr varScale="1">
        <p:scale>
          <a:sx n="53" d="100"/>
          <a:sy n="53" d="100"/>
        </p:scale>
        <p:origin x="29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0A762-6316-4260-A1B8-B3ACA26970E6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4CBB1-DAB3-41A0-8ACA-4BB66347D8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1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同事好！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我是信息部的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在开始正式培训前，向大家简介一下顺捷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。为什么我们要自己搭建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ERP?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CBB1-DAB3-41A0-8ACA-4BB66347D88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这张是目前信息系统的简单示意图。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现在我们的系统多是烟囱式的。财务系统用的是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的标准财务功能，其他系统，包括销售、供应、生产、质量、设备都是自开发的，这些系统和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通过接口、表复制的方式，来进行业务交互和数据传递。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这种架构模式，不管是业务上还是技术上，都存在一定的割裂，比较明显的缺陷就是：因为接口的不稳定偶尔会导致两边数据的不一致，而业务流分布在不同结构的系统也存在不够流畅的问题。</a:t>
            </a:r>
          </a:p>
        </p:txBody>
      </p:sp>
    </p:spTree>
    <p:extLst>
      <p:ext uri="{BB962C8B-B14F-4D97-AF65-F5344CB8AC3E}">
        <p14:creationId xmlns:p14="http://schemas.microsoft.com/office/powerpoint/2010/main" val="22259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与此相比，新系统在业务上和技术上都有明显的提升。用两句话来概括：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一是具有娃哈哈特色的业务架构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二是符合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行业主流的技术架构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CBB1-DAB3-41A0-8ACA-4BB66347D88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0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从业务架构来看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无法满足我司具体业务线的个性化需求。而新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系统设计上，是在宗总的指导下，根据公司产供销、仓库、设备、运输、质量、财务八大业务版块的管理模式和管理需求进行的定制化设计。在设计过程中，联合业务部门对部分流程进行再优化，剔除了一些冗余的工作环节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第一次自建了一套完整的财务系统，新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可以真正摆脱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的掣肘，新的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是没有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CBB1-DAB3-41A0-8ACA-4BB66347D88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3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作为一套完整的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系统，覆盖包括主数据在内的，产供销、仓库、质量、设备、运输、财务等九大核心模块，共计开发功能点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1528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CBB1-DAB3-41A0-8ACA-4BB66347D88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4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试用版的首页图。新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，不仅仅是一套管理系统，也是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我们公司的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业务中台和数据中台。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所有的主营业务的系统业务操作都在这套系统里完成。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CBB1-DAB3-41A0-8ACA-4BB66347D88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3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华东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个基地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家分公司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三个月的并行。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月全国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行，要求试点单位在老系统和新系统分别操作一遍，一方面为了校对系统数据的准确性，另一方面也希望在试运行过中，不断去优化这套系统，在保障系统数据可靠性的基础上，尽快在用户友好性上做出提升和改善，同时逐步完善报表体系开发，为明年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线做好预习准备。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月将正式上线。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3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7138874" y="2835965"/>
            <a:ext cx="14820902" cy="377103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83333"/>
              </a:lnSpc>
            </a:pPr>
            <a:endParaRPr lang="zh-CN" altLang="en-US" sz="130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>
              <a:lnSpc>
                <a:spcPct val="83333"/>
              </a:lnSpc>
            </a:pPr>
            <a:r>
              <a:rPr lang="zh-CN" altLang="en-US" sz="96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为什么</a:t>
            </a:r>
            <a:r>
              <a:rPr lang="zh-CN" altLang="en-US" sz="9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自建顺捷</a:t>
            </a:r>
            <a:r>
              <a:rPr lang="en-US" altLang="zh-CN" sz="9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ERP</a:t>
            </a:r>
            <a:endParaRPr lang="zh-CN" altLang="en-US" sz="9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 algn="l">
              <a:lnSpc>
                <a:spcPct val="83333"/>
              </a:lnSpc>
            </a:pPr>
            <a:endParaRPr lang="zh-CN" altLang="en-US" sz="13000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6" name="Object 205"/>
          <p:cNvSpPr txBox="1"/>
          <p:nvPr/>
        </p:nvSpPr>
        <p:spPr>
          <a:xfrm>
            <a:off x="8551785" y="7444076"/>
            <a:ext cx="7959900" cy="82178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99166"/>
              </a:lnSpc>
            </a:pP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</a:p>
        </p:txBody>
      </p:sp>
      <p:sp>
        <p:nvSpPr>
          <p:cNvPr id="7" name="Object 205"/>
          <p:cNvSpPr txBox="1"/>
          <p:nvPr/>
        </p:nvSpPr>
        <p:spPr>
          <a:xfrm>
            <a:off x="8551785" y="8621182"/>
            <a:ext cx="7959900" cy="82178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99166"/>
              </a:lnSpc>
            </a:pP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2021.12.14</a:t>
            </a:r>
            <a:endParaRPr lang="zh-CN" altLang="en-US" sz="4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3">
            <a:extLst>
              <a:ext uri="{FF2B5EF4-FFF2-40B4-BE49-F238E27FC236}">
                <a16:creationId xmlns:a16="http://schemas.microsoft.com/office/drawing/2014/main" id="{7C908170-827B-4A4A-A4DE-6BFF8C22B53B}"/>
              </a:ext>
            </a:extLst>
          </p:cNvPr>
          <p:cNvSpPr txBox="1"/>
          <p:nvPr/>
        </p:nvSpPr>
        <p:spPr>
          <a:xfrm>
            <a:off x="19501866" y="12099640"/>
            <a:ext cx="376047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9166"/>
              </a:lnSpc>
            </a:pP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信息部：李康帅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image 5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853565" y="654050"/>
            <a:ext cx="6129655" cy="12247245"/>
          </a:xfrm>
          <a:prstGeom prst="rect">
            <a:avLst/>
          </a:prstGeom>
          <a:solidFill>
            <a:srgbClr val="334C92">
              <a:alpha val="30000"/>
            </a:srgbClr>
          </a:solidFill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十边形 21"/>
          <p:cNvSpPr/>
          <p:nvPr/>
        </p:nvSpPr>
        <p:spPr>
          <a:xfrm>
            <a:off x="9404350" y="3959860"/>
            <a:ext cx="5710555" cy="5710555"/>
          </a:xfrm>
          <a:prstGeom prst="decagon">
            <a:avLst/>
          </a:prstGeom>
          <a:solidFill>
            <a:srgbClr val="334C9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17702" y="5476462"/>
            <a:ext cx="18838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18709" y="6962140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十边形 22"/>
          <p:cNvSpPr/>
          <p:nvPr/>
        </p:nvSpPr>
        <p:spPr>
          <a:xfrm>
            <a:off x="9111615" y="3714750"/>
            <a:ext cx="6258560" cy="6258560"/>
          </a:xfrm>
          <a:prstGeom prst="decagon">
            <a:avLst/>
          </a:prstGeom>
          <a:noFill/>
          <a:ln w="63500">
            <a:solidFill>
              <a:srgbClr val="334C92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4651182" y="4837886"/>
            <a:ext cx="6334688" cy="0"/>
          </a:xfrm>
          <a:prstGeom prst="line">
            <a:avLst/>
          </a:prstGeom>
          <a:ln w="0">
            <a:solidFill>
              <a:srgbClr val="334C92">
                <a:alpha val="77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340890" y="972185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4555" y="1270761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销售订单</a:t>
            </a:r>
          </a:p>
        </p:txBody>
      </p:sp>
      <p:sp>
        <p:nvSpPr>
          <p:cNvPr id="4" name="矩形 3"/>
          <p:cNvSpPr/>
          <p:nvPr/>
        </p:nvSpPr>
        <p:spPr>
          <a:xfrm>
            <a:off x="2340890" y="2449830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24555" y="2750511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采购订单</a:t>
            </a:r>
          </a:p>
        </p:txBody>
      </p:sp>
      <p:sp>
        <p:nvSpPr>
          <p:cNvPr id="8" name="矩形 7"/>
          <p:cNvSpPr/>
          <p:nvPr/>
        </p:nvSpPr>
        <p:spPr>
          <a:xfrm>
            <a:off x="2340890" y="3949065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4555" y="427101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生产订单</a:t>
            </a:r>
          </a:p>
        </p:txBody>
      </p:sp>
      <p:sp>
        <p:nvSpPr>
          <p:cNvPr id="21" name="矩形 20"/>
          <p:cNvSpPr/>
          <p:nvPr/>
        </p:nvSpPr>
        <p:spPr>
          <a:xfrm>
            <a:off x="2340890" y="5457190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4555" y="5779135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运输订单</a:t>
            </a:r>
          </a:p>
        </p:txBody>
      </p:sp>
      <p:sp>
        <p:nvSpPr>
          <p:cNvPr id="25" name="矩形 24"/>
          <p:cNvSpPr/>
          <p:nvPr/>
        </p:nvSpPr>
        <p:spPr>
          <a:xfrm>
            <a:off x="2340890" y="6962140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8249" y="7180580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仓库出入单</a:t>
            </a:r>
          </a:p>
        </p:txBody>
      </p:sp>
      <p:sp>
        <p:nvSpPr>
          <p:cNvPr id="27" name="矩形 26"/>
          <p:cNvSpPr/>
          <p:nvPr/>
        </p:nvSpPr>
        <p:spPr>
          <a:xfrm>
            <a:off x="2340890" y="8429625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07049" y="8668385"/>
            <a:ext cx="1859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请检单</a:t>
            </a:r>
          </a:p>
        </p:txBody>
      </p:sp>
      <p:sp>
        <p:nvSpPr>
          <p:cNvPr id="29" name="矩形 28"/>
          <p:cNvSpPr/>
          <p:nvPr/>
        </p:nvSpPr>
        <p:spPr>
          <a:xfrm>
            <a:off x="2345970" y="9893300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19178" y="1016635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保养单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45970" y="11391265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494764" y="11481361"/>
            <a:ext cx="1101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2458390">
            <a:off x="7607925" y="2704119"/>
            <a:ext cx="3457767" cy="2084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 rot="1601127">
            <a:off x="8204101" y="5093041"/>
            <a:ext cx="1172462" cy="1524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右箭头 53"/>
          <p:cNvSpPr/>
          <p:nvPr/>
        </p:nvSpPr>
        <p:spPr>
          <a:xfrm rot="2343606">
            <a:off x="7885026" y="3821956"/>
            <a:ext cx="1987197" cy="1815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右箭头 54"/>
          <p:cNvSpPr/>
          <p:nvPr/>
        </p:nvSpPr>
        <p:spPr>
          <a:xfrm rot="19901718" flipV="1">
            <a:off x="7835919" y="10205612"/>
            <a:ext cx="2975726" cy="187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右箭头 55"/>
          <p:cNvSpPr/>
          <p:nvPr/>
        </p:nvSpPr>
        <p:spPr>
          <a:xfrm rot="19997387">
            <a:off x="8063439" y="9005167"/>
            <a:ext cx="1474829" cy="1417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 rot="20990250">
            <a:off x="8092267" y="7461635"/>
            <a:ext cx="1100536" cy="1393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右箭头 57"/>
          <p:cNvSpPr/>
          <p:nvPr/>
        </p:nvSpPr>
        <p:spPr>
          <a:xfrm rot="1185598" flipV="1">
            <a:off x="8111795" y="6164652"/>
            <a:ext cx="965178" cy="1155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5427962" y="6816065"/>
            <a:ext cx="5557908" cy="0"/>
          </a:xfrm>
          <a:prstGeom prst="line">
            <a:avLst/>
          </a:prstGeom>
          <a:ln w="0">
            <a:solidFill>
              <a:srgbClr val="334C92">
                <a:alpha val="77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4844668" y="8764404"/>
            <a:ext cx="6141202" cy="0"/>
          </a:xfrm>
          <a:prstGeom prst="line">
            <a:avLst/>
          </a:prstGeom>
          <a:ln w="0">
            <a:solidFill>
              <a:srgbClr val="334C92">
                <a:alpha val="77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7028257" y="388628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接口不稳定</a:t>
            </a:r>
            <a:endParaRPr lang="zh-CN" altLang="en-US" sz="4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7028257" y="589671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数据不一致</a:t>
            </a:r>
            <a:endParaRPr lang="zh-CN" altLang="en-US" sz="4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7028255" y="781837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业务不流畅</a:t>
            </a:r>
            <a:endParaRPr lang="zh-CN" altLang="en-US" sz="4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811052" y="1088180"/>
            <a:ext cx="8217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系统示意图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1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image 7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702" name="Object 702"/>
          <p:cNvSpPr txBox="1"/>
          <p:nvPr/>
        </p:nvSpPr>
        <p:spPr>
          <a:xfrm>
            <a:off x="2719104" y="9153416"/>
            <a:ext cx="9263952" cy="109950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 dirty="0" smtClean="0">
                <a:solidFill>
                  <a:srgbClr val="FFFFFF"/>
                </a:solidFill>
                <a:latin typeface="OPPOSans-R"/>
                <a:ea typeface="OPPOSans-R"/>
              </a:rPr>
              <a:t>具有娃哈哈特色的业务架构</a:t>
            </a:r>
            <a:endParaRPr lang="zh-CN" altLang="en-US" sz="1400" dirty="0"/>
          </a:p>
        </p:txBody>
      </p:sp>
      <p:sp>
        <p:nvSpPr>
          <p:cNvPr id="9" name="Object 1002"/>
          <p:cNvSpPr txBox="1"/>
          <p:nvPr/>
        </p:nvSpPr>
        <p:spPr>
          <a:xfrm>
            <a:off x="2296677" y="2242335"/>
            <a:ext cx="8998675" cy="189741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83333"/>
              </a:lnSpc>
            </a:pPr>
            <a:r>
              <a:rPr lang="zh-CN" altLang="en-US" sz="7200" dirty="0">
                <a:solidFill>
                  <a:srgbClr val="FFFFFF"/>
                </a:solidFill>
                <a:latin typeface="OPPOSans-H"/>
                <a:ea typeface="OPPOSans-H"/>
              </a:rPr>
              <a:t>相较于</a:t>
            </a:r>
            <a:r>
              <a:rPr lang="en-US" altLang="zh-CN" sz="7200" dirty="0" smtClean="0">
                <a:solidFill>
                  <a:srgbClr val="FFFFFF"/>
                </a:solidFill>
                <a:latin typeface="OPPOSans-H"/>
                <a:ea typeface="OPPOSans-H"/>
              </a:rPr>
              <a:t>SAP</a:t>
            </a:r>
          </a:p>
          <a:p>
            <a:pPr>
              <a:lnSpc>
                <a:spcPct val="83333"/>
              </a:lnSpc>
            </a:pPr>
            <a:r>
              <a:rPr lang="zh-CN" altLang="en-US" sz="7200" dirty="0" smtClean="0">
                <a:solidFill>
                  <a:srgbClr val="FFFFFF"/>
                </a:solidFill>
                <a:latin typeface="OPPOSans-H"/>
                <a:ea typeface="OPPOSans-H"/>
              </a:rPr>
              <a:t>新</a:t>
            </a:r>
            <a:r>
              <a:rPr lang="en-US" altLang="zh-CN" sz="7200" dirty="0" smtClean="0">
                <a:solidFill>
                  <a:srgbClr val="FFFFFF"/>
                </a:solidFill>
                <a:latin typeface="OPPOSans-H"/>
                <a:ea typeface="OPPOSans-H"/>
              </a:rPr>
              <a:t>ERP</a:t>
            </a:r>
            <a:r>
              <a:rPr lang="zh-CN" altLang="en-US" sz="7200" dirty="0" smtClean="0">
                <a:solidFill>
                  <a:srgbClr val="FFFFFF"/>
                </a:solidFill>
                <a:latin typeface="OPPOSans-H"/>
                <a:ea typeface="OPPOSans-H"/>
              </a:rPr>
              <a:t>的变化</a:t>
            </a:r>
            <a:endParaRPr lang="zh-CN" altLang="en-US" sz="7200" dirty="0">
              <a:solidFill>
                <a:srgbClr val="FFFFFF"/>
              </a:solidFill>
              <a:latin typeface="OPPOSans-H"/>
              <a:ea typeface="OPPOSans-H"/>
            </a:endParaRPr>
          </a:p>
        </p:txBody>
      </p:sp>
      <p:sp>
        <p:nvSpPr>
          <p:cNvPr id="11" name="Object 702"/>
          <p:cNvSpPr txBox="1"/>
          <p:nvPr/>
        </p:nvSpPr>
        <p:spPr>
          <a:xfrm>
            <a:off x="13110702" y="9153416"/>
            <a:ext cx="9263952" cy="109950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 dirty="0" smtClean="0">
                <a:solidFill>
                  <a:srgbClr val="FFFFFF"/>
                </a:solidFill>
                <a:latin typeface="OPPOSans-R"/>
                <a:ea typeface="OPPOSans-R"/>
              </a:rPr>
              <a:t>符合</a:t>
            </a:r>
            <a:r>
              <a:rPr lang="en-US" altLang="zh-CN" sz="4800" b="1" dirty="0" smtClean="0">
                <a:solidFill>
                  <a:srgbClr val="FFFFFF"/>
                </a:solidFill>
                <a:latin typeface="OPPOSans-R"/>
                <a:ea typeface="OPPOSans-R"/>
              </a:rPr>
              <a:t>IT</a:t>
            </a:r>
            <a:r>
              <a:rPr lang="zh-CN" altLang="en-US" sz="4800" b="1" dirty="0" smtClean="0">
                <a:solidFill>
                  <a:srgbClr val="FFFFFF"/>
                </a:solidFill>
                <a:latin typeface="OPPOSans-R"/>
                <a:ea typeface="OPPOSans-R"/>
              </a:rPr>
              <a:t>行业主流的技术架构</a:t>
            </a:r>
            <a:endParaRPr lang="zh-CN" altLang="en-US" sz="1400" dirty="0"/>
          </a:p>
        </p:txBody>
      </p:sp>
      <p:sp>
        <p:nvSpPr>
          <p:cNvPr id="2" name="正五边形 1"/>
          <p:cNvSpPr/>
          <p:nvPr/>
        </p:nvSpPr>
        <p:spPr>
          <a:xfrm>
            <a:off x="5617634" y="5156435"/>
            <a:ext cx="3363685" cy="3203510"/>
          </a:xfrm>
          <a:prstGeom prst="pentagon">
            <a:avLst/>
          </a:prstGeom>
          <a:solidFill>
            <a:srgbClr val="00006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11" y="6398124"/>
            <a:ext cx="1006929" cy="1006929"/>
          </a:xfrm>
          <a:prstGeom prst="rect">
            <a:avLst/>
          </a:prstGeom>
        </p:spPr>
      </p:pic>
      <p:sp>
        <p:nvSpPr>
          <p:cNvPr id="18" name="正五边形 17"/>
          <p:cNvSpPr/>
          <p:nvPr/>
        </p:nvSpPr>
        <p:spPr>
          <a:xfrm>
            <a:off x="16060835" y="5146581"/>
            <a:ext cx="3363685" cy="3203510"/>
          </a:xfrm>
          <a:prstGeom prst="pentagon">
            <a:avLst/>
          </a:prstGeom>
          <a:solidFill>
            <a:srgbClr val="00006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624" y="6310946"/>
            <a:ext cx="1094107" cy="10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image 5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02" name="Object 502"/>
          <p:cNvSpPr txBox="1"/>
          <p:nvPr/>
        </p:nvSpPr>
        <p:spPr>
          <a:xfrm>
            <a:off x="1404071" y="4702566"/>
            <a:ext cx="8092713" cy="27939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r>
              <a:rPr lang="zh-CN" altLang="en-US" sz="8000" dirty="0">
                <a:solidFill>
                  <a:srgbClr val="FFFFFF"/>
                </a:solidFill>
                <a:latin typeface="OPPOSans-H"/>
                <a:ea typeface="OPPOSans-H"/>
              </a:rPr>
              <a:t>相较于</a:t>
            </a:r>
            <a:r>
              <a:rPr lang="en-US" altLang="zh-CN" sz="8000" dirty="0">
                <a:solidFill>
                  <a:srgbClr val="FFFFFF"/>
                </a:solidFill>
                <a:latin typeface="OPPOSans-H"/>
                <a:ea typeface="OPPOSans-H"/>
              </a:rPr>
              <a:t>SAP</a:t>
            </a:r>
          </a:p>
          <a:p>
            <a:r>
              <a:rPr lang="zh-CN" altLang="en-US" sz="8000" dirty="0">
                <a:solidFill>
                  <a:srgbClr val="FFFFFF"/>
                </a:solidFill>
                <a:latin typeface="OPPOSans-H"/>
                <a:ea typeface="OPPOSans-H"/>
              </a:rPr>
              <a:t>新</a:t>
            </a:r>
            <a:r>
              <a:rPr lang="en-US" altLang="zh-CN" sz="8000" dirty="0">
                <a:solidFill>
                  <a:srgbClr val="FFFFFF"/>
                </a:solidFill>
                <a:latin typeface="OPPOSans-H"/>
                <a:ea typeface="OPPOSans-H"/>
              </a:rPr>
              <a:t>ERP</a:t>
            </a:r>
            <a:r>
              <a:rPr lang="zh-CN" altLang="en-US" sz="8000" dirty="0">
                <a:solidFill>
                  <a:srgbClr val="FFFFFF"/>
                </a:solidFill>
                <a:latin typeface="OPPOSans-H"/>
                <a:ea typeface="OPPOSans-H"/>
              </a:rPr>
              <a:t>的变化</a:t>
            </a:r>
          </a:p>
        </p:txBody>
      </p:sp>
      <p:sp>
        <p:nvSpPr>
          <p:cNvPr id="503" name="Object 503"/>
          <p:cNvSpPr txBox="1"/>
          <p:nvPr/>
        </p:nvSpPr>
        <p:spPr>
          <a:xfrm>
            <a:off x="1404071" y="7505504"/>
            <a:ext cx="7861455" cy="508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32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Compared with </a:t>
            </a:r>
            <a:r>
              <a:rPr lang="en-US" altLang="zh-CN" sz="32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SAP</a:t>
            </a:r>
            <a:r>
              <a:rPr lang="zh-CN" sz="32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, </a:t>
            </a:r>
            <a:r>
              <a:rPr lang="en-US" altLang="zh-CN" sz="32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NEW ERP</a:t>
            </a:r>
            <a:r>
              <a:rPr lang="zh-CN" sz="32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 varies.</a:t>
            </a:r>
            <a:endParaRPr lang="zh-CN" altLang="en-US" sz="1600" dirty="0"/>
          </a:p>
        </p:txBody>
      </p:sp>
      <p:pic>
        <p:nvPicPr>
          <p:cNvPr id="5014" name="image 50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25411" y="8451047"/>
            <a:ext cx="622300" cy="1651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9569302" y="754912"/>
            <a:ext cx="13801061" cy="12206176"/>
          </a:xfrm>
          <a:prstGeom prst="round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bject 10010"/>
          <p:cNvSpPr txBox="1"/>
          <p:nvPr/>
        </p:nvSpPr>
        <p:spPr>
          <a:xfrm>
            <a:off x="11873411" y="1817817"/>
            <a:ext cx="9192842" cy="80834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000" dirty="0" smtClean="0">
                <a:solidFill>
                  <a:schemeClr val="bg1"/>
                </a:solidFill>
                <a:latin typeface="OPPOSans-H"/>
                <a:ea typeface="OPPOSans-H"/>
              </a:rPr>
              <a:t>业 务</a:t>
            </a:r>
            <a:r>
              <a:rPr lang="zh-CN" altLang="en-US" sz="5000" i="0" dirty="0" smtClean="0">
                <a:solidFill>
                  <a:schemeClr val="bg1"/>
                </a:solidFill>
                <a:latin typeface="OPPOSans-H"/>
                <a:ea typeface="OPPOSans-H"/>
              </a:rPr>
              <a:t> 架 构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24" name="Object 10011"/>
          <p:cNvSpPr txBox="1"/>
          <p:nvPr/>
        </p:nvSpPr>
        <p:spPr>
          <a:xfrm>
            <a:off x="10265869" y="3868420"/>
            <a:ext cx="5952506" cy="770403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6666"/>
              </a:lnSpc>
            </a:pPr>
            <a:r>
              <a:rPr lang="en-US" altLang="zh-CN" sz="3600" b="1" dirty="0" smtClean="0">
                <a:solidFill>
                  <a:srgbClr val="FFFFFF"/>
                </a:solidFill>
                <a:latin typeface="OPPOSans-R"/>
                <a:ea typeface="OPPOSans-R"/>
              </a:rPr>
              <a:t>SAP</a:t>
            </a:r>
          </a:p>
          <a:p>
            <a:pPr>
              <a:lnSpc>
                <a:spcPct val="116666"/>
              </a:lnSpc>
            </a:pPr>
            <a:endParaRPr lang="en-US" altLang="zh-CN" sz="3200" dirty="0">
              <a:solidFill>
                <a:srgbClr val="FFFFFF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OPPOSans-R" panose="02010600030101010101" charset="-122"/>
                <a:ea typeface="OPPOSans-R" panose="02010600030101010101" charset="-122"/>
              </a:rPr>
              <a:t>作为通用软件，对于我司快消品运营</a:t>
            </a:r>
            <a:r>
              <a:rPr lang="zh-CN" altLang="en-US" sz="3200" dirty="0">
                <a:solidFill>
                  <a:srgbClr val="FFFFFF"/>
                </a:solidFill>
                <a:latin typeface="OPPOSans-R" panose="02010600030101010101" charset="-122"/>
                <a:ea typeface="OPPOSans-R" panose="02010600030101010101" charset="-122"/>
              </a:rPr>
              <a:t>模式的</a:t>
            </a:r>
            <a:r>
              <a:rPr lang="zh-CN" altLang="en-US" sz="3200" dirty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个性化</a:t>
            </a:r>
            <a:r>
              <a:rPr lang="zh-CN" altLang="en-US" sz="3200" dirty="0" smtClean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需求</a:t>
            </a:r>
            <a:r>
              <a:rPr lang="zh-CN" altLang="en-US" sz="3200" dirty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无法完全满足</a:t>
            </a:r>
            <a:endParaRPr lang="en-US" altLang="zh-CN" sz="3200" dirty="0">
              <a:solidFill>
                <a:srgbClr val="FFFF00"/>
              </a:solidFill>
              <a:latin typeface="OPPOSans-R" panose="02010600030101010101" charset="-122"/>
              <a:ea typeface="OPPOSans-R" panose="02010600030101010101" charset="-122"/>
            </a:endParaRPr>
          </a:p>
          <a:p>
            <a:pPr>
              <a:lnSpc>
                <a:spcPct val="116666"/>
              </a:lnSpc>
            </a:pPr>
            <a:endParaRPr lang="en-US" altLang="zh-CN" sz="3200" dirty="0">
              <a:solidFill>
                <a:srgbClr val="FFFFFF"/>
              </a:solidFill>
              <a:latin typeface="OPPOSans-R" panose="02010600030101010101" charset="-122"/>
              <a:ea typeface="OPPOSans-R" panose="02010600030101010101" charset="-122"/>
            </a:endParaRPr>
          </a:p>
          <a:p>
            <a:pPr>
              <a:lnSpc>
                <a:spcPct val="116666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OPPOSans-R" panose="02010600030101010101" charset="-122"/>
                <a:ea typeface="OPPOSans-R" panose="02010600030101010101" charset="-122"/>
              </a:rPr>
              <a:t>仅使用财务模块，与其他自建系统通过接口进行集成</a:t>
            </a:r>
            <a:r>
              <a:rPr lang="zh-CN" altLang="en-US" sz="3200" dirty="0">
                <a:solidFill>
                  <a:srgbClr val="FFFFFF"/>
                </a:solidFill>
                <a:latin typeface="OPPOSans-R" panose="02010600030101010101" charset="-122"/>
                <a:ea typeface="OPPOSans-R" panose="02010600030101010101" charset="-122"/>
              </a:rPr>
              <a:t>，</a:t>
            </a:r>
            <a:r>
              <a:rPr lang="zh-CN" altLang="en-US" sz="3200" dirty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业务流相对</a:t>
            </a:r>
            <a:r>
              <a:rPr lang="zh-CN" altLang="en-US" sz="3200" dirty="0" smtClean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割裂</a:t>
            </a:r>
            <a:endParaRPr lang="en-US" altLang="zh-CN" sz="3200" dirty="0">
              <a:solidFill>
                <a:srgbClr val="FFFFFF"/>
              </a:solidFill>
              <a:latin typeface="OPPOSans-R" panose="02010600030101010101" charset="-122"/>
              <a:ea typeface="OPPOSans-R" panose="02010600030101010101" charset="-122"/>
            </a:endParaRPr>
          </a:p>
          <a:p>
            <a:pPr>
              <a:lnSpc>
                <a:spcPct val="116666"/>
              </a:lnSpc>
            </a:pPr>
            <a:endParaRPr lang="en-US" altLang="zh-CN" sz="3200" dirty="0" smtClean="0">
              <a:solidFill>
                <a:srgbClr val="FFFFFF"/>
              </a:solidFill>
              <a:latin typeface="OPPOSans-R" panose="02010600030101010101" charset="-122"/>
              <a:ea typeface="OPPOSans-R" panose="02010600030101010101" charset="-122"/>
            </a:endParaRPr>
          </a:p>
          <a:p>
            <a:pPr>
              <a:lnSpc>
                <a:spcPct val="116666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OPPOSans-R" panose="02010600030101010101" charset="-122"/>
                <a:ea typeface="OPPOSans-R" panose="02010600030101010101" charset="-122"/>
              </a:rPr>
              <a:t>部分</a:t>
            </a:r>
            <a:r>
              <a:rPr lang="zh-CN" altLang="en-US" sz="3200" dirty="0">
                <a:solidFill>
                  <a:schemeClr val="bg1"/>
                </a:solidFill>
                <a:latin typeface="OPPOSans-R" panose="02010600030101010101" charset="-122"/>
                <a:ea typeface="OPPOSans-R" panose="02010600030101010101" charset="-122"/>
              </a:rPr>
              <a:t>业务</a:t>
            </a:r>
            <a:r>
              <a:rPr lang="zh-CN" altLang="en-US" sz="3200" dirty="0" smtClean="0">
                <a:solidFill>
                  <a:schemeClr val="bg1"/>
                </a:solidFill>
                <a:latin typeface="OPPOSans-R" panose="02010600030101010101" charset="-122"/>
                <a:ea typeface="OPPOSans-R" panose="02010600030101010101" charset="-122"/>
              </a:rPr>
              <a:t>流程</a:t>
            </a:r>
            <a:r>
              <a:rPr lang="zh-CN" altLang="en-US" sz="3200" dirty="0" smtClean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设计不合理</a:t>
            </a:r>
            <a:r>
              <a:rPr lang="zh-CN" altLang="en-US" sz="3200" dirty="0" smtClean="0">
                <a:solidFill>
                  <a:schemeClr val="bg1"/>
                </a:solidFill>
                <a:latin typeface="OPPOSans-R" panose="02010600030101010101" charset="-122"/>
                <a:ea typeface="OPPOSans-R" panose="02010600030101010101" charset="-122"/>
              </a:rPr>
              <a:t>，</a:t>
            </a:r>
            <a:r>
              <a:rPr lang="zh-CN" altLang="en-US" sz="3200" dirty="0" smtClean="0">
                <a:solidFill>
                  <a:srgbClr val="FFFFFF"/>
                </a:solidFill>
                <a:latin typeface="OPPOSans-R" panose="02010600030101010101" charset="-122"/>
                <a:ea typeface="OPPOSans-R" panose="02010600030101010101" charset="-122"/>
              </a:rPr>
              <a:t>跟不上公司发展需要</a:t>
            </a:r>
            <a:endParaRPr lang="zh-CN" altLang="en-US" sz="3200" dirty="0">
              <a:solidFill>
                <a:srgbClr val="FFFF00"/>
              </a:solidFill>
              <a:latin typeface="OPPOSans-R" panose="02010600030101010101" charset="-122"/>
              <a:ea typeface="OPPOSans-R" panose="02010600030101010101" charset="-122"/>
            </a:endParaRPr>
          </a:p>
        </p:txBody>
      </p:sp>
      <p:sp>
        <p:nvSpPr>
          <p:cNvPr id="25" name="Object 10011"/>
          <p:cNvSpPr txBox="1"/>
          <p:nvPr/>
        </p:nvSpPr>
        <p:spPr>
          <a:xfrm>
            <a:off x="16914942" y="3868419"/>
            <a:ext cx="5908803" cy="770403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6666"/>
              </a:lnSpc>
            </a:pPr>
            <a:r>
              <a:rPr lang="zh-CN" altLang="en-US" sz="3600" b="1" dirty="0" smtClean="0">
                <a:solidFill>
                  <a:srgbClr val="FFFFFF"/>
                </a:solidFill>
                <a:latin typeface="OPPOSans-R"/>
                <a:ea typeface="OPPOSans-R"/>
              </a:rPr>
              <a:t>新</a:t>
            </a:r>
            <a:r>
              <a:rPr lang="en-US" altLang="zh-CN" sz="3600" b="1" dirty="0" smtClean="0">
                <a:solidFill>
                  <a:srgbClr val="FFFFFF"/>
                </a:solidFill>
                <a:latin typeface="OPPOSans-R"/>
                <a:ea typeface="OPPOSans-R"/>
              </a:rPr>
              <a:t>ERP</a:t>
            </a:r>
          </a:p>
          <a:p>
            <a:pPr>
              <a:lnSpc>
                <a:spcPct val="116666"/>
              </a:lnSpc>
            </a:pPr>
            <a:endParaRPr lang="en-US" altLang="zh-CN" sz="3200" dirty="0">
              <a:solidFill>
                <a:srgbClr val="FFFFFF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OPPOSans-R"/>
                <a:ea typeface="OPPOSans-R"/>
              </a:rPr>
              <a:t>根据</a:t>
            </a:r>
            <a:r>
              <a:rPr lang="zh-CN" altLang="en-US" sz="3200" dirty="0">
                <a:solidFill>
                  <a:srgbClr val="FFFFFF"/>
                </a:solidFill>
                <a:latin typeface="OPPOSans-R"/>
                <a:ea typeface="OPPOSans-R"/>
              </a:rPr>
              <a:t>我司八大</a:t>
            </a:r>
            <a:r>
              <a:rPr lang="zh-CN" altLang="en-US" sz="3200" dirty="0" smtClean="0">
                <a:solidFill>
                  <a:srgbClr val="FFFFFF"/>
                </a:solidFill>
                <a:latin typeface="OPPOSans-R"/>
                <a:ea typeface="OPPOSans-R"/>
              </a:rPr>
              <a:t>业务版块的实际管理</a:t>
            </a:r>
            <a:r>
              <a:rPr lang="zh-CN" altLang="en-US" sz="3200" dirty="0">
                <a:solidFill>
                  <a:srgbClr val="FFFFFF"/>
                </a:solidFill>
                <a:latin typeface="OPPOSans-R"/>
                <a:ea typeface="OPPOSans-R"/>
              </a:rPr>
              <a:t>模式</a:t>
            </a:r>
            <a:r>
              <a:rPr lang="zh-CN" altLang="en-US" sz="3200" dirty="0" smtClean="0">
                <a:solidFill>
                  <a:srgbClr val="FFFFFF"/>
                </a:solidFill>
                <a:latin typeface="OPPOSans-R"/>
                <a:ea typeface="OPPOSans-R"/>
              </a:rPr>
              <a:t>进行</a:t>
            </a:r>
            <a:r>
              <a:rPr lang="zh-CN" altLang="en-US" sz="3200" dirty="0">
                <a:solidFill>
                  <a:srgbClr val="FFFF00"/>
                </a:solidFill>
                <a:latin typeface="OPPOSans-R"/>
                <a:ea typeface="OPPOSans-R"/>
              </a:rPr>
              <a:t>完全</a:t>
            </a:r>
            <a:r>
              <a:rPr lang="zh-CN" altLang="en-US" sz="3200" b="1" dirty="0" smtClean="0">
                <a:solidFill>
                  <a:srgbClr val="FFFF00"/>
                </a:solidFill>
                <a:latin typeface="OPPOSans-R"/>
                <a:ea typeface="OPPOSans-R"/>
              </a:rPr>
              <a:t>定制</a:t>
            </a:r>
            <a:r>
              <a:rPr lang="zh-CN" altLang="en-US" sz="3200" b="1" dirty="0">
                <a:solidFill>
                  <a:srgbClr val="FFFF00"/>
                </a:solidFill>
                <a:latin typeface="OPPOSans-R"/>
                <a:ea typeface="OPPOSans-R"/>
              </a:rPr>
              <a:t>化</a:t>
            </a:r>
            <a:r>
              <a:rPr lang="zh-CN" altLang="en-US" sz="3200" b="1" dirty="0" smtClean="0">
                <a:solidFill>
                  <a:srgbClr val="FFFF00"/>
                </a:solidFill>
                <a:latin typeface="OPPOSans-R"/>
                <a:ea typeface="OPPOSans-R"/>
              </a:rPr>
              <a:t>设计</a:t>
            </a:r>
            <a:r>
              <a:rPr lang="zh-CN" altLang="en-US" sz="3200" b="1" dirty="0" smtClean="0">
                <a:solidFill>
                  <a:schemeClr val="bg1"/>
                </a:solidFill>
                <a:latin typeface="OPPOSans-R"/>
                <a:ea typeface="OPPOSans-R"/>
              </a:rPr>
              <a:t>，局部优化</a:t>
            </a:r>
            <a:endParaRPr lang="zh-CN" altLang="en-US" sz="3200" b="1" dirty="0">
              <a:solidFill>
                <a:schemeClr val="bg1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endParaRPr lang="zh-CN" altLang="en-US" sz="3200" dirty="0">
              <a:solidFill>
                <a:srgbClr val="FFFFFF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OPPOSans-R"/>
                <a:ea typeface="OPPOSans-R"/>
              </a:rPr>
              <a:t>自</a:t>
            </a:r>
            <a:r>
              <a:rPr lang="zh-CN" altLang="en-US" sz="3200" dirty="0">
                <a:solidFill>
                  <a:srgbClr val="FFFFFF"/>
                </a:solidFill>
                <a:latin typeface="OPPOSans-R"/>
                <a:ea typeface="OPPOSans-R"/>
              </a:rPr>
              <a:t>建</a:t>
            </a:r>
            <a:r>
              <a:rPr lang="zh-CN" altLang="en-US" sz="3200" dirty="0" smtClean="0">
                <a:solidFill>
                  <a:srgbClr val="FFFFFF"/>
                </a:solidFill>
                <a:latin typeface="OPPOSans-R"/>
                <a:ea typeface="OPPOSans-R"/>
              </a:rPr>
              <a:t>财务系统，</a:t>
            </a:r>
            <a:r>
              <a:rPr lang="zh-CN" altLang="en-US" sz="3200" dirty="0">
                <a:solidFill>
                  <a:srgbClr val="FFFFFF"/>
                </a:solidFill>
                <a:latin typeface="OPPOSans-R"/>
                <a:ea typeface="OPPOSans-R"/>
              </a:rPr>
              <a:t>彻底</a:t>
            </a:r>
            <a:r>
              <a:rPr lang="zh-CN" altLang="en-US" sz="3200" b="1" dirty="0">
                <a:solidFill>
                  <a:srgbClr val="FFFF00"/>
                </a:solidFill>
                <a:latin typeface="OPPOSans-R"/>
                <a:ea typeface="OPPOSans-R"/>
              </a:rPr>
              <a:t>摆脱</a:t>
            </a:r>
            <a:r>
              <a:rPr lang="en-US" altLang="zh-CN" sz="3200" b="1" dirty="0" smtClean="0">
                <a:solidFill>
                  <a:srgbClr val="FFFF00"/>
                </a:solidFill>
                <a:latin typeface="OPPOSans-R"/>
                <a:ea typeface="OPPOSans-R"/>
              </a:rPr>
              <a:t>SAP</a:t>
            </a:r>
            <a:r>
              <a:rPr lang="zh-CN" altLang="en-US" sz="3200" b="1" dirty="0" smtClean="0">
                <a:solidFill>
                  <a:srgbClr val="FFFF00"/>
                </a:solidFill>
                <a:latin typeface="OPPOSans-R"/>
                <a:ea typeface="OPPOSans-R"/>
              </a:rPr>
              <a:t>的限制</a:t>
            </a:r>
            <a:r>
              <a:rPr lang="zh-CN" altLang="en-US" sz="3200" b="1" dirty="0" smtClean="0">
                <a:solidFill>
                  <a:schemeClr val="bg1"/>
                </a:solidFill>
                <a:latin typeface="OPPOSans-R"/>
                <a:ea typeface="OPPOSans-R"/>
              </a:rPr>
              <a:t>，确保业务流和数据流的稳定性和完整性</a:t>
            </a:r>
            <a:endParaRPr lang="en-US" altLang="zh-CN" sz="3200" b="1" dirty="0" smtClean="0">
              <a:solidFill>
                <a:schemeClr val="bg1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endParaRPr lang="en-US" altLang="zh-CN" sz="3200" b="1" dirty="0" smtClean="0">
              <a:solidFill>
                <a:schemeClr val="bg1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OPPOSans-R"/>
                <a:ea typeface="OPPOSans-R"/>
              </a:rPr>
              <a:t>以现有业务模式为基础，驱动业务流程的</a:t>
            </a:r>
            <a:r>
              <a:rPr lang="zh-CN" altLang="en-US" sz="3200" b="1" dirty="0" smtClean="0">
                <a:solidFill>
                  <a:srgbClr val="FFFF00"/>
                </a:solidFill>
                <a:latin typeface="OPPOSans-R"/>
                <a:ea typeface="OPPOSans-R"/>
              </a:rPr>
              <a:t>再设计和再优化</a:t>
            </a:r>
            <a:endParaRPr lang="en-US" altLang="zh-CN" sz="3200" b="1" dirty="0">
              <a:solidFill>
                <a:srgbClr val="FFFF00"/>
              </a:solidFill>
              <a:latin typeface="OPPOSans-R"/>
              <a:ea typeface="OPPOSans-R"/>
            </a:endParaRPr>
          </a:p>
        </p:txBody>
      </p:sp>
      <p:pic>
        <p:nvPicPr>
          <p:cNvPr id="26" name="image 100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642518" y="2935043"/>
            <a:ext cx="36546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image 11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2658"/>
            <a:ext cx="24384000" cy="13728658"/>
          </a:xfrm>
          <a:prstGeom prst="rect">
            <a:avLst/>
          </a:prstGeom>
        </p:spPr>
      </p:pic>
      <p:sp>
        <p:nvSpPr>
          <p:cNvPr id="1102" name="Object 1102"/>
          <p:cNvSpPr txBox="1"/>
          <p:nvPr/>
        </p:nvSpPr>
        <p:spPr>
          <a:xfrm>
            <a:off x="9402793" y="9781742"/>
            <a:ext cx="5588000" cy="1562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26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覆盖主数据、销售、生产、采购、仓库、质量、设备、运输、财务等九大核心模块。</a:t>
            </a:r>
            <a:endParaRPr lang="zh-CN" altLang="en-US" dirty="0"/>
          </a:p>
        </p:txBody>
      </p:sp>
      <p:sp>
        <p:nvSpPr>
          <p:cNvPr id="1103" name="Object 1103"/>
          <p:cNvSpPr txBox="1"/>
          <p:nvPr/>
        </p:nvSpPr>
        <p:spPr>
          <a:xfrm>
            <a:off x="2306004" y="9780790"/>
            <a:ext cx="5308600" cy="1562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2600" dirty="0" smtClean="0">
                <a:solidFill>
                  <a:srgbClr val="FFFFFF"/>
                </a:solidFill>
                <a:latin typeface="OPPOSans-R"/>
                <a:ea typeface="OPPOSans-R"/>
              </a:rPr>
              <a:t>采用微</a:t>
            </a:r>
            <a:r>
              <a:rPr lang="zh-CN" altLang="en-US" sz="2600" dirty="0">
                <a:solidFill>
                  <a:srgbClr val="FFFFFF"/>
                </a:solidFill>
                <a:latin typeface="OPPOSans-R"/>
                <a:ea typeface="OPPOSans-R"/>
              </a:rPr>
              <a:t>服务</a:t>
            </a:r>
            <a:r>
              <a:rPr lang="zh-CN" altLang="en-US" sz="2600" dirty="0" smtClean="0">
                <a:solidFill>
                  <a:srgbClr val="FFFFFF"/>
                </a:solidFill>
                <a:latin typeface="OPPOSans-R"/>
                <a:ea typeface="OPPOSans-R"/>
              </a:rPr>
              <a:t>架构，基于统一数据库，平台保持 </a:t>
            </a:r>
            <a:r>
              <a:rPr lang="zh-CN" altLang="en-US" sz="2600" dirty="0">
                <a:solidFill>
                  <a:srgbClr val="FFFFFF"/>
                </a:solidFill>
                <a:latin typeface="OPPOSans-R"/>
                <a:ea typeface="OPPOSans-R"/>
              </a:rPr>
              <a:t>高可用、弹性伸缩、横向扩展、动态</a:t>
            </a:r>
            <a:r>
              <a:rPr lang="zh-CN" altLang="en-US" sz="2600" dirty="0" smtClean="0">
                <a:solidFill>
                  <a:srgbClr val="FFFFFF"/>
                </a:solidFill>
                <a:latin typeface="OPPOSans-R"/>
                <a:ea typeface="OPPOSans-R"/>
              </a:rPr>
              <a:t>路由。</a:t>
            </a:r>
            <a:endParaRPr lang="zh-CN" altLang="en-US" dirty="0"/>
          </a:p>
        </p:txBody>
      </p:sp>
      <p:sp>
        <p:nvSpPr>
          <p:cNvPr id="1104" name="Object 1104"/>
          <p:cNvSpPr txBox="1"/>
          <p:nvPr/>
        </p:nvSpPr>
        <p:spPr>
          <a:xfrm>
            <a:off x="16667378" y="9781106"/>
            <a:ext cx="5334000" cy="156273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26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共计开发功能点</a:t>
            </a:r>
            <a:r>
              <a:rPr lang="en-US" altLang="zh-CN" sz="26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1528</a:t>
            </a:r>
            <a:r>
              <a:rPr lang="zh-CN" altLang="en-US" sz="2600" dirty="0">
                <a:solidFill>
                  <a:srgbClr val="FFFFFF"/>
                </a:solidFill>
                <a:latin typeface="OPPOSans-R"/>
                <a:ea typeface="OPPOSans-R"/>
              </a:rPr>
              <a:t>个</a:t>
            </a:r>
            <a:r>
              <a:rPr lang="zh-CN" altLang="en-US" sz="2600" dirty="0" smtClean="0">
                <a:solidFill>
                  <a:srgbClr val="FFFFFF"/>
                </a:solidFill>
                <a:latin typeface="OPPOSans-R"/>
                <a:ea typeface="OPPOSans-R"/>
              </a:rPr>
              <a:t>，实现</a:t>
            </a:r>
            <a:r>
              <a:rPr lang="zh-CN" altLang="en-US" sz="2600" dirty="0">
                <a:solidFill>
                  <a:srgbClr val="FFFFFF"/>
                </a:solidFill>
                <a:latin typeface="OPPOSans-R"/>
                <a:ea typeface="OPPOSans-R"/>
              </a:rPr>
              <a:t>人员、设备、业务、物料、数据等关键要素的大</a:t>
            </a:r>
            <a:r>
              <a:rPr lang="zh-CN" altLang="en-US" sz="2600" dirty="0" smtClean="0">
                <a:solidFill>
                  <a:srgbClr val="FFFFFF"/>
                </a:solidFill>
                <a:latin typeface="OPPOSans-R"/>
                <a:ea typeface="OPPOSans-R"/>
              </a:rPr>
              <a:t>协同。</a:t>
            </a:r>
            <a:endParaRPr lang="zh-CN" altLang="en-US" sz="2600" dirty="0">
              <a:solidFill>
                <a:srgbClr val="FFFFFF"/>
              </a:solidFill>
              <a:latin typeface="OPPOSans-R"/>
              <a:ea typeface="OPPOSans-R"/>
            </a:endParaRPr>
          </a:p>
          <a:p>
            <a:pPr>
              <a:lnSpc>
                <a:spcPct val="133333"/>
              </a:lnSpc>
            </a:pPr>
            <a:endParaRPr lang="zh-CN" altLang="en-US" dirty="0"/>
          </a:p>
        </p:txBody>
      </p:sp>
      <p:sp>
        <p:nvSpPr>
          <p:cNvPr id="1106" name="Object 1106"/>
          <p:cNvSpPr txBox="1"/>
          <p:nvPr/>
        </p:nvSpPr>
        <p:spPr>
          <a:xfrm>
            <a:off x="2552493" y="7756093"/>
            <a:ext cx="4533900" cy="142018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9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1</a:t>
            </a:r>
            <a:r>
              <a:rPr lang="en-US" altLang="zh-CN" sz="6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 </a:t>
            </a:r>
            <a:r>
              <a:rPr lang="zh-CN" altLang="en-US" sz="48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套系统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878248" y="1533113"/>
            <a:ext cx="8542640" cy="889000"/>
            <a:chOff x="7247653" y="1247933"/>
            <a:chExt cx="8542640" cy="889000"/>
          </a:xfrm>
        </p:grpSpPr>
        <p:sp>
          <p:nvSpPr>
            <p:cNvPr id="1108" name="Object 1108"/>
            <p:cNvSpPr txBox="1"/>
            <p:nvPr/>
          </p:nvSpPr>
          <p:spPr>
            <a:xfrm>
              <a:off x="7247653" y="1247933"/>
              <a:ext cx="6307293" cy="889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83333"/>
                </a:lnSpc>
              </a:pPr>
              <a:r>
                <a:rPr lang="zh-CN" altLang="en-US" sz="7200" b="0" i="0" dirty="0" smtClean="0">
                  <a:solidFill>
                    <a:srgbClr val="FFFFFF"/>
                  </a:solidFill>
                  <a:latin typeface="OPPOSans-H"/>
                  <a:ea typeface="OPPOSans-H"/>
                </a:rPr>
                <a:t>新</a:t>
              </a:r>
              <a:r>
                <a:rPr lang="en-US" altLang="zh-CN" sz="7200" b="0" i="0" dirty="0" smtClean="0">
                  <a:solidFill>
                    <a:srgbClr val="FFFFFF"/>
                  </a:solidFill>
                  <a:latin typeface="OPPOSans-H"/>
                  <a:ea typeface="OPPOSans-H"/>
                </a:rPr>
                <a:t>ERP</a:t>
              </a:r>
              <a:endParaRPr lang="zh-CN" altLang="en-US" sz="1100" dirty="0"/>
            </a:p>
          </p:txBody>
        </p:sp>
        <p:sp>
          <p:nvSpPr>
            <p:cNvPr id="1109" name="Object 1109"/>
            <p:cNvSpPr txBox="1"/>
            <p:nvPr/>
          </p:nvSpPr>
          <p:spPr>
            <a:xfrm>
              <a:off x="10749078" y="1628933"/>
              <a:ext cx="5041215" cy="508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3300" b="0" i="0" dirty="0" smtClean="0">
                  <a:solidFill>
                    <a:srgbClr val="FFFFFF"/>
                  </a:solidFill>
                  <a:latin typeface="OPPOSans-R"/>
                  <a:ea typeface="OPPOSans-R"/>
                </a:rPr>
                <a:t>Smart </a:t>
              </a:r>
              <a:r>
                <a:rPr lang="en-US" altLang="zh-CN" sz="3300" b="0" i="0" dirty="0" smtClean="0">
                  <a:solidFill>
                    <a:srgbClr val="FFFFFF"/>
                  </a:solidFill>
                  <a:latin typeface="OPPOSans-R"/>
                  <a:ea typeface="OPPOSans-R"/>
                </a:rPr>
                <a:t>ERP</a:t>
              </a:r>
              <a:endParaRPr lang="zh-CN" altLang="en-US" dirty="0"/>
            </a:p>
          </p:txBody>
        </p:sp>
      </p:grpSp>
      <p:pic>
        <p:nvPicPr>
          <p:cNvPr id="21" name="image 110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539528" y="4517571"/>
            <a:ext cx="2980530" cy="2980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197929"/>
            <a:ext cx="1627414" cy="1627414"/>
          </a:xfrm>
          <a:prstGeom prst="rect">
            <a:avLst/>
          </a:prstGeom>
        </p:spPr>
      </p:pic>
      <p:pic>
        <p:nvPicPr>
          <p:cNvPr id="23" name="image 110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27656" y="4517571"/>
            <a:ext cx="2980530" cy="2980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47" y="5260914"/>
            <a:ext cx="1564429" cy="1564429"/>
          </a:xfrm>
          <a:prstGeom prst="rect">
            <a:avLst/>
          </a:prstGeom>
        </p:spPr>
      </p:pic>
      <p:pic>
        <p:nvPicPr>
          <p:cNvPr id="24" name="image 110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551400" y="4517571"/>
            <a:ext cx="2980530" cy="29805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958" y="5194129"/>
            <a:ext cx="1627414" cy="1627414"/>
          </a:xfrm>
          <a:prstGeom prst="rect">
            <a:avLst/>
          </a:prstGeom>
        </p:spPr>
      </p:pic>
      <p:sp>
        <p:nvSpPr>
          <p:cNvPr id="27" name="Object 1106"/>
          <p:cNvSpPr txBox="1"/>
          <p:nvPr/>
        </p:nvSpPr>
        <p:spPr>
          <a:xfrm>
            <a:off x="9786257" y="7757484"/>
            <a:ext cx="4533900" cy="142018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9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9</a:t>
            </a:r>
            <a:r>
              <a:rPr lang="en-US" altLang="zh-CN" sz="6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 </a:t>
            </a:r>
            <a:r>
              <a:rPr lang="zh-CN" altLang="en-US" sz="48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大核心模块</a:t>
            </a:r>
            <a:endParaRPr lang="zh-CN" altLang="en-US" dirty="0"/>
          </a:p>
        </p:txBody>
      </p:sp>
      <p:sp>
        <p:nvSpPr>
          <p:cNvPr id="28" name="Object 1106"/>
          <p:cNvSpPr txBox="1"/>
          <p:nvPr/>
        </p:nvSpPr>
        <p:spPr>
          <a:xfrm>
            <a:off x="16017403" y="7779268"/>
            <a:ext cx="6477686" cy="142018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9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1528</a:t>
            </a:r>
            <a:r>
              <a:rPr lang="en-US" altLang="zh-CN" sz="6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 </a:t>
            </a:r>
            <a:r>
              <a:rPr lang="zh-CN" altLang="en-US" sz="4800" dirty="0" smtClean="0">
                <a:solidFill>
                  <a:srgbClr val="FFFFFF"/>
                </a:solidFill>
                <a:latin typeface="OPPOSans-H"/>
                <a:ea typeface="OPPOSans-H"/>
              </a:rPr>
              <a:t>个功</a:t>
            </a:r>
            <a:r>
              <a:rPr lang="zh-CN" altLang="en-US" sz="48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能点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450"/>
            <a:ext cx="24721457" cy="137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1" name="image 12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5398" y="-11950"/>
            <a:ext cx="24384000" cy="13727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5541" y="8589503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2021.09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94372" y="7444204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2021.12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12702" y="8760032"/>
            <a:ext cx="295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2021.12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月初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左大括号 19"/>
          <p:cNvSpPr/>
          <p:nvPr/>
        </p:nvSpPr>
        <p:spPr>
          <a:xfrm rot="16200000">
            <a:off x="5601503" y="6675466"/>
            <a:ext cx="1197080" cy="7274426"/>
          </a:xfrm>
          <a:prstGeom prst="leftBrace">
            <a:avLst>
              <a:gd name="adj1" fmla="val 52743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3659" y="10251118"/>
            <a:ext cx="4690708" cy="1200329"/>
          </a:xfrm>
          <a:prstGeom prst="rect">
            <a:avLst/>
          </a:prstGeom>
          <a:solidFill>
            <a:srgbClr val="12183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个基地、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试点单位运行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088827" y="8325091"/>
            <a:ext cx="20302801" cy="0"/>
          </a:xfrm>
          <a:prstGeom prst="line">
            <a:avLst/>
          </a:prstGeom>
          <a:ln w="57150">
            <a:solidFill>
              <a:srgbClr val="A1BDF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5011"/>
          <p:cNvSpPr txBox="1"/>
          <p:nvPr/>
        </p:nvSpPr>
        <p:spPr>
          <a:xfrm>
            <a:off x="2040029" y="1779265"/>
            <a:ext cx="9282407" cy="84029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83000"/>
              </a:lnSpc>
            </a:pPr>
            <a:r>
              <a:rPr lang="zh-CN" altLang="en-US" sz="7200" b="0" i="0" dirty="0" smtClean="0">
                <a:solidFill>
                  <a:srgbClr val="FFFFFF"/>
                </a:solidFill>
                <a:latin typeface="OPPOSans-H" panose="00020600040101010101" charset="-122"/>
                <a:ea typeface="OPPOSans-H" panose="00020600040101010101" charset="-122"/>
              </a:rPr>
              <a:t>新</a:t>
            </a:r>
            <a:r>
              <a:rPr lang="en-US" altLang="zh-CN" sz="7200" b="0" i="0" dirty="0" smtClean="0">
                <a:solidFill>
                  <a:srgbClr val="FFFFFF"/>
                </a:solidFill>
                <a:latin typeface="OPPOSans-H" panose="00020600040101010101" charset="-122"/>
                <a:ea typeface="OPPOSans-H" panose="00020600040101010101" charset="-122"/>
              </a:rPr>
              <a:t>ERP</a:t>
            </a:r>
            <a:r>
              <a:rPr lang="zh-CN" altLang="en-US" sz="7200" dirty="0">
                <a:solidFill>
                  <a:srgbClr val="FFFFFF"/>
                </a:solidFill>
                <a:latin typeface="OPPOSans-H" panose="00020600040101010101" charset="-122"/>
                <a:ea typeface="OPPOSans-H" panose="00020600040101010101" charset="-122"/>
              </a:rPr>
              <a:t>并</a:t>
            </a:r>
            <a:r>
              <a:rPr lang="zh-CN" altLang="en-US" sz="7200" b="0" i="0" dirty="0" smtClean="0">
                <a:solidFill>
                  <a:srgbClr val="FFFFFF"/>
                </a:solidFill>
                <a:latin typeface="OPPOSans-H" panose="00020600040101010101" charset="-122"/>
                <a:ea typeface="OPPOSans-H" panose="00020600040101010101" charset="-122"/>
              </a:rPr>
              <a:t>行计划</a:t>
            </a:r>
            <a:endParaRPr lang="zh-CN" altLang="en-US" sz="11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726622" y="7083425"/>
            <a:ext cx="1007110" cy="1007110"/>
            <a:chOff x="6487" y="10156"/>
            <a:chExt cx="1586" cy="1586"/>
          </a:xfrm>
        </p:grpSpPr>
        <p:pic>
          <p:nvPicPr>
            <p:cNvPr id="6" name="图片 5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2" name="图片 1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 rot="10800000">
            <a:off x="11227961" y="8448965"/>
            <a:ext cx="1007110" cy="1007110"/>
            <a:chOff x="6487" y="10156"/>
            <a:chExt cx="1586" cy="1586"/>
          </a:xfrm>
        </p:grpSpPr>
        <p:pic>
          <p:nvPicPr>
            <p:cNvPr id="27" name="图片 26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28" name="图片 27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13438815" y="7085330"/>
            <a:ext cx="1007110" cy="1007110"/>
            <a:chOff x="6487" y="10156"/>
            <a:chExt cx="1586" cy="1586"/>
          </a:xfrm>
        </p:grpSpPr>
        <p:pic>
          <p:nvPicPr>
            <p:cNvPr id="30" name="图片 29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31" name="图片 30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8943176" y="7120103"/>
            <a:ext cx="1007110" cy="1007110"/>
            <a:chOff x="6487" y="10156"/>
            <a:chExt cx="1586" cy="1586"/>
          </a:xfrm>
        </p:grpSpPr>
        <p:pic>
          <p:nvPicPr>
            <p:cNvPr id="33" name="图片 32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34" name="图片 33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/>
        </p:nvSpPr>
        <p:spPr>
          <a:xfrm>
            <a:off x="10758123" y="9650953"/>
            <a:ext cx="2122750" cy="1200329"/>
          </a:xfrm>
          <a:prstGeom prst="rect">
            <a:avLst/>
          </a:prstGeom>
          <a:solidFill>
            <a:srgbClr val="1218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全国基地数据转档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9651508" y="7084695"/>
            <a:ext cx="1007110" cy="1007110"/>
            <a:chOff x="6487" y="10156"/>
            <a:chExt cx="1586" cy="1586"/>
          </a:xfrm>
        </p:grpSpPr>
        <p:pic>
          <p:nvPicPr>
            <p:cNvPr id="37" name="图片 36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38" name="图片 37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sp>
        <p:nvSpPr>
          <p:cNvPr id="39" name="文本框 38"/>
          <p:cNvSpPr txBox="1"/>
          <p:nvPr/>
        </p:nvSpPr>
        <p:spPr>
          <a:xfrm>
            <a:off x="17036728" y="5701983"/>
            <a:ext cx="184731" cy="646331"/>
          </a:xfrm>
          <a:prstGeom prst="rect">
            <a:avLst/>
          </a:prstGeom>
          <a:solidFill>
            <a:srgbClr val="121838"/>
          </a:solidFill>
        </p:spPr>
        <p:txBody>
          <a:bodyPr wrap="none" rtlCol="0">
            <a:spAutoFit/>
          </a:bodyPr>
          <a:lstStyle/>
          <a:p>
            <a:pPr algn="ctr"/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974891" y="8880971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2022.01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662389" y="8855402"/>
            <a:ext cx="295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2022.03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月初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1909154" y="7120103"/>
            <a:ext cx="1007110" cy="1007110"/>
            <a:chOff x="6487" y="10156"/>
            <a:chExt cx="1586" cy="1586"/>
          </a:xfrm>
        </p:grpSpPr>
        <p:pic>
          <p:nvPicPr>
            <p:cNvPr id="46" name="图片 45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47" name="图片 46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sp>
        <p:nvSpPr>
          <p:cNvPr id="48" name="文本框 47"/>
          <p:cNvSpPr txBox="1"/>
          <p:nvPr/>
        </p:nvSpPr>
        <p:spPr>
          <a:xfrm>
            <a:off x="21801972" y="8880971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2022.04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左大括号 48"/>
          <p:cNvSpPr/>
          <p:nvPr/>
        </p:nvSpPr>
        <p:spPr>
          <a:xfrm rot="5400000">
            <a:off x="16353787" y="3116615"/>
            <a:ext cx="1197080" cy="6584128"/>
          </a:xfrm>
          <a:prstGeom prst="leftBrace">
            <a:avLst>
              <a:gd name="adj1" fmla="val 52743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975353" y="5486973"/>
            <a:ext cx="2122750" cy="646331"/>
          </a:xfrm>
          <a:prstGeom prst="rect">
            <a:avLst/>
          </a:prstGeom>
          <a:solidFill>
            <a:srgbClr val="1218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全国并行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1268878" y="5701983"/>
            <a:ext cx="2122750" cy="646331"/>
          </a:xfrm>
          <a:prstGeom prst="rect">
            <a:avLst/>
          </a:prstGeom>
          <a:solidFill>
            <a:srgbClr val="1218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正式上线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815</Words>
  <Application>Microsoft Office PowerPoint</Application>
  <PresentationFormat>自定义</PresentationFormat>
  <Paragraphs>81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OPPOSans-R</vt:lpstr>
      <vt:lpstr>宋体</vt:lpstr>
      <vt:lpstr>OPPOSans-H</vt:lpstr>
      <vt:lpstr>DengXian</vt:lpstr>
      <vt:lpstr>Calibri</vt:lpstr>
      <vt:lpstr>楷体</vt:lpstr>
      <vt:lpstr>Arial Unicode MS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李康帅</cp:lastModifiedBy>
  <cp:revision>121</cp:revision>
  <dcterms:created xsi:type="dcterms:W3CDTF">2020-08-27T06:26:43Z</dcterms:created>
  <dcterms:modified xsi:type="dcterms:W3CDTF">2021-11-30T05:10:34Z</dcterms:modified>
</cp:coreProperties>
</file>