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5" r:id="rId2"/>
    <p:sldId id="550" r:id="rId3"/>
    <p:sldId id="573" r:id="rId4"/>
    <p:sldId id="609" r:id="rId5"/>
    <p:sldId id="575" r:id="rId6"/>
    <p:sldId id="578" r:id="rId7"/>
    <p:sldId id="590" r:id="rId8"/>
    <p:sldId id="591" r:id="rId9"/>
    <p:sldId id="592" r:id="rId10"/>
    <p:sldId id="581" r:id="rId11"/>
    <p:sldId id="586" r:id="rId12"/>
    <p:sldId id="568" r:id="rId13"/>
    <p:sldId id="587" r:id="rId14"/>
    <p:sldId id="588" r:id="rId15"/>
    <p:sldId id="589" r:id="rId16"/>
    <p:sldId id="583" r:id="rId17"/>
    <p:sldId id="630" r:id="rId18"/>
    <p:sldId id="576" r:id="rId19"/>
    <p:sldId id="585" r:id="rId20"/>
    <p:sldId id="571" r:id="rId21"/>
    <p:sldId id="481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2B48D9"/>
    <a:srgbClr val="0E4897"/>
    <a:srgbClr val="16246D"/>
    <a:srgbClr val="092449"/>
    <a:srgbClr val="0B2D5C"/>
    <a:srgbClr val="142585"/>
    <a:srgbClr val="3774E8"/>
    <a:srgbClr val="0026AB"/>
    <a:srgbClr val="21596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89948" autoAdjust="0"/>
  </p:normalViewPr>
  <p:slideViewPr>
    <p:cSldViewPr>
      <p:cViewPr varScale="1">
        <p:scale>
          <a:sx n="98" d="100"/>
          <a:sy n="98" d="100"/>
        </p:scale>
        <p:origin x="-207" y="-65"/>
      </p:cViewPr>
      <p:guideLst>
        <p:guide orient="horz" pos="1572"/>
        <p:guide pos="30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89DF-8EF2-47EC-8F43-4AF8B11C9C0E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4434D-9B39-4254-AD94-3E33F2E0CB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98F1-93E7-423F-BE4D-F4FE3671527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98F1-93E7-423F-BE4D-F4FE3671527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4D-9B39-4254-AD94-3E33F2E0CB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98F1-93E7-423F-BE4D-F4FE3671527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1" name="image 10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-8890" y="-64770"/>
            <a:ext cx="9276715" cy="5273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1" name="image 101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>
          <a:xfrm>
            <a:off x="-138430" y="-97155"/>
            <a:ext cx="9420860" cy="5337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50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emf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53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emf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56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24.svg"/><Relationship Id="rId3" Type="http://schemas.openxmlformats.org/officeDocument/2006/relationships/image" Target="../media/image4.emf"/><Relationship Id="rId7" Type="http://schemas.openxmlformats.org/officeDocument/2006/relationships/image" Target="../media/image21.sv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23.svg"/><Relationship Id="rId5" Type="http://schemas.openxmlformats.org/officeDocument/2006/relationships/image" Target="../media/image20.svg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image" Target="../media/image22.svg"/><Relationship Id="rId1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emf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25.sv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4.xml"/><Relationship Id="rId21" Type="http://schemas.openxmlformats.org/officeDocument/2006/relationships/image" Target="../media/image29.png"/><Relationship Id="rId7" Type="http://schemas.openxmlformats.org/officeDocument/2006/relationships/tags" Target="../tags/tag8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9.png"/><Relationship Id="rId5" Type="http://schemas.openxmlformats.org/officeDocument/2006/relationships/tags" Target="../tags/tag6.xml"/><Relationship Id="rId15" Type="http://schemas.openxmlformats.org/officeDocument/2006/relationships/image" Target="../media/image23.png"/><Relationship Id="rId10" Type="http://schemas.openxmlformats.org/officeDocument/2006/relationships/image" Target="../media/image4.emf"/><Relationship Id="rId19" Type="http://schemas.openxmlformats.org/officeDocument/2006/relationships/image" Target="../media/image27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sv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8.svg"/><Relationship Id="rId5" Type="http://schemas.openxmlformats.org/officeDocument/2006/relationships/image" Target="../media/image5.svg"/><Relationship Id="rId15" Type="http://schemas.openxmlformats.org/officeDocument/2006/relationships/image" Target="../media/image10.sv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7.sv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image 90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-105410" y="-79375"/>
            <a:ext cx="9363075" cy="53022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9410" y="1379855"/>
            <a:ext cx="8424545" cy="2711450"/>
          </a:xfrm>
          <a:prstGeom prst="rect">
            <a:avLst/>
          </a:prstGeom>
          <a:noFill/>
          <a:ln w="127000">
            <a:solidFill>
              <a:srgbClr val="16246D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E5E3E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Pixel True Mockup (14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843558"/>
            <a:ext cx="5175980" cy="451134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5645" y="2970401"/>
            <a:ext cx="127762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吴学谦</a:t>
            </a:r>
            <a:endParaRPr lang="en-US" altLang="zh-CN" baseline="-25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fld id="{5B2A9631-210A-43B0-AA36-075C3DABE2AA}" type="datetime2">
              <a:rPr lang="zh-CN" altLang="zh-CN" baseline="-25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algn="l">
                <a:lnSpc>
                  <a:spcPct val="150000"/>
                </a:lnSpc>
              </a:pPr>
              <a:t>2021年12月6日</a:t>
            </a:fld>
            <a:endParaRPr lang="zh-CN" altLang="zh-CN" baseline="-25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715645" y="2785745"/>
            <a:ext cx="3809365" cy="2540"/>
          </a:xfrm>
          <a:prstGeom prst="line">
            <a:avLst/>
          </a:prstGeom>
          <a:ln w="3175">
            <a:solidFill>
              <a:schemeClr val="bg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顺捷ERPlogo"/>
          <p:cNvPicPr>
            <a:picLocks noChangeAspect="1"/>
          </p:cNvPicPr>
          <p:nvPr/>
        </p:nvPicPr>
        <p:blipFill>
          <a:blip r:embed="rId6" cstate="print"/>
          <a:srcRect l="25945"/>
          <a:stretch>
            <a:fillRect/>
          </a:stretch>
        </p:blipFill>
        <p:spPr>
          <a:xfrm>
            <a:off x="539552" y="1601470"/>
            <a:ext cx="3233420" cy="118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35953" y="1720215"/>
            <a:ext cx="2401570" cy="327787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49930" y="1708785"/>
            <a:ext cx="2401570" cy="327787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661" y="818032"/>
            <a:ext cx="831135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顺捷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ERP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系统是一套完整的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ERP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系统，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覆盖包括主数据在内的，产供销、仓库、质量、设备、运输、财务等九大核心模块，共计开发功能点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1528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</p:txBody>
      </p:sp>
      <p:sp>
        <p:nvSpPr>
          <p:cNvPr id="7" name="Object 1102"/>
          <p:cNvSpPr txBox="1"/>
          <p:nvPr/>
        </p:nvSpPr>
        <p:spPr>
          <a:xfrm>
            <a:off x="3474085" y="3642360"/>
            <a:ext cx="1953260" cy="10814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000"/>
              </a:lnSpc>
            </a:pPr>
            <a:r>
              <a:rPr lang="zh-CN" altLang="en-US" sz="12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覆盖主数据、销售、生产、采购、仓库、质量、设备、运输、财务等九大核心模块。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833110" y="1696720"/>
            <a:ext cx="2401570" cy="327787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bject 1103"/>
          <p:cNvSpPr txBox="1"/>
          <p:nvPr/>
        </p:nvSpPr>
        <p:spPr>
          <a:xfrm>
            <a:off x="850265" y="3642360"/>
            <a:ext cx="1973580" cy="10941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采用微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服务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架构，基于统一数据库，平台保持 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高可用、弹性伸缩、横向扩展、动态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路由。</a:t>
            </a:r>
            <a:endParaRPr lang="zh-CN" altLang="en-US" sz="12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Object 1104"/>
          <p:cNvSpPr txBox="1"/>
          <p:nvPr/>
        </p:nvSpPr>
        <p:spPr>
          <a:xfrm>
            <a:off x="6063615" y="3641725"/>
            <a:ext cx="1864360" cy="10350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000"/>
              </a:lnSpc>
            </a:pPr>
            <a:r>
              <a:rPr lang="zh-CN" altLang="en-US" sz="12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共计开发功能点</a:t>
            </a:r>
            <a:r>
              <a:rPr lang="en-US" altLang="zh-CN" sz="12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1528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，实现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人员、设备、业务、物料、数据等关键要素的大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协同。</a:t>
            </a:r>
            <a:endParaRPr lang="zh-CN" altLang="en-US" sz="12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3000"/>
              </a:lnSpc>
            </a:pPr>
            <a:endParaRPr lang="zh-CN" altLang="en-US" sz="12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Object 1106"/>
          <p:cNvSpPr txBox="1"/>
          <p:nvPr/>
        </p:nvSpPr>
        <p:spPr>
          <a:xfrm>
            <a:off x="1044258" y="2959100"/>
            <a:ext cx="1584960" cy="4794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i="0" dirty="0" smtClean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en-US" altLang="zh-CN" sz="1600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套系统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078605" y="2007235"/>
            <a:ext cx="821690" cy="794385"/>
            <a:chOff x="6189" y="2937"/>
            <a:chExt cx="1640" cy="1584"/>
          </a:xfrm>
        </p:grpSpPr>
        <p:pic>
          <p:nvPicPr>
            <p:cNvPr id="12" name="image 11010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6189" y="2937"/>
              <a:ext cx="1640" cy="158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" y="3299"/>
              <a:ext cx="896" cy="865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449070" y="2007235"/>
            <a:ext cx="821690" cy="794385"/>
            <a:chOff x="2072" y="2937"/>
            <a:chExt cx="1640" cy="1584"/>
          </a:xfrm>
        </p:grpSpPr>
        <p:pic>
          <p:nvPicPr>
            <p:cNvPr id="14" name="image 11010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072" y="2937"/>
              <a:ext cx="1641" cy="158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" y="3332"/>
              <a:ext cx="861" cy="832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557645" y="2007870"/>
            <a:ext cx="821690" cy="794385"/>
            <a:chOff x="10035" y="2938"/>
            <a:chExt cx="1640" cy="1584"/>
          </a:xfrm>
        </p:grpSpPr>
        <p:pic>
          <p:nvPicPr>
            <p:cNvPr id="16" name="image 11010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10035" y="2938"/>
              <a:ext cx="1641" cy="158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8" y="3298"/>
              <a:ext cx="895" cy="865"/>
            </a:xfrm>
            <a:prstGeom prst="rect">
              <a:avLst/>
            </a:prstGeom>
          </p:spPr>
        </p:pic>
      </p:grpSp>
      <p:sp>
        <p:nvSpPr>
          <p:cNvPr id="19" name="Object 1106"/>
          <p:cNvSpPr txBox="1"/>
          <p:nvPr/>
        </p:nvSpPr>
        <p:spPr>
          <a:xfrm>
            <a:off x="3658235" y="2959100"/>
            <a:ext cx="1584960" cy="4794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i="0" dirty="0" smtClean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9</a:t>
            </a:r>
            <a:r>
              <a:rPr lang="en-US" altLang="zh-CN" sz="1600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大核心模块</a:t>
            </a:r>
          </a:p>
        </p:txBody>
      </p:sp>
      <p:sp>
        <p:nvSpPr>
          <p:cNvPr id="20" name="Object 1106"/>
          <p:cNvSpPr txBox="1"/>
          <p:nvPr/>
        </p:nvSpPr>
        <p:spPr>
          <a:xfrm>
            <a:off x="5836285" y="2966085"/>
            <a:ext cx="2264410" cy="4794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i="0" dirty="0" smtClean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1528</a:t>
            </a:r>
            <a:r>
              <a:rPr lang="en-US" altLang="zh-CN" sz="16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个功</a:t>
            </a:r>
            <a:r>
              <a:rPr lang="zh-CN" altLang="en-US" sz="140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能点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顺捷ERPlogo"/>
          <p:cNvPicPr>
            <a:picLocks noChangeAspect="1"/>
          </p:cNvPicPr>
          <p:nvPr/>
        </p:nvPicPr>
        <p:blipFill>
          <a:blip r:embed="rId8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300355" y="1692275"/>
            <a:ext cx="8742045" cy="23933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 w="76200"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2130" y="945515"/>
            <a:ext cx="7240270" cy="4023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8795" y="2576830"/>
            <a:ext cx="1082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界面截图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顺捷ERPlogo"/>
          <p:cNvPicPr>
            <a:picLocks noChangeAspect="1"/>
          </p:cNvPicPr>
          <p:nvPr/>
        </p:nvPicPr>
        <p:blipFill>
          <a:blip r:embed="rId5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业务架构图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00355" y="1680845"/>
            <a:ext cx="8843645" cy="23933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 w="76200"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285" y="2576830"/>
            <a:ext cx="1247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业务架构图</a:t>
            </a:r>
          </a:p>
        </p:txBody>
      </p:sp>
      <p:pic>
        <p:nvPicPr>
          <p:cNvPr id="2" name="图片 1" descr="画板 1 拷贝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7200" y="963930"/>
            <a:ext cx="7458710" cy="397065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顺捷ERPlogo"/>
          <p:cNvPicPr>
            <a:picLocks noChangeAspect="1"/>
          </p:cNvPicPr>
          <p:nvPr/>
        </p:nvPicPr>
        <p:blipFill>
          <a:blip r:embed="rId5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18820" y="1151255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55645" y="1131570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bject 1505"/>
          <p:cNvSpPr txBox="1"/>
          <p:nvPr/>
        </p:nvSpPr>
        <p:spPr>
          <a:xfrm>
            <a:off x="1386205" y="1459548"/>
            <a:ext cx="98298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i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主数据</a:t>
            </a:r>
          </a:p>
        </p:txBody>
      </p:sp>
      <p:sp>
        <p:nvSpPr>
          <p:cNvPr id="12" name="Object 1506"/>
          <p:cNvSpPr txBox="1"/>
          <p:nvPr/>
        </p:nvSpPr>
        <p:spPr>
          <a:xfrm>
            <a:off x="1066165" y="1923415"/>
            <a:ext cx="2066290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个功能点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基础信息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分类数据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818505" y="1151255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Object 1507"/>
          <p:cNvSpPr txBox="1"/>
          <p:nvPr/>
        </p:nvSpPr>
        <p:spPr>
          <a:xfrm>
            <a:off x="4114165" y="1459548"/>
            <a:ext cx="66802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i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</a:p>
        </p:txBody>
      </p:sp>
      <p:sp>
        <p:nvSpPr>
          <p:cNvPr id="14" name="Object 1509"/>
          <p:cNvSpPr txBox="1"/>
          <p:nvPr/>
        </p:nvSpPr>
        <p:spPr>
          <a:xfrm>
            <a:off x="6720840" y="1459548"/>
            <a:ext cx="72009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仓库</a:t>
            </a:r>
          </a:p>
        </p:txBody>
      </p:sp>
      <p:sp>
        <p:nvSpPr>
          <p:cNvPr id="19" name="Object 1506"/>
          <p:cNvSpPr txBox="1"/>
          <p:nvPr/>
        </p:nvSpPr>
        <p:spPr>
          <a:xfrm>
            <a:off x="3681095" y="1923415"/>
            <a:ext cx="2065655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个功能点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财务会计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成本会计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财务报表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业务集成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21" name="Object 1506"/>
          <p:cNvSpPr txBox="1"/>
          <p:nvPr/>
        </p:nvSpPr>
        <p:spPr>
          <a:xfrm>
            <a:off x="6218555" y="1923415"/>
            <a:ext cx="2033270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个功能点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无前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道出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采购入库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进货查验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交货单管理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凭证调整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、单据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各模块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顺捷ERPlogo"/>
          <p:cNvPicPr>
            <a:picLocks noChangeAspect="1"/>
          </p:cNvPicPr>
          <p:nvPr/>
        </p:nvPicPr>
        <p:blipFill>
          <a:blip r:embed="rId4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pic>
        <p:nvPicPr>
          <p:cNvPr id="6" name="图片 5" descr="yewutubiao_caiwuguanlixitong"/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6345" y="1466850"/>
            <a:ext cx="263525" cy="263525"/>
          </a:xfrm>
          <a:prstGeom prst="rect">
            <a:avLst/>
          </a:prstGeom>
        </p:spPr>
      </p:pic>
      <p:pic>
        <p:nvPicPr>
          <p:cNvPr id="7" name="图片 6" descr="jigouyewugailan_huaban1"/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3325" y="1404620"/>
            <a:ext cx="387985" cy="387985"/>
          </a:xfrm>
          <a:prstGeom prst="rect">
            <a:avLst/>
          </a:prstGeom>
        </p:spPr>
      </p:pic>
      <p:pic>
        <p:nvPicPr>
          <p:cNvPr id="8" name="图片 7" descr="yewuzhibiao"/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790" y="1462405"/>
            <a:ext cx="272415" cy="27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18820" y="1151255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bject 1506"/>
          <p:cNvSpPr txBox="1"/>
          <p:nvPr/>
        </p:nvSpPr>
        <p:spPr>
          <a:xfrm>
            <a:off x="1066165" y="1923415"/>
            <a:ext cx="2066290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397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客户信息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经销权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销售订单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促销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产销协调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255645" y="1131570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18505" y="1151255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bject 1506"/>
          <p:cNvSpPr txBox="1"/>
          <p:nvPr/>
        </p:nvSpPr>
        <p:spPr>
          <a:xfrm>
            <a:off x="3681095" y="1923415"/>
            <a:ext cx="2065655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170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采购分类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价格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合同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采购计划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21" name="Object 1506"/>
          <p:cNvSpPr txBox="1"/>
          <p:nvPr/>
        </p:nvSpPr>
        <p:spPr>
          <a:xfrm>
            <a:off x="6218555" y="1923415"/>
            <a:ext cx="2033270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239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计划调度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生产配方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料退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料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产出上报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订单消耗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返工订单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瓶盖管理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renshiyewu"/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2535" y="1453515"/>
            <a:ext cx="295275" cy="295275"/>
          </a:xfrm>
          <a:prstGeom prst="rect">
            <a:avLst/>
          </a:prstGeom>
        </p:spPr>
      </p:pic>
      <p:pic>
        <p:nvPicPr>
          <p:cNvPr id="6" name="图片 5" descr="yewushouli"/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4905" y="1452880"/>
            <a:ext cx="333375" cy="333375"/>
          </a:xfrm>
          <a:prstGeom prst="rect">
            <a:avLst/>
          </a:prstGeom>
        </p:spPr>
      </p:pic>
      <p:pic>
        <p:nvPicPr>
          <p:cNvPr id="7" name="图片 6" descr="xinwaizongyewu"/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375" y="1391920"/>
            <a:ext cx="459105" cy="45910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各模块</a:t>
            </a:r>
          </a:p>
        </p:txBody>
      </p:sp>
      <p:pic>
        <p:nvPicPr>
          <p:cNvPr id="8" name="图片 7" descr="顺捷ERPlogo"/>
          <p:cNvPicPr>
            <a:picLocks noChangeAspect="1"/>
          </p:cNvPicPr>
          <p:nvPr/>
        </p:nvPicPr>
        <p:blipFill>
          <a:blip r:embed="rId10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sp>
        <p:nvSpPr>
          <p:cNvPr id="17" name="Object 1505"/>
          <p:cNvSpPr txBox="1"/>
          <p:nvPr/>
        </p:nvSpPr>
        <p:spPr>
          <a:xfrm>
            <a:off x="1386205" y="1459548"/>
            <a:ext cx="98298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i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</a:p>
        </p:txBody>
      </p:sp>
      <p:sp>
        <p:nvSpPr>
          <p:cNvPr id="18" name="Object 1507"/>
          <p:cNvSpPr txBox="1"/>
          <p:nvPr/>
        </p:nvSpPr>
        <p:spPr>
          <a:xfrm>
            <a:off x="4114165" y="1459548"/>
            <a:ext cx="66802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i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</a:p>
        </p:txBody>
      </p:sp>
      <p:sp>
        <p:nvSpPr>
          <p:cNvPr id="20" name="Object 1509"/>
          <p:cNvSpPr txBox="1"/>
          <p:nvPr/>
        </p:nvSpPr>
        <p:spPr>
          <a:xfrm>
            <a:off x="6526530" y="1459865"/>
            <a:ext cx="1566545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车间成本核算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18820" y="1151255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55645" y="1131570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18505" y="1151255"/>
            <a:ext cx="2401570" cy="37045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bject 1506"/>
          <p:cNvSpPr txBox="1"/>
          <p:nvPr/>
        </p:nvSpPr>
        <p:spPr>
          <a:xfrm>
            <a:off x="1066165" y="1923415"/>
            <a:ext cx="2066290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138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进货检验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成品检验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过程管理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风险监测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许可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质量信息反馈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19" name="Object 1506"/>
          <p:cNvSpPr txBox="1"/>
          <p:nvPr/>
        </p:nvSpPr>
        <p:spPr>
          <a:xfrm>
            <a:off x="3681095" y="1923415"/>
            <a:ext cx="2065655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档案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通知单管理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备件分类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备件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模具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21" name="Object 1506"/>
          <p:cNvSpPr txBox="1"/>
          <p:nvPr/>
        </p:nvSpPr>
        <p:spPr>
          <a:xfrm>
            <a:off x="6218555" y="1923415"/>
            <a:ext cx="2033270" cy="250571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个功能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运输调度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财务结算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批量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服务采购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发票校验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19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yewu-2"/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790" y="1480185"/>
            <a:ext cx="311785" cy="310515"/>
          </a:xfrm>
          <a:prstGeom prst="rect">
            <a:avLst/>
          </a:prstGeom>
        </p:spPr>
      </p:pic>
      <p:pic>
        <p:nvPicPr>
          <p:cNvPr id="6" name="图片 5" descr="yewuquanxian"/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3960" y="1438275"/>
            <a:ext cx="370205" cy="370205"/>
          </a:xfrm>
          <a:prstGeom prst="rect">
            <a:avLst/>
          </a:prstGeom>
        </p:spPr>
      </p:pic>
      <p:pic>
        <p:nvPicPr>
          <p:cNvPr id="7" name="图片 6" descr="iconfontzhizuobiaozhun14"/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8555" y="1420495"/>
            <a:ext cx="406400" cy="4064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各模块</a:t>
            </a:r>
          </a:p>
        </p:txBody>
      </p:sp>
      <p:pic>
        <p:nvPicPr>
          <p:cNvPr id="8" name="图片 7" descr="顺捷ERPlogo"/>
          <p:cNvPicPr>
            <a:picLocks noChangeAspect="1"/>
          </p:cNvPicPr>
          <p:nvPr/>
        </p:nvPicPr>
        <p:blipFill>
          <a:blip r:embed="rId10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sp>
        <p:nvSpPr>
          <p:cNvPr id="17" name="Object 1505"/>
          <p:cNvSpPr txBox="1"/>
          <p:nvPr/>
        </p:nvSpPr>
        <p:spPr>
          <a:xfrm>
            <a:off x="1386205" y="1459548"/>
            <a:ext cx="98298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i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质检</a:t>
            </a:r>
          </a:p>
        </p:txBody>
      </p:sp>
      <p:sp>
        <p:nvSpPr>
          <p:cNvPr id="18" name="Object 1507"/>
          <p:cNvSpPr txBox="1"/>
          <p:nvPr/>
        </p:nvSpPr>
        <p:spPr>
          <a:xfrm>
            <a:off x="4114165" y="1459548"/>
            <a:ext cx="66802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i="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</a:p>
        </p:txBody>
      </p:sp>
      <p:sp>
        <p:nvSpPr>
          <p:cNvPr id="20" name="Object 1509"/>
          <p:cNvSpPr txBox="1"/>
          <p:nvPr/>
        </p:nvSpPr>
        <p:spPr>
          <a:xfrm>
            <a:off x="6720840" y="1459548"/>
            <a:ext cx="720090" cy="42164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组合 1102"/>
          <p:cNvGrpSpPr/>
          <p:nvPr/>
        </p:nvGrpSpPr>
        <p:grpSpPr>
          <a:xfrm>
            <a:off x="1698625" y="3157220"/>
            <a:ext cx="6069965" cy="1513840"/>
            <a:chOff x="4636533" y="7746367"/>
            <a:chExt cx="15074900" cy="3759200"/>
          </a:xfrm>
        </p:grpSpPr>
        <p:pic>
          <p:nvPicPr>
            <p:cNvPr id="1103" name="image 110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15202849" y="8457567"/>
              <a:ext cx="1219200" cy="673100"/>
            </a:xfrm>
            <a:prstGeom prst="rect">
              <a:avLst/>
            </a:prstGeom>
          </p:spPr>
        </p:pic>
        <p:pic>
          <p:nvPicPr>
            <p:cNvPr id="1104" name="image 1104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18568349" y="8470267"/>
              <a:ext cx="1143000" cy="1841500"/>
            </a:xfrm>
            <a:prstGeom prst="rect">
              <a:avLst/>
            </a:prstGeom>
          </p:spPr>
        </p:pic>
        <p:pic>
          <p:nvPicPr>
            <p:cNvPr id="1105" name="image 1105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5271449" y="8457567"/>
              <a:ext cx="13335000" cy="3035300"/>
            </a:xfrm>
            <a:prstGeom prst="rect">
              <a:avLst/>
            </a:prstGeom>
          </p:spPr>
        </p:pic>
        <p:pic>
          <p:nvPicPr>
            <p:cNvPr id="1106" name="image 1106"/>
            <p:cNvPicPr>
              <a:picLocks noChangeAspect="1"/>
            </p:cNvPicPr>
            <p:nvPr/>
          </p:nvPicPr>
          <p:blipFill>
            <a:blip r:embed="rId7" cstate="print">
              <a:lum bright="-18000" contrast="-12000"/>
            </a:blip>
            <a:srcRect/>
            <a:stretch>
              <a:fillRect/>
            </a:stretch>
          </p:blipFill>
          <p:spPr>
            <a:xfrm>
              <a:off x="4636533" y="7746367"/>
              <a:ext cx="15074900" cy="3759200"/>
            </a:xfrm>
            <a:prstGeom prst="rect">
              <a:avLst/>
            </a:prstGeom>
          </p:spPr>
        </p:pic>
      </p:grpSp>
      <p:grpSp>
        <p:nvGrpSpPr>
          <p:cNvPr id="1108" name="组合 1108"/>
          <p:cNvGrpSpPr/>
          <p:nvPr/>
        </p:nvGrpSpPr>
        <p:grpSpPr>
          <a:xfrm>
            <a:off x="1722120" y="3706495"/>
            <a:ext cx="662305" cy="804545"/>
            <a:chOff x="5549756" y="9117967"/>
            <a:chExt cx="1765303" cy="2146300"/>
          </a:xfrm>
        </p:grpSpPr>
        <p:pic>
          <p:nvPicPr>
            <p:cNvPr id="1109" name="image 1109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5549756" y="9117967"/>
              <a:ext cx="1765300" cy="2146300"/>
            </a:xfrm>
            <a:prstGeom prst="rect">
              <a:avLst/>
            </a:prstGeom>
          </p:spPr>
        </p:pic>
        <p:sp>
          <p:nvSpPr>
            <p:cNvPr id="11010" name="Object 11010"/>
            <p:cNvSpPr txBox="1"/>
            <p:nvPr/>
          </p:nvSpPr>
          <p:spPr>
            <a:xfrm>
              <a:off x="5549759" y="9464534"/>
              <a:ext cx="17653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01</a:t>
              </a:r>
              <a:endParaRPr lang="zh-CN" altLang="en-US" sz="225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9005" y="2536825"/>
            <a:ext cx="1990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sym typeface="+mn-ea"/>
              </a:rPr>
              <a:t>根据我司八大业务版块的实际管理模式进行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sym typeface="+mn-ea"/>
              </a:rPr>
              <a:t>完全定制化设计，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局部优化</a:t>
            </a:r>
          </a:p>
        </p:txBody>
      </p:sp>
      <p:grpSp>
        <p:nvGrpSpPr>
          <p:cNvPr id="8" name="组合 1108"/>
          <p:cNvGrpSpPr/>
          <p:nvPr/>
        </p:nvGrpSpPr>
        <p:grpSpPr>
          <a:xfrm>
            <a:off x="4196715" y="3314065"/>
            <a:ext cx="662305" cy="804545"/>
            <a:chOff x="5549756" y="9117967"/>
            <a:chExt cx="1765303" cy="2146300"/>
          </a:xfrm>
        </p:grpSpPr>
        <p:pic>
          <p:nvPicPr>
            <p:cNvPr id="9" name="image 1109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5549756" y="9117967"/>
              <a:ext cx="1765300" cy="2146300"/>
            </a:xfrm>
            <a:prstGeom prst="rect">
              <a:avLst/>
            </a:prstGeom>
          </p:spPr>
        </p:pic>
        <p:sp>
          <p:nvSpPr>
            <p:cNvPr id="10" name="Object 11010"/>
            <p:cNvSpPr txBox="1"/>
            <p:nvPr/>
          </p:nvSpPr>
          <p:spPr>
            <a:xfrm>
              <a:off x="5549759" y="9462840"/>
              <a:ext cx="17653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</a:t>
              </a:r>
              <a:r>
                <a:rPr lang="en-US" alt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2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416935" y="1875155"/>
            <a:ext cx="18034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7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自建财务系统，彻底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摆脱</a:t>
            </a:r>
            <a:r>
              <a:rPr lang="en-US" altLang="zh-CN" sz="1200" b="1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SAP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的限制，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确保业务流和数据流的稳定性和完整性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17000"/>
              </a:lnSpc>
              <a:buClr>
                <a:srgbClr val="C00000"/>
              </a:buClr>
              <a:buNone/>
            </a:pP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2" name="组合 1108"/>
          <p:cNvGrpSpPr/>
          <p:nvPr/>
        </p:nvGrpSpPr>
        <p:grpSpPr>
          <a:xfrm>
            <a:off x="6210935" y="2496185"/>
            <a:ext cx="662305" cy="804545"/>
            <a:chOff x="5549756" y="9117967"/>
            <a:chExt cx="1765303" cy="2146300"/>
          </a:xfrm>
        </p:grpSpPr>
        <p:pic>
          <p:nvPicPr>
            <p:cNvPr id="13" name="image 1109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5549756" y="9117967"/>
              <a:ext cx="1765300" cy="2146300"/>
            </a:xfrm>
            <a:prstGeom prst="rect">
              <a:avLst/>
            </a:prstGeom>
          </p:spPr>
        </p:pic>
        <p:sp>
          <p:nvSpPr>
            <p:cNvPr id="14" name="Object 11010"/>
            <p:cNvSpPr txBox="1"/>
            <p:nvPr/>
          </p:nvSpPr>
          <p:spPr>
            <a:xfrm>
              <a:off x="5549759" y="9464534"/>
              <a:ext cx="17653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</a:t>
              </a:r>
              <a:r>
                <a:rPr lang="en-US" alt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3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646420" y="1487805"/>
            <a:ext cx="19812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7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以现有业务模式为基础，驱动业务流程的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sym typeface="+mn-ea"/>
              </a:rPr>
              <a:t>再设计和再优化</a:t>
            </a:r>
            <a:endParaRPr lang="zh-CN" altLang="en-US" sz="1200" b="1" dirty="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16" name="图片 15" descr="顺捷ERPlogo"/>
          <p:cNvPicPr>
            <a:picLocks noChangeAspect="1"/>
          </p:cNvPicPr>
          <p:nvPr/>
        </p:nvPicPr>
        <p:blipFill>
          <a:blip r:embed="rId9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技术架构提升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技术架构提升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组合 1102"/>
          <p:cNvGrpSpPr/>
          <p:nvPr/>
        </p:nvGrpSpPr>
        <p:grpSpPr>
          <a:xfrm>
            <a:off x="1698625" y="3157220"/>
            <a:ext cx="6069965" cy="1513840"/>
            <a:chOff x="4636533" y="7746367"/>
            <a:chExt cx="15074900" cy="3759200"/>
          </a:xfrm>
        </p:grpSpPr>
        <p:pic>
          <p:nvPicPr>
            <p:cNvPr id="1103" name="image 110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15202849" y="8457567"/>
              <a:ext cx="1219200" cy="673100"/>
            </a:xfrm>
            <a:prstGeom prst="rect">
              <a:avLst/>
            </a:prstGeom>
          </p:spPr>
        </p:pic>
        <p:pic>
          <p:nvPicPr>
            <p:cNvPr id="1104" name="image 1104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18568349" y="8470267"/>
              <a:ext cx="1143000" cy="1841500"/>
            </a:xfrm>
            <a:prstGeom prst="rect">
              <a:avLst/>
            </a:prstGeom>
          </p:spPr>
        </p:pic>
        <p:pic>
          <p:nvPicPr>
            <p:cNvPr id="1105" name="image 1105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5271449" y="8457567"/>
              <a:ext cx="13335000" cy="3035300"/>
            </a:xfrm>
            <a:prstGeom prst="rect">
              <a:avLst/>
            </a:prstGeom>
          </p:spPr>
        </p:pic>
        <p:pic>
          <p:nvPicPr>
            <p:cNvPr id="1106" name="image 1106"/>
            <p:cNvPicPr>
              <a:picLocks noChangeAspect="1"/>
            </p:cNvPicPr>
            <p:nvPr/>
          </p:nvPicPr>
          <p:blipFill>
            <a:blip r:embed="rId7" cstate="print">
              <a:lum bright="-18000" contrast="-12000"/>
            </a:blip>
            <a:srcRect/>
            <a:stretch>
              <a:fillRect/>
            </a:stretch>
          </p:blipFill>
          <p:spPr>
            <a:xfrm>
              <a:off x="4636533" y="7746367"/>
              <a:ext cx="15074900" cy="3759200"/>
            </a:xfrm>
            <a:prstGeom prst="rect">
              <a:avLst/>
            </a:prstGeom>
          </p:spPr>
        </p:pic>
      </p:grpSp>
      <p:grpSp>
        <p:nvGrpSpPr>
          <p:cNvPr id="1108" name="组合 1108"/>
          <p:cNvGrpSpPr/>
          <p:nvPr/>
        </p:nvGrpSpPr>
        <p:grpSpPr>
          <a:xfrm>
            <a:off x="1722120" y="3706495"/>
            <a:ext cx="662305" cy="804545"/>
            <a:chOff x="5549756" y="9117967"/>
            <a:chExt cx="1765303" cy="2146300"/>
          </a:xfrm>
        </p:grpSpPr>
        <p:pic>
          <p:nvPicPr>
            <p:cNvPr id="1109" name="image 1109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5549756" y="9117967"/>
              <a:ext cx="1765300" cy="2146300"/>
            </a:xfrm>
            <a:prstGeom prst="rect">
              <a:avLst/>
            </a:prstGeom>
          </p:spPr>
        </p:pic>
        <p:sp>
          <p:nvSpPr>
            <p:cNvPr id="11010" name="Object 11010"/>
            <p:cNvSpPr txBox="1"/>
            <p:nvPr/>
          </p:nvSpPr>
          <p:spPr>
            <a:xfrm>
              <a:off x="5549759" y="9464534"/>
              <a:ext cx="17653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01</a:t>
              </a:r>
              <a:endParaRPr lang="zh-CN" altLang="en-US" sz="2250" b="0" i="0" dirty="0" smtClean="0">
                <a:solidFill>
                  <a:srgbClr val="FFFFFF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9005" y="2536825"/>
            <a:ext cx="19900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7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sym typeface="+mn-ea"/>
              </a:rPr>
              <a:t>采用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sym typeface="+mn-ea"/>
              </a:rPr>
              <a:t>微服务架构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sym typeface="+mn-ea"/>
              </a:rPr>
              <a:t>，应用分解为多个服务，可根据业务规模动态编排资源，具有敏捷性和高弹性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8" name="组合 1108"/>
          <p:cNvGrpSpPr/>
          <p:nvPr/>
        </p:nvGrpSpPr>
        <p:grpSpPr>
          <a:xfrm>
            <a:off x="4196715" y="3314065"/>
            <a:ext cx="662305" cy="804545"/>
            <a:chOff x="5549756" y="9117967"/>
            <a:chExt cx="1765303" cy="2146300"/>
          </a:xfrm>
        </p:grpSpPr>
        <p:pic>
          <p:nvPicPr>
            <p:cNvPr id="9" name="image 1109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5549756" y="9117967"/>
              <a:ext cx="1765300" cy="2146300"/>
            </a:xfrm>
            <a:prstGeom prst="rect">
              <a:avLst/>
            </a:prstGeom>
          </p:spPr>
        </p:pic>
        <p:sp>
          <p:nvSpPr>
            <p:cNvPr id="10" name="Object 11010"/>
            <p:cNvSpPr txBox="1"/>
            <p:nvPr/>
          </p:nvSpPr>
          <p:spPr>
            <a:xfrm>
              <a:off x="5549759" y="9462840"/>
              <a:ext cx="17653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</a:t>
              </a:r>
              <a:r>
                <a:rPr lang="en-US" alt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2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325495" y="1875155"/>
            <a:ext cx="18948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7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采用开源的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PG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数据库为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统一数据库</a:t>
            </a:r>
            <a:r>
              <a:rPr lang="zh-CN" altLang="en-US" sz="12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实现数据源的最大共享，确保数据一致性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2" name="组合 1108"/>
          <p:cNvGrpSpPr/>
          <p:nvPr/>
        </p:nvGrpSpPr>
        <p:grpSpPr>
          <a:xfrm>
            <a:off x="6210935" y="2496185"/>
            <a:ext cx="662305" cy="804545"/>
            <a:chOff x="5549756" y="9117967"/>
            <a:chExt cx="1765303" cy="2146300"/>
          </a:xfrm>
        </p:grpSpPr>
        <p:pic>
          <p:nvPicPr>
            <p:cNvPr id="13" name="image 1109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5549756" y="9117967"/>
              <a:ext cx="1765300" cy="2146300"/>
            </a:xfrm>
            <a:prstGeom prst="rect">
              <a:avLst/>
            </a:prstGeom>
          </p:spPr>
        </p:pic>
        <p:sp>
          <p:nvSpPr>
            <p:cNvPr id="14" name="Object 11010"/>
            <p:cNvSpPr txBox="1"/>
            <p:nvPr/>
          </p:nvSpPr>
          <p:spPr>
            <a:xfrm>
              <a:off x="5549759" y="9464534"/>
              <a:ext cx="17653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</a:t>
              </a:r>
              <a:r>
                <a:rPr lang="en-US" altLang="zh-CN" sz="2250" b="0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3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646420" y="1487805"/>
            <a:ext cx="22218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7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利用</a:t>
            </a:r>
            <a:r>
              <a:rPr lang="zh-CN" altLang="en-US" sz="1200" b="1" dirty="0">
                <a:solidFill>
                  <a:srgbClr val="FFC000"/>
                </a:solidFill>
                <a:latin typeface="微软雅黑" charset="0"/>
                <a:ea typeface="微软雅黑" charset="0"/>
                <a:sym typeface="+mn-ea"/>
              </a:rPr>
              <a:t>统一技术平台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进行开发，彻底解决业务跨越多系统导致的不流畅，为建立双中台打好基础</a:t>
            </a:r>
            <a:endParaRPr lang="zh-CN" altLang="en-US" sz="1200" b="1" dirty="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7" name="图片 6" descr="顺捷ERPlogo"/>
          <p:cNvPicPr>
            <a:picLocks noChangeAspect="1"/>
          </p:cNvPicPr>
          <p:nvPr/>
        </p:nvPicPr>
        <p:blipFill>
          <a:blip r:embed="rId9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45190" y="1107229"/>
            <a:ext cx="79928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是我司自主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研发的信息管理系统，完全符合公司管理的实际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74040" y="1866900"/>
            <a:ext cx="1503045" cy="254444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24405" y="1866900"/>
            <a:ext cx="1503045" cy="254444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74770" y="1866900"/>
            <a:ext cx="1503045" cy="254444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25135" y="1866900"/>
            <a:ext cx="1503045" cy="254444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75500" y="1866900"/>
            <a:ext cx="1503045" cy="254444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3430" y="2839720"/>
            <a:ext cx="1343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完成所有主营业务的业务系统操作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45690" y="2839720"/>
            <a:ext cx="14217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沉淀所有业务数据至顺捷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ERP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统一的数据库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里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21455" y="2839720"/>
            <a:ext cx="1396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基于顺捷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ERP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添加新功能、提取新报表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，使开发效率更高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71820" y="2839720"/>
            <a:ext cx="1325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乔司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、文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成等智能化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项目系统基于顺捷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ERP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平台做优化与扩展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92340" y="2839720"/>
            <a:ext cx="1269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为公司数字化转型中，建立运营数据全景图提供可靠数据源</a:t>
            </a:r>
          </a:p>
        </p:txBody>
      </p:sp>
      <p:pic>
        <p:nvPicPr>
          <p:cNvPr id="19" name="图片 18" descr="weiwangguanicon-defuben-"/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830" y="2126933"/>
            <a:ext cx="544830" cy="544830"/>
          </a:xfrm>
          <a:prstGeom prst="rect">
            <a:avLst/>
          </a:prstGeom>
        </p:spPr>
      </p:pic>
      <p:pic>
        <p:nvPicPr>
          <p:cNvPr id="22" name="图片 21" descr="yewuziyuantuopu"/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6535" y="2156143"/>
            <a:ext cx="486410" cy="486410"/>
          </a:xfrm>
          <a:prstGeom prst="rect">
            <a:avLst/>
          </a:prstGeom>
        </p:spPr>
      </p:pic>
      <p:pic>
        <p:nvPicPr>
          <p:cNvPr id="23" name="图片 22" descr="yewumokuailiebiao"/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1820" y="2155825"/>
            <a:ext cx="487045" cy="487045"/>
          </a:xfrm>
          <a:prstGeom prst="rect">
            <a:avLst/>
          </a:prstGeom>
        </p:spPr>
      </p:pic>
      <p:pic>
        <p:nvPicPr>
          <p:cNvPr id="24" name="图片 23" descr="yewuxingnengjiankong"/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4770" y="2146618"/>
            <a:ext cx="505460" cy="505460"/>
          </a:xfrm>
          <a:prstGeom prst="rect">
            <a:avLst/>
          </a:prstGeom>
        </p:spPr>
      </p:pic>
      <p:pic>
        <p:nvPicPr>
          <p:cNvPr id="25" name="图片 24" descr="yewulian"/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7740" y="2160270"/>
            <a:ext cx="478155" cy="478155"/>
          </a:xfrm>
          <a:prstGeom prst="rect">
            <a:avLst/>
          </a:prstGeom>
        </p:spPr>
      </p:pic>
      <p:pic>
        <p:nvPicPr>
          <p:cNvPr id="2" name="图片 1" descr="顺捷ERPlogo"/>
          <p:cNvPicPr>
            <a:picLocks noChangeAspect="1"/>
          </p:cNvPicPr>
          <p:nvPr/>
        </p:nvPicPr>
        <p:blipFill>
          <a:blip r:embed="rId14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项目的意义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228600" y="579755"/>
            <a:ext cx="8618220" cy="456819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sp>
        <p:nvSpPr>
          <p:cNvPr id="89" name="圆角矩形 88"/>
          <p:cNvSpPr/>
          <p:nvPr/>
        </p:nvSpPr>
        <p:spPr>
          <a:xfrm>
            <a:off x="228600" y="575310"/>
            <a:ext cx="1731645" cy="4568190"/>
          </a:xfrm>
          <a:prstGeom prst="roundRect">
            <a:avLst>
              <a:gd name="adj" fmla="val 4642"/>
            </a:avLst>
          </a:prstGeom>
          <a:solidFill>
            <a:schemeClr val="tx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0870" y="892175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经公司批准立项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7870" y="142684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平台技改完成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7870" y="169418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生产开发完成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0870" y="1961515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主数据开发完成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7870" y="222885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采购开发完成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7870" y="276352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仓库开发完成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7870" y="303085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财务开发完成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7870" y="329819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运输开发完成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7870" y="356552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销售开发完成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1870" y="383286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内部测试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3870" y="4100195"/>
            <a:ext cx="1198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关键用户测试开始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64870" y="436753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第一批并行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7870" y="249618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质量开发完成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10870" y="1159510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各模块需求定稿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91870" y="463486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全国并行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1960245" y="579755"/>
            <a:ext cx="6886575" cy="376555"/>
          </a:xfrm>
          <a:prstGeom prst="roundRect">
            <a:avLst>
              <a:gd name="adj" fmla="val 23102"/>
            </a:avLst>
          </a:prstGeom>
          <a:solidFill>
            <a:schemeClr val="tx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1870" y="490220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正式切换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91995" y="664845"/>
            <a:ext cx="692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2020.03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667635" y="664845"/>
            <a:ext cx="692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2020.06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44545" y="664845"/>
            <a:ext cx="692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2020.09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26535" y="664845"/>
            <a:ext cx="692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2020.12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69155" y="664845"/>
            <a:ext cx="692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2021.03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364480" y="664845"/>
            <a:ext cx="692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2021.06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059170" y="664845"/>
            <a:ext cx="692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2021.09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82105" y="664845"/>
            <a:ext cx="796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2021.12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78700" y="664845"/>
            <a:ext cx="692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2022.03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070850" y="664845"/>
            <a:ext cx="692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charset="0"/>
                <a:ea typeface="微软雅黑" charset="0"/>
              </a:rPr>
              <a:t>2022.06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960245" y="579755"/>
            <a:ext cx="6146800" cy="4568190"/>
            <a:chOff x="3200" y="1405"/>
            <a:chExt cx="9680" cy="665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3200" y="140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277" y="140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347" y="140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418" y="140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487" y="140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556" y="140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9626" y="1409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696" y="1409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766" y="1409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2848" y="1409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圆角矩形 57"/>
          <p:cNvSpPr/>
          <p:nvPr/>
        </p:nvSpPr>
        <p:spPr>
          <a:xfrm>
            <a:off x="2473960" y="956310"/>
            <a:ext cx="16065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651125" y="1199515"/>
            <a:ext cx="82740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458210" y="1490980"/>
            <a:ext cx="28892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461385" y="1722755"/>
            <a:ext cx="102362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458210" y="2001520"/>
            <a:ext cx="121539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461385" y="2265045"/>
            <a:ext cx="188150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461385" y="2536825"/>
            <a:ext cx="191452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458210" y="2800985"/>
            <a:ext cx="190182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458210" y="3063240"/>
            <a:ext cx="2096135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458210" y="3334385"/>
            <a:ext cx="209550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461385" y="3601720"/>
            <a:ext cx="235204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788025" y="3865245"/>
            <a:ext cx="26416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052185" y="4128770"/>
            <a:ext cx="24511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296660" y="4395470"/>
            <a:ext cx="43561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732270" y="4669790"/>
            <a:ext cx="84201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574280" y="4937760"/>
            <a:ext cx="706120" cy="1168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774E8"/>
              </a:gs>
              <a:gs pos="94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228600" y="1116330"/>
            <a:ext cx="8533130" cy="3763010"/>
            <a:chOff x="936" y="1758"/>
            <a:chExt cx="6648" cy="5926"/>
          </a:xfrm>
        </p:grpSpPr>
        <p:cxnSp>
          <p:nvCxnSpPr>
            <p:cNvPr id="39" name="直接连接符 38"/>
            <p:cNvCxnSpPr/>
            <p:nvPr/>
          </p:nvCxnSpPr>
          <p:spPr>
            <a:xfrm rot="16200000">
              <a:off x="4244" y="-1550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>
              <a:off x="4244" y="-1129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>
              <a:off x="4244" y="-708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>
              <a:off x="4244" y="-287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>
              <a:off x="4244" y="134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>
              <a:off x="4244" y="555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6200000">
              <a:off x="4244" y="976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6200000">
              <a:off x="4244" y="1397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6200000">
              <a:off x="4244" y="1818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>
              <a:off x="4244" y="2239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16200000">
              <a:off x="4244" y="2660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6200000">
              <a:off x="4244" y="3081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6200000">
              <a:off x="4244" y="3502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>
              <a:off x="4244" y="3923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rot="16200000">
              <a:off x="4244" y="4344"/>
              <a:ext cx="33" cy="66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图片 92" descr="顺捷ERPlogo"/>
          <p:cNvPicPr>
            <a:picLocks noChangeAspect="1"/>
          </p:cNvPicPr>
          <p:nvPr/>
        </p:nvPicPr>
        <p:blipFill>
          <a:blip r:embed="rId4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项目计划流程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95605" y="2711450"/>
            <a:ext cx="8176895" cy="186436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5" y="3090178"/>
            <a:ext cx="1799662" cy="1106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5318" y="3088192"/>
            <a:ext cx="1803270" cy="11108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5925" y="1047115"/>
            <a:ext cx="8311515" cy="131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通过顺捷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ERP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实现我司业务流程运转、数据和业务系统之间的整合与互联互通。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基于统一的技术架构和数据架构，实现</a:t>
            </a: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ERP+MES+WMS+SRM+CRM+QCS+TMS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等制造型企业核心业务系统的深度集成，覆盖了研发、采购、销售、库存、生产、质量、财务、物流等全业务</a:t>
            </a:r>
            <a:r>
              <a:rPr lang="zh-CN" altLang="en-US" sz="1400" dirty="0" smtClean="0">
                <a:latin typeface="微软雅黑" charset="0"/>
                <a:ea typeface="微软雅黑" charset="0"/>
                <a:cs typeface="微软雅黑" charset="0"/>
              </a:rPr>
              <a:t>流程。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78630" y="3304540"/>
            <a:ext cx="4114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顺捷ERPlogo"/>
          <p:cNvPicPr>
            <a:picLocks noChangeAspect="1"/>
          </p:cNvPicPr>
          <p:nvPr/>
        </p:nvPicPr>
        <p:blipFill>
          <a:blip r:embed="rId6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34035" y="923925"/>
            <a:ext cx="2541905" cy="18726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59785" y="910590"/>
            <a:ext cx="2541905" cy="18726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85535" y="910590"/>
            <a:ext cx="2541905" cy="18726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125" y="1384935"/>
            <a:ext cx="817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65250" y="1138555"/>
            <a:ext cx="1198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小范围</a:t>
            </a:r>
            <a:r>
              <a:rPr lang="zh-CN" altLang="en-US" sz="16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并行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60750" y="1384935"/>
            <a:ext cx="817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14520" y="113855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6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全国</a:t>
            </a:r>
            <a:r>
              <a:rPr lang="zh-CN" altLang="en-US" sz="16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并行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02375" y="1384935"/>
            <a:ext cx="817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260590" y="113855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6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正式</a:t>
            </a:r>
            <a:r>
              <a:rPr lang="zh-CN" altLang="en-US" sz="16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切换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0430" y="1475740"/>
            <a:ext cx="213106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None/>
            </a:pP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解决存在或潜在的问题，</a:t>
            </a:r>
            <a:r>
              <a:rPr lang="zh-CN" altLang="en-US" sz="10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提高</a:t>
            </a: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系统的准确性，提升操作的便捷性。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14520" y="1475740"/>
            <a:ext cx="137096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对系统稳定性作出提升，</a:t>
            </a:r>
            <a:r>
              <a:rPr lang="zh-CN" altLang="en-US" sz="10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有效</a:t>
            </a: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Open Sans" panose="020B0606030504020204" pitchFamily="34" charset="0"/>
                <a:sym typeface="+mn-ea"/>
              </a:rPr>
              <a:t>校对新老系统并行数据结果，对新系统关键报表进行校验。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92595" y="1475740"/>
            <a:ext cx="17462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None/>
            </a:pP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正式</a:t>
            </a:r>
            <a:r>
              <a:rPr lang="zh-CN" altLang="en-US" sz="10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切换后，业务</a:t>
            </a: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不再需要 </a:t>
            </a:r>
            <a:r>
              <a:rPr lang="en-US" altLang="zh-CN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 </a:t>
            </a: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比 </a:t>
            </a:r>
            <a:r>
              <a:rPr lang="en-US" altLang="zh-CN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 </a:t>
            </a: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操作，仅需</a:t>
            </a:r>
            <a:r>
              <a:rPr lang="zh-CN" altLang="en-US" sz="1000" dirty="0" smtClean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在顺捷 </a:t>
            </a:r>
            <a:r>
              <a:rPr lang="en-US" altLang="zh-CN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ERP </a:t>
            </a:r>
            <a:r>
              <a:rPr lang="zh-CN" altLang="en-US" sz="1000" dirty="0">
                <a:solidFill>
                  <a:srgbClr val="FEFEFE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操作即可。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2096" y="3136900"/>
            <a:ext cx="8674564" cy="1702629"/>
            <a:chOff x="3306589" y="6889364"/>
            <a:chExt cx="19037298" cy="2847056"/>
          </a:xfrm>
        </p:grpSpPr>
        <p:sp>
          <p:nvSpPr>
            <p:cNvPr id="33" name="文本框 32"/>
            <p:cNvSpPr txBox="1"/>
            <p:nvPr/>
          </p:nvSpPr>
          <p:spPr>
            <a:xfrm>
              <a:off x="18806985" y="6889364"/>
              <a:ext cx="3536902" cy="51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2022.04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正式切换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7730280" y="7447794"/>
              <a:ext cx="1452118" cy="82623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9165137" y="7428217"/>
              <a:ext cx="2863787" cy="1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306589" y="8383556"/>
              <a:ext cx="1753122" cy="460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2021.09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204209" y="8364443"/>
              <a:ext cx="1753122" cy="460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2021.12</a:t>
              </a:r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6825395" y="6549761"/>
              <a:ext cx="779374" cy="5493485"/>
            </a:xfrm>
            <a:prstGeom prst="leftBrac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731788" y="8966476"/>
              <a:ext cx="4967463" cy="769944"/>
            </a:xfrm>
            <a:prstGeom prst="rect">
              <a:avLst/>
            </a:prstGeom>
            <a:solidFill>
              <a:srgbClr val="12183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个基地、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44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家分公司及业务部门试点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单位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789363" y="3669665"/>
            <a:ext cx="798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2022.01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720080" y="3693795"/>
            <a:ext cx="798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2022.03</a:t>
            </a:r>
          </a:p>
        </p:txBody>
      </p:sp>
      <p:sp>
        <p:nvSpPr>
          <p:cNvPr id="70" name="左大括号 69"/>
          <p:cNvSpPr/>
          <p:nvPr/>
        </p:nvSpPr>
        <p:spPr>
          <a:xfrm rot="5400000">
            <a:off x="4929505" y="2362200"/>
            <a:ext cx="568960" cy="2155825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09110" y="3103880"/>
            <a:ext cx="1809115" cy="460375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大片区、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183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家分公司及业务部门并行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51765" y="3947160"/>
            <a:ext cx="8856980" cy="144145"/>
          </a:xfrm>
          <a:prstGeom prst="roundRect">
            <a:avLst/>
          </a:prstGeom>
          <a:gradFill>
            <a:gsLst>
              <a:gs pos="0">
                <a:srgbClr val="3774E8"/>
              </a:gs>
              <a:gs pos="67000">
                <a:srgbClr val="C00000"/>
              </a:gs>
              <a:gs pos="89000">
                <a:srgbClr val="FFC000"/>
              </a:gs>
              <a:gs pos="22000">
                <a:srgbClr val="7030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18795" y="3723005"/>
            <a:ext cx="341630" cy="323850"/>
            <a:chOff x="781907" y="2743168"/>
            <a:chExt cx="459188" cy="602564"/>
          </a:xfrm>
        </p:grpSpPr>
        <p:pic>
          <p:nvPicPr>
            <p:cNvPr id="45" name="图片 44" descr="dingwei-2"/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1907" y="2743168"/>
              <a:ext cx="459188" cy="602564"/>
            </a:xfrm>
            <a:prstGeom prst="rect">
              <a:avLst/>
            </a:prstGeom>
          </p:spPr>
        </p:pic>
        <p:pic>
          <p:nvPicPr>
            <p:cNvPr id="46" name="图片 45" descr="dingwei-2"/>
            <p:cNvPicPr>
              <a:picLocks noChangeAspect="1"/>
            </p:cNvPicPr>
            <p:nvPr/>
          </p:nvPicPr>
          <p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882" y="2801260"/>
              <a:ext cx="352999" cy="463219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3247390" y="3723005"/>
            <a:ext cx="341630" cy="323850"/>
            <a:chOff x="781907" y="2743168"/>
            <a:chExt cx="459188" cy="602564"/>
          </a:xfrm>
        </p:grpSpPr>
        <p:pic>
          <p:nvPicPr>
            <p:cNvPr id="55" name="图片 54" descr="dingwei-2"/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1907" y="2743168"/>
              <a:ext cx="459188" cy="602564"/>
            </a:xfrm>
            <a:prstGeom prst="rect">
              <a:avLst/>
            </a:prstGeom>
          </p:spPr>
        </p:pic>
        <p:pic>
          <p:nvPicPr>
            <p:cNvPr id="60" name="图片 59" descr="dingwei-2"/>
            <p:cNvPicPr>
              <a:picLocks noChangeAspect="1"/>
            </p:cNvPicPr>
            <p:nvPr/>
          </p:nvPicPr>
          <p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882" y="2801260"/>
              <a:ext cx="352999" cy="463219"/>
            </a:xfrm>
            <a:prstGeom prst="rect">
              <a:avLst/>
            </a:prstGeom>
          </p:spPr>
        </p:pic>
      </p:grpSp>
      <p:grpSp>
        <p:nvGrpSpPr>
          <p:cNvPr id="66" name="组合 65"/>
          <p:cNvGrpSpPr/>
          <p:nvPr/>
        </p:nvGrpSpPr>
        <p:grpSpPr>
          <a:xfrm rot="10800000">
            <a:off x="4008755" y="3959860"/>
            <a:ext cx="341630" cy="323850"/>
            <a:chOff x="781907" y="2743168"/>
            <a:chExt cx="459188" cy="602564"/>
          </a:xfrm>
        </p:grpSpPr>
        <p:pic>
          <p:nvPicPr>
            <p:cNvPr id="67" name="图片 66" descr="dingwei-2"/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1907" y="2743168"/>
              <a:ext cx="459188" cy="602564"/>
            </a:xfrm>
            <a:prstGeom prst="rect">
              <a:avLst/>
            </a:prstGeom>
          </p:spPr>
        </p:pic>
        <p:pic>
          <p:nvPicPr>
            <p:cNvPr id="68" name="图片 67" descr="dingwei-2"/>
            <p:cNvPicPr>
              <a:picLocks noChangeAspect="1"/>
            </p:cNvPicPr>
            <p:nvPr/>
          </p:nvPicPr>
          <p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882" y="2801260"/>
              <a:ext cx="352999" cy="463219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 rot="10800000">
            <a:off x="6165215" y="3959860"/>
            <a:ext cx="341630" cy="323850"/>
            <a:chOff x="781907" y="2743168"/>
            <a:chExt cx="459188" cy="602564"/>
          </a:xfrm>
        </p:grpSpPr>
        <p:pic>
          <p:nvPicPr>
            <p:cNvPr id="62" name="图片 61" descr="dingwei-2"/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1907" y="2743168"/>
              <a:ext cx="459188" cy="602564"/>
            </a:xfrm>
            <a:prstGeom prst="rect">
              <a:avLst/>
            </a:prstGeom>
          </p:spPr>
        </p:pic>
        <p:pic>
          <p:nvPicPr>
            <p:cNvPr id="64" name="图片 63" descr="dingwei-2"/>
            <p:cNvPicPr>
              <a:picLocks noChangeAspect="1"/>
            </p:cNvPicPr>
            <p:nvPr/>
          </p:nvPicPr>
          <p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883" y="2801261"/>
              <a:ext cx="352999" cy="463218"/>
            </a:xfrm>
            <a:prstGeom prst="rect">
              <a:avLst/>
            </a:prstGeom>
          </p:spPr>
        </p:pic>
      </p:grpSp>
      <p:grpSp>
        <p:nvGrpSpPr>
          <p:cNvPr id="73" name="组合 72"/>
          <p:cNvGrpSpPr/>
          <p:nvPr/>
        </p:nvGrpSpPr>
        <p:grpSpPr>
          <a:xfrm rot="10800000">
            <a:off x="6675755" y="3959860"/>
            <a:ext cx="341630" cy="323850"/>
            <a:chOff x="781907" y="2743168"/>
            <a:chExt cx="459188" cy="602564"/>
          </a:xfrm>
        </p:grpSpPr>
        <p:pic>
          <p:nvPicPr>
            <p:cNvPr id="74" name="图片 73" descr="dingwei-2"/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1907" y="2743168"/>
              <a:ext cx="459188" cy="602564"/>
            </a:xfrm>
            <a:prstGeom prst="rect">
              <a:avLst/>
            </a:prstGeom>
          </p:spPr>
        </p:pic>
        <p:pic>
          <p:nvPicPr>
            <p:cNvPr id="75" name="图片 74" descr="dingwei-2"/>
            <p:cNvPicPr>
              <a:picLocks noChangeAspect="1"/>
            </p:cNvPicPr>
            <p:nvPr/>
          </p:nvPicPr>
          <p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883" y="2801261"/>
              <a:ext cx="352999" cy="463218"/>
            </a:xfrm>
            <a:prstGeom prst="rect">
              <a:avLst/>
            </a:prstGeom>
          </p:spPr>
        </p:pic>
      </p:grpSp>
      <p:pic>
        <p:nvPicPr>
          <p:cNvPr id="16" name="图片 15" descr="顺捷ERPlogo"/>
          <p:cNvPicPr>
            <a:picLocks noChangeAspect="1"/>
          </p:cNvPicPr>
          <p:nvPr/>
        </p:nvPicPr>
        <p:blipFill>
          <a:blip r:embed="rId8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580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0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-201930" y="-140970"/>
            <a:ext cx="9643745" cy="5424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pic>
        <p:nvPicPr>
          <p:cNvPr id="901" name="image 90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-105410" y="-79375"/>
            <a:ext cx="9363075" cy="53022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9410" y="1379855"/>
            <a:ext cx="8424545" cy="2711450"/>
          </a:xfrm>
          <a:prstGeom prst="rect">
            <a:avLst/>
          </a:prstGeom>
          <a:noFill/>
          <a:ln w="127000">
            <a:solidFill>
              <a:srgbClr val="16246D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E5E3E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Pixel True Mockup (14)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9110" y="1000760"/>
            <a:ext cx="4401185" cy="383603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715645" y="2785745"/>
            <a:ext cx="3809365" cy="2540"/>
          </a:xfrm>
          <a:prstGeom prst="line">
            <a:avLst/>
          </a:prstGeom>
          <a:ln w="3175">
            <a:solidFill>
              <a:schemeClr val="bg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5645" y="1693545"/>
            <a:ext cx="24726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谢谢！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7875" y="306070"/>
            <a:ext cx="2041525" cy="32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395605" y="1419225"/>
            <a:ext cx="3888105" cy="352869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57325" y="1680210"/>
            <a:ext cx="1630680" cy="530860"/>
            <a:chOff x="2112" y="2544"/>
            <a:chExt cx="2568" cy="836"/>
          </a:xfrm>
        </p:grpSpPr>
        <p:pic>
          <p:nvPicPr>
            <p:cNvPr id="22017" name="image 2201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112" y="2544"/>
              <a:ext cx="2568" cy="836"/>
            </a:xfrm>
            <a:prstGeom prst="rect">
              <a:avLst/>
            </a:prstGeom>
          </p:spPr>
        </p:pic>
        <p:sp>
          <p:nvSpPr>
            <p:cNvPr id="14" name="Object 10010"/>
            <p:cNvSpPr txBox="1"/>
            <p:nvPr/>
          </p:nvSpPr>
          <p:spPr>
            <a:xfrm>
              <a:off x="2225" y="2662"/>
              <a:ext cx="2413" cy="544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业 务</a:t>
              </a:r>
              <a:r>
                <a:rPr lang="zh-CN" altLang="en-US" b="1" i="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 架 构</a:t>
              </a: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4595495" y="1419225"/>
            <a:ext cx="4180840" cy="352869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49620" y="1680210"/>
            <a:ext cx="1630680" cy="530860"/>
            <a:chOff x="9043" y="2544"/>
            <a:chExt cx="2568" cy="836"/>
          </a:xfrm>
        </p:grpSpPr>
        <p:pic>
          <p:nvPicPr>
            <p:cNvPr id="8" name="image 2201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9043" y="2544"/>
              <a:ext cx="2568" cy="836"/>
            </a:xfrm>
            <a:prstGeom prst="rect">
              <a:avLst/>
            </a:prstGeom>
          </p:spPr>
        </p:pic>
        <p:sp>
          <p:nvSpPr>
            <p:cNvPr id="15" name="Object 10010"/>
            <p:cNvSpPr txBox="1"/>
            <p:nvPr/>
          </p:nvSpPr>
          <p:spPr>
            <a:xfrm>
              <a:off x="9120" y="2662"/>
              <a:ext cx="2413" cy="544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技术</a:t>
              </a:r>
              <a:r>
                <a:rPr lang="zh-CN" altLang="en-US" b="1" i="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 架 构</a:t>
              </a:r>
            </a:p>
          </p:txBody>
        </p:sp>
      </p:grpSp>
      <p:sp>
        <p:nvSpPr>
          <p:cNvPr id="23" name="Object 10011"/>
          <p:cNvSpPr txBox="1"/>
          <p:nvPr/>
        </p:nvSpPr>
        <p:spPr>
          <a:xfrm>
            <a:off x="549910" y="2511425"/>
            <a:ext cx="3490595" cy="18535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作为通用软件，对于我司快消品运营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模式的个性化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无法满足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仅使用财务模块，与其他自建系统通过接口进行集成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，业务流相对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割裂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流程设计不合理，跟不上公司发展需要</a:t>
            </a:r>
          </a:p>
        </p:txBody>
      </p:sp>
      <p:sp>
        <p:nvSpPr>
          <p:cNvPr id="25" name="Object 10011"/>
          <p:cNvSpPr txBox="1"/>
          <p:nvPr/>
        </p:nvSpPr>
        <p:spPr>
          <a:xfrm>
            <a:off x="4923790" y="2511425"/>
            <a:ext cx="3706495" cy="243713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marL="228600" indent="-22860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单体式架构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，系统维护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艰难、功能扩展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困难，会因一个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拉垮整个系统，可靠性低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AutoNum type="arabicPeriod"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数据库，与其他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系统的数据库为不同类型，数据传递困难，偶发数据不同步等问题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AutoNum type="arabicPeriod"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其他自建系统所采用的开发工具跨度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多年，不符合主流，因技术壁垒导致系统相对割裂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20725" y="890270"/>
            <a:ext cx="6219825" cy="358140"/>
            <a:chOff x="1230" y="1405"/>
            <a:chExt cx="9795" cy="564"/>
          </a:xfrm>
        </p:grpSpPr>
        <p:sp>
          <p:nvSpPr>
            <p:cNvPr id="35" name="文本框 34"/>
            <p:cNvSpPr txBox="1"/>
            <p:nvPr/>
          </p:nvSpPr>
          <p:spPr>
            <a:xfrm>
              <a:off x="1861" y="1486"/>
              <a:ext cx="916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SAP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 架构落后，软硬件</a:t>
              </a:r>
              <a:r>
                <a:rPr lang="en-US" altLang="zh-CN" sz="14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年未升级，风险极高、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维保服务成本太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高。</a:t>
              </a:r>
            </a:p>
          </p:txBody>
        </p:sp>
        <p:pic>
          <p:nvPicPr>
            <p:cNvPr id="28" name="图片 27" descr="alarm-fill"/>
            <p:cNvPicPr>
              <a:picLocks noChangeAspect="1"/>
            </p:cNvPicPr>
            <p:nvPr/>
          </p:nvPicPr>
          <p:blipFill>
            <a:blip r:embed="rId5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0" y="1405"/>
              <a:ext cx="518" cy="518"/>
            </a:xfrm>
            <a:prstGeom prst="rect">
              <a:avLst/>
            </a:prstGeom>
          </p:spPr>
        </p:pic>
      </p:grpSp>
      <p:cxnSp>
        <p:nvCxnSpPr>
          <p:cNvPr id="34" name="直接连接符 3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为什么要上顺捷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顺捷ERPlogo"/>
          <p:cNvPicPr>
            <a:picLocks noChangeAspect="1"/>
          </p:cNvPicPr>
          <p:nvPr/>
        </p:nvPicPr>
        <p:blipFill>
          <a:blip r:embed="rId7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227138" y="2849245"/>
            <a:ext cx="586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MES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190943" y="2404745"/>
            <a:ext cx="64643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WMS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037080" y="2404745"/>
            <a:ext cx="57404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QCS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203960" y="3292475"/>
            <a:ext cx="62039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MRO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040890" y="2849245"/>
            <a:ext cx="5664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TMS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025650" y="3293745"/>
            <a:ext cx="59690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CRM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222375" y="3736975"/>
            <a:ext cx="58356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SCM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052320" y="3738245"/>
            <a:ext cx="54356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微软雅黑" charset="0"/>
                <a:sym typeface="+mn-lt"/>
              </a:rPr>
              <a:t>……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151245" y="2373630"/>
            <a:ext cx="89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采购数据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151245" y="2819400"/>
            <a:ext cx="8940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生产数据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211060" y="2820035"/>
            <a:ext cx="8940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运输数据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144895" y="3267710"/>
            <a:ext cx="107188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仓库数据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6151245" y="3713480"/>
            <a:ext cx="118300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请检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单数据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211060" y="3267710"/>
            <a:ext cx="129984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设备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保养数据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211060" y="3715385"/>
            <a:ext cx="538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微软雅黑" charset="0"/>
                <a:sym typeface="+mn-lt"/>
              </a:rPr>
              <a:t>……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7211060" y="2372360"/>
            <a:ext cx="90297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销售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数据</a:t>
            </a:r>
          </a:p>
        </p:txBody>
      </p:sp>
      <p:pic>
        <p:nvPicPr>
          <p:cNvPr id="102" name="image 90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815590" y="1433195"/>
            <a:ext cx="3403600" cy="3507105"/>
          </a:xfrm>
          <a:prstGeom prst="rect">
            <a:avLst/>
          </a:prstGeom>
        </p:spPr>
      </p:pic>
      <p:pic>
        <p:nvPicPr>
          <p:cNvPr id="90" name="图片 89" descr="顺捷ERPlogo"/>
          <p:cNvPicPr>
            <a:picLocks noChangeAspect="1"/>
          </p:cNvPicPr>
          <p:nvPr/>
        </p:nvPicPr>
        <p:blipFill>
          <a:blip r:embed="rId5" cstate="print"/>
          <a:srcRect l="25351" t="-5575" r="-244" b="9670"/>
          <a:stretch>
            <a:fillRect/>
          </a:stretch>
        </p:blipFill>
        <p:spPr>
          <a:xfrm>
            <a:off x="3818255" y="3267710"/>
            <a:ext cx="1558925" cy="535305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3916998" y="1715135"/>
            <a:ext cx="13627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系统互联互通</a:t>
            </a:r>
            <a:endParaRPr lang="zh-CN" altLang="en-US" sz="15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986848" y="4253230"/>
            <a:ext cx="13627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数据标准化</a:t>
            </a:r>
            <a:endParaRPr lang="zh-CN" altLang="en-US" sz="15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992755" y="2720340"/>
            <a:ext cx="511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业</a:t>
            </a:r>
          </a:p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务</a:t>
            </a:r>
          </a:p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中</a:t>
            </a:r>
          </a:p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台</a:t>
            </a:r>
            <a:endParaRPr lang="zh-CN" altLang="en-US" sz="15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88975" y="1781810"/>
            <a:ext cx="2814955" cy="2814955"/>
          </a:xfrm>
          <a:prstGeom prst="ellipse">
            <a:avLst/>
          </a:prstGeom>
          <a:noFill/>
          <a:ln w="25400" cmpd="sng">
            <a:solidFill>
              <a:srgbClr val="3774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691505" y="1779270"/>
            <a:ext cx="2814955" cy="2814955"/>
          </a:xfrm>
          <a:prstGeom prst="ellipse">
            <a:avLst/>
          </a:prstGeom>
          <a:noFill/>
          <a:ln w="25400" cmpd="sng">
            <a:solidFill>
              <a:srgbClr val="3774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763260" y="2720340"/>
            <a:ext cx="511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数据中台</a:t>
            </a:r>
          </a:p>
        </p:txBody>
      </p:sp>
      <p:pic>
        <p:nvPicPr>
          <p:cNvPr id="100" name="图片 99" descr="顺捷ERPlogo"/>
          <p:cNvPicPr>
            <a:picLocks noChangeAspect="1"/>
          </p:cNvPicPr>
          <p:nvPr/>
        </p:nvPicPr>
        <p:blipFill>
          <a:blip r:embed="rId5" cstate="print"/>
          <a:srcRect r="72910"/>
          <a:stretch>
            <a:fillRect/>
          </a:stretch>
        </p:blipFill>
        <p:spPr>
          <a:xfrm>
            <a:off x="4058920" y="2404745"/>
            <a:ext cx="931545" cy="932815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689030" y="826484"/>
            <a:ext cx="799288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数字化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转型需要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各个系统及数据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之间互联互通。</a:t>
            </a:r>
          </a:p>
        </p:txBody>
      </p:sp>
      <p:pic>
        <p:nvPicPr>
          <p:cNvPr id="105" name="图片 104" descr="bigdata"/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030" y="842645"/>
            <a:ext cx="281940" cy="281940"/>
          </a:xfrm>
          <a:prstGeom prst="rect">
            <a:avLst/>
          </a:prstGeom>
        </p:spPr>
      </p:pic>
      <p:cxnSp>
        <p:nvCxnSpPr>
          <p:cNvPr id="106" name="直接连接符 105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为什么要上顺捷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顺捷ERPlogo"/>
          <p:cNvPicPr>
            <a:picLocks noChangeAspect="1"/>
          </p:cNvPicPr>
          <p:nvPr/>
        </p:nvPicPr>
        <p:blipFill>
          <a:blip r:embed="rId5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pic>
        <p:nvPicPr>
          <p:cNvPr id="1803" name="image 180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676015" y="1747520"/>
            <a:ext cx="1364615" cy="81724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530215" y="1350645"/>
            <a:ext cx="2717165" cy="15297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20420" y="1350645"/>
            <a:ext cx="2449195" cy="152971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shuzihua"/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8475" y="1596390"/>
            <a:ext cx="466090" cy="466090"/>
          </a:xfrm>
          <a:prstGeom prst="rect">
            <a:avLst/>
          </a:prstGeom>
        </p:spPr>
      </p:pic>
      <p:pic>
        <p:nvPicPr>
          <p:cNvPr id="11" name="图片 10" descr="liujisuan"/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500" y="1634808"/>
            <a:ext cx="404495" cy="404495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1047115" y="2222500"/>
            <a:ext cx="161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数字化转型</a:t>
            </a:r>
            <a:endParaRPr lang="zh-CN" altLang="en-US" b="1" dirty="0" smtClean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28030" y="222250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数“据”化转型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67030" y="3364865"/>
            <a:ext cx="8425180" cy="0"/>
          </a:xfrm>
          <a:prstGeom prst="line">
            <a:avLst/>
          </a:prstGeom>
          <a:ln w="6350">
            <a:solidFill>
              <a:schemeClr val="bg1">
                <a:alpha val="4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0535" y="3651885"/>
            <a:ext cx="11823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收集数据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0535" y="3992880"/>
            <a:ext cx="358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企业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日常运营的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数据、客户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产品的数据、市场行业、趋势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等等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数据。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801235" y="3651885"/>
            <a:ext cx="11823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使用数据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01235" y="3999865"/>
            <a:ext cx="3665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形成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企业日常运营的全景图，反映到产品研发、服务流程改善、精准营销、销售模式升级、优化库存等业务的改进上来。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indent="0">
              <a:lnSpc>
                <a:spcPct val="150000"/>
              </a:lnSpc>
              <a:buClr>
                <a:srgbClr val="C00000"/>
              </a:buClr>
              <a:buNone/>
            </a:pPr>
            <a:endParaRPr lang="zh-CN" altLang="en-US" sz="1200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3745" y="13906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为什么要上顺捷</a:t>
            </a: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顺捷ERPlogo"/>
          <p:cNvPicPr>
            <a:picLocks noChangeAspect="1"/>
          </p:cNvPicPr>
          <p:nvPr/>
        </p:nvPicPr>
        <p:blipFill>
          <a:blip r:embed="rId10" cstate="print"/>
          <a:srcRect r="74185" b="5701"/>
          <a:stretch>
            <a:fillRect/>
          </a:stretch>
        </p:blipFill>
        <p:spPr>
          <a:xfrm>
            <a:off x="300355" y="95250"/>
            <a:ext cx="392430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627698" y="1351280"/>
            <a:ext cx="3836670" cy="328168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743130" y="1351280"/>
            <a:ext cx="3836670" cy="3281680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27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信息化与数字化的区别在哪里？</a:t>
            </a:r>
          </a:p>
        </p:txBody>
      </p:sp>
      <p:grpSp>
        <p:nvGrpSpPr>
          <p:cNvPr id="10" name="组合 708"/>
          <p:cNvGrpSpPr/>
          <p:nvPr/>
        </p:nvGrpSpPr>
        <p:grpSpPr>
          <a:xfrm>
            <a:off x="2134076" y="1891187"/>
            <a:ext cx="823913" cy="823912"/>
            <a:chOff x="2368540" y="4718045"/>
            <a:chExt cx="2197102" cy="2197099"/>
          </a:xfrm>
        </p:grpSpPr>
        <p:pic>
          <p:nvPicPr>
            <p:cNvPr id="11" name="image 70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933586" y="5346782"/>
              <a:ext cx="1079598" cy="939761"/>
            </a:xfrm>
            <a:prstGeom prst="rect">
              <a:avLst/>
            </a:prstGeom>
          </p:spPr>
        </p:pic>
        <p:pic>
          <p:nvPicPr>
            <p:cNvPr id="13" name="image 7010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368540" y="4718045"/>
              <a:ext cx="2197102" cy="2197099"/>
            </a:xfrm>
            <a:prstGeom prst="rect">
              <a:avLst/>
            </a:prstGeom>
          </p:spPr>
        </p:pic>
      </p:grpSp>
      <p:grpSp>
        <p:nvGrpSpPr>
          <p:cNvPr id="14" name="组合 7011"/>
          <p:cNvGrpSpPr/>
          <p:nvPr/>
        </p:nvGrpSpPr>
        <p:grpSpPr>
          <a:xfrm>
            <a:off x="6249508" y="1891187"/>
            <a:ext cx="823913" cy="823912"/>
            <a:chOff x="2368540" y="8350246"/>
            <a:chExt cx="2197102" cy="2197099"/>
          </a:xfrm>
        </p:grpSpPr>
        <p:pic>
          <p:nvPicPr>
            <p:cNvPr id="15" name="image 7012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2368540" y="8350246"/>
              <a:ext cx="2197102" cy="2197099"/>
            </a:xfrm>
            <a:prstGeom prst="rect">
              <a:avLst/>
            </a:prstGeom>
          </p:spPr>
        </p:pic>
        <p:pic>
          <p:nvPicPr>
            <p:cNvPr id="16" name="image 701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2933743" y="8966110"/>
              <a:ext cx="1016160" cy="978007"/>
            </a:xfrm>
            <a:prstGeom prst="rect">
              <a:avLst/>
            </a:prstGeom>
          </p:spPr>
        </p:pic>
      </p:grpSp>
      <p:sp>
        <p:nvSpPr>
          <p:cNvPr id="17" name="内容占位符 2"/>
          <p:cNvSpPr>
            <a:spLocks noGrp="1"/>
          </p:cNvSpPr>
          <p:nvPr/>
        </p:nvSpPr>
        <p:spPr>
          <a:xfrm>
            <a:off x="4975222" y="2983865"/>
            <a:ext cx="3372485" cy="164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数字化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用数据说话，剑指业绩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业务赋能，管理赋能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442595" y="2983865"/>
            <a:ext cx="4206875" cy="164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信息化</a:t>
            </a:r>
            <a:endParaRPr lang="zh-CN" alt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系统化、流程化，以提升过程为主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提高工作效率，降低犯错概率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527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娃哈哈数字化发展战略</a:t>
            </a:r>
          </a:p>
        </p:txBody>
      </p:sp>
      <p:cxnSp>
        <p:nvCxnSpPr>
          <p:cNvPr id="5" name="MH_Other_10"/>
          <p:cNvCxnSpPr/>
          <p:nvPr>
            <p:custDataLst>
              <p:tags r:id="rId1"/>
            </p:custDataLst>
          </p:nvPr>
        </p:nvCxnSpPr>
        <p:spPr>
          <a:xfrm>
            <a:off x="2771800" y="4083918"/>
            <a:ext cx="5825078" cy="0"/>
          </a:xfrm>
          <a:prstGeom prst="line">
            <a:avLst/>
          </a:prstGeom>
          <a:ln>
            <a:solidFill>
              <a:srgbClr val="F3F3F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10"/>
          <p:cNvCxnSpPr/>
          <p:nvPr>
            <p:custDataLst>
              <p:tags r:id="rId2"/>
            </p:custDataLst>
          </p:nvPr>
        </p:nvCxnSpPr>
        <p:spPr>
          <a:xfrm>
            <a:off x="2644800" y="3024103"/>
            <a:ext cx="5087982" cy="0"/>
          </a:xfrm>
          <a:prstGeom prst="line">
            <a:avLst/>
          </a:prstGeom>
          <a:ln>
            <a:solidFill>
              <a:srgbClr val="F3F3F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4"/>
          <p:cNvGrpSpPr/>
          <p:nvPr/>
        </p:nvGrpSpPr>
        <p:grpSpPr>
          <a:xfrm>
            <a:off x="583104" y="1403091"/>
            <a:ext cx="3233420" cy="3252470"/>
            <a:chOff x="3124200" y="4013200"/>
            <a:chExt cx="6680200" cy="6718300"/>
          </a:xfrm>
        </p:grpSpPr>
        <p:pic>
          <p:nvPicPr>
            <p:cNvPr id="12" name="image 109"/>
            <p:cNvPicPr>
              <a:picLocks noChangeAspect="1"/>
            </p:cNvPicPr>
            <p:nvPr/>
          </p:nvPicPr>
          <p:blipFill>
            <a:blip r:embed="rId11" cstate="print">
              <a:lum bright="-6000"/>
            </a:blip>
            <a:srcRect/>
            <a:stretch>
              <a:fillRect/>
            </a:stretch>
          </p:blipFill>
          <p:spPr>
            <a:xfrm>
              <a:off x="5778500" y="4025900"/>
              <a:ext cx="393700" cy="736600"/>
            </a:xfrm>
            <a:prstGeom prst="rect">
              <a:avLst/>
            </a:prstGeom>
          </p:spPr>
        </p:pic>
        <p:pic>
          <p:nvPicPr>
            <p:cNvPr id="13" name="image 1010"/>
            <p:cNvPicPr>
              <a:picLocks noChangeAspect="1"/>
            </p:cNvPicPr>
            <p:nvPr/>
          </p:nvPicPr>
          <p:blipFill>
            <a:blip r:embed="rId12" cstate="print">
              <a:lum bright="-6000"/>
            </a:blip>
            <a:srcRect/>
            <a:stretch>
              <a:fillRect/>
            </a:stretch>
          </p:blipFill>
          <p:spPr>
            <a:xfrm>
              <a:off x="6083300" y="4013200"/>
              <a:ext cx="546100" cy="762000"/>
            </a:xfrm>
            <a:prstGeom prst="rect">
              <a:avLst/>
            </a:prstGeom>
          </p:spPr>
        </p:pic>
        <p:pic>
          <p:nvPicPr>
            <p:cNvPr id="21" name="image 1011"/>
            <p:cNvPicPr>
              <a:picLocks noChangeAspect="1"/>
            </p:cNvPicPr>
            <p:nvPr/>
          </p:nvPicPr>
          <p:blipFill>
            <a:blip r:embed="rId13" cstate="print">
              <a:lum bright="-6000"/>
            </a:blip>
            <a:srcRect/>
            <a:stretch>
              <a:fillRect/>
            </a:stretch>
          </p:blipFill>
          <p:spPr>
            <a:xfrm>
              <a:off x="4965700" y="4991100"/>
              <a:ext cx="1066800" cy="1587500"/>
            </a:xfrm>
            <a:prstGeom prst="rect">
              <a:avLst/>
            </a:prstGeom>
          </p:spPr>
        </p:pic>
        <p:pic>
          <p:nvPicPr>
            <p:cNvPr id="26" name="image 1012"/>
            <p:cNvPicPr>
              <a:picLocks noChangeAspect="1"/>
            </p:cNvPicPr>
            <p:nvPr/>
          </p:nvPicPr>
          <p:blipFill>
            <a:blip r:embed="rId14" cstate="print">
              <a:lum bright="-6000"/>
            </a:blip>
            <a:srcRect/>
            <a:stretch>
              <a:fillRect/>
            </a:stretch>
          </p:blipFill>
          <p:spPr>
            <a:xfrm>
              <a:off x="5854700" y="5105400"/>
              <a:ext cx="1752600" cy="1473200"/>
            </a:xfrm>
            <a:prstGeom prst="rect">
              <a:avLst/>
            </a:prstGeom>
          </p:spPr>
        </p:pic>
        <p:pic>
          <p:nvPicPr>
            <p:cNvPr id="27" name="image 1013"/>
            <p:cNvPicPr>
              <a:picLocks noChangeAspect="1"/>
            </p:cNvPicPr>
            <p:nvPr/>
          </p:nvPicPr>
          <p:blipFill>
            <a:blip r:embed="rId15" cstate="print">
              <a:lum bright="-6000"/>
            </a:blip>
            <a:srcRect/>
            <a:stretch>
              <a:fillRect/>
            </a:stretch>
          </p:blipFill>
          <p:spPr>
            <a:xfrm>
              <a:off x="5588000" y="4940300"/>
              <a:ext cx="1244600" cy="241300"/>
            </a:xfrm>
            <a:prstGeom prst="rect">
              <a:avLst/>
            </a:prstGeom>
          </p:spPr>
        </p:pic>
        <p:pic>
          <p:nvPicPr>
            <p:cNvPr id="28" name="image 1014"/>
            <p:cNvPicPr>
              <a:picLocks noChangeAspect="1"/>
            </p:cNvPicPr>
            <p:nvPr/>
          </p:nvPicPr>
          <p:blipFill>
            <a:blip r:embed="rId16" cstate="print">
              <a:lum bright="-6000"/>
            </a:blip>
            <a:srcRect/>
            <a:stretch>
              <a:fillRect/>
            </a:stretch>
          </p:blipFill>
          <p:spPr>
            <a:xfrm>
              <a:off x="4038600" y="6629400"/>
              <a:ext cx="1739900" cy="1993900"/>
            </a:xfrm>
            <a:prstGeom prst="rect">
              <a:avLst/>
            </a:prstGeom>
          </p:spPr>
        </p:pic>
        <p:pic>
          <p:nvPicPr>
            <p:cNvPr id="29" name="image 1015"/>
            <p:cNvPicPr>
              <a:picLocks noChangeAspect="1"/>
            </p:cNvPicPr>
            <p:nvPr/>
          </p:nvPicPr>
          <p:blipFill>
            <a:blip r:embed="rId17" cstate="print">
              <a:lum bright="-6000"/>
            </a:blip>
            <a:srcRect/>
            <a:stretch>
              <a:fillRect/>
            </a:stretch>
          </p:blipFill>
          <p:spPr>
            <a:xfrm>
              <a:off x="5613400" y="6870700"/>
              <a:ext cx="3086100" cy="1752600"/>
            </a:xfrm>
            <a:prstGeom prst="rect">
              <a:avLst/>
            </a:prstGeom>
          </p:spPr>
        </p:pic>
        <p:pic>
          <p:nvPicPr>
            <p:cNvPr id="30" name="image 1016"/>
            <p:cNvPicPr>
              <a:picLocks noChangeAspect="1"/>
            </p:cNvPicPr>
            <p:nvPr/>
          </p:nvPicPr>
          <p:blipFill>
            <a:blip r:embed="rId18" cstate="print">
              <a:lum bright="-6000"/>
            </a:blip>
            <a:srcRect/>
            <a:stretch>
              <a:fillRect/>
            </a:stretch>
          </p:blipFill>
          <p:spPr>
            <a:xfrm>
              <a:off x="4660900" y="6426200"/>
              <a:ext cx="3251200" cy="787400"/>
            </a:xfrm>
            <a:prstGeom prst="rect">
              <a:avLst/>
            </a:prstGeom>
          </p:spPr>
        </p:pic>
        <p:pic>
          <p:nvPicPr>
            <p:cNvPr id="31" name="image 1017"/>
            <p:cNvPicPr>
              <a:picLocks noChangeAspect="1"/>
            </p:cNvPicPr>
            <p:nvPr/>
          </p:nvPicPr>
          <p:blipFill>
            <a:blip r:embed="rId19" cstate="print">
              <a:lum bright="-6000"/>
            </a:blip>
            <a:srcRect/>
            <a:stretch>
              <a:fillRect/>
            </a:stretch>
          </p:blipFill>
          <p:spPr>
            <a:xfrm>
              <a:off x="5359400" y="8674100"/>
              <a:ext cx="4445000" cy="2057400"/>
            </a:xfrm>
            <a:prstGeom prst="rect">
              <a:avLst/>
            </a:prstGeom>
          </p:spPr>
        </p:pic>
        <p:pic>
          <p:nvPicPr>
            <p:cNvPr id="32" name="image 1018"/>
            <p:cNvPicPr>
              <a:picLocks noChangeAspect="1"/>
            </p:cNvPicPr>
            <p:nvPr/>
          </p:nvPicPr>
          <p:blipFill>
            <a:blip r:embed="rId20" cstate="print">
              <a:lum bright="-6000"/>
            </a:blip>
            <a:srcRect/>
            <a:stretch>
              <a:fillRect/>
            </a:stretch>
          </p:blipFill>
          <p:spPr>
            <a:xfrm>
              <a:off x="3124200" y="8255000"/>
              <a:ext cx="2413000" cy="2476500"/>
            </a:xfrm>
            <a:prstGeom prst="rect">
              <a:avLst/>
            </a:prstGeom>
          </p:spPr>
        </p:pic>
        <p:pic>
          <p:nvPicPr>
            <p:cNvPr id="33" name="image 1019"/>
            <p:cNvPicPr>
              <a:picLocks noChangeAspect="1"/>
            </p:cNvPicPr>
            <p:nvPr/>
          </p:nvPicPr>
          <p:blipFill>
            <a:blip r:embed="rId21" cstate="print">
              <a:lum bright="-6000"/>
            </a:blip>
            <a:srcRect/>
            <a:stretch>
              <a:fillRect/>
            </a:stretch>
          </p:blipFill>
          <p:spPr>
            <a:xfrm>
              <a:off x="3733800" y="8102600"/>
              <a:ext cx="5270500" cy="1155700"/>
            </a:xfrm>
            <a:prstGeom prst="rect">
              <a:avLst/>
            </a:prstGeom>
          </p:spPr>
        </p:pic>
      </p:grpSp>
      <p:sp>
        <p:nvSpPr>
          <p:cNvPr id="34" name="文本框 33"/>
          <p:cNvSpPr txBox="1"/>
          <p:nvPr/>
        </p:nvSpPr>
        <p:spPr>
          <a:xfrm>
            <a:off x="3063957" y="1493168"/>
            <a:ext cx="4492992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微软雅黑" pitchFamily="34" charset="-122"/>
              </a:rPr>
              <a:t>智能工厂 智能生产 智能仓库 智能物流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08944" y="1107727"/>
            <a:ext cx="2695575" cy="4254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智能制造领域新格局</a:t>
            </a:r>
          </a:p>
        </p:txBody>
      </p:sp>
      <p:cxnSp>
        <p:nvCxnSpPr>
          <p:cNvPr id="36" name="MH_Other_11"/>
          <p:cNvCxnSpPr/>
          <p:nvPr>
            <p:custDataLst>
              <p:tags r:id="rId4"/>
            </p:custDataLst>
          </p:nvPr>
        </p:nvCxnSpPr>
        <p:spPr>
          <a:xfrm flipV="1">
            <a:off x="2453814" y="1989196"/>
            <a:ext cx="3901440" cy="14605"/>
          </a:xfrm>
          <a:prstGeom prst="line">
            <a:avLst/>
          </a:prstGeom>
          <a:ln>
            <a:solidFill>
              <a:srgbClr val="F3F3F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54829" y="3290865"/>
            <a:ext cx="2653475" cy="42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CCCBC"/>
                </a:solidFill>
                <a:latin typeface="微软雅黑" pitchFamily="34" charset="-122"/>
                <a:ea typeface="微软雅黑" pitchFamily="34" charset="-122"/>
              </a:rPr>
              <a:t>数字驱动企业升级转型</a:t>
            </a:r>
          </a:p>
        </p:txBody>
      </p:sp>
      <p:sp>
        <p:nvSpPr>
          <p:cNvPr id="38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62975" y="3655354"/>
            <a:ext cx="3762375" cy="3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微软雅黑" pitchFamily="34" charset="-122"/>
                <a:sym typeface="+mn-ea"/>
              </a:rPr>
              <a:t>数据业务双中台 管理业务数字化</a:t>
            </a:r>
          </a:p>
        </p:txBody>
      </p:sp>
      <p:sp>
        <p:nvSpPr>
          <p:cNvPr id="39" name="MH_SubTitle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12562" y="2188325"/>
            <a:ext cx="212471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2B48D9"/>
                </a:solidFill>
                <a:latin typeface="微软雅黑" pitchFamily="34" charset="-122"/>
                <a:ea typeface="微软雅黑" pitchFamily="34" charset="-122"/>
              </a:rPr>
              <a:t>大数据时代新营销</a:t>
            </a:r>
          </a:p>
        </p:txBody>
      </p:sp>
      <p:sp>
        <p:nvSpPr>
          <p:cNvPr id="40" name="MH_Text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75358" y="2552206"/>
            <a:ext cx="357632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微软雅黑" pitchFamily="34" charset="-122"/>
              </a:rPr>
              <a:t>线上线下深度融合 重塑线上人货场 </a:t>
            </a:r>
          </a:p>
        </p:txBody>
      </p:sp>
      <p:sp>
        <p:nvSpPr>
          <p:cNvPr id="41" name="target_243299"/>
          <p:cNvSpPr>
            <a:spLocks noChangeAspect="1"/>
          </p:cNvSpPr>
          <p:nvPr/>
        </p:nvSpPr>
        <p:spPr bwMode="auto">
          <a:xfrm>
            <a:off x="3980564" y="2260060"/>
            <a:ext cx="270000" cy="269591"/>
          </a:xfrm>
          <a:custGeom>
            <a:avLst/>
            <a:gdLst>
              <a:gd name="connsiteX0" fmla="*/ 341498 w 607639"/>
              <a:gd name="connsiteY0" fmla="*/ 374968 h 606722"/>
              <a:gd name="connsiteX1" fmla="*/ 341498 w 607639"/>
              <a:gd name="connsiteY1" fmla="*/ 406789 h 606722"/>
              <a:gd name="connsiteX2" fmla="*/ 390194 w 607639"/>
              <a:gd name="connsiteY2" fmla="*/ 406789 h 606722"/>
              <a:gd name="connsiteX3" fmla="*/ 390194 w 607639"/>
              <a:gd name="connsiteY3" fmla="*/ 374968 h 606722"/>
              <a:gd name="connsiteX4" fmla="*/ 271259 w 607639"/>
              <a:gd name="connsiteY4" fmla="*/ 268306 h 606722"/>
              <a:gd name="connsiteX5" fmla="*/ 254523 w 607639"/>
              <a:gd name="connsiteY5" fmla="*/ 360036 h 606722"/>
              <a:gd name="connsiteX6" fmla="*/ 282298 w 607639"/>
              <a:gd name="connsiteY6" fmla="*/ 360036 h 606722"/>
              <a:gd name="connsiteX7" fmla="*/ 290488 w 607639"/>
              <a:gd name="connsiteY7" fmla="*/ 462965 h 606722"/>
              <a:gd name="connsiteX8" fmla="*/ 317551 w 607639"/>
              <a:gd name="connsiteY8" fmla="*/ 462965 h 606722"/>
              <a:gd name="connsiteX9" fmla="*/ 320044 w 607639"/>
              <a:gd name="connsiteY9" fmla="*/ 428299 h 606722"/>
              <a:gd name="connsiteX10" fmla="*/ 311142 w 607639"/>
              <a:gd name="connsiteY10" fmla="*/ 406789 h 606722"/>
              <a:gd name="connsiteX11" fmla="*/ 311142 w 607639"/>
              <a:gd name="connsiteY11" fmla="*/ 374968 h 606722"/>
              <a:gd name="connsiteX12" fmla="*/ 341498 w 607639"/>
              <a:gd name="connsiteY12" fmla="*/ 344659 h 606722"/>
              <a:gd name="connsiteX13" fmla="*/ 350668 w 607639"/>
              <a:gd name="connsiteY13" fmla="*/ 344659 h 606722"/>
              <a:gd name="connsiteX14" fmla="*/ 336780 w 607639"/>
              <a:gd name="connsiteY14" fmla="*/ 268306 h 606722"/>
              <a:gd name="connsiteX15" fmla="*/ 318976 w 607639"/>
              <a:gd name="connsiteY15" fmla="*/ 268306 h 606722"/>
              <a:gd name="connsiteX16" fmla="*/ 318976 w 607639"/>
              <a:gd name="connsiteY16" fmla="*/ 319682 h 606722"/>
              <a:gd name="connsiteX17" fmla="*/ 304020 w 607639"/>
              <a:gd name="connsiteY17" fmla="*/ 334615 h 606722"/>
              <a:gd name="connsiteX18" fmla="*/ 289064 w 607639"/>
              <a:gd name="connsiteY18" fmla="*/ 319682 h 606722"/>
              <a:gd name="connsiteX19" fmla="*/ 289064 w 607639"/>
              <a:gd name="connsiteY19" fmla="*/ 268306 h 606722"/>
              <a:gd name="connsiteX20" fmla="*/ 266541 w 607639"/>
              <a:gd name="connsiteY20" fmla="*/ 238441 h 606722"/>
              <a:gd name="connsiteX21" fmla="*/ 304020 w 607639"/>
              <a:gd name="connsiteY21" fmla="*/ 238441 h 606722"/>
              <a:gd name="connsiteX22" fmla="*/ 304032 w 607639"/>
              <a:gd name="connsiteY22" fmla="*/ 238441 h 606722"/>
              <a:gd name="connsiteX23" fmla="*/ 341498 w 607639"/>
              <a:gd name="connsiteY23" fmla="*/ 238441 h 606722"/>
              <a:gd name="connsiteX24" fmla="*/ 365446 w 607639"/>
              <a:gd name="connsiteY24" fmla="*/ 258351 h 606722"/>
              <a:gd name="connsiteX25" fmla="*/ 381203 w 607639"/>
              <a:gd name="connsiteY25" fmla="*/ 344659 h 606722"/>
              <a:gd name="connsiteX26" fmla="*/ 390194 w 607639"/>
              <a:gd name="connsiteY26" fmla="*/ 344659 h 606722"/>
              <a:gd name="connsiteX27" fmla="*/ 420551 w 607639"/>
              <a:gd name="connsiteY27" fmla="*/ 374968 h 606722"/>
              <a:gd name="connsiteX28" fmla="*/ 420551 w 607639"/>
              <a:gd name="connsiteY28" fmla="*/ 406789 h 606722"/>
              <a:gd name="connsiteX29" fmla="*/ 390194 w 607639"/>
              <a:gd name="connsiteY29" fmla="*/ 437188 h 606722"/>
              <a:gd name="connsiteX30" fmla="*/ 349689 w 607639"/>
              <a:gd name="connsiteY30" fmla="*/ 437188 h 606722"/>
              <a:gd name="connsiteX31" fmla="*/ 347018 w 607639"/>
              <a:gd name="connsiteY31" fmla="*/ 470520 h 606722"/>
              <a:gd name="connsiteX32" fmla="*/ 322715 w 607639"/>
              <a:gd name="connsiteY32" fmla="*/ 492830 h 606722"/>
              <a:gd name="connsiteX33" fmla="*/ 285236 w 607639"/>
              <a:gd name="connsiteY33" fmla="*/ 492830 h 606722"/>
              <a:gd name="connsiteX34" fmla="*/ 261021 w 607639"/>
              <a:gd name="connsiteY34" fmla="*/ 470520 h 606722"/>
              <a:gd name="connsiteX35" fmla="*/ 254612 w 607639"/>
              <a:gd name="connsiteY35" fmla="*/ 389990 h 606722"/>
              <a:gd name="connsiteX36" fmla="*/ 247846 w 607639"/>
              <a:gd name="connsiteY36" fmla="*/ 389990 h 606722"/>
              <a:gd name="connsiteX37" fmla="*/ 229062 w 607639"/>
              <a:gd name="connsiteY37" fmla="*/ 381190 h 606722"/>
              <a:gd name="connsiteX38" fmla="*/ 223810 w 607639"/>
              <a:gd name="connsiteY38" fmla="*/ 361280 h 606722"/>
              <a:gd name="connsiteX39" fmla="*/ 242594 w 607639"/>
              <a:gd name="connsiteY39" fmla="*/ 258351 h 606722"/>
              <a:gd name="connsiteX40" fmla="*/ 266541 w 607639"/>
              <a:gd name="connsiteY40" fmla="*/ 238441 h 606722"/>
              <a:gd name="connsiteX41" fmla="*/ 304032 w 607639"/>
              <a:gd name="connsiteY41" fmla="*/ 144966 h 606722"/>
              <a:gd name="connsiteX42" fmla="*/ 272172 w 607639"/>
              <a:gd name="connsiteY42" fmla="*/ 176776 h 606722"/>
              <a:gd name="connsiteX43" fmla="*/ 304032 w 607639"/>
              <a:gd name="connsiteY43" fmla="*/ 208586 h 606722"/>
              <a:gd name="connsiteX44" fmla="*/ 335891 w 607639"/>
              <a:gd name="connsiteY44" fmla="*/ 176776 h 606722"/>
              <a:gd name="connsiteX45" fmla="*/ 304032 w 607639"/>
              <a:gd name="connsiteY45" fmla="*/ 144966 h 606722"/>
              <a:gd name="connsiteX46" fmla="*/ 304032 w 607639"/>
              <a:gd name="connsiteY46" fmla="*/ 115022 h 606722"/>
              <a:gd name="connsiteX47" fmla="*/ 365882 w 607639"/>
              <a:gd name="connsiteY47" fmla="*/ 176776 h 606722"/>
              <a:gd name="connsiteX48" fmla="*/ 304032 w 607639"/>
              <a:gd name="connsiteY48" fmla="*/ 238441 h 606722"/>
              <a:gd name="connsiteX49" fmla="*/ 242181 w 607639"/>
              <a:gd name="connsiteY49" fmla="*/ 176776 h 606722"/>
              <a:gd name="connsiteX50" fmla="*/ 304032 w 607639"/>
              <a:gd name="connsiteY50" fmla="*/ 115022 h 606722"/>
              <a:gd name="connsiteX51" fmla="*/ 288644 w 607639"/>
              <a:gd name="connsiteY51" fmla="*/ 31105 h 606722"/>
              <a:gd name="connsiteX52" fmla="*/ 31152 w 607639"/>
              <a:gd name="connsiteY52" fmla="*/ 288209 h 606722"/>
              <a:gd name="connsiteX53" fmla="*/ 91142 w 607639"/>
              <a:gd name="connsiteY53" fmla="*/ 288209 h 606722"/>
              <a:gd name="connsiteX54" fmla="*/ 91142 w 607639"/>
              <a:gd name="connsiteY54" fmla="*/ 318513 h 606722"/>
              <a:gd name="connsiteX55" fmla="*/ 31152 w 607639"/>
              <a:gd name="connsiteY55" fmla="*/ 318513 h 606722"/>
              <a:gd name="connsiteX56" fmla="*/ 288644 w 607639"/>
              <a:gd name="connsiteY56" fmla="*/ 575617 h 606722"/>
              <a:gd name="connsiteX57" fmla="*/ 288644 w 607639"/>
              <a:gd name="connsiteY57" fmla="*/ 515718 h 606722"/>
              <a:gd name="connsiteX58" fmla="*/ 318995 w 607639"/>
              <a:gd name="connsiteY58" fmla="*/ 515718 h 606722"/>
              <a:gd name="connsiteX59" fmla="*/ 318995 w 607639"/>
              <a:gd name="connsiteY59" fmla="*/ 575617 h 606722"/>
              <a:gd name="connsiteX60" fmla="*/ 576487 w 607639"/>
              <a:gd name="connsiteY60" fmla="*/ 318513 h 606722"/>
              <a:gd name="connsiteX61" fmla="*/ 516498 w 607639"/>
              <a:gd name="connsiteY61" fmla="*/ 318513 h 606722"/>
              <a:gd name="connsiteX62" fmla="*/ 516498 w 607639"/>
              <a:gd name="connsiteY62" fmla="*/ 288209 h 606722"/>
              <a:gd name="connsiteX63" fmla="*/ 576487 w 607639"/>
              <a:gd name="connsiteY63" fmla="*/ 288209 h 606722"/>
              <a:gd name="connsiteX64" fmla="*/ 318995 w 607639"/>
              <a:gd name="connsiteY64" fmla="*/ 31105 h 606722"/>
              <a:gd name="connsiteX65" fmla="*/ 318995 w 607639"/>
              <a:gd name="connsiteY65" fmla="*/ 91004 h 606722"/>
              <a:gd name="connsiteX66" fmla="*/ 288644 w 607639"/>
              <a:gd name="connsiteY66" fmla="*/ 91004 h 606722"/>
              <a:gd name="connsiteX67" fmla="*/ 303775 w 607639"/>
              <a:gd name="connsiteY67" fmla="*/ 0 h 606722"/>
              <a:gd name="connsiteX68" fmla="*/ 607639 w 607639"/>
              <a:gd name="connsiteY68" fmla="*/ 303317 h 606722"/>
              <a:gd name="connsiteX69" fmla="*/ 303775 w 607639"/>
              <a:gd name="connsiteY69" fmla="*/ 606722 h 606722"/>
              <a:gd name="connsiteX70" fmla="*/ 0 w 607639"/>
              <a:gd name="connsiteY70" fmla="*/ 303317 h 606722"/>
              <a:gd name="connsiteX71" fmla="*/ 303775 w 607639"/>
              <a:gd name="connsiteY7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341498" y="374968"/>
                </a:moveTo>
                <a:lnTo>
                  <a:pt x="341498" y="406789"/>
                </a:lnTo>
                <a:lnTo>
                  <a:pt x="390194" y="406789"/>
                </a:lnTo>
                <a:lnTo>
                  <a:pt x="390194" y="374968"/>
                </a:lnTo>
                <a:close/>
                <a:moveTo>
                  <a:pt x="271259" y="268306"/>
                </a:moveTo>
                <a:lnTo>
                  <a:pt x="254523" y="360036"/>
                </a:lnTo>
                <a:lnTo>
                  <a:pt x="282298" y="360036"/>
                </a:lnTo>
                <a:lnTo>
                  <a:pt x="290488" y="462965"/>
                </a:lnTo>
                <a:lnTo>
                  <a:pt x="317551" y="462965"/>
                </a:lnTo>
                <a:lnTo>
                  <a:pt x="320044" y="428299"/>
                </a:lnTo>
                <a:cubicBezTo>
                  <a:pt x="314524" y="422789"/>
                  <a:pt x="311142" y="415233"/>
                  <a:pt x="311142" y="406789"/>
                </a:cubicBezTo>
                <a:lnTo>
                  <a:pt x="311142" y="374968"/>
                </a:lnTo>
                <a:cubicBezTo>
                  <a:pt x="311142" y="358258"/>
                  <a:pt x="324762" y="344659"/>
                  <a:pt x="341498" y="344659"/>
                </a:cubicBezTo>
                <a:lnTo>
                  <a:pt x="350668" y="344659"/>
                </a:lnTo>
                <a:lnTo>
                  <a:pt x="336780" y="268306"/>
                </a:lnTo>
                <a:lnTo>
                  <a:pt x="318976" y="268306"/>
                </a:lnTo>
                <a:lnTo>
                  <a:pt x="318976" y="319682"/>
                </a:lnTo>
                <a:cubicBezTo>
                  <a:pt x="318976" y="327859"/>
                  <a:pt x="312299" y="334615"/>
                  <a:pt x="304020" y="334615"/>
                </a:cubicBezTo>
                <a:cubicBezTo>
                  <a:pt x="295740" y="334615"/>
                  <a:pt x="289064" y="327859"/>
                  <a:pt x="289064" y="319682"/>
                </a:cubicBezTo>
                <a:lnTo>
                  <a:pt x="289064" y="268306"/>
                </a:lnTo>
                <a:close/>
                <a:moveTo>
                  <a:pt x="266541" y="238441"/>
                </a:moveTo>
                <a:lnTo>
                  <a:pt x="304020" y="238441"/>
                </a:lnTo>
                <a:lnTo>
                  <a:pt x="304032" y="238441"/>
                </a:lnTo>
                <a:lnTo>
                  <a:pt x="341498" y="238441"/>
                </a:lnTo>
                <a:cubicBezTo>
                  <a:pt x="353250" y="238441"/>
                  <a:pt x="363398" y="246796"/>
                  <a:pt x="365446" y="258351"/>
                </a:cubicBezTo>
                <a:lnTo>
                  <a:pt x="381203" y="344659"/>
                </a:lnTo>
                <a:lnTo>
                  <a:pt x="390194" y="344659"/>
                </a:lnTo>
                <a:cubicBezTo>
                  <a:pt x="407020" y="344659"/>
                  <a:pt x="420640" y="358258"/>
                  <a:pt x="420551" y="374968"/>
                </a:cubicBezTo>
                <a:lnTo>
                  <a:pt x="420551" y="406789"/>
                </a:lnTo>
                <a:cubicBezTo>
                  <a:pt x="420551" y="423589"/>
                  <a:pt x="407020" y="437188"/>
                  <a:pt x="390194" y="437188"/>
                </a:cubicBezTo>
                <a:lnTo>
                  <a:pt x="349689" y="437188"/>
                </a:lnTo>
                <a:lnTo>
                  <a:pt x="347018" y="470520"/>
                </a:lnTo>
                <a:cubicBezTo>
                  <a:pt x="346039" y="483053"/>
                  <a:pt x="335356" y="492830"/>
                  <a:pt x="322715" y="492830"/>
                </a:cubicBezTo>
                <a:lnTo>
                  <a:pt x="285236" y="492830"/>
                </a:lnTo>
                <a:cubicBezTo>
                  <a:pt x="272683" y="492830"/>
                  <a:pt x="262001" y="483053"/>
                  <a:pt x="261021" y="470520"/>
                </a:cubicBezTo>
                <a:lnTo>
                  <a:pt x="254612" y="389990"/>
                </a:lnTo>
                <a:lnTo>
                  <a:pt x="247846" y="389990"/>
                </a:lnTo>
                <a:cubicBezTo>
                  <a:pt x="240546" y="389990"/>
                  <a:pt x="233780" y="386790"/>
                  <a:pt x="229062" y="381190"/>
                </a:cubicBezTo>
                <a:cubicBezTo>
                  <a:pt x="224433" y="375680"/>
                  <a:pt x="222563" y="368391"/>
                  <a:pt x="223810" y="361280"/>
                </a:cubicBezTo>
                <a:lnTo>
                  <a:pt x="242594" y="258351"/>
                </a:lnTo>
                <a:cubicBezTo>
                  <a:pt x="244641" y="246796"/>
                  <a:pt x="254790" y="238441"/>
                  <a:pt x="266541" y="238441"/>
                </a:cubicBezTo>
                <a:close/>
                <a:moveTo>
                  <a:pt x="304032" y="144966"/>
                </a:moveTo>
                <a:cubicBezTo>
                  <a:pt x="286500" y="144966"/>
                  <a:pt x="272172" y="159183"/>
                  <a:pt x="272172" y="176776"/>
                </a:cubicBezTo>
                <a:cubicBezTo>
                  <a:pt x="272172" y="194280"/>
                  <a:pt x="286500" y="208586"/>
                  <a:pt x="304032" y="208586"/>
                </a:cubicBezTo>
                <a:cubicBezTo>
                  <a:pt x="321563" y="208586"/>
                  <a:pt x="335891" y="194280"/>
                  <a:pt x="335891" y="176776"/>
                </a:cubicBezTo>
                <a:cubicBezTo>
                  <a:pt x="335891" y="159183"/>
                  <a:pt x="321563" y="144966"/>
                  <a:pt x="304032" y="144966"/>
                </a:cubicBezTo>
                <a:close/>
                <a:moveTo>
                  <a:pt x="304032" y="115022"/>
                </a:moveTo>
                <a:cubicBezTo>
                  <a:pt x="338116" y="115022"/>
                  <a:pt x="365882" y="142745"/>
                  <a:pt x="365882" y="176776"/>
                </a:cubicBezTo>
                <a:cubicBezTo>
                  <a:pt x="365882" y="210807"/>
                  <a:pt x="338116" y="238441"/>
                  <a:pt x="304032" y="238441"/>
                </a:cubicBezTo>
                <a:cubicBezTo>
                  <a:pt x="269947" y="238441"/>
                  <a:pt x="242181" y="210807"/>
                  <a:pt x="242181" y="176776"/>
                </a:cubicBezTo>
                <a:cubicBezTo>
                  <a:pt x="242181" y="142745"/>
                  <a:pt x="269947" y="115022"/>
                  <a:pt x="304032" y="115022"/>
                </a:cubicBezTo>
                <a:close/>
                <a:moveTo>
                  <a:pt x="288644" y="31105"/>
                </a:moveTo>
                <a:cubicBezTo>
                  <a:pt x="149974" y="38748"/>
                  <a:pt x="38807" y="149748"/>
                  <a:pt x="31152" y="288209"/>
                </a:cubicBezTo>
                <a:lnTo>
                  <a:pt x="91142" y="288209"/>
                </a:lnTo>
                <a:lnTo>
                  <a:pt x="91142" y="318513"/>
                </a:lnTo>
                <a:lnTo>
                  <a:pt x="31152" y="318513"/>
                </a:lnTo>
                <a:cubicBezTo>
                  <a:pt x="38807" y="456974"/>
                  <a:pt x="149974" y="567974"/>
                  <a:pt x="288644" y="575617"/>
                </a:cubicBezTo>
                <a:lnTo>
                  <a:pt x="288644" y="515718"/>
                </a:lnTo>
                <a:lnTo>
                  <a:pt x="318995" y="515718"/>
                </a:lnTo>
                <a:lnTo>
                  <a:pt x="318995" y="575617"/>
                </a:lnTo>
                <a:cubicBezTo>
                  <a:pt x="457665" y="567974"/>
                  <a:pt x="568833" y="456974"/>
                  <a:pt x="576487" y="318513"/>
                </a:cubicBezTo>
                <a:lnTo>
                  <a:pt x="516498" y="318513"/>
                </a:lnTo>
                <a:lnTo>
                  <a:pt x="516498" y="288209"/>
                </a:lnTo>
                <a:lnTo>
                  <a:pt x="576487" y="288209"/>
                </a:lnTo>
                <a:cubicBezTo>
                  <a:pt x="568833" y="149748"/>
                  <a:pt x="457665" y="38748"/>
                  <a:pt x="318995" y="31105"/>
                </a:cubicBezTo>
                <a:lnTo>
                  <a:pt x="318995" y="91004"/>
                </a:lnTo>
                <a:lnTo>
                  <a:pt x="288644" y="91004"/>
                </a:lnTo>
                <a:close/>
                <a:moveTo>
                  <a:pt x="303775" y="0"/>
                </a:moveTo>
                <a:cubicBezTo>
                  <a:pt x="471550" y="0"/>
                  <a:pt x="607639" y="135795"/>
                  <a:pt x="607639" y="303317"/>
                </a:cubicBezTo>
                <a:cubicBezTo>
                  <a:pt x="607639" y="470838"/>
                  <a:pt x="471550" y="606722"/>
                  <a:pt x="303775" y="606722"/>
                </a:cubicBezTo>
                <a:cubicBezTo>
                  <a:pt x="136000" y="606722"/>
                  <a:pt x="0" y="470838"/>
                  <a:pt x="0" y="303317"/>
                </a:cubicBezTo>
                <a:cubicBezTo>
                  <a:pt x="0" y="135795"/>
                  <a:pt x="136000" y="0"/>
                  <a:pt x="303775" y="0"/>
                </a:cubicBezTo>
                <a:close/>
              </a:path>
            </a:pathLst>
          </a:custGeom>
          <a:solidFill>
            <a:srgbClr val="2354F4"/>
          </a:solidFill>
          <a:ln>
            <a:noFill/>
          </a:ln>
        </p:spPr>
        <p:txBody>
          <a:bodyPr/>
          <a:lstStyle/>
          <a:p>
            <a:endParaRPr lang="zh-CN" altLang="en-US" sz="1350" dirty="0"/>
          </a:p>
        </p:txBody>
      </p:sp>
      <p:sp>
        <p:nvSpPr>
          <p:cNvPr id="42" name="screen-with-network-graph_20952"/>
          <p:cNvSpPr>
            <a:spLocks noChangeAspect="1"/>
          </p:cNvSpPr>
          <p:nvPr/>
        </p:nvSpPr>
        <p:spPr bwMode="auto">
          <a:xfrm>
            <a:off x="2738902" y="1225897"/>
            <a:ext cx="270000" cy="21565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  <a:gd name="connsiteX184" fmla="*/ 373273 h 605239"/>
              <a:gd name="connsiteY184" fmla="*/ 373273 h 605239"/>
              <a:gd name="connsiteX185" fmla="*/ 373273 h 605239"/>
              <a:gd name="connsiteY185" fmla="*/ 373273 h 605239"/>
              <a:gd name="connsiteX186" fmla="*/ 373273 h 605239"/>
              <a:gd name="connsiteY186" fmla="*/ 373273 h 605239"/>
              <a:gd name="connsiteX187" fmla="*/ 373273 h 605239"/>
              <a:gd name="connsiteY187" fmla="*/ 373273 h 605239"/>
              <a:gd name="connsiteX188" fmla="*/ 373273 h 605239"/>
              <a:gd name="connsiteY188" fmla="*/ 373273 h 605239"/>
              <a:gd name="connsiteX189" fmla="*/ 373273 h 605239"/>
              <a:gd name="connsiteY189" fmla="*/ 373273 h 605239"/>
              <a:gd name="connsiteX190" fmla="*/ 373273 h 605239"/>
              <a:gd name="connsiteY190" fmla="*/ 373273 h 605239"/>
              <a:gd name="connsiteX191" fmla="*/ 373273 h 605239"/>
              <a:gd name="connsiteY191" fmla="*/ 373273 h 605239"/>
              <a:gd name="connsiteX192" fmla="*/ 373273 h 605239"/>
              <a:gd name="connsiteY192" fmla="*/ 373273 h 605239"/>
              <a:gd name="connsiteX193" fmla="*/ 373273 h 605239"/>
              <a:gd name="connsiteY193" fmla="*/ 373273 h 605239"/>
              <a:gd name="connsiteX194" fmla="*/ 373273 h 605239"/>
              <a:gd name="connsiteY194" fmla="*/ 373273 h 605239"/>
              <a:gd name="connsiteX195" fmla="*/ 373273 h 605239"/>
              <a:gd name="connsiteY195" fmla="*/ 373273 h 605239"/>
              <a:gd name="connsiteX196" fmla="*/ 373273 h 605239"/>
              <a:gd name="connsiteY196" fmla="*/ 373273 h 605239"/>
              <a:gd name="connsiteX197" fmla="*/ 373273 h 605239"/>
              <a:gd name="connsiteY197" fmla="*/ 373273 h 605239"/>
              <a:gd name="connsiteX198" fmla="*/ 373273 h 605239"/>
              <a:gd name="connsiteY198" fmla="*/ 373273 h 605239"/>
              <a:gd name="connsiteX199" fmla="*/ 373273 h 605239"/>
              <a:gd name="connsiteY199" fmla="*/ 373273 h 605239"/>
              <a:gd name="connsiteX200" fmla="*/ 373273 h 605239"/>
              <a:gd name="connsiteY200" fmla="*/ 373273 h 605239"/>
              <a:gd name="connsiteX201" fmla="*/ 373273 h 605239"/>
              <a:gd name="connsiteY201" fmla="*/ 373273 h 605239"/>
              <a:gd name="connsiteX202" fmla="*/ 373273 h 605239"/>
              <a:gd name="connsiteY202" fmla="*/ 373273 h 605239"/>
              <a:gd name="connsiteX203" fmla="*/ 373273 h 605239"/>
              <a:gd name="connsiteY203" fmla="*/ 373273 h 605239"/>
              <a:gd name="connsiteX204" fmla="*/ 373273 h 605239"/>
              <a:gd name="connsiteY204" fmla="*/ 373273 h 605239"/>
              <a:gd name="connsiteX205" fmla="*/ 373273 h 605239"/>
              <a:gd name="connsiteY205" fmla="*/ 373273 h 605239"/>
              <a:gd name="connsiteX206" fmla="*/ 373273 h 605239"/>
              <a:gd name="connsiteY206" fmla="*/ 373273 h 605239"/>
              <a:gd name="connsiteX207" fmla="*/ 373273 h 605239"/>
              <a:gd name="connsiteY207" fmla="*/ 373273 h 605239"/>
              <a:gd name="connsiteX208" fmla="*/ 373273 h 605239"/>
              <a:gd name="connsiteY208" fmla="*/ 373273 h 605239"/>
              <a:gd name="connsiteX209" fmla="*/ 373273 h 605239"/>
              <a:gd name="connsiteY209" fmla="*/ 373273 h 605239"/>
              <a:gd name="connsiteX210" fmla="*/ 373273 h 605239"/>
              <a:gd name="connsiteY210" fmla="*/ 373273 h 605239"/>
              <a:gd name="connsiteX211" fmla="*/ 373273 h 605239"/>
              <a:gd name="connsiteY211" fmla="*/ 373273 h 605239"/>
              <a:gd name="connsiteX212" fmla="*/ 373273 h 605239"/>
              <a:gd name="connsiteY212" fmla="*/ 373273 h 605239"/>
              <a:gd name="connsiteX213" fmla="*/ 373273 h 605239"/>
              <a:gd name="connsiteY213" fmla="*/ 373273 h 605239"/>
              <a:gd name="connsiteX214" fmla="*/ 373273 h 605239"/>
              <a:gd name="connsiteY214" fmla="*/ 373273 h 605239"/>
              <a:gd name="connsiteX215" fmla="*/ 373273 h 605239"/>
              <a:gd name="connsiteY215" fmla="*/ 373273 h 605239"/>
              <a:gd name="connsiteX216" fmla="*/ 373273 h 605239"/>
              <a:gd name="connsiteY216" fmla="*/ 373273 h 605239"/>
              <a:gd name="connsiteX217" fmla="*/ 373273 h 605239"/>
              <a:gd name="connsiteY217" fmla="*/ 373273 h 605239"/>
              <a:gd name="connsiteX218" fmla="*/ 373273 h 605239"/>
              <a:gd name="connsiteY218" fmla="*/ 373273 h 605239"/>
              <a:gd name="connsiteX219" fmla="*/ 373273 h 605239"/>
              <a:gd name="connsiteY219" fmla="*/ 373273 h 605239"/>
              <a:gd name="connsiteX220" fmla="*/ 373273 h 605239"/>
              <a:gd name="connsiteY220" fmla="*/ 373273 h 605239"/>
              <a:gd name="connsiteX221" fmla="*/ 373273 h 605239"/>
              <a:gd name="connsiteY221" fmla="*/ 373273 h 605239"/>
              <a:gd name="connsiteX222" fmla="*/ 373273 h 605239"/>
              <a:gd name="connsiteY222" fmla="*/ 373273 h 605239"/>
              <a:gd name="connsiteX223" fmla="*/ 373273 h 605239"/>
              <a:gd name="connsiteY223" fmla="*/ 373273 h 605239"/>
              <a:gd name="connsiteX224" fmla="*/ 373273 h 605239"/>
              <a:gd name="connsiteY224" fmla="*/ 373273 h 605239"/>
              <a:gd name="connsiteX225" fmla="*/ 373273 h 605239"/>
              <a:gd name="connsiteY22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597054" h="476881">
                <a:moveTo>
                  <a:pt x="250642" y="405257"/>
                </a:moveTo>
                <a:lnTo>
                  <a:pt x="346411" y="405257"/>
                </a:lnTo>
                <a:lnTo>
                  <a:pt x="346411" y="438522"/>
                </a:lnTo>
                <a:lnTo>
                  <a:pt x="441880" y="457702"/>
                </a:lnTo>
                <a:lnTo>
                  <a:pt x="441880" y="476881"/>
                </a:lnTo>
                <a:lnTo>
                  <a:pt x="155173" y="476881"/>
                </a:lnTo>
                <a:lnTo>
                  <a:pt x="155173" y="457702"/>
                </a:lnTo>
                <a:lnTo>
                  <a:pt x="250642" y="438522"/>
                </a:lnTo>
                <a:close/>
                <a:moveTo>
                  <a:pt x="358713" y="260808"/>
                </a:moveTo>
                <a:lnTo>
                  <a:pt x="351208" y="262306"/>
                </a:lnTo>
                <a:cubicBezTo>
                  <a:pt x="349107" y="262606"/>
                  <a:pt x="347606" y="264705"/>
                  <a:pt x="348207" y="266803"/>
                </a:cubicBezTo>
                <a:cubicBezTo>
                  <a:pt x="348507" y="268602"/>
                  <a:pt x="350008" y="269801"/>
                  <a:pt x="351809" y="269801"/>
                </a:cubicBezTo>
                <a:cubicBezTo>
                  <a:pt x="352109" y="269801"/>
                  <a:pt x="352409" y="269801"/>
                  <a:pt x="352709" y="269801"/>
                </a:cubicBezTo>
                <a:lnTo>
                  <a:pt x="360214" y="268302"/>
                </a:lnTo>
                <a:cubicBezTo>
                  <a:pt x="362315" y="267702"/>
                  <a:pt x="363816" y="265904"/>
                  <a:pt x="363216" y="263805"/>
                </a:cubicBezTo>
                <a:cubicBezTo>
                  <a:pt x="362915" y="261707"/>
                  <a:pt x="360814" y="260208"/>
                  <a:pt x="358713" y="260808"/>
                </a:cubicBezTo>
                <a:close/>
                <a:moveTo>
                  <a:pt x="238342" y="260808"/>
                </a:moveTo>
                <a:cubicBezTo>
                  <a:pt x="236240" y="260208"/>
                  <a:pt x="234139" y="261707"/>
                  <a:pt x="233839" y="263805"/>
                </a:cubicBezTo>
                <a:cubicBezTo>
                  <a:pt x="233239" y="265904"/>
                  <a:pt x="234739" y="267702"/>
                  <a:pt x="236841" y="268302"/>
                </a:cubicBezTo>
                <a:lnTo>
                  <a:pt x="244345" y="269801"/>
                </a:lnTo>
                <a:cubicBezTo>
                  <a:pt x="244645" y="269801"/>
                  <a:pt x="244945" y="269801"/>
                  <a:pt x="245246" y="269801"/>
                </a:cubicBezTo>
                <a:cubicBezTo>
                  <a:pt x="247047" y="269801"/>
                  <a:pt x="248548" y="268902"/>
                  <a:pt x="248848" y="266803"/>
                </a:cubicBezTo>
                <a:cubicBezTo>
                  <a:pt x="249448" y="264705"/>
                  <a:pt x="247947" y="262606"/>
                  <a:pt x="245846" y="262306"/>
                </a:cubicBezTo>
                <a:close/>
                <a:moveTo>
                  <a:pt x="381526" y="256011"/>
                </a:moveTo>
                <a:lnTo>
                  <a:pt x="374022" y="257510"/>
                </a:lnTo>
                <a:cubicBezTo>
                  <a:pt x="371921" y="257810"/>
                  <a:pt x="370420" y="259908"/>
                  <a:pt x="371020" y="262007"/>
                </a:cubicBezTo>
                <a:cubicBezTo>
                  <a:pt x="371320" y="263805"/>
                  <a:pt x="372821" y="265304"/>
                  <a:pt x="374622" y="265304"/>
                </a:cubicBezTo>
                <a:cubicBezTo>
                  <a:pt x="374923" y="265304"/>
                  <a:pt x="375223" y="265304"/>
                  <a:pt x="375523" y="265004"/>
                </a:cubicBezTo>
                <a:lnTo>
                  <a:pt x="383027" y="263506"/>
                </a:lnTo>
                <a:cubicBezTo>
                  <a:pt x="385129" y="263206"/>
                  <a:pt x="386629" y="261107"/>
                  <a:pt x="386029" y="259009"/>
                </a:cubicBezTo>
                <a:cubicBezTo>
                  <a:pt x="385729" y="256910"/>
                  <a:pt x="383628" y="255412"/>
                  <a:pt x="381526" y="256011"/>
                </a:cubicBezTo>
                <a:close/>
                <a:moveTo>
                  <a:pt x="215528" y="256011"/>
                </a:moveTo>
                <a:cubicBezTo>
                  <a:pt x="213127" y="255412"/>
                  <a:pt x="211326" y="256910"/>
                  <a:pt x="211025" y="259009"/>
                </a:cubicBezTo>
                <a:cubicBezTo>
                  <a:pt x="210425" y="261107"/>
                  <a:pt x="211926" y="263206"/>
                  <a:pt x="214027" y="263506"/>
                </a:cubicBezTo>
                <a:lnTo>
                  <a:pt x="221532" y="265004"/>
                </a:lnTo>
                <a:cubicBezTo>
                  <a:pt x="221832" y="265304"/>
                  <a:pt x="222132" y="265304"/>
                  <a:pt x="222432" y="265304"/>
                </a:cubicBezTo>
                <a:cubicBezTo>
                  <a:pt x="224233" y="265304"/>
                  <a:pt x="225734" y="263805"/>
                  <a:pt x="226034" y="262007"/>
                </a:cubicBezTo>
                <a:cubicBezTo>
                  <a:pt x="226635" y="259908"/>
                  <a:pt x="225134" y="258110"/>
                  <a:pt x="223032" y="257510"/>
                </a:cubicBezTo>
                <a:close/>
                <a:moveTo>
                  <a:pt x="404340" y="251215"/>
                </a:moveTo>
                <a:lnTo>
                  <a:pt x="396836" y="252713"/>
                </a:lnTo>
                <a:cubicBezTo>
                  <a:pt x="394734" y="253313"/>
                  <a:pt x="393233" y="255112"/>
                  <a:pt x="393834" y="257210"/>
                </a:cubicBezTo>
                <a:cubicBezTo>
                  <a:pt x="394134" y="259009"/>
                  <a:pt x="395935" y="260508"/>
                  <a:pt x="397736" y="260508"/>
                </a:cubicBezTo>
                <a:cubicBezTo>
                  <a:pt x="397736" y="260508"/>
                  <a:pt x="398036" y="260508"/>
                  <a:pt x="398336" y="260208"/>
                </a:cubicBezTo>
                <a:lnTo>
                  <a:pt x="405841" y="258709"/>
                </a:lnTo>
                <a:cubicBezTo>
                  <a:pt x="407942" y="258409"/>
                  <a:pt x="409443" y="256311"/>
                  <a:pt x="408843" y="254212"/>
                </a:cubicBezTo>
                <a:cubicBezTo>
                  <a:pt x="408542" y="252114"/>
                  <a:pt x="406441" y="250615"/>
                  <a:pt x="404340" y="251215"/>
                </a:cubicBezTo>
                <a:close/>
                <a:moveTo>
                  <a:pt x="192715" y="251215"/>
                </a:moveTo>
                <a:cubicBezTo>
                  <a:pt x="190613" y="250615"/>
                  <a:pt x="188512" y="252114"/>
                  <a:pt x="188212" y="254212"/>
                </a:cubicBezTo>
                <a:cubicBezTo>
                  <a:pt x="187611" y="256311"/>
                  <a:pt x="189112" y="258409"/>
                  <a:pt x="190913" y="258709"/>
                </a:cubicBezTo>
                <a:lnTo>
                  <a:pt x="198718" y="260508"/>
                </a:lnTo>
                <a:cubicBezTo>
                  <a:pt x="199018" y="260508"/>
                  <a:pt x="199318" y="260508"/>
                  <a:pt x="199318" y="260508"/>
                </a:cubicBezTo>
                <a:cubicBezTo>
                  <a:pt x="201420" y="260508"/>
                  <a:pt x="202921" y="259309"/>
                  <a:pt x="203221" y="257210"/>
                </a:cubicBezTo>
                <a:cubicBezTo>
                  <a:pt x="203821" y="255412"/>
                  <a:pt x="202320" y="253313"/>
                  <a:pt x="200219" y="252713"/>
                </a:cubicBezTo>
                <a:close/>
                <a:moveTo>
                  <a:pt x="298677" y="239823"/>
                </a:moveTo>
                <a:cubicBezTo>
                  <a:pt x="296276" y="239823"/>
                  <a:pt x="294775" y="241622"/>
                  <a:pt x="294775" y="243720"/>
                </a:cubicBezTo>
                <a:lnTo>
                  <a:pt x="294775" y="247018"/>
                </a:lnTo>
                <a:cubicBezTo>
                  <a:pt x="282768" y="248517"/>
                  <a:pt x="273162" y="256611"/>
                  <a:pt x="269560" y="267403"/>
                </a:cubicBezTo>
                <a:cubicBezTo>
                  <a:pt x="269260" y="267403"/>
                  <a:pt x="269260" y="267103"/>
                  <a:pt x="268960" y="267103"/>
                </a:cubicBezTo>
                <a:lnTo>
                  <a:pt x="261155" y="265604"/>
                </a:lnTo>
                <a:cubicBezTo>
                  <a:pt x="259054" y="265004"/>
                  <a:pt x="257253" y="266503"/>
                  <a:pt x="256652" y="268602"/>
                </a:cubicBezTo>
                <a:cubicBezTo>
                  <a:pt x="256352" y="270700"/>
                  <a:pt x="257553" y="272499"/>
                  <a:pt x="259654" y="273098"/>
                </a:cubicBezTo>
                <a:lnTo>
                  <a:pt x="267159" y="274597"/>
                </a:lnTo>
                <a:cubicBezTo>
                  <a:pt x="267459" y="274597"/>
                  <a:pt x="267759" y="274597"/>
                  <a:pt x="268059" y="274597"/>
                </a:cubicBezTo>
                <a:cubicBezTo>
                  <a:pt x="268059" y="275497"/>
                  <a:pt x="267459" y="276396"/>
                  <a:pt x="267459" y="277295"/>
                </a:cubicBezTo>
                <a:cubicBezTo>
                  <a:pt x="267459" y="294383"/>
                  <a:pt x="281567" y="308173"/>
                  <a:pt x="298677" y="308173"/>
                </a:cubicBezTo>
                <a:cubicBezTo>
                  <a:pt x="315787" y="308173"/>
                  <a:pt x="329596" y="294383"/>
                  <a:pt x="329596" y="277295"/>
                </a:cubicBezTo>
                <a:cubicBezTo>
                  <a:pt x="329596" y="276396"/>
                  <a:pt x="328995" y="275497"/>
                  <a:pt x="328995" y="274597"/>
                </a:cubicBezTo>
                <a:cubicBezTo>
                  <a:pt x="329295" y="274597"/>
                  <a:pt x="329596" y="274597"/>
                  <a:pt x="329896" y="274597"/>
                </a:cubicBezTo>
                <a:lnTo>
                  <a:pt x="337400" y="273098"/>
                </a:lnTo>
                <a:cubicBezTo>
                  <a:pt x="339502" y="272499"/>
                  <a:pt x="340702" y="270400"/>
                  <a:pt x="340402" y="268302"/>
                </a:cubicBezTo>
                <a:cubicBezTo>
                  <a:pt x="340102" y="266204"/>
                  <a:pt x="338001" y="265004"/>
                  <a:pt x="335899" y="265604"/>
                </a:cubicBezTo>
                <a:lnTo>
                  <a:pt x="328095" y="267103"/>
                </a:lnTo>
                <a:cubicBezTo>
                  <a:pt x="328095" y="267103"/>
                  <a:pt x="327795" y="267403"/>
                  <a:pt x="327494" y="267403"/>
                </a:cubicBezTo>
                <a:cubicBezTo>
                  <a:pt x="323892" y="256611"/>
                  <a:pt x="314287" y="248517"/>
                  <a:pt x="302580" y="247018"/>
                </a:cubicBezTo>
                <a:lnTo>
                  <a:pt x="302580" y="243720"/>
                </a:lnTo>
                <a:cubicBezTo>
                  <a:pt x="302580" y="241622"/>
                  <a:pt x="300779" y="239823"/>
                  <a:pt x="298677" y="239823"/>
                </a:cubicBezTo>
                <a:close/>
                <a:moveTo>
                  <a:pt x="298377" y="216440"/>
                </a:moveTo>
                <a:cubicBezTo>
                  <a:pt x="296276" y="216440"/>
                  <a:pt x="294475" y="218239"/>
                  <a:pt x="294475" y="220337"/>
                </a:cubicBezTo>
                <a:lnTo>
                  <a:pt x="294475" y="228132"/>
                </a:lnTo>
                <a:cubicBezTo>
                  <a:pt x="294475" y="230230"/>
                  <a:pt x="296276" y="232029"/>
                  <a:pt x="298377" y="232029"/>
                </a:cubicBezTo>
                <a:cubicBezTo>
                  <a:pt x="300779" y="232029"/>
                  <a:pt x="302279" y="230230"/>
                  <a:pt x="302279" y="228132"/>
                </a:cubicBezTo>
                <a:lnTo>
                  <a:pt x="302279" y="220337"/>
                </a:lnTo>
                <a:cubicBezTo>
                  <a:pt x="302279" y="218239"/>
                  <a:pt x="300779" y="216440"/>
                  <a:pt x="298377" y="216440"/>
                </a:cubicBezTo>
                <a:close/>
                <a:moveTo>
                  <a:pt x="446965" y="215241"/>
                </a:moveTo>
                <a:cubicBezTo>
                  <a:pt x="429855" y="215241"/>
                  <a:pt x="416047" y="229031"/>
                  <a:pt x="416047" y="246418"/>
                </a:cubicBezTo>
                <a:cubicBezTo>
                  <a:pt x="416047" y="247917"/>
                  <a:pt x="416647" y="249416"/>
                  <a:pt x="416947" y="250915"/>
                </a:cubicBezTo>
                <a:cubicBezTo>
                  <a:pt x="416947" y="251514"/>
                  <a:pt x="416647" y="251814"/>
                  <a:pt x="416647" y="252713"/>
                </a:cubicBezTo>
                <a:cubicBezTo>
                  <a:pt x="416947" y="253313"/>
                  <a:pt x="417248" y="253913"/>
                  <a:pt x="417848" y="254212"/>
                </a:cubicBezTo>
                <a:cubicBezTo>
                  <a:pt x="421450" y="267403"/>
                  <a:pt x="432857" y="277295"/>
                  <a:pt x="446965" y="277295"/>
                </a:cubicBezTo>
                <a:cubicBezTo>
                  <a:pt x="464075" y="277295"/>
                  <a:pt x="478184" y="263206"/>
                  <a:pt x="478184" y="246418"/>
                </a:cubicBezTo>
                <a:cubicBezTo>
                  <a:pt x="478184" y="229031"/>
                  <a:pt x="464376" y="215241"/>
                  <a:pt x="446965" y="215241"/>
                </a:cubicBezTo>
                <a:close/>
                <a:moveTo>
                  <a:pt x="150089" y="215241"/>
                </a:moveTo>
                <a:cubicBezTo>
                  <a:pt x="132979" y="215241"/>
                  <a:pt x="118871" y="229031"/>
                  <a:pt x="118871" y="246118"/>
                </a:cubicBezTo>
                <a:cubicBezTo>
                  <a:pt x="118871" y="263206"/>
                  <a:pt x="132979" y="277295"/>
                  <a:pt x="150089" y="277295"/>
                </a:cubicBezTo>
                <a:cubicBezTo>
                  <a:pt x="164198" y="277295"/>
                  <a:pt x="175604" y="267403"/>
                  <a:pt x="179206" y="254212"/>
                </a:cubicBezTo>
                <a:cubicBezTo>
                  <a:pt x="179807" y="253913"/>
                  <a:pt x="180407" y="253313"/>
                  <a:pt x="180407" y="252713"/>
                </a:cubicBezTo>
                <a:cubicBezTo>
                  <a:pt x="180707" y="251814"/>
                  <a:pt x="180407" y="251215"/>
                  <a:pt x="180107" y="250615"/>
                </a:cubicBezTo>
                <a:cubicBezTo>
                  <a:pt x="180407" y="249116"/>
                  <a:pt x="181008" y="247917"/>
                  <a:pt x="181008" y="246118"/>
                </a:cubicBezTo>
                <a:cubicBezTo>
                  <a:pt x="181008" y="229031"/>
                  <a:pt x="167199" y="215241"/>
                  <a:pt x="150089" y="215241"/>
                </a:cubicBezTo>
                <a:close/>
                <a:moveTo>
                  <a:pt x="408542" y="209246"/>
                </a:moveTo>
                <a:cubicBezTo>
                  <a:pt x="407042" y="211044"/>
                  <a:pt x="407042" y="213443"/>
                  <a:pt x="408542" y="214941"/>
                </a:cubicBezTo>
                <a:lnTo>
                  <a:pt x="413946" y="220038"/>
                </a:lnTo>
                <a:cubicBezTo>
                  <a:pt x="414846" y="220637"/>
                  <a:pt x="415747" y="221237"/>
                  <a:pt x="416647" y="221237"/>
                </a:cubicBezTo>
                <a:cubicBezTo>
                  <a:pt x="417848" y="221237"/>
                  <a:pt x="418749" y="220637"/>
                  <a:pt x="419349" y="220038"/>
                </a:cubicBezTo>
                <a:cubicBezTo>
                  <a:pt x="420850" y="218539"/>
                  <a:pt x="420850" y="216141"/>
                  <a:pt x="419349" y="214642"/>
                </a:cubicBezTo>
                <a:lnTo>
                  <a:pt x="413946" y="209246"/>
                </a:lnTo>
                <a:cubicBezTo>
                  <a:pt x="412445" y="207747"/>
                  <a:pt x="410043" y="207747"/>
                  <a:pt x="408542" y="209246"/>
                </a:cubicBezTo>
                <a:close/>
                <a:moveTo>
                  <a:pt x="183109" y="209246"/>
                </a:moveTo>
                <a:lnTo>
                  <a:pt x="177706" y="214642"/>
                </a:lnTo>
                <a:cubicBezTo>
                  <a:pt x="175905" y="215841"/>
                  <a:pt x="175905" y="218539"/>
                  <a:pt x="177405" y="220038"/>
                </a:cubicBezTo>
                <a:cubicBezTo>
                  <a:pt x="178306" y="220637"/>
                  <a:pt x="179206" y="221237"/>
                  <a:pt x="180407" y="221237"/>
                </a:cubicBezTo>
                <a:cubicBezTo>
                  <a:pt x="181308" y="221237"/>
                  <a:pt x="182208" y="220937"/>
                  <a:pt x="182809" y="220038"/>
                </a:cubicBezTo>
                <a:lnTo>
                  <a:pt x="188512" y="214642"/>
                </a:lnTo>
                <a:cubicBezTo>
                  <a:pt x="190013" y="213143"/>
                  <a:pt x="190013" y="210745"/>
                  <a:pt x="188512" y="209246"/>
                </a:cubicBezTo>
                <a:cubicBezTo>
                  <a:pt x="187011" y="207747"/>
                  <a:pt x="184610" y="207747"/>
                  <a:pt x="183109" y="209246"/>
                </a:cubicBezTo>
                <a:close/>
                <a:moveTo>
                  <a:pt x="199619" y="193657"/>
                </a:moveTo>
                <a:lnTo>
                  <a:pt x="194215" y="198753"/>
                </a:lnTo>
                <a:cubicBezTo>
                  <a:pt x="192414" y="200252"/>
                  <a:pt x="192414" y="202650"/>
                  <a:pt x="193915" y="204149"/>
                </a:cubicBezTo>
                <a:cubicBezTo>
                  <a:pt x="194816" y="205049"/>
                  <a:pt x="195716" y="205348"/>
                  <a:pt x="196617" y="205348"/>
                </a:cubicBezTo>
                <a:cubicBezTo>
                  <a:pt x="197818" y="205348"/>
                  <a:pt x="198718" y="205049"/>
                  <a:pt x="199318" y="204449"/>
                </a:cubicBezTo>
                <a:lnTo>
                  <a:pt x="205022" y="199053"/>
                </a:lnTo>
                <a:cubicBezTo>
                  <a:pt x="206523" y="197554"/>
                  <a:pt x="206523" y="195156"/>
                  <a:pt x="205022" y="193657"/>
                </a:cubicBezTo>
                <a:cubicBezTo>
                  <a:pt x="203521" y="192158"/>
                  <a:pt x="201119" y="192158"/>
                  <a:pt x="199619" y="193657"/>
                </a:cubicBezTo>
                <a:close/>
                <a:moveTo>
                  <a:pt x="397436" y="193357"/>
                </a:moveTo>
                <a:cubicBezTo>
                  <a:pt x="395935" y="191858"/>
                  <a:pt x="393534" y="192158"/>
                  <a:pt x="392033" y="193657"/>
                </a:cubicBezTo>
                <a:cubicBezTo>
                  <a:pt x="390532" y="195156"/>
                  <a:pt x="390532" y="197554"/>
                  <a:pt x="392033" y="199053"/>
                </a:cubicBezTo>
                <a:lnTo>
                  <a:pt x="397436" y="204449"/>
                </a:lnTo>
                <a:cubicBezTo>
                  <a:pt x="398336" y="205049"/>
                  <a:pt x="399237" y="205348"/>
                  <a:pt x="400137" y="205348"/>
                </a:cubicBezTo>
                <a:cubicBezTo>
                  <a:pt x="401338" y="205348"/>
                  <a:pt x="402239" y="205049"/>
                  <a:pt x="403139" y="204149"/>
                </a:cubicBezTo>
                <a:cubicBezTo>
                  <a:pt x="404640" y="202650"/>
                  <a:pt x="404340" y="200252"/>
                  <a:pt x="402839" y="198753"/>
                </a:cubicBezTo>
                <a:close/>
                <a:moveTo>
                  <a:pt x="298377" y="193357"/>
                </a:moveTo>
                <a:cubicBezTo>
                  <a:pt x="296276" y="193357"/>
                  <a:pt x="294775" y="195156"/>
                  <a:pt x="294775" y="197254"/>
                </a:cubicBezTo>
                <a:lnTo>
                  <a:pt x="294775" y="205049"/>
                </a:lnTo>
                <a:cubicBezTo>
                  <a:pt x="294775" y="207147"/>
                  <a:pt x="296276" y="208946"/>
                  <a:pt x="298377" y="208946"/>
                </a:cubicBezTo>
                <a:cubicBezTo>
                  <a:pt x="300779" y="208946"/>
                  <a:pt x="302279" y="207147"/>
                  <a:pt x="302279" y="205049"/>
                </a:cubicBezTo>
                <a:lnTo>
                  <a:pt x="302279" y="197254"/>
                </a:lnTo>
                <a:cubicBezTo>
                  <a:pt x="302279" y="195156"/>
                  <a:pt x="300779" y="193357"/>
                  <a:pt x="298377" y="193357"/>
                </a:cubicBezTo>
                <a:close/>
                <a:moveTo>
                  <a:pt x="375523" y="177769"/>
                </a:moveTo>
                <a:cubicBezTo>
                  <a:pt x="374022" y="179268"/>
                  <a:pt x="374022" y="181966"/>
                  <a:pt x="375523" y="183465"/>
                </a:cubicBezTo>
                <a:lnTo>
                  <a:pt x="381226" y="188561"/>
                </a:lnTo>
                <a:cubicBezTo>
                  <a:pt x="381827" y="189160"/>
                  <a:pt x="382727" y="189760"/>
                  <a:pt x="383928" y="189760"/>
                </a:cubicBezTo>
                <a:cubicBezTo>
                  <a:pt x="384828" y="189760"/>
                  <a:pt x="385729" y="189160"/>
                  <a:pt x="386629" y="188561"/>
                </a:cubicBezTo>
                <a:cubicBezTo>
                  <a:pt x="388130" y="187062"/>
                  <a:pt x="388130" y="184364"/>
                  <a:pt x="386629" y="182865"/>
                </a:cubicBezTo>
                <a:lnTo>
                  <a:pt x="380926" y="177769"/>
                </a:lnTo>
                <a:cubicBezTo>
                  <a:pt x="379425" y="176270"/>
                  <a:pt x="377024" y="176270"/>
                  <a:pt x="375523" y="177769"/>
                </a:cubicBezTo>
                <a:close/>
                <a:moveTo>
                  <a:pt x="216128" y="177769"/>
                </a:moveTo>
                <a:lnTo>
                  <a:pt x="210425" y="183165"/>
                </a:lnTo>
                <a:cubicBezTo>
                  <a:pt x="208924" y="184364"/>
                  <a:pt x="208924" y="187062"/>
                  <a:pt x="210425" y="188561"/>
                </a:cubicBezTo>
                <a:cubicBezTo>
                  <a:pt x="211326" y="189160"/>
                  <a:pt x="212226" y="189760"/>
                  <a:pt x="213127" y="189760"/>
                </a:cubicBezTo>
                <a:cubicBezTo>
                  <a:pt x="214327" y="189760"/>
                  <a:pt x="215228" y="189160"/>
                  <a:pt x="215828" y="188561"/>
                </a:cubicBezTo>
                <a:lnTo>
                  <a:pt x="221231" y="183165"/>
                </a:lnTo>
                <a:cubicBezTo>
                  <a:pt x="223032" y="181966"/>
                  <a:pt x="223032" y="179268"/>
                  <a:pt x="221532" y="177769"/>
                </a:cubicBezTo>
                <a:cubicBezTo>
                  <a:pt x="220031" y="176270"/>
                  <a:pt x="217629" y="176270"/>
                  <a:pt x="216128" y="177769"/>
                </a:cubicBezTo>
                <a:close/>
                <a:moveTo>
                  <a:pt x="298377" y="170274"/>
                </a:moveTo>
                <a:cubicBezTo>
                  <a:pt x="296276" y="170274"/>
                  <a:pt x="294775" y="171773"/>
                  <a:pt x="294775" y="174172"/>
                </a:cubicBezTo>
                <a:lnTo>
                  <a:pt x="294775" y="181666"/>
                </a:lnTo>
                <a:cubicBezTo>
                  <a:pt x="294775" y="183764"/>
                  <a:pt x="296276" y="185563"/>
                  <a:pt x="298377" y="185563"/>
                </a:cubicBezTo>
                <a:cubicBezTo>
                  <a:pt x="300779" y="185563"/>
                  <a:pt x="302279" y="183764"/>
                  <a:pt x="302279" y="181666"/>
                </a:cubicBezTo>
                <a:lnTo>
                  <a:pt x="302279" y="174172"/>
                </a:lnTo>
                <a:cubicBezTo>
                  <a:pt x="302279" y="171773"/>
                  <a:pt x="300779" y="170274"/>
                  <a:pt x="298377" y="170274"/>
                </a:cubicBezTo>
                <a:close/>
                <a:moveTo>
                  <a:pt x="364416" y="161881"/>
                </a:moveTo>
                <a:cubicBezTo>
                  <a:pt x="362915" y="160382"/>
                  <a:pt x="360514" y="160682"/>
                  <a:pt x="359013" y="162180"/>
                </a:cubicBezTo>
                <a:cubicBezTo>
                  <a:pt x="357512" y="163679"/>
                  <a:pt x="357512" y="166078"/>
                  <a:pt x="359013" y="167576"/>
                </a:cubicBezTo>
                <a:lnTo>
                  <a:pt x="364716" y="172972"/>
                </a:lnTo>
                <a:cubicBezTo>
                  <a:pt x="365317" y="173572"/>
                  <a:pt x="366217" y="173872"/>
                  <a:pt x="367418" y="173872"/>
                </a:cubicBezTo>
                <a:cubicBezTo>
                  <a:pt x="368319" y="173872"/>
                  <a:pt x="369219" y="173572"/>
                  <a:pt x="370120" y="172673"/>
                </a:cubicBezTo>
                <a:cubicBezTo>
                  <a:pt x="371621" y="171174"/>
                  <a:pt x="371621" y="168776"/>
                  <a:pt x="370120" y="167277"/>
                </a:cubicBezTo>
                <a:close/>
                <a:moveTo>
                  <a:pt x="232638" y="161881"/>
                </a:moveTo>
                <a:lnTo>
                  <a:pt x="226935" y="167277"/>
                </a:lnTo>
                <a:cubicBezTo>
                  <a:pt x="225434" y="168776"/>
                  <a:pt x="225434" y="171174"/>
                  <a:pt x="226935" y="172673"/>
                </a:cubicBezTo>
                <a:cubicBezTo>
                  <a:pt x="227835" y="173572"/>
                  <a:pt x="228736" y="173872"/>
                  <a:pt x="229636" y="173872"/>
                </a:cubicBezTo>
                <a:cubicBezTo>
                  <a:pt x="230837" y="173872"/>
                  <a:pt x="231738" y="173572"/>
                  <a:pt x="232338" y="172673"/>
                </a:cubicBezTo>
                <a:lnTo>
                  <a:pt x="238041" y="167576"/>
                </a:lnTo>
                <a:cubicBezTo>
                  <a:pt x="239542" y="166078"/>
                  <a:pt x="239542" y="163679"/>
                  <a:pt x="238041" y="162180"/>
                </a:cubicBezTo>
                <a:cubicBezTo>
                  <a:pt x="236540" y="160382"/>
                  <a:pt x="234139" y="160382"/>
                  <a:pt x="232638" y="161881"/>
                </a:cubicBezTo>
                <a:close/>
                <a:moveTo>
                  <a:pt x="298377" y="146892"/>
                </a:moveTo>
                <a:cubicBezTo>
                  <a:pt x="296276" y="146892"/>
                  <a:pt x="294775" y="148690"/>
                  <a:pt x="294775" y="150789"/>
                </a:cubicBezTo>
                <a:lnTo>
                  <a:pt x="294775" y="158583"/>
                </a:lnTo>
                <a:cubicBezTo>
                  <a:pt x="294775" y="160682"/>
                  <a:pt x="296276" y="162480"/>
                  <a:pt x="298377" y="162480"/>
                </a:cubicBezTo>
                <a:cubicBezTo>
                  <a:pt x="300779" y="162480"/>
                  <a:pt x="302279" y="160682"/>
                  <a:pt x="302279" y="158583"/>
                </a:cubicBezTo>
                <a:lnTo>
                  <a:pt x="302279" y="150789"/>
                </a:lnTo>
                <a:cubicBezTo>
                  <a:pt x="302279" y="148690"/>
                  <a:pt x="300779" y="146892"/>
                  <a:pt x="298377" y="146892"/>
                </a:cubicBezTo>
                <a:close/>
                <a:moveTo>
                  <a:pt x="342503" y="146292"/>
                </a:moveTo>
                <a:cubicBezTo>
                  <a:pt x="341002" y="147791"/>
                  <a:pt x="341002" y="150489"/>
                  <a:pt x="342503" y="151688"/>
                </a:cubicBezTo>
                <a:lnTo>
                  <a:pt x="348207" y="157084"/>
                </a:lnTo>
                <a:cubicBezTo>
                  <a:pt x="348807" y="157684"/>
                  <a:pt x="349708" y="158283"/>
                  <a:pt x="350908" y="158283"/>
                </a:cubicBezTo>
                <a:cubicBezTo>
                  <a:pt x="351809" y="158283"/>
                  <a:pt x="352709" y="157684"/>
                  <a:pt x="353610" y="157084"/>
                </a:cubicBezTo>
                <a:cubicBezTo>
                  <a:pt x="355111" y="155585"/>
                  <a:pt x="355111" y="153187"/>
                  <a:pt x="353310" y="151688"/>
                </a:cubicBezTo>
                <a:lnTo>
                  <a:pt x="347907" y="146292"/>
                </a:lnTo>
                <a:cubicBezTo>
                  <a:pt x="346406" y="144793"/>
                  <a:pt x="344004" y="144793"/>
                  <a:pt x="342503" y="146292"/>
                </a:cubicBezTo>
                <a:close/>
                <a:moveTo>
                  <a:pt x="249148" y="146292"/>
                </a:moveTo>
                <a:lnTo>
                  <a:pt x="243445" y="151388"/>
                </a:lnTo>
                <a:cubicBezTo>
                  <a:pt x="241944" y="152887"/>
                  <a:pt x="241944" y="155585"/>
                  <a:pt x="243445" y="157084"/>
                </a:cubicBezTo>
                <a:cubicBezTo>
                  <a:pt x="244345" y="157684"/>
                  <a:pt x="245246" y="158283"/>
                  <a:pt x="246146" y="158283"/>
                </a:cubicBezTo>
                <a:cubicBezTo>
                  <a:pt x="247347" y="158283"/>
                  <a:pt x="248247" y="157684"/>
                  <a:pt x="248848" y="157084"/>
                </a:cubicBezTo>
                <a:lnTo>
                  <a:pt x="254551" y="151688"/>
                </a:lnTo>
                <a:cubicBezTo>
                  <a:pt x="256052" y="150489"/>
                  <a:pt x="256052" y="147791"/>
                  <a:pt x="254551" y="146292"/>
                </a:cubicBezTo>
                <a:cubicBezTo>
                  <a:pt x="253050" y="144793"/>
                  <a:pt x="250649" y="144793"/>
                  <a:pt x="249148" y="146292"/>
                </a:cubicBezTo>
                <a:close/>
                <a:moveTo>
                  <a:pt x="331397" y="130404"/>
                </a:moveTo>
                <a:cubicBezTo>
                  <a:pt x="329896" y="128905"/>
                  <a:pt x="327494" y="129205"/>
                  <a:pt x="325994" y="130704"/>
                </a:cubicBezTo>
                <a:cubicBezTo>
                  <a:pt x="324493" y="132203"/>
                  <a:pt x="324493" y="134601"/>
                  <a:pt x="326294" y="136100"/>
                </a:cubicBezTo>
                <a:lnTo>
                  <a:pt x="331697" y="141196"/>
                </a:lnTo>
                <a:cubicBezTo>
                  <a:pt x="332297" y="142095"/>
                  <a:pt x="333198" y="142395"/>
                  <a:pt x="334399" y="142395"/>
                </a:cubicBezTo>
                <a:cubicBezTo>
                  <a:pt x="335299" y="142395"/>
                  <a:pt x="336500" y="142095"/>
                  <a:pt x="337100" y="141196"/>
                </a:cubicBezTo>
                <a:cubicBezTo>
                  <a:pt x="338601" y="139697"/>
                  <a:pt x="338601" y="137299"/>
                  <a:pt x="337100" y="135800"/>
                </a:cubicBezTo>
                <a:close/>
                <a:moveTo>
                  <a:pt x="265658" y="130404"/>
                </a:moveTo>
                <a:lnTo>
                  <a:pt x="259954" y="135800"/>
                </a:lnTo>
                <a:cubicBezTo>
                  <a:pt x="258453" y="137299"/>
                  <a:pt x="258453" y="139697"/>
                  <a:pt x="259954" y="141196"/>
                </a:cubicBezTo>
                <a:cubicBezTo>
                  <a:pt x="260555" y="142095"/>
                  <a:pt x="261755" y="142395"/>
                  <a:pt x="262656" y="142395"/>
                </a:cubicBezTo>
                <a:cubicBezTo>
                  <a:pt x="263556" y="142395"/>
                  <a:pt x="264757" y="142095"/>
                  <a:pt x="265358" y="141196"/>
                </a:cubicBezTo>
                <a:lnTo>
                  <a:pt x="270761" y="136100"/>
                </a:lnTo>
                <a:cubicBezTo>
                  <a:pt x="272562" y="134601"/>
                  <a:pt x="272562" y="132203"/>
                  <a:pt x="271061" y="130704"/>
                </a:cubicBezTo>
                <a:cubicBezTo>
                  <a:pt x="269560" y="128905"/>
                  <a:pt x="267159" y="128905"/>
                  <a:pt x="265658" y="130404"/>
                </a:cubicBezTo>
                <a:close/>
                <a:moveTo>
                  <a:pt x="298377" y="73446"/>
                </a:moveTo>
                <a:cubicBezTo>
                  <a:pt x="281267" y="73446"/>
                  <a:pt x="267459" y="87236"/>
                  <a:pt x="267459" y="104323"/>
                </a:cubicBezTo>
                <a:cubicBezTo>
                  <a:pt x="267459" y="120211"/>
                  <a:pt x="279466" y="132502"/>
                  <a:pt x="294775" y="134601"/>
                </a:cubicBezTo>
                <a:lnTo>
                  <a:pt x="294775" y="135200"/>
                </a:lnTo>
                <a:cubicBezTo>
                  <a:pt x="294775" y="137599"/>
                  <a:pt x="296276" y="139097"/>
                  <a:pt x="298377" y="139097"/>
                </a:cubicBezTo>
                <a:cubicBezTo>
                  <a:pt x="300779" y="139097"/>
                  <a:pt x="302279" y="137599"/>
                  <a:pt x="302279" y="135200"/>
                </a:cubicBezTo>
                <a:lnTo>
                  <a:pt x="302279" y="134601"/>
                </a:lnTo>
                <a:cubicBezTo>
                  <a:pt x="317589" y="132502"/>
                  <a:pt x="329596" y="119912"/>
                  <a:pt x="329596" y="104323"/>
                </a:cubicBezTo>
                <a:cubicBezTo>
                  <a:pt x="329596" y="87236"/>
                  <a:pt x="315787" y="73446"/>
                  <a:pt x="298377" y="73446"/>
                </a:cubicBezTo>
                <a:close/>
                <a:moveTo>
                  <a:pt x="0" y="0"/>
                </a:moveTo>
                <a:lnTo>
                  <a:pt x="597054" y="0"/>
                </a:lnTo>
                <a:lnTo>
                  <a:pt x="597054" y="381618"/>
                </a:lnTo>
                <a:lnTo>
                  <a:pt x="0" y="3816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 sz="1350" dirty="0"/>
          </a:p>
        </p:txBody>
      </p:sp>
      <p:sp>
        <p:nvSpPr>
          <p:cNvPr id="43" name="artificial-intelligence_314685"/>
          <p:cNvSpPr>
            <a:spLocks noChangeAspect="1"/>
          </p:cNvSpPr>
          <p:nvPr/>
        </p:nvSpPr>
        <p:spPr bwMode="auto">
          <a:xfrm>
            <a:off x="4602188" y="3381293"/>
            <a:ext cx="230141" cy="243000"/>
          </a:xfrm>
          <a:custGeom>
            <a:avLst/>
            <a:gdLst>
              <a:gd name="connsiteX0" fmla="*/ 251213 w 574614"/>
              <a:gd name="connsiteY0" fmla="*/ 267231 h 606722"/>
              <a:gd name="connsiteX1" fmla="*/ 323543 w 574614"/>
              <a:gd name="connsiteY1" fmla="*/ 267231 h 606722"/>
              <a:gd name="connsiteX2" fmla="*/ 323543 w 574614"/>
              <a:gd name="connsiteY2" fmla="*/ 339490 h 606722"/>
              <a:gd name="connsiteX3" fmla="*/ 251213 w 574614"/>
              <a:gd name="connsiteY3" fmla="*/ 339490 h 606722"/>
              <a:gd name="connsiteX4" fmla="*/ 376502 w 574614"/>
              <a:gd name="connsiteY4" fmla="*/ 0 h 606722"/>
              <a:gd name="connsiteX5" fmla="*/ 485437 w 574614"/>
              <a:gd name="connsiteY5" fmla="*/ 108778 h 606722"/>
              <a:gd name="connsiteX6" fmla="*/ 484992 w 574614"/>
              <a:gd name="connsiteY6" fmla="*/ 118643 h 606722"/>
              <a:gd name="connsiteX7" fmla="*/ 542307 w 574614"/>
              <a:gd name="connsiteY7" fmla="*/ 152858 h 606722"/>
              <a:gd name="connsiteX8" fmla="*/ 574614 w 574614"/>
              <a:gd name="connsiteY8" fmla="*/ 234797 h 606722"/>
              <a:gd name="connsiteX9" fmla="*/ 553076 w 574614"/>
              <a:gd name="connsiteY9" fmla="*/ 303317 h 606722"/>
              <a:gd name="connsiteX10" fmla="*/ 574614 w 574614"/>
              <a:gd name="connsiteY10" fmla="*/ 371925 h 606722"/>
              <a:gd name="connsiteX11" fmla="*/ 484992 w 574614"/>
              <a:gd name="connsiteY11" fmla="*/ 487991 h 606722"/>
              <a:gd name="connsiteX12" fmla="*/ 485437 w 574614"/>
              <a:gd name="connsiteY12" fmla="*/ 497855 h 606722"/>
              <a:gd name="connsiteX13" fmla="*/ 376502 w 574614"/>
              <a:gd name="connsiteY13" fmla="*/ 606722 h 606722"/>
              <a:gd name="connsiteX14" fmla="*/ 307171 w 574614"/>
              <a:gd name="connsiteY14" fmla="*/ 581749 h 606722"/>
              <a:gd name="connsiteX15" fmla="*/ 307171 w 574614"/>
              <a:gd name="connsiteY15" fmla="*/ 379035 h 606722"/>
              <a:gd name="connsiteX16" fmla="*/ 323547 w 574614"/>
              <a:gd name="connsiteY16" fmla="*/ 379035 h 606722"/>
              <a:gd name="connsiteX17" fmla="*/ 323547 w 574614"/>
              <a:gd name="connsiteY17" fmla="*/ 406496 h 606722"/>
              <a:gd name="connsiteX18" fmla="*/ 363152 w 574614"/>
              <a:gd name="connsiteY18" fmla="*/ 406496 h 606722"/>
              <a:gd name="connsiteX19" fmla="*/ 363152 w 574614"/>
              <a:gd name="connsiteY19" fmla="*/ 379035 h 606722"/>
              <a:gd name="connsiteX20" fmla="*/ 390652 w 574614"/>
              <a:gd name="connsiteY20" fmla="*/ 379035 h 606722"/>
              <a:gd name="connsiteX21" fmla="*/ 390652 w 574614"/>
              <a:gd name="connsiteY21" fmla="*/ 339487 h 606722"/>
              <a:gd name="connsiteX22" fmla="*/ 363152 w 574614"/>
              <a:gd name="connsiteY22" fmla="*/ 339487 h 606722"/>
              <a:gd name="connsiteX23" fmla="*/ 363152 w 574614"/>
              <a:gd name="connsiteY23" fmla="*/ 323135 h 606722"/>
              <a:gd name="connsiteX24" fmla="*/ 390652 w 574614"/>
              <a:gd name="connsiteY24" fmla="*/ 323135 h 606722"/>
              <a:gd name="connsiteX25" fmla="*/ 390652 w 574614"/>
              <a:gd name="connsiteY25" fmla="*/ 283587 h 606722"/>
              <a:gd name="connsiteX26" fmla="*/ 363152 w 574614"/>
              <a:gd name="connsiteY26" fmla="*/ 283587 h 606722"/>
              <a:gd name="connsiteX27" fmla="*/ 363152 w 574614"/>
              <a:gd name="connsiteY27" fmla="*/ 267235 h 606722"/>
              <a:gd name="connsiteX28" fmla="*/ 390652 w 574614"/>
              <a:gd name="connsiteY28" fmla="*/ 267235 h 606722"/>
              <a:gd name="connsiteX29" fmla="*/ 390652 w 574614"/>
              <a:gd name="connsiteY29" fmla="*/ 227688 h 606722"/>
              <a:gd name="connsiteX30" fmla="*/ 363152 w 574614"/>
              <a:gd name="connsiteY30" fmla="*/ 227688 h 606722"/>
              <a:gd name="connsiteX31" fmla="*/ 363152 w 574614"/>
              <a:gd name="connsiteY31" fmla="*/ 200138 h 606722"/>
              <a:gd name="connsiteX32" fmla="*/ 323547 w 574614"/>
              <a:gd name="connsiteY32" fmla="*/ 200138 h 606722"/>
              <a:gd name="connsiteX33" fmla="*/ 323547 w 574614"/>
              <a:gd name="connsiteY33" fmla="*/ 227688 h 606722"/>
              <a:gd name="connsiteX34" fmla="*/ 307171 w 574614"/>
              <a:gd name="connsiteY34" fmla="*/ 227688 h 606722"/>
              <a:gd name="connsiteX35" fmla="*/ 307171 w 574614"/>
              <a:gd name="connsiteY35" fmla="*/ 24973 h 606722"/>
              <a:gd name="connsiteX36" fmla="*/ 376502 w 574614"/>
              <a:gd name="connsiteY36" fmla="*/ 0 h 606722"/>
              <a:gd name="connsiteX37" fmla="*/ 198240 w 574614"/>
              <a:gd name="connsiteY37" fmla="*/ 0 h 606722"/>
              <a:gd name="connsiteX38" fmla="*/ 267584 w 574614"/>
              <a:gd name="connsiteY38" fmla="*/ 24973 h 606722"/>
              <a:gd name="connsiteX39" fmla="*/ 267584 w 574614"/>
              <a:gd name="connsiteY39" fmla="*/ 227688 h 606722"/>
              <a:gd name="connsiteX40" fmla="*/ 251205 w 574614"/>
              <a:gd name="connsiteY40" fmla="*/ 227688 h 606722"/>
              <a:gd name="connsiteX41" fmla="*/ 251205 w 574614"/>
              <a:gd name="connsiteY41" fmla="*/ 200138 h 606722"/>
              <a:gd name="connsiteX42" fmla="*/ 211593 w 574614"/>
              <a:gd name="connsiteY42" fmla="*/ 200138 h 606722"/>
              <a:gd name="connsiteX43" fmla="*/ 211593 w 574614"/>
              <a:gd name="connsiteY43" fmla="*/ 227688 h 606722"/>
              <a:gd name="connsiteX44" fmla="*/ 183997 w 574614"/>
              <a:gd name="connsiteY44" fmla="*/ 227688 h 606722"/>
              <a:gd name="connsiteX45" fmla="*/ 183997 w 574614"/>
              <a:gd name="connsiteY45" fmla="*/ 267235 h 606722"/>
              <a:gd name="connsiteX46" fmla="*/ 211593 w 574614"/>
              <a:gd name="connsiteY46" fmla="*/ 267235 h 606722"/>
              <a:gd name="connsiteX47" fmla="*/ 211593 w 574614"/>
              <a:gd name="connsiteY47" fmla="*/ 283587 h 606722"/>
              <a:gd name="connsiteX48" fmla="*/ 183997 w 574614"/>
              <a:gd name="connsiteY48" fmla="*/ 283587 h 606722"/>
              <a:gd name="connsiteX49" fmla="*/ 183997 w 574614"/>
              <a:gd name="connsiteY49" fmla="*/ 323135 h 606722"/>
              <a:gd name="connsiteX50" fmla="*/ 211593 w 574614"/>
              <a:gd name="connsiteY50" fmla="*/ 323135 h 606722"/>
              <a:gd name="connsiteX51" fmla="*/ 211593 w 574614"/>
              <a:gd name="connsiteY51" fmla="*/ 339487 h 606722"/>
              <a:gd name="connsiteX52" fmla="*/ 183997 w 574614"/>
              <a:gd name="connsiteY52" fmla="*/ 339487 h 606722"/>
              <a:gd name="connsiteX53" fmla="*/ 183997 w 574614"/>
              <a:gd name="connsiteY53" fmla="*/ 379035 h 606722"/>
              <a:gd name="connsiteX54" fmla="*/ 211593 w 574614"/>
              <a:gd name="connsiteY54" fmla="*/ 379035 h 606722"/>
              <a:gd name="connsiteX55" fmla="*/ 211593 w 574614"/>
              <a:gd name="connsiteY55" fmla="*/ 406585 h 606722"/>
              <a:gd name="connsiteX56" fmla="*/ 251205 w 574614"/>
              <a:gd name="connsiteY56" fmla="*/ 406585 h 606722"/>
              <a:gd name="connsiteX57" fmla="*/ 251205 w 574614"/>
              <a:gd name="connsiteY57" fmla="*/ 379035 h 606722"/>
              <a:gd name="connsiteX58" fmla="*/ 267584 w 574614"/>
              <a:gd name="connsiteY58" fmla="*/ 379035 h 606722"/>
              <a:gd name="connsiteX59" fmla="*/ 267584 w 574614"/>
              <a:gd name="connsiteY59" fmla="*/ 406585 h 606722"/>
              <a:gd name="connsiteX60" fmla="*/ 267584 w 574614"/>
              <a:gd name="connsiteY60" fmla="*/ 581749 h 606722"/>
              <a:gd name="connsiteX61" fmla="*/ 198240 w 574614"/>
              <a:gd name="connsiteY61" fmla="*/ 606722 h 606722"/>
              <a:gd name="connsiteX62" fmla="*/ 89195 w 574614"/>
              <a:gd name="connsiteY62" fmla="*/ 497855 h 606722"/>
              <a:gd name="connsiteX63" fmla="*/ 89640 w 574614"/>
              <a:gd name="connsiteY63" fmla="*/ 487991 h 606722"/>
              <a:gd name="connsiteX64" fmla="*/ 0 w 574614"/>
              <a:gd name="connsiteY64" fmla="*/ 371925 h 606722"/>
              <a:gd name="connsiteX65" fmla="*/ 21631 w 574614"/>
              <a:gd name="connsiteY65" fmla="*/ 303317 h 606722"/>
              <a:gd name="connsiteX66" fmla="*/ 0 w 574614"/>
              <a:gd name="connsiteY66" fmla="*/ 234797 h 606722"/>
              <a:gd name="connsiteX67" fmla="*/ 32402 w 574614"/>
              <a:gd name="connsiteY67" fmla="*/ 152858 h 606722"/>
              <a:gd name="connsiteX68" fmla="*/ 89640 w 574614"/>
              <a:gd name="connsiteY68" fmla="*/ 118643 h 606722"/>
              <a:gd name="connsiteX69" fmla="*/ 89195 w 574614"/>
              <a:gd name="connsiteY69" fmla="*/ 108778 h 606722"/>
              <a:gd name="connsiteX70" fmla="*/ 198240 w 574614"/>
              <a:gd name="connsiteY7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614" h="606722">
                <a:moveTo>
                  <a:pt x="251213" y="267231"/>
                </a:moveTo>
                <a:lnTo>
                  <a:pt x="323543" y="267231"/>
                </a:lnTo>
                <a:lnTo>
                  <a:pt x="323543" y="339490"/>
                </a:lnTo>
                <a:lnTo>
                  <a:pt x="251213" y="339490"/>
                </a:lnTo>
                <a:close/>
                <a:moveTo>
                  <a:pt x="376502" y="0"/>
                </a:moveTo>
                <a:cubicBezTo>
                  <a:pt x="436576" y="0"/>
                  <a:pt x="485437" y="48790"/>
                  <a:pt x="485437" y="108778"/>
                </a:cubicBezTo>
                <a:cubicBezTo>
                  <a:pt x="485437" y="112155"/>
                  <a:pt x="485348" y="115444"/>
                  <a:pt x="484992" y="118643"/>
                </a:cubicBezTo>
                <a:cubicBezTo>
                  <a:pt x="506797" y="124331"/>
                  <a:pt x="526643" y="136062"/>
                  <a:pt x="542307" y="152858"/>
                </a:cubicBezTo>
                <a:cubicBezTo>
                  <a:pt x="563133" y="175165"/>
                  <a:pt x="574614" y="204226"/>
                  <a:pt x="574614" y="234797"/>
                </a:cubicBezTo>
                <a:cubicBezTo>
                  <a:pt x="574614" y="260214"/>
                  <a:pt x="566693" y="283854"/>
                  <a:pt x="553076" y="303317"/>
                </a:cubicBezTo>
                <a:cubicBezTo>
                  <a:pt x="567049" y="323313"/>
                  <a:pt x="574614" y="347130"/>
                  <a:pt x="574614" y="371925"/>
                </a:cubicBezTo>
                <a:cubicBezTo>
                  <a:pt x="574614" y="427558"/>
                  <a:pt x="536522" y="474482"/>
                  <a:pt x="484992" y="487991"/>
                </a:cubicBezTo>
                <a:cubicBezTo>
                  <a:pt x="485348" y="491279"/>
                  <a:pt x="485437" y="494567"/>
                  <a:pt x="485437" y="497855"/>
                </a:cubicBezTo>
                <a:cubicBezTo>
                  <a:pt x="485437" y="557843"/>
                  <a:pt x="436576" y="606722"/>
                  <a:pt x="376502" y="606722"/>
                </a:cubicBezTo>
                <a:cubicBezTo>
                  <a:pt x="350158" y="606722"/>
                  <a:pt x="326039" y="597302"/>
                  <a:pt x="307171" y="581749"/>
                </a:cubicBezTo>
                <a:lnTo>
                  <a:pt x="307171" y="379035"/>
                </a:lnTo>
                <a:lnTo>
                  <a:pt x="323547" y="379035"/>
                </a:lnTo>
                <a:lnTo>
                  <a:pt x="323547" y="406496"/>
                </a:lnTo>
                <a:lnTo>
                  <a:pt x="363152" y="406496"/>
                </a:lnTo>
                <a:lnTo>
                  <a:pt x="363152" y="379035"/>
                </a:lnTo>
                <a:lnTo>
                  <a:pt x="390652" y="379035"/>
                </a:lnTo>
                <a:lnTo>
                  <a:pt x="390652" y="339487"/>
                </a:lnTo>
                <a:lnTo>
                  <a:pt x="363152" y="339487"/>
                </a:lnTo>
                <a:lnTo>
                  <a:pt x="363152" y="323135"/>
                </a:lnTo>
                <a:lnTo>
                  <a:pt x="390652" y="323135"/>
                </a:lnTo>
                <a:lnTo>
                  <a:pt x="390652" y="283587"/>
                </a:lnTo>
                <a:lnTo>
                  <a:pt x="363152" y="283587"/>
                </a:lnTo>
                <a:lnTo>
                  <a:pt x="363152" y="267235"/>
                </a:lnTo>
                <a:lnTo>
                  <a:pt x="390652" y="267235"/>
                </a:lnTo>
                <a:lnTo>
                  <a:pt x="390652" y="227688"/>
                </a:lnTo>
                <a:lnTo>
                  <a:pt x="363152" y="227688"/>
                </a:lnTo>
                <a:lnTo>
                  <a:pt x="363152" y="200138"/>
                </a:lnTo>
                <a:lnTo>
                  <a:pt x="323547" y="200138"/>
                </a:lnTo>
                <a:lnTo>
                  <a:pt x="323547" y="227688"/>
                </a:lnTo>
                <a:lnTo>
                  <a:pt x="307171" y="227688"/>
                </a:lnTo>
                <a:lnTo>
                  <a:pt x="307171" y="24973"/>
                </a:lnTo>
                <a:cubicBezTo>
                  <a:pt x="326039" y="9421"/>
                  <a:pt x="350158" y="0"/>
                  <a:pt x="376502" y="0"/>
                </a:cubicBezTo>
                <a:close/>
                <a:moveTo>
                  <a:pt x="198240" y="0"/>
                </a:moveTo>
                <a:cubicBezTo>
                  <a:pt x="224500" y="0"/>
                  <a:pt x="248712" y="9421"/>
                  <a:pt x="267584" y="24973"/>
                </a:cubicBezTo>
                <a:lnTo>
                  <a:pt x="267584" y="227688"/>
                </a:lnTo>
                <a:lnTo>
                  <a:pt x="251205" y="227688"/>
                </a:lnTo>
                <a:lnTo>
                  <a:pt x="251205" y="200138"/>
                </a:lnTo>
                <a:lnTo>
                  <a:pt x="211593" y="200138"/>
                </a:lnTo>
                <a:lnTo>
                  <a:pt x="211593" y="227688"/>
                </a:lnTo>
                <a:lnTo>
                  <a:pt x="183997" y="227688"/>
                </a:lnTo>
                <a:lnTo>
                  <a:pt x="183997" y="267235"/>
                </a:lnTo>
                <a:lnTo>
                  <a:pt x="211593" y="267235"/>
                </a:lnTo>
                <a:lnTo>
                  <a:pt x="211593" y="283587"/>
                </a:lnTo>
                <a:lnTo>
                  <a:pt x="183997" y="283587"/>
                </a:lnTo>
                <a:lnTo>
                  <a:pt x="183997" y="323135"/>
                </a:lnTo>
                <a:lnTo>
                  <a:pt x="211593" y="323135"/>
                </a:lnTo>
                <a:lnTo>
                  <a:pt x="211593" y="339487"/>
                </a:lnTo>
                <a:lnTo>
                  <a:pt x="183997" y="339487"/>
                </a:lnTo>
                <a:lnTo>
                  <a:pt x="183997" y="379035"/>
                </a:lnTo>
                <a:lnTo>
                  <a:pt x="211593" y="379035"/>
                </a:lnTo>
                <a:lnTo>
                  <a:pt x="211593" y="406585"/>
                </a:lnTo>
                <a:lnTo>
                  <a:pt x="251205" y="406585"/>
                </a:lnTo>
                <a:lnTo>
                  <a:pt x="251205" y="379035"/>
                </a:lnTo>
                <a:lnTo>
                  <a:pt x="267584" y="379035"/>
                </a:lnTo>
                <a:lnTo>
                  <a:pt x="267584" y="406585"/>
                </a:lnTo>
                <a:lnTo>
                  <a:pt x="267584" y="581749"/>
                </a:lnTo>
                <a:cubicBezTo>
                  <a:pt x="248712" y="597302"/>
                  <a:pt x="224500" y="606722"/>
                  <a:pt x="198240" y="606722"/>
                </a:cubicBezTo>
                <a:cubicBezTo>
                  <a:pt x="138065" y="606722"/>
                  <a:pt x="89195" y="557843"/>
                  <a:pt x="89195" y="497855"/>
                </a:cubicBezTo>
                <a:cubicBezTo>
                  <a:pt x="89195" y="494567"/>
                  <a:pt x="89373" y="491279"/>
                  <a:pt x="89640" y="487991"/>
                </a:cubicBezTo>
                <a:cubicBezTo>
                  <a:pt x="38188" y="474482"/>
                  <a:pt x="0" y="427558"/>
                  <a:pt x="0" y="371925"/>
                </a:cubicBezTo>
                <a:cubicBezTo>
                  <a:pt x="0" y="347130"/>
                  <a:pt x="7566" y="323313"/>
                  <a:pt x="21631" y="303317"/>
                </a:cubicBezTo>
                <a:cubicBezTo>
                  <a:pt x="8012" y="283854"/>
                  <a:pt x="0" y="260214"/>
                  <a:pt x="0" y="234797"/>
                </a:cubicBezTo>
                <a:cubicBezTo>
                  <a:pt x="0" y="204226"/>
                  <a:pt x="11483" y="175165"/>
                  <a:pt x="32402" y="152858"/>
                </a:cubicBezTo>
                <a:cubicBezTo>
                  <a:pt x="48069" y="136062"/>
                  <a:pt x="67920" y="124331"/>
                  <a:pt x="89640" y="118643"/>
                </a:cubicBezTo>
                <a:cubicBezTo>
                  <a:pt x="89373" y="115444"/>
                  <a:pt x="89195" y="112155"/>
                  <a:pt x="89195" y="108778"/>
                </a:cubicBezTo>
                <a:cubicBezTo>
                  <a:pt x="89195" y="48790"/>
                  <a:pt x="138065" y="0"/>
                  <a:pt x="198240" y="0"/>
                </a:cubicBezTo>
                <a:close/>
              </a:path>
            </a:pathLst>
          </a:custGeom>
          <a:solidFill>
            <a:srgbClr val="0CCCBD"/>
          </a:solidFill>
          <a:ln>
            <a:noFill/>
          </a:ln>
        </p:spPr>
        <p:txBody>
          <a:bodyPr/>
          <a:lstStyle/>
          <a:p>
            <a:endParaRPr lang="zh-CN" altLang="en-US" sz="135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9527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数字化转型为企业提供新动力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4599940" y="1330960"/>
            <a:ext cx="3836670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84505" y="1253490"/>
            <a:ext cx="3836670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18" name="组合 7018"/>
          <p:cNvGrpSpPr/>
          <p:nvPr/>
        </p:nvGrpSpPr>
        <p:grpSpPr>
          <a:xfrm>
            <a:off x="4518025" y="1212850"/>
            <a:ext cx="1627505" cy="1586865"/>
            <a:chOff x="9436095" y="4794756"/>
            <a:chExt cx="2095500" cy="2044700"/>
          </a:xfrm>
        </p:grpSpPr>
        <p:pic>
          <p:nvPicPr>
            <p:cNvPr id="7019" name="image 7019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9436095" y="4794756"/>
              <a:ext cx="419100" cy="215900"/>
            </a:xfrm>
            <a:prstGeom prst="rect">
              <a:avLst/>
            </a:prstGeom>
          </p:spPr>
        </p:pic>
        <p:pic>
          <p:nvPicPr>
            <p:cNvPr id="7020" name="image 7020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9448795" y="4959856"/>
              <a:ext cx="1879600" cy="1879600"/>
            </a:xfrm>
            <a:prstGeom prst="rect">
              <a:avLst/>
            </a:prstGeom>
          </p:spPr>
        </p:pic>
        <p:pic>
          <p:nvPicPr>
            <p:cNvPr id="7021" name="image 7021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9639295" y="4794756"/>
              <a:ext cx="1892300" cy="1892300"/>
            </a:xfrm>
            <a:prstGeom prst="rect">
              <a:avLst/>
            </a:prstGeom>
          </p:spPr>
        </p:pic>
        <p:pic>
          <p:nvPicPr>
            <p:cNvPr id="7022" name="image 7022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10934695" y="6648956"/>
              <a:ext cx="596900" cy="190500"/>
            </a:xfrm>
            <a:prstGeom prst="rect">
              <a:avLst/>
            </a:prstGeom>
          </p:spPr>
        </p:pic>
      </p:grpSp>
      <p:grpSp>
        <p:nvGrpSpPr>
          <p:cNvPr id="29" name="组合 7017"/>
          <p:cNvGrpSpPr/>
          <p:nvPr/>
        </p:nvGrpSpPr>
        <p:grpSpPr>
          <a:xfrm flipH="1">
            <a:off x="2776220" y="1196975"/>
            <a:ext cx="2061845" cy="1827530"/>
            <a:chOff x="8876963" y="4794756"/>
            <a:chExt cx="2654632" cy="2354123"/>
          </a:xfrm>
        </p:grpSpPr>
        <p:grpSp>
          <p:nvGrpSpPr>
            <p:cNvPr id="34" name="组合 7018"/>
            <p:cNvGrpSpPr/>
            <p:nvPr/>
          </p:nvGrpSpPr>
          <p:grpSpPr>
            <a:xfrm>
              <a:off x="9436095" y="4794756"/>
              <a:ext cx="2095500" cy="2044700"/>
              <a:chOff x="9436095" y="4794756"/>
              <a:chExt cx="2095500" cy="2044700"/>
            </a:xfrm>
          </p:grpSpPr>
          <p:pic>
            <p:nvPicPr>
              <p:cNvPr id="35" name="image 7019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>
              <a:xfrm>
                <a:off x="9436095" y="4794756"/>
                <a:ext cx="419100" cy="215900"/>
              </a:xfrm>
              <a:prstGeom prst="rect">
                <a:avLst/>
              </a:prstGeom>
            </p:spPr>
          </p:pic>
          <p:pic>
            <p:nvPicPr>
              <p:cNvPr id="36" name="image 7020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>
              <a:xfrm>
                <a:off x="9448795" y="4959856"/>
                <a:ext cx="1879600" cy="1879600"/>
              </a:xfrm>
              <a:prstGeom prst="rect">
                <a:avLst/>
              </a:prstGeom>
            </p:spPr>
          </p:pic>
          <p:pic>
            <p:nvPicPr>
              <p:cNvPr id="37" name="image 7021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>
              <a:xfrm>
                <a:off x="9639295" y="4794756"/>
                <a:ext cx="1892300" cy="1892300"/>
              </a:xfrm>
              <a:prstGeom prst="rect">
                <a:avLst/>
              </a:prstGeom>
            </p:spPr>
          </p:pic>
          <p:pic>
            <p:nvPicPr>
              <p:cNvPr id="40" name="image 7022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>
              <a:xfrm>
                <a:off x="10934695" y="6648956"/>
                <a:ext cx="596900" cy="190500"/>
              </a:xfrm>
              <a:prstGeom prst="rect">
                <a:avLst/>
              </a:prstGeom>
            </p:spPr>
          </p:pic>
        </p:grpSp>
        <p:sp>
          <p:nvSpPr>
            <p:cNvPr id="41" name="Object 7023"/>
            <p:cNvSpPr txBox="1"/>
            <p:nvPr/>
          </p:nvSpPr>
          <p:spPr>
            <a:xfrm>
              <a:off x="8876963" y="6234479"/>
              <a:ext cx="2095500" cy="9144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b="1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0</a:t>
              </a:r>
              <a:r>
                <a:rPr lang="en-US" altLang="zh-CN" b="1" i="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</a:rPr>
                <a:t>1</a:t>
              </a:r>
            </a:p>
          </p:txBody>
        </p:sp>
      </p:grpSp>
      <p:sp>
        <p:nvSpPr>
          <p:cNvPr id="76" name="圆角矩形 75"/>
          <p:cNvSpPr/>
          <p:nvPr/>
        </p:nvSpPr>
        <p:spPr>
          <a:xfrm>
            <a:off x="4599940" y="2947670"/>
            <a:ext cx="3836670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4505" y="2947670"/>
            <a:ext cx="3836670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7018"/>
          <p:cNvGrpSpPr/>
          <p:nvPr/>
        </p:nvGrpSpPr>
        <p:grpSpPr>
          <a:xfrm flipV="1">
            <a:off x="4479925" y="2927350"/>
            <a:ext cx="1627505" cy="1586865"/>
            <a:chOff x="9436095" y="4794756"/>
            <a:chExt cx="2095500" cy="2044700"/>
          </a:xfrm>
        </p:grpSpPr>
        <p:pic>
          <p:nvPicPr>
            <p:cNvPr id="45" name="image 7019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9436095" y="4794756"/>
              <a:ext cx="419100" cy="215900"/>
            </a:xfrm>
            <a:prstGeom prst="rect">
              <a:avLst/>
            </a:prstGeom>
          </p:spPr>
        </p:pic>
        <p:pic>
          <p:nvPicPr>
            <p:cNvPr id="46" name="image 7020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9448795" y="4959856"/>
              <a:ext cx="1879600" cy="1879600"/>
            </a:xfrm>
            <a:prstGeom prst="rect">
              <a:avLst/>
            </a:prstGeom>
          </p:spPr>
        </p:pic>
        <p:pic>
          <p:nvPicPr>
            <p:cNvPr id="47" name="image 7021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9639295" y="4794756"/>
              <a:ext cx="1892300" cy="1892300"/>
            </a:xfrm>
            <a:prstGeom prst="rect">
              <a:avLst/>
            </a:prstGeom>
          </p:spPr>
        </p:pic>
        <p:pic>
          <p:nvPicPr>
            <p:cNvPr id="48" name="image 7022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10934695" y="6648956"/>
              <a:ext cx="596900" cy="190500"/>
            </a:xfrm>
            <a:prstGeom prst="rect">
              <a:avLst/>
            </a:prstGeom>
          </p:spPr>
        </p:pic>
      </p:grpSp>
      <p:grpSp>
        <p:nvGrpSpPr>
          <p:cNvPr id="51" name="组合 7018"/>
          <p:cNvGrpSpPr/>
          <p:nvPr/>
        </p:nvGrpSpPr>
        <p:grpSpPr>
          <a:xfrm flipH="1" flipV="1">
            <a:off x="2795905" y="2927350"/>
            <a:ext cx="1627505" cy="1586865"/>
            <a:chOff x="9436095" y="4794756"/>
            <a:chExt cx="2095500" cy="2044700"/>
          </a:xfrm>
        </p:grpSpPr>
        <p:pic>
          <p:nvPicPr>
            <p:cNvPr id="52" name="image 7019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9436095" y="4794756"/>
              <a:ext cx="419100" cy="215900"/>
            </a:xfrm>
            <a:prstGeom prst="rect">
              <a:avLst/>
            </a:prstGeom>
          </p:spPr>
        </p:pic>
        <p:pic>
          <p:nvPicPr>
            <p:cNvPr id="53" name="image 7020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9448795" y="4959856"/>
              <a:ext cx="1879600" cy="1879600"/>
            </a:xfrm>
            <a:prstGeom prst="rect">
              <a:avLst/>
            </a:prstGeom>
          </p:spPr>
        </p:pic>
        <p:pic>
          <p:nvPicPr>
            <p:cNvPr id="54" name="image 7021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9639295" y="4794756"/>
              <a:ext cx="1892300" cy="1892300"/>
            </a:xfrm>
            <a:prstGeom prst="rect">
              <a:avLst/>
            </a:prstGeom>
          </p:spPr>
        </p:pic>
        <p:pic>
          <p:nvPicPr>
            <p:cNvPr id="55" name="image 7022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10934695" y="6648956"/>
              <a:ext cx="596900" cy="190500"/>
            </a:xfrm>
            <a:prstGeom prst="rect">
              <a:avLst/>
            </a:prstGeom>
          </p:spPr>
        </p:pic>
      </p:grpSp>
      <p:sp>
        <p:nvSpPr>
          <p:cNvPr id="57" name="文本框 56"/>
          <p:cNvSpPr txBox="1"/>
          <p:nvPr/>
        </p:nvSpPr>
        <p:spPr>
          <a:xfrm>
            <a:off x="950187" y="1468150"/>
            <a:ext cx="17281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改良配方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改进工艺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提高产品合格率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83298" y="1468150"/>
            <a:ext cx="17281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减少人力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预防故障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减低能耗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0187" y="3090388"/>
            <a:ext cx="17281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优化排程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缩短交期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增强流转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83298" y="3090388"/>
            <a:ext cx="172819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新产品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新商业模式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品牌焕新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1455103"/>
            <a:ext cx="647700" cy="64770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3214053" y="2014855"/>
            <a:ext cx="709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 质</a:t>
            </a:r>
          </a:p>
        </p:txBody>
      </p:sp>
      <p:sp>
        <p:nvSpPr>
          <p:cNvPr id="64" name="Object 7023"/>
          <p:cNvSpPr txBox="1"/>
          <p:nvPr/>
        </p:nvSpPr>
        <p:spPr>
          <a:xfrm flipH="1">
            <a:off x="4443095" y="2321560"/>
            <a:ext cx="970280" cy="4032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0</a:t>
            </a:r>
            <a:r>
              <a:rPr lang="en-US" altLang="zh-CN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2</a:t>
            </a:r>
          </a:p>
        </p:txBody>
      </p:sp>
      <p:sp>
        <p:nvSpPr>
          <p:cNvPr id="65" name="Object 7023"/>
          <p:cNvSpPr txBox="1"/>
          <p:nvPr/>
        </p:nvSpPr>
        <p:spPr>
          <a:xfrm flipH="1">
            <a:off x="3519805" y="3084195"/>
            <a:ext cx="970280" cy="4032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0</a:t>
            </a:r>
            <a:r>
              <a:rPr lang="en-US" altLang="zh-CN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3</a:t>
            </a:r>
          </a:p>
        </p:txBody>
      </p:sp>
      <p:sp>
        <p:nvSpPr>
          <p:cNvPr id="66" name="Object 7023"/>
          <p:cNvSpPr txBox="1"/>
          <p:nvPr/>
        </p:nvSpPr>
        <p:spPr>
          <a:xfrm flipH="1">
            <a:off x="4407535" y="3084195"/>
            <a:ext cx="970280" cy="40322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0</a:t>
            </a:r>
            <a:r>
              <a:rPr lang="en-US" altLang="zh-CN" b="1" i="0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4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65" y="1595755"/>
            <a:ext cx="366395" cy="366395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4946650" y="2014855"/>
            <a:ext cx="657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 本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98" y="3466465"/>
            <a:ext cx="421005" cy="41719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3240088" y="3908417"/>
            <a:ext cx="657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 效</a:t>
            </a: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8" y="3469005"/>
            <a:ext cx="412750" cy="412115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946650" y="3908417"/>
            <a:ext cx="657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 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179070"/>
            <a:ext cx="2041525" cy="32829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 flipV="1">
            <a:off x="1979930" y="-236855"/>
            <a:ext cx="6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5275" y="159385"/>
            <a:ext cx="382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娃哈哈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数字化转型的重要措施</a:t>
            </a: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-108585" y="699770"/>
            <a:ext cx="9361170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84505" y="1253490"/>
            <a:ext cx="2474595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18815" y="1253490"/>
            <a:ext cx="2474595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53125" y="1253490"/>
            <a:ext cx="2474595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4505" y="2969895"/>
            <a:ext cx="2474595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18815" y="2969895"/>
            <a:ext cx="2474595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53125" y="2969895"/>
            <a:ext cx="2474595" cy="1486535"/>
          </a:xfrm>
          <a:prstGeom prst="roundRect">
            <a:avLst>
              <a:gd name="adj" fmla="val 4642"/>
            </a:avLst>
          </a:prstGeom>
          <a:solidFill>
            <a:schemeClr val="tx1"/>
          </a:solidFill>
          <a:ln>
            <a:solidFill>
              <a:srgbClr val="2B48D9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1895" y="1397000"/>
            <a:ext cx="1720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顺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捷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联通各个信息系统，打通系统之间的壁垒，实现系统协同、流程高效运转。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5885" y="1397000"/>
            <a:ext cx="1780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建设数据中台，把沉淀的数据资源转化成数据服务能力。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93840" y="1409065"/>
            <a:ext cx="178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建设业务中台，把优秀的业务资源和能力进行共享，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支撑新应用与新业务的快速开发与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迭代。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5385" y="3102610"/>
            <a:ext cx="1720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引进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BI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看板，建设娃哈哈数据大屏，直观感受数字化价值。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89375" y="3102610"/>
            <a:ext cx="1780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数字化推进从点到面，逐渐推进。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7330" y="3114675"/>
            <a:ext cx="1780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管理人员、技术人员、业务人员等全员参与，形成数字化的行为意识。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24510" y="1409065"/>
            <a:ext cx="627380" cy="570230"/>
            <a:chOff x="916" y="2219"/>
            <a:chExt cx="988" cy="898"/>
          </a:xfrm>
        </p:grpSpPr>
        <p:sp>
          <p:nvSpPr>
            <p:cNvPr id="19" name="文本框 18"/>
            <p:cNvSpPr txBox="1"/>
            <p:nvPr/>
          </p:nvSpPr>
          <p:spPr>
            <a:xfrm>
              <a:off x="916" y="2219"/>
              <a:ext cx="9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2B48D9"/>
                  </a:solidFill>
                  <a:latin typeface="微软雅黑" charset="0"/>
                  <a:ea typeface="微软雅黑" charset="0"/>
                </a:rPr>
                <a:t>01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70" y="2663"/>
              <a:ext cx="79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50883" y="1409065"/>
            <a:ext cx="627380" cy="570230"/>
            <a:chOff x="916" y="2219"/>
            <a:chExt cx="988" cy="898"/>
          </a:xfrm>
        </p:grpSpPr>
        <p:sp>
          <p:nvSpPr>
            <p:cNvPr id="34" name="文本框 33"/>
            <p:cNvSpPr txBox="1"/>
            <p:nvPr/>
          </p:nvSpPr>
          <p:spPr>
            <a:xfrm>
              <a:off x="916" y="2219"/>
              <a:ext cx="9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2B48D9"/>
                  </a:solidFill>
                  <a:latin typeface="微软雅黑" charset="0"/>
                  <a:ea typeface="微软雅黑" charset="0"/>
                </a:rPr>
                <a:t>02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70" y="2663"/>
              <a:ext cx="79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10910" y="1409065"/>
            <a:ext cx="627380" cy="570230"/>
            <a:chOff x="916" y="2219"/>
            <a:chExt cx="988" cy="898"/>
          </a:xfrm>
        </p:grpSpPr>
        <p:sp>
          <p:nvSpPr>
            <p:cNvPr id="37" name="文本框 36"/>
            <p:cNvSpPr txBox="1"/>
            <p:nvPr/>
          </p:nvSpPr>
          <p:spPr>
            <a:xfrm>
              <a:off x="916" y="2219"/>
              <a:ext cx="9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2B48D9"/>
                  </a:solidFill>
                  <a:latin typeface="微软雅黑" charset="0"/>
                  <a:ea typeface="微软雅黑" charset="0"/>
                </a:rPr>
                <a:t>03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70" y="2663"/>
              <a:ext cx="79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4510" y="3137535"/>
            <a:ext cx="627380" cy="570230"/>
            <a:chOff x="916" y="2219"/>
            <a:chExt cx="988" cy="898"/>
          </a:xfrm>
        </p:grpSpPr>
        <p:sp>
          <p:nvSpPr>
            <p:cNvPr id="40" name="文本框 39"/>
            <p:cNvSpPr txBox="1"/>
            <p:nvPr/>
          </p:nvSpPr>
          <p:spPr>
            <a:xfrm>
              <a:off x="916" y="2219"/>
              <a:ext cx="9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2B48D9"/>
                  </a:solidFill>
                  <a:latin typeface="微软雅黑" charset="0"/>
                  <a:ea typeface="微软雅黑" charset="0"/>
                </a:rPr>
                <a:t>04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70" y="2663"/>
              <a:ext cx="79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883" y="3137535"/>
            <a:ext cx="627380" cy="570230"/>
            <a:chOff x="916" y="2219"/>
            <a:chExt cx="988" cy="898"/>
          </a:xfrm>
        </p:grpSpPr>
        <p:sp>
          <p:nvSpPr>
            <p:cNvPr id="43" name="文本框 42"/>
            <p:cNvSpPr txBox="1"/>
            <p:nvPr/>
          </p:nvSpPr>
          <p:spPr>
            <a:xfrm>
              <a:off x="916" y="2219"/>
              <a:ext cx="9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2B48D9"/>
                  </a:solidFill>
                  <a:latin typeface="微软雅黑" charset="0"/>
                  <a:ea typeface="微软雅黑" charset="0"/>
                </a:rPr>
                <a:t>05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970" y="2663"/>
              <a:ext cx="79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90590" y="3137535"/>
            <a:ext cx="627380" cy="570230"/>
            <a:chOff x="916" y="2219"/>
            <a:chExt cx="988" cy="898"/>
          </a:xfrm>
        </p:grpSpPr>
        <p:sp>
          <p:nvSpPr>
            <p:cNvPr id="47" name="文本框 46"/>
            <p:cNvSpPr txBox="1"/>
            <p:nvPr/>
          </p:nvSpPr>
          <p:spPr>
            <a:xfrm>
              <a:off x="916" y="2219"/>
              <a:ext cx="9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2B48D9"/>
                  </a:solidFill>
                  <a:latin typeface="微软雅黑" charset="0"/>
                  <a:ea typeface="微软雅黑" charset="0"/>
                </a:rPr>
                <a:t>06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970" y="2663"/>
              <a:ext cx="794" cy="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9" name="图片 48" descr="server-update"/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380" y="3551555"/>
            <a:ext cx="286385" cy="286385"/>
          </a:xfrm>
          <a:prstGeom prst="rect">
            <a:avLst/>
          </a:prstGeom>
        </p:spPr>
      </p:pic>
      <p:pic>
        <p:nvPicPr>
          <p:cNvPr id="50" name="图片 49" descr="shujumofang"/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338" y="1781810"/>
            <a:ext cx="339725" cy="339725"/>
          </a:xfrm>
          <a:prstGeom prst="rect">
            <a:avLst/>
          </a:prstGeom>
        </p:spPr>
      </p:pic>
      <p:pic>
        <p:nvPicPr>
          <p:cNvPr id="51" name="图片 50" descr="shujukanban"/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960" y="3533775"/>
            <a:ext cx="284480" cy="284480"/>
          </a:xfrm>
          <a:prstGeom prst="rect">
            <a:avLst/>
          </a:prstGeom>
        </p:spPr>
      </p:pic>
      <p:pic>
        <p:nvPicPr>
          <p:cNvPr id="52" name="图片 51" descr="jurassic_cloud-data"/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27750" y="1781810"/>
            <a:ext cx="393700" cy="393700"/>
          </a:xfrm>
          <a:prstGeom prst="rect">
            <a:avLst/>
          </a:prstGeom>
        </p:spPr>
      </p:pic>
      <p:pic>
        <p:nvPicPr>
          <p:cNvPr id="54" name="图片 53" descr="shuju-5"/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8205" y="1783715"/>
            <a:ext cx="292735" cy="292735"/>
          </a:xfrm>
          <a:prstGeom prst="rect">
            <a:avLst/>
          </a:prstGeom>
        </p:spPr>
      </p:pic>
      <p:pic>
        <p:nvPicPr>
          <p:cNvPr id="55" name="图片 54" descr="kinship"/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9500" y="3551555"/>
            <a:ext cx="330200" cy="3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287,&quot;width&quot;:214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913164341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5E3E6"/>
        </a:solidFill>
        <a:ln>
          <a:noFill/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1364</Words>
  <Application>Microsoft Office PowerPoint</Application>
  <PresentationFormat>全屏显示(16:9)</PresentationFormat>
  <Paragraphs>281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吴学谦</dc:creator>
  <cp:lastModifiedBy>NTKO</cp:lastModifiedBy>
  <cp:revision>1292</cp:revision>
  <dcterms:created xsi:type="dcterms:W3CDTF">2021-12-03T09:12:50Z</dcterms:created>
  <dcterms:modified xsi:type="dcterms:W3CDTF">2021-12-06T02:11:40Z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2052-3.5.0.5510</vt:lpwstr>
  </property>
</Properties>
</file>