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3" r:id="rId3"/>
    <p:sldId id="256" r:id="rId4"/>
    <p:sldId id="319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7" r:id="rId15"/>
    <p:sldId id="278" r:id="rId16"/>
    <p:sldId id="279" r:id="rId17"/>
    <p:sldId id="264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3" r:id="rId37"/>
    <p:sldId id="304" r:id="rId38"/>
    <p:sldId id="299" r:id="rId39"/>
    <p:sldId id="300" r:id="rId40"/>
    <p:sldId id="265" r:id="rId41"/>
    <p:sldId id="305" r:id="rId42"/>
    <p:sldId id="306" r:id="rId43"/>
    <p:sldId id="307" r:id="rId44"/>
    <p:sldId id="308" r:id="rId45"/>
    <p:sldId id="309" r:id="rId46"/>
    <p:sldId id="310" r:id="rId47"/>
    <p:sldId id="266" r:id="rId48"/>
    <p:sldId id="312" r:id="rId49"/>
    <p:sldId id="313" r:id="rId50"/>
    <p:sldId id="314" r:id="rId51"/>
    <p:sldId id="315" r:id="rId52"/>
    <p:sldId id="267" r:id="rId53"/>
    <p:sldId id="316" r:id="rId54"/>
    <p:sldId id="320" r:id="rId55"/>
    <p:sldId id="321" r:id="rId56"/>
    <p:sldId id="322" r:id="rId57"/>
    <p:sldId id="317" r:id="rId58"/>
  </p:sldIdLst>
  <p:sldSz cx="18000663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32"/>
      </p:cViewPr>
      <p:guideLst>
        <p:guide orient="horz" pos="2212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49385"/>
            <a:ext cx="13500497" cy="2445079"/>
          </a:xfrm>
        </p:spPr>
        <p:txBody>
          <a:bodyPr anchor="b"/>
          <a:lstStyle>
            <a:lvl1pPr algn="ctr"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88756"/>
            <a:ext cx="13500497" cy="1695623"/>
          </a:xfrm>
        </p:spPr>
        <p:txBody>
          <a:bodyPr/>
          <a:lstStyle>
            <a:lvl1pPr marL="0" indent="0" algn="ctr">
              <a:buNone/>
              <a:defRPr sz="2458"/>
            </a:lvl1pPr>
            <a:lvl2pPr marL="468202" indent="0" algn="ctr">
              <a:buNone/>
              <a:defRPr sz="2047"/>
            </a:lvl2pPr>
            <a:lvl3pPr marL="936403" indent="0" algn="ctr">
              <a:buNone/>
              <a:defRPr sz="1842"/>
            </a:lvl3pPr>
            <a:lvl4pPr marL="1404604" indent="0" algn="ctr">
              <a:buNone/>
              <a:defRPr sz="1639"/>
            </a:lvl4pPr>
            <a:lvl5pPr marL="1872804" indent="0" algn="ctr">
              <a:buNone/>
              <a:defRPr sz="1639"/>
            </a:lvl5pPr>
            <a:lvl6pPr marL="2341007" indent="0" algn="ctr">
              <a:buNone/>
              <a:defRPr sz="1639"/>
            </a:lvl6pPr>
            <a:lvl7pPr marL="2809207" indent="0" algn="ctr">
              <a:buNone/>
              <a:defRPr sz="1639"/>
            </a:lvl7pPr>
            <a:lvl8pPr marL="3277409" indent="0" algn="ctr">
              <a:buNone/>
              <a:defRPr sz="1639"/>
            </a:lvl8pPr>
            <a:lvl9pPr marL="3745610" indent="0" algn="ctr">
              <a:buNone/>
              <a:defRPr sz="16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4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73917"/>
            <a:ext cx="3881394" cy="59517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373917"/>
            <a:ext cx="11419172" cy="5951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50899"/>
            <a:ext cx="15525572" cy="2921414"/>
          </a:xfrm>
        </p:spPr>
        <p:txBody>
          <a:bodyPr anchor="b"/>
          <a:lstStyle>
            <a:lvl1pPr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699952"/>
            <a:ext cx="15525572" cy="1536303"/>
          </a:xfrm>
        </p:spPr>
        <p:txBody>
          <a:bodyPr/>
          <a:lstStyle>
            <a:lvl1pPr marL="0" indent="0">
              <a:buNone/>
              <a:defRPr sz="2458">
                <a:solidFill>
                  <a:schemeClr val="tx1">
                    <a:tint val="75000"/>
                  </a:schemeClr>
                </a:solidFill>
              </a:defRPr>
            </a:lvl1pPr>
            <a:lvl2pPr marL="46820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6403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46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4pPr>
            <a:lvl5pPr marL="18728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5pPr>
            <a:lvl6pPr marL="23410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6pPr>
            <a:lvl7pPr marL="28092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7pPr>
            <a:lvl8pPr marL="3277409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8pPr>
            <a:lvl9pPr marL="3745610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4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73917"/>
            <a:ext cx="15525572" cy="1357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21637"/>
            <a:ext cx="7615122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65384"/>
            <a:ext cx="7615122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721637"/>
            <a:ext cx="7652625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2565384"/>
            <a:ext cx="7652625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4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11199"/>
            <a:ext cx="9112836" cy="4990953"/>
          </a:xfrm>
        </p:spPr>
        <p:txBody>
          <a:bodyPr/>
          <a:lstStyle>
            <a:lvl1pPr>
              <a:defRPr sz="3277"/>
            </a:lvl1pPr>
            <a:lvl2pPr>
              <a:defRPr sz="2868"/>
            </a:lvl2pPr>
            <a:lvl3pPr>
              <a:defRPr sz="2458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5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11199"/>
            <a:ext cx="9112836" cy="4990953"/>
          </a:xfrm>
        </p:spPr>
        <p:txBody>
          <a:bodyPr anchor="t"/>
          <a:lstStyle>
            <a:lvl1pPr marL="0" indent="0">
              <a:buNone/>
              <a:defRPr sz="3277"/>
            </a:lvl1pPr>
            <a:lvl2pPr marL="468202" indent="0">
              <a:buNone/>
              <a:defRPr sz="2868"/>
            </a:lvl2pPr>
            <a:lvl3pPr marL="936403" indent="0">
              <a:buNone/>
              <a:defRPr sz="2458"/>
            </a:lvl3pPr>
            <a:lvl4pPr marL="1404604" indent="0">
              <a:buNone/>
              <a:defRPr sz="2047"/>
            </a:lvl4pPr>
            <a:lvl5pPr marL="1872804" indent="0">
              <a:buNone/>
              <a:defRPr sz="2047"/>
            </a:lvl5pPr>
            <a:lvl6pPr marL="2341007" indent="0">
              <a:buNone/>
              <a:defRPr sz="2047"/>
            </a:lvl6pPr>
            <a:lvl7pPr marL="2809207" indent="0">
              <a:buNone/>
              <a:defRPr sz="2047"/>
            </a:lvl7pPr>
            <a:lvl8pPr marL="3277409" indent="0">
              <a:buNone/>
              <a:defRPr sz="2047"/>
            </a:lvl8pPr>
            <a:lvl9pPr marL="3745610" indent="0">
              <a:buNone/>
              <a:defRPr sz="204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73917"/>
            <a:ext cx="15525572" cy="13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69575"/>
            <a:ext cx="15525572" cy="445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9486-815D-4391-8C1D-E0A9770EA3B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509376"/>
            <a:ext cx="6075224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6403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100" indent="-234100" algn="l" defTabSz="93640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023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2pPr>
      <a:lvl3pPr marL="11705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8704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6905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5107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3308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115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97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8202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6403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46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28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410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92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7409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561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192.200.1.212/mes/web/FXFram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hyperlink" Target="http://192.200.1.177/mes/web/FXFrame.html" TargetMode="External"/><Relationship Id="rId4" Type="http://schemas.openxmlformats.org/officeDocument/2006/relationships/hyperlink" Target="http://192.200.1.101/mes/web/FXFrame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2020.03.26 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培训签到二维码</a:t>
            </a:r>
            <a:endParaRPr lang="en-US" altLang="zh-CN" sz="36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娃哈哈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APP-ASK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模块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</a:t>
            </a:r>
            <a:r>
              <a:rPr lang="zh-CN" altLang="en-US" sz="3600" b="1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扫码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0788" y="2082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班次信息维护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552" y="2290694"/>
            <a:ext cx="13609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用于维护各工段班次的上下班时间，用于延迟考核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请注意，班次信息调整需要发邮件给企管办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信息部，需维护到生效日期的班次信息，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否则报表取数异常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29" y="1232310"/>
            <a:ext cx="1170925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生产线资源对应关系、工段资源对应关系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将产线、工段、资源关联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员工基础信息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038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集团员工：信息同步自集团</a:t>
            </a:r>
            <a:r>
              <a:rPr lang="en-US" altLang="zh-CN" sz="2800" dirty="0" smtClean="0">
                <a:solidFill>
                  <a:schemeClr val="bg1"/>
                </a:solidFill>
              </a:rPr>
              <a:t>HCM</a:t>
            </a:r>
            <a:r>
              <a:rPr lang="zh-CN" altLang="en-US" sz="2800" dirty="0" smtClean="0">
                <a:solidFill>
                  <a:schemeClr val="bg1"/>
                </a:solidFill>
              </a:rPr>
              <a:t>，如发现数据异常，请联系信息部海啸更正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宏胜员工：自行手工新增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SAP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711409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ZPP_203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配方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&amp;BOM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批量查询</a:t>
            </a:r>
            <a:endParaRPr lang="en-US" altLang="zh-CN" sz="48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40596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请注意：</a:t>
            </a:r>
            <a:r>
              <a:rPr lang="en-US" altLang="zh-CN" sz="3200" dirty="0" smtClean="0">
                <a:solidFill>
                  <a:schemeClr val="bg1"/>
                </a:solidFill>
              </a:rPr>
              <a:t>SAP</a:t>
            </a:r>
            <a:r>
              <a:rPr lang="zh-CN" altLang="en-US" sz="3200" dirty="0" smtClean="0">
                <a:solidFill>
                  <a:schemeClr val="bg1"/>
                </a:solidFill>
              </a:rPr>
              <a:t>维护好的配方需要同步到</a:t>
            </a:r>
            <a:r>
              <a:rPr lang="en-US" altLang="zh-CN" sz="3200" dirty="0" smtClean="0">
                <a:solidFill>
                  <a:schemeClr val="bg1"/>
                </a:solidFill>
              </a:rPr>
              <a:t>MES</a:t>
            </a:r>
            <a:r>
              <a:rPr lang="zh-CN" altLang="en-US" sz="3200" dirty="0" smtClean="0">
                <a:solidFill>
                  <a:schemeClr val="bg1"/>
                </a:solidFill>
              </a:rPr>
              <a:t>，才能进行后续的操作！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基本量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无损耗定额：涉及后续原辅材料节超考核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可替代件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优先级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使用概率：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如果一组材料是可替代件，其中必须有优先级为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，并且使用概率为</a:t>
            </a:r>
            <a:r>
              <a:rPr lang="en-US" altLang="zh-CN" sz="2800" dirty="0" smtClean="0">
                <a:solidFill>
                  <a:schemeClr val="bg1"/>
                </a:solidFill>
              </a:rPr>
              <a:t>100</a:t>
            </a:r>
            <a:r>
              <a:rPr lang="zh-CN" altLang="en-US" sz="2800" dirty="0" smtClean="0">
                <a:solidFill>
                  <a:schemeClr val="bg1"/>
                </a:solidFill>
              </a:rPr>
              <a:t>的材料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SAP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ZPP_204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主配方（工艺路线）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4433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资源：注意资源编号规则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能源定额：水、电、汽、人工工时、机器工时、其他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单位：不能为空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SAP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ZPP_205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生产版本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7423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生产版本 </a:t>
            </a:r>
            <a:r>
              <a:rPr lang="en-US" altLang="zh-CN" sz="2800" dirty="0" smtClean="0">
                <a:solidFill>
                  <a:schemeClr val="bg1"/>
                </a:solidFill>
              </a:rPr>
              <a:t>= 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</a:t>
            </a:r>
            <a:r>
              <a:rPr lang="en-US" altLang="zh-CN" sz="2800" dirty="0" smtClean="0">
                <a:solidFill>
                  <a:schemeClr val="bg1"/>
                </a:solidFill>
              </a:rPr>
              <a:t>BOM + </a:t>
            </a:r>
            <a:r>
              <a:rPr lang="zh-CN" altLang="en-US" sz="2800" dirty="0" smtClean="0">
                <a:solidFill>
                  <a:schemeClr val="bg1"/>
                </a:solidFill>
              </a:rPr>
              <a:t>工艺路线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编号规则：第一位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</a:t>
            </a:r>
            <a:r>
              <a:rPr lang="en-US" altLang="zh-CN" sz="2800" dirty="0" smtClean="0">
                <a:solidFill>
                  <a:schemeClr val="bg1"/>
                </a:solidFill>
              </a:rPr>
              <a:t>BOM</a:t>
            </a:r>
            <a:r>
              <a:rPr lang="zh-CN" altLang="en-US" sz="2800" dirty="0" smtClean="0">
                <a:solidFill>
                  <a:schemeClr val="bg1"/>
                </a:solidFill>
              </a:rPr>
              <a:t>的配方版本；后三位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工艺路线资源代码后</a:t>
            </a:r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</a:rPr>
              <a:t>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锁定状态：是否锁定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有效期起始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41019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生产版本如何关联班组、产线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8572" y="277693"/>
            <a:ext cx="5296880" cy="657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订单分类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333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计划订单（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）：生产计划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259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2375310"/>
            <a:ext cx="83051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）：直接创建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98787" y="386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53230" y="3645310"/>
            <a:ext cx="10730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）：产品返工为产品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成品工段操作流程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，仅针对有生产计划的产品、例外订单直接从</a:t>
            </a:r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开始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成品工段的产品由车间直接上报、仓库确认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工序产量上报，目前仅针对灌装工段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524" y="1260928"/>
            <a:ext cx="7696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培训的目的重申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3068818"/>
            <a:ext cx="15419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日常过程中，简单的问题，请先自查原因并自己解决！！！！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半成品工段操作流程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半成品工段的产品通过交接班环节自动计算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半成品产量 </a:t>
            </a:r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= 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半成品移交下班量 </a:t>
            </a:r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半成品移交下道量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半成品按任务单移库量 </a:t>
            </a:r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 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半成品上班移交量 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配料工段，不允许操作按任务单移库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450" y="1155700"/>
            <a:ext cx="7902575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成品工段反向操作流程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687" y="1511300"/>
            <a:ext cx="8875713" cy="42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反向操作要求从后道往前道，从下班往上班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747550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半成品工段反向操作流程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4" y="1320800"/>
            <a:ext cx="90217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半成品入库冲销，可以同时取消本岗位交接班（半成品）、半成品交接班、按任务单移库（半成品）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月计划转日计划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1171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月计划来自生产管理系统，只有审核的计划才能在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涉及产线产能、产品口味及容差等主数据调整，一律联系销售公司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日计划转流程订单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订单生产版本的选择：生产版本关系到任务单的配方、资源、班组、产线等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如果无法从计划直接生成半成品订单，请注意核对配方（单瓶必须为虚件）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FJ02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派工单维护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界面上选择的是上班派工单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请仔细核对生产任务单列表中的关键信息（班组、班次、生产版本、资源）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任务单当前操作到哪一步，可以通过生产任务单状态、成品入库状态去判断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PF01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生产配料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376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如果查询发现配方错误，请更正后再操作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针对材料列表中的非必选项，如果√无法去掉，请联系企管办王雯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计划生产量不可过低（</a:t>
            </a:r>
            <a:r>
              <a:rPr lang="zh-CN" altLang="en-US" sz="2800" dirty="0" smtClean="0">
                <a:solidFill>
                  <a:srgbClr val="FF0000"/>
                </a:solidFill>
              </a:rPr>
              <a:t>配料</a:t>
            </a:r>
            <a:r>
              <a:rPr lang="en-US" altLang="zh-CN" sz="2800" dirty="0" smtClean="0">
                <a:solidFill>
                  <a:srgbClr val="FF0000"/>
                </a:solidFill>
              </a:rPr>
              <a:t>:0.001m³  ×</a:t>
            </a:r>
            <a:r>
              <a:rPr lang="zh-CN" altLang="en-US" sz="2800" dirty="0" smtClean="0">
                <a:solidFill>
                  <a:schemeClr val="bg1"/>
                </a:solidFill>
              </a:rPr>
              <a:t>），会导致材料定额 </a:t>
            </a:r>
            <a:r>
              <a:rPr lang="en-US" altLang="zh-CN" sz="2800" dirty="0" smtClean="0">
                <a:solidFill>
                  <a:schemeClr val="bg1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仓库发料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005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材料移入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移出库位：基础数据</a:t>
            </a:r>
            <a:r>
              <a:rPr lang="en-US" altLang="zh-CN" sz="2800" dirty="0" smtClean="0">
                <a:solidFill>
                  <a:schemeClr val="bg1"/>
                </a:solidFill>
              </a:rPr>
              <a:t> – 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工厂工段库位维护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过账日期：月底最后一天中班，过账到下个月一号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物料最小包装规格，发货倍数：来自</a:t>
            </a:r>
            <a:r>
              <a:rPr lang="en-US" altLang="zh-CN" sz="2800" dirty="0" smtClean="0">
                <a:solidFill>
                  <a:schemeClr val="bg1"/>
                </a:solidFill>
              </a:rPr>
              <a:t>SAP</a:t>
            </a:r>
            <a:r>
              <a:rPr lang="zh-CN" altLang="en-US" sz="2800" dirty="0" smtClean="0">
                <a:solidFill>
                  <a:schemeClr val="bg1"/>
                </a:solidFill>
              </a:rPr>
              <a:t>物料主数据（</a:t>
            </a:r>
            <a:r>
              <a:rPr lang="en-US" altLang="zh-CN" sz="2800" dirty="0" smtClean="0">
                <a:solidFill>
                  <a:schemeClr val="bg1"/>
                </a:solidFill>
              </a:rPr>
              <a:t>MM03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CC02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仓库确认车间产量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1513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成品数量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批次的正确性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入库完成之后要点击完成入库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入库库位：基础数据 </a:t>
            </a:r>
            <a:r>
              <a:rPr lang="en-US" altLang="zh-CN" sz="2800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工厂工段库位维护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半成品交接班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9897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半成品交接必须同线交接，即半成品任务单与下道任务单的资源必须属于同一条产线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下道任务单的配方必须包含该半成品（</a:t>
            </a:r>
            <a:r>
              <a:rPr lang="en-US" altLang="zh-CN" sz="2800" dirty="0" smtClean="0">
                <a:solidFill>
                  <a:schemeClr val="bg1"/>
                </a:solidFill>
              </a:rPr>
              <a:t>PF04</a:t>
            </a:r>
            <a:r>
              <a:rPr lang="zh-CN" altLang="en-US" sz="2800" dirty="0" smtClean="0">
                <a:solidFill>
                  <a:schemeClr val="bg1"/>
                </a:solidFill>
              </a:rPr>
              <a:t>核查）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46" y="384560"/>
            <a:ext cx="13300372" cy="6253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2037144" y="2233019"/>
            <a:ext cx="13098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日常操作及常见问题</a:t>
            </a:r>
            <a:endParaRPr lang="zh-CN" altLang="en-US" sz="9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7E44FF-30E5-4F98-A65F-B117C54F8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98" y="4074832"/>
            <a:ext cx="2889265" cy="7253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93FC0A-6BB3-4963-9A7F-A59AE7191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50" y="4074832"/>
            <a:ext cx="341348" cy="7253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B248DD-744C-4FC4-B2FE-4B5EDE0EB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363" y="4074832"/>
            <a:ext cx="341348" cy="7253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7475501" y="4153865"/>
            <a:ext cx="288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2020.03.26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515E7-9FC1-E34B-BD7D-F2C4F169309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11630090" y="5497204"/>
            <a:ext cx="364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信息部：黄孝建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2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本岗位交接班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96808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半成品入库库位：基础数据 </a:t>
            </a:r>
            <a:r>
              <a:rPr lang="en-US" altLang="zh-CN" sz="2800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工厂工段库位维护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注意库位的选择：入错库位，会导致后续的消耗环节异常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按任务单移库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9627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移库申请，需要根据实际的移库批次数量拆分行项目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PCQ1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原辅料批次确认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3912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有产量，必须有半成品消耗；没有产量，所有材料消耗为</a:t>
            </a:r>
            <a:r>
              <a:rPr lang="en-US" altLang="zh-CN" sz="2800" dirty="0" smtClean="0">
                <a:solidFill>
                  <a:schemeClr val="bg1"/>
                </a:solidFill>
              </a:rPr>
              <a:t>0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材料出库库位：基础数据 </a:t>
            </a:r>
            <a:r>
              <a:rPr lang="en-US" altLang="zh-CN" sz="2800" dirty="0" smtClean="0">
                <a:solidFill>
                  <a:schemeClr val="bg1"/>
                </a:solidFill>
              </a:rPr>
              <a:t>- 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工厂工段库位维护；注意材料在哪个库位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不要去更换没有批次的物料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水电气工时录入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3990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人工工时来自任务单排班；水、电、气、机器工时由人工录入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过账日期：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任务单提前结束，需要修改结束执行时间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冲销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0842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水电气消耗冲销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原辅料消耗冲销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半成品入库冲销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成品入库冲销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过账日期：冲销过账日期与原始凭证过账日期一致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配方删除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604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如果有半成品移交记录，则无法删除，建议</a:t>
            </a:r>
            <a:r>
              <a:rPr lang="en-US" altLang="zh-CN" sz="2800" dirty="0" smtClean="0">
                <a:solidFill>
                  <a:schemeClr val="bg1"/>
                </a:solidFill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</a:rPr>
              <a:t>产量</a:t>
            </a:r>
            <a:r>
              <a:rPr lang="en-US" altLang="zh-CN" sz="2800" dirty="0" smtClean="0">
                <a:solidFill>
                  <a:schemeClr val="bg1"/>
                </a:solidFill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</a:rPr>
              <a:t>消耗完成任务单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不管成品</a:t>
            </a:r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半成品，均直接上报产量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没有交接班环节</a:t>
            </a:r>
            <a:endParaRPr lang="zh-CN" altLang="en-US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829" y="1367518"/>
            <a:ext cx="763587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7028" y="1325201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394150" y="1279279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66932" y="1919255"/>
            <a:ext cx="771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通过取消本岗位交接班界面，取消返工订单消耗数据确认</a:t>
            </a:r>
            <a:endParaRPr lang="zh-CN" altLang="en-US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198" y="1337128"/>
            <a:ext cx="8798610" cy="414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返工订单配料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5601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返工量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用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产品返工</a:t>
            </a:r>
            <a:r>
              <a:rPr lang="en-US" altLang="zh-CN" sz="2800" dirty="0" smtClean="0">
                <a:solidFill>
                  <a:schemeClr val="bg1"/>
                </a:solidFill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产品，流程订单选的是</a:t>
            </a:r>
            <a:r>
              <a:rPr lang="en-US" altLang="zh-CN" sz="2800" dirty="0" smtClean="0">
                <a:solidFill>
                  <a:schemeClr val="bg1"/>
                </a:solidFill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产品，返工订单配料选择的消耗成品是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smtClean="0">
                <a:solidFill>
                  <a:schemeClr val="bg1"/>
                </a:solidFill>
              </a:rPr>
              <a:t>产品，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产品的订单计划量及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产品返工量，组成返工订单成品定额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返工订单消耗数据确认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5929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直接确认消耗数量，没有交接班环节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如何访问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系统？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2937" y="1791867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640058" y="1626676"/>
            <a:ext cx="13436656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hlinkClick r:id="rId4"/>
              </a:rPr>
              <a:t>http://192.200.1.101/mes/web/FXFrame.html</a:t>
            </a:r>
            <a:endParaRPr lang="en-US" altLang="zh-CN" sz="48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3BAA5B8-93CE-49E0-AB8D-B4864FA202C4}"/>
              </a:ext>
            </a:extLst>
          </p:cNvPr>
          <p:cNvSpPr/>
          <p:nvPr/>
        </p:nvSpPr>
        <p:spPr>
          <a:xfrm>
            <a:off x="1112937" y="2797705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640058" y="2632514"/>
            <a:ext cx="12957685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hlinkClick r:id="rId5"/>
              </a:rPr>
              <a:t>http://192.200.1.177/mes/web/FXFrame.html</a:t>
            </a:r>
            <a:endParaRPr lang="en-US" altLang="zh-CN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48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13BAA5B8-93CE-49E0-AB8D-B4864FA202C4}"/>
              </a:ext>
            </a:extLst>
          </p:cNvPr>
          <p:cNvSpPr/>
          <p:nvPr/>
        </p:nvSpPr>
        <p:spPr>
          <a:xfrm>
            <a:off x="1112933" y="3897187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640054" y="3731996"/>
            <a:ext cx="1290326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hlinkClick r:id="rId7"/>
              </a:rPr>
              <a:t>http://192.200.1.212/mes/web/FXFrame.html</a:t>
            </a:r>
            <a:endParaRPr lang="en-US" altLang="zh-CN" sz="4800" b="1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近期常见问题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过账日期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3279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涉及过账日期的业务：发料、退料、成品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半成品入库、半成品移库、原辅消耗、能源消耗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过账日期选择规则：月底最后一天中班，过账到下个月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冲销：过账日期同原始凭证（尤其注意跨月的冲销）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订单创建：选不到生产版本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94464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请核对生产版本、工艺路线、产品</a:t>
            </a:r>
            <a:r>
              <a:rPr lang="en-US" altLang="zh-CN" sz="2800" dirty="0" smtClean="0">
                <a:solidFill>
                  <a:schemeClr val="bg1"/>
                </a:solidFill>
              </a:rPr>
              <a:t>BOM</a:t>
            </a:r>
            <a:r>
              <a:rPr lang="zh-CN" altLang="en-US" sz="2800" dirty="0" smtClean="0">
                <a:solidFill>
                  <a:schemeClr val="bg1"/>
                </a:solidFill>
              </a:rPr>
              <a:t>，三者缺一不可，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另外需要检查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生产线资源对应关系及工段资源对应关系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注意生产版本的起始生效日期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结转专用任务单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2507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本岗位交接班，如果有半成品要移交到下班，而下班任务单并非同线同品种，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此时系统自动生成结转专用任务单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请注意：结转专用任务单仅用于移交半成品，只可操作本岗位交接班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半成品交接班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生产配料：查不到产品配方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6090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检查产品配方是否同步到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检查任务单生产版本选择是否正确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大字喷码核控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1158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初始化界面，录入任务单保存 报错：原因多半是任务单已经录入，请先查询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照片拍摄时间：请先核实源文件的照片拍摄时间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MES-2020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一季度常见问题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废品管理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111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第一类废品：如果任务单材料实际消耗低于材料理论消耗，则判定为异常任务单，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自动剔除，不会到最后的得率表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即废品数量不能出现负数（实际消耗 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理论消耗）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近期重要更新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近期重大更新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SU01 SAP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用户信息核查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513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系统操作过程，提示主数据被</a:t>
            </a:r>
            <a:r>
              <a:rPr lang="en-US" altLang="zh-CN" sz="2800" dirty="0" smtClean="0">
                <a:solidFill>
                  <a:schemeClr val="bg1"/>
                </a:solidFill>
              </a:rPr>
              <a:t>SAP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用户锁定，请自行查询并联系相关用户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8563" y="3311094"/>
            <a:ext cx="10523537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近期重大更新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数据提交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SAP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锁定操作引导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386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用户提交</a:t>
            </a:r>
            <a:r>
              <a:rPr lang="en-US" altLang="zh-CN" sz="2800" dirty="0" smtClean="0">
                <a:solidFill>
                  <a:schemeClr val="bg1"/>
                </a:solidFill>
              </a:rPr>
              <a:t>SAP</a:t>
            </a:r>
            <a:r>
              <a:rPr lang="zh-CN" altLang="en-US" sz="2800" dirty="0" smtClean="0">
                <a:solidFill>
                  <a:schemeClr val="bg1"/>
                </a:solidFill>
              </a:rPr>
              <a:t>发生超时等异常被锁定，请到该界面查询错误消息，并删除锁记录以后再操作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2045" y="3218576"/>
            <a:ext cx="14601825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6" y="2127693"/>
            <a:ext cx="5886110" cy="2767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838200" y="2287683"/>
            <a:ext cx="574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主要内容</a:t>
            </a:r>
            <a:endParaRPr lang="zh-CN" altLang="en-US" sz="9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7E44FF-30E5-4F98-A65F-B117C54F8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2" y="3778310"/>
            <a:ext cx="1768776" cy="7253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93FC0A-6BB3-4963-9A7F-A59AE7191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93" y="3778310"/>
            <a:ext cx="341348" cy="7253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B248DD-744C-4FC4-B2FE-4B5EDE0EB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8" y="3778310"/>
            <a:ext cx="341348" cy="7253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2614744" y="3857343"/>
            <a:ext cx="17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MENU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9024395" y="1082842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9445500" y="1018356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9226" y="20290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9000331" y="1964517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68709F-0A94-4973-8AD2-360995DFE6FD}"/>
              </a:ext>
            </a:extLst>
          </p:cNvPr>
          <p:cNvSpPr/>
          <p:nvPr/>
        </p:nvSpPr>
        <p:spPr>
          <a:xfrm>
            <a:off x="8122025" y="3039650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2C91D-D21A-4C18-891F-4F74548F88DB}"/>
              </a:ext>
            </a:extLst>
          </p:cNvPr>
          <p:cNvSpPr txBox="1"/>
          <p:nvPr/>
        </p:nvSpPr>
        <p:spPr>
          <a:xfrm>
            <a:off x="8543130" y="2975164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近期常见问题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0C1DBB-4990-45BB-966E-7513054EF61E}"/>
              </a:ext>
            </a:extLst>
          </p:cNvPr>
          <p:cNvSpPr/>
          <p:nvPr/>
        </p:nvSpPr>
        <p:spPr>
          <a:xfrm>
            <a:off x="7633429" y="40431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728C27-86BB-40B7-BF1A-C39FC3201E50}"/>
              </a:ext>
            </a:extLst>
          </p:cNvPr>
          <p:cNvSpPr txBox="1"/>
          <p:nvPr/>
        </p:nvSpPr>
        <p:spPr>
          <a:xfrm>
            <a:off x="8054534" y="3978617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近期重要更新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947E6C-1D06-4C90-9A15-F25940B8BE95}"/>
              </a:ext>
            </a:extLst>
          </p:cNvPr>
          <p:cNvSpPr/>
          <p:nvPr/>
        </p:nvSpPr>
        <p:spPr>
          <a:xfrm>
            <a:off x="7083299" y="5137147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7504404" y="5072661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4921C74-AC97-A248-A726-192D979E5A7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近期重大更新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派工单维护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111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月底最后一天中班，不允许选择上班派工单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财务月结规定，月底最后一天早班结束后，所有材料（包括半成品）必须假退库，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如有料液结存，必须还原为原材料假退库！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近期重大更新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车间产量按照工序上报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568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为了便于分厂操作，在任务单完成入库之后，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首次操作车间产量按照工序上报，按照任务单产量自动计算工序产量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包括灌装、套标、装箱；如果不需要修改，直接确认即可！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455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新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04514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信息部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2020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重点方针目标：新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一期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1804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主要涉及生产流程（计划下达</a:t>
            </a:r>
            <a:r>
              <a:rPr lang="en-US" altLang="zh-CN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2800" dirty="0" smtClean="0">
                <a:solidFill>
                  <a:schemeClr val="bg1"/>
                </a:solidFill>
                <a:sym typeface="Wingdings" pitchFamily="2" charset="2"/>
              </a:rPr>
              <a:t>订单关闭</a:t>
            </a:r>
            <a:r>
              <a:rPr lang="zh-CN" altLang="en-US" sz="2800" dirty="0" smtClean="0">
                <a:solidFill>
                  <a:schemeClr val="bg1"/>
                </a:solidFill>
              </a:rPr>
              <a:t>）所有程序的技改，如果分厂有任何优化意见，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请以基地为单位，整理成文档，发邮件给我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答疑交流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工艺路线的单位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3050" y="2741386"/>
            <a:ext cx="146081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答疑交流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关于流程订单关闭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请提供相关订单关闭及时性的考核规则！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答疑交流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Flash player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请选择</a:t>
            </a:r>
            <a:r>
              <a:rPr lang="en-US" altLang="zh-CN" sz="2800" dirty="0" smtClean="0">
                <a:solidFill>
                  <a:schemeClr val="bg1"/>
                </a:solidFill>
              </a:rPr>
              <a:t>IE</a:t>
            </a:r>
            <a:r>
              <a:rPr lang="zh-CN" altLang="en-US" sz="2800" dirty="0" smtClean="0">
                <a:solidFill>
                  <a:schemeClr val="bg1"/>
                </a:solidFill>
              </a:rPr>
              <a:t>或者 火狐浏览器！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543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感谢大家！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工厂生产线维护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117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成品产线（生产计划）：数据从生产管理系统同步到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仅需要维护产线类型（排班用）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其它类型产线：联系信息部维护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成品产线（无生产计划）：大桶水等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制盖线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制瓶线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工厂工段维护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6699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关键字段：班组类型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班组类型决定了后续操作流程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成品：灌装、包装、大桶水、制盖（一步法）、切环（两步法）</a:t>
            </a:r>
            <a:r>
              <a:rPr lang="en-US" altLang="zh-CN" sz="2800" dirty="0" smtClean="0">
                <a:solidFill>
                  <a:schemeClr val="bg1"/>
                </a:solidFill>
              </a:rPr>
              <a:t>……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半成品：配料、制瓶、瓶坯、压盖（两步法）、空罐、单罐   </a:t>
            </a:r>
            <a:r>
              <a:rPr lang="en-US" altLang="zh-CN" sz="2800" dirty="0" smtClean="0">
                <a:solidFill>
                  <a:schemeClr val="bg1"/>
                </a:solidFill>
              </a:rPr>
              <a:t>……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工厂工段库位维护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7522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关键字段：库位类型，关系到后续的发料、半成品入库、原辅料消耗等环节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工厂库：发料材料移出库位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车间库：发料材料移入库位、交接班半成品入库库位、原辅料消耗材料消耗库位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车间中转库：</a:t>
            </a:r>
            <a:r>
              <a:rPr lang="en-US" altLang="zh-CN" sz="2800" dirty="0" smtClean="0">
                <a:solidFill>
                  <a:schemeClr val="bg1"/>
                </a:solidFill>
              </a:rPr>
              <a:t>0099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0968" y="4585277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关键字段：库位用途，关系到后续的成品上报仓库确认环节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成品库：仓库确认车间产量上报，成品入库库位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2095</Words>
  <Application>Microsoft Office PowerPoint</Application>
  <PresentationFormat>自定义</PresentationFormat>
  <Paragraphs>323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Adobe 黑体 Std R</vt:lpstr>
      <vt:lpstr>等线</vt:lpstr>
      <vt:lpstr>等线 Light</vt:lpstr>
      <vt:lpstr>方正正准黑简体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亿桦</dc:creator>
  <cp:lastModifiedBy>李康帅</cp:lastModifiedBy>
  <cp:revision>219</cp:revision>
  <dcterms:created xsi:type="dcterms:W3CDTF">2019-10-22T05:21:41Z</dcterms:created>
  <dcterms:modified xsi:type="dcterms:W3CDTF">2021-10-29T08:46:07Z</dcterms:modified>
</cp:coreProperties>
</file>