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2346" y="0"/>
            <a:ext cx="7811653" cy="7449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6961" y="62230"/>
            <a:ext cx="3910076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2121196"/>
            <a:ext cx="4547870" cy="2008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65227" y="6466738"/>
            <a:ext cx="7696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6244" y="6466738"/>
            <a:ext cx="6000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7907" y="6466738"/>
            <a:ext cx="2413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4.png"/><Relationship Id="rId9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4.png"/><Relationship Id="rId9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4.png"/><Relationship Id="rId9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7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hyperlink" Target="https://www.youtube.com/watch?v=RAeXWjPMRVM" TargetMode="External"/><Relationship Id="rId7" Type="http://schemas.openxmlformats.org/officeDocument/2006/relationships/image" Target="../media/image90.png"/><Relationship Id="rId2" Type="http://schemas.openxmlformats.org/officeDocument/2006/relationships/hyperlink" Target="https://www.webopedia.com/quick_ref/computer-architecture-study-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hyperlink" Target="https://www.youtube.com/watch?v=DHhcnjEKEFo" TargetMode="External"/><Relationship Id="rId4" Type="http://schemas.openxmlformats.org/officeDocument/2006/relationships/hyperlink" Target="https://www.youtube.com/watch?v=HKmWvlrrN3M" TargetMode="External"/><Relationship Id="rId9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ktuonline.com/papers/mca-1-sem-computer-organization-and-architecture-rca-104-2018-1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8850"/>
            <a:chOff x="1332346" y="0"/>
            <a:chExt cx="7818120" cy="958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871" y="0"/>
              <a:ext cx="7304278" cy="9552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60042" y="0"/>
            <a:ext cx="6799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Noida</a:t>
            </a:r>
            <a:r>
              <a:rPr sz="2400" spc="-10" dirty="0">
                <a:latin typeface="Times New Roman"/>
                <a:cs typeface="Times New Roman"/>
              </a:rPr>
              <a:t> Institute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Engineering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Technology,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Greater</a:t>
            </a: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Noida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7800" y="1143000"/>
            <a:ext cx="6400800" cy="762000"/>
          </a:xfrm>
          <a:prstGeom prst="rect">
            <a:avLst/>
          </a:prstGeom>
          <a:ln w="24384">
            <a:solidFill>
              <a:srgbClr val="4AACC5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2800" b="1" spc="-20" dirty="0">
                <a:latin typeface="Times New Roman"/>
                <a:cs typeface="Times New Roman"/>
              </a:rPr>
              <a:t>MEMORY</a:t>
            </a:r>
            <a:r>
              <a:rPr sz="2800" b="1" spc="-1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486400" y="3962400"/>
            <a:ext cx="3352800" cy="1752600"/>
          </a:xfrm>
          <a:custGeom>
            <a:avLst/>
            <a:gdLst/>
            <a:ahLst/>
            <a:cxnLst/>
            <a:rect l="l" t="t" r="r" b="b"/>
            <a:pathLst>
              <a:path w="3352800" h="1752600">
                <a:moveTo>
                  <a:pt x="0" y="1752600"/>
                </a:moveTo>
                <a:lnTo>
                  <a:pt x="3352800" y="1752600"/>
                </a:lnTo>
                <a:lnTo>
                  <a:pt x="33528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24384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04128" y="3988434"/>
            <a:ext cx="3129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5" dirty="0" smtClean="0">
                <a:latin typeface="Times New Roman"/>
                <a:cs typeface="Times New Roman"/>
              </a:rPr>
              <a:t>LAKSHMAN JI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" y="5943600"/>
            <a:ext cx="533400" cy="533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60044" y="6568237"/>
            <a:ext cx="56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09507" y="64316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7000" y="2590800"/>
            <a:ext cx="1524000" cy="15240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2400" y="2971800"/>
            <a:ext cx="2057400" cy="533400"/>
          </a:xfrm>
          <a:prstGeom prst="rect">
            <a:avLst/>
          </a:prstGeom>
          <a:ln w="24384">
            <a:solidFill>
              <a:srgbClr val="4AACC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295"/>
              </a:spcBef>
            </a:pPr>
            <a:r>
              <a:rPr sz="2500" spc="-5" dirty="0">
                <a:latin typeface="Times New Roman"/>
                <a:cs typeface="Times New Roman"/>
              </a:rPr>
              <a:t>Unit: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6511" y="6323787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1354" y="6323787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3469" y="6323787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UNIT-4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400" y="3810000"/>
            <a:ext cx="4191000" cy="838200"/>
          </a:xfrm>
          <a:prstGeom prst="rect">
            <a:avLst/>
          </a:prstGeom>
          <a:ln w="24383">
            <a:solidFill>
              <a:srgbClr val="4AACC5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10"/>
              </a:spcBef>
            </a:pPr>
            <a:r>
              <a:rPr sz="2200" dirty="0">
                <a:latin typeface="Times New Roman"/>
                <a:cs typeface="Times New Roman"/>
              </a:rPr>
              <a:t>COMPUTER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200" spc="-30" dirty="0">
                <a:latin typeface="Times New Roman"/>
                <a:cs typeface="Times New Roman"/>
              </a:rPr>
              <a:t>ORGANIZATION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(AMCA-0104)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400" y="4876800"/>
            <a:ext cx="4191000" cy="838200"/>
          </a:xfrm>
          <a:prstGeom prst="rect">
            <a:avLst/>
          </a:prstGeom>
          <a:ln w="24383">
            <a:solidFill>
              <a:srgbClr val="4AACC5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00"/>
              </a:spcBef>
            </a:pPr>
            <a:r>
              <a:rPr sz="2000" spc="-15" dirty="0">
                <a:latin typeface="Times New Roman"/>
                <a:cs typeface="Times New Roman"/>
              </a:rPr>
              <a:t>MCA-I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233627"/>
            <a:ext cx="3931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4555" algn="l"/>
                <a:tab pos="1991360" algn="l"/>
                <a:tab pos="287845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pl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in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bout	di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fere</a:t>
            </a:r>
            <a:r>
              <a:rPr sz="2400" dirty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2264" y="1233627"/>
            <a:ext cx="665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1233627"/>
            <a:ext cx="77343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4865">
              <a:lnSpc>
                <a:spcPct val="100000"/>
              </a:lnSpc>
              <a:spcBef>
                <a:spcPts val="100"/>
              </a:spcBef>
              <a:tabLst>
                <a:tab pos="5098415" algn="l"/>
                <a:tab pos="6512559" algn="l"/>
                <a:tab pos="7162165" algn="l"/>
              </a:tabLst>
            </a:pP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mori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	th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42845" algn="l"/>
                <a:tab pos="3213735" algn="l"/>
                <a:tab pos="4342130" algn="l"/>
                <a:tab pos="501269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interconnection	</a:t>
            </a:r>
            <a:r>
              <a:rPr sz="2400" dirty="0">
                <a:latin typeface="Times New Roman"/>
                <a:cs typeface="Times New Roman"/>
              </a:rPr>
              <a:t>to	</a:t>
            </a:r>
            <a:r>
              <a:rPr sz="2400" spc="-5" dirty="0">
                <a:latin typeface="Times New Roman"/>
                <a:cs typeface="Times New Roman"/>
              </a:rPr>
              <a:t>form	</a:t>
            </a:r>
            <a:r>
              <a:rPr sz="2400" dirty="0">
                <a:latin typeface="Times New Roman"/>
                <a:cs typeface="Times New Roman"/>
              </a:rPr>
              <a:t>a	memory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9881" y="1599946"/>
            <a:ext cx="1182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hierarchy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2463" y="0"/>
              <a:ext cx="3085845" cy="8914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6244" y="6466738"/>
            <a:ext cx="5988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2/9/2022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4639" y="0"/>
              <a:ext cx="483844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13277" y="74421"/>
            <a:ext cx="42919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>
                <a:latin typeface="Times New Roman"/>
                <a:cs typeface="Times New Roman"/>
              </a:rPr>
              <a:t>Memory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Hierarchy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(CO4)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839200" cy="6172200"/>
            <a:chOff x="0" y="0"/>
            <a:chExt cx="8839200" cy="61722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813816"/>
              <a:ext cx="8305800" cy="535838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11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9255" y="0"/>
              <a:ext cx="5588254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07639" y="74421"/>
            <a:ext cx="5103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/>
                <a:cs typeface="Times New Roman"/>
              </a:rPr>
              <a:t>Me</a:t>
            </a:r>
            <a:r>
              <a:rPr spc="-75" dirty="0">
                <a:latin typeface="Times New Roman"/>
                <a:cs typeface="Times New Roman"/>
              </a:rPr>
              <a:t>m</a:t>
            </a:r>
            <a:r>
              <a:rPr spc="5" dirty="0">
                <a:latin typeface="Times New Roman"/>
                <a:cs typeface="Times New Roman"/>
              </a:rPr>
              <a:t>o</a:t>
            </a:r>
            <a:r>
              <a:rPr spc="-5" dirty="0">
                <a:latin typeface="Times New Roman"/>
                <a:cs typeface="Times New Roman"/>
              </a:rPr>
              <a:t>ry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Hiera</a:t>
            </a:r>
            <a:r>
              <a:rPr spc="-20" dirty="0">
                <a:latin typeface="Times New Roman"/>
                <a:cs typeface="Times New Roman"/>
              </a:rPr>
              <a:t>r</a:t>
            </a:r>
            <a:r>
              <a:rPr spc="-5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h</a:t>
            </a:r>
            <a:r>
              <a:rPr spc="-5" dirty="0">
                <a:latin typeface="Times New Roman"/>
                <a:cs typeface="Times New Roman"/>
              </a:rPr>
              <a:t>y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</a:t>
            </a:r>
            <a:r>
              <a:rPr spc="10" dirty="0">
                <a:latin typeface="Times New Roman"/>
                <a:cs typeface="Times New Roman"/>
              </a:rPr>
              <a:t>o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Times New Roman"/>
                <a:cs typeface="Times New Roman"/>
              </a:rPr>
              <a:t>t..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692023"/>
            <a:ext cx="7999095" cy="160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60"/>
              </a:lnSpc>
              <a:spcBef>
                <a:spcPts val="105"/>
              </a:spcBef>
            </a:pPr>
            <a:r>
              <a:rPr sz="2200" spc="-5" dirty="0">
                <a:latin typeface="Times New Roman"/>
                <a:cs typeface="Times New Roman"/>
              </a:rPr>
              <a:t>Memory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Hierarchy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  <a:tabLst>
                <a:tab pos="756285" algn="l"/>
              </a:tabLst>
            </a:pPr>
            <a:r>
              <a:rPr sz="1300" spc="-5" dirty="0">
                <a:latin typeface="Arial"/>
                <a:cs typeface="Arial"/>
              </a:rPr>
              <a:t>–	</a:t>
            </a:r>
            <a:r>
              <a:rPr sz="1300" spc="-10" dirty="0">
                <a:latin typeface="Times New Roman"/>
                <a:cs typeface="Times New Roman"/>
              </a:rPr>
              <a:t>Memory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hierarchy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computer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system </a:t>
            </a:r>
            <a:r>
              <a:rPr sz="1300" spc="-5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927100">
              <a:lnSpc>
                <a:spcPts val="1635"/>
              </a:lnSpc>
              <a:tabLst>
                <a:tab pos="1155700" algn="l"/>
              </a:tabLst>
            </a:pPr>
            <a:r>
              <a:rPr sz="1700" dirty="0">
                <a:latin typeface="Arial"/>
                <a:cs typeface="Arial"/>
              </a:rPr>
              <a:t>•	</a:t>
            </a:r>
            <a:r>
              <a:rPr sz="1700" b="1" spc="5" dirty="0">
                <a:latin typeface="Times New Roman"/>
                <a:cs typeface="Times New Roman"/>
              </a:rPr>
              <a:t>Main </a:t>
            </a:r>
            <a:r>
              <a:rPr sz="1700" b="1" spc="2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Memory</a:t>
            </a:r>
            <a:r>
              <a:rPr sz="1700" b="1" spc="4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r>
              <a:rPr sz="1700" spc="4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memory</a:t>
            </a:r>
            <a:r>
              <a:rPr sz="1700" spc="45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unit</a:t>
            </a:r>
            <a:r>
              <a:rPr sz="1700" spc="47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that 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communicates</a:t>
            </a:r>
            <a:r>
              <a:rPr sz="1700" spc="4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directly</a:t>
            </a:r>
            <a:r>
              <a:rPr sz="1700" spc="4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</a:t>
            </a:r>
            <a:r>
              <a:rPr sz="1700" spc="45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the 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CPU</a:t>
            </a:r>
            <a:endParaRPr sz="1700">
              <a:latin typeface="Times New Roman"/>
              <a:cs typeface="Times New Roman"/>
            </a:endParaRPr>
          </a:p>
          <a:p>
            <a:pPr marL="1155700">
              <a:lnSpc>
                <a:spcPts val="1635"/>
              </a:lnSpc>
            </a:pPr>
            <a:r>
              <a:rPr sz="1700" spc="-5" dirty="0">
                <a:latin typeface="Times New Roman"/>
                <a:cs typeface="Times New Roman"/>
              </a:rPr>
              <a:t>(</a:t>
            </a:r>
            <a:r>
              <a:rPr sz="1700" spc="-5" dirty="0">
                <a:solidFill>
                  <a:srgbClr val="CC9900"/>
                </a:solidFill>
                <a:latin typeface="Times New Roman"/>
                <a:cs typeface="Times New Roman"/>
              </a:rPr>
              <a:t>RAM</a:t>
            </a:r>
            <a:r>
              <a:rPr sz="1700" spc="-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ts val="1835"/>
              </a:lnSpc>
              <a:tabLst>
                <a:tab pos="1155700" algn="l"/>
              </a:tabLst>
            </a:pPr>
            <a:r>
              <a:rPr sz="1700" dirty="0">
                <a:latin typeface="Arial"/>
                <a:cs typeface="Arial"/>
              </a:rPr>
              <a:t>•	</a:t>
            </a:r>
            <a:r>
              <a:rPr sz="1700" b="1" dirty="0">
                <a:latin typeface="Times New Roman"/>
                <a:cs typeface="Times New Roman"/>
              </a:rPr>
              <a:t>Auxiliary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Memory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device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provide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backup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storage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dirty="0">
                <a:solidFill>
                  <a:srgbClr val="CC9900"/>
                </a:solidFill>
                <a:latin typeface="Times New Roman"/>
                <a:cs typeface="Times New Roman"/>
              </a:rPr>
              <a:t>Disk</a:t>
            </a:r>
            <a:r>
              <a:rPr sz="1700" spc="-2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CC9900"/>
                </a:solidFill>
                <a:latin typeface="Times New Roman"/>
                <a:cs typeface="Times New Roman"/>
              </a:rPr>
              <a:t>Drives</a:t>
            </a:r>
            <a:r>
              <a:rPr sz="1700" spc="-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ts val="1630"/>
              </a:lnSpc>
              <a:tabLst>
                <a:tab pos="1155700" algn="l"/>
              </a:tabLst>
            </a:pPr>
            <a:r>
              <a:rPr sz="1700" dirty="0">
                <a:latin typeface="Arial"/>
                <a:cs typeface="Arial"/>
              </a:rPr>
              <a:t>•	</a:t>
            </a:r>
            <a:r>
              <a:rPr sz="1700" b="1" dirty="0">
                <a:latin typeface="Times New Roman"/>
                <a:cs typeface="Times New Roman"/>
              </a:rPr>
              <a:t>Cache</a:t>
            </a:r>
            <a:r>
              <a:rPr sz="1700" b="1" spc="12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Memory</a:t>
            </a:r>
            <a:r>
              <a:rPr sz="1700" b="1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special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very-high-speed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memory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increase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processing</a:t>
            </a:r>
            <a:endParaRPr sz="1700">
              <a:latin typeface="Times New Roman"/>
              <a:cs typeface="Times New Roman"/>
            </a:endParaRPr>
          </a:p>
          <a:p>
            <a:pPr marL="1155700">
              <a:lnSpc>
                <a:spcPts val="1730"/>
              </a:lnSpc>
            </a:pPr>
            <a:r>
              <a:rPr sz="1700" spc="-5" dirty="0">
                <a:latin typeface="Times New Roman"/>
                <a:cs typeface="Times New Roman"/>
              </a:rPr>
              <a:t>speed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dirty="0">
                <a:solidFill>
                  <a:srgbClr val="CC9900"/>
                </a:solidFill>
                <a:latin typeface="Times New Roman"/>
                <a:cs typeface="Times New Roman"/>
              </a:rPr>
              <a:t>Cache</a:t>
            </a:r>
            <a:r>
              <a:rPr sz="1700" spc="-7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CC9900"/>
                </a:solidFill>
                <a:latin typeface="Times New Roman"/>
                <a:cs typeface="Times New Roman"/>
              </a:rPr>
              <a:t>RAM</a:t>
            </a:r>
            <a:r>
              <a:rPr sz="1700" spc="-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644" y="4884801"/>
            <a:ext cx="7539990" cy="1050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55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300" spc="-5" dirty="0">
                <a:latin typeface="Arial"/>
                <a:cs typeface="Arial"/>
              </a:rPr>
              <a:t>–	</a:t>
            </a:r>
            <a:r>
              <a:rPr sz="1300" spc="-10" dirty="0">
                <a:latin typeface="Times New Roman"/>
                <a:cs typeface="Times New Roman"/>
              </a:rPr>
              <a:t>Multiprogramming</a:t>
            </a:r>
            <a:endParaRPr sz="1300">
              <a:latin typeface="Times New Roman"/>
              <a:cs typeface="Times New Roman"/>
            </a:endParaRPr>
          </a:p>
          <a:p>
            <a:pPr marL="469900">
              <a:lnSpc>
                <a:spcPts val="1860"/>
              </a:lnSpc>
              <a:tabLst>
                <a:tab pos="698500" algn="l"/>
              </a:tabLst>
            </a:pPr>
            <a:r>
              <a:rPr sz="1700" dirty="0">
                <a:latin typeface="Arial"/>
                <a:cs typeface="Arial"/>
              </a:rPr>
              <a:t>•	</a:t>
            </a:r>
            <a:r>
              <a:rPr sz="1700" dirty="0">
                <a:latin typeface="Times New Roman"/>
                <a:cs typeface="Times New Roman"/>
              </a:rPr>
              <a:t>enable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dirty="0">
                <a:latin typeface="Times New Roman"/>
                <a:cs typeface="Times New Roman"/>
              </a:rPr>
              <a:t> CPU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process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number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of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independent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program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concurrently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tabLst>
                <a:tab pos="299085" algn="l"/>
              </a:tabLst>
            </a:pPr>
            <a:r>
              <a:rPr sz="1300" spc="-5" dirty="0">
                <a:latin typeface="Arial"/>
                <a:cs typeface="Arial"/>
              </a:rPr>
              <a:t>–	</a:t>
            </a:r>
            <a:r>
              <a:rPr sz="1300" spc="-10" dirty="0">
                <a:latin typeface="Times New Roman"/>
                <a:cs typeface="Times New Roman"/>
              </a:rPr>
              <a:t>Memory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Management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System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698500" marR="5080" indent="-228600">
              <a:lnSpc>
                <a:spcPct val="70600"/>
              </a:lnSpc>
              <a:spcBef>
                <a:spcPts val="495"/>
              </a:spcBef>
              <a:tabLst>
                <a:tab pos="698500" algn="l"/>
                <a:tab pos="1646555" algn="l"/>
                <a:tab pos="2043430" algn="l"/>
                <a:tab pos="2573655" algn="l"/>
                <a:tab pos="2887980" algn="l"/>
                <a:tab pos="4040504" algn="l"/>
                <a:tab pos="4890770" algn="l"/>
                <a:tab pos="5796280" algn="l"/>
                <a:tab pos="6647180" algn="l"/>
                <a:tab pos="7095490" algn="l"/>
              </a:tabLst>
            </a:pPr>
            <a:r>
              <a:rPr sz="1700" dirty="0">
                <a:latin typeface="Arial"/>
                <a:cs typeface="Arial"/>
              </a:rPr>
              <a:t>•	</a:t>
            </a:r>
            <a:r>
              <a:rPr sz="1700" spc="5" dirty="0">
                <a:latin typeface="Times New Roman"/>
                <a:cs typeface="Times New Roman"/>
              </a:rPr>
              <a:t>s</a:t>
            </a:r>
            <a:r>
              <a:rPr sz="1700" spc="-15" dirty="0">
                <a:latin typeface="Times New Roman"/>
                <a:cs typeface="Times New Roman"/>
              </a:rPr>
              <a:t>u</a:t>
            </a:r>
            <a:r>
              <a:rPr sz="1700" spc="10" dirty="0">
                <a:latin typeface="Times New Roman"/>
                <a:cs typeface="Times New Roman"/>
              </a:rPr>
              <a:t>p</a:t>
            </a:r>
            <a:r>
              <a:rPr sz="1700" spc="-15" dirty="0">
                <a:latin typeface="Times New Roman"/>
                <a:cs typeface="Times New Roman"/>
              </a:rPr>
              <a:t>e</a:t>
            </a:r>
            <a:r>
              <a:rPr sz="1700" spc="5" dirty="0">
                <a:latin typeface="Times New Roman"/>
                <a:cs typeface="Times New Roman"/>
              </a:rPr>
              <a:t>r</a:t>
            </a:r>
            <a:r>
              <a:rPr sz="1700" spc="-40" dirty="0">
                <a:latin typeface="Times New Roman"/>
                <a:cs typeface="Times New Roman"/>
              </a:rPr>
              <a:t>v</a:t>
            </a:r>
            <a:r>
              <a:rPr sz="1700" spc="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e	</a:t>
            </a:r>
            <a:r>
              <a:rPr sz="1700" spc="5" dirty="0">
                <a:latin typeface="Times New Roman"/>
                <a:cs typeface="Times New Roman"/>
              </a:rPr>
              <a:t>t</a:t>
            </a:r>
            <a:r>
              <a:rPr sz="1700" spc="-15" dirty="0">
                <a:latin typeface="Times New Roman"/>
                <a:cs typeface="Times New Roman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e	</a:t>
            </a:r>
            <a:r>
              <a:rPr sz="1700" spc="5" dirty="0">
                <a:latin typeface="Times New Roman"/>
                <a:cs typeface="Times New Roman"/>
              </a:rPr>
              <a:t>fl</a:t>
            </a:r>
            <a:r>
              <a:rPr sz="1700" spc="-15" dirty="0">
                <a:latin typeface="Times New Roman"/>
                <a:cs typeface="Times New Roman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w	</a:t>
            </a:r>
            <a:r>
              <a:rPr sz="1700" spc="-15" dirty="0">
                <a:latin typeface="Times New Roman"/>
                <a:cs typeface="Times New Roman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f	</a:t>
            </a:r>
            <a:r>
              <a:rPr sz="1700" spc="5" dirty="0">
                <a:latin typeface="Times New Roman"/>
                <a:cs typeface="Times New Roman"/>
              </a:rPr>
              <a:t>i</a:t>
            </a:r>
            <a:r>
              <a:rPr sz="1700" spc="-15" dirty="0">
                <a:latin typeface="Times New Roman"/>
                <a:cs typeface="Times New Roman"/>
              </a:rPr>
              <a:t>n</a:t>
            </a:r>
            <a:r>
              <a:rPr sz="1700" spc="5" dirty="0">
                <a:latin typeface="Times New Roman"/>
                <a:cs typeface="Times New Roman"/>
              </a:rPr>
              <a:t>f</a:t>
            </a:r>
            <a:r>
              <a:rPr sz="1700" spc="-15" dirty="0">
                <a:latin typeface="Times New Roman"/>
                <a:cs typeface="Times New Roman"/>
              </a:rPr>
              <a:t>o</a:t>
            </a:r>
            <a:r>
              <a:rPr sz="1700" spc="5" dirty="0">
                <a:latin typeface="Times New Roman"/>
                <a:cs typeface="Times New Roman"/>
              </a:rPr>
              <a:t>r</a:t>
            </a:r>
            <a:r>
              <a:rPr sz="1700" spc="-30" dirty="0">
                <a:latin typeface="Times New Roman"/>
                <a:cs typeface="Times New Roman"/>
              </a:rPr>
              <a:t>m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ti</a:t>
            </a:r>
            <a:r>
              <a:rPr sz="1700" spc="-15" dirty="0">
                <a:latin typeface="Times New Roman"/>
                <a:cs typeface="Times New Roman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n	</a:t>
            </a:r>
            <a:r>
              <a:rPr sz="1700" spc="10" dirty="0">
                <a:latin typeface="Times New Roman"/>
                <a:cs typeface="Times New Roman"/>
              </a:rPr>
              <a:t>b</a:t>
            </a:r>
            <a:r>
              <a:rPr sz="1700" spc="-15" dirty="0">
                <a:latin typeface="Times New Roman"/>
                <a:cs typeface="Times New Roman"/>
              </a:rPr>
              <a:t>e</a:t>
            </a:r>
            <a:r>
              <a:rPr sz="1700" spc="5" dirty="0">
                <a:latin typeface="Times New Roman"/>
                <a:cs typeface="Times New Roman"/>
              </a:rPr>
              <a:t>t</a:t>
            </a:r>
            <a:r>
              <a:rPr sz="1700" spc="-10" dirty="0">
                <a:latin typeface="Times New Roman"/>
                <a:cs typeface="Times New Roman"/>
              </a:rPr>
              <a:t>w</a:t>
            </a:r>
            <a:r>
              <a:rPr sz="1700" spc="-15" dirty="0">
                <a:latin typeface="Times New Roman"/>
                <a:cs typeface="Times New Roman"/>
              </a:rPr>
              <a:t>ee</a:t>
            </a:r>
            <a:r>
              <a:rPr sz="1700" dirty="0">
                <a:latin typeface="Times New Roman"/>
                <a:cs typeface="Times New Roman"/>
              </a:rPr>
              <a:t>n	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ux</a:t>
            </a:r>
            <a:r>
              <a:rPr sz="1700" spc="5" dirty="0">
                <a:latin typeface="Times New Roman"/>
                <a:cs typeface="Times New Roman"/>
              </a:rPr>
              <a:t>ili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y	</a:t>
            </a:r>
            <a:r>
              <a:rPr sz="1700" spc="-30" dirty="0">
                <a:latin typeface="Times New Roman"/>
                <a:cs typeface="Times New Roman"/>
              </a:rPr>
              <a:t>m</a:t>
            </a:r>
            <a:r>
              <a:rPr sz="1700" spc="10" dirty="0">
                <a:latin typeface="Times New Roman"/>
                <a:cs typeface="Times New Roman"/>
              </a:rPr>
              <a:t>e</a:t>
            </a:r>
            <a:r>
              <a:rPr sz="1700" spc="-5" dirty="0">
                <a:latin typeface="Times New Roman"/>
                <a:cs typeface="Times New Roman"/>
              </a:rPr>
              <a:t>m</a:t>
            </a:r>
            <a:r>
              <a:rPr sz="1700" spc="-15" dirty="0">
                <a:latin typeface="Times New Roman"/>
                <a:cs typeface="Times New Roman"/>
              </a:rPr>
              <a:t>o</a:t>
            </a:r>
            <a:r>
              <a:rPr sz="1700" spc="5" dirty="0">
                <a:latin typeface="Times New Roman"/>
                <a:cs typeface="Times New Roman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y	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d	</a:t>
            </a:r>
            <a:r>
              <a:rPr sz="1700" spc="-30" dirty="0">
                <a:latin typeface="Times New Roman"/>
                <a:cs typeface="Times New Roman"/>
              </a:rPr>
              <a:t>m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n  </a:t>
            </a:r>
            <a:r>
              <a:rPr sz="1700" spc="-15" dirty="0">
                <a:latin typeface="Times New Roman"/>
                <a:cs typeface="Times New Roman"/>
              </a:rPr>
              <a:t>memory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7800" y="2444495"/>
            <a:ext cx="6477000" cy="2356485"/>
          </a:xfrm>
          <a:custGeom>
            <a:avLst/>
            <a:gdLst/>
            <a:ahLst/>
            <a:cxnLst/>
            <a:rect l="l" t="t" r="r" b="b"/>
            <a:pathLst>
              <a:path w="6477000" h="2356485">
                <a:moveTo>
                  <a:pt x="6477000" y="0"/>
                </a:moveTo>
                <a:lnTo>
                  <a:pt x="0" y="0"/>
                </a:lnTo>
                <a:lnTo>
                  <a:pt x="0" y="2356104"/>
                </a:lnTo>
                <a:lnTo>
                  <a:pt x="6477000" y="2356104"/>
                </a:lnTo>
                <a:lnTo>
                  <a:pt x="6477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97008" y="2635031"/>
            <a:ext cx="1544320" cy="44132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07365" marR="345440" indent="-172085">
              <a:lnSpc>
                <a:spcPct val="103000"/>
              </a:lnSpc>
              <a:spcBef>
                <a:spcPts val="325"/>
              </a:spcBef>
            </a:pPr>
            <a:r>
              <a:rPr sz="1050" b="1" spc="265" dirty="0">
                <a:latin typeface="Gulim"/>
                <a:cs typeface="Gulim"/>
              </a:rPr>
              <a:t>Magnetic  </a:t>
            </a:r>
            <a:r>
              <a:rPr sz="1050" b="1" spc="275" dirty="0">
                <a:latin typeface="Gulim"/>
                <a:cs typeface="Gulim"/>
              </a:rPr>
              <a:t>tapes</a:t>
            </a:r>
            <a:endParaRPr sz="105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7008" y="3252684"/>
            <a:ext cx="1544320" cy="44132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26415" marR="345440" indent="-190500">
              <a:lnSpc>
                <a:spcPct val="102899"/>
              </a:lnSpc>
              <a:spcBef>
                <a:spcPts val="330"/>
              </a:spcBef>
            </a:pPr>
            <a:r>
              <a:rPr sz="1050" b="1" spc="265" dirty="0">
                <a:latin typeface="Gulim"/>
                <a:cs typeface="Gulim"/>
              </a:rPr>
              <a:t>Magnetic  </a:t>
            </a:r>
            <a:r>
              <a:rPr sz="1050" b="1" spc="254" dirty="0">
                <a:latin typeface="Gulim"/>
                <a:cs typeface="Gulim"/>
              </a:rPr>
              <a:t>disks</a:t>
            </a:r>
            <a:endParaRPr sz="1050">
              <a:latin typeface="Gulim"/>
              <a:cs typeface="Guli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2984" y="2811431"/>
            <a:ext cx="1544320" cy="70612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785"/>
              </a:spcBef>
            </a:pPr>
            <a:r>
              <a:rPr sz="1050" b="1" spc="265" dirty="0">
                <a:latin typeface="Gulim"/>
                <a:cs typeface="Gulim"/>
              </a:rPr>
              <a:t>I/O</a:t>
            </a:r>
            <a:r>
              <a:rPr sz="1050" b="1" spc="145" dirty="0">
                <a:latin typeface="Gulim"/>
                <a:cs typeface="Gulim"/>
              </a:rPr>
              <a:t> </a:t>
            </a:r>
            <a:r>
              <a:rPr sz="1050" b="1" spc="275" dirty="0">
                <a:latin typeface="Gulim"/>
                <a:cs typeface="Gulim"/>
              </a:rPr>
              <a:t>processor</a:t>
            </a:r>
            <a:endParaRPr sz="1050">
              <a:latin typeface="Gulim"/>
              <a:cs typeface="Guli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2984" y="3958509"/>
            <a:ext cx="1544320" cy="70612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1050" b="1" spc="375" dirty="0">
                <a:latin typeface="Gulim"/>
                <a:cs typeface="Gulim"/>
              </a:rPr>
              <a:t>CPU</a:t>
            </a:r>
            <a:endParaRPr sz="1050">
              <a:latin typeface="Gulim"/>
              <a:cs typeface="Guli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6513" y="2811431"/>
            <a:ext cx="1287145" cy="70612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262255" marR="268605" indent="155575">
              <a:lnSpc>
                <a:spcPct val="102899"/>
              </a:lnSpc>
            </a:pPr>
            <a:r>
              <a:rPr sz="1050" b="1" spc="300" dirty="0">
                <a:latin typeface="Gulim"/>
                <a:cs typeface="Gulim"/>
              </a:rPr>
              <a:t>Main </a:t>
            </a:r>
            <a:r>
              <a:rPr sz="1050" b="1" spc="305" dirty="0">
                <a:latin typeface="Gulim"/>
                <a:cs typeface="Gulim"/>
              </a:rPr>
              <a:t> </a:t>
            </a:r>
            <a:r>
              <a:rPr sz="1050" b="1" spc="335" dirty="0">
                <a:latin typeface="Gulim"/>
                <a:cs typeface="Gulim"/>
              </a:rPr>
              <a:t>memory</a:t>
            </a:r>
            <a:endParaRPr sz="105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3651" y="3958509"/>
            <a:ext cx="1029335" cy="70612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33350" marR="139700" indent="74930">
              <a:lnSpc>
                <a:spcPct val="102899"/>
              </a:lnSpc>
              <a:spcBef>
                <a:spcPts val="5"/>
              </a:spcBef>
            </a:pPr>
            <a:r>
              <a:rPr sz="1050" b="1" spc="325" dirty="0">
                <a:latin typeface="Gulim"/>
                <a:cs typeface="Gulim"/>
              </a:rPr>
              <a:t>Cache </a:t>
            </a:r>
            <a:r>
              <a:rPr sz="1050" b="1" spc="-330" dirty="0">
                <a:latin typeface="Gulim"/>
                <a:cs typeface="Gulim"/>
              </a:rPr>
              <a:t> </a:t>
            </a:r>
            <a:r>
              <a:rPr sz="1050" b="1" spc="335" dirty="0">
                <a:latin typeface="Gulim"/>
                <a:cs typeface="Gulim"/>
              </a:rPr>
              <a:t>memory</a:t>
            </a:r>
            <a:endParaRPr sz="1050">
              <a:latin typeface="Gulim"/>
              <a:cs typeface="Guli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7800" y="2444495"/>
            <a:ext cx="6477000" cy="2356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05"/>
              </a:spcBef>
            </a:pPr>
            <a:r>
              <a:rPr sz="1050" b="1" spc="229" dirty="0">
                <a:latin typeface="Gulim"/>
                <a:cs typeface="Gulim"/>
              </a:rPr>
              <a:t>Auxiliary</a:t>
            </a:r>
            <a:r>
              <a:rPr sz="1050" b="1" spc="140" dirty="0">
                <a:latin typeface="Gulim"/>
                <a:cs typeface="Gulim"/>
              </a:rPr>
              <a:t> </a:t>
            </a:r>
            <a:r>
              <a:rPr sz="1050" b="1" spc="335" dirty="0">
                <a:latin typeface="Gulim"/>
                <a:cs typeface="Gulim"/>
              </a:rPr>
              <a:t>memory</a:t>
            </a:r>
            <a:endParaRPr sz="1050">
              <a:latin typeface="Gulim"/>
              <a:cs typeface="Guli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39694" y="2854918"/>
            <a:ext cx="4185920" cy="1678939"/>
            <a:chOff x="3139694" y="2854918"/>
            <a:chExt cx="4185920" cy="1678939"/>
          </a:xfrm>
        </p:grpSpPr>
        <p:sp>
          <p:nvSpPr>
            <p:cNvPr id="19" name="object 19"/>
            <p:cNvSpPr/>
            <p:nvPr/>
          </p:nvSpPr>
          <p:spPr>
            <a:xfrm>
              <a:off x="3141140" y="2856363"/>
              <a:ext cx="772160" cy="88265"/>
            </a:xfrm>
            <a:custGeom>
              <a:avLst/>
              <a:gdLst/>
              <a:ahLst/>
              <a:cxnLst/>
              <a:rect l="l" t="t" r="r" b="b"/>
              <a:pathLst>
                <a:path w="772160" h="88264">
                  <a:moveTo>
                    <a:pt x="128640" y="0"/>
                  </a:moveTo>
                  <a:lnTo>
                    <a:pt x="0" y="43492"/>
                  </a:lnTo>
                  <a:lnTo>
                    <a:pt x="128640" y="88160"/>
                  </a:lnTo>
                  <a:lnTo>
                    <a:pt x="128640" y="0"/>
                  </a:lnTo>
                  <a:close/>
                </a:path>
                <a:path w="772160" h="88264">
                  <a:moveTo>
                    <a:pt x="643203" y="0"/>
                  </a:moveTo>
                  <a:lnTo>
                    <a:pt x="643203" y="88160"/>
                  </a:lnTo>
                  <a:lnTo>
                    <a:pt x="771844" y="43492"/>
                  </a:lnTo>
                  <a:lnTo>
                    <a:pt x="6432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41140" y="2856363"/>
              <a:ext cx="772160" cy="88265"/>
            </a:xfrm>
            <a:custGeom>
              <a:avLst/>
              <a:gdLst/>
              <a:ahLst/>
              <a:cxnLst/>
              <a:rect l="l" t="t" r="r" b="b"/>
              <a:pathLst>
                <a:path w="772160" h="88264">
                  <a:moveTo>
                    <a:pt x="128640" y="0"/>
                  </a:moveTo>
                  <a:lnTo>
                    <a:pt x="128640" y="88160"/>
                  </a:lnTo>
                  <a:lnTo>
                    <a:pt x="0" y="43492"/>
                  </a:lnTo>
                  <a:lnTo>
                    <a:pt x="128640" y="0"/>
                  </a:lnTo>
                  <a:close/>
                </a:path>
                <a:path w="772160" h="88264">
                  <a:moveTo>
                    <a:pt x="643203" y="0"/>
                  </a:moveTo>
                  <a:lnTo>
                    <a:pt x="643203" y="88160"/>
                  </a:lnTo>
                  <a:lnTo>
                    <a:pt x="771844" y="43492"/>
                  </a:lnTo>
                  <a:lnTo>
                    <a:pt x="643203" y="0"/>
                  </a:lnTo>
                  <a:close/>
                </a:path>
                <a:path w="772160" h="88264">
                  <a:moveTo>
                    <a:pt x="128640" y="43492"/>
                  </a:moveTo>
                  <a:lnTo>
                    <a:pt x="643203" y="434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41140" y="3385523"/>
              <a:ext cx="772160" cy="88265"/>
            </a:xfrm>
            <a:custGeom>
              <a:avLst/>
              <a:gdLst/>
              <a:ahLst/>
              <a:cxnLst/>
              <a:rect l="l" t="t" r="r" b="b"/>
              <a:pathLst>
                <a:path w="772160" h="88264">
                  <a:moveTo>
                    <a:pt x="128640" y="0"/>
                  </a:moveTo>
                  <a:lnTo>
                    <a:pt x="0" y="43492"/>
                  </a:lnTo>
                  <a:lnTo>
                    <a:pt x="128640" y="88258"/>
                  </a:lnTo>
                  <a:lnTo>
                    <a:pt x="128640" y="0"/>
                  </a:lnTo>
                  <a:close/>
                </a:path>
                <a:path w="772160" h="88264">
                  <a:moveTo>
                    <a:pt x="643203" y="0"/>
                  </a:moveTo>
                  <a:lnTo>
                    <a:pt x="643203" y="88258"/>
                  </a:lnTo>
                  <a:lnTo>
                    <a:pt x="771844" y="43492"/>
                  </a:lnTo>
                  <a:lnTo>
                    <a:pt x="6432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41140" y="3385523"/>
              <a:ext cx="772160" cy="88265"/>
            </a:xfrm>
            <a:custGeom>
              <a:avLst/>
              <a:gdLst/>
              <a:ahLst/>
              <a:cxnLst/>
              <a:rect l="l" t="t" r="r" b="b"/>
              <a:pathLst>
                <a:path w="772160" h="88264">
                  <a:moveTo>
                    <a:pt x="128640" y="0"/>
                  </a:moveTo>
                  <a:lnTo>
                    <a:pt x="128640" y="88258"/>
                  </a:lnTo>
                  <a:lnTo>
                    <a:pt x="0" y="43492"/>
                  </a:lnTo>
                  <a:lnTo>
                    <a:pt x="128640" y="0"/>
                  </a:lnTo>
                  <a:close/>
                </a:path>
                <a:path w="772160" h="88264">
                  <a:moveTo>
                    <a:pt x="643203" y="0"/>
                  </a:moveTo>
                  <a:lnTo>
                    <a:pt x="643203" y="88258"/>
                  </a:lnTo>
                  <a:lnTo>
                    <a:pt x="771844" y="43492"/>
                  </a:lnTo>
                  <a:lnTo>
                    <a:pt x="643203" y="0"/>
                  </a:lnTo>
                  <a:close/>
                </a:path>
                <a:path w="772160" h="88264">
                  <a:moveTo>
                    <a:pt x="128640" y="43492"/>
                  </a:moveTo>
                  <a:lnTo>
                    <a:pt x="643203" y="434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57101" y="2944524"/>
              <a:ext cx="1029969" cy="88265"/>
            </a:xfrm>
            <a:custGeom>
              <a:avLst/>
              <a:gdLst/>
              <a:ahLst/>
              <a:cxnLst/>
              <a:rect l="l" t="t" r="r" b="b"/>
              <a:pathLst>
                <a:path w="1029970" h="88264">
                  <a:moveTo>
                    <a:pt x="128640" y="0"/>
                  </a:moveTo>
                  <a:lnTo>
                    <a:pt x="0" y="43492"/>
                  </a:lnTo>
                  <a:lnTo>
                    <a:pt x="128640" y="88258"/>
                  </a:lnTo>
                  <a:lnTo>
                    <a:pt x="128640" y="0"/>
                  </a:lnTo>
                  <a:close/>
                </a:path>
                <a:path w="1029970" h="88264">
                  <a:moveTo>
                    <a:pt x="900770" y="0"/>
                  </a:moveTo>
                  <a:lnTo>
                    <a:pt x="900770" y="88258"/>
                  </a:lnTo>
                  <a:lnTo>
                    <a:pt x="1029411" y="43492"/>
                  </a:lnTo>
                  <a:lnTo>
                    <a:pt x="900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57101" y="2944524"/>
              <a:ext cx="1029969" cy="88265"/>
            </a:xfrm>
            <a:custGeom>
              <a:avLst/>
              <a:gdLst/>
              <a:ahLst/>
              <a:cxnLst/>
              <a:rect l="l" t="t" r="r" b="b"/>
              <a:pathLst>
                <a:path w="1029970" h="88264">
                  <a:moveTo>
                    <a:pt x="128640" y="0"/>
                  </a:moveTo>
                  <a:lnTo>
                    <a:pt x="128640" y="88258"/>
                  </a:lnTo>
                  <a:lnTo>
                    <a:pt x="0" y="43492"/>
                  </a:lnTo>
                  <a:lnTo>
                    <a:pt x="128640" y="0"/>
                  </a:lnTo>
                  <a:close/>
                </a:path>
                <a:path w="1029970" h="88264">
                  <a:moveTo>
                    <a:pt x="900770" y="0"/>
                  </a:moveTo>
                  <a:lnTo>
                    <a:pt x="900770" y="88258"/>
                  </a:lnTo>
                  <a:lnTo>
                    <a:pt x="1029411" y="43492"/>
                  </a:lnTo>
                  <a:lnTo>
                    <a:pt x="900770" y="0"/>
                  </a:lnTo>
                  <a:close/>
                </a:path>
                <a:path w="1029970" h="88264">
                  <a:moveTo>
                    <a:pt x="128640" y="43492"/>
                  </a:moveTo>
                  <a:lnTo>
                    <a:pt x="900770" y="434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57102" y="4444195"/>
              <a:ext cx="1287145" cy="88265"/>
            </a:xfrm>
            <a:custGeom>
              <a:avLst/>
              <a:gdLst/>
              <a:ahLst/>
              <a:cxnLst/>
              <a:rect l="l" t="t" r="r" b="b"/>
              <a:pathLst>
                <a:path w="1287145" h="88264">
                  <a:moveTo>
                    <a:pt x="128640" y="0"/>
                  </a:moveTo>
                  <a:lnTo>
                    <a:pt x="0" y="43512"/>
                  </a:lnTo>
                  <a:lnTo>
                    <a:pt x="128640" y="88199"/>
                  </a:lnTo>
                  <a:lnTo>
                    <a:pt x="128640" y="0"/>
                  </a:lnTo>
                  <a:close/>
                </a:path>
                <a:path w="1287145" h="88264">
                  <a:moveTo>
                    <a:pt x="1157909" y="0"/>
                  </a:moveTo>
                  <a:lnTo>
                    <a:pt x="1157909" y="88199"/>
                  </a:lnTo>
                  <a:lnTo>
                    <a:pt x="1286550" y="43512"/>
                  </a:lnTo>
                  <a:lnTo>
                    <a:pt x="1157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57101" y="4444195"/>
              <a:ext cx="1287145" cy="88265"/>
            </a:xfrm>
            <a:custGeom>
              <a:avLst/>
              <a:gdLst/>
              <a:ahLst/>
              <a:cxnLst/>
              <a:rect l="l" t="t" r="r" b="b"/>
              <a:pathLst>
                <a:path w="1287145" h="88264">
                  <a:moveTo>
                    <a:pt x="128640" y="0"/>
                  </a:moveTo>
                  <a:lnTo>
                    <a:pt x="128640" y="88199"/>
                  </a:lnTo>
                  <a:lnTo>
                    <a:pt x="0" y="43512"/>
                  </a:lnTo>
                  <a:lnTo>
                    <a:pt x="128640" y="0"/>
                  </a:lnTo>
                  <a:close/>
                </a:path>
                <a:path w="1287145" h="88264">
                  <a:moveTo>
                    <a:pt x="1157909" y="0"/>
                  </a:moveTo>
                  <a:lnTo>
                    <a:pt x="1157909" y="88199"/>
                  </a:lnTo>
                  <a:lnTo>
                    <a:pt x="1286550" y="43512"/>
                  </a:lnTo>
                  <a:lnTo>
                    <a:pt x="1157909" y="0"/>
                  </a:lnTo>
                  <a:close/>
                </a:path>
                <a:path w="1287145" h="88264">
                  <a:moveTo>
                    <a:pt x="128640" y="43512"/>
                  </a:moveTo>
                  <a:lnTo>
                    <a:pt x="1157909" y="435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95038" y="3517274"/>
              <a:ext cx="128905" cy="441325"/>
            </a:xfrm>
            <a:custGeom>
              <a:avLst/>
              <a:gdLst/>
              <a:ahLst/>
              <a:cxnLst/>
              <a:rect l="l" t="t" r="r" b="b"/>
              <a:pathLst>
                <a:path w="128904" h="441325">
                  <a:moveTo>
                    <a:pt x="63462" y="0"/>
                  </a:moveTo>
                  <a:lnTo>
                    <a:pt x="0" y="88160"/>
                  </a:lnTo>
                  <a:lnTo>
                    <a:pt x="128640" y="88160"/>
                  </a:lnTo>
                  <a:lnTo>
                    <a:pt x="63462" y="0"/>
                  </a:lnTo>
                  <a:close/>
                </a:path>
                <a:path w="128904" h="441325">
                  <a:moveTo>
                    <a:pt x="128640" y="353024"/>
                  </a:moveTo>
                  <a:lnTo>
                    <a:pt x="0" y="353024"/>
                  </a:lnTo>
                  <a:lnTo>
                    <a:pt x="63462" y="441224"/>
                  </a:lnTo>
                  <a:lnTo>
                    <a:pt x="128640" y="353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95038" y="3517274"/>
              <a:ext cx="128905" cy="441325"/>
            </a:xfrm>
            <a:custGeom>
              <a:avLst/>
              <a:gdLst/>
              <a:ahLst/>
              <a:cxnLst/>
              <a:rect l="l" t="t" r="r" b="b"/>
              <a:pathLst>
                <a:path w="128904" h="441325">
                  <a:moveTo>
                    <a:pt x="128640" y="88160"/>
                  </a:moveTo>
                  <a:lnTo>
                    <a:pt x="0" y="88160"/>
                  </a:lnTo>
                  <a:lnTo>
                    <a:pt x="63462" y="0"/>
                  </a:lnTo>
                  <a:lnTo>
                    <a:pt x="128640" y="88160"/>
                  </a:lnTo>
                  <a:close/>
                </a:path>
                <a:path w="128904" h="441325">
                  <a:moveTo>
                    <a:pt x="128640" y="353024"/>
                  </a:moveTo>
                  <a:lnTo>
                    <a:pt x="0" y="353024"/>
                  </a:lnTo>
                  <a:lnTo>
                    <a:pt x="63462" y="441224"/>
                  </a:lnTo>
                  <a:lnTo>
                    <a:pt x="128640" y="353024"/>
                  </a:lnTo>
                  <a:close/>
                </a:path>
                <a:path w="128904" h="441325">
                  <a:moveTo>
                    <a:pt x="63462" y="88160"/>
                  </a:moveTo>
                  <a:lnTo>
                    <a:pt x="63462" y="3530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8434" y="3300619"/>
              <a:ext cx="131531" cy="9105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51082" y="3345557"/>
              <a:ext cx="419100" cy="772160"/>
            </a:xfrm>
            <a:custGeom>
              <a:avLst/>
              <a:gdLst/>
              <a:ahLst/>
              <a:cxnLst/>
              <a:rect l="l" t="t" r="r" b="b"/>
              <a:pathLst>
                <a:path w="419100" h="772160">
                  <a:moveTo>
                    <a:pt x="0" y="0"/>
                  </a:moveTo>
                  <a:lnTo>
                    <a:pt x="418796" y="0"/>
                  </a:lnTo>
                </a:path>
                <a:path w="419100" h="772160">
                  <a:moveTo>
                    <a:pt x="0" y="0"/>
                  </a:moveTo>
                  <a:lnTo>
                    <a:pt x="0" y="7717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7663" y="4072309"/>
              <a:ext cx="131531" cy="9109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97749" y="4117266"/>
              <a:ext cx="353695" cy="0"/>
            </a:xfrm>
            <a:custGeom>
              <a:avLst/>
              <a:gdLst/>
              <a:ahLst/>
              <a:cxnLst/>
              <a:rect l="l" t="t" r="r" b="b"/>
              <a:pathLst>
                <a:path w="353695">
                  <a:moveTo>
                    <a:pt x="3533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12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0350" cy="894715"/>
            <a:chOff x="0" y="0"/>
            <a:chExt cx="915035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7895" y="0"/>
              <a:ext cx="4494022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7344" y="74421"/>
            <a:ext cx="8174990" cy="5049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21305">
              <a:lnSpc>
                <a:spcPct val="100000"/>
              </a:lnSpc>
              <a:spcBef>
                <a:spcPts val="90"/>
              </a:spcBef>
            </a:pPr>
            <a:r>
              <a:rPr sz="3200" spc="-20" dirty="0">
                <a:latin typeface="Times New Roman"/>
                <a:cs typeface="Times New Roman"/>
              </a:rPr>
              <a:t>Memory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Hierarchy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R="4915535" algn="r">
              <a:lnSpc>
                <a:spcPts val="4135"/>
              </a:lnSpc>
              <a:tabLst>
                <a:tab pos="572770" algn="l"/>
              </a:tabLst>
            </a:pPr>
            <a:r>
              <a:rPr sz="3600" dirty="0">
                <a:latin typeface="Wingdings"/>
                <a:cs typeface="Wingdings"/>
              </a:rPr>
              <a:t></a:t>
            </a:r>
            <a:r>
              <a:rPr sz="3600" dirty="0">
                <a:latin typeface="Times New Roman"/>
                <a:cs typeface="Times New Roman"/>
              </a:rPr>
              <a:t>	Main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Memory</a:t>
            </a:r>
            <a:endParaRPr sz="3600">
              <a:latin typeface="Times New Roman"/>
              <a:cs typeface="Times New Roman"/>
            </a:endParaRPr>
          </a:p>
          <a:p>
            <a:pPr marR="4850765" algn="r">
              <a:lnSpc>
                <a:spcPts val="3500"/>
              </a:lnSpc>
            </a:pPr>
            <a:r>
              <a:rPr sz="3200" spc="-5" dirty="0">
                <a:latin typeface="Times New Roman"/>
                <a:cs typeface="Times New Roman"/>
              </a:rPr>
              <a:t>Bootstrap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Loader</a:t>
            </a:r>
            <a:endParaRPr sz="3200">
              <a:latin typeface="Times New Roman"/>
              <a:cs typeface="Times New Roman"/>
            </a:endParaRPr>
          </a:p>
          <a:p>
            <a:pPr marL="939800" marR="17780">
              <a:lnSpc>
                <a:spcPts val="3020"/>
              </a:lnSpc>
              <a:spcBef>
                <a:spcPts val="225"/>
              </a:spcBef>
            </a:pP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whose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start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software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power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turned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R="3504565" algn="ctr">
              <a:lnSpc>
                <a:spcPts val="3679"/>
              </a:lnSpc>
            </a:pPr>
            <a:r>
              <a:rPr sz="3200" spc="-5" dirty="0">
                <a:latin typeface="Times New Roman"/>
                <a:cs typeface="Times New Roman"/>
              </a:rPr>
              <a:t>RAM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Chips</a:t>
            </a:r>
            <a:endParaRPr sz="3200">
              <a:latin typeface="Times New Roman"/>
              <a:cs typeface="Times New Roman"/>
            </a:endParaRPr>
          </a:p>
          <a:p>
            <a:pPr marR="3440429" algn="ctr">
              <a:lnSpc>
                <a:spcPts val="3065"/>
              </a:lnSpc>
            </a:pPr>
            <a:r>
              <a:rPr sz="2800" spc="-30" dirty="0">
                <a:latin typeface="Times New Roman"/>
                <a:cs typeface="Times New Roman"/>
              </a:rPr>
              <a:t>Typical </a:t>
            </a:r>
            <a:r>
              <a:rPr sz="2800" dirty="0">
                <a:latin typeface="Times New Roman"/>
                <a:cs typeface="Times New Roman"/>
              </a:rPr>
              <a:t>RAM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chip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18110" algn="ctr">
              <a:lnSpc>
                <a:spcPts val="2570"/>
              </a:lnSpc>
            </a:pPr>
            <a:r>
              <a:rPr sz="2400" dirty="0">
                <a:latin typeface="Times New Roman"/>
                <a:cs typeface="Times New Roman"/>
              </a:rPr>
              <a:t>128</a:t>
            </a:r>
            <a:r>
              <a:rPr sz="2400" spc="-5" dirty="0">
                <a:latin typeface="Times New Roman"/>
                <a:cs typeface="Times New Roman"/>
              </a:rPr>
              <a:t> 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7</a:t>
            </a:r>
            <a:r>
              <a:rPr sz="2400" spc="270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128</a:t>
            </a:r>
            <a:r>
              <a:rPr sz="2400" spc="-5" dirty="0">
                <a:latin typeface="Times New Roman"/>
                <a:cs typeface="Times New Roman"/>
              </a:rPr>
              <a:t> (</a:t>
            </a:r>
            <a:r>
              <a:rPr sz="2400" spc="-5" dirty="0">
                <a:solidFill>
                  <a:srgbClr val="CC9900"/>
                </a:solidFill>
                <a:latin typeface="Times New Roman"/>
                <a:cs typeface="Times New Roman"/>
              </a:rPr>
              <a:t>7 </a:t>
            </a:r>
            <a:r>
              <a:rPr sz="2400" dirty="0">
                <a:solidFill>
                  <a:srgbClr val="CC9900"/>
                </a:solidFill>
                <a:latin typeface="Times New Roman"/>
                <a:cs typeface="Times New Roman"/>
              </a:rPr>
              <a:t>bit</a:t>
            </a:r>
            <a:r>
              <a:rPr sz="24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9900"/>
                </a:solidFill>
                <a:latin typeface="Times New Roman"/>
                <a:cs typeface="Times New Roman"/>
              </a:rPr>
              <a:t>address</a:t>
            </a:r>
            <a:r>
              <a:rPr sz="2400" spc="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9900"/>
                </a:solidFill>
                <a:latin typeface="Times New Roman"/>
                <a:cs typeface="Times New Roman"/>
              </a:rPr>
              <a:t>lines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R="3440429" algn="ctr">
              <a:lnSpc>
                <a:spcPts val="3050"/>
              </a:lnSpc>
            </a:pPr>
            <a:r>
              <a:rPr sz="2800" spc="-30" dirty="0">
                <a:latin typeface="Times New Roman"/>
                <a:cs typeface="Times New Roman"/>
              </a:rPr>
              <a:t>Typical </a:t>
            </a:r>
            <a:r>
              <a:rPr sz="2800" dirty="0">
                <a:latin typeface="Times New Roman"/>
                <a:cs typeface="Times New Roman"/>
              </a:rPr>
              <a:t>ROM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chip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18110" algn="ctr">
              <a:lnSpc>
                <a:spcPts val="2745"/>
              </a:lnSpc>
            </a:pPr>
            <a:r>
              <a:rPr sz="2400" dirty="0">
                <a:latin typeface="Times New Roman"/>
                <a:cs typeface="Times New Roman"/>
              </a:rPr>
              <a:t>512</a:t>
            </a:r>
            <a:r>
              <a:rPr sz="2400" spc="-5" dirty="0">
                <a:latin typeface="Times New Roman"/>
                <a:cs typeface="Times New Roman"/>
              </a:rPr>
              <a:t> 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9</a:t>
            </a:r>
            <a:r>
              <a:rPr sz="2400" spc="270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512</a:t>
            </a:r>
            <a:r>
              <a:rPr sz="2400" spc="-5" dirty="0">
                <a:latin typeface="Times New Roman"/>
                <a:cs typeface="Times New Roman"/>
              </a:rPr>
              <a:t> (</a:t>
            </a:r>
            <a:r>
              <a:rPr sz="2400" spc="-5" dirty="0">
                <a:solidFill>
                  <a:srgbClr val="CC9900"/>
                </a:solidFill>
                <a:latin typeface="Times New Roman"/>
                <a:cs typeface="Times New Roman"/>
              </a:rPr>
              <a:t>9 </a:t>
            </a:r>
            <a:r>
              <a:rPr sz="2400" dirty="0">
                <a:solidFill>
                  <a:srgbClr val="CC9900"/>
                </a:solidFill>
                <a:latin typeface="Times New Roman"/>
                <a:cs typeface="Times New Roman"/>
              </a:rPr>
              <a:t>bit</a:t>
            </a:r>
            <a:r>
              <a:rPr sz="24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9900"/>
                </a:solidFill>
                <a:latin typeface="Times New Roman"/>
                <a:cs typeface="Times New Roman"/>
              </a:rPr>
              <a:t>address</a:t>
            </a:r>
            <a:r>
              <a:rPr sz="2400" spc="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9900"/>
                </a:solidFill>
                <a:latin typeface="Times New Roman"/>
                <a:cs typeface="Times New Roman"/>
              </a:rPr>
              <a:t>lines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13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9079" y="0"/>
              <a:ext cx="23695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8098" y="74421"/>
            <a:ext cx="1819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Daily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285113"/>
            <a:ext cx="3495675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07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fine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All.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Cache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Inclusion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property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Magnetic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tape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Secondary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Primary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14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223594"/>
            <a:ext cx="5067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hierarchy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significance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9223" y="0"/>
              <a:ext cx="1692910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38496" y="74421"/>
            <a:ext cx="10388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Recap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15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260170"/>
            <a:ext cx="2905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chips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1233627"/>
            <a:ext cx="70935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discuss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5" dirty="0">
                <a:latin typeface="Times New Roman"/>
                <a:cs typeface="Times New Roman"/>
              </a:rPr>
              <a:t> structure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RAM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chips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2463" y="0"/>
              <a:ext cx="308584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007" y="45770"/>
              <a:ext cx="2762885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2066" y="138429"/>
            <a:ext cx="233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CHIP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077200" cy="6248400"/>
            <a:chOff x="0" y="0"/>
            <a:chExt cx="8077200" cy="62484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43000" y="807719"/>
              <a:ext cx="6934200" cy="5440680"/>
            </a:xfrm>
            <a:custGeom>
              <a:avLst/>
              <a:gdLst/>
              <a:ahLst/>
              <a:cxnLst/>
              <a:rect l="l" t="t" r="r" b="b"/>
              <a:pathLst>
                <a:path w="6934200" h="5440680">
                  <a:moveTo>
                    <a:pt x="6934200" y="0"/>
                  </a:moveTo>
                  <a:lnTo>
                    <a:pt x="0" y="0"/>
                  </a:lnTo>
                  <a:lnTo>
                    <a:pt x="0" y="5440680"/>
                  </a:lnTo>
                  <a:lnTo>
                    <a:pt x="6934200" y="5440680"/>
                  </a:lnTo>
                  <a:lnTo>
                    <a:pt x="6934200" y="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56654" y="940484"/>
              <a:ext cx="2432050" cy="2014855"/>
            </a:xfrm>
            <a:custGeom>
              <a:avLst/>
              <a:gdLst/>
              <a:ahLst/>
              <a:cxnLst/>
              <a:rect l="l" t="t" r="r" b="b"/>
              <a:pathLst>
                <a:path w="2432050" h="2014855">
                  <a:moveTo>
                    <a:pt x="2431685" y="0"/>
                  </a:moveTo>
                  <a:lnTo>
                    <a:pt x="0" y="0"/>
                  </a:lnTo>
                  <a:lnTo>
                    <a:pt x="0" y="2014605"/>
                  </a:lnTo>
                  <a:lnTo>
                    <a:pt x="2431685" y="2014605"/>
                  </a:lnTo>
                  <a:lnTo>
                    <a:pt x="2431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6654" y="940484"/>
              <a:ext cx="2432050" cy="2014855"/>
            </a:xfrm>
            <a:custGeom>
              <a:avLst/>
              <a:gdLst/>
              <a:ahLst/>
              <a:cxnLst/>
              <a:rect l="l" t="t" r="r" b="b"/>
              <a:pathLst>
                <a:path w="2432050" h="2014855">
                  <a:moveTo>
                    <a:pt x="0" y="2014605"/>
                  </a:moveTo>
                  <a:lnTo>
                    <a:pt x="2431685" y="2014605"/>
                  </a:lnTo>
                  <a:lnTo>
                    <a:pt x="2431685" y="0"/>
                  </a:lnTo>
                  <a:lnTo>
                    <a:pt x="0" y="0"/>
                  </a:lnTo>
                  <a:lnTo>
                    <a:pt x="0" y="20146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38147" y="1679249"/>
            <a:ext cx="669925" cy="495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ts val="1855"/>
              </a:lnSpc>
              <a:spcBef>
                <a:spcPts val="90"/>
              </a:spcBef>
            </a:pPr>
            <a:r>
              <a:rPr sz="1550" b="1" spc="75" dirty="0">
                <a:latin typeface="Gulim"/>
                <a:cs typeface="Gulim"/>
              </a:rPr>
              <a:t>128×8</a:t>
            </a:r>
            <a:endParaRPr sz="1550">
              <a:latin typeface="Gulim"/>
              <a:cs typeface="Gulim"/>
            </a:endParaRPr>
          </a:p>
          <a:p>
            <a:pPr marR="5715" algn="ctr">
              <a:lnSpc>
                <a:spcPts val="1855"/>
              </a:lnSpc>
            </a:pPr>
            <a:r>
              <a:rPr sz="1550" b="1" spc="90" dirty="0">
                <a:latin typeface="Gulim"/>
                <a:cs typeface="Gulim"/>
              </a:rPr>
              <a:t>RAM</a:t>
            </a:r>
            <a:endParaRPr sz="1550">
              <a:latin typeface="Gulim"/>
              <a:cs typeface="Guli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8481" y="2180104"/>
            <a:ext cx="421005" cy="638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1550" b="1" spc="100" dirty="0">
                <a:latin typeface="Gulim"/>
                <a:cs typeface="Gulim"/>
              </a:rPr>
              <a:t>WR</a:t>
            </a:r>
            <a:endParaRPr sz="15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r>
              <a:rPr sz="1550" b="1" spc="80" dirty="0">
                <a:latin typeface="Gulim"/>
                <a:cs typeface="Gulim"/>
              </a:rPr>
              <a:t>AD7</a:t>
            </a:r>
            <a:endParaRPr sz="1550">
              <a:latin typeface="Gulim"/>
              <a:cs typeface="Guli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1483" y="1046958"/>
            <a:ext cx="417195" cy="1016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b="1" spc="80" dirty="0">
                <a:latin typeface="Gulim"/>
                <a:cs typeface="Gulim"/>
              </a:rPr>
              <a:t>CS1</a:t>
            </a:r>
            <a:endParaRPr sz="1550">
              <a:latin typeface="Gulim"/>
              <a:cs typeface="Gulim"/>
            </a:endParaRPr>
          </a:p>
          <a:p>
            <a:pPr marL="53975" marR="5080" indent="-54610">
              <a:lnSpc>
                <a:spcPts val="2980"/>
              </a:lnSpc>
              <a:spcBef>
                <a:spcPts val="85"/>
              </a:spcBef>
            </a:pPr>
            <a:r>
              <a:rPr sz="1550" b="1" spc="65" dirty="0">
                <a:latin typeface="Gulim"/>
                <a:cs typeface="Gulim"/>
              </a:rPr>
              <a:t>CS2  </a:t>
            </a:r>
            <a:r>
              <a:rPr sz="1550" b="1" spc="90" dirty="0">
                <a:latin typeface="Gulim"/>
                <a:cs typeface="Gulim"/>
              </a:rPr>
              <a:t>RD</a:t>
            </a:r>
            <a:endParaRPr sz="1550">
              <a:latin typeface="Gulim"/>
              <a:cs typeface="Guli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50122" y="1182664"/>
            <a:ext cx="3921125" cy="1527810"/>
            <a:chOff x="2650122" y="1182664"/>
            <a:chExt cx="3921125" cy="1527810"/>
          </a:xfrm>
        </p:grpSpPr>
        <p:sp>
          <p:nvSpPr>
            <p:cNvPr id="16" name="object 16"/>
            <p:cNvSpPr/>
            <p:nvPr/>
          </p:nvSpPr>
          <p:spPr>
            <a:xfrm>
              <a:off x="2650122" y="1191052"/>
              <a:ext cx="880110" cy="1510665"/>
            </a:xfrm>
            <a:custGeom>
              <a:avLst/>
              <a:gdLst/>
              <a:ahLst/>
              <a:cxnLst/>
              <a:rect l="l" t="t" r="r" b="b"/>
              <a:pathLst>
                <a:path w="880110" h="1510664">
                  <a:moveTo>
                    <a:pt x="474361" y="251685"/>
                  </a:moveTo>
                  <a:lnTo>
                    <a:pt x="879542" y="251685"/>
                  </a:lnTo>
                </a:path>
                <a:path w="880110" h="1510664">
                  <a:moveTo>
                    <a:pt x="405030" y="0"/>
                  </a:moveTo>
                  <a:lnTo>
                    <a:pt x="0" y="0"/>
                  </a:lnTo>
                </a:path>
                <a:path w="880110" h="1510664">
                  <a:moveTo>
                    <a:pt x="405030" y="1510534"/>
                  </a:moveTo>
                  <a:lnTo>
                    <a:pt x="0" y="1510534"/>
                  </a:lnTo>
                </a:path>
                <a:path w="880110" h="1510664">
                  <a:moveTo>
                    <a:pt x="405030" y="1133145"/>
                  </a:moveTo>
                  <a:lnTo>
                    <a:pt x="0" y="1133145"/>
                  </a:lnTo>
                </a:path>
                <a:path w="880110" h="1510664">
                  <a:moveTo>
                    <a:pt x="405030" y="755337"/>
                  </a:moveTo>
                  <a:lnTo>
                    <a:pt x="0" y="755337"/>
                  </a:lnTo>
                </a:path>
                <a:path w="880110" h="1510664">
                  <a:moveTo>
                    <a:pt x="405030" y="377388"/>
                  </a:moveTo>
                  <a:lnTo>
                    <a:pt x="0" y="377388"/>
                  </a:lnTo>
                </a:path>
              </a:pathLst>
            </a:custGeom>
            <a:ln w="17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88339" y="1886264"/>
              <a:ext cx="1081405" cy="126364"/>
            </a:xfrm>
            <a:custGeom>
              <a:avLst/>
              <a:gdLst/>
              <a:ahLst/>
              <a:cxnLst/>
              <a:rect l="l" t="t" r="r" b="b"/>
              <a:pathLst>
                <a:path w="1081404" h="126364">
                  <a:moveTo>
                    <a:pt x="135360" y="0"/>
                  </a:moveTo>
                  <a:lnTo>
                    <a:pt x="0" y="61523"/>
                  </a:lnTo>
                  <a:lnTo>
                    <a:pt x="135360" y="125842"/>
                  </a:lnTo>
                  <a:lnTo>
                    <a:pt x="135360" y="0"/>
                  </a:lnTo>
                  <a:close/>
                </a:path>
                <a:path w="1081404" h="126364">
                  <a:moveTo>
                    <a:pt x="945872" y="0"/>
                  </a:moveTo>
                  <a:lnTo>
                    <a:pt x="945872" y="125842"/>
                  </a:lnTo>
                  <a:lnTo>
                    <a:pt x="1080932" y="61523"/>
                  </a:lnTo>
                  <a:lnTo>
                    <a:pt x="945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88339" y="1886264"/>
              <a:ext cx="1081405" cy="126364"/>
            </a:xfrm>
            <a:custGeom>
              <a:avLst/>
              <a:gdLst/>
              <a:ahLst/>
              <a:cxnLst/>
              <a:rect l="l" t="t" r="r" b="b"/>
              <a:pathLst>
                <a:path w="1081404" h="126364">
                  <a:moveTo>
                    <a:pt x="135360" y="0"/>
                  </a:moveTo>
                  <a:lnTo>
                    <a:pt x="135360" y="125842"/>
                  </a:lnTo>
                  <a:lnTo>
                    <a:pt x="0" y="61523"/>
                  </a:lnTo>
                  <a:lnTo>
                    <a:pt x="135360" y="0"/>
                  </a:lnTo>
                  <a:close/>
                </a:path>
                <a:path w="1081404" h="126364">
                  <a:moveTo>
                    <a:pt x="945872" y="0"/>
                  </a:moveTo>
                  <a:lnTo>
                    <a:pt x="945872" y="125842"/>
                  </a:lnTo>
                  <a:lnTo>
                    <a:pt x="1080932" y="61523"/>
                  </a:lnTo>
                  <a:lnTo>
                    <a:pt x="945872" y="0"/>
                  </a:lnTo>
                  <a:close/>
                </a:path>
                <a:path w="1081404" h="126364">
                  <a:moveTo>
                    <a:pt x="135360" y="61523"/>
                  </a:moveTo>
                  <a:lnTo>
                    <a:pt x="945872" y="6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32321" y="1046958"/>
            <a:ext cx="131762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65" dirty="0">
                <a:latin typeface="Gulim"/>
                <a:cs typeface="Gulim"/>
              </a:rPr>
              <a:t>Chip</a:t>
            </a:r>
            <a:r>
              <a:rPr sz="1550" b="1" spc="5" dirty="0">
                <a:latin typeface="Gulim"/>
                <a:cs typeface="Gulim"/>
              </a:rPr>
              <a:t> </a:t>
            </a:r>
            <a:r>
              <a:rPr sz="1550" b="1" spc="55" dirty="0">
                <a:latin typeface="Gulim"/>
                <a:cs typeface="Gulim"/>
              </a:rPr>
              <a:t>select</a:t>
            </a:r>
            <a:r>
              <a:rPr sz="1550" b="1" spc="10" dirty="0">
                <a:latin typeface="Gulim"/>
                <a:cs typeface="Gulim"/>
              </a:rPr>
              <a:t> </a:t>
            </a:r>
            <a:r>
              <a:rPr sz="1550" b="1" spc="70" dirty="0">
                <a:latin typeface="Gulim"/>
                <a:cs typeface="Gulim"/>
              </a:rPr>
              <a:t>1</a:t>
            </a:r>
            <a:endParaRPr sz="1550">
              <a:latin typeface="Gulim"/>
              <a:cs typeface="Guli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2321" y="1424347"/>
            <a:ext cx="131762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65" dirty="0">
                <a:latin typeface="Gulim"/>
                <a:cs typeface="Gulim"/>
              </a:rPr>
              <a:t>Chip</a:t>
            </a:r>
            <a:r>
              <a:rPr sz="1550" b="1" spc="5" dirty="0">
                <a:latin typeface="Gulim"/>
                <a:cs typeface="Gulim"/>
              </a:rPr>
              <a:t> </a:t>
            </a:r>
            <a:r>
              <a:rPr sz="1550" b="1" spc="55" dirty="0">
                <a:latin typeface="Gulim"/>
                <a:cs typeface="Gulim"/>
              </a:rPr>
              <a:t>select</a:t>
            </a:r>
            <a:r>
              <a:rPr sz="1550" b="1" spc="10" dirty="0">
                <a:latin typeface="Gulim"/>
                <a:cs typeface="Gulim"/>
              </a:rPr>
              <a:t> </a:t>
            </a:r>
            <a:r>
              <a:rPr sz="1550" b="1" spc="70" dirty="0">
                <a:latin typeface="Gulim"/>
                <a:cs typeface="Gulim"/>
              </a:rPr>
              <a:t>2</a:t>
            </a:r>
            <a:endParaRPr sz="1550">
              <a:latin typeface="Gulim"/>
              <a:cs typeface="Guli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0732" y="1802295"/>
            <a:ext cx="53022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75" dirty="0">
                <a:latin typeface="Gulim"/>
                <a:cs typeface="Gulim"/>
              </a:rPr>
              <a:t>Read</a:t>
            </a:r>
            <a:endParaRPr sz="1550">
              <a:latin typeface="Gulim"/>
              <a:cs typeface="Guli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3733" y="2180104"/>
            <a:ext cx="51943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60" dirty="0">
                <a:latin typeface="Gulim"/>
                <a:cs typeface="Gulim"/>
              </a:rPr>
              <a:t>Write</a:t>
            </a:r>
            <a:endParaRPr sz="1550">
              <a:latin typeface="Gulim"/>
              <a:cs typeface="Guli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8324" y="2557493"/>
            <a:ext cx="131254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70" dirty="0">
                <a:latin typeface="Gulim"/>
                <a:cs typeface="Gulim"/>
              </a:rPr>
              <a:t>7</a:t>
            </a:r>
            <a:r>
              <a:rPr sz="1550" b="1" spc="10" dirty="0">
                <a:latin typeface="Gulim"/>
                <a:cs typeface="Gulim"/>
              </a:rPr>
              <a:t> </a:t>
            </a:r>
            <a:r>
              <a:rPr sz="1550" b="1" spc="45" dirty="0">
                <a:latin typeface="Gulim"/>
                <a:cs typeface="Gulim"/>
              </a:rPr>
              <a:t>bit</a:t>
            </a:r>
            <a:r>
              <a:rPr sz="1550" b="1" spc="15" dirty="0">
                <a:latin typeface="Gulim"/>
                <a:cs typeface="Gulim"/>
              </a:rPr>
              <a:t> </a:t>
            </a:r>
            <a:r>
              <a:rPr sz="1550" b="1" spc="65" dirty="0">
                <a:latin typeface="Gulim"/>
                <a:cs typeface="Gulim"/>
              </a:rPr>
              <a:t>address</a:t>
            </a:r>
            <a:endParaRPr sz="1550">
              <a:latin typeface="Gulim"/>
              <a:cs typeface="Guli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03093" y="1802295"/>
            <a:ext cx="138493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70" dirty="0">
                <a:latin typeface="Gulim"/>
                <a:cs typeface="Gulim"/>
              </a:rPr>
              <a:t>8</a:t>
            </a:r>
            <a:r>
              <a:rPr sz="1550" b="1" spc="20" dirty="0">
                <a:latin typeface="Gulim"/>
                <a:cs typeface="Gulim"/>
              </a:rPr>
              <a:t> </a:t>
            </a:r>
            <a:r>
              <a:rPr sz="1550" b="1" spc="45" dirty="0">
                <a:latin typeface="Gulim"/>
                <a:cs typeface="Gulim"/>
              </a:rPr>
              <a:t>bit</a:t>
            </a:r>
            <a:r>
              <a:rPr sz="1550" b="1" spc="20" dirty="0">
                <a:latin typeface="Gulim"/>
                <a:cs typeface="Gulim"/>
              </a:rPr>
              <a:t> </a:t>
            </a:r>
            <a:r>
              <a:rPr sz="1550" b="1" spc="60" dirty="0">
                <a:latin typeface="Gulim"/>
                <a:cs typeface="Gulim"/>
              </a:rPr>
              <a:t>data</a:t>
            </a:r>
            <a:r>
              <a:rPr sz="1550" b="1" spc="15" dirty="0">
                <a:latin typeface="Gulim"/>
                <a:cs typeface="Gulim"/>
              </a:rPr>
              <a:t> </a:t>
            </a:r>
            <a:r>
              <a:rPr sz="1550" b="1" spc="65" dirty="0">
                <a:latin typeface="Gulim"/>
                <a:cs typeface="Gulim"/>
              </a:rPr>
              <a:t>bus</a:t>
            </a:r>
            <a:endParaRPr sz="1550">
              <a:latin typeface="Gulim"/>
              <a:cs typeface="Guli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3923" y="3187406"/>
            <a:ext cx="177673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55" dirty="0">
                <a:latin typeface="Gulim"/>
                <a:cs typeface="Gulim"/>
              </a:rPr>
              <a:t>(a)</a:t>
            </a:r>
            <a:r>
              <a:rPr sz="1550" b="1" spc="5" dirty="0">
                <a:latin typeface="Gulim"/>
                <a:cs typeface="Gulim"/>
              </a:rPr>
              <a:t> </a:t>
            </a:r>
            <a:r>
              <a:rPr sz="1550" b="1" spc="65" dirty="0">
                <a:latin typeface="Gulim"/>
                <a:cs typeface="Gulim"/>
              </a:rPr>
              <a:t>Block</a:t>
            </a:r>
            <a:r>
              <a:rPr sz="1550" b="1" spc="5" dirty="0">
                <a:latin typeface="Gulim"/>
                <a:cs typeface="Gulim"/>
              </a:rPr>
              <a:t> </a:t>
            </a:r>
            <a:r>
              <a:rPr sz="1550" b="1" spc="65" dirty="0">
                <a:latin typeface="Gulim"/>
                <a:cs typeface="Gulim"/>
              </a:rPr>
              <a:t>diagram</a:t>
            </a:r>
            <a:endParaRPr sz="1550">
              <a:latin typeface="Gulim"/>
              <a:cs typeface="Gulim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299039" y="3826345"/>
          <a:ext cx="6619875" cy="2012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6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230">
                <a:tc gridSpan="4">
                  <a:txBody>
                    <a:bodyPr/>
                    <a:lstStyle/>
                    <a:p>
                      <a:pPr marL="131445">
                        <a:lnSpc>
                          <a:spcPts val="1810"/>
                        </a:lnSpc>
                      </a:pPr>
                      <a:r>
                        <a:rPr sz="1550" b="1" spc="80" dirty="0">
                          <a:latin typeface="Gulim"/>
                          <a:cs typeface="Gulim"/>
                        </a:rPr>
                        <a:t>CS1</a:t>
                      </a:r>
                      <a:r>
                        <a:rPr sz="1550" b="1" spc="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80" dirty="0">
                          <a:latin typeface="Gulim"/>
                          <a:cs typeface="Gulim"/>
                        </a:rPr>
                        <a:t>CS2</a:t>
                      </a:r>
                      <a:r>
                        <a:rPr sz="1550" b="1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90" dirty="0">
                          <a:latin typeface="Gulim"/>
                          <a:cs typeface="Gulim"/>
                        </a:rPr>
                        <a:t>RD</a:t>
                      </a:r>
                      <a:r>
                        <a:rPr sz="1550" b="1" spc="2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100" dirty="0">
                          <a:latin typeface="Gulim"/>
                          <a:cs typeface="Gulim"/>
                        </a:rPr>
                        <a:t>WR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1810"/>
                        </a:lnSpc>
                      </a:pPr>
                      <a:r>
                        <a:rPr sz="1550" b="1" spc="80" dirty="0">
                          <a:latin typeface="Gulim"/>
                          <a:cs typeface="Gulim"/>
                        </a:rPr>
                        <a:t>Memory</a:t>
                      </a:r>
                      <a:r>
                        <a:rPr sz="1550" b="1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60" dirty="0">
                          <a:latin typeface="Gulim"/>
                          <a:cs typeface="Gulim"/>
                        </a:rPr>
                        <a:t>function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810"/>
                        </a:lnSpc>
                      </a:pPr>
                      <a:r>
                        <a:rPr sz="1550" b="1" spc="60" dirty="0">
                          <a:latin typeface="Gulim"/>
                          <a:cs typeface="Gulim"/>
                        </a:rPr>
                        <a:t>State</a:t>
                      </a:r>
                      <a:r>
                        <a:rPr sz="1550" b="1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55" dirty="0">
                          <a:latin typeface="Gulim"/>
                          <a:cs typeface="Gulim"/>
                        </a:rPr>
                        <a:t>of</a:t>
                      </a:r>
                      <a:r>
                        <a:rPr sz="1550" b="1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60" dirty="0">
                          <a:latin typeface="Gulim"/>
                          <a:cs typeface="Gulim"/>
                        </a:rPr>
                        <a:t>data</a:t>
                      </a:r>
                      <a:r>
                        <a:rPr sz="1550" b="1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65" dirty="0">
                          <a:latin typeface="Gulim"/>
                          <a:cs typeface="Gulim"/>
                        </a:rPr>
                        <a:t>bus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R="168910" algn="r">
                        <a:lnSpc>
                          <a:spcPts val="1835"/>
                        </a:lnSpc>
                        <a:spcBef>
                          <a:spcPts val="43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461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835"/>
                        </a:lnSpc>
                        <a:spcBef>
                          <a:spcPts val="43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461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35"/>
                        </a:lnSpc>
                        <a:spcBef>
                          <a:spcPts val="43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×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461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835"/>
                        </a:lnSpc>
                        <a:spcBef>
                          <a:spcPts val="43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×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461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ts val="1835"/>
                        </a:lnSpc>
                        <a:spcBef>
                          <a:spcPts val="430"/>
                        </a:spcBef>
                      </a:pPr>
                      <a:r>
                        <a:rPr sz="1550" b="1" spc="50" dirty="0">
                          <a:latin typeface="Gulim"/>
                          <a:cs typeface="Gulim"/>
                        </a:rPr>
                        <a:t>Inhibit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835"/>
                        </a:lnSpc>
                        <a:spcBef>
                          <a:spcPts val="430"/>
                        </a:spcBef>
                      </a:pPr>
                      <a:r>
                        <a:rPr sz="1550" b="1" spc="65" dirty="0">
                          <a:latin typeface="Gulim"/>
                          <a:cs typeface="Gulim"/>
                        </a:rPr>
                        <a:t>High-impedance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168910" algn="r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00"/>
                        </a:lnSpc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×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×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713740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spc="50" dirty="0">
                          <a:latin typeface="Gulim"/>
                          <a:cs typeface="Gulim"/>
                        </a:rPr>
                        <a:t>Inhibit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spc="65" dirty="0">
                          <a:latin typeface="Gulim"/>
                          <a:cs typeface="Gulim"/>
                        </a:rPr>
                        <a:t>High-impedance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168910" algn="r">
                        <a:lnSpc>
                          <a:spcPts val="1800"/>
                        </a:lnSpc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spc="50" dirty="0">
                          <a:latin typeface="Gulim"/>
                          <a:cs typeface="Gulim"/>
                        </a:rPr>
                        <a:t>Inhibit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spc="65" dirty="0">
                          <a:latin typeface="Gulim"/>
                          <a:cs typeface="Gulim"/>
                        </a:rPr>
                        <a:t>High-impedance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168910" algn="r">
                        <a:lnSpc>
                          <a:spcPts val="1800"/>
                        </a:lnSpc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58115" algn="ctr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spc="60" dirty="0">
                          <a:latin typeface="Gulim"/>
                          <a:cs typeface="Gulim"/>
                        </a:rPr>
                        <a:t>Write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1835"/>
                        </a:lnSpc>
                        <a:spcBef>
                          <a:spcPts val="50"/>
                        </a:spcBef>
                      </a:pPr>
                      <a:r>
                        <a:rPr sz="1550" b="1" spc="60" dirty="0">
                          <a:latin typeface="Gulim"/>
                          <a:cs typeface="Gulim"/>
                        </a:rPr>
                        <a:t>Input</a:t>
                      </a:r>
                      <a:r>
                        <a:rPr sz="1550" b="1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60" dirty="0">
                          <a:latin typeface="Gulim"/>
                          <a:cs typeface="Gulim"/>
                        </a:rPr>
                        <a:t>data</a:t>
                      </a:r>
                      <a:r>
                        <a:rPr sz="1550" b="1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55" dirty="0">
                          <a:latin typeface="Gulim"/>
                          <a:cs typeface="Gulim"/>
                        </a:rPr>
                        <a:t>to</a:t>
                      </a:r>
                      <a:r>
                        <a:rPr sz="1550" b="1" spc="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90" dirty="0">
                          <a:latin typeface="Gulim"/>
                          <a:cs typeface="Gulim"/>
                        </a:rPr>
                        <a:t>RAM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168910" algn="r">
                        <a:lnSpc>
                          <a:spcPts val="1800"/>
                        </a:lnSpc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0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00"/>
                        </a:lnSpc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×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53670" algn="ctr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spc="75" dirty="0">
                          <a:latin typeface="Gulim"/>
                          <a:cs typeface="Gulim"/>
                        </a:rPr>
                        <a:t>Read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835"/>
                        </a:lnSpc>
                        <a:spcBef>
                          <a:spcPts val="45"/>
                        </a:spcBef>
                      </a:pPr>
                      <a:r>
                        <a:rPr sz="1550" b="1" spc="65" dirty="0">
                          <a:latin typeface="Gulim"/>
                          <a:cs typeface="Gulim"/>
                        </a:rPr>
                        <a:t>Output</a:t>
                      </a:r>
                      <a:r>
                        <a:rPr sz="1550" b="1" spc="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60" dirty="0">
                          <a:latin typeface="Gulim"/>
                          <a:cs typeface="Gulim"/>
                        </a:rPr>
                        <a:t>data</a:t>
                      </a:r>
                      <a:r>
                        <a:rPr sz="1550" b="1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70" dirty="0">
                          <a:latin typeface="Gulim"/>
                          <a:cs typeface="Gulim"/>
                        </a:rPr>
                        <a:t>from</a:t>
                      </a:r>
                      <a:r>
                        <a:rPr sz="1550" b="1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50" b="1" spc="90" dirty="0">
                          <a:latin typeface="Gulim"/>
                          <a:cs typeface="Gulim"/>
                        </a:rPr>
                        <a:t>RAM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R="168910" algn="r">
                        <a:lnSpc>
                          <a:spcPts val="1800"/>
                        </a:lnSpc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1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×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550" b="1" dirty="0">
                          <a:latin typeface="Gulim"/>
                          <a:cs typeface="Gulim"/>
                        </a:rPr>
                        <a:t>×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b="1" spc="50" dirty="0">
                          <a:latin typeface="Gulim"/>
                          <a:cs typeface="Gulim"/>
                        </a:rPr>
                        <a:t>Inhibit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b="1" spc="65" dirty="0">
                          <a:latin typeface="Gulim"/>
                          <a:cs typeface="Gulim"/>
                        </a:rPr>
                        <a:t>High-impedance</a:t>
                      </a:r>
                      <a:endParaRPr sz="155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908536" y="383473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30">
                <a:moveTo>
                  <a:pt x="0" y="0"/>
                </a:moveTo>
                <a:lnTo>
                  <a:pt x="405090" y="0"/>
                </a:lnTo>
              </a:path>
            </a:pathLst>
          </a:custGeom>
          <a:ln w="16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79859" y="5956982"/>
            <a:ext cx="178244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55" dirty="0">
                <a:latin typeface="Gulim"/>
                <a:cs typeface="Gulim"/>
              </a:rPr>
              <a:t>(b)</a:t>
            </a:r>
            <a:r>
              <a:rPr sz="1550" b="1" spc="15" dirty="0">
                <a:latin typeface="Gulim"/>
                <a:cs typeface="Gulim"/>
              </a:rPr>
              <a:t> </a:t>
            </a:r>
            <a:r>
              <a:rPr sz="1550" b="1" spc="65" dirty="0">
                <a:latin typeface="Gulim"/>
                <a:cs typeface="Gulim"/>
              </a:rPr>
              <a:t>Function</a:t>
            </a:r>
            <a:r>
              <a:rPr sz="1550" b="1" spc="15" dirty="0">
                <a:latin typeface="Gulim"/>
                <a:cs typeface="Gulim"/>
              </a:rPr>
              <a:t> </a:t>
            </a:r>
            <a:r>
              <a:rPr sz="1550" b="1" spc="50" dirty="0">
                <a:latin typeface="Gulim"/>
                <a:cs typeface="Gulim"/>
              </a:rPr>
              <a:t>table</a:t>
            </a:r>
            <a:endParaRPr sz="1550">
              <a:latin typeface="Gulim"/>
              <a:cs typeface="Guli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18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007" y="45770"/>
              <a:ext cx="2762885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2066" y="138429"/>
            <a:ext cx="233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CHIP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780669"/>
            <a:ext cx="8078470" cy="52857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marR="5080" indent="-344805" algn="just">
              <a:lnSpc>
                <a:spcPct val="90000"/>
              </a:lnSpc>
              <a:spcBef>
                <a:spcPts val="459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block </a:t>
            </a:r>
            <a:r>
              <a:rPr sz="3000" spc="-10" dirty="0">
                <a:latin typeface="Calibri"/>
                <a:cs typeface="Calibri"/>
              </a:rPr>
              <a:t>diagram </a:t>
            </a:r>
            <a:r>
              <a:rPr sz="3000" dirty="0">
                <a:latin typeface="Calibri"/>
                <a:cs typeface="Calibri"/>
              </a:rPr>
              <a:t>of a RAM </a:t>
            </a:r>
            <a:r>
              <a:rPr sz="3000" spc="-10" dirty="0">
                <a:latin typeface="Calibri"/>
                <a:cs typeface="Calibri"/>
              </a:rPr>
              <a:t>chip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shown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Fig.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capacity </a:t>
            </a:r>
            <a:r>
              <a:rPr sz="3000" dirty="0">
                <a:latin typeface="Calibri"/>
                <a:cs typeface="Calibri"/>
              </a:rPr>
              <a:t>of the </a:t>
            </a:r>
            <a:r>
              <a:rPr sz="3000" spc="5" dirty="0">
                <a:latin typeface="Calibri"/>
                <a:cs typeface="Calibri"/>
              </a:rPr>
              <a:t>memory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128 </a:t>
            </a:r>
            <a:r>
              <a:rPr sz="3000" spc="-15" dirty="0">
                <a:latin typeface="Calibri"/>
                <a:cs typeface="Calibri"/>
              </a:rPr>
              <a:t>words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eight </a:t>
            </a:r>
            <a:r>
              <a:rPr sz="3000" dirty="0">
                <a:latin typeface="Calibri"/>
                <a:cs typeface="Calibri"/>
              </a:rPr>
              <a:t> bits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(one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byte)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per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word.</a:t>
            </a:r>
            <a:endParaRPr sz="3000">
              <a:latin typeface="Calibri"/>
              <a:cs typeface="Calibri"/>
            </a:endParaRPr>
          </a:p>
          <a:p>
            <a:pPr marL="356870" marR="8890" indent="-344805" algn="just">
              <a:lnSpc>
                <a:spcPts val="3240"/>
              </a:lnSpc>
              <a:spcBef>
                <a:spcPts val="77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This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requires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7-bit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address</a:t>
            </a:r>
            <a:r>
              <a:rPr sz="3000" dirty="0">
                <a:latin typeface="Calibri"/>
                <a:cs typeface="Calibri"/>
              </a:rPr>
              <a:t> and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8-bit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bidirectional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bus.</a:t>
            </a:r>
            <a:endParaRPr sz="30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90000"/>
              </a:lnSpc>
              <a:spcBef>
                <a:spcPts val="67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read and </a:t>
            </a:r>
            <a:r>
              <a:rPr sz="3000" spc="-15" dirty="0">
                <a:latin typeface="Calibri"/>
                <a:cs typeface="Calibri"/>
              </a:rPr>
              <a:t>write </a:t>
            </a:r>
            <a:r>
              <a:rPr sz="3000" spc="-5" dirty="0">
                <a:latin typeface="Calibri"/>
                <a:cs typeface="Calibri"/>
              </a:rPr>
              <a:t>inputs </a:t>
            </a:r>
            <a:r>
              <a:rPr sz="3000" spc="-10" dirty="0">
                <a:latin typeface="Calibri"/>
                <a:cs typeface="Calibri"/>
              </a:rPr>
              <a:t>species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5" dirty="0">
                <a:latin typeface="Calibri"/>
                <a:cs typeface="Calibri"/>
              </a:rPr>
              <a:t>memory 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operation </a:t>
            </a:r>
            <a:r>
              <a:rPr sz="3000" spc="-10" dirty="0">
                <a:latin typeface="Calibri"/>
                <a:cs typeface="Calibri"/>
              </a:rPr>
              <a:t>and the two </a:t>
            </a:r>
            <a:r>
              <a:rPr sz="3000" dirty="0">
                <a:latin typeface="Calibri"/>
                <a:cs typeface="Calibri"/>
              </a:rPr>
              <a:t>chips </a:t>
            </a:r>
            <a:r>
              <a:rPr sz="3000" spc="-10" dirty="0">
                <a:latin typeface="Calibri"/>
                <a:cs typeface="Calibri"/>
              </a:rPr>
              <a:t>select (CS) </a:t>
            </a:r>
            <a:r>
              <a:rPr sz="3000" spc="-15" dirty="0">
                <a:latin typeface="Calibri"/>
                <a:cs typeface="Calibri"/>
              </a:rPr>
              <a:t>control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inputs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30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enabling the </a:t>
            </a:r>
            <a:r>
              <a:rPr sz="3000" spc="-5" dirty="0">
                <a:latin typeface="Calibri"/>
                <a:cs typeface="Calibri"/>
              </a:rPr>
              <a:t>chip </a:t>
            </a:r>
            <a:r>
              <a:rPr sz="3000" dirty="0">
                <a:latin typeface="Calibri"/>
                <a:cs typeface="Calibri"/>
              </a:rPr>
              <a:t>only </a:t>
            </a:r>
            <a:r>
              <a:rPr sz="3000" spc="-5" dirty="0">
                <a:latin typeface="Calibri"/>
                <a:cs typeface="Calibri"/>
              </a:rPr>
              <a:t>when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5" dirty="0">
                <a:latin typeface="Calibri"/>
                <a:cs typeface="Calibri"/>
              </a:rPr>
              <a:t>is 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selected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microprocessor.</a:t>
            </a:r>
            <a:endParaRPr sz="30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9000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WR</a:t>
            </a:r>
            <a:r>
              <a:rPr sz="3000" dirty="0">
                <a:latin typeface="Calibri"/>
                <a:cs typeface="Calibri"/>
              </a:rPr>
              <a:t> signals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control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memory 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operation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0" dirty="0">
                <a:latin typeface="Calibri"/>
                <a:cs typeface="Calibri"/>
              </a:rPr>
              <a:t>well </a:t>
            </a:r>
            <a:r>
              <a:rPr sz="3000" dirty="0">
                <a:latin typeface="Calibri"/>
                <a:cs typeface="Calibri"/>
              </a:rPr>
              <a:t>as the bus </a:t>
            </a:r>
            <a:r>
              <a:rPr sz="3000" spc="-25" dirty="0">
                <a:latin typeface="Calibri"/>
                <a:cs typeface="Calibri"/>
              </a:rPr>
              <a:t>buffers </a:t>
            </a:r>
            <a:r>
              <a:rPr sz="3000" spc="-10" dirty="0">
                <a:latin typeface="Calibri"/>
                <a:cs typeface="Calibri"/>
              </a:rPr>
              <a:t>associated </a:t>
            </a:r>
            <a:r>
              <a:rPr sz="3000" spc="-5" dirty="0">
                <a:latin typeface="Calibri"/>
                <a:cs typeface="Calibri"/>
              </a:rPr>
              <a:t> with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bidirectional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19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898397"/>
            <a:ext cx="5749925" cy="37579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Hierarchy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(RAM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ROM chips)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Auxiliary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 and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Associative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Cache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Mapping: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Associative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mapping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Wingdings"/>
                <a:cs typeface="Wingdings"/>
              </a:rPr>
              <a:t>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Direct</a:t>
            </a:r>
            <a:r>
              <a:rPr sz="2000" spc="-10" dirty="0">
                <a:latin typeface="Times New Roman"/>
                <a:cs typeface="Times New Roman"/>
              </a:rPr>
              <a:t> mapping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associative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mapping.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2D 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2.5D</a:t>
            </a:r>
            <a:r>
              <a:rPr sz="2400" spc="-5" dirty="0">
                <a:latin typeface="Times New Roman"/>
                <a:cs typeface="Times New Roman"/>
              </a:rPr>
              <a:t> memory</a:t>
            </a:r>
            <a:r>
              <a:rPr sz="2400" spc="-10" dirty="0">
                <a:latin typeface="Times New Roman"/>
                <a:cs typeface="Times New Roman"/>
              </a:rPr>
              <a:t> organization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063" y="0"/>
              <a:ext cx="1863598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01083" y="74421"/>
            <a:ext cx="13157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/>
                <a:cs typeface="Times New Roman"/>
              </a:rPr>
              <a:t>C</a:t>
            </a:r>
            <a:r>
              <a:rPr spc="10" dirty="0">
                <a:latin typeface="Times New Roman"/>
                <a:cs typeface="Times New Roman"/>
              </a:rPr>
              <a:t>o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Times New Roman"/>
                <a:cs typeface="Times New Roman"/>
              </a:rPr>
              <a:t>te</a:t>
            </a:r>
            <a:r>
              <a:rPr spc="10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Times New Roman"/>
                <a:cs typeface="Times New Roman"/>
              </a:rPr>
              <a:t>t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007" y="45770"/>
              <a:ext cx="2762885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2066" y="138429"/>
            <a:ext cx="233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CHIP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744092"/>
            <a:ext cx="8078470" cy="51485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6870" marR="7620" indent="-344805" algn="just">
              <a:lnSpc>
                <a:spcPct val="80000"/>
              </a:lnSpc>
              <a:spcBef>
                <a:spcPts val="8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ROM chip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25" dirty="0">
                <a:latin typeface="Calibri"/>
                <a:cs typeface="Calibri"/>
              </a:rPr>
              <a:t>organized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externally in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similar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manner. </a:t>
            </a:r>
            <a:r>
              <a:rPr sz="3000" spc="-50" dirty="0">
                <a:latin typeface="Calibri"/>
                <a:cs typeface="Calibri"/>
              </a:rPr>
              <a:t>However, </a:t>
            </a:r>
            <a:r>
              <a:rPr sz="3000" spc="-5" dirty="0">
                <a:latin typeface="Calibri"/>
                <a:cs typeface="Calibri"/>
              </a:rPr>
              <a:t>since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ROM </a:t>
            </a:r>
            <a:r>
              <a:rPr sz="3000" spc="-20" dirty="0">
                <a:latin typeface="Calibri"/>
                <a:cs typeface="Calibri"/>
              </a:rPr>
              <a:t>can </a:t>
            </a:r>
            <a:r>
              <a:rPr sz="3000" spc="-10" dirty="0">
                <a:latin typeface="Calibri"/>
                <a:cs typeface="Calibri"/>
              </a:rPr>
              <a:t>only read, </a:t>
            </a:r>
            <a:r>
              <a:rPr sz="3000" spc="-15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only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output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mode.</a:t>
            </a:r>
            <a:endParaRPr sz="3000">
              <a:latin typeface="Calibri"/>
              <a:cs typeface="Calibri"/>
            </a:endParaRPr>
          </a:p>
          <a:p>
            <a:pPr marL="356870" marR="6985" indent="-344805" algn="just">
              <a:lnSpc>
                <a:spcPts val="2880"/>
              </a:lnSpc>
              <a:spcBef>
                <a:spcPts val="69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 nine </a:t>
            </a:r>
            <a:r>
              <a:rPr sz="3000" spc="-5" dirty="0">
                <a:latin typeface="Calibri"/>
                <a:cs typeface="Calibri"/>
              </a:rPr>
              <a:t>address </a:t>
            </a:r>
            <a:r>
              <a:rPr sz="3000" spc="-10" dirty="0">
                <a:latin typeface="Calibri"/>
                <a:cs typeface="Calibri"/>
              </a:rPr>
              <a:t>lines </a:t>
            </a:r>
            <a:r>
              <a:rPr sz="3000" dirty="0">
                <a:latin typeface="Calibri"/>
                <a:cs typeface="Calibri"/>
              </a:rPr>
              <a:t>in the </a:t>
            </a:r>
            <a:r>
              <a:rPr sz="3000" spc="-10" dirty="0">
                <a:latin typeface="Calibri"/>
                <a:cs typeface="Calibri"/>
              </a:rPr>
              <a:t>ROM</a:t>
            </a:r>
            <a:r>
              <a:rPr sz="3000" spc="6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chip</a:t>
            </a:r>
            <a:r>
              <a:rPr sz="3000" spc="6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specify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any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512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bytes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stored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 it.</a:t>
            </a:r>
            <a:endParaRPr sz="3000">
              <a:latin typeface="Calibri"/>
              <a:cs typeface="Calibri"/>
            </a:endParaRPr>
          </a:p>
          <a:p>
            <a:pPr marL="356870" marR="7620" indent="-344805" algn="just">
              <a:lnSpc>
                <a:spcPct val="80000"/>
              </a:lnSpc>
              <a:spcBef>
                <a:spcPts val="74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830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two </a:t>
            </a:r>
            <a:r>
              <a:rPr sz="3000" spc="-5" dirty="0">
                <a:latin typeface="Calibri"/>
                <a:cs typeface="Calibri"/>
              </a:rPr>
              <a:t>chip </a:t>
            </a:r>
            <a:r>
              <a:rPr sz="3000" spc="-10" dirty="0">
                <a:latin typeface="Calibri"/>
                <a:cs typeface="Calibri"/>
              </a:rPr>
              <a:t>select </a:t>
            </a:r>
            <a:r>
              <a:rPr sz="3000" spc="-5" dirty="0">
                <a:latin typeface="Calibri"/>
                <a:cs typeface="Calibri"/>
              </a:rPr>
              <a:t>inputs </a:t>
            </a:r>
            <a:r>
              <a:rPr sz="3000" spc="-10" dirty="0">
                <a:latin typeface="Calibri"/>
                <a:cs typeface="Calibri"/>
              </a:rPr>
              <a:t>must </a:t>
            </a:r>
            <a:r>
              <a:rPr sz="3000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CS1 </a:t>
            </a:r>
            <a:r>
              <a:rPr sz="3000" dirty="0">
                <a:latin typeface="Calibri"/>
                <a:cs typeface="Calibri"/>
              </a:rPr>
              <a:t>= 1 and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CS2 </a:t>
            </a:r>
            <a:r>
              <a:rPr sz="3000" dirty="0">
                <a:latin typeface="Calibri"/>
                <a:cs typeface="Calibri"/>
              </a:rPr>
              <a:t>= 0 </a:t>
            </a:r>
            <a:r>
              <a:rPr sz="3000" spc="-30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the unit </a:t>
            </a:r>
            <a:r>
              <a:rPr sz="3000" spc="-15" dirty="0">
                <a:latin typeface="Calibri"/>
                <a:cs typeface="Calibri"/>
              </a:rPr>
              <a:t>to operate. </a:t>
            </a:r>
            <a:r>
              <a:rPr sz="3000" spc="-5" dirty="0">
                <a:latin typeface="Calibri"/>
                <a:cs typeface="Calibri"/>
              </a:rPr>
              <a:t>Otherwise,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high-impedance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state.</a:t>
            </a:r>
            <a:endParaRPr sz="30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72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10" dirty="0">
                <a:latin typeface="Calibri"/>
                <a:cs typeface="Calibri"/>
              </a:rPr>
              <a:t>There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for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read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write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control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because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unit </a:t>
            </a:r>
            <a:r>
              <a:rPr sz="3000" spc="-15" dirty="0">
                <a:latin typeface="Calibri"/>
                <a:cs typeface="Calibri"/>
              </a:rPr>
              <a:t>can </a:t>
            </a:r>
            <a:r>
              <a:rPr sz="3000" dirty="0">
                <a:latin typeface="Calibri"/>
                <a:cs typeface="Calibri"/>
              </a:rPr>
              <a:t>only </a:t>
            </a:r>
            <a:r>
              <a:rPr sz="3000" spc="-15" dirty="0">
                <a:latin typeface="Calibri"/>
                <a:cs typeface="Calibri"/>
              </a:rPr>
              <a:t>read. </a:t>
            </a:r>
            <a:r>
              <a:rPr sz="3000" spc="-10" dirty="0">
                <a:latin typeface="Calibri"/>
                <a:cs typeface="Calibri"/>
              </a:rPr>
              <a:t>Thus </a:t>
            </a:r>
            <a:r>
              <a:rPr sz="3000" spc="-5" dirty="0">
                <a:latin typeface="Calibri"/>
                <a:cs typeface="Calibri"/>
              </a:rPr>
              <a:t>when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chip is enabled </a:t>
            </a:r>
            <a:r>
              <a:rPr sz="3000" spc="-10" dirty="0">
                <a:latin typeface="Calibri"/>
                <a:cs typeface="Calibri"/>
              </a:rPr>
              <a:t>by the two select inputs,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byte </a:t>
            </a:r>
            <a:r>
              <a:rPr sz="3000" spc="-10" dirty="0">
                <a:latin typeface="Calibri"/>
                <a:cs typeface="Calibri"/>
              </a:rPr>
              <a:t> selected by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address </a:t>
            </a:r>
            <a:r>
              <a:rPr sz="3000" dirty="0">
                <a:latin typeface="Calibri"/>
                <a:cs typeface="Calibri"/>
              </a:rPr>
              <a:t>lines </a:t>
            </a:r>
            <a:r>
              <a:rPr sz="3000" spc="-10" dirty="0">
                <a:latin typeface="Calibri"/>
                <a:cs typeface="Calibri"/>
              </a:rPr>
              <a:t>appears </a:t>
            </a:r>
            <a:r>
              <a:rPr sz="3000" spc="-1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bus.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20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007" y="45770"/>
              <a:ext cx="2762885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2066" y="138429"/>
            <a:ext cx="2337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CHIP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639823" y="1447800"/>
            <a:ext cx="5864860" cy="4114800"/>
            <a:chOff x="1639823" y="1447800"/>
            <a:chExt cx="5864860" cy="4114800"/>
          </a:xfrm>
        </p:grpSpPr>
        <p:sp>
          <p:nvSpPr>
            <p:cNvPr id="9" name="object 9"/>
            <p:cNvSpPr/>
            <p:nvPr/>
          </p:nvSpPr>
          <p:spPr>
            <a:xfrm>
              <a:off x="1639823" y="1447800"/>
              <a:ext cx="5864860" cy="4114800"/>
            </a:xfrm>
            <a:custGeom>
              <a:avLst/>
              <a:gdLst/>
              <a:ahLst/>
              <a:cxnLst/>
              <a:rect l="l" t="t" r="r" b="b"/>
              <a:pathLst>
                <a:path w="5864859" h="4114800">
                  <a:moveTo>
                    <a:pt x="5864352" y="0"/>
                  </a:moveTo>
                  <a:lnTo>
                    <a:pt x="0" y="0"/>
                  </a:lnTo>
                  <a:lnTo>
                    <a:pt x="0" y="4114800"/>
                  </a:lnTo>
                  <a:lnTo>
                    <a:pt x="5864352" y="4114800"/>
                  </a:lnTo>
                  <a:lnTo>
                    <a:pt x="5864352" y="0"/>
                  </a:lnTo>
                  <a:close/>
                </a:path>
              </a:pathLst>
            </a:custGeom>
            <a:solidFill>
              <a:srgbClr val="CCFFC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8227" y="1710748"/>
              <a:ext cx="2056764" cy="3415029"/>
            </a:xfrm>
            <a:custGeom>
              <a:avLst/>
              <a:gdLst/>
              <a:ahLst/>
              <a:cxnLst/>
              <a:rect l="l" t="t" r="r" b="b"/>
              <a:pathLst>
                <a:path w="2056764" h="3415029">
                  <a:moveTo>
                    <a:pt x="2056509" y="0"/>
                  </a:moveTo>
                  <a:lnTo>
                    <a:pt x="0" y="0"/>
                  </a:lnTo>
                  <a:lnTo>
                    <a:pt x="0" y="3414763"/>
                  </a:lnTo>
                  <a:lnTo>
                    <a:pt x="2056509" y="3414763"/>
                  </a:lnTo>
                  <a:lnTo>
                    <a:pt x="2056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8227" y="1710748"/>
              <a:ext cx="2056764" cy="3415029"/>
            </a:xfrm>
            <a:custGeom>
              <a:avLst/>
              <a:gdLst/>
              <a:ahLst/>
              <a:cxnLst/>
              <a:rect l="l" t="t" r="r" b="b"/>
              <a:pathLst>
                <a:path w="2056764" h="3415029">
                  <a:moveTo>
                    <a:pt x="0" y="3414763"/>
                  </a:moveTo>
                  <a:lnTo>
                    <a:pt x="2056509" y="3414763"/>
                  </a:lnTo>
                  <a:lnTo>
                    <a:pt x="2056509" y="0"/>
                  </a:lnTo>
                  <a:lnTo>
                    <a:pt x="0" y="0"/>
                  </a:lnTo>
                  <a:lnTo>
                    <a:pt x="0" y="34147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3718" y="2971612"/>
            <a:ext cx="568960" cy="822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600" spc="-760" dirty="0">
                <a:latin typeface="Gulim"/>
                <a:cs typeface="Gulim"/>
              </a:rPr>
              <a:t>512×8</a:t>
            </a:r>
            <a:endParaRPr sz="2600">
              <a:latin typeface="Gulim"/>
              <a:cs typeface="Gulim"/>
            </a:endParaRPr>
          </a:p>
          <a:p>
            <a:pPr marL="78105">
              <a:lnSpc>
                <a:spcPct val="100000"/>
              </a:lnSpc>
              <a:spcBef>
                <a:spcPts val="20"/>
              </a:spcBef>
            </a:pPr>
            <a:r>
              <a:rPr sz="2600" spc="-905" dirty="0">
                <a:latin typeface="Gulim"/>
                <a:cs typeface="Gulim"/>
              </a:rPr>
              <a:t>ROM</a:t>
            </a:r>
            <a:endParaRPr sz="2600">
              <a:latin typeface="Gulim"/>
              <a:cs typeface="Guli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4418" y="2135514"/>
            <a:ext cx="744220" cy="2560955"/>
          </a:xfrm>
          <a:custGeom>
            <a:avLst/>
            <a:gdLst/>
            <a:ahLst/>
            <a:cxnLst/>
            <a:rect l="l" t="t" r="r" b="b"/>
            <a:pathLst>
              <a:path w="744220" h="2560954">
                <a:moveTo>
                  <a:pt x="401174" y="426519"/>
                </a:moveTo>
                <a:lnTo>
                  <a:pt x="743841" y="426519"/>
                </a:lnTo>
              </a:path>
              <a:path w="744220" h="2560954">
                <a:moveTo>
                  <a:pt x="342540" y="0"/>
                </a:moveTo>
                <a:lnTo>
                  <a:pt x="0" y="0"/>
                </a:lnTo>
              </a:path>
              <a:path w="744220" h="2560954">
                <a:moveTo>
                  <a:pt x="342540" y="2560563"/>
                </a:moveTo>
                <a:lnTo>
                  <a:pt x="0" y="2560563"/>
                </a:lnTo>
              </a:path>
              <a:path w="744220" h="2560954">
                <a:moveTo>
                  <a:pt x="342540" y="640253"/>
                </a:moveTo>
                <a:lnTo>
                  <a:pt x="0" y="640253"/>
                </a:lnTo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26104" y="1900148"/>
            <a:ext cx="1941830" cy="1064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586865" algn="l"/>
              </a:tabLst>
            </a:pPr>
            <a:r>
              <a:rPr sz="2600" spc="-645" dirty="0">
                <a:latin typeface="Gulim"/>
                <a:cs typeface="Gulim"/>
              </a:rPr>
              <a:t>Chip</a:t>
            </a:r>
            <a:r>
              <a:rPr sz="2600" spc="-400" dirty="0">
                <a:latin typeface="Gulim"/>
                <a:cs typeface="Gulim"/>
              </a:rPr>
              <a:t> </a:t>
            </a:r>
            <a:r>
              <a:rPr sz="2600" spc="-600" dirty="0">
                <a:latin typeface="Gulim"/>
                <a:cs typeface="Gulim"/>
              </a:rPr>
              <a:t>selec</a:t>
            </a:r>
            <a:r>
              <a:rPr sz="2600" spc="-380" dirty="0">
                <a:latin typeface="Gulim"/>
                <a:cs typeface="Gulim"/>
              </a:rPr>
              <a:t>t</a:t>
            </a:r>
            <a:r>
              <a:rPr sz="2600" spc="-405" dirty="0">
                <a:latin typeface="Gulim"/>
                <a:cs typeface="Gulim"/>
              </a:rPr>
              <a:t> </a:t>
            </a:r>
            <a:r>
              <a:rPr sz="2600" spc="-690" dirty="0">
                <a:latin typeface="Gulim"/>
                <a:cs typeface="Gulim"/>
              </a:rPr>
              <a:t>1</a:t>
            </a:r>
            <a:r>
              <a:rPr sz="2600" dirty="0">
                <a:latin typeface="Gulim"/>
                <a:cs typeface="Gulim"/>
              </a:rPr>
              <a:t>	</a:t>
            </a:r>
            <a:r>
              <a:rPr sz="2600" spc="-775" dirty="0">
                <a:latin typeface="Gulim"/>
                <a:cs typeface="Gulim"/>
              </a:rPr>
              <a:t>CS1</a:t>
            </a:r>
            <a:endParaRPr sz="2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1920"/>
              </a:spcBef>
              <a:tabLst>
                <a:tab pos="1586865" algn="l"/>
              </a:tabLst>
            </a:pPr>
            <a:r>
              <a:rPr sz="2600" spc="-645" dirty="0">
                <a:latin typeface="Gulim"/>
                <a:cs typeface="Gulim"/>
              </a:rPr>
              <a:t>Chip</a:t>
            </a:r>
            <a:r>
              <a:rPr sz="2600" spc="-400" dirty="0">
                <a:latin typeface="Gulim"/>
                <a:cs typeface="Gulim"/>
              </a:rPr>
              <a:t> </a:t>
            </a:r>
            <a:r>
              <a:rPr sz="2600" spc="-600" dirty="0">
                <a:latin typeface="Gulim"/>
                <a:cs typeface="Gulim"/>
              </a:rPr>
              <a:t>selec</a:t>
            </a:r>
            <a:r>
              <a:rPr sz="2600" spc="-380" dirty="0">
                <a:latin typeface="Gulim"/>
                <a:cs typeface="Gulim"/>
              </a:rPr>
              <a:t>t</a:t>
            </a:r>
            <a:r>
              <a:rPr sz="2600" spc="-405" dirty="0">
                <a:latin typeface="Gulim"/>
                <a:cs typeface="Gulim"/>
              </a:rPr>
              <a:t> </a:t>
            </a:r>
            <a:r>
              <a:rPr sz="2600" spc="-690" dirty="0">
                <a:latin typeface="Gulim"/>
                <a:cs typeface="Gulim"/>
              </a:rPr>
              <a:t>2</a:t>
            </a:r>
            <a:r>
              <a:rPr sz="2600" dirty="0">
                <a:latin typeface="Gulim"/>
                <a:cs typeface="Gulim"/>
              </a:rPr>
              <a:t>	</a:t>
            </a:r>
            <a:r>
              <a:rPr sz="2600" spc="-775" dirty="0">
                <a:latin typeface="Gulim"/>
                <a:cs typeface="Gulim"/>
              </a:rPr>
              <a:t>CS2</a:t>
            </a:r>
            <a:endParaRPr sz="2600">
              <a:latin typeface="Gulim"/>
              <a:cs typeface="Guli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1181" y="4460687"/>
            <a:ext cx="193738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579245" algn="l"/>
              </a:tabLst>
            </a:pPr>
            <a:r>
              <a:rPr sz="2600" spc="-690" dirty="0">
                <a:latin typeface="Gulim"/>
                <a:cs typeface="Gulim"/>
              </a:rPr>
              <a:t>9</a:t>
            </a:r>
            <a:r>
              <a:rPr sz="2600" spc="-405" dirty="0">
                <a:latin typeface="Gulim"/>
                <a:cs typeface="Gulim"/>
              </a:rPr>
              <a:t> </a:t>
            </a:r>
            <a:r>
              <a:rPr sz="2600" spc="-515" dirty="0">
                <a:latin typeface="Gulim"/>
                <a:cs typeface="Gulim"/>
              </a:rPr>
              <a:t>bi</a:t>
            </a:r>
            <a:r>
              <a:rPr sz="2600" spc="-380" dirty="0">
                <a:latin typeface="Gulim"/>
                <a:cs typeface="Gulim"/>
              </a:rPr>
              <a:t>t</a:t>
            </a:r>
            <a:r>
              <a:rPr sz="2600" spc="-405" dirty="0">
                <a:latin typeface="Gulim"/>
                <a:cs typeface="Gulim"/>
              </a:rPr>
              <a:t> </a:t>
            </a:r>
            <a:r>
              <a:rPr sz="2600" spc="-640" dirty="0">
                <a:latin typeface="Gulim"/>
                <a:cs typeface="Gulim"/>
              </a:rPr>
              <a:t>address</a:t>
            </a:r>
            <a:r>
              <a:rPr sz="2600" dirty="0">
                <a:latin typeface="Gulim"/>
                <a:cs typeface="Gulim"/>
              </a:rPr>
              <a:t>	</a:t>
            </a:r>
            <a:r>
              <a:rPr sz="2600" spc="-780" dirty="0">
                <a:latin typeface="Gulim"/>
                <a:cs typeface="Gulim"/>
              </a:rPr>
              <a:t>AD9</a:t>
            </a:r>
            <a:endParaRPr sz="2600">
              <a:latin typeface="Gulim"/>
              <a:cs typeface="Guli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12917" y="3307051"/>
            <a:ext cx="918210" cy="217804"/>
            <a:chOff x="5312917" y="3307051"/>
            <a:chExt cx="918210" cy="217804"/>
          </a:xfrm>
        </p:grpSpPr>
        <p:sp>
          <p:nvSpPr>
            <p:cNvPr id="17" name="object 17"/>
            <p:cNvSpPr/>
            <p:nvPr/>
          </p:nvSpPr>
          <p:spPr>
            <a:xfrm>
              <a:off x="5314736" y="3308870"/>
              <a:ext cx="914400" cy="213995"/>
            </a:xfrm>
            <a:custGeom>
              <a:avLst/>
              <a:gdLst/>
              <a:ahLst/>
              <a:cxnLst/>
              <a:rect l="l" t="t" r="r" b="b"/>
              <a:pathLst>
                <a:path w="914400" h="213995">
                  <a:moveTo>
                    <a:pt x="114476" y="0"/>
                  </a:moveTo>
                  <a:lnTo>
                    <a:pt x="0" y="108999"/>
                  </a:lnTo>
                  <a:lnTo>
                    <a:pt x="114476" y="213828"/>
                  </a:lnTo>
                  <a:lnTo>
                    <a:pt x="114476" y="0"/>
                  </a:lnTo>
                  <a:close/>
                </a:path>
                <a:path w="914400" h="213995">
                  <a:moveTo>
                    <a:pt x="799936" y="0"/>
                  </a:moveTo>
                  <a:lnTo>
                    <a:pt x="799936" y="213828"/>
                  </a:lnTo>
                  <a:lnTo>
                    <a:pt x="914159" y="108999"/>
                  </a:lnTo>
                  <a:lnTo>
                    <a:pt x="7999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4736" y="3308870"/>
              <a:ext cx="914400" cy="213995"/>
            </a:xfrm>
            <a:custGeom>
              <a:avLst/>
              <a:gdLst/>
              <a:ahLst/>
              <a:cxnLst/>
              <a:rect l="l" t="t" r="r" b="b"/>
              <a:pathLst>
                <a:path w="914400" h="213995">
                  <a:moveTo>
                    <a:pt x="114476" y="0"/>
                  </a:moveTo>
                  <a:lnTo>
                    <a:pt x="114476" y="213828"/>
                  </a:lnTo>
                  <a:lnTo>
                    <a:pt x="0" y="108999"/>
                  </a:lnTo>
                  <a:lnTo>
                    <a:pt x="114476" y="0"/>
                  </a:lnTo>
                  <a:close/>
                </a:path>
                <a:path w="914400" h="213995">
                  <a:moveTo>
                    <a:pt x="799936" y="0"/>
                  </a:moveTo>
                  <a:lnTo>
                    <a:pt x="799936" y="213828"/>
                  </a:lnTo>
                  <a:lnTo>
                    <a:pt x="914159" y="108999"/>
                  </a:lnTo>
                  <a:lnTo>
                    <a:pt x="799936" y="0"/>
                  </a:lnTo>
                  <a:close/>
                </a:path>
                <a:path w="914400" h="213995">
                  <a:moveTo>
                    <a:pt x="114476" y="108999"/>
                  </a:moveTo>
                  <a:lnTo>
                    <a:pt x="799936" y="108999"/>
                  </a:lnTo>
                </a:path>
              </a:pathLst>
            </a:custGeom>
            <a:ln w="3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68239" y="3180702"/>
            <a:ext cx="116205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600" spc="-690" dirty="0">
                <a:latin typeface="Gulim"/>
                <a:cs typeface="Gulim"/>
              </a:rPr>
              <a:t>8</a:t>
            </a:r>
            <a:r>
              <a:rPr sz="2600" spc="-405" dirty="0">
                <a:latin typeface="Gulim"/>
                <a:cs typeface="Gulim"/>
              </a:rPr>
              <a:t> </a:t>
            </a:r>
            <a:r>
              <a:rPr sz="2600" spc="-515" dirty="0">
                <a:latin typeface="Gulim"/>
                <a:cs typeface="Gulim"/>
              </a:rPr>
              <a:t>bi</a:t>
            </a:r>
            <a:r>
              <a:rPr sz="2600" spc="-380" dirty="0">
                <a:latin typeface="Gulim"/>
                <a:cs typeface="Gulim"/>
              </a:rPr>
              <a:t>t</a:t>
            </a:r>
            <a:r>
              <a:rPr sz="2600" spc="-405" dirty="0">
                <a:latin typeface="Gulim"/>
                <a:cs typeface="Gulim"/>
              </a:rPr>
              <a:t> </a:t>
            </a:r>
            <a:r>
              <a:rPr sz="2600" spc="-600" dirty="0">
                <a:latin typeface="Gulim"/>
                <a:cs typeface="Gulim"/>
              </a:rPr>
              <a:t>dat</a:t>
            </a:r>
            <a:r>
              <a:rPr sz="2600" spc="-680" dirty="0">
                <a:latin typeface="Gulim"/>
                <a:cs typeface="Gulim"/>
              </a:rPr>
              <a:t>a</a:t>
            </a:r>
            <a:r>
              <a:rPr sz="2600" spc="-405" dirty="0">
                <a:latin typeface="Gulim"/>
                <a:cs typeface="Gulim"/>
              </a:rPr>
              <a:t> </a:t>
            </a:r>
            <a:r>
              <a:rPr sz="2600" spc="-690" dirty="0">
                <a:latin typeface="Gulim"/>
                <a:cs typeface="Gulim"/>
              </a:rPr>
              <a:t>bus</a:t>
            </a:r>
            <a:endParaRPr sz="2600">
              <a:latin typeface="Gulim"/>
              <a:cs typeface="Guli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21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360" y="36626"/>
              <a:ext cx="3988053" cy="7359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9038" y="129285"/>
            <a:ext cx="356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Memory</a:t>
            </a:r>
            <a:r>
              <a:rPr sz="2400" spc="-40" dirty="0"/>
              <a:t> </a:t>
            </a:r>
            <a:r>
              <a:rPr sz="2400" spc="-5" dirty="0"/>
              <a:t>Address</a:t>
            </a:r>
            <a:r>
              <a:rPr sz="2400" spc="-60" dirty="0"/>
              <a:t> </a:t>
            </a:r>
            <a:r>
              <a:rPr sz="2400" dirty="0"/>
              <a:t>Map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459689"/>
            <a:ext cx="8765540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805" dirty="0">
                <a:latin typeface="Arial"/>
                <a:cs typeface="Arial"/>
              </a:rPr>
              <a:t> </a:t>
            </a:r>
            <a:r>
              <a:rPr sz="3000" b="1" spc="-5" dirty="0">
                <a:latin typeface="Calibri"/>
                <a:cs typeface="Calibri"/>
              </a:rPr>
              <a:t>Memory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Address</a:t>
            </a:r>
            <a:r>
              <a:rPr sz="3000" b="1" spc="-5" dirty="0">
                <a:latin typeface="Calibri"/>
                <a:cs typeface="Calibri"/>
              </a:rPr>
              <a:t> Map</a:t>
            </a:r>
            <a:endParaRPr sz="30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72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designer</a:t>
            </a:r>
            <a:r>
              <a:rPr sz="3000" dirty="0">
                <a:latin typeface="Calibri"/>
                <a:cs typeface="Calibri"/>
              </a:rPr>
              <a:t> 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6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66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system</a:t>
            </a:r>
            <a:r>
              <a:rPr sz="3000" spc="6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must</a:t>
            </a:r>
            <a:r>
              <a:rPr sz="3000" spc="67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calculate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amount</a:t>
            </a:r>
            <a:r>
              <a:rPr sz="3000" dirty="0">
                <a:latin typeface="Calibri"/>
                <a:cs typeface="Calibri"/>
              </a:rPr>
              <a:t> 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required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for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particular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application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assign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either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RAM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-5" dirty="0">
                <a:latin typeface="Calibri"/>
                <a:cs typeface="Calibri"/>
              </a:rPr>
              <a:t>ROM.</a:t>
            </a:r>
            <a:endParaRPr sz="30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8000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830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interconnection between </a:t>
            </a:r>
            <a:r>
              <a:rPr sz="3000" spc="5" dirty="0">
                <a:latin typeface="Calibri"/>
                <a:cs typeface="Calibri"/>
              </a:rPr>
              <a:t>memory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processor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then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established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from</a:t>
            </a:r>
            <a:r>
              <a:rPr sz="3000" spc="-10" dirty="0">
                <a:latin typeface="Calibri"/>
                <a:cs typeface="Calibri"/>
              </a:rPr>
              <a:t> knowledge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size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5" dirty="0">
                <a:latin typeface="Calibri"/>
                <a:cs typeface="Calibri"/>
              </a:rPr>
              <a:t> memory </a:t>
            </a:r>
            <a:r>
              <a:rPr sz="3000" spc="-10" dirty="0">
                <a:latin typeface="Calibri"/>
                <a:cs typeface="Calibri"/>
              </a:rPr>
              <a:t>needed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type </a:t>
            </a:r>
            <a:r>
              <a:rPr sz="3000" dirty="0">
                <a:latin typeface="Calibri"/>
                <a:cs typeface="Calibri"/>
              </a:rPr>
              <a:t>of RAM </a:t>
            </a:r>
            <a:r>
              <a:rPr sz="3000" spc="5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ROM chips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available.</a:t>
            </a:r>
            <a:endParaRPr sz="3000">
              <a:latin typeface="Calibri"/>
              <a:cs typeface="Calibri"/>
            </a:endParaRPr>
          </a:p>
          <a:p>
            <a:pPr marL="356870" marR="6350" indent="-344805" algn="just">
              <a:lnSpc>
                <a:spcPct val="80000"/>
              </a:lnSpc>
              <a:spcBef>
                <a:spcPts val="72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addressing</a:t>
            </a:r>
            <a:r>
              <a:rPr sz="3000" dirty="0">
                <a:latin typeface="Calibri"/>
                <a:cs typeface="Calibri"/>
              </a:rPr>
              <a:t> of</a:t>
            </a:r>
            <a:r>
              <a:rPr sz="3000" spc="5" dirty="0">
                <a:latin typeface="Calibri"/>
                <a:cs typeface="Calibri"/>
              </a:rPr>
              <a:t> memory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can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established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by 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means of a </a:t>
            </a:r>
            <a:r>
              <a:rPr sz="3000" spc="-10" dirty="0">
                <a:latin typeface="Calibri"/>
                <a:cs typeface="Calibri"/>
              </a:rPr>
              <a:t>table </a:t>
            </a:r>
            <a:r>
              <a:rPr sz="3000" spc="-15" dirty="0">
                <a:latin typeface="Calibri"/>
                <a:cs typeface="Calibri"/>
              </a:rPr>
              <a:t>that </a:t>
            </a:r>
            <a:r>
              <a:rPr sz="3000" spc="-5" dirty="0">
                <a:latin typeface="Calibri"/>
                <a:cs typeface="Calibri"/>
              </a:rPr>
              <a:t>specifies </a:t>
            </a:r>
            <a:r>
              <a:rPr sz="3000" dirty="0">
                <a:latin typeface="Calibri"/>
                <a:cs typeface="Calibri"/>
              </a:rPr>
              <a:t>the memory </a:t>
            </a:r>
            <a:r>
              <a:rPr sz="3000" spc="-10" dirty="0">
                <a:latin typeface="Calibri"/>
                <a:cs typeface="Calibri"/>
              </a:rPr>
              <a:t>address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assigned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each</a:t>
            </a:r>
            <a:r>
              <a:rPr sz="3000" spc="-5" dirty="0">
                <a:latin typeface="Calibri"/>
                <a:cs typeface="Calibri"/>
              </a:rPr>
              <a:t> chip.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table,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called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address map, </a:t>
            </a:r>
            <a:r>
              <a:rPr sz="3000" dirty="0">
                <a:latin typeface="Calibri"/>
                <a:cs typeface="Calibri"/>
              </a:rPr>
              <a:t>is a </a:t>
            </a:r>
            <a:r>
              <a:rPr sz="3000" spc="-10" dirty="0">
                <a:latin typeface="Calibri"/>
                <a:cs typeface="Calibri"/>
              </a:rPr>
              <a:t>pictorial </a:t>
            </a:r>
            <a:r>
              <a:rPr sz="3000" spc="-20" dirty="0">
                <a:latin typeface="Calibri"/>
                <a:cs typeface="Calibri"/>
              </a:rPr>
              <a:t>representation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assigned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address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space</a:t>
            </a:r>
            <a:r>
              <a:rPr sz="3000" spc="-30" dirty="0">
                <a:latin typeface="Calibri"/>
                <a:cs typeface="Calibri"/>
              </a:rPr>
              <a:t> for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each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chip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system.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22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360" y="36626"/>
              <a:ext cx="3988053" cy="7359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9038" y="129285"/>
            <a:ext cx="356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Memory</a:t>
            </a:r>
            <a:r>
              <a:rPr sz="2400" spc="-40" dirty="0"/>
              <a:t> </a:t>
            </a:r>
            <a:r>
              <a:rPr sz="2400" spc="-5" dirty="0"/>
              <a:t>Address</a:t>
            </a:r>
            <a:r>
              <a:rPr sz="2400" spc="-60" dirty="0"/>
              <a:t> </a:t>
            </a:r>
            <a:r>
              <a:rPr sz="2400" dirty="0"/>
              <a:t>Map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915400" cy="6096000"/>
            <a:chOff x="0" y="0"/>
            <a:chExt cx="8915400" cy="6096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685800"/>
              <a:ext cx="8458200" cy="5410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23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7608" y="0"/>
              <a:ext cx="605459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5992" y="74421"/>
            <a:ext cx="55702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>
                <a:latin typeface="Times New Roman"/>
                <a:cs typeface="Times New Roman"/>
              </a:rPr>
              <a:t>Memory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Connection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CPU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(CO4)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763000" cy="6172200"/>
            <a:chOff x="0" y="0"/>
            <a:chExt cx="8763000" cy="61722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38800" y="914400"/>
              <a:ext cx="3124200" cy="5257800"/>
            </a:xfrm>
            <a:custGeom>
              <a:avLst/>
              <a:gdLst/>
              <a:ahLst/>
              <a:cxnLst/>
              <a:rect l="l" t="t" r="r" b="b"/>
              <a:pathLst>
                <a:path w="3124200" h="5257800">
                  <a:moveTo>
                    <a:pt x="3124200" y="0"/>
                  </a:moveTo>
                  <a:lnTo>
                    <a:pt x="0" y="0"/>
                  </a:lnTo>
                  <a:lnTo>
                    <a:pt x="0" y="5257800"/>
                  </a:lnTo>
                  <a:lnTo>
                    <a:pt x="3124200" y="5257800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FFFF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67737" y="1965405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873980" y="0"/>
                  </a:moveTo>
                  <a:lnTo>
                    <a:pt x="0" y="0"/>
                  </a:lnTo>
                  <a:lnTo>
                    <a:pt x="0" y="748885"/>
                  </a:lnTo>
                  <a:lnTo>
                    <a:pt x="873980" y="748885"/>
                  </a:lnTo>
                  <a:lnTo>
                    <a:pt x="87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67737" y="1965405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0" y="748885"/>
                  </a:moveTo>
                  <a:lnTo>
                    <a:pt x="873980" y="748885"/>
                  </a:lnTo>
                  <a:lnTo>
                    <a:pt x="873980" y="0"/>
                  </a:lnTo>
                  <a:lnTo>
                    <a:pt x="0" y="0"/>
                  </a:lnTo>
                  <a:lnTo>
                    <a:pt x="0" y="7488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4844" y="957199"/>
            <a:ext cx="4547870" cy="1536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90"/>
              </a:spcBef>
              <a:tabLst>
                <a:tab pos="299085" algn="l"/>
              </a:tabLst>
            </a:pPr>
            <a:r>
              <a:rPr sz="1400" spc="-5" dirty="0">
                <a:latin typeface="Arial"/>
                <a:cs typeface="Arial"/>
              </a:rPr>
              <a:t>–	</a:t>
            </a:r>
            <a:r>
              <a:rPr sz="1400" spc="-15" dirty="0">
                <a:latin typeface="Times New Roman"/>
                <a:cs typeface="Times New Roman"/>
              </a:rPr>
              <a:t>Memory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Address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Map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ts val="2039"/>
              </a:lnSpc>
              <a:tabLst>
                <a:tab pos="698500" algn="l"/>
              </a:tabLst>
            </a:pPr>
            <a:r>
              <a:rPr sz="1900" spc="-5" dirty="0">
                <a:latin typeface="Arial"/>
                <a:cs typeface="Arial"/>
              </a:rPr>
              <a:t>•	</a:t>
            </a:r>
            <a:r>
              <a:rPr sz="1900" spc="-10" dirty="0">
                <a:latin typeface="Times New Roman"/>
                <a:cs typeface="Times New Roman"/>
              </a:rPr>
              <a:t>Memory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Configuration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: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512</a:t>
            </a:r>
            <a:r>
              <a:rPr sz="1900" b="1" spc="-1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bytes</a:t>
            </a:r>
            <a:endParaRPr sz="1900">
              <a:latin typeface="Times New Roman"/>
              <a:cs typeface="Times New Roman"/>
            </a:endParaRPr>
          </a:p>
          <a:p>
            <a:pPr marL="698500">
              <a:lnSpc>
                <a:spcPts val="2050"/>
              </a:lnSpc>
            </a:pPr>
            <a:r>
              <a:rPr sz="1900" b="1" spc="-5" dirty="0">
                <a:latin typeface="Times New Roman"/>
                <a:cs typeface="Times New Roman"/>
              </a:rPr>
              <a:t>RAM </a:t>
            </a:r>
            <a:r>
              <a:rPr sz="1900" spc="-5" dirty="0">
                <a:latin typeface="Times New Roman"/>
                <a:cs typeface="Times New Roman"/>
              </a:rPr>
              <a:t>+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b="1" spc="5" dirty="0">
                <a:latin typeface="Times New Roman"/>
                <a:cs typeface="Times New Roman"/>
              </a:rPr>
              <a:t>512</a:t>
            </a:r>
            <a:r>
              <a:rPr sz="1900" b="1" spc="-2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bytes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ROM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ts val="1914"/>
              </a:lnSpc>
              <a:spcBef>
                <a:spcPts val="15"/>
              </a:spcBef>
            </a:pPr>
            <a:r>
              <a:rPr sz="1600" dirty="0">
                <a:solidFill>
                  <a:srgbClr val="4F81BC"/>
                </a:solidFill>
                <a:latin typeface="Arial"/>
                <a:cs typeface="Arial"/>
              </a:rPr>
              <a:t>–</a:t>
            </a:r>
            <a:r>
              <a:rPr sz="1600" spc="45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1</a:t>
            </a:r>
            <a:r>
              <a:rPr sz="16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4F81BC"/>
                </a:solidFill>
                <a:latin typeface="Times New Roman"/>
                <a:cs typeface="Times New Roman"/>
              </a:rPr>
              <a:t>512</a:t>
            </a:r>
            <a:r>
              <a:rPr sz="1600" b="1" spc="-3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byte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ROM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+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4</a:t>
            </a:r>
            <a:r>
              <a:rPr sz="16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4F81BC"/>
                </a:solidFill>
                <a:latin typeface="Times New Roman"/>
                <a:cs typeface="Times New Roman"/>
              </a:rPr>
              <a:t>128</a:t>
            </a:r>
            <a:r>
              <a:rPr sz="1600" b="1" spc="-3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bytes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RAM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ts val="2275"/>
              </a:lnSpc>
              <a:tabLst>
                <a:tab pos="698500" algn="l"/>
              </a:tabLst>
            </a:pPr>
            <a:r>
              <a:rPr sz="1900" spc="-5" dirty="0">
                <a:latin typeface="Arial"/>
                <a:cs typeface="Arial"/>
              </a:rPr>
              <a:t>•	</a:t>
            </a:r>
            <a:r>
              <a:rPr sz="1900" spc="-10" dirty="0">
                <a:latin typeface="Times New Roman"/>
                <a:cs typeface="Times New Roman"/>
              </a:rPr>
              <a:t>Memory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Address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Map :</a:t>
            </a:r>
            <a:endParaRPr sz="19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40" dirty="0">
                <a:latin typeface="Arial"/>
                <a:cs typeface="Arial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Address</a:t>
            </a:r>
            <a:r>
              <a:rPr sz="1600" dirty="0">
                <a:latin typeface="Times New Roman"/>
                <a:cs typeface="Times New Roman"/>
              </a:rPr>
              <a:t> line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5050"/>
                </a:solidFill>
                <a:latin typeface="Times New Roman"/>
                <a:cs typeface="Times New Roman"/>
              </a:rPr>
              <a:t>9</a:t>
            </a:r>
            <a:r>
              <a:rPr sz="1600" b="1" spc="385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5050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5338" y="2466593"/>
            <a:ext cx="169672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0</a:t>
            </a:r>
            <a:r>
              <a:rPr sz="1600" b="1" spc="38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0</a:t>
            </a:r>
            <a:r>
              <a:rPr sz="1600" b="1" spc="39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:</a:t>
            </a:r>
            <a:r>
              <a:rPr sz="1600" spc="-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CC9900"/>
                </a:solidFill>
                <a:latin typeface="Times New Roman"/>
                <a:cs typeface="Times New Roman"/>
              </a:rPr>
              <a:t>0000</a:t>
            </a:r>
            <a:r>
              <a:rPr sz="1600" spc="-5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-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CC9900"/>
                </a:solidFill>
                <a:latin typeface="Times New Roman"/>
                <a:cs typeface="Times New Roman"/>
              </a:rPr>
              <a:t>007F</a:t>
            </a:r>
            <a:endParaRPr sz="1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</a:pPr>
            <a:r>
              <a:rPr sz="1600" b="1" spc="5" dirty="0">
                <a:solidFill>
                  <a:srgbClr val="4F81BC"/>
                </a:solidFill>
                <a:latin typeface="Times New Roman"/>
                <a:cs typeface="Times New Roman"/>
              </a:rPr>
              <a:t>0</a:t>
            </a:r>
            <a:r>
              <a:rPr sz="1600" b="1" spc="37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4F81BC"/>
                </a:solidFill>
                <a:latin typeface="Times New Roman"/>
                <a:cs typeface="Times New Roman"/>
              </a:rPr>
              <a:t>1</a:t>
            </a:r>
            <a:r>
              <a:rPr sz="1600" b="1" spc="38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:</a:t>
            </a:r>
            <a:r>
              <a:rPr sz="1600" spc="-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CC9900"/>
                </a:solidFill>
                <a:latin typeface="Times New Roman"/>
                <a:cs typeface="Times New Roman"/>
              </a:rPr>
              <a:t>0080</a:t>
            </a:r>
            <a:r>
              <a:rPr sz="1600" spc="-6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00FF</a:t>
            </a:r>
            <a:endParaRPr sz="1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1</a:t>
            </a:r>
            <a:r>
              <a:rPr sz="1600" b="1" spc="38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0</a:t>
            </a:r>
            <a:r>
              <a:rPr sz="1600" b="1" spc="39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:</a:t>
            </a:r>
            <a:r>
              <a:rPr sz="1600" spc="-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CC9900"/>
                </a:solidFill>
                <a:latin typeface="Times New Roman"/>
                <a:cs typeface="Times New Roman"/>
              </a:rPr>
              <a:t>0100</a:t>
            </a:r>
            <a:r>
              <a:rPr sz="1600" spc="-5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-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CC9900"/>
                </a:solidFill>
                <a:latin typeface="Times New Roman"/>
                <a:cs typeface="Times New Roman"/>
              </a:rPr>
              <a:t>017F</a:t>
            </a:r>
            <a:endParaRPr sz="1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</a:pP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1</a:t>
            </a:r>
            <a:r>
              <a:rPr sz="1600" b="1" spc="38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1</a:t>
            </a:r>
            <a:r>
              <a:rPr sz="1600" b="1" spc="38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:</a:t>
            </a:r>
            <a:r>
              <a:rPr sz="1600" spc="-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CC9900"/>
                </a:solidFill>
                <a:latin typeface="Times New Roman"/>
                <a:cs typeface="Times New Roman"/>
              </a:rPr>
              <a:t>0180</a:t>
            </a:r>
            <a:r>
              <a:rPr sz="1600" spc="-5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-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 01FF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15" dirty="0">
                <a:solidFill>
                  <a:srgbClr val="FF5050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9575" y="2466593"/>
            <a:ext cx="132588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»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»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»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»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–</a:t>
            </a:r>
            <a:r>
              <a:rPr sz="1600" spc="415" dirty="0">
                <a:latin typeface="Arial"/>
                <a:cs typeface="Arial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Address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line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»</a:t>
            </a:r>
            <a:r>
              <a:rPr sz="1600" spc="405" dirty="0">
                <a:latin typeface="Arial"/>
                <a:cs typeface="Arial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4689" y="3686302"/>
            <a:ext cx="14954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8935" algn="l"/>
              </a:tabLst>
            </a:pP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1	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:</a:t>
            </a:r>
            <a:r>
              <a:rPr sz="1600" spc="-3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CC9900"/>
                </a:solidFill>
                <a:latin typeface="Times New Roman"/>
                <a:cs typeface="Times New Roman"/>
              </a:rPr>
              <a:t>0200</a:t>
            </a:r>
            <a:r>
              <a:rPr sz="1600" spc="-6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-</a:t>
            </a:r>
            <a:r>
              <a:rPr sz="1600" spc="-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03FF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2044" y="3929837"/>
            <a:ext cx="3545204" cy="2024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</a:tabLst>
            </a:pPr>
            <a:r>
              <a:rPr sz="1900" spc="-5" dirty="0">
                <a:latin typeface="Arial"/>
                <a:cs typeface="Arial"/>
              </a:rPr>
              <a:t>•	</a:t>
            </a:r>
            <a:r>
              <a:rPr sz="1900" spc="-10" dirty="0">
                <a:latin typeface="Times New Roman"/>
                <a:cs typeface="Times New Roman"/>
              </a:rPr>
              <a:t>Memory</a:t>
            </a:r>
            <a:r>
              <a:rPr sz="1900" dirty="0">
                <a:latin typeface="Times New Roman"/>
                <a:cs typeface="Times New Roman"/>
              </a:rPr>
              <a:t> Connection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CPU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50" dirty="0">
                <a:latin typeface="Arial"/>
                <a:cs typeface="Arial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Decoder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RAM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select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CS1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Address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solidFill>
                  <a:srgbClr val="FF5050"/>
                </a:solidFill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»</a:t>
            </a:r>
            <a:r>
              <a:rPr sz="1600" spc="440" dirty="0">
                <a:latin typeface="Arial"/>
                <a:cs typeface="Arial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select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CS2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"/>
                <a:cs typeface="Arial"/>
              </a:rPr>
              <a:t>» 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5" dirty="0">
                <a:latin typeface="Times New Roman"/>
                <a:cs typeface="Times New Roman"/>
              </a:rPr>
              <a:t>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l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ct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CS</a:t>
            </a:r>
            <a:r>
              <a:rPr sz="1600" b="1" dirty="0">
                <a:solidFill>
                  <a:srgbClr val="4F81BC"/>
                </a:solidFill>
                <a:latin typeface="Times New Roman"/>
                <a:cs typeface="Times New Roman"/>
              </a:rPr>
              <a:t>2</a:t>
            </a:r>
            <a:r>
              <a:rPr sz="16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latin typeface="Malgun Gothic"/>
                <a:cs typeface="Malgun Gothic"/>
              </a:rPr>
              <a:t>의</a:t>
            </a:r>
            <a:r>
              <a:rPr sz="1600" spc="-180" dirty="0"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5050"/>
                </a:solidFill>
                <a:latin typeface="Times New Roman"/>
                <a:cs typeface="Times New Roman"/>
              </a:rPr>
              <a:t>I</a:t>
            </a:r>
            <a:r>
              <a:rPr sz="1600" b="1" spc="-10" dirty="0">
                <a:solidFill>
                  <a:srgbClr val="FF5050"/>
                </a:solidFill>
                <a:latin typeface="Times New Roman"/>
                <a:cs typeface="Times New Roman"/>
              </a:rPr>
              <a:t>n</a:t>
            </a:r>
            <a:r>
              <a:rPr sz="1600" b="1" spc="-15" dirty="0">
                <a:solidFill>
                  <a:srgbClr val="FF5050"/>
                </a:solidFill>
                <a:latin typeface="Times New Roman"/>
                <a:cs typeface="Times New Roman"/>
              </a:rPr>
              <a:t>v</a:t>
            </a:r>
            <a:r>
              <a:rPr sz="1600" b="1" dirty="0">
                <a:solidFill>
                  <a:srgbClr val="FF5050"/>
                </a:solidFill>
                <a:latin typeface="Times New Roman"/>
                <a:cs typeface="Times New Roman"/>
              </a:rPr>
              <a:t>ert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ts val="191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00" dirty="0">
                <a:latin typeface="Arial"/>
                <a:cs typeface="Arial"/>
              </a:rPr>
              <a:t> </a:t>
            </a:r>
            <a:r>
              <a:rPr sz="1600" spc="5" dirty="0">
                <a:latin typeface="Malgun Gothic"/>
                <a:cs typeface="Malgun Gothic"/>
              </a:rPr>
              <a:t>참고</a:t>
            </a:r>
            <a:endParaRPr sz="1600">
              <a:latin typeface="Malgun Gothic"/>
              <a:cs typeface="Malgun Gothic"/>
            </a:endParaRPr>
          </a:p>
          <a:p>
            <a:pPr marL="927100">
              <a:lnSpc>
                <a:spcPts val="1910"/>
              </a:lnSpc>
            </a:pPr>
            <a:r>
              <a:rPr sz="1600" spc="5" dirty="0">
                <a:latin typeface="Arial"/>
                <a:cs typeface="Arial"/>
              </a:rPr>
              <a:t>»</a:t>
            </a:r>
            <a:r>
              <a:rPr sz="1600" spc="420" dirty="0">
                <a:latin typeface="Arial"/>
                <a:cs typeface="Arial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RD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ROM</a:t>
            </a:r>
            <a:endParaRPr sz="1600">
              <a:latin typeface="Times New Roman"/>
              <a:cs typeface="Times New Roman"/>
            </a:endParaRPr>
          </a:p>
          <a:p>
            <a:pPr marL="118046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OE(Output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Enable)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84906" y="2232372"/>
            <a:ext cx="250190" cy="200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128×8</a:t>
            </a:r>
            <a:endParaRPr sz="550">
              <a:latin typeface="Gulim"/>
              <a:cs typeface="Gulim"/>
            </a:endParaRPr>
          </a:p>
          <a:p>
            <a:pPr marL="3175">
              <a:lnSpc>
                <a:spcPct val="100000"/>
              </a:lnSpc>
              <a:spcBef>
                <a:spcPts val="25"/>
              </a:spcBef>
            </a:pPr>
            <a:r>
              <a:rPr sz="550" b="1" spc="35" dirty="0">
                <a:latin typeface="Gulim"/>
                <a:cs typeface="Gulim"/>
              </a:rPr>
              <a:t>RAM</a:t>
            </a:r>
            <a:r>
              <a:rPr sz="550" b="1" spc="1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1</a:t>
            </a:r>
            <a:endParaRPr sz="550">
              <a:latin typeface="Gulim"/>
              <a:cs typeface="Guli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65795" y="1997055"/>
            <a:ext cx="160020" cy="675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25"/>
              </a:spcBef>
            </a:pPr>
            <a:r>
              <a:rPr sz="550" b="1" spc="35" dirty="0">
                <a:latin typeface="Gulim"/>
                <a:cs typeface="Gulim"/>
              </a:rPr>
              <a:t>CS1</a:t>
            </a:r>
            <a:endParaRPr sz="550">
              <a:latin typeface="Gulim"/>
              <a:cs typeface="Gulim"/>
            </a:endParaRPr>
          </a:p>
          <a:p>
            <a:pPr marR="5080" indent="635" algn="just">
              <a:lnSpc>
                <a:spcPct val="167500"/>
              </a:lnSpc>
            </a:pPr>
            <a:r>
              <a:rPr sz="550" b="1" spc="25" dirty="0">
                <a:latin typeface="Gulim"/>
                <a:cs typeface="Gulim"/>
              </a:rPr>
              <a:t>CS2  </a:t>
            </a:r>
            <a:r>
              <a:rPr sz="550" b="1" spc="35" dirty="0">
                <a:latin typeface="Gulim"/>
                <a:cs typeface="Gulim"/>
              </a:rPr>
              <a:t>RD </a:t>
            </a:r>
            <a:r>
              <a:rPr sz="550" b="1" spc="40" dirty="0">
                <a:latin typeface="Gulim"/>
                <a:cs typeface="Gulim"/>
              </a:rPr>
              <a:t> WR </a:t>
            </a:r>
            <a:r>
              <a:rPr sz="550" b="1" spc="-170" dirty="0">
                <a:latin typeface="Gulim"/>
                <a:cs typeface="Gulim"/>
              </a:rPr>
              <a:t> </a:t>
            </a:r>
            <a:r>
              <a:rPr sz="550" b="1" spc="35" dirty="0">
                <a:latin typeface="Gulim"/>
                <a:cs typeface="Gulim"/>
              </a:rPr>
              <a:t>AD7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90177" y="2035308"/>
            <a:ext cx="1846580" cy="1522730"/>
            <a:chOff x="6690177" y="2035308"/>
            <a:chExt cx="1846580" cy="1522730"/>
          </a:xfrm>
        </p:grpSpPr>
        <p:sp>
          <p:nvSpPr>
            <p:cNvPr id="20" name="object 20"/>
            <p:cNvSpPr/>
            <p:nvPr/>
          </p:nvSpPr>
          <p:spPr>
            <a:xfrm>
              <a:off x="7467737" y="2152640"/>
              <a:ext cx="146050" cy="0"/>
            </a:xfrm>
            <a:custGeom>
              <a:avLst/>
              <a:gdLst/>
              <a:ahLst/>
              <a:cxnLst/>
              <a:rect l="l" t="t" r="r" b="b"/>
              <a:pathLst>
                <a:path w="146050">
                  <a:moveTo>
                    <a:pt x="0" y="0"/>
                  </a:moveTo>
                  <a:lnTo>
                    <a:pt x="145609" y="0"/>
                  </a:lnTo>
                </a:path>
              </a:pathLst>
            </a:custGeom>
            <a:ln w="6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41717" y="2293039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0" y="23755"/>
                  </a:lnTo>
                  <a:lnTo>
                    <a:pt x="48554" y="46834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834"/>
                  </a:lnTo>
                  <a:lnTo>
                    <a:pt x="194163" y="23755"/>
                  </a:lnTo>
                  <a:lnTo>
                    <a:pt x="145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41717" y="2293039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48554" y="46834"/>
                  </a:lnTo>
                  <a:lnTo>
                    <a:pt x="0" y="23755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834"/>
                  </a:lnTo>
                  <a:lnTo>
                    <a:pt x="194163" y="23755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48554" y="23755"/>
                  </a:moveTo>
                  <a:lnTo>
                    <a:pt x="145663" y="237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19183" y="2035943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90812" y="2035943"/>
              <a:ext cx="777240" cy="46990"/>
            </a:xfrm>
            <a:custGeom>
              <a:avLst/>
              <a:gdLst/>
              <a:ahLst/>
              <a:cxnLst/>
              <a:rect l="l" t="t" r="r" b="b"/>
              <a:pathLst>
                <a:path w="777240" h="46989">
                  <a:moveTo>
                    <a:pt x="728370" y="0"/>
                  </a:moveTo>
                  <a:lnTo>
                    <a:pt x="728370" y="46782"/>
                  </a:lnTo>
                  <a:lnTo>
                    <a:pt x="776925" y="23079"/>
                  </a:lnTo>
                  <a:lnTo>
                    <a:pt x="728370" y="0"/>
                  </a:lnTo>
                  <a:close/>
                </a:path>
                <a:path w="777240" h="46989">
                  <a:moveTo>
                    <a:pt x="0" y="23079"/>
                  </a:moveTo>
                  <a:lnTo>
                    <a:pt x="728370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19183" y="2597594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36476" y="2597594"/>
              <a:ext cx="631825" cy="46990"/>
            </a:xfrm>
            <a:custGeom>
              <a:avLst/>
              <a:gdLst/>
              <a:ahLst/>
              <a:cxnLst/>
              <a:rect l="l" t="t" r="r" b="b"/>
              <a:pathLst>
                <a:path w="631825" h="46989">
                  <a:moveTo>
                    <a:pt x="582707" y="0"/>
                  </a:moveTo>
                  <a:lnTo>
                    <a:pt x="582707" y="46782"/>
                  </a:lnTo>
                  <a:lnTo>
                    <a:pt x="631261" y="23079"/>
                  </a:lnTo>
                  <a:lnTo>
                    <a:pt x="582707" y="0"/>
                  </a:lnTo>
                  <a:close/>
                </a:path>
                <a:path w="631825" h="46989">
                  <a:moveTo>
                    <a:pt x="0" y="23079"/>
                  </a:moveTo>
                  <a:lnTo>
                    <a:pt x="582707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19183" y="2176343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82085" y="2176343"/>
              <a:ext cx="485775" cy="46990"/>
            </a:xfrm>
            <a:custGeom>
              <a:avLst/>
              <a:gdLst/>
              <a:ahLst/>
              <a:cxnLst/>
              <a:rect l="l" t="t" r="r" b="b"/>
              <a:pathLst>
                <a:path w="485775" h="46989">
                  <a:moveTo>
                    <a:pt x="437097" y="0"/>
                  </a:moveTo>
                  <a:lnTo>
                    <a:pt x="437097" y="46834"/>
                  </a:lnTo>
                  <a:lnTo>
                    <a:pt x="485652" y="23131"/>
                  </a:lnTo>
                  <a:lnTo>
                    <a:pt x="437097" y="0"/>
                  </a:lnTo>
                  <a:close/>
                </a:path>
                <a:path w="485775" h="46989">
                  <a:moveTo>
                    <a:pt x="0" y="23131"/>
                  </a:moveTo>
                  <a:lnTo>
                    <a:pt x="437097" y="231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19183" y="2316794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27748" y="2316794"/>
              <a:ext cx="340360" cy="46990"/>
            </a:xfrm>
            <a:custGeom>
              <a:avLst/>
              <a:gdLst/>
              <a:ahLst/>
              <a:cxnLst/>
              <a:rect l="l" t="t" r="r" b="b"/>
              <a:pathLst>
                <a:path w="340359" h="46989">
                  <a:moveTo>
                    <a:pt x="291434" y="0"/>
                  </a:moveTo>
                  <a:lnTo>
                    <a:pt x="291434" y="46782"/>
                  </a:lnTo>
                  <a:lnTo>
                    <a:pt x="339989" y="23079"/>
                  </a:lnTo>
                  <a:lnTo>
                    <a:pt x="291434" y="0"/>
                  </a:lnTo>
                  <a:close/>
                </a:path>
                <a:path w="340359" h="46989">
                  <a:moveTo>
                    <a:pt x="0" y="23079"/>
                  </a:moveTo>
                  <a:lnTo>
                    <a:pt x="291434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19183" y="2457194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73520" y="2457194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145663" y="0"/>
                  </a:moveTo>
                  <a:lnTo>
                    <a:pt x="145663" y="46782"/>
                  </a:lnTo>
                  <a:lnTo>
                    <a:pt x="194217" y="23079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0" y="23079"/>
                  </a:moveTo>
                  <a:lnTo>
                    <a:pt x="145663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67737" y="2807908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873980" y="0"/>
                  </a:moveTo>
                  <a:lnTo>
                    <a:pt x="0" y="0"/>
                  </a:lnTo>
                  <a:lnTo>
                    <a:pt x="0" y="748989"/>
                  </a:lnTo>
                  <a:lnTo>
                    <a:pt x="873980" y="748989"/>
                  </a:lnTo>
                  <a:lnTo>
                    <a:pt x="87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67737" y="2807908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0" y="748989"/>
                  </a:moveTo>
                  <a:lnTo>
                    <a:pt x="873980" y="748989"/>
                  </a:lnTo>
                  <a:lnTo>
                    <a:pt x="873980" y="0"/>
                  </a:lnTo>
                  <a:lnTo>
                    <a:pt x="0" y="0"/>
                  </a:lnTo>
                  <a:lnTo>
                    <a:pt x="0" y="7489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784906" y="3074926"/>
            <a:ext cx="250190" cy="200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128×8</a:t>
            </a:r>
            <a:endParaRPr sz="550">
              <a:latin typeface="Gulim"/>
              <a:cs typeface="Gulim"/>
            </a:endParaRPr>
          </a:p>
          <a:p>
            <a:pPr marL="3175">
              <a:lnSpc>
                <a:spcPct val="100000"/>
              </a:lnSpc>
              <a:spcBef>
                <a:spcPts val="25"/>
              </a:spcBef>
            </a:pPr>
            <a:r>
              <a:rPr sz="550" b="1" spc="35" dirty="0">
                <a:latin typeface="Gulim"/>
                <a:cs typeface="Gulim"/>
              </a:rPr>
              <a:t>RAM</a:t>
            </a:r>
            <a:r>
              <a:rPr sz="550" b="1" spc="1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2</a:t>
            </a:r>
            <a:endParaRPr sz="550">
              <a:latin typeface="Gulim"/>
              <a:cs typeface="Guli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87160" y="3120513"/>
            <a:ext cx="11811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5" dirty="0">
                <a:latin typeface="Gulim"/>
                <a:cs typeface="Gulim"/>
              </a:rPr>
              <a:t>RD</a:t>
            </a:r>
            <a:endParaRPr sz="550">
              <a:latin typeface="Gulim"/>
              <a:cs typeface="Guli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66443" y="2839661"/>
            <a:ext cx="158750" cy="25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5" dirty="0">
                <a:latin typeface="Gulim"/>
                <a:cs typeface="Gulim"/>
              </a:rPr>
              <a:t>CS1</a:t>
            </a:r>
            <a:endParaRPr sz="5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r>
              <a:rPr sz="550" b="1" spc="35" dirty="0">
                <a:latin typeface="Gulim"/>
                <a:cs typeface="Gulim"/>
              </a:rPr>
              <a:t>CS2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90177" y="2877914"/>
            <a:ext cx="1846580" cy="2364740"/>
            <a:chOff x="6690177" y="2877914"/>
            <a:chExt cx="1846580" cy="2364740"/>
          </a:xfrm>
        </p:grpSpPr>
        <p:sp>
          <p:nvSpPr>
            <p:cNvPr id="39" name="object 39"/>
            <p:cNvSpPr/>
            <p:nvPr/>
          </p:nvSpPr>
          <p:spPr>
            <a:xfrm>
              <a:off x="7467737" y="2995246"/>
              <a:ext cx="146050" cy="0"/>
            </a:xfrm>
            <a:custGeom>
              <a:avLst/>
              <a:gdLst/>
              <a:ahLst/>
              <a:cxnLst/>
              <a:rect l="l" t="t" r="r" b="b"/>
              <a:pathLst>
                <a:path w="146050">
                  <a:moveTo>
                    <a:pt x="0" y="0"/>
                  </a:moveTo>
                  <a:lnTo>
                    <a:pt x="145609" y="0"/>
                  </a:lnTo>
                </a:path>
              </a:pathLst>
            </a:custGeom>
            <a:ln w="6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41717" y="3135646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0" y="23703"/>
                  </a:lnTo>
                  <a:lnTo>
                    <a:pt x="48554" y="46834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834"/>
                  </a:lnTo>
                  <a:lnTo>
                    <a:pt x="194163" y="23703"/>
                  </a:lnTo>
                  <a:lnTo>
                    <a:pt x="145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41717" y="3135646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48554" y="46834"/>
                  </a:lnTo>
                  <a:lnTo>
                    <a:pt x="0" y="23703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834"/>
                  </a:lnTo>
                  <a:lnTo>
                    <a:pt x="194163" y="23703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48554" y="23703"/>
                  </a:moveTo>
                  <a:lnTo>
                    <a:pt x="145663" y="237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19183" y="2878549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90812" y="2878549"/>
              <a:ext cx="777240" cy="46990"/>
            </a:xfrm>
            <a:custGeom>
              <a:avLst/>
              <a:gdLst/>
              <a:ahLst/>
              <a:cxnLst/>
              <a:rect l="l" t="t" r="r" b="b"/>
              <a:pathLst>
                <a:path w="777240" h="46989">
                  <a:moveTo>
                    <a:pt x="728370" y="0"/>
                  </a:moveTo>
                  <a:lnTo>
                    <a:pt x="728370" y="46782"/>
                  </a:lnTo>
                  <a:lnTo>
                    <a:pt x="776925" y="23079"/>
                  </a:lnTo>
                  <a:lnTo>
                    <a:pt x="728370" y="0"/>
                  </a:lnTo>
                  <a:close/>
                </a:path>
                <a:path w="777240" h="46989">
                  <a:moveTo>
                    <a:pt x="0" y="23079"/>
                  </a:moveTo>
                  <a:lnTo>
                    <a:pt x="728370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19183" y="3440200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36476" y="3440200"/>
              <a:ext cx="631825" cy="46990"/>
            </a:xfrm>
            <a:custGeom>
              <a:avLst/>
              <a:gdLst/>
              <a:ahLst/>
              <a:cxnLst/>
              <a:rect l="l" t="t" r="r" b="b"/>
              <a:pathLst>
                <a:path w="631825" h="46989">
                  <a:moveTo>
                    <a:pt x="582707" y="0"/>
                  </a:moveTo>
                  <a:lnTo>
                    <a:pt x="582707" y="46782"/>
                  </a:lnTo>
                  <a:lnTo>
                    <a:pt x="631261" y="23079"/>
                  </a:lnTo>
                  <a:lnTo>
                    <a:pt x="582707" y="0"/>
                  </a:lnTo>
                  <a:close/>
                </a:path>
                <a:path w="631825" h="46989">
                  <a:moveTo>
                    <a:pt x="0" y="23079"/>
                  </a:moveTo>
                  <a:lnTo>
                    <a:pt x="582707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19183" y="3018949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2085" y="3018949"/>
              <a:ext cx="485775" cy="46990"/>
            </a:xfrm>
            <a:custGeom>
              <a:avLst/>
              <a:gdLst/>
              <a:ahLst/>
              <a:cxnLst/>
              <a:rect l="l" t="t" r="r" b="b"/>
              <a:pathLst>
                <a:path w="485775" h="46989">
                  <a:moveTo>
                    <a:pt x="437097" y="0"/>
                  </a:moveTo>
                  <a:lnTo>
                    <a:pt x="437097" y="46834"/>
                  </a:lnTo>
                  <a:lnTo>
                    <a:pt x="485652" y="23079"/>
                  </a:lnTo>
                  <a:lnTo>
                    <a:pt x="437097" y="0"/>
                  </a:lnTo>
                  <a:close/>
                </a:path>
                <a:path w="485775" h="46989">
                  <a:moveTo>
                    <a:pt x="0" y="23079"/>
                  </a:moveTo>
                  <a:lnTo>
                    <a:pt x="437097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19183" y="3159349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27748" y="3159349"/>
              <a:ext cx="340360" cy="46990"/>
            </a:xfrm>
            <a:custGeom>
              <a:avLst/>
              <a:gdLst/>
              <a:ahLst/>
              <a:cxnLst/>
              <a:rect l="l" t="t" r="r" b="b"/>
              <a:pathLst>
                <a:path w="340359" h="46989">
                  <a:moveTo>
                    <a:pt x="291434" y="0"/>
                  </a:moveTo>
                  <a:lnTo>
                    <a:pt x="291434" y="46834"/>
                  </a:lnTo>
                  <a:lnTo>
                    <a:pt x="339989" y="23131"/>
                  </a:lnTo>
                  <a:lnTo>
                    <a:pt x="291434" y="0"/>
                  </a:lnTo>
                  <a:close/>
                </a:path>
                <a:path w="340359" h="46989">
                  <a:moveTo>
                    <a:pt x="0" y="23131"/>
                  </a:moveTo>
                  <a:lnTo>
                    <a:pt x="291434" y="231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19183" y="3299801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73520" y="3299801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145663" y="0"/>
                  </a:moveTo>
                  <a:lnTo>
                    <a:pt x="145663" y="46782"/>
                  </a:lnTo>
                  <a:lnTo>
                    <a:pt x="194217" y="23079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0" y="23079"/>
                  </a:moveTo>
                  <a:lnTo>
                    <a:pt x="145663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67737" y="4493068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873980" y="0"/>
                  </a:moveTo>
                  <a:lnTo>
                    <a:pt x="0" y="0"/>
                  </a:lnTo>
                  <a:lnTo>
                    <a:pt x="0" y="748885"/>
                  </a:lnTo>
                  <a:lnTo>
                    <a:pt x="873980" y="748885"/>
                  </a:lnTo>
                  <a:lnTo>
                    <a:pt x="87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67737" y="4493068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0" y="748885"/>
                  </a:moveTo>
                  <a:lnTo>
                    <a:pt x="873980" y="748885"/>
                  </a:lnTo>
                  <a:lnTo>
                    <a:pt x="873980" y="0"/>
                  </a:lnTo>
                  <a:lnTo>
                    <a:pt x="0" y="0"/>
                  </a:lnTo>
                  <a:lnTo>
                    <a:pt x="0" y="7488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784906" y="4760035"/>
            <a:ext cx="250190" cy="200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128×8</a:t>
            </a:r>
            <a:endParaRPr sz="550">
              <a:latin typeface="Gulim"/>
              <a:cs typeface="Gulim"/>
            </a:endParaRPr>
          </a:p>
          <a:p>
            <a:pPr marL="3175">
              <a:lnSpc>
                <a:spcPct val="100000"/>
              </a:lnSpc>
              <a:spcBef>
                <a:spcPts val="25"/>
              </a:spcBef>
            </a:pPr>
            <a:r>
              <a:rPr sz="550" b="1" spc="35" dirty="0">
                <a:latin typeface="Gulim"/>
                <a:cs typeface="Gulim"/>
              </a:rPr>
              <a:t>RAM</a:t>
            </a:r>
            <a:r>
              <a:rPr sz="550" b="1" spc="1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4</a:t>
            </a:r>
            <a:endParaRPr sz="550">
              <a:latin typeface="Gulim"/>
              <a:cs typeface="Gulim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465796" y="4524770"/>
            <a:ext cx="160020" cy="675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25"/>
              </a:spcBef>
            </a:pPr>
            <a:r>
              <a:rPr sz="550" b="1" spc="35" dirty="0">
                <a:latin typeface="Gulim"/>
                <a:cs typeface="Gulim"/>
              </a:rPr>
              <a:t>CS1</a:t>
            </a:r>
            <a:endParaRPr sz="550">
              <a:latin typeface="Gulim"/>
              <a:cs typeface="Gulim"/>
            </a:endParaRPr>
          </a:p>
          <a:p>
            <a:pPr marR="5080" indent="635" algn="just">
              <a:lnSpc>
                <a:spcPct val="167500"/>
              </a:lnSpc>
            </a:pPr>
            <a:r>
              <a:rPr sz="550" b="1" spc="25" dirty="0">
                <a:latin typeface="Gulim"/>
                <a:cs typeface="Gulim"/>
              </a:rPr>
              <a:t>CS2  </a:t>
            </a:r>
            <a:r>
              <a:rPr sz="550" b="1" spc="35" dirty="0">
                <a:latin typeface="Gulim"/>
                <a:cs typeface="Gulim"/>
              </a:rPr>
              <a:t>RD </a:t>
            </a:r>
            <a:r>
              <a:rPr sz="550" b="1" spc="40" dirty="0">
                <a:latin typeface="Gulim"/>
                <a:cs typeface="Gulim"/>
              </a:rPr>
              <a:t> WR </a:t>
            </a:r>
            <a:r>
              <a:rPr sz="550" b="1" spc="-170" dirty="0">
                <a:latin typeface="Gulim"/>
                <a:cs typeface="Gulim"/>
              </a:rPr>
              <a:t> </a:t>
            </a:r>
            <a:r>
              <a:rPr sz="550" b="1" spc="35" dirty="0">
                <a:latin typeface="Gulim"/>
                <a:cs typeface="Gulim"/>
              </a:rPr>
              <a:t>AD7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690177" y="3649879"/>
            <a:ext cx="1846580" cy="1523365"/>
            <a:chOff x="6690177" y="3649879"/>
            <a:chExt cx="1846580" cy="1523365"/>
          </a:xfrm>
        </p:grpSpPr>
        <p:sp>
          <p:nvSpPr>
            <p:cNvPr id="57" name="object 57"/>
            <p:cNvSpPr/>
            <p:nvPr/>
          </p:nvSpPr>
          <p:spPr>
            <a:xfrm>
              <a:off x="7467737" y="4680303"/>
              <a:ext cx="146050" cy="0"/>
            </a:xfrm>
            <a:custGeom>
              <a:avLst/>
              <a:gdLst/>
              <a:ahLst/>
              <a:cxnLst/>
              <a:rect l="l" t="t" r="r" b="b"/>
              <a:pathLst>
                <a:path w="146050">
                  <a:moveTo>
                    <a:pt x="0" y="0"/>
                  </a:moveTo>
                  <a:lnTo>
                    <a:pt x="145609" y="0"/>
                  </a:lnTo>
                </a:path>
              </a:pathLst>
            </a:custGeom>
            <a:ln w="6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41717" y="4820754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0" y="23703"/>
                  </a:lnTo>
                  <a:lnTo>
                    <a:pt x="48554" y="46782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782"/>
                  </a:lnTo>
                  <a:lnTo>
                    <a:pt x="194163" y="23703"/>
                  </a:lnTo>
                  <a:lnTo>
                    <a:pt x="145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341717" y="4820754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48554" y="46782"/>
                  </a:lnTo>
                  <a:lnTo>
                    <a:pt x="0" y="23703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782"/>
                  </a:lnTo>
                  <a:lnTo>
                    <a:pt x="194163" y="23703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48554" y="23703"/>
                  </a:moveTo>
                  <a:lnTo>
                    <a:pt x="145663" y="237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19183" y="4563606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90812" y="4563606"/>
              <a:ext cx="777240" cy="46990"/>
            </a:xfrm>
            <a:custGeom>
              <a:avLst/>
              <a:gdLst/>
              <a:ahLst/>
              <a:cxnLst/>
              <a:rect l="l" t="t" r="r" b="b"/>
              <a:pathLst>
                <a:path w="777240" h="46989">
                  <a:moveTo>
                    <a:pt x="728370" y="0"/>
                  </a:moveTo>
                  <a:lnTo>
                    <a:pt x="728370" y="46834"/>
                  </a:lnTo>
                  <a:lnTo>
                    <a:pt x="776925" y="23131"/>
                  </a:lnTo>
                  <a:lnTo>
                    <a:pt x="728370" y="0"/>
                  </a:lnTo>
                  <a:close/>
                </a:path>
                <a:path w="777240" h="46989">
                  <a:moveTo>
                    <a:pt x="0" y="23131"/>
                  </a:moveTo>
                  <a:lnTo>
                    <a:pt x="728370" y="231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19183" y="5125257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36476" y="5125257"/>
              <a:ext cx="631825" cy="46990"/>
            </a:xfrm>
            <a:custGeom>
              <a:avLst/>
              <a:gdLst/>
              <a:ahLst/>
              <a:cxnLst/>
              <a:rect l="l" t="t" r="r" b="b"/>
              <a:pathLst>
                <a:path w="631825" h="46989">
                  <a:moveTo>
                    <a:pt x="582707" y="0"/>
                  </a:moveTo>
                  <a:lnTo>
                    <a:pt x="582707" y="46834"/>
                  </a:lnTo>
                  <a:lnTo>
                    <a:pt x="631261" y="23131"/>
                  </a:lnTo>
                  <a:lnTo>
                    <a:pt x="582707" y="0"/>
                  </a:lnTo>
                  <a:close/>
                </a:path>
                <a:path w="631825" h="46989">
                  <a:moveTo>
                    <a:pt x="0" y="23131"/>
                  </a:moveTo>
                  <a:lnTo>
                    <a:pt x="582707" y="231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419183" y="4704058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82085" y="4704058"/>
              <a:ext cx="485775" cy="46990"/>
            </a:xfrm>
            <a:custGeom>
              <a:avLst/>
              <a:gdLst/>
              <a:ahLst/>
              <a:cxnLst/>
              <a:rect l="l" t="t" r="r" b="b"/>
              <a:pathLst>
                <a:path w="485775" h="46989">
                  <a:moveTo>
                    <a:pt x="437097" y="0"/>
                  </a:moveTo>
                  <a:lnTo>
                    <a:pt x="437097" y="46782"/>
                  </a:lnTo>
                  <a:lnTo>
                    <a:pt x="485652" y="23079"/>
                  </a:lnTo>
                  <a:lnTo>
                    <a:pt x="437097" y="0"/>
                  </a:lnTo>
                  <a:close/>
                </a:path>
                <a:path w="485775" h="46989">
                  <a:moveTo>
                    <a:pt x="0" y="23079"/>
                  </a:moveTo>
                  <a:lnTo>
                    <a:pt x="437097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419183" y="4844458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127748" y="4844458"/>
              <a:ext cx="340360" cy="46990"/>
            </a:xfrm>
            <a:custGeom>
              <a:avLst/>
              <a:gdLst/>
              <a:ahLst/>
              <a:cxnLst/>
              <a:rect l="l" t="t" r="r" b="b"/>
              <a:pathLst>
                <a:path w="340359" h="46989">
                  <a:moveTo>
                    <a:pt x="291434" y="0"/>
                  </a:moveTo>
                  <a:lnTo>
                    <a:pt x="291434" y="46782"/>
                  </a:lnTo>
                  <a:lnTo>
                    <a:pt x="339989" y="23079"/>
                  </a:lnTo>
                  <a:lnTo>
                    <a:pt x="291434" y="0"/>
                  </a:lnTo>
                  <a:close/>
                </a:path>
                <a:path w="340359" h="46989">
                  <a:moveTo>
                    <a:pt x="0" y="23079"/>
                  </a:moveTo>
                  <a:lnTo>
                    <a:pt x="291434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419183" y="4984857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73520" y="4984857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145663" y="0"/>
                  </a:moveTo>
                  <a:lnTo>
                    <a:pt x="145663" y="46834"/>
                  </a:lnTo>
                  <a:lnTo>
                    <a:pt x="194217" y="23079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0" y="23079"/>
                  </a:moveTo>
                  <a:lnTo>
                    <a:pt x="145663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67737" y="3650514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873980" y="0"/>
                  </a:moveTo>
                  <a:lnTo>
                    <a:pt x="0" y="0"/>
                  </a:lnTo>
                  <a:lnTo>
                    <a:pt x="0" y="748989"/>
                  </a:lnTo>
                  <a:lnTo>
                    <a:pt x="873980" y="748989"/>
                  </a:lnTo>
                  <a:lnTo>
                    <a:pt x="87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67737" y="3650514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0" y="748989"/>
                  </a:moveTo>
                  <a:lnTo>
                    <a:pt x="873980" y="748989"/>
                  </a:lnTo>
                  <a:lnTo>
                    <a:pt x="873980" y="0"/>
                  </a:lnTo>
                  <a:lnTo>
                    <a:pt x="0" y="0"/>
                  </a:lnTo>
                  <a:lnTo>
                    <a:pt x="0" y="7489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784906" y="3917428"/>
            <a:ext cx="250190" cy="200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128×8</a:t>
            </a:r>
            <a:endParaRPr sz="550">
              <a:latin typeface="Gulim"/>
              <a:cs typeface="Gulim"/>
            </a:endParaRPr>
          </a:p>
          <a:p>
            <a:pPr marL="3175">
              <a:lnSpc>
                <a:spcPct val="100000"/>
              </a:lnSpc>
              <a:spcBef>
                <a:spcPts val="25"/>
              </a:spcBef>
            </a:pPr>
            <a:r>
              <a:rPr sz="550" b="1" spc="35" dirty="0">
                <a:latin typeface="Gulim"/>
                <a:cs typeface="Gulim"/>
              </a:rPr>
              <a:t>RAM</a:t>
            </a:r>
            <a:r>
              <a:rPr sz="550" b="1" spc="1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3</a:t>
            </a:r>
            <a:endParaRPr sz="550">
              <a:latin typeface="Gulim"/>
              <a:cs typeface="Gulim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465795" y="4103415"/>
            <a:ext cx="160020" cy="25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sz="550" b="1" spc="40" dirty="0">
                <a:latin typeface="Gulim"/>
                <a:cs typeface="Gulim"/>
              </a:rPr>
              <a:t>WR</a:t>
            </a:r>
            <a:endParaRPr sz="5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r>
              <a:rPr sz="550" b="1" spc="35" dirty="0">
                <a:latin typeface="Gulim"/>
                <a:cs typeface="Gulim"/>
              </a:rPr>
              <a:t>AD7</a:t>
            </a:r>
            <a:endParaRPr sz="550">
              <a:latin typeface="Gulim"/>
              <a:cs typeface="Gulim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487160" y="3962963"/>
            <a:ext cx="11811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5" dirty="0">
                <a:latin typeface="Gulim"/>
                <a:cs typeface="Gulim"/>
              </a:rPr>
              <a:t>RD</a:t>
            </a:r>
            <a:endParaRPr sz="550">
              <a:latin typeface="Gulim"/>
              <a:cs typeface="Gulim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465795" y="3260913"/>
            <a:ext cx="160020" cy="675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sz="550" b="1" spc="40" dirty="0">
                <a:latin typeface="Gulim"/>
                <a:cs typeface="Gulim"/>
              </a:rPr>
              <a:t>WR</a:t>
            </a:r>
            <a:endParaRPr sz="5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r>
              <a:rPr sz="550" b="1" spc="35" dirty="0">
                <a:latin typeface="Gulim"/>
                <a:cs typeface="Gulim"/>
              </a:rPr>
              <a:t>AD7</a:t>
            </a:r>
            <a:endParaRPr sz="55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5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Gulim"/>
              <a:cs typeface="Gulim"/>
            </a:endParaRPr>
          </a:p>
          <a:p>
            <a:pPr marL="635" marR="5715">
              <a:lnSpc>
                <a:spcPct val="167500"/>
              </a:lnSpc>
            </a:pPr>
            <a:r>
              <a:rPr sz="550" b="1" spc="30" dirty="0">
                <a:latin typeface="Gulim"/>
                <a:cs typeface="Gulim"/>
              </a:rPr>
              <a:t>CS1  CS2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690177" y="3720365"/>
            <a:ext cx="1846580" cy="2365375"/>
            <a:chOff x="6690177" y="3720365"/>
            <a:chExt cx="1846580" cy="2365375"/>
          </a:xfrm>
        </p:grpSpPr>
        <p:sp>
          <p:nvSpPr>
            <p:cNvPr id="77" name="object 77"/>
            <p:cNvSpPr/>
            <p:nvPr/>
          </p:nvSpPr>
          <p:spPr>
            <a:xfrm>
              <a:off x="7467737" y="3837748"/>
              <a:ext cx="146050" cy="0"/>
            </a:xfrm>
            <a:custGeom>
              <a:avLst/>
              <a:gdLst/>
              <a:ahLst/>
              <a:cxnLst/>
              <a:rect l="l" t="t" r="r" b="b"/>
              <a:pathLst>
                <a:path w="146050">
                  <a:moveTo>
                    <a:pt x="0" y="0"/>
                  </a:moveTo>
                  <a:lnTo>
                    <a:pt x="145609" y="0"/>
                  </a:lnTo>
                </a:path>
              </a:pathLst>
            </a:custGeom>
            <a:ln w="6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341717" y="3978148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0" y="23703"/>
                  </a:lnTo>
                  <a:lnTo>
                    <a:pt x="48554" y="46782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782"/>
                  </a:lnTo>
                  <a:lnTo>
                    <a:pt x="194163" y="23703"/>
                  </a:lnTo>
                  <a:lnTo>
                    <a:pt x="145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41717" y="3978148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48554" y="0"/>
                  </a:moveTo>
                  <a:lnTo>
                    <a:pt x="48554" y="46782"/>
                  </a:lnTo>
                  <a:lnTo>
                    <a:pt x="0" y="23703"/>
                  </a:lnTo>
                  <a:lnTo>
                    <a:pt x="48554" y="0"/>
                  </a:lnTo>
                  <a:close/>
                </a:path>
                <a:path w="194309" h="46989">
                  <a:moveTo>
                    <a:pt x="145663" y="0"/>
                  </a:moveTo>
                  <a:lnTo>
                    <a:pt x="145663" y="46782"/>
                  </a:lnTo>
                  <a:lnTo>
                    <a:pt x="194163" y="23703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48554" y="23703"/>
                  </a:moveTo>
                  <a:lnTo>
                    <a:pt x="145663" y="237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19183" y="3721000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90812" y="3721000"/>
              <a:ext cx="777240" cy="46990"/>
            </a:xfrm>
            <a:custGeom>
              <a:avLst/>
              <a:gdLst/>
              <a:ahLst/>
              <a:cxnLst/>
              <a:rect l="l" t="t" r="r" b="b"/>
              <a:pathLst>
                <a:path w="777240" h="46989">
                  <a:moveTo>
                    <a:pt x="728370" y="0"/>
                  </a:moveTo>
                  <a:lnTo>
                    <a:pt x="728370" y="46834"/>
                  </a:lnTo>
                  <a:lnTo>
                    <a:pt x="776925" y="23131"/>
                  </a:lnTo>
                  <a:lnTo>
                    <a:pt x="728370" y="0"/>
                  </a:lnTo>
                  <a:close/>
                </a:path>
                <a:path w="777240" h="46989">
                  <a:moveTo>
                    <a:pt x="0" y="23131"/>
                  </a:moveTo>
                  <a:lnTo>
                    <a:pt x="728370" y="231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419183" y="4282807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36476" y="4282807"/>
              <a:ext cx="631825" cy="46990"/>
            </a:xfrm>
            <a:custGeom>
              <a:avLst/>
              <a:gdLst/>
              <a:ahLst/>
              <a:cxnLst/>
              <a:rect l="l" t="t" r="r" b="b"/>
              <a:pathLst>
                <a:path w="631825" h="46989">
                  <a:moveTo>
                    <a:pt x="582707" y="0"/>
                  </a:moveTo>
                  <a:lnTo>
                    <a:pt x="582707" y="46782"/>
                  </a:lnTo>
                  <a:lnTo>
                    <a:pt x="631261" y="23079"/>
                  </a:lnTo>
                  <a:lnTo>
                    <a:pt x="582707" y="0"/>
                  </a:lnTo>
                  <a:close/>
                </a:path>
                <a:path w="631825" h="46989">
                  <a:moveTo>
                    <a:pt x="0" y="23079"/>
                  </a:moveTo>
                  <a:lnTo>
                    <a:pt x="582707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19183" y="3861451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982085" y="3861451"/>
              <a:ext cx="485775" cy="46990"/>
            </a:xfrm>
            <a:custGeom>
              <a:avLst/>
              <a:gdLst/>
              <a:ahLst/>
              <a:cxnLst/>
              <a:rect l="l" t="t" r="r" b="b"/>
              <a:pathLst>
                <a:path w="485775" h="46989">
                  <a:moveTo>
                    <a:pt x="437097" y="0"/>
                  </a:moveTo>
                  <a:lnTo>
                    <a:pt x="437097" y="46782"/>
                  </a:lnTo>
                  <a:lnTo>
                    <a:pt x="485652" y="23079"/>
                  </a:lnTo>
                  <a:lnTo>
                    <a:pt x="437097" y="0"/>
                  </a:lnTo>
                  <a:close/>
                </a:path>
                <a:path w="485775" h="46989">
                  <a:moveTo>
                    <a:pt x="0" y="23079"/>
                  </a:moveTo>
                  <a:lnTo>
                    <a:pt x="437097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19183" y="4001851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782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127748" y="4001851"/>
              <a:ext cx="340360" cy="46990"/>
            </a:xfrm>
            <a:custGeom>
              <a:avLst/>
              <a:gdLst/>
              <a:ahLst/>
              <a:cxnLst/>
              <a:rect l="l" t="t" r="r" b="b"/>
              <a:pathLst>
                <a:path w="340359" h="46989">
                  <a:moveTo>
                    <a:pt x="291434" y="0"/>
                  </a:moveTo>
                  <a:lnTo>
                    <a:pt x="291434" y="46782"/>
                  </a:lnTo>
                  <a:lnTo>
                    <a:pt x="339989" y="23079"/>
                  </a:lnTo>
                  <a:lnTo>
                    <a:pt x="291434" y="0"/>
                  </a:lnTo>
                  <a:close/>
                </a:path>
                <a:path w="340359" h="46989">
                  <a:moveTo>
                    <a:pt x="0" y="23079"/>
                  </a:moveTo>
                  <a:lnTo>
                    <a:pt x="291434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19183" y="4142251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34"/>
                  </a:lnTo>
                  <a:lnTo>
                    <a:pt x="48554" y="2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273520" y="4142251"/>
              <a:ext cx="194310" cy="46990"/>
            </a:xfrm>
            <a:custGeom>
              <a:avLst/>
              <a:gdLst/>
              <a:ahLst/>
              <a:cxnLst/>
              <a:rect l="l" t="t" r="r" b="b"/>
              <a:pathLst>
                <a:path w="194309" h="46989">
                  <a:moveTo>
                    <a:pt x="145663" y="0"/>
                  </a:moveTo>
                  <a:lnTo>
                    <a:pt x="145663" y="46834"/>
                  </a:lnTo>
                  <a:lnTo>
                    <a:pt x="194217" y="23079"/>
                  </a:lnTo>
                  <a:lnTo>
                    <a:pt x="145663" y="0"/>
                  </a:lnTo>
                  <a:close/>
                </a:path>
                <a:path w="194309" h="46989">
                  <a:moveTo>
                    <a:pt x="0" y="23079"/>
                  </a:moveTo>
                  <a:lnTo>
                    <a:pt x="145663" y="23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67737" y="5335586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873980" y="0"/>
                  </a:moveTo>
                  <a:lnTo>
                    <a:pt x="0" y="0"/>
                  </a:lnTo>
                  <a:lnTo>
                    <a:pt x="0" y="748989"/>
                  </a:lnTo>
                  <a:lnTo>
                    <a:pt x="873980" y="748989"/>
                  </a:lnTo>
                  <a:lnTo>
                    <a:pt x="873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67737" y="5335586"/>
              <a:ext cx="874394" cy="749300"/>
            </a:xfrm>
            <a:custGeom>
              <a:avLst/>
              <a:gdLst/>
              <a:ahLst/>
              <a:cxnLst/>
              <a:rect l="l" t="t" r="r" b="b"/>
              <a:pathLst>
                <a:path w="874395" h="749300">
                  <a:moveTo>
                    <a:pt x="0" y="748989"/>
                  </a:moveTo>
                  <a:lnTo>
                    <a:pt x="873980" y="748989"/>
                  </a:lnTo>
                  <a:lnTo>
                    <a:pt x="873980" y="0"/>
                  </a:lnTo>
                  <a:lnTo>
                    <a:pt x="0" y="0"/>
                  </a:lnTo>
                  <a:lnTo>
                    <a:pt x="0" y="7489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7784906" y="5602631"/>
            <a:ext cx="250190" cy="200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128×8</a:t>
            </a:r>
            <a:endParaRPr sz="550">
              <a:latin typeface="Gulim"/>
              <a:cs typeface="Gulim"/>
            </a:endParaRPr>
          </a:p>
          <a:p>
            <a:pPr marL="33655">
              <a:lnSpc>
                <a:spcPct val="100000"/>
              </a:lnSpc>
              <a:spcBef>
                <a:spcPts val="25"/>
              </a:spcBef>
            </a:pPr>
            <a:r>
              <a:rPr sz="550" b="1" spc="40" dirty="0">
                <a:latin typeface="Gulim"/>
                <a:cs typeface="Gulim"/>
              </a:rPr>
              <a:t>ROM</a:t>
            </a:r>
            <a:endParaRPr sz="550">
              <a:latin typeface="Gulim"/>
              <a:cs typeface="Gulim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466443" y="5367221"/>
            <a:ext cx="158750" cy="25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5" dirty="0">
                <a:latin typeface="Gulim"/>
                <a:cs typeface="Gulim"/>
              </a:rPr>
              <a:t>CS1</a:t>
            </a:r>
            <a:endParaRPr sz="5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r>
              <a:rPr sz="550" b="1" spc="35" dirty="0">
                <a:latin typeface="Gulim"/>
                <a:cs typeface="Gulim"/>
              </a:rPr>
              <a:t>CS2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6835841" y="5381770"/>
            <a:ext cx="1701164" cy="633730"/>
            <a:chOff x="6835841" y="5381770"/>
            <a:chExt cx="1701164" cy="633730"/>
          </a:xfrm>
        </p:grpSpPr>
        <p:sp>
          <p:nvSpPr>
            <p:cNvPr id="95" name="object 95"/>
            <p:cNvSpPr/>
            <p:nvPr/>
          </p:nvSpPr>
          <p:spPr>
            <a:xfrm>
              <a:off x="7467738" y="5522909"/>
              <a:ext cx="146050" cy="0"/>
            </a:xfrm>
            <a:custGeom>
              <a:avLst/>
              <a:gdLst/>
              <a:ahLst/>
              <a:cxnLst/>
              <a:rect l="l" t="t" r="r" b="b"/>
              <a:pathLst>
                <a:path w="146050">
                  <a:moveTo>
                    <a:pt x="0" y="0"/>
                  </a:moveTo>
                  <a:lnTo>
                    <a:pt x="145609" y="0"/>
                  </a:lnTo>
                </a:path>
              </a:pathLst>
            </a:custGeom>
            <a:ln w="6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1082" y="5639594"/>
              <a:ext cx="195434" cy="9489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73520" y="5381770"/>
              <a:ext cx="194853" cy="94888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7419183" y="5967879"/>
              <a:ext cx="48895" cy="46990"/>
            </a:xfrm>
            <a:custGeom>
              <a:avLst/>
              <a:gdLst/>
              <a:ahLst/>
              <a:cxnLst/>
              <a:rect l="l" t="t" r="r" b="b"/>
              <a:pathLst>
                <a:path w="48895" h="46989">
                  <a:moveTo>
                    <a:pt x="0" y="0"/>
                  </a:moveTo>
                  <a:lnTo>
                    <a:pt x="0" y="46803"/>
                  </a:lnTo>
                  <a:lnTo>
                    <a:pt x="48554" y="23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836476" y="5967879"/>
              <a:ext cx="631825" cy="46990"/>
            </a:xfrm>
            <a:custGeom>
              <a:avLst/>
              <a:gdLst/>
              <a:ahLst/>
              <a:cxnLst/>
              <a:rect l="l" t="t" r="r" b="b"/>
              <a:pathLst>
                <a:path w="631825" h="46989">
                  <a:moveTo>
                    <a:pt x="582707" y="0"/>
                  </a:moveTo>
                  <a:lnTo>
                    <a:pt x="582707" y="46803"/>
                  </a:lnTo>
                  <a:lnTo>
                    <a:pt x="631261" y="23089"/>
                  </a:lnTo>
                  <a:lnTo>
                    <a:pt x="582707" y="0"/>
                  </a:lnTo>
                  <a:close/>
                </a:path>
                <a:path w="631825" h="46989">
                  <a:moveTo>
                    <a:pt x="0" y="23089"/>
                  </a:moveTo>
                  <a:lnTo>
                    <a:pt x="582707" y="230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370629" y="5522909"/>
              <a:ext cx="97155" cy="93980"/>
            </a:xfrm>
            <a:custGeom>
              <a:avLst/>
              <a:gdLst/>
              <a:ahLst/>
              <a:cxnLst/>
              <a:rect l="l" t="t" r="r" b="b"/>
              <a:pathLst>
                <a:path w="97154" h="93979">
                  <a:moveTo>
                    <a:pt x="0" y="0"/>
                  </a:moveTo>
                  <a:lnTo>
                    <a:pt x="0" y="93617"/>
                  </a:lnTo>
                  <a:lnTo>
                    <a:pt x="97108" y="46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73520" y="5522909"/>
              <a:ext cx="194310" cy="93980"/>
            </a:xfrm>
            <a:custGeom>
              <a:avLst/>
              <a:gdLst/>
              <a:ahLst/>
              <a:cxnLst/>
              <a:rect l="l" t="t" r="r" b="b"/>
              <a:pathLst>
                <a:path w="194309" h="93979">
                  <a:moveTo>
                    <a:pt x="97108" y="0"/>
                  </a:moveTo>
                  <a:lnTo>
                    <a:pt x="97108" y="93617"/>
                  </a:lnTo>
                  <a:lnTo>
                    <a:pt x="194217" y="46834"/>
                  </a:lnTo>
                  <a:lnTo>
                    <a:pt x="97108" y="0"/>
                  </a:lnTo>
                  <a:close/>
                </a:path>
                <a:path w="194309" h="93979">
                  <a:moveTo>
                    <a:pt x="0" y="46834"/>
                  </a:moveTo>
                  <a:lnTo>
                    <a:pt x="97108" y="468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70629" y="5663340"/>
              <a:ext cx="97155" cy="93980"/>
            </a:xfrm>
            <a:custGeom>
              <a:avLst/>
              <a:gdLst/>
              <a:ahLst/>
              <a:cxnLst/>
              <a:rect l="l" t="t" r="r" b="b"/>
              <a:pathLst>
                <a:path w="97154" h="93979">
                  <a:moveTo>
                    <a:pt x="0" y="0"/>
                  </a:moveTo>
                  <a:lnTo>
                    <a:pt x="0" y="93606"/>
                  </a:lnTo>
                  <a:lnTo>
                    <a:pt x="97108" y="4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273520" y="5663340"/>
              <a:ext cx="194310" cy="93980"/>
            </a:xfrm>
            <a:custGeom>
              <a:avLst/>
              <a:gdLst/>
              <a:ahLst/>
              <a:cxnLst/>
              <a:rect l="l" t="t" r="r" b="b"/>
              <a:pathLst>
                <a:path w="194309" h="93979">
                  <a:moveTo>
                    <a:pt x="97108" y="0"/>
                  </a:moveTo>
                  <a:lnTo>
                    <a:pt x="97108" y="93606"/>
                  </a:lnTo>
                  <a:lnTo>
                    <a:pt x="194217" y="46803"/>
                  </a:lnTo>
                  <a:lnTo>
                    <a:pt x="97108" y="0"/>
                  </a:lnTo>
                  <a:close/>
                </a:path>
                <a:path w="194309" h="93979">
                  <a:moveTo>
                    <a:pt x="0" y="46803"/>
                  </a:moveTo>
                  <a:lnTo>
                    <a:pt x="97108" y="468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3520" y="5803115"/>
              <a:ext cx="194853" cy="94882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7127749" y="5505340"/>
              <a:ext cx="154305" cy="128905"/>
            </a:xfrm>
            <a:custGeom>
              <a:avLst/>
              <a:gdLst/>
              <a:ahLst/>
              <a:cxnLst/>
              <a:rect l="l" t="t" r="r" b="b"/>
              <a:pathLst>
                <a:path w="154304" h="128904">
                  <a:moveTo>
                    <a:pt x="0" y="0"/>
                  </a:moveTo>
                  <a:lnTo>
                    <a:pt x="0" y="128652"/>
                  </a:lnTo>
                  <a:lnTo>
                    <a:pt x="134118" y="64404"/>
                  </a:lnTo>
                  <a:lnTo>
                    <a:pt x="0" y="0"/>
                  </a:lnTo>
                  <a:close/>
                </a:path>
                <a:path w="154304" h="128904">
                  <a:moveTo>
                    <a:pt x="146418" y="55047"/>
                  </a:moveTo>
                  <a:lnTo>
                    <a:pt x="141886" y="55047"/>
                  </a:lnTo>
                  <a:lnTo>
                    <a:pt x="137355" y="56918"/>
                  </a:lnTo>
                  <a:lnTo>
                    <a:pt x="134765" y="60037"/>
                  </a:lnTo>
                  <a:lnTo>
                    <a:pt x="134118" y="64404"/>
                  </a:lnTo>
                  <a:lnTo>
                    <a:pt x="134765" y="68770"/>
                  </a:lnTo>
                  <a:lnTo>
                    <a:pt x="137355" y="71889"/>
                  </a:lnTo>
                  <a:lnTo>
                    <a:pt x="141886" y="73760"/>
                  </a:lnTo>
                  <a:lnTo>
                    <a:pt x="146418" y="73760"/>
                  </a:lnTo>
                  <a:lnTo>
                    <a:pt x="150302" y="71889"/>
                  </a:lnTo>
                  <a:lnTo>
                    <a:pt x="152892" y="68770"/>
                  </a:lnTo>
                  <a:lnTo>
                    <a:pt x="154187" y="64404"/>
                  </a:lnTo>
                  <a:lnTo>
                    <a:pt x="152892" y="60037"/>
                  </a:lnTo>
                  <a:lnTo>
                    <a:pt x="150302" y="56918"/>
                  </a:lnTo>
                  <a:lnTo>
                    <a:pt x="146418" y="550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127749" y="5505340"/>
              <a:ext cx="154305" cy="128905"/>
            </a:xfrm>
            <a:custGeom>
              <a:avLst/>
              <a:gdLst/>
              <a:ahLst/>
              <a:cxnLst/>
              <a:rect l="l" t="t" r="r" b="b"/>
              <a:pathLst>
                <a:path w="154304" h="128904">
                  <a:moveTo>
                    <a:pt x="134118" y="64404"/>
                  </a:moveTo>
                  <a:lnTo>
                    <a:pt x="134765" y="68770"/>
                  </a:lnTo>
                  <a:lnTo>
                    <a:pt x="137355" y="71889"/>
                  </a:lnTo>
                  <a:lnTo>
                    <a:pt x="141886" y="73760"/>
                  </a:lnTo>
                  <a:lnTo>
                    <a:pt x="146418" y="73760"/>
                  </a:lnTo>
                  <a:lnTo>
                    <a:pt x="150302" y="71889"/>
                  </a:lnTo>
                  <a:lnTo>
                    <a:pt x="152892" y="68770"/>
                  </a:lnTo>
                  <a:lnTo>
                    <a:pt x="154187" y="64404"/>
                  </a:lnTo>
                  <a:lnTo>
                    <a:pt x="152892" y="60037"/>
                  </a:lnTo>
                  <a:lnTo>
                    <a:pt x="150302" y="56918"/>
                  </a:lnTo>
                  <a:lnTo>
                    <a:pt x="146418" y="55047"/>
                  </a:lnTo>
                  <a:lnTo>
                    <a:pt x="141886" y="55047"/>
                  </a:lnTo>
                  <a:lnTo>
                    <a:pt x="137355" y="56918"/>
                  </a:lnTo>
                  <a:lnTo>
                    <a:pt x="134765" y="60037"/>
                  </a:lnTo>
                  <a:lnTo>
                    <a:pt x="134118" y="64404"/>
                  </a:lnTo>
                  <a:close/>
                </a:path>
                <a:path w="154304" h="128904">
                  <a:moveTo>
                    <a:pt x="0" y="0"/>
                  </a:moveTo>
                  <a:lnTo>
                    <a:pt x="134118" y="64404"/>
                  </a:lnTo>
                  <a:lnTo>
                    <a:pt x="0" y="12865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599752" y="5806073"/>
            <a:ext cx="16002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5" dirty="0">
                <a:latin typeface="Gulim"/>
                <a:cs typeface="Gulim"/>
              </a:rPr>
              <a:t>AD9</a:t>
            </a:r>
            <a:endParaRPr sz="550">
              <a:latin typeface="Gulim"/>
              <a:cs typeface="Gulim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480038" y="5698287"/>
            <a:ext cx="97155" cy="327660"/>
          </a:xfrm>
          <a:custGeom>
            <a:avLst/>
            <a:gdLst/>
            <a:ahLst/>
            <a:cxnLst/>
            <a:rect l="l" t="t" r="r" b="b"/>
            <a:pathLst>
              <a:path w="97154" h="327660">
                <a:moveTo>
                  <a:pt x="48500" y="210932"/>
                </a:moveTo>
                <a:lnTo>
                  <a:pt x="65332" y="172237"/>
                </a:lnTo>
                <a:lnTo>
                  <a:pt x="89286" y="164128"/>
                </a:lnTo>
                <a:lnTo>
                  <a:pt x="97054" y="164128"/>
                </a:lnTo>
              </a:path>
              <a:path w="97154" h="327660">
                <a:moveTo>
                  <a:pt x="48500" y="117944"/>
                </a:moveTo>
                <a:lnTo>
                  <a:pt x="65332" y="156638"/>
                </a:lnTo>
                <a:lnTo>
                  <a:pt x="70511" y="159133"/>
                </a:lnTo>
                <a:lnTo>
                  <a:pt x="75690" y="161628"/>
                </a:lnTo>
                <a:lnTo>
                  <a:pt x="82164" y="162881"/>
                </a:lnTo>
                <a:lnTo>
                  <a:pt x="89286" y="164128"/>
                </a:lnTo>
                <a:lnTo>
                  <a:pt x="97054" y="164752"/>
                </a:lnTo>
              </a:path>
              <a:path w="97154" h="327660">
                <a:moveTo>
                  <a:pt x="48500" y="46803"/>
                </a:moveTo>
                <a:lnTo>
                  <a:pt x="32315" y="8114"/>
                </a:lnTo>
                <a:lnTo>
                  <a:pt x="7768" y="623"/>
                </a:lnTo>
                <a:lnTo>
                  <a:pt x="0" y="0"/>
                </a:lnTo>
              </a:path>
              <a:path w="97154" h="327660">
                <a:moveTo>
                  <a:pt x="48500" y="46803"/>
                </a:moveTo>
                <a:lnTo>
                  <a:pt x="48500" y="117320"/>
                </a:lnTo>
              </a:path>
              <a:path w="97154" h="327660">
                <a:moveTo>
                  <a:pt x="48500" y="280825"/>
                </a:moveTo>
                <a:lnTo>
                  <a:pt x="32315" y="319514"/>
                </a:lnTo>
                <a:lnTo>
                  <a:pt x="7768" y="327628"/>
                </a:lnTo>
                <a:lnTo>
                  <a:pt x="0" y="327628"/>
                </a:lnTo>
              </a:path>
              <a:path w="97154" h="327660">
                <a:moveTo>
                  <a:pt x="48500" y="280825"/>
                </a:moveTo>
                <a:lnTo>
                  <a:pt x="48500" y="210932"/>
                </a:lnTo>
              </a:path>
            </a:pathLst>
          </a:custGeom>
          <a:ln w="6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160987" y="5625097"/>
            <a:ext cx="17653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Data</a:t>
            </a:r>
            <a:endParaRPr sz="550">
              <a:latin typeface="Gulim"/>
              <a:cs typeface="Gulim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160987" y="3097434"/>
            <a:ext cx="17653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Data</a:t>
            </a:r>
            <a:endParaRPr sz="550">
              <a:latin typeface="Gulim"/>
              <a:cs typeface="Gulim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160987" y="2254827"/>
            <a:ext cx="17653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Data</a:t>
            </a:r>
            <a:endParaRPr sz="550">
              <a:latin typeface="Gulim"/>
              <a:cs typeface="Gulim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160987" y="3939884"/>
            <a:ext cx="17653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Data</a:t>
            </a:r>
            <a:endParaRPr sz="550">
              <a:latin typeface="Gulim"/>
              <a:cs typeface="Gulim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160987" y="4782491"/>
            <a:ext cx="17653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Data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5719078" y="1075402"/>
            <a:ext cx="2963545" cy="469900"/>
            <a:chOff x="5719078" y="1075402"/>
            <a:chExt cx="2963545" cy="469900"/>
          </a:xfrm>
        </p:grpSpPr>
        <p:sp>
          <p:nvSpPr>
            <p:cNvPr id="115" name="object 115"/>
            <p:cNvSpPr/>
            <p:nvPr/>
          </p:nvSpPr>
          <p:spPr>
            <a:xfrm>
              <a:off x="5719713" y="1076037"/>
              <a:ext cx="2962275" cy="468630"/>
            </a:xfrm>
            <a:custGeom>
              <a:avLst/>
              <a:gdLst/>
              <a:ahLst/>
              <a:cxnLst/>
              <a:rect l="l" t="t" r="r" b="b"/>
              <a:pathLst>
                <a:path w="2962275" h="468630">
                  <a:moveTo>
                    <a:pt x="2961821" y="0"/>
                  </a:moveTo>
                  <a:lnTo>
                    <a:pt x="0" y="0"/>
                  </a:lnTo>
                  <a:lnTo>
                    <a:pt x="0" y="468168"/>
                  </a:lnTo>
                  <a:lnTo>
                    <a:pt x="2961821" y="468168"/>
                  </a:lnTo>
                  <a:lnTo>
                    <a:pt x="29618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19713" y="1076037"/>
              <a:ext cx="2962275" cy="468630"/>
            </a:xfrm>
            <a:custGeom>
              <a:avLst/>
              <a:gdLst/>
              <a:ahLst/>
              <a:cxnLst/>
              <a:rect l="l" t="t" r="r" b="b"/>
              <a:pathLst>
                <a:path w="2962275" h="468630">
                  <a:moveTo>
                    <a:pt x="0" y="468168"/>
                  </a:moveTo>
                  <a:lnTo>
                    <a:pt x="2961821" y="468168"/>
                  </a:lnTo>
                  <a:lnTo>
                    <a:pt x="2961821" y="0"/>
                  </a:lnTo>
                  <a:lnTo>
                    <a:pt x="0" y="0"/>
                  </a:lnTo>
                  <a:lnTo>
                    <a:pt x="0" y="4681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792857" y="1356868"/>
              <a:ext cx="1141095" cy="93980"/>
            </a:xfrm>
            <a:custGeom>
              <a:avLst/>
              <a:gdLst/>
              <a:ahLst/>
              <a:cxnLst/>
              <a:rect l="l" t="t" r="r" b="b"/>
              <a:pathLst>
                <a:path w="1141095" h="93980">
                  <a:moveTo>
                    <a:pt x="48549" y="46782"/>
                  </a:moveTo>
                  <a:lnTo>
                    <a:pt x="12300" y="58634"/>
                  </a:lnTo>
                  <a:lnTo>
                    <a:pt x="0" y="86079"/>
                  </a:lnTo>
                  <a:lnTo>
                    <a:pt x="0" y="93565"/>
                  </a:lnTo>
                </a:path>
                <a:path w="1141095" h="93980">
                  <a:moveTo>
                    <a:pt x="48549" y="46782"/>
                  </a:moveTo>
                  <a:lnTo>
                    <a:pt x="121051" y="46782"/>
                  </a:lnTo>
                </a:path>
                <a:path w="1141095" h="93980">
                  <a:moveTo>
                    <a:pt x="1092172" y="46782"/>
                  </a:moveTo>
                  <a:lnTo>
                    <a:pt x="1129020" y="58634"/>
                  </a:lnTo>
                  <a:lnTo>
                    <a:pt x="1132257" y="63000"/>
                  </a:lnTo>
                  <a:lnTo>
                    <a:pt x="1135494" y="67366"/>
                  </a:lnTo>
                  <a:lnTo>
                    <a:pt x="1138083" y="72980"/>
                  </a:lnTo>
                  <a:lnTo>
                    <a:pt x="1139378" y="79218"/>
                  </a:lnTo>
                  <a:lnTo>
                    <a:pt x="1140673" y="86079"/>
                  </a:lnTo>
                  <a:lnTo>
                    <a:pt x="1140673" y="93565"/>
                  </a:lnTo>
                </a:path>
                <a:path w="1141095" h="93980">
                  <a:moveTo>
                    <a:pt x="1092172" y="46782"/>
                  </a:moveTo>
                  <a:lnTo>
                    <a:pt x="1019664" y="46782"/>
                  </a:lnTo>
                </a:path>
                <a:path w="1141095" h="93980">
                  <a:moveTo>
                    <a:pt x="655236" y="46782"/>
                  </a:moveTo>
                  <a:lnTo>
                    <a:pt x="618335" y="34930"/>
                  </a:lnTo>
                  <a:lnTo>
                    <a:pt x="606682" y="7485"/>
                  </a:lnTo>
                  <a:lnTo>
                    <a:pt x="606682" y="0"/>
                  </a:lnTo>
                </a:path>
                <a:path w="1141095" h="93980">
                  <a:moveTo>
                    <a:pt x="558127" y="46782"/>
                  </a:moveTo>
                  <a:lnTo>
                    <a:pt x="595029" y="34930"/>
                  </a:lnTo>
                  <a:lnTo>
                    <a:pt x="606682" y="7485"/>
                  </a:lnTo>
                  <a:lnTo>
                    <a:pt x="606682" y="0"/>
                  </a:lnTo>
                </a:path>
                <a:path w="1141095" h="93980">
                  <a:moveTo>
                    <a:pt x="97098" y="46782"/>
                  </a:moveTo>
                  <a:lnTo>
                    <a:pt x="558127" y="46782"/>
                  </a:lnTo>
                </a:path>
                <a:path w="1141095" h="93980">
                  <a:moveTo>
                    <a:pt x="631283" y="46782"/>
                  </a:moveTo>
                  <a:lnTo>
                    <a:pt x="1019664" y="46782"/>
                  </a:lnTo>
                </a:path>
              </a:pathLst>
            </a:custGeom>
            <a:ln w="6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5798036" y="1248066"/>
            <a:ext cx="1546860" cy="3003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25"/>
              </a:spcBef>
              <a:tabLst>
                <a:tab pos="1322705" algn="l"/>
              </a:tabLst>
            </a:pPr>
            <a:r>
              <a:rPr sz="550" b="1" spc="30" dirty="0">
                <a:latin typeface="Gulim"/>
                <a:cs typeface="Gulim"/>
              </a:rPr>
              <a:t>Address</a:t>
            </a:r>
            <a:r>
              <a:rPr sz="550" b="1" spc="15" dirty="0">
                <a:latin typeface="Gulim"/>
                <a:cs typeface="Gulim"/>
              </a:rPr>
              <a:t> </a:t>
            </a:r>
            <a:r>
              <a:rPr sz="550" b="1" spc="25" dirty="0">
                <a:latin typeface="Gulim"/>
                <a:cs typeface="Gulim"/>
              </a:rPr>
              <a:t>bus	</a:t>
            </a:r>
            <a:r>
              <a:rPr sz="550" b="1" spc="35" dirty="0">
                <a:latin typeface="Gulim"/>
                <a:cs typeface="Gulim"/>
              </a:rPr>
              <a:t>CPU</a:t>
            </a:r>
            <a:endParaRPr sz="5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Gulim"/>
              <a:cs typeface="Gulim"/>
            </a:endParaRPr>
          </a:p>
          <a:p>
            <a:pPr>
              <a:lnSpc>
                <a:spcPct val="100000"/>
              </a:lnSpc>
              <a:tabLst>
                <a:tab pos="422275" algn="l"/>
                <a:tab pos="1276350" algn="l"/>
              </a:tabLst>
            </a:pPr>
            <a:r>
              <a:rPr sz="550" b="1" spc="25" dirty="0">
                <a:latin typeface="Gulim"/>
                <a:cs typeface="Gulim"/>
              </a:rPr>
              <a:t>16</a:t>
            </a:r>
            <a:r>
              <a:rPr sz="550" b="1" spc="20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-</a:t>
            </a:r>
            <a:r>
              <a:rPr sz="550" b="1" spc="20" dirty="0">
                <a:latin typeface="Gulim"/>
                <a:cs typeface="Gulim"/>
              </a:rPr>
              <a:t> </a:t>
            </a:r>
            <a:r>
              <a:rPr sz="550" b="1" spc="25" dirty="0">
                <a:latin typeface="Gulim"/>
                <a:cs typeface="Gulim"/>
              </a:rPr>
              <a:t>11	10  </a:t>
            </a:r>
            <a:r>
              <a:rPr sz="550" b="1" spc="204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9  </a:t>
            </a:r>
            <a:r>
              <a:rPr sz="550" b="1" spc="19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8  </a:t>
            </a:r>
            <a:r>
              <a:rPr sz="550" b="1" spc="19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7</a:t>
            </a:r>
            <a:r>
              <a:rPr sz="550" b="1" spc="1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-</a:t>
            </a:r>
            <a:r>
              <a:rPr sz="550" b="1" spc="20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1	</a:t>
            </a:r>
            <a:r>
              <a:rPr sz="550" b="1" spc="35" dirty="0">
                <a:latin typeface="Gulim"/>
                <a:cs typeface="Gulim"/>
              </a:rPr>
              <a:t>RD</a:t>
            </a:r>
            <a:r>
              <a:rPr sz="550" b="1" spc="20" dirty="0">
                <a:latin typeface="Gulim"/>
                <a:cs typeface="Gulim"/>
              </a:rPr>
              <a:t> </a:t>
            </a:r>
            <a:r>
              <a:rPr sz="550" b="1" spc="40" dirty="0">
                <a:latin typeface="Gulim"/>
                <a:cs typeface="Gulim"/>
              </a:rPr>
              <a:t>WR</a:t>
            </a:r>
            <a:endParaRPr sz="550">
              <a:latin typeface="Gulim"/>
              <a:cs typeface="Gulim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337805" y="1435300"/>
            <a:ext cx="330835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Data</a:t>
            </a:r>
            <a:r>
              <a:rPr sz="550" b="1" spc="-45" dirty="0">
                <a:latin typeface="Gulim"/>
                <a:cs typeface="Gulim"/>
              </a:rPr>
              <a:t> </a:t>
            </a:r>
            <a:r>
              <a:rPr sz="550" b="1" spc="25" dirty="0">
                <a:latin typeface="Gulim"/>
                <a:cs typeface="Gulim"/>
              </a:rPr>
              <a:t>bus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204687" y="1730748"/>
            <a:ext cx="438784" cy="235585"/>
            <a:chOff x="6204687" y="1730748"/>
            <a:chExt cx="438784" cy="235585"/>
          </a:xfrm>
        </p:grpSpPr>
        <p:sp>
          <p:nvSpPr>
            <p:cNvPr id="121" name="object 121"/>
            <p:cNvSpPr/>
            <p:nvPr/>
          </p:nvSpPr>
          <p:spPr>
            <a:xfrm>
              <a:off x="6205322" y="1731383"/>
              <a:ext cx="437515" cy="234315"/>
            </a:xfrm>
            <a:custGeom>
              <a:avLst/>
              <a:gdLst/>
              <a:ahLst/>
              <a:cxnLst/>
              <a:rect l="l" t="t" r="r" b="b"/>
              <a:pathLst>
                <a:path w="437515" h="234314">
                  <a:moveTo>
                    <a:pt x="436936" y="0"/>
                  </a:moveTo>
                  <a:lnTo>
                    <a:pt x="0" y="0"/>
                  </a:lnTo>
                  <a:lnTo>
                    <a:pt x="0" y="234022"/>
                  </a:lnTo>
                  <a:lnTo>
                    <a:pt x="436936" y="234022"/>
                  </a:lnTo>
                  <a:lnTo>
                    <a:pt x="436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205322" y="1731383"/>
              <a:ext cx="437515" cy="234315"/>
            </a:xfrm>
            <a:custGeom>
              <a:avLst/>
              <a:gdLst/>
              <a:ahLst/>
              <a:cxnLst/>
              <a:rect l="l" t="t" r="r" b="b"/>
              <a:pathLst>
                <a:path w="437515" h="234314">
                  <a:moveTo>
                    <a:pt x="0" y="234022"/>
                  </a:moveTo>
                  <a:lnTo>
                    <a:pt x="436936" y="234022"/>
                  </a:lnTo>
                  <a:lnTo>
                    <a:pt x="436936" y="0"/>
                  </a:lnTo>
                  <a:lnTo>
                    <a:pt x="0" y="0"/>
                  </a:lnTo>
                  <a:lnTo>
                    <a:pt x="0" y="2340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6263587" y="1702718"/>
            <a:ext cx="338455" cy="278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7620">
              <a:lnSpc>
                <a:spcPct val="150400"/>
              </a:lnSpc>
              <a:spcBef>
                <a:spcPts val="95"/>
              </a:spcBef>
            </a:pPr>
            <a:r>
              <a:rPr sz="550" b="1" spc="30" dirty="0">
                <a:latin typeface="Gulim"/>
                <a:cs typeface="Gulim"/>
              </a:rPr>
              <a:t>Decoder </a:t>
            </a:r>
            <a:r>
              <a:rPr sz="550" b="1" spc="-16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3</a:t>
            </a:r>
            <a:r>
              <a:rPr sz="550" b="1" spc="180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2</a:t>
            </a:r>
            <a:r>
              <a:rPr sz="550" b="1" spc="18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1</a:t>
            </a:r>
            <a:r>
              <a:rPr sz="550" b="1" spc="185" dirty="0">
                <a:latin typeface="Gulim"/>
                <a:cs typeface="Gulim"/>
              </a:rPr>
              <a:t> </a:t>
            </a:r>
            <a:r>
              <a:rPr sz="550" b="1" spc="30" dirty="0">
                <a:latin typeface="Gulim"/>
                <a:cs typeface="Gulim"/>
              </a:rPr>
              <a:t>0</a:t>
            </a:r>
            <a:endParaRPr sz="550">
              <a:latin typeface="Gulim"/>
              <a:cs typeface="Gulim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6010049" y="1543253"/>
            <a:ext cx="1313180" cy="4448810"/>
            <a:chOff x="6010049" y="1543253"/>
            <a:chExt cx="1313180" cy="4448810"/>
          </a:xfrm>
        </p:grpSpPr>
        <p:sp>
          <p:nvSpPr>
            <p:cNvPr id="125" name="object 125"/>
            <p:cNvSpPr/>
            <p:nvPr/>
          </p:nvSpPr>
          <p:spPr>
            <a:xfrm>
              <a:off x="7273520" y="1544206"/>
              <a:ext cx="0" cy="3463925"/>
            </a:xfrm>
            <a:custGeom>
              <a:avLst/>
              <a:gdLst/>
              <a:ahLst/>
              <a:cxnLst/>
              <a:rect l="l" t="t" r="r" b="b"/>
              <a:pathLst>
                <a:path h="3463925">
                  <a:moveTo>
                    <a:pt x="0" y="0"/>
                  </a:moveTo>
                  <a:lnTo>
                    <a:pt x="0" y="34637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263809" y="415597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93"/>
                  </a:lnTo>
                  <a:lnTo>
                    <a:pt x="7768" y="18765"/>
                  </a:lnTo>
                  <a:lnTo>
                    <a:pt x="12300" y="18765"/>
                  </a:lnTo>
                  <a:lnTo>
                    <a:pt x="16184" y="16893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263809" y="415597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93"/>
                  </a:lnTo>
                  <a:lnTo>
                    <a:pt x="12300" y="18765"/>
                  </a:lnTo>
                  <a:lnTo>
                    <a:pt x="7768" y="18765"/>
                  </a:lnTo>
                  <a:lnTo>
                    <a:pt x="3884" y="16893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263809" y="331352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263809" y="331352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3809" y="2470917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127748" y="1544206"/>
              <a:ext cx="155575" cy="3885565"/>
            </a:xfrm>
            <a:custGeom>
              <a:avLst/>
              <a:gdLst/>
              <a:ahLst/>
              <a:cxnLst/>
              <a:rect l="l" t="t" r="r" b="b"/>
              <a:pathLst>
                <a:path w="155575" h="3885565">
                  <a:moveTo>
                    <a:pt x="136060" y="936067"/>
                  </a:moveTo>
                  <a:lnTo>
                    <a:pt x="137355" y="931701"/>
                  </a:lnTo>
                  <a:lnTo>
                    <a:pt x="139944" y="928582"/>
                  </a:lnTo>
                  <a:lnTo>
                    <a:pt x="143829" y="926711"/>
                  </a:lnTo>
                  <a:lnTo>
                    <a:pt x="148360" y="926711"/>
                  </a:lnTo>
                  <a:lnTo>
                    <a:pt x="152245" y="928582"/>
                  </a:lnTo>
                  <a:lnTo>
                    <a:pt x="154834" y="931701"/>
                  </a:lnTo>
                  <a:lnTo>
                    <a:pt x="155482" y="936067"/>
                  </a:lnTo>
                  <a:lnTo>
                    <a:pt x="154834" y="940433"/>
                  </a:lnTo>
                  <a:lnTo>
                    <a:pt x="152245" y="943552"/>
                  </a:lnTo>
                  <a:lnTo>
                    <a:pt x="148360" y="945424"/>
                  </a:lnTo>
                  <a:lnTo>
                    <a:pt x="143829" y="945424"/>
                  </a:lnTo>
                  <a:lnTo>
                    <a:pt x="139944" y="943552"/>
                  </a:lnTo>
                  <a:lnTo>
                    <a:pt x="137355" y="940433"/>
                  </a:lnTo>
                  <a:lnTo>
                    <a:pt x="136060" y="936067"/>
                  </a:lnTo>
                  <a:close/>
                </a:path>
                <a:path w="155575" h="3885565">
                  <a:moveTo>
                    <a:pt x="0" y="0"/>
                  </a:moveTo>
                  <a:lnTo>
                    <a:pt x="0" y="3884982"/>
                  </a:lnTo>
                  <a:lnTo>
                    <a:pt x="145771" y="38849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118038" y="4858181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118038" y="4858181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118038" y="401557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118038" y="401557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118038" y="317312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118038" y="317312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118038" y="2330517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302431" y="1544206"/>
              <a:ext cx="835025" cy="4025900"/>
            </a:xfrm>
            <a:custGeom>
              <a:avLst/>
              <a:gdLst/>
              <a:ahLst/>
              <a:cxnLst/>
              <a:rect l="l" t="t" r="r" b="b"/>
              <a:pathLst>
                <a:path w="835025" h="4025900">
                  <a:moveTo>
                    <a:pt x="815606" y="795667"/>
                  </a:moveTo>
                  <a:lnTo>
                    <a:pt x="816901" y="791301"/>
                  </a:lnTo>
                  <a:lnTo>
                    <a:pt x="819491" y="788182"/>
                  </a:lnTo>
                  <a:lnTo>
                    <a:pt x="823375" y="786311"/>
                  </a:lnTo>
                  <a:lnTo>
                    <a:pt x="827907" y="786311"/>
                  </a:lnTo>
                  <a:lnTo>
                    <a:pt x="831791" y="788182"/>
                  </a:lnTo>
                  <a:lnTo>
                    <a:pt x="834381" y="791301"/>
                  </a:lnTo>
                  <a:lnTo>
                    <a:pt x="835028" y="795667"/>
                  </a:lnTo>
                  <a:lnTo>
                    <a:pt x="834381" y="800034"/>
                  </a:lnTo>
                  <a:lnTo>
                    <a:pt x="831791" y="803153"/>
                  </a:lnTo>
                  <a:lnTo>
                    <a:pt x="827907" y="805024"/>
                  </a:lnTo>
                  <a:lnTo>
                    <a:pt x="823375" y="805024"/>
                  </a:lnTo>
                  <a:lnTo>
                    <a:pt x="819491" y="803153"/>
                  </a:lnTo>
                  <a:lnTo>
                    <a:pt x="816901" y="800034"/>
                  </a:lnTo>
                  <a:lnTo>
                    <a:pt x="815606" y="795667"/>
                  </a:lnTo>
                  <a:close/>
                </a:path>
                <a:path w="835025" h="4025900">
                  <a:moveTo>
                    <a:pt x="0" y="0"/>
                  </a:moveTo>
                  <a:lnTo>
                    <a:pt x="0" y="46782"/>
                  </a:lnTo>
                  <a:lnTo>
                    <a:pt x="679654" y="46782"/>
                  </a:lnTo>
                  <a:lnTo>
                    <a:pt x="679654" y="4025537"/>
                  </a:lnTo>
                  <a:lnTo>
                    <a:pt x="825317" y="40255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972374" y="4717781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972374" y="4717781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972374" y="387517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972374" y="3875174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972374" y="3032672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93"/>
                  </a:lnTo>
                  <a:lnTo>
                    <a:pt x="7768" y="18765"/>
                  </a:lnTo>
                  <a:lnTo>
                    <a:pt x="12300" y="18765"/>
                  </a:lnTo>
                  <a:lnTo>
                    <a:pt x="16184" y="16893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972374" y="3032672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93"/>
                  </a:lnTo>
                  <a:lnTo>
                    <a:pt x="12300" y="18765"/>
                  </a:lnTo>
                  <a:lnTo>
                    <a:pt x="7768" y="18765"/>
                  </a:lnTo>
                  <a:lnTo>
                    <a:pt x="3884" y="16893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72374" y="2190066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408"/>
                  </a:lnTo>
                  <a:lnTo>
                    <a:pt x="1294" y="13774"/>
                  </a:lnTo>
                  <a:lnTo>
                    <a:pt x="3884" y="16893"/>
                  </a:lnTo>
                  <a:lnTo>
                    <a:pt x="7768" y="18765"/>
                  </a:lnTo>
                  <a:lnTo>
                    <a:pt x="12300" y="18765"/>
                  </a:lnTo>
                  <a:lnTo>
                    <a:pt x="16184" y="16893"/>
                  </a:lnTo>
                  <a:lnTo>
                    <a:pt x="18774" y="13774"/>
                  </a:lnTo>
                  <a:lnTo>
                    <a:pt x="19421" y="9408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011001" y="1544206"/>
              <a:ext cx="1263015" cy="4446905"/>
            </a:xfrm>
            <a:custGeom>
              <a:avLst/>
              <a:gdLst/>
              <a:ahLst/>
              <a:cxnLst/>
              <a:rect l="l" t="t" r="r" b="b"/>
              <a:pathLst>
                <a:path w="1263015" h="4446905">
                  <a:moveTo>
                    <a:pt x="961372" y="655268"/>
                  </a:moveTo>
                  <a:lnTo>
                    <a:pt x="962667" y="650849"/>
                  </a:lnTo>
                  <a:lnTo>
                    <a:pt x="965257" y="647730"/>
                  </a:lnTo>
                  <a:lnTo>
                    <a:pt x="969141" y="645859"/>
                  </a:lnTo>
                  <a:lnTo>
                    <a:pt x="973673" y="645859"/>
                  </a:lnTo>
                  <a:lnTo>
                    <a:pt x="977557" y="647730"/>
                  </a:lnTo>
                  <a:lnTo>
                    <a:pt x="980147" y="650849"/>
                  </a:lnTo>
                  <a:lnTo>
                    <a:pt x="980794" y="655268"/>
                  </a:lnTo>
                  <a:lnTo>
                    <a:pt x="980147" y="659634"/>
                  </a:lnTo>
                  <a:lnTo>
                    <a:pt x="977557" y="662753"/>
                  </a:lnTo>
                  <a:lnTo>
                    <a:pt x="973673" y="664624"/>
                  </a:lnTo>
                  <a:lnTo>
                    <a:pt x="969141" y="664624"/>
                  </a:lnTo>
                  <a:lnTo>
                    <a:pt x="965257" y="662753"/>
                  </a:lnTo>
                  <a:lnTo>
                    <a:pt x="962667" y="659634"/>
                  </a:lnTo>
                  <a:lnTo>
                    <a:pt x="961372" y="655268"/>
                  </a:lnTo>
                  <a:close/>
                </a:path>
                <a:path w="1263015" h="4446905">
                  <a:moveTo>
                    <a:pt x="558748" y="421199"/>
                  </a:moveTo>
                  <a:lnTo>
                    <a:pt x="558748" y="514816"/>
                  </a:lnTo>
                  <a:lnTo>
                    <a:pt x="679810" y="514816"/>
                  </a:lnTo>
                </a:path>
                <a:path w="1263015" h="4446905">
                  <a:moveTo>
                    <a:pt x="461639" y="421199"/>
                  </a:moveTo>
                  <a:lnTo>
                    <a:pt x="461639" y="1357422"/>
                  </a:lnTo>
                  <a:lnTo>
                    <a:pt x="679810" y="1357422"/>
                  </a:lnTo>
                </a:path>
                <a:path w="1263015" h="4446905">
                  <a:moveTo>
                    <a:pt x="364584" y="421199"/>
                  </a:moveTo>
                  <a:lnTo>
                    <a:pt x="364584" y="2199925"/>
                  </a:lnTo>
                  <a:lnTo>
                    <a:pt x="679810" y="2199925"/>
                  </a:lnTo>
                </a:path>
                <a:path w="1263015" h="4446905">
                  <a:moveTo>
                    <a:pt x="267475" y="421199"/>
                  </a:moveTo>
                  <a:lnTo>
                    <a:pt x="267475" y="3042531"/>
                  </a:lnTo>
                  <a:lnTo>
                    <a:pt x="679811" y="3042531"/>
                  </a:lnTo>
                </a:path>
                <a:path w="1263015" h="4446905">
                  <a:moveTo>
                    <a:pt x="607302" y="0"/>
                  </a:moveTo>
                  <a:lnTo>
                    <a:pt x="607302" y="187182"/>
                  </a:lnTo>
                </a:path>
                <a:path w="1263015" h="4446905">
                  <a:moveTo>
                    <a:pt x="461639" y="0"/>
                  </a:moveTo>
                  <a:lnTo>
                    <a:pt x="461639" y="187182"/>
                  </a:lnTo>
                </a:path>
                <a:path w="1263015" h="4446905">
                  <a:moveTo>
                    <a:pt x="461639" y="93617"/>
                  </a:moveTo>
                  <a:lnTo>
                    <a:pt x="0" y="93617"/>
                  </a:lnTo>
                  <a:lnTo>
                    <a:pt x="0" y="4446762"/>
                  </a:lnTo>
                  <a:lnTo>
                    <a:pt x="825474" y="4446762"/>
                  </a:lnTo>
                </a:path>
                <a:path w="1263015" h="4446905">
                  <a:moveTo>
                    <a:pt x="1262518" y="4306352"/>
                  </a:moveTo>
                  <a:lnTo>
                    <a:pt x="97098" y="4306352"/>
                  </a:lnTo>
                  <a:lnTo>
                    <a:pt x="97098" y="140399"/>
                  </a:lnTo>
                  <a:lnTo>
                    <a:pt x="607302" y="1403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462930" y="1628415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5" h="19050">
                  <a:moveTo>
                    <a:pt x="11653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647" y="4990"/>
                  </a:lnTo>
                  <a:lnTo>
                    <a:pt x="0" y="9408"/>
                  </a:lnTo>
                  <a:lnTo>
                    <a:pt x="647" y="13774"/>
                  </a:lnTo>
                  <a:lnTo>
                    <a:pt x="3884" y="16893"/>
                  </a:lnTo>
                  <a:lnTo>
                    <a:pt x="7768" y="18765"/>
                  </a:lnTo>
                  <a:lnTo>
                    <a:pt x="11653" y="18765"/>
                  </a:lnTo>
                  <a:lnTo>
                    <a:pt x="15537" y="16893"/>
                  </a:lnTo>
                  <a:lnTo>
                    <a:pt x="18126" y="13774"/>
                  </a:lnTo>
                  <a:lnTo>
                    <a:pt x="19421" y="9408"/>
                  </a:lnTo>
                  <a:lnTo>
                    <a:pt x="18126" y="4990"/>
                  </a:lnTo>
                  <a:lnTo>
                    <a:pt x="15537" y="1871"/>
                  </a:lnTo>
                  <a:lnTo>
                    <a:pt x="116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462930" y="1628415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5" h="19050">
                  <a:moveTo>
                    <a:pt x="0" y="9408"/>
                  </a:moveTo>
                  <a:lnTo>
                    <a:pt x="647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1653" y="0"/>
                  </a:lnTo>
                  <a:lnTo>
                    <a:pt x="15537" y="1871"/>
                  </a:lnTo>
                  <a:lnTo>
                    <a:pt x="18126" y="4990"/>
                  </a:lnTo>
                  <a:lnTo>
                    <a:pt x="19421" y="9408"/>
                  </a:lnTo>
                  <a:lnTo>
                    <a:pt x="18126" y="13774"/>
                  </a:lnTo>
                  <a:lnTo>
                    <a:pt x="15537" y="16893"/>
                  </a:lnTo>
                  <a:lnTo>
                    <a:pt x="11653" y="18765"/>
                  </a:lnTo>
                  <a:lnTo>
                    <a:pt x="7768" y="18765"/>
                  </a:lnTo>
                  <a:lnTo>
                    <a:pt x="3884" y="16893"/>
                  </a:lnTo>
                  <a:lnTo>
                    <a:pt x="647" y="13774"/>
                  </a:lnTo>
                  <a:lnTo>
                    <a:pt x="0" y="94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608593" y="1675249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1653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647" y="4990"/>
                  </a:lnTo>
                  <a:lnTo>
                    <a:pt x="0" y="9356"/>
                  </a:lnTo>
                  <a:lnTo>
                    <a:pt x="647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1653" y="18713"/>
                  </a:lnTo>
                  <a:lnTo>
                    <a:pt x="15537" y="16841"/>
                  </a:lnTo>
                  <a:lnTo>
                    <a:pt x="18126" y="13722"/>
                  </a:lnTo>
                  <a:lnTo>
                    <a:pt x="19421" y="9356"/>
                  </a:lnTo>
                  <a:lnTo>
                    <a:pt x="18126" y="4990"/>
                  </a:lnTo>
                  <a:lnTo>
                    <a:pt x="15537" y="1871"/>
                  </a:lnTo>
                  <a:lnTo>
                    <a:pt x="116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08593" y="1544206"/>
              <a:ext cx="713740" cy="4166235"/>
            </a:xfrm>
            <a:custGeom>
              <a:avLst/>
              <a:gdLst/>
              <a:ahLst/>
              <a:cxnLst/>
              <a:rect l="l" t="t" r="r" b="b"/>
              <a:pathLst>
                <a:path w="713740" h="4166235">
                  <a:moveTo>
                    <a:pt x="0" y="140399"/>
                  </a:moveTo>
                  <a:lnTo>
                    <a:pt x="647" y="136033"/>
                  </a:lnTo>
                  <a:lnTo>
                    <a:pt x="3884" y="132914"/>
                  </a:lnTo>
                  <a:lnTo>
                    <a:pt x="7768" y="131043"/>
                  </a:lnTo>
                  <a:lnTo>
                    <a:pt x="11653" y="131043"/>
                  </a:lnTo>
                  <a:lnTo>
                    <a:pt x="15537" y="132914"/>
                  </a:lnTo>
                  <a:lnTo>
                    <a:pt x="18126" y="136033"/>
                  </a:lnTo>
                  <a:lnTo>
                    <a:pt x="19421" y="140399"/>
                  </a:lnTo>
                  <a:lnTo>
                    <a:pt x="18126" y="144766"/>
                  </a:lnTo>
                  <a:lnTo>
                    <a:pt x="15537" y="147884"/>
                  </a:lnTo>
                  <a:lnTo>
                    <a:pt x="11653" y="149756"/>
                  </a:lnTo>
                  <a:lnTo>
                    <a:pt x="7768" y="149756"/>
                  </a:lnTo>
                  <a:lnTo>
                    <a:pt x="3884" y="147884"/>
                  </a:lnTo>
                  <a:lnTo>
                    <a:pt x="647" y="144766"/>
                  </a:lnTo>
                  <a:lnTo>
                    <a:pt x="0" y="140399"/>
                  </a:lnTo>
                  <a:close/>
                </a:path>
                <a:path w="713740" h="4166235">
                  <a:moveTo>
                    <a:pt x="227882" y="0"/>
                  </a:moveTo>
                  <a:lnTo>
                    <a:pt x="227882" y="4165937"/>
                  </a:lnTo>
                  <a:lnTo>
                    <a:pt x="713480" y="41659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826765" y="5139032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826765" y="5139032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826765" y="4296530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826765" y="4296530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826765" y="3453923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826765" y="3453923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826765" y="2611317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12300" y="0"/>
                  </a:moveTo>
                  <a:lnTo>
                    <a:pt x="7768" y="0"/>
                  </a:lnTo>
                  <a:lnTo>
                    <a:pt x="3884" y="1871"/>
                  </a:lnTo>
                  <a:lnTo>
                    <a:pt x="1294" y="4990"/>
                  </a:lnTo>
                  <a:lnTo>
                    <a:pt x="0" y="9356"/>
                  </a:lnTo>
                  <a:lnTo>
                    <a:pt x="1294" y="13722"/>
                  </a:lnTo>
                  <a:lnTo>
                    <a:pt x="3884" y="16841"/>
                  </a:lnTo>
                  <a:lnTo>
                    <a:pt x="7768" y="18713"/>
                  </a:lnTo>
                  <a:lnTo>
                    <a:pt x="12300" y="18713"/>
                  </a:lnTo>
                  <a:lnTo>
                    <a:pt x="16184" y="16841"/>
                  </a:lnTo>
                  <a:lnTo>
                    <a:pt x="18774" y="13722"/>
                  </a:lnTo>
                  <a:lnTo>
                    <a:pt x="19421" y="9356"/>
                  </a:lnTo>
                  <a:lnTo>
                    <a:pt x="18774" y="4990"/>
                  </a:lnTo>
                  <a:lnTo>
                    <a:pt x="16184" y="1871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826765" y="2611317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4" h="19050">
                  <a:moveTo>
                    <a:pt x="0" y="9356"/>
                  </a:moveTo>
                  <a:lnTo>
                    <a:pt x="1294" y="4990"/>
                  </a:lnTo>
                  <a:lnTo>
                    <a:pt x="3884" y="1871"/>
                  </a:lnTo>
                  <a:lnTo>
                    <a:pt x="7768" y="0"/>
                  </a:lnTo>
                  <a:lnTo>
                    <a:pt x="12300" y="0"/>
                  </a:lnTo>
                  <a:lnTo>
                    <a:pt x="16184" y="1871"/>
                  </a:lnTo>
                  <a:lnTo>
                    <a:pt x="18774" y="4990"/>
                  </a:lnTo>
                  <a:lnTo>
                    <a:pt x="19421" y="9356"/>
                  </a:lnTo>
                  <a:lnTo>
                    <a:pt x="18774" y="13722"/>
                  </a:lnTo>
                  <a:lnTo>
                    <a:pt x="16184" y="16841"/>
                  </a:lnTo>
                  <a:lnTo>
                    <a:pt x="12300" y="18713"/>
                  </a:lnTo>
                  <a:lnTo>
                    <a:pt x="7768" y="18713"/>
                  </a:lnTo>
                  <a:lnTo>
                    <a:pt x="3884" y="16841"/>
                  </a:lnTo>
                  <a:lnTo>
                    <a:pt x="1294" y="13722"/>
                  </a:lnTo>
                  <a:lnTo>
                    <a:pt x="0" y="93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7162060" y="5571004"/>
            <a:ext cx="147320" cy="2838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550" b="1" spc="25" dirty="0">
                <a:latin typeface="Gulim"/>
                <a:cs typeface="Gulim"/>
              </a:rPr>
              <a:t>1-7</a:t>
            </a:r>
            <a:endParaRPr sz="550">
              <a:latin typeface="Gulim"/>
              <a:cs typeface="Gulim"/>
            </a:endParaRPr>
          </a:p>
          <a:p>
            <a:pPr marR="6350" algn="r">
              <a:lnSpc>
                <a:spcPct val="100000"/>
              </a:lnSpc>
              <a:spcBef>
                <a:spcPts val="355"/>
              </a:spcBef>
            </a:pPr>
            <a:r>
              <a:rPr sz="550" b="1" spc="30" dirty="0">
                <a:latin typeface="Gulim"/>
                <a:cs typeface="Gulim"/>
              </a:rPr>
              <a:t>8</a:t>
            </a:r>
            <a:endParaRPr sz="550">
              <a:latin typeface="Gulim"/>
              <a:cs typeface="Gulim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251509" y="5882209"/>
            <a:ext cx="56515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b="1" spc="30" dirty="0">
                <a:latin typeface="Gulim"/>
                <a:cs typeface="Gulim"/>
              </a:rPr>
              <a:t>9</a:t>
            </a:r>
            <a:endParaRPr sz="550">
              <a:latin typeface="Gulim"/>
              <a:cs typeface="Gulim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8535881" y="1544206"/>
            <a:ext cx="0" cy="4143375"/>
          </a:xfrm>
          <a:custGeom>
            <a:avLst/>
            <a:gdLst/>
            <a:ahLst/>
            <a:cxnLst/>
            <a:rect l="l" t="t" r="r" b="b"/>
            <a:pathLst>
              <a:path h="4143375">
                <a:moveTo>
                  <a:pt x="0" y="41428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24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8" y="0"/>
              <a:ext cx="589927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2192" y="62230"/>
            <a:ext cx="54146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Memory</a:t>
            </a:r>
            <a:r>
              <a:rPr spc="25" dirty="0"/>
              <a:t> </a:t>
            </a:r>
            <a:r>
              <a:rPr spc="-10" dirty="0"/>
              <a:t>Connection</a:t>
            </a:r>
            <a:r>
              <a:rPr spc="30" dirty="0"/>
              <a:t> </a:t>
            </a:r>
            <a:r>
              <a:rPr spc="-15" dirty="0"/>
              <a:t>to </a:t>
            </a:r>
            <a:r>
              <a:rPr spc="-10" dirty="0"/>
              <a:t>CPU</a:t>
            </a:r>
            <a:r>
              <a:rPr spc="-155" dirty="0"/>
              <a:t> </a:t>
            </a:r>
            <a:r>
              <a:rPr sz="2400" spc="-10" dirty="0"/>
              <a:t>(CO4)</a:t>
            </a:r>
            <a:endParaRPr sz="2400"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305800" cy="6324600"/>
            <a:chOff x="0" y="0"/>
            <a:chExt cx="8305800" cy="63246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0600" y="762000"/>
              <a:ext cx="7315200" cy="5562600"/>
            </a:xfrm>
            <a:custGeom>
              <a:avLst/>
              <a:gdLst/>
              <a:ahLst/>
              <a:cxnLst/>
              <a:rect l="l" t="t" r="r" b="b"/>
              <a:pathLst>
                <a:path w="7315200" h="5562600">
                  <a:moveTo>
                    <a:pt x="7315200" y="0"/>
                  </a:moveTo>
                  <a:lnTo>
                    <a:pt x="0" y="0"/>
                  </a:lnTo>
                  <a:lnTo>
                    <a:pt x="0" y="5562600"/>
                  </a:lnTo>
                  <a:lnTo>
                    <a:pt x="7315200" y="55626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FFFF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9322" y="2220583"/>
              <a:ext cx="454659" cy="50165"/>
            </a:xfrm>
            <a:custGeom>
              <a:avLst/>
              <a:gdLst/>
              <a:ahLst/>
              <a:cxnLst/>
              <a:rect l="l" t="t" r="r" b="b"/>
              <a:pathLst>
                <a:path w="454659" h="50164">
                  <a:moveTo>
                    <a:pt x="113687" y="0"/>
                  </a:moveTo>
                  <a:lnTo>
                    <a:pt x="0" y="25132"/>
                  </a:lnTo>
                  <a:lnTo>
                    <a:pt x="113687" y="49549"/>
                  </a:lnTo>
                  <a:lnTo>
                    <a:pt x="113687" y="0"/>
                  </a:lnTo>
                  <a:close/>
                </a:path>
                <a:path w="454659" h="50164">
                  <a:moveTo>
                    <a:pt x="341062" y="0"/>
                  </a:moveTo>
                  <a:lnTo>
                    <a:pt x="341062" y="49549"/>
                  </a:lnTo>
                  <a:lnTo>
                    <a:pt x="454623" y="25132"/>
                  </a:lnTo>
                  <a:lnTo>
                    <a:pt x="3410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19322" y="2220583"/>
              <a:ext cx="454659" cy="50165"/>
            </a:xfrm>
            <a:custGeom>
              <a:avLst/>
              <a:gdLst/>
              <a:ahLst/>
              <a:cxnLst/>
              <a:rect l="l" t="t" r="r" b="b"/>
              <a:pathLst>
                <a:path w="454659" h="50164">
                  <a:moveTo>
                    <a:pt x="113687" y="0"/>
                  </a:moveTo>
                  <a:lnTo>
                    <a:pt x="113687" y="49549"/>
                  </a:lnTo>
                  <a:lnTo>
                    <a:pt x="0" y="25132"/>
                  </a:lnTo>
                  <a:lnTo>
                    <a:pt x="113687" y="0"/>
                  </a:lnTo>
                  <a:close/>
                </a:path>
                <a:path w="454659" h="50164">
                  <a:moveTo>
                    <a:pt x="341062" y="0"/>
                  </a:moveTo>
                  <a:lnTo>
                    <a:pt x="341062" y="49549"/>
                  </a:lnTo>
                  <a:lnTo>
                    <a:pt x="454623" y="25132"/>
                  </a:lnTo>
                  <a:lnTo>
                    <a:pt x="341062" y="0"/>
                  </a:lnTo>
                  <a:close/>
                </a:path>
                <a:path w="454659" h="50164">
                  <a:moveTo>
                    <a:pt x="113687" y="25132"/>
                  </a:moveTo>
                  <a:lnTo>
                    <a:pt x="341062" y="251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9262" y="1948584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30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3826" y="1948584"/>
              <a:ext cx="1819275" cy="49530"/>
            </a:xfrm>
            <a:custGeom>
              <a:avLst/>
              <a:gdLst/>
              <a:ahLst/>
              <a:cxnLst/>
              <a:rect l="l" t="t" r="r" b="b"/>
              <a:pathLst>
                <a:path w="1819275" h="49530">
                  <a:moveTo>
                    <a:pt x="1705436" y="0"/>
                  </a:moveTo>
                  <a:lnTo>
                    <a:pt x="1705436" y="49494"/>
                  </a:lnTo>
                  <a:lnTo>
                    <a:pt x="1819123" y="24417"/>
                  </a:lnTo>
                  <a:lnTo>
                    <a:pt x="1705436" y="0"/>
                  </a:lnTo>
                  <a:close/>
                </a:path>
                <a:path w="1819275" h="49530">
                  <a:moveTo>
                    <a:pt x="0" y="24417"/>
                  </a:moveTo>
                  <a:lnTo>
                    <a:pt x="1705436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59262" y="2542791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30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4887" y="2542791"/>
              <a:ext cx="1478280" cy="49530"/>
            </a:xfrm>
            <a:custGeom>
              <a:avLst/>
              <a:gdLst/>
              <a:ahLst/>
              <a:cxnLst/>
              <a:rect l="l" t="t" r="r" b="b"/>
              <a:pathLst>
                <a:path w="1478279" h="49530">
                  <a:moveTo>
                    <a:pt x="1364374" y="0"/>
                  </a:moveTo>
                  <a:lnTo>
                    <a:pt x="1364374" y="49494"/>
                  </a:lnTo>
                  <a:lnTo>
                    <a:pt x="1478061" y="24417"/>
                  </a:lnTo>
                  <a:lnTo>
                    <a:pt x="1364374" y="0"/>
                  </a:lnTo>
                  <a:close/>
                </a:path>
                <a:path w="1478279" h="49530">
                  <a:moveTo>
                    <a:pt x="0" y="24417"/>
                  </a:moveTo>
                  <a:lnTo>
                    <a:pt x="1364374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59262" y="2097122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35823" y="2097122"/>
              <a:ext cx="1137285" cy="50165"/>
            </a:xfrm>
            <a:custGeom>
              <a:avLst/>
              <a:gdLst/>
              <a:ahLst/>
              <a:cxnLst/>
              <a:rect l="l" t="t" r="r" b="b"/>
              <a:pathLst>
                <a:path w="1137285" h="50164">
                  <a:moveTo>
                    <a:pt x="1023438" y="0"/>
                  </a:moveTo>
                  <a:lnTo>
                    <a:pt x="1023438" y="49549"/>
                  </a:lnTo>
                  <a:lnTo>
                    <a:pt x="1137126" y="24472"/>
                  </a:lnTo>
                  <a:lnTo>
                    <a:pt x="1023438" y="0"/>
                  </a:lnTo>
                  <a:close/>
                </a:path>
                <a:path w="1137285" h="50164">
                  <a:moveTo>
                    <a:pt x="0" y="24472"/>
                  </a:moveTo>
                  <a:lnTo>
                    <a:pt x="1023438" y="244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59262" y="2245715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30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76885" y="2245715"/>
              <a:ext cx="796290" cy="49530"/>
            </a:xfrm>
            <a:custGeom>
              <a:avLst/>
              <a:gdLst/>
              <a:ahLst/>
              <a:cxnLst/>
              <a:rect l="l" t="t" r="r" b="b"/>
              <a:pathLst>
                <a:path w="796289" h="49530">
                  <a:moveTo>
                    <a:pt x="682376" y="0"/>
                  </a:moveTo>
                  <a:lnTo>
                    <a:pt x="682376" y="49494"/>
                  </a:lnTo>
                  <a:lnTo>
                    <a:pt x="796064" y="24417"/>
                  </a:lnTo>
                  <a:lnTo>
                    <a:pt x="682376" y="0"/>
                  </a:lnTo>
                  <a:close/>
                </a:path>
                <a:path w="796289" h="49530">
                  <a:moveTo>
                    <a:pt x="0" y="24417"/>
                  </a:moveTo>
                  <a:lnTo>
                    <a:pt x="682376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59262" y="2394253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30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18200" y="2394253"/>
              <a:ext cx="455295" cy="49530"/>
            </a:xfrm>
            <a:custGeom>
              <a:avLst/>
              <a:gdLst/>
              <a:ahLst/>
              <a:cxnLst/>
              <a:rect l="l" t="t" r="r" b="b"/>
              <a:pathLst>
                <a:path w="455295" h="49530">
                  <a:moveTo>
                    <a:pt x="341062" y="0"/>
                  </a:moveTo>
                  <a:lnTo>
                    <a:pt x="341062" y="49494"/>
                  </a:lnTo>
                  <a:lnTo>
                    <a:pt x="454749" y="24417"/>
                  </a:lnTo>
                  <a:lnTo>
                    <a:pt x="341062" y="0"/>
                  </a:lnTo>
                  <a:close/>
                </a:path>
                <a:path w="455295" h="49530">
                  <a:moveTo>
                    <a:pt x="0" y="24417"/>
                  </a:moveTo>
                  <a:lnTo>
                    <a:pt x="341062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9322" y="3112031"/>
              <a:ext cx="454659" cy="50165"/>
            </a:xfrm>
            <a:custGeom>
              <a:avLst/>
              <a:gdLst/>
              <a:ahLst/>
              <a:cxnLst/>
              <a:rect l="l" t="t" r="r" b="b"/>
              <a:pathLst>
                <a:path w="454659" h="50164">
                  <a:moveTo>
                    <a:pt x="113687" y="0"/>
                  </a:moveTo>
                  <a:lnTo>
                    <a:pt x="0" y="25077"/>
                  </a:lnTo>
                  <a:lnTo>
                    <a:pt x="113687" y="49549"/>
                  </a:lnTo>
                  <a:lnTo>
                    <a:pt x="113687" y="0"/>
                  </a:lnTo>
                  <a:close/>
                </a:path>
                <a:path w="454659" h="50164">
                  <a:moveTo>
                    <a:pt x="341062" y="0"/>
                  </a:moveTo>
                  <a:lnTo>
                    <a:pt x="341062" y="49549"/>
                  </a:lnTo>
                  <a:lnTo>
                    <a:pt x="454623" y="25077"/>
                  </a:lnTo>
                  <a:lnTo>
                    <a:pt x="3410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19322" y="3112031"/>
              <a:ext cx="454659" cy="50165"/>
            </a:xfrm>
            <a:custGeom>
              <a:avLst/>
              <a:gdLst/>
              <a:ahLst/>
              <a:cxnLst/>
              <a:rect l="l" t="t" r="r" b="b"/>
              <a:pathLst>
                <a:path w="454659" h="50164">
                  <a:moveTo>
                    <a:pt x="113687" y="0"/>
                  </a:moveTo>
                  <a:lnTo>
                    <a:pt x="113687" y="49549"/>
                  </a:lnTo>
                  <a:lnTo>
                    <a:pt x="0" y="25077"/>
                  </a:lnTo>
                  <a:lnTo>
                    <a:pt x="113687" y="0"/>
                  </a:lnTo>
                  <a:close/>
                </a:path>
                <a:path w="454659" h="50164">
                  <a:moveTo>
                    <a:pt x="341062" y="0"/>
                  </a:moveTo>
                  <a:lnTo>
                    <a:pt x="341062" y="49549"/>
                  </a:lnTo>
                  <a:lnTo>
                    <a:pt x="454623" y="25077"/>
                  </a:lnTo>
                  <a:lnTo>
                    <a:pt x="341062" y="0"/>
                  </a:lnTo>
                  <a:close/>
                </a:path>
                <a:path w="454659" h="50164">
                  <a:moveTo>
                    <a:pt x="113687" y="25077"/>
                  </a:moveTo>
                  <a:lnTo>
                    <a:pt x="341062" y="250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59262" y="2840032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30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53826" y="2840032"/>
              <a:ext cx="1819275" cy="49530"/>
            </a:xfrm>
            <a:custGeom>
              <a:avLst/>
              <a:gdLst/>
              <a:ahLst/>
              <a:cxnLst/>
              <a:rect l="l" t="t" r="r" b="b"/>
              <a:pathLst>
                <a:path w="1819275" h="49530">
                  <a:moveTo>
                    <a:pt x="1705436" y="0"/>
                  </a:moveTo>
                  <a:lnTo>
                    <a:pt x="1705436" y="49494"/>
                  </a:lnTo>
                  <a:lnTo>
                    <a:pt x="1819123" y="24417"/>
                  </a:lnTo>
                  <a:lnTo>
                    <a:pt x="1705436" y="0"/>
                  </a:lnTo>
                  <a:close/>
                </a:path>
                <a:path w="1819275" h="49530">
                  <a:moveTo>
                    <a:pt x="0" y="24417"/>
                  </a:moveTo>
                  <a:lnTo>
                    <a:pt x="1705436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59262" y="3434239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94888" y="3434239"/>
              <a:ext cx="1478280" cy="49530"/>
            </a:xfrm>
            <a:custGeom>
              <a:avLst/>
              <a:gdLst/>
              <a:ahLst/>
              <a:cxnLst/>
              <a:rect l="l" t="t" r="r" b="b"/>
              <a:pathLst>
                <a:path w="1478279" h="49529">
                  <a:moveTo>
                    <a:pt x="1364374" y="0"/>
                  </a:moveTo>
                  <a:lnTo>
                    <a:pt x="1364374" y="49494"/>
                  </a:lnTo>
                  <a:lnTo>
                    <a:pt x="1478061" y="24417"/>
                  </a:lnTo>
                  <a:lnTo>
                    <a:pt x="1364374" y="0"/>
                  </a:lnTo>
                  <a:close/>
                </a:path>
                <a:path w="1478279" h="49529">
                  <a:moveTo>
                    <a:pt x="0" y="24417"/>
                  </a:moveTo>
                  <a:lnTo>
                    <a:pt x="1364374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59262" y="2988570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35823" y="2988570"/>
              <a:ext cx="1137285" cy="50165"/>
            </a:xfrm>
            <a:custGeom>
              <a:avLst/>
              <a:gdLst/>
              <a:ahLst/>
              <a:cxnLst/>
              <a:rect l="l" t="t" r="r" b="b"/>
              <a:pathLst>
                <a:path w="1137285" h="50164">
                  <a:moveTo>
                    <a:pt x="1023438" y="0"/>
                  </a:moveTo>
                  <a:lnTo>
                    <a:pt x="1023438" y="49549"/>
                  </a:lnTo>
                  <a:lnTo>
                    <a:pt x="1137126" y="24417"/>
                  </a:lnTo>
                  <a:lnTo>
                    <a:pt x="1023438" y="0"/>
                  </a:lnTo>
                  <a:close/>
                </a:path>
                <a:path w="1137285" h="50164">
                  <a:moveTo>
                    <a:pt x="0" y="24417"/>
                  </a:moveTo>
                  <a:lnTo>
                    <a:pt x="1023438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59262" y="3137108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76885" y="3137108"/>
              <a:ext cx="796290" cy="50165"/>
            </a:xfrm>
            <a:custGeom>
              <a:avLst/>
              <a:gdLst/>
              <a:ahLst/>
              <a:cxnLst/>
              <a:rect l="l" t="t" r="r" b="b"/>
              <a:pathLst>
                <a:path w="796289" h="50164">
                  <a:moveTo>
                    <a:pt x="682376" y="0"/>
                  </a:moveTo>
                  <a:lnTo>
                    <a:pt x="682376" y="49549"/>
                  </a:lnTo>
                  <a:lnTo>
                    <a:pt x="796064" y="24472"/>
                  </a:lnTo>
                  <a:lnTo>
                    <a:pt x="682376" y="0"/>
                  </a:lnTo>
                  <a:close/>
                </a:path>
                <a:path w="796289" h="50164">
                  <a:moveTo>
                    <a:pt x="0" y="24472"/>
                  </a:moveTo>
                  <a:lnTo>
                    <a:pt x="682376" y="244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59262" y="3285701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18200" y="3285701"/>
              <a:ext cx="455295" cy="49530"/>
            </a:xfrm>
            <a:custGeom>
              <a:avLst/>
              <a:gdLst/>
              <a:ahLst/>
              <a:cxnLst/>
              <a:rect l="l" t="t" r="r" b="b"/>
              <a:pathLst>
                <a:path w="455295" h="49529">
                  <a:moveTo>
                    <a:pt x="341062" y="0"/>
                  </a:moveTo>
                  <a:lnTo>
                    <a:pt x="341062" y="49494"/>
                  </a:lnTo>
                  <a:lnTo>
                    <a:pt x="454749" y="24417"/>
                  </a:lnTo>
                  <a:lnTo>
                    <a:pt x="341062" y="0"/>
                  </a:lnTo>
                  <a:close/>
                </a:path>
                <a:path w="455295" h="49529">
                  <a:moveTo>
                    <a:pt x="0" y="24417"/>
                  </a:moveTo>
                  <a:lnTo>
                    <a:pt x="341062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19322" y="4894818"/>
              <a:ext cx="454659" cy="49530"/>
            </a:xfrm>
            <a:custGeom>
              <a:avLst/>
              <a:gdLst/>
              <a:ahLst/>
              <a:cxnLst/>
              <a:rect l="l" t="t" r="r" b="b"/>
              <a:pathLst>
                <a:path w="454659" h="49529">
                  <a:moveTo>
                    <a:pt x="113687" y="0"/>
                  </a:moveTo>
                  <a:lnTo>
                    <a:pt x="0" y="25077"/>
                  </a:lnTo>
                  <a:lnTo>
                    <a:pt x="113687" y="49494"/>
                  </a:lnTo>
                  <a:lnTo>
                    <a:pt x="113687" y="0"/>
                  </a:lnTo>
                  <a:close/>
                </a:path>
                <a:path w="454659" h="49529">
                  <a:moveTo>
                    <a:pt x="341062" y="0"/>
                  </a:moveTo>
                  <a:lnTo>
                    <a:pt x="341062" y="49494"/>
                  </a:lnTo>
                  <a:lnTo>
                    <a:pt x="454623" y="25077"/>
                  </a:lnTo>
                  <a:lnTo>
                    <a:pt x="3410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19322" y="4894818"/>
              <a:ext cx="454659" cy="49530"/>
            </a:xfrm>
            <a:custGeom>
              <a:avLst/>
              <a:gdLst/>
              <a:ahLst/>
              <a:cxnLst/>
              <a:rect l="l" t="t" r="r" b="b"/>
              <a:pathLst>
                <a:path w="454659" h="49529">
                  <a:moveTo>
                    <a:pt x="113687" y="0"/>
                  </a:moveTo>
                  <a:lnTo>
                    <a:pt x="113687" y="49494"/>
                  </a:lnTo>
                  <a:lnTo>
                    <a:pt x="0" y="25077"/>
                  </a:lnTo>
                  <a:lnTo>
                    <a:pt x="113687" y="0"/>
                  </a:lnTo>
                  <a:close/>
                </a:path>
                <a:path w="454659" h="49529">
                  <a:moveTo>
                    <a:pt x="341062" y="0"/>
                  </a:moveTo>
                  <a:lnTo>
                    <a:pt x="341062" y="49494"/>
                  </a:lnTo>
                  <a:lnTo>
                    <a:pt x="454623" y="25077"/>
                  </a:lnTo>
                  <a:lnTo>
                    <a:pt x="341062" y="0"/>
                  </a:lnTo>
                  <a:close/>
                </a:path>
                <a:path w="454659" h="49529">
                  <a:moveTo>
                    <a:pt x="113687" y="25077"/>
                  </a:moveTo>
                  <a:lnTo>
                    <a:pt x="341062" y="250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59262" y="4622764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53826" y="4622764"/>
              <a:ext cx="1819275" cy="50165"/>
            </a:xfrm>
            <a:custGeom>
              <a:avLst/>
              <a:gdLst/>
              <a:ahLst/>
              <a:cxnLst/>
              <a:rect l="l" t="t" r="r" b="b"/>
              <a:pathLst>
                <a:path w="1819275" h="50164">
                  <a:moveTo>
                    <a:pt x="1705436" y="0"/>
                  </a:moveTo>
                  <a:lnTo>
                    <a:pt x="1705436" y="49549"/>
                  </a:lnTo>
                  <a:lnTo>
                    <a:pt x="1819123" y="24472"/>
                  </a:lnTo>
                  <a:lnTo>
                    <a:pt x="1705436" y="0"/>
                  </a:lnTo>
                  <a:close/>
                </a:path>
                <a:path w="1819275" h="50164">
                  <a:moveTo>
                    <a:pt x="0" y="24472"/>
                  </a:moveTo>
                  <a:lnTo>
                    <a:pt x="1705436" y="244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59262" y="5216971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94888" y="5216971"/>
              <a:ext cx="1478280" cy="50165"/>
            </a:xfrm>
            <a:custGeom>
              <a:avLst/>
              <a:gdLst/>
              <a:ahLst/>
              <a:cxnLst/>
              <a:rect l="l" t="t" r="r" b="b"/>
              <a:pathLst>
                <a:path w="1478279" h="50164">
                  <a:moveTo>
                    <a:pt x="1364374" y="0"/>
                  </a:moveTo>
                  <a:lnTo>
                    <a:pt x="1364374" y="49549"/>
                  </a:lnTo>
                  <a:lnTo>
                    <a:pt x="1478061" y="24472"/>
                  </a:lnTo>
                  <a:lnTo>
                    <a:pt x="1364374" y="0"/>
                  </a:lnTo>
                  <a:close/>
                </a:path>
                <a:path w="1478279" h="50164">
                  <a:moveTo>
                    <a:pt x="0" y="24472"/>
                  </a:moveTo>
                  <a:lnTo>
                    <a:pt x="1364374" y="244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59262" y="4771357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35823" y="4771357"/>
              <a:ext cx="1137285" cy="49530"/>
            </a:xfrm>
            <a:custGeom>
              <a:avLst/>
              <a:gdLst/>
              <a:ahLst/>
              <a:cxnLst/>
              <a:rect l="l" t="t" r="r" b="b"/>
              <a:pathLst>
                <a:path w="1137285" h="49529">
                  <a:moveTo>
                    <a:pt x="1023438" y="0"/>
                  </a:moveTo>
                  <a:lnTo>
                    <a:pt x="1023438" y="49494"/>
                  </a:lnTo>
                  <a:lnTo>
                    <a:pt x="1137126" y="24417"/>
                  </a:lnTo>
                  <a:lnTo>
                    <a:pt x="1023438" y="0"/>
                  </a:lnTo>
                  <a:close/>
                </a:path>
                <a:path w="1137285" h="49529">
                  <a:moveTo>
                    <a:pt x="0" y="24417"/>
                  </a:moveTo>
                  <a:lnTo>
                    <a:pt x="1023438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59262" y="4919895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76885" y="4919895"/>
              <a:ext cx="796290" cy="49530"/>
            </a:xfrm>
            <a:custGeom>
              <a:avLst/>
              <a:gdLst/>
              <a:ahLst/>
              <a:cxnLst/>
              <a:rect l="l" t="t" r="r" b="b"/>
              <a:pathLst>
                <a:path w="796289" h="49529">
                  <a:moveTo>
                    <a:pt x="682376" y="0"/>
                  </a:moveTo>
                  <a:lnTo>
                    <a:pt x="682376" y="49494"/>
                  </a:lnTo>
                  <a:lnTo>
                    <a:pt x="796064" y="24417"/>
                  </a:lnTo>
                  <a:lnTo>
                    <a:pt x="682376" y="0"/>
                  </a:lnTo>
                  <a:close/>
                </a:path>
                <a:path w="796289" h="49529">
                  <a:moveTo>
                    <a:pt x="0" y="24417"/>
                  </a:moveTo>
                  <a:lnTo>
                    <a:pt x="682376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59262" y="5068433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18200" y="5068433"/>
              <a:ext cx="455295" cy="50165"/>
            </a:xfrm>
            <a:custGeom>
              <a:avLst/>
              <a:gdLst/>
              <a:ahLst/>
              <a:cxnLst/>
              <a:rect l="l" t="t" r="r" b="b"/>
              <a:pathLst>
                <a:path w="455295" h="50164">
                  <a:moveTo>
                    <a:pt x="341062" y="0"/>
                  </a:moveTo>
                  <a:lnTo>
                    <a:pt x="341062" y="49549"/>
                  </a:lnTo>
                  <a:lnTo>
                    <a:pt x="454749" y="24417"/>
                  </a:lnTo>
                  <a:lnTo>
                    <a:pt x="341062" y="0"/>
                  </a:lnTo>
                  <a:close/>
                </a:path>
                <a:path w="455295" h="50164">
                  <a:moveTo>
                    <a:pt x="0" y="24417"/>
                  </a:moveTo>
                  <a:lnTo>
                    <a:pt x="341062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9322" y="4003369"/>
              <a:ext cx="454659" cy="49530"/>
            </a:xfrm>
            <a:custGeom>
              <a:avLst/>
              <a:gdLst/>
              <a:ahLst/>
              <a:cxnLst/>
              <a:rect l="l" t="t" r="r" b="b"/>
              <a:pathLst>
                <a:path w="454659" h="49529">
                  <a:moveTo>
                    <a:pt x="113687" y="0"/>
                  </a:moveTo>
                  <a:lnTo>
                    <a:pt x="0" y="25077"/>
                  </a:lnTo>
                  <a:lnTo>
                    <a:pt x="113687" y="49494"/>
                  </a:lnTo>
                  <a:lnTo>
                    <a:pt x="113687" y="0"/>
                  </a:lnTo>
                  <a:close/>
                </a:path>
                <a:path w="454659" h="49529">
                  <a:moveTo>
                    <a:pt x="341062" y="0"/>
                  </a:moveTo>
                  <a:lnTo>
                    <a:pt x="341062" y="49494"/>
                  </a:lnTo>
                  <a:lnTo>
                    <a:pt x="454623" y="25077"/>
                  </a:lnTo>
                  <a:lnTo>
                    <a:pt x="3410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19322" y="4003369"/>
              <a:ext cx="454659" cy="49530"/>
            </a:xfrm>
            <a:custGeom>
              <a:avLst/>
              <a:gdLst/>
              <a:ahLst/>
              <a:cxnLst/>
              <a:rect l="l" t="t" r="r" b="b"/>
              <a:pathLst>
                <a:path w="454659" h="49529">
                  <a:moveTo>
                    <a:pt x="113687" y="0"/>
                  </a:moveTo>
                  <a:lnTo>
                    <a:pt x="113687" y="49494"/>
                  </a:lnTo>
                  <a:lnTo>
                    <a:pt x="0" y="25077"/>
                  </a:lnTo>
                  <a:lnTo>
                    <a:pt x="113687" y="0"/>
                  </a:lnTo>
                  <a:close/>
                </a:path>
                <a:path w="454659" h="49529">
                  <a:moveTo>
                    <a:pt x="341062" y="0"/>
                  </a:moveTo>
                  <a:lnTo>
                    <a:pt x="341062" y="49494"/>
                  </a:lnTo>
                  <a:lnTo>
                    <a:pt x="454623" y="25077"/>
                  </a:lnTo>
                  <a:lnTo>
                    <a:pt x="341062" y="0"/>
                  </a:lnTo>
                  <a:close/>
                </a:path>
                <a:path w="454659" h="49529">
                  <a:moveTo>
                    <a:pt x="113687" y="25077"/>
                  </a:moveTo>
                  <a:lnTo>
                    <a:pt x="341062" y="250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59262" y="3731316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53826" y="3731316"/>
              <a:ext cx="1819275" cy="50165"/>
            </a:xfrm>
            <a:custGeom>
              <a:avLst/>
              <a:gdLst/>
              <a:ahLst/>
              <a:cxnLst/>
              <a:rect l="l" t="t" r="r" b="b"/>
              <a:pathLst>
                <a:path w="1819275" h="50164">
                  <a:moveTo>
                    <a:pt x="1705436" y="0"/>
                  </a:moveTo>
                  <a:lnTo>
                    <a:pt x="1705436" y="49549"/>
                  </a:lnTo>
                  <a:lnTo>
                    <a:pt x="1819123" y="24472"/>
                  </a:lnTo>
                  <a:lnTo>
                    <a:pt x="1705436" y="0"/>
                  </a:lnTo>
                  <a:close/>
                </a:path>
                <a:path w="1819275" h="50164">
                  <a:moveTo>
                    <a:pt x="0" y="24472"/>
                  </a:moveTo>
                  <a:lnTo>
                    <a:pt x="1705436" y="244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59262" y="4325687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94888" y="4325687"/>
              <a:ext cx="1478280" cy="49530"/>
            </a:xfrm>
            <a:custGeom>
              <a:avLst/>
              <a:gdLst/>
              <a:ahLst/>
              <a:cxnLst/>
              <a:rect l="l" t="t" r="r" b="b"/>
              <a:pathLst>
                <a:path w="1478279" h="49529">
                  <a:moveTo>
                    <a:pt x="1364374" y="0"/>
                  </a:moveTo>
                  <a:lnTo>
                    <a:pt x="1364374" y="49494"/>
                  </a:lnTo>
                  <a:lnTo>
                    <a:pt x="1478061" y="24417"/>
                  </a:lnTo>
                  <a:lnTo>
                    <a:pt x="1364374" y="0"/>
                  </a:lnTo>
                  <a:close/>
                </a:path>
                <a:path w="1478279" h="49529">
                  <a:moveTo>
                    <a:pt x="0" y="24417"/>
                  </a:moveTo>
                  <a:lnTo>
                    <a:pt x="1364374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59262" y="3879908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35823" y="3879908"/>
              <a:ext cx="1137285" cy="49530"/>
            </a:xfrm>
            <a:custGeom>
              <a:avLst/>
              <a:gdLst/>
              <a:ahLst/>
              <a:cxnLst/>
              <a:rect l="l" t="t" r="r" b="b"/>
              <a:pathLst>
                <a:path w="1137285" h="49529">
                  <a:moveTo>
                    <a:pt x="1023438" y="0"/>
                  </a:moveTo>
                  <a:lnTo>
                    <a:pt x="1023438" y="49494"/>
                  </a:lnTo>
                  <a:lnTo>
                    <a:pt x="1137126" y="24417"/>
                  </a:lnTo>
                  <a:lnTo>
                    <a:pt x="1023438" y="0"/>
                  </a:lnTo>
                  <a:close/>
                </a:path>
                <a:path w="1137285" h="49529">
                  <a:moveTo>
                    <a:pt x="0" y="24417"/>
                  </a:moveTo>
                  <a:lnTo>
                    <a:pt x="1023438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59262" y="4028447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494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76885" y="4028447"/>
              <a:ext cx="796290" cy="49530"/>
            </a:xfrm>
            <a:custGeom>
              <a:avLst/>
              <a:gdLst/>
              <a:ahLst/>
              <a:cxnLst/>
              <a:rect l="l" t="t" r="r" b="b"/>
              <a:pathLst>
                <a:path w="796289" h="49529">
                  <a:moveTo>
                    <a:pt x="682376" y="0"/>
                  </a:moveTo>
                  <a:lnTo>
                    <a:pt x="682376" y="49494"/>
                  </a:lnTo>
                  <a:lnTo>
                    <a:pt x="796064" y="24417"/>
                  </a:lnTo>
                  <a:lnTo>
                    <a:pt x="682376" y="0"/>
                  </a:lnTo>
                  <a:close/>
                </a:path>
                <a:path w="796289" h="49529">
                  <a:moveTo>
                    <a:pt x="0" y="24417"/>
                  </a:moveTo>
                  <a:lnTo>
                    <a:pt x="682376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59262" y="4176984"/>
              <a:ext cx="114300" cy="50165"/>
            </a:xfrm>
            <a:custGeom>
              <a:avLst/>
              <a:gdLst/>
              <a:ahLst/>
              <a:cxnLst/>
              <a:rect l="l" t="t" r="r" b="b"/>
              <a:pathLst>
                <a:path w="114300" h="50164">
                  <a:moveTo>
                    <a:pt x="0" y="0"/>
                  </a:moveTo>
                  <a:lnTo>
                    <a:pt x="0" y="49549"/>
                  </a:lnTo>
                  <a:lnTo>
                    <a:pt x="113687" y="2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18200" y="4176984"/>
              <a:ext cx="455295" cy="50165"/>
            </a:xfrm>
            <a:custGeom>
              <a:avLst/>
              <a:gdLst/>
              <a:ahLst/>
              <a:cxnLst/>
              <a:rect l="l" t="t" r="r" b="b"/>
              <a:pathLst>
                <a:path w="455295" h="50164">
                  <a:moveTo>
                    <a:pt x="341062" y="0"/>
                  </a:moveTo>
                  <a:lnTo>
                    <a:pt x="341062" y="49549"/>
                  </a:lnTo>
                  <a:lnTo>
                    <a:pt x="454749" y="24417"/>
                  </a:lnTo>
                  <a:lnTo>
                    <a:pt x="341062" y="0"/>
                  </a:lnTo>
                  <a:close/>
                </a:path>
                <a:path w="455295" h="50164">
                  <a:moveTo>
                    <a:pt x="0" y="24417"/>
                  </a:moveTo>
                  <a:lnTo>
                    <a:pt x="341062" y="244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72949" y="5439492"/>
              <a:ext cx="2046605" cy="792480"/>
            </a:xfrm>
            <a:custGeom>
              <a:avLst/>
              <a:gdLst/>
              <a:ahLst/>
              <a:cxnLst/>
              <a:rect l="l" t="t" r="r" b="b"/>
              <a:pathLst>
                <a:path w="2046604" h="792479">
                  <a:moveTo>
                    <a:pt x="2046372" y="0"/>
                  </a:moveTo>
                  <a:lnTo>
                    <a:pt x="0" y="0"/>
                  </a:lnTo>
                  <a:lnTo>
                    <a:pt x="0" y="792404"/>
                  </a:lnTo>
                  <a:lnTo>
                    <a:pt x="2046372" y="792404"/>
                  </a:lnTo>
                  <a:lnTo>
                    <a:pt x="2046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72949" y="5439492"/>
              <a:ext cx="2046605" cy="792480"/>
            </a:xfrm>
            <a:custGeom>
              <a:avLst/>
              <a:gdLst/>
              <a:ahLst/>
              <a:cxnLst/>
              <a:rect l="l" t="t" r="r" b="b"/>
              <a:pathLst>
                <a:path w="2046604" h="792479">
                  <a:moveTo>
                    <a:pt x="0" y="792404"/>
                  </a:moveTo>
                  <a:lnTo>
                    <a:pt x="2046372" y="792404"/>
                  </a:lnTo>
                  <a:lnTo>
                    <a:pt x="2046372" y="0"/>
                  </a:lnTo>
                  <a:lnTo>
                    <a:pt x="0" y="0"/>
                  </a:lnTo>
                  <a:lnTo>
                    <a:pt x="0" y="7924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002880" y="5722752"/>
            <a:ext cx="580390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00" b="1" spc="500" dirty="0">
                <a:latin typeface="Gulim"/>
                <a:cs typeface="Gulim"/>
              </a:rPr>
              <a:t>128×8</a:t>
            </a:r>
            <a:endParaRPr sz="600">
              <a:latin typeface="Gulim"/>
              <a:cs typeface="Gulim"/>
            </a:endParaRPr>
          </a:p>
          <a:p>
            <a:pPr marL="1270" algn="ctr">
              <a:lnSpc>
                <a:spcPct val="100000"/>
              </a:lnSpc>
              <a:spcBef>
                <a:spcPts val="10"/>
              </a:spcBef>
            </a:pPr>
            <a:r>
              <a:rPr sz="600" b="1" spc="600" dirty="0">
                <a:latin typeface="Gulim"/>
                <a:cs typeface="Gulim"/>
              </a:rPr>
              <a:t>ROM</a:t>
            </a:r>
            <a:endParaRPr sz="600">
              <a:latin typeface="Gulim"/>
              <a:cs typeface="Gulim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57218" y="5473696"/>
            <a:ext cx="367030" cy="267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515" dirty="0">
                <a:latin typeface="Gulim"/>
                <a:cs typeface="Gulim"/>
              </a:rPr>
              <a:t>CS1</a:t>
            </a:r>
            <a:endParaRPr sz="60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600" b="1" spc="515" dirty="0">
                <a:latin typeface="Gulim"/>
                <a:cs typeface="Gulim"/>
              </a:rPr>
              <a:t>CS2</a:t>
            </a:r>
            <a:endParaRPr sz="600">
              <a:latin typeface="Gulim"/>
              <a:cs typeface="Gulim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793935" y="5487937"/>
            <a:ext cx="3981450" cy="671830"/>
            <a:chOff x="3793935" y="5487937"/>
            <a:chExt cx="3981450" cy="671830"/>
          </a:xfrm>
        </p:grpSpPr>
        <p:sp>
          <p:nvSpPr>
            <p:cNvPr id="63" name="object 63"/>
            <p:cNvSpPr/>
            <p:nvPr/>
          </p:nvSpPr>
          <p:spPr>
            <a:xfrm>
              <a:off x="5272949" y="5637673"/>
              <a:ext cx="340995" cy="0"/>
            </a:xfrm>
            <a:custGeom>
              <a:avLst/>
              <a:gdLst/>
              <a:ahLst/>
              <a:cxnLst/>
              <a:rect l="l" t="t" r="r" b="b"/>
              <a:pathLst>
                <a:path w="340995">
                  <a:moveTo>
                    <a:pt x="0" y="0"/>
                  </a:moveTo>
                  <a:lnTo>
                    <a:pt x="340935" y="0"/>
                  </a:lnTo>
                </a:path>
              </a:pathLst>
            </a:custGeom>
            <a:ln w="6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19321" y="5761794"/>
              <a:ext cx="454659" cy="99060"/>
            </a:xfrm>
            <a:custGeom>
              <a:avLst/>
              <a:gdLst/>
              <a:ahLst/>
              <a:cxnLst/>
              <a:rect l="l" t="t" r="r" b="b"/>
              <a:pathLst>
                <a:path w="454659" h="99060">
                  <a:moveTo>
                    <a:pt x="227374" y="0"/>
                  </a:moveTo>
                  <a:lnTo>
                    <a:pt x="0" y="49538"/>
                  </a:lnTo>
                  <a:lnTo>
                    <a:pt x="227374" y="99054"/>
                  </a:lnTo>
                  <a:lnTo>
                    <a:pt x="227374" y="0"/>
                  </a:lnTo>
                  <a:close/>
                </a:path>
                <a:path w="454659" h="99060">
                  <a:moveTo>
                    <a:pt x="227374" y="0"/>
                  </a:moveTo>
                  <a:lnTo>
                    <a:pt x="227374" y="99054"/>
                  </a:lnTo>
                  <a:lnTo>
                    <a:pt x="454623" y="49538"/>
                  </a:lnTo>
                  <a:lnTo>
                    <a:pt x="227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8234" y="5760706"/>
              <a:ext cx="456799" cy="10123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8200" y="5487937"/>
              <a:ext cx="455837" cy="10121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159262" y="6108436"/>
              <a:ext cx="114300" cy="49530"/>
            </a:xfrm>
            <a:custGeom>
              <a:avLst/>
              <a:gdLst/>
              <a:ahLst/>
              <a:cxnLst/>
              <a:rect l="l" t="t" r="r" b="b"/>
              <a:pathLst>
                <a:path w="114300" h="49529">
                  <a:moveTo>
                    <a:pt x="0" y="0"/>
                  </a:moveTo>
                  <a:lnTo>
                    <a:pt x="0" y="49516"/>
                  </a:lnTo>
                  <a:lnTo>
                    <a:pt x="113687" y="24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794887" y="6108436"/>
              <a:ext cx="1478280" cy="49530"/>
            </a:xfrm>
            <a:custGeom>
              <a:avLst/>
              <a:gdLst/>
              <a:ahLst/>
              <a:cxnLst/>
              <a:rect l="l" t="t" r="r" b="b"/>
              <a:pathLst>
                <a:path w="1478279" h="49529">
                  <a:moveTo>
                    <a:pt x="1364374" y="0"/>
                  </a:moveTo>
                  <a:lnTo>
                    <a:pt x="1364374" y="49516"/>
                  </a:lnTo>
                  <a:lnTo>
                    <a:pt x="1478061" y="24428"/>
                  </a:lnTo>
                  <a:lnTo>
                    <a:pt x="1364374" y="0"/>
                  </a:lnTo>
                  <a:close/>
                </a:path>
                <a:path w="1478279" h="49529">
                  <a:moveTo>
                    <a:pt x="0" y="24428"/>
                  </a:moveTo>
                  <a:lnTo>
                    <a:pt x="1364374" y="24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8200" y="5636585"/>
              <a:ext cx="455837" cy="10121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18200" y="5785156"/>
              <a:ext cx="455837" cy="10120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8200" y="5933705"/>
              <a:ext cx="455837" cy="10121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476885" y="5619085"/>
              <a:ext cx="361315" cy="136525"/>
            </a:xfrm>
            <a:custGeom>
              <a:avLst/>
              <a:gdLst/>
              <a:ahLst/>
              <a:cxnLst/>
              <a:rect l="l" t="t" r="r" b="b"/>
              <a:pathLst>
                <a:path w="361314" h="136525">
                  <a:moveTo>
                    <a:pt x="0" y="0"/>
                  </a:moveTo>
                  <a:lnTo>
                    <a:pt x="0" y="136109"/>
                  </a:lnTo>
                  <a:lnTo>
                    <a:pt x="314029" y="68137"/>
                  </a:lnTo>
                  <a:lnTo>
                    <a:pt x="0" y="0"/>
                  </a:lnTo>
                  <a:close/>
                </a:path>
                <a:path w="361314" h="136525">
                  <a:moveTo>
                    <a:pt x="342830" y="58238"/>
                  </a:moveTo>
                  <a:lnTo>
                    <a:pt x="332219" y="58238"/>
                  </a:lnTo>
                  <a:lnTo>
                    <a:pt x="321608" y="60218"/>
                  </a:lnTo>
                  <a:lnTo>
                    <a:pt x="315545" y="63517"/>
                  </a:lnTo>
                  <a:lnTo>
                    <a:pt x="314029" y="68137"/>
                  </a:lnTo>
                  <a:lnTo>
                    <a:pt x="315545" y="72756"/>
                  </a:lnTo>
                  <a:lnTo>
                    <a:pt x="321608" y="76056"/>
                  </a:lnTo>
                  <a:lnTo>
                    <a:pt x="332219" y="78036"/>
                  </a:lnTo>
                  <a:lnTo>
                    <a:pt x="342830" y="78036"/>
                  </a:lnTo>
                  <a:lnTo>
                    <a:pt x="351925" y="76056"/>
                  </a:lnTo>
                  <a:lnTo>
                    <a:pt x="357988" y="72756"/>
                  </a:lnTo>
                  <a:lnTo>
                    <a:pt x="361020" y="68137"/>
                  </a:lnTo>
                  <a:lnTo>
                    <a:pt x="357988" y="63517"/>
                  </a:lnTo>
                  <a:lnTo>
                    <a:pt x="351925" y="60218"/>
                  </a:lnTo>
                  <a:lnTo>
                    <a:pt x="342830" y="582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76885" y="5619085"/>
              <a:ext cx="361315" cy="136525"/>
            </a:xfrm>
            <a:custGeom>
              <a:avLst/>
              <a:gdLst/>
              <a:ahLst/>
              <a:cxnLst/>
              <a:rect l="l" t="t" r="r" b="b"/>
              <a:pathLst>
                <a:path w="361314" h="136525">
                  <a:moveTo>
                    <a:pt x="314029" y="68137"/>
                  </a:moveTo>
                  <a:lnTo>
                    <a:pt x="315545" y="72756"/>
                  </a:lnTo>
                  <a:lnTo>
                    <a:pt x="321608" y="76056"/>
                  </a:lnTo>
                  <a:lnTo>
                    <a:pt x="332219" y="78036"/>
                  </a:lnTo>
                  <a:lnTo>
                    <a:pt x="342830" y="78036"/>
                  </a:lnTo>
                  <a:lnTo>
                    <a:pt x="351925" y="76056"/>
                  </a:lnTo>
                  <a:lnTo>
                    <a:pt x="357988" y="72756"/>
                  </a:lnTo>
                  <a:lnTo>
                    <a:pt x="361020" y="68137"/>
                  </a:lnTo>
                  <a:lnTo>
                    <a:pt x="357988" y="63517"/>
                  </a:lnTo>
                  <a:lnTo>
                    <a:pt x="351925" y="60218"/>
                  </a:lnTo>
                  <a:lnTo>
                    <a:pt x="342830" y="58238"/>
                  </a:lnTo>
                  <a:lnTo>
                    <a:pt x="332219" y="58238"/>
                  </a:lnTo>
                  <a:lnTo>
                    <a:pt x="321608" y="60218"/>
                  </a:lnTo>
                  <a:lnTo>
                    <a:pt x="315545" y="63517"/>
                  </a:lnTo>
                  <a:lnTo>
                    <a:pt x="314029" y="68137"/>
                  </a:lnTo>
                  <a:close/>
                </a:path>
                <a:path w="361314" h="136525">
                  <a:moveTo>
                    <a:pt x="0" y="0"/>
                  </a:moveTo>
                  <a:lnTo>
                    <a:pt x="314029" y="68137"/>
                  </a:lnTo>
                  <a:lnTo>
                    <a:pt x="0" y="1361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569353" y="5937986"/>
            <a:ext cx="3702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520" dirty="0">
                <a:latin typeface="Gulim"/>
                <a:cs typeface="Gulim"/>
              </a:rPr>
              <a:t>AD9</a:t>
            </a:r>
            <a:endParaRPr sz="600">
              <a:latin typeface="Gulim"/>
              <a:cs typeface="Gulim"/>
            </a:endParaRPr>
          </a:p>
        </p:txBody>
      </p:sp>
      <p:pic>
        <p:nvPicPr>
          <p:cNvPr id="75" name="object 7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96308" y="5817774"/>
            <a:ext cx="238130" cy="357504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6883452" y="5746520"/>
            <a:ext cx="40894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434" dirty="0">
                <a:latin typeface="Gulim"/>
                <a:cs typeface="Gulim"/>
              </a:rPr>
              <a:t>Data</a:t>
            </a:r>
            <a:endParaRPr sz="600">
              <a:latin typeface="Gulim"/>
              <a:cs typeface="Gulim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5271911" y="2764258"/>
          <a:ext cx="2048510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CS1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01320">
                        <a:lnSpc>
                          <a:spcPct val="100000"/>
                        </a:lnSpc>
                        <a:spcBef>
                          <a:spcPts val="495"/>
                        </a:spcBef>
                        <a:tabLst>
                          <a:tab pos="1282065" algn="l"/>
                        </a:tabLst>
                      </a:pPr>
                      <a:r>
                        <a:rPr sz="600" b="1" spc="500" dirty="0">
                          <a:latin typeface="Gulim"/>
                          <a:cs typeface="Gulim"/>
                        </a:rPr>
                        <a:t>128×8	</a:t>
                      </a:r>
                      <a:r>
                        <a:rPr sz="900" b="1" spc="652" baseline="-18518" dirty="0">
                          <a:latin typeface="Gulim"/>
                          <a:cs typeface="Gulim"/>
                        </a:rPr>
                        <a:t>Data</a:t>
                      </a:r>
                      <a:endParaRPr sz="900" baseline="-18518">
                        <a:latin typeface="Gulim"/>
                        <a:cs typeface="Gulim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b="1" spc="570" dirty="0">
                          <a:latin typeface="Gulim"/>
                          <a:cs typeface="Gulim"/>
                        </a:rPr>
                        <a:t>RAM</a:t>
                      </a:r>
                      <a:r>
                        <a:rPr sz="600" b="1" spc="2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459" dirty="0">
                          <a:latin typeface="Gulim"/>
                          <a:cs typeface="Gulim"/>
                        </a:rPr>
                        <a:t>2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>
                        <a:lnSpc>
                          <a:spcPts val="710"/>
                        </a:lnSpc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CS2</a:t>
                      </a:r>
                      <a:endParaRPr sz="600">
                        <a:latin typeface="Gulim"/>
                        <a:cs typeface="Gulim"/>
                      </a:endParaRPr>
                    </a:p>
                    <a:p>
                      <a:pPr indent="49530" algn="just">
                        <a:lnSpc>
                          <a:spcPct val="162400"/>
                        </a:lnSpc>
                      </a:pPr>
                      <a:r>
                        <a:rPr sz="600" b="1" spc="555" dirty="0">
                          <a:latin typeface="Gulim"/>
                          <a:cs typeface="Gulim"/>
                        </a:rPr>
                        <a:t>RD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625" dirty="0">
                          <a:latin typeface="Gulim"/>
                          <a:cs typeface="Gulim"/>
                        </a:rPr>
                        <a:t>WR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dirty="0">
                          <a:latin typeface="Gulim"/>
                          <a:cs typeface="Gulim"/>
                        </a:rPr>
                        <a:t>AD7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5271911" y="1872919"/>
          <a:ext cx="2048510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CS1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01320">
                        <a:lnSpc>
                          <a:spcPct val="100000"/>
                        </a:lnSpc>
                        <a:spcBef>
                          <a:spcPts val="495"/>
                        </a:spcBef>
                        <a:tabLst>
                          <a:tab pos="1282065" algn="l"/>
                        </a:tabLst>
                      </a:pPr>
                      <a:r>
                        <a:rPr sz="600" b="1" spc="500" dirty="0">
                          <a:latin typeface="Gulim"/>
                          <a:cs typeface="Gulim"/>
                        </a:rPr>
                        <a:t>128×8	</a:t>
                      </a:r>
                      <a:r>
                        <a:rPr sz="900" b="1" spc="652" baseline="-18518" dirty="0">
                          <a:latin typeface="Gulim"/>
                          <a:cs typeface="Gulim"/>
                        </a:rPr>
                        <a:t>Data</a:t>
                      </a:r>
                      <a:endParaRPr sz="900" baseline="-18518">
                        <a:latin typeface="Gulim"/>
                        <a:cs typeface="Gulim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b="1" spc="570" dirty="0">
                          <a:latin typeface="Gulim"/>
                          <a:cs typeface="Gulim"/>
                        </a:rPr>
                        <a:t>RAM</a:t>
                      </a:r>
                      <a:r>
                        <a:rPr sz="600" b="1" spc="2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459" dirty="0">
                          <a:latin typeface="Gulim"/>
                          <a:cs typeface="Gulim"/>
                        </a:rPr>
                        <a:t>1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>
                        <a:lnSpc>
                          <a:spcPts val="710"/>
                        </a:lnSpc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CS2</a:t>
                      </a:r>
                      <a:endParaRPr sz="600">
                        <a:latin typeface="Gulim"/>
                        <a:cs typeface="Gulim"/>
                      </a:endParaRPr>
                    </a:p>
                    <a:p>
                      <a:pPr indent="49530" algn="just">
                        <a:lnSpc>
                          <a:spcPct val="162400"/>
                        </a:lnSpc>
                      </a:pPr>
                      <a:r>
                        <a:rPr sz="600" b="1" spc="555" dirty="0">
                          <a:latin typeface="Gulim"/>
                          <a:cs typeface="Gulim"/>
                        </a:rPr>
                        <a:t>RD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625" dirty="0">
                          <a:latin typeface="Gulim"/>
                          <a:cs typeface="Gulim"/>
                        </a:rPr>
                        <a:t>WR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dirty="0">
                          <a:latin typeface="Gulim"/>
                          <a:cs typeface="Gulim"/>
                        </a:rPr>
                        <a:t>AD7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5271911" y="3655706"/>
          <a:ext cx="2048510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CS1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01320">
                        <a:lnSpc>
                          <a:spcPct val="100000"/>
                        </a:lnSpc>
                        <a:spcBef>
                          <a:spcPts val="495"/>
                        </a:spcBef>
                        <a:tabLst>
                          <a:tab pos="1282065" algn="l"/>
                        </a:tabLst>
                      </a:pPr>
                      <a:r>
                        <a:rPr sz="600" b="1" spc="500" dirty="0">
                          <a:latin typeface="Gulim"/>
                          <a:cs typeface="Gulim"/>
                        </a:rPr>
                        <a:t>128×8	</a:t>
                      </a:r>
                      <a:r>
                        <a:rPr sz="900" b="1" spc="652" baseline="-18518" dirty="0">
                          <a:latin typeface="Gulim"/>
                          <a:cs typeface="Gulim"/>
                        </a:rPr>
                        <a:t>Data</a:t>
                      </a:r>
                      <a:endParaRPr sz="900" baseline="-18518">
                        <a:latin typeface="Gulim"/>
                        <a:cs typeface="Gulim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b="1" spc="570" dirty="0">
                          <a:latin typeface="Gulim"/>
                          <a:cs typeface="Gulim"/>
                        </a:rPr>
                        <a:t>RAM</a:t>
                      </a:r>
                      <a:r>
                        <a:rPr sz="600" b="1" spc="2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459" dirty="0">
                          <a:latin typeface="Gulim"/>
                          <a:cs typeface="Gulim"/>
                        </a:rPr>
                        <a:t>3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>
                        <a:lnSpc>
                          <a:spcPts val="705"/>
                        </a:lnSpc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CS2</a:t>
                      </a:r>
                      <a:endParaRPr sz="600">
                        <a:latin typeface="Gulim"/>
                        <a:cs typeface="Gulim"/>
                      </a:endParaRPr>
                    </a:p>
                    <a:p>
                      <a:pPr indent="49530" algn="just">
                        <a:lnSpc>
                          <a:spcPct val="162500"/>
                        </a:lnSpc>
                      </a:pPr>
                      <a:r>
                        <a:rPr sz="600" b="1" spc="555" dirty="0">
                          <a:latin typeface="Gulim"/>
                          <a:cs typeface="Gulim"/>
                        </a:rPr>
                        <a:t>RD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625" dirty="0">
                          <a:latin typeface="Gulim"/>
                          <a:cs typeface="Gulim"/>
                        </a:rPr>
                        <a:t>WR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dirty="0">
                          <a:latin typeface="Gulim"/>
                          <a:cs typeface="Gulim"/>
                        </a:rPr>
                        <a:t>AD7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5271911" y="4547099"/>
          <a:ext cx="2048510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CS1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4762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01320">
                        <a:lnSpc>
                          <a:spcPct val="100000"/>
                        </a:lnSpc>
                        <a:spcBef>
                          <a:spcPts val="495"/>
                        </a:spcBef>
                        <a:tabLst>
                          <a:tab pos="1282065" algn="l"/>
                        </a:tabLst>
                      </a:pPr>
                      <a:r>
                        <a:rPr sz="600" b="1" spc="500" dirty="0">
                          <a:latin typeface="Gulim"/>
                          <a:cs typeface="Gulim"/>
                        </a:rPr>
                        <a:t>128×8	</a:t>
                      </a:r>
                      <a:r>
                        <a:rPr sz="900" b="1" spc="652" baseline="-18518" dirty="0">
                          <a:latin typeface="Gulim"/>
                          <a:cs typeface="Gulim"/>
                        </a:rPr>
                        <a:t>Data</a:t>
                      </a:r>
                      <a:endParaRPr sz="900" baseline="-18518">
                        <a:latin typeface="Gulim"/>
                        <a:cs typeface="Gulim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00" b="1" spc="570" dirty="0">
                          <a:latin typeface="Gulim"/>
                          <a:cs typeface="Gulim"/>
                        </a:rPr>
                        <a:t>RAM</a:t>
                      </a:r>
                      <a:r>
                        <a:rPr sz="600" b="1" spc="2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459" dirty="0">
                          <a:latin typeface="Gulim"/>
                          <a:cs typeface="Gulim"/>
                        </a:rPr>
                        <a:t>4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>
                        <a:lnSpc>
                          <a:spcPts val="710"/>
                        </a:lnSpc>
                      </a:pPr>
                      <a:r>
                        <a:rPr sz="600" b="1" dirty="0">
                          <a:latin typeface="Gulim"/>
                          <a:cs typeface="Gulim"/>
                        </a:rPr>
                        <a:t>CS2</a:t>
                      </a:r>
                      <a:endParaRPr sz="600">
                        <a:latin typeface="Gulim"/>
                        <a:cs typeface="Gulim"/>
                      </a:endParaRPr>
                    </a:p>
                    <a:p>
                      <a:pPr indent="49530" algn="just">
                        <a:lnSpc>
                          <a:spcPct val="162500"/>
                        </a:lnSpc>
                      </a:pPr>
                      <a:r>
                        <a:rPr sz="600" b="1" spc="555" dirty="0">
                          <a:latin typeface="Gulim"/>
                          <a:cs typeface="Gulim"/>
                        </a:rPr>
                        <a:t>RD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spc="625" dirty="0">
                          <a:latin typeface="Gulim"/>
                          <a:cs typeface="Gulim"/>
                        </a:rPr>
                        <a:t>WR </a:t>
                      </a:r>
                      <a:r>
                        <a:rPr sz="600" b="1" spc="-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600" b="1" dirty="0">
                          <a:latin typeface="Gulim"/>
                          <a:cs typeface="Gulim"/>
                        </a:rPr>
                        <a:t>AD7</a:t>
                      </a:r>
                      <a:endParaRPr sz="6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1" name="object 81"/>
          <p:cNvGrpSpPr/>
          <p:nvPr/>
        </p:nvGrpSpPr>
        <p:grpSpPr>
          <a:xfrm>
            <a:off x="1179101" y="932084"/>
            <a:ext cx="6937375" cy="497840"/>
            <a:chOff x="1179101" y="932084"/>
            <a:chExt cx="6937375" cy="497840"/>
          </a:xfrm>
        </p:grpSpPr>
        <p:sp>
          <p:nvSpPr>
            <p:cNvPr id="82" name="object 82"/>
            <p:cNvSpPr/>
            <p:nvPr/>
          </p:nvSpPr>
          <p:spPr>
            <a:xfrm>
              <a:off x="1180053" y="933037"/>
              <a:ext cx="6935470" cy="495934"/>
            </a:xfrm>
            <a:custGeom>
              <a:avLst/>
              <a:gdLst/>
              <a:ahLst/>
              <a:cxnLst/>
              <a:rect l="l" t="t" r="r" b="b"/>
              <a:pathLst>
                <a:path w="6935470" h="495934">
                  <a:moveTo>
                    <a:pt x="6934928" y="0"/>
                  </a:moveTo>
                  <a:lnTo>
                    <a:pt x="0" y="0"/>
                  </a:lnTo>
                  <a:lnTo>
                    <a:pt x="0" y="495306"/>
                  </a:lnTo>
                  <a:lnTo>
                    <a:pt x="6934928" y="495306"/>
                  </a:lnTo>
                  <a:lnTo>
                    <a:pt x="6934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80053" y="933037"/>
              <a:ext cx="6935470" cy="495934"/>
            </a:xfrm>
            <a:custGeom>
              <a:avLst/>
              <a:gdLst/>
              <a:ahLst/>
              <a:cxnLst/>
              <a:rect l="l" t="t" r="r" b="b"/>
              <a:pathLst>
                <a:path w="6935470" h="495934">
                  <a:moveTo>
                    <a:pt x="0" y="495306"/>
                  </a:moveTo>
                  <a:lnTo>
                    <a:pt x="6934928" y="495306"/>
                  </a:lnTo>
                  <a:lnTo>
                    <a:pt x="6934928" y="0"/>
                  </a:lnTo>
                  <a:lnTo>
                    <a:pt x="0" y="0"/>
                  </a:lnTo>
                  <a:lnTo>
                    <a:pt x="0" y="4953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449027" y="1113794"/>
            <a:ext cx="39179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555" dirty="0">
                <a:latin typeface="Gulim"/>
                <a:cs typeface="Gulim"/>
              </a:rPr>
              <a:t>CPU</a:t>
            </a:r>
            <a:endParaRPr sz="600">
              <a:latin typeface="Gulim"/>
              <a:cs typeface="Gulim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39887" y="1313861"/>
            <a:ext cx="6273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555" dirty="0">
                <a:latin typeface="Gulim"/>
                <a:cs typeface="Gulim"/>
              </a:rPr>
              <a:t>RD</a:t>
            </a:r>
            <a:r>
              <a:rPr sz="600" b="1" spc="345" dirty="0">
                <a:latin typeface="Gulim"/>
                <a:cs typeface="Gulim"/>
              </a:rPr>
              <a:t> </a:t>
            </a:r>
            <a:r>
              <a:rPr sz="600" b="1" spc="625" dirty="0">
                <a:latin typeface="Gulim"/>
                <a:cs typeface="Gulim"/>
              </a:rPr>
              <a:t>WR</a:t>
            </a:r>
            <a:endParaRPr sz="600">
              <a:latin typeface="Gulim"/>
              <a:cs typeface="Gulim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50743" y="1313861"/>
            <a:ext cx="66167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459" dirty="0">
                <a:latin typeface="Gulim"/>
                <a:cs typeface="Gulim"/>
              </a:rPr>
              <a:t>16</a:t>
            </a:r>
            <a:r>
              <a:rPr sz="600" b="1" spc="225" dirty="0">
                <a:latin typeface="Gulim"/>
                <a:cs typeface="Gulim"/>
              </a:rPr>
              <a:t> </a:t>
            </a:r>
            <a:r>
              <a:rPr sz="600" b="1" spc="500" dirty="0">
                <a:latin typeface="Gulim"/>
                <a:cs typeface="Gulim"/>
              </a:rPr>
              <a:t>-</a:t>
            </a:r>
            <a:r>
              <a:rPr sz="600" b="1" spc="225" dirty="0">
                <a:latin typeface="Gulim"/>
                <a:cs typeface="Gulim"/>
              </a:rPr>
              <a:t> </a:t>
            </a:r>
            <a:r>
              <a:rPr sz="600" b="1" spc="455" dirty="0">
                <a:latin typeface="Gulim"/>
                <a:cs typeface="Gulim"/>
              </a:rPr>
              <a:t>11</a:t>
            </a:r>
            <a:endParaRPr sz="600">
              <a:latin typeface="Gulim"/>
              <a:cs typeface="Gulim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456546" y="1313861"/>
            <a:ext cx="45847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459" dirty="0">
                <a:latin typeface="Gulim"/>
                <a:cs typeface="Gulim"/>
              </a:rPr>
              <a:t>7</a:t>
            </a:r>
            <a:r>
              <a:rPr sz="600" b="1" spc="225" dirty="0">
                <a:latin typeface="Gulim"/>
                <a:cs typeface="Gulim"/>
              </a:rPr>
              <a:t> </a:t>
            </a:r>
            <a:r>
              <a:rPr sz="600" b="1" spc="500" dirty="0">
                <a:latin typeface="Gulim"/>
                <a:cs typeface="Gulim"/>
              </a:rPr>
              <a:t>-</a:t>
            </a:r>
            <a:r>
              <a:rPr sz="600" b="1" spc="225" dirty="0">
                <a:latin typeface="Gulim"/>
                <a:cs typeface="Gulim"/>
              </a:rPr>
              <a:t> </a:t>
            </a:r>
            <a:r>
              <a:rPr sz="600" b="1" spc="459" dirty="0">
                <a:latin typeface="Gulim"/>
                <a:cs typeface="Gulim"/>
              </a:rPr>
              <a:t>1</a:t>
            </a:r>
            <a:endParaRPr sz="600">
              <a:latin typeface="Gulim"/>
              <a:cs typeface="Gulim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351317" y="1230146"/>
            <a:ext cx="2671445" cy="99060"/>
          </a:xfrm>
          <a:custGeom>
            <a:avLst/>
            <a:gdLst/>
            <a:ahLst/>
            <a:cxnLst/>
            <a:rect l="l" t="t" r="r" b="b"/>
            <a:pathLst>
              <a:path w="2671445" h="99059">
                <a:moveTo>
                  <a:pt x="113674" y="49494"/>
                </a:moveTo>
                <a:lnTo>
                  <a:pt x="63664" y="52793"/>
                </a:lnTo>
                <a:lnTo>
                  <a:pt x="19705" y="66652"/>
                </a:lnTo>
                <a:lnTo>
                  <a:pt x="0" y="91069"/>
                </a:lnTo>
                <a:lnTo>
                  <a:pt x="0" y="98988"/>
                </a:lnTo>
              </a:path>
              <a:path w="2671445" h="99059">
                <a:moveTo>
                  <a:pt x="113674" y="49494"/>
                </a:moveTo>
                <a:lnTo>
                  <a:pt x="283435" y="49494"/>
                </a:lnTo>
              </a:path>
              <a:path w="2671445" h="99059">
                <a:moveTo>
                  <a:pt x="2557258" y="49494"/>
                </a:moveTo>
                <a:lnTo>
                  <a:pt x="2607154" y="52793"/>
                </a:lnTo>
                <a:lnTo>
                  <a:pt x="2651113" y="66652"/>
                </a:lnTo>
                <a:lnTo>
                  <a:pt x="2670819" y="91069"/>
                </a:lnTo>
                <a:lnTo>
                  <a:pt x="2670819" y="98988"/>
                </a:lnTo>
              </a:path>
              <a:path w="2671445" h="99059">
                <a:moveTo>
                  <a:pt x="2557258" y="49494"/>
                </a:moveTo>
                <a:lnTo>
                  <a:pt x="2387484" y="49494"/>
                </a:lnTo>
              </a:path>
              <a:path w="2671445" h="99059">
                <a:moveTo>
                  <a:pt x="1534198" y="49494"/>
                </a:moveTo>
                <a:lnTo>
                  <a:pt x="1484175" y="46194"/>
                </a:lnTo>
                <a:lnTo>
                  <a:pt x="1440216" y="32336"/>
                </a:lnTo>
                <a:lnTo>
                  <a:pt x="1420510" y="7919"/>
                </a:lnTo>
                <a:lnTo>
                  <a:pt x="1420510" y="0"/>
                </a:lnTo>
              </a:path>
              <a:path w="2671445" h="99059">
                <a:moveTo>
                  <a:pt x="1306823" y="49494"/>
                </a:moveTo>
                <a:lnTo>
                  <a:pt x="1356845" y="46194"/>
                </a:lnTo>
                <a:lnTo>
                  <a:pt x="1400805" y="32336"/>
                </a:lnTo>
                <a:lnTo>
                  <a:pt x="1408384" y="27716"/>
                </a:lnTo>
                <a:lnTo>
                  <a:pt x="1414447" y="21777"/>
                </a:lnTo>
                <a:lnTo>
                  <a:pt x="1417479" y="15178"/>
                </a:lnTo>
                <a:lnTo>
                  <a:pt x="1420510" y="7919"/>
                </a:lnTo>
                <a:lnTo>
                  <a:pt x="1420510" y="0"/>
                </a:lnTo>
              </a:path>
              <a:path w="2671445" h="99059">
                <a:moveTo>
                  <a:pt x="227349" y="49494"/>
                </a:moveTo>
                <a:lnTo>
                  <a:pt x="1306823" y="49494"/>
                </a:lnTo>
              </a:path>
              <a:path w="2671445" h="99059">
                <a:moveTo>
                  <a:pt x="1478112" y="49494"/>
                </a:moveTo>
                <a:lnTo>
                  <a:pt x="2387484" y="49494"/>
                </a:lnTo>
              </a:path>
            </a:pathLst>
          </a:custGeom>
          <a:ln w="10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2261935" y="1115773"/>
            <a:ext cx="106235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00" b="1" spc="434" dirty="0">
                <a:latin typeface="Gulim"/>
                <a:cs typeface="Gulim"/>
              </a:rPr>
              <a:t>Address</a:t>
            </a:r>
            <a:r>
              <a:rPr sz="600" b="1" spc="220" dirty="0">
                <a:latin typeface="Gulim"/>
                <a:cs typeface="Gulim"/>
              </a:rPr>
              <a:t> </a:t>
            </a:r>
            <a:r>
              <a:rPr sz="600" b="1" spc="450" dirty="0">
                <a:latin typeface="Gulim"/>
                <a:cs typeface="Gulim"/>
              </a:rPr>
              <a:t>bus</a:t>
            </a:r>
            <a:endParaRPr sz="6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Gulim"/>
              <a:cs typeface="Gulim"/>
            </a:endParaRPr>
          </a:p>
          <a:p>
            <a:pPr algn="ctr">
              <a:lnSpc>
                <a:spcPct val="100000"/>
              </a:lnSpc>
              <a:tabLst>
                <a:tab pos="440055" algn="l"/>
                <a:tab pos="777875" algn="l"/>
              </a:tabLst>
            </a:pPr>
            <a:r>
              <a:rPr sz="600" b="1" spc="459" dirty="0">
                <a:latin typeface="Gulim"/>
                <a:cs typeface="Gulim"/>
              </a:rPr>
              <a:t>10	9	8</a:t>
            </a:r>
            <a:endParaRPr sz="600">
              <a:latin typeface="Gulim"/>
              <a:cs typeface="Gulim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297459" y="1313861"/>
            <a:ext cx="76962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434" dirty="0">
                <a:latin typeface="Gulim"/>
                <a:cs typeface="Gulim"/>
              </a:rPr>
              <a:t>Data</a:t>
            </a:r>
            <a:r>
              <a:rPr sz="600" b="1" spc="190" dirty="0">
                <a:latin typeface="Gulim"/>
                <a:cs typeface="Gulim"/>
              </a:rPr>
              <a:t> </a:t>
            </a:r>
            <a:r>
              <a:rPr sz="600" b="1" spc="450" dirty="0">
                <a:latin typeface="Gulim"/>
                <a:cs typeface="Gulim"/>
              </a:rPr>
              <a:t>bus</a:t>
            </a:r>
            <a:endParaRPr sz="600">
              <a:latin typeface="Gulim"/>
              <a:cs typeface="Gulim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2316126" y="1625418"/>
            <a:ext cx="1025525" cy="249554"/>
            <a:chOff x="2316126" y="1625418"/>
            <a:chExt cx="1025525" cy="249554"/>
          </a:xfrm>
        </p:grpSpPr>
        <p:sp>
          <p:nvSpPr>
            <p:cNvPr id="92" name="object 92"/>
            <p:cNvSpPr/>
            <p:nvPr/>
          </p:nvSpPr>
          <p:spPr>
            <a:xfrm>
              <a:off x="2317078" y="1626370"/>
              <a:ext cx="1023619" cy="247650"/>
            </a:xfrm>
            <a:custGeom>
              <a:avLst/>
              <a:gdLst/>
              <a:ahLst/>
              <a:cxnLst/>
              <a:rect l="l" t="t" r="r" b="b"/>
              <a:pathLst>
                <a:path w="1023620" h="247650">
                  <a:moveTo>
                    <a:pt x="1023059" y="0"/>
                  </a:moveTo>
                  <a:lnTo>
                    <a:pt x="0" y="0"/>
                  </a:lnTo>
                  <a:lnTo>
                    <a:pt x="0" y="247587"/>
                  </a:lnTo>
                  <a:lnTo>
                    <a:pt x="1023059" y="247587"/>
                  </a:lnTo>
                  <a:lnTo>
                    <a:pt x="1023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317078" y="1626370"/>
              <a:ext cx="1023619" cy="247650"/>
            </a:xfrm>
            <a:custGeom>
              <a:avLst/>
              <a:gdLst/>
              <a:ahLst/>
              <a:cxnLst/>
              <a:rect l="l" t="t" r="r" b="b"/>
              <a:pathLst>
                <a:path w="1023620" h="247650">
                  <a:moveTo>
                    <a:pt x="0" y="247587"/>
                  </a:moveTo>
                  <a:lnTo>
                    <a:pt x="1023059" y="247587"/>
                  </a:lnTo>
                  <a:lnTo>
                    <a:pt x="1023059" y="0"/>
                  </a:lnTo>
                  <a:lnTo>
                    <a:pt x="0" y="0"/>
                  </a:lnTo>
                  <a:lnTo>
                    <a:pt x="0" y="2475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2440803" y="1596779"/>
            <a:ext cx="786765" cy="292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">
              <a:lnSpc>
                <a:spcPct val="145800"/>
              </a:lnSpc>
              <a:spcBef>
                <a:spcPts val="95"/>
              </a:spcBef>
            </a:pPr>
            <a:r>
              <a:rPr sz="600" b="1" spc="455" dirty="0">
                <a:latin typeface="Gulim"/>
                <a:cs typeface="Gulim"/>
              </a:rPr>
              <a:t>Decoder </a:t>
            </a:r>
            <a:r>
              <a:rPr sz="600" b="1" spc="-185" dirty="0">
                <a:latin typeface="Gulim"/>
                <a:cs typeface="Gulim"/>
              </a:rPr>
              <a:t> </a:t>
            </a:r>
            <a:r>
              <a:rPr sz="600" b="1" spc="459" dirty="0">
                <a:latin typeface="Gulim"/>
                <a:cs typeface="Gulim"/>
              </a:rPr>
              <a:t>3</a:t>
            </a:r>
            <a:r>
              <a:rPr sz="600" b="1" dirty="0">
                <a:latin typeface="Gulim"/>
                <a:cs typeface="Gulim"/>
              </a:rPr>
              <a:t>    </a:t>
            </a:r>
            <a:r>
              <a:rPr sz="600" b="1" spc="-55" dirty="0">
                <a:latin typeface="Gulim"/>
                <a:cs typeface="Gulim"/>
              </a:rPr>
              <a:t> </a:t>
            </a:r>
            <a:r>
              <a:rPr sz="600" b="1" spc="459" dirty="0">
                <a:latin typeface="Gulim"/>
                <a:cs typeface="Gulim"/>
              </a:rPr>
              <a:t>2</a:t>
            </a:r>
            <a:r>
              <a:rPr sz="600" b="1" dirty="0">
                <a:latin typeface="Gulim"/>
                <a:cs typeface="Gulim"/>
              </a:rPr>
              <a:t>    </a:t>
            </a:r>
            <a:r>
              <a:rPr sz="600" b="1" spc="-55" dirty="0">
                <a:latin typeface="Gulim"/>
                <a:cs typeface="Gulim"/>
              </a:rPr>
              <a:t> </a:t>
            </a:r>
            <a:r>
              <a:rPr sz="600" b="1" spc="459" dirty="0">
                <a:latin typeface="Gulim"/>
                <a:cs typeface="Gulim"/>
              </a:rPr>
              <a:t>1</a:t>
            </a:r>
            <a:r>
              <a:rPr sz="600" b="1" dirty="0">
                <a:latin typeface="Gulim"/>
                <a:cs typeface="Gulim"/>
              </a:rPr>
              <a:t>    </a:t>
            </a:r>
            <a:r>
              <a:rPr sz="600" b="1" spc="-55" dirty="0">
                <a:latin typeface="Gulim"/>
                <a:cs typeface="Gulim"/>
              </a:rPr>
              <a:t> </a:t>
            </a:r>
            <a:r>
              <a:rPr sz="600" b="1" spc="459" dirty="0">
                <a:latin typeface="Gulim"/>
                <a:cs typeface="Gulim"/>
              </a:rPr>
              <a:t>0</a:t>
            </a:r>
            <a:endParaRPr sz="600">
              <a:latin typeface="Gulim"/>
              <a:cs typeface="Gulim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1860501" y="1426756"/>
            <a:ext cx="2981960" cy="4707890"/>
            <a:chOff x="1860501" y="1426756"/>
            <a:chExt cx="2981960" cy="4707890"/>
          </a:xfrm>
        </p:grpSpPr>
        <p:sp>
          <p:nvSpPr>
            <p:cNvPr id="96" name="object 96"/>
            <p:cNvSpPr/>
            <p:nvPr/>
          </p:nvSpPr>
          <p:spPr>
            <a:xfrm>
              <a:off x="4818200" y="1428343"/>
              <a:ext cx="0" cy="3664585"/>
            </a:xfrm>
            <a:custGeom>
              <a:avLst/>
              <a:gdLst/>
              <a:ahLst/>
              <a:cxnLst/>
              <a:rect l="l" t="t" r="r" b="b"/>
              <a:pathLst>
                <a:path h="3664585">
                  <a:moveTo>
                    <a:pt x="0" y="0"/>
                  </a:moveTo>
                  <a:lnTo>
                    <a:pt x="0" y="36645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795462" y="4191503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72"/>
                  </a:lnTo>
                  <a:lnTo>
                    <a:pt x="18189" y="19852"/>
                  </a:lnTo>
                  <a:lnTo>
                    <a:pt x="28800" y="19852"/>
                  </a:lnTo>
                  <a:lnTo>
                    <a:pt x="37895" y="17872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795462" y="4191503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72"/>
                  </a:lnTo>
                  <a:lnTo>
                    <a:pt x="28800" y="19852"/>
                  </a:lnTo>
                  <a:lnTo>
                    <a:pt x="18189" y="19852"/>
                  </a:lnTo>
                  <a:lnTo>
                    <a:pt x="9094" y="17872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795462" y="3300220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795462" y="3300220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795462" y="2408771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476885" y="1428343"/>
              <a:ext cx="364490" cy="4110354"/>
            </a:xfrm>
            <a:custGeom>
              <a:avLst/>
              <a:gdLst/>
              <a:ahLst/>
              <a:cxnLst/>
              <a:rect l="l" t="t" r="r" b="b"/>
              <a:pathLst>
                <a:path w="364489" h="4110354">
                  <a:moveTo>
                    <a:pt x="318577" y="990326"/>
                  </a:moveTo>
                  <a:lnTo>
                    <a:pt x="321608" y="985707"/>
                  </a:lnTo>
                  <a:lnTo>
                    <a:pt x="327672" y="982407"/>
                  </a:lnTo>
                  <a:lnTo>
                    <a:pt x="336767" y="980428"/>
                  </a:lnTo>
                  <a:lnTo>
                    <a:pt x="347378" y="980428"/>
                  </a:lnTo>
                  <a:lnTo>
                    <a:pt x="356473" y="982407"/>
                  </a:lnTo>
                  <a:lnTo>
                    <a:pt x="362536" y="985707"/>
                  </a:lnTo>
                  <a:lnTo>
                    <a:pt x="364052" y="990326"/>
                  </a:lnTo>
                  <a:lnTo>
                    <a:pt x="362536" y="994946"/>
                  </a:lnTo>
                  <a:lnTo>
                    <a:pt x="356473" y="998246"/>
                  </a:lnTo>
                  <a:lnTo>
                    <a:pt x="347378" y="1000225"/>
                  </a:lnTo>
                  <a:lnTo>
                    <a:pt x="336767" y="1000225"/>
                  </a:lnTo>
                  <a:lnTo>
                    <a:pt x="327672" y="998246"/>
                  </a:lnTo>
                  <a:lnTo>
                    <a:pt x="321608" y="994946"/>
                  </a:lnTo>
                  <a:lnTo>
                    <a:pt x="318577" y="990326"/>
                  </a:lnTo>
                  <a:close/>
                </a:path>
                <a:path w="364489" h="4110354">
                  <a:moveTo>
                    <a:pt x="0" y="0"/>
                  </a:moveTo>
                  <a:lnTo>
                    <a:pt x="0" y="4110176"/>
                  </a:lnTo>
                  <a:lnTo>
                    <a:pt x="341314" y="41101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54148" y="4934413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54148" y="4934413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54148" y="4042965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454148" y="4042965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454148" y="3151682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454148" y="3151682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54148" y="2260233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544453" y="1428343"/>
              <a:ext cx="1955164" cy="4258945"/>
            </a:xfrm>
            <a:custGeom>
              <a:avLst/>
              <a:gdLst/>
              <a:ahLst/>
              <a:cxnLst/>
              <a:rect l="l" t="t" r="r" b="b"/>
              <a:pathLst>
                <a:path w="1955164" h="4258945">
                  <a:moveTo>
                    <a:pt x="1909694" y="841788"/>
                  </a:moveTo>
                  <a:lnTo>
                    <a:pt x="1912726" y="837169"/>
                  </a:lnTo>
                  <a:lnTo>
                    <a:pt x="1918789" y="833869"/>
                  </a:lnTo>
                  <a:lnTo>
                    <a:pt x="1927884" y="831890"/>
                  </a:lnTo>
                  <a:lnTo>
                    <a:pt x="1938495" y="831890"/>
                  </a:lnTo>
                  <a:lnTo>
                    <a:pt x="1947590" y="833869"/>
                  </a:lnTo>
                  <a:lnTo>
                    <a:pt x="1953653" y="837169"/>
                  </a:lnTo>
                  <a:lnTo>
                    <a:pt x="1955169" y="841788"/>
                  </a:lnTo>
                  <a:lnTo>
                    <a:pt x="1953653" y="846408"/>
                  </a:lnTo>
                  <a:lnTo>
                    <a:pt x="1947590" y="849708"/>
                  </a:lnTo>
                  <a:lnTo>
                    <a:pt x="1938495" y="851687"/>
                  </a:lnTo>
                  <a:lnTo>
                    <a:pt x="1927884" y="851687"/>
                  </a:lnTo>
                  <a:lnTo>
                    <a:pt x="1918789" y="849708"/>
                  </a:lnTo>
                  <a:lnTo>
                    <a:pt x="1912726" y="846408"/>
                  </a:lnTo>
                  <a:lnTo>
                    <a:pt x="1909694" y="841788"/>
                  </a:lnTo>
                  <a:close/>
                </a:path>
                <a:path w="1955164" h="4258945">
                  <a:moveTo>
                    <a:pt x="0" y="0"/>
                  </a:moveTo>
                  <a:lnTo>
                    <a:pt x="0" y="49494"/>
                  </a:lnTo>
                  <a:lnTo>
                    <a:pt x="1591370" y="49494"/>
                  </a:lnTo>
                  <a:lnTo>
                    <a:pt x="1591370" y="4258879"/>
                  </a:lnTo>
                  <a:lnTo>
                    <a:pt x="1932432" y="42588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113086" y="4785875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113086" y="4785875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113086" y="3894427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113086" y="3894427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113086" y="3003089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72"/>
                  </a:lnTo>
                  <a:lnTo>
                    <a:pt x="18189" y="19852"/>
                  </a:lnTo>
                  <a:lnTo>
                    <a:pt x="28800" y="19852"/>
                  </a:lnTo>
                  <a:lnTo>
                    <a:pt x="37895" y="17872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113086" y="3003089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72"/>
                  </a:lnTo>
                  <a:lnTo>
                    <a:pt x="28800" y="19852"/>
                  </a:lnTo>
                  <a:lnTo>
                    <a:pt x="18189" y="19852"/>
                  </a:lnTo>
                  <a:lnTo>
                    <a:pt x="9094" y="17872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113086" y="2111640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953"/>
                  </a:lnTo>
                  <a:lnTo>
                    <a:pt x="3031" y="14573"/>
                  </a:lnTo>
                  <a:lnTo>
                    <a:pt x="9094" y="17872"/>
                  </a:lnTo>
                  <a:lnTo>
                    <a:pt x="18189" y="19852"/>
                  </a:lnTo>
                  <a:lnTo>
                    <a:pt x="28800" y="19852"/>
                  </a:lnTo>
                  <a:lnTo>
                    <a:pt x="37895" y="17872"/>
                  </a:lnTo>
                  <a:lnTo>
                    <a:pt x="43959" y="14573"/>
                  </a:lnTo>
                  <a:lnTo>
                    <a:pt x="45474" y="9953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862089" y="1428343"/>
              <a:ext cx="2956560" cy="4704715"/>
            </a:xfrm>
            <a:custGeom>
              <a:avLst/>
              <a:gdLst/>
              <a:ahLst/>
              <a:cxnLst/>
              <a:rect l="l" t="t" r="r" b="b"/>
              <a:pathLst>
                <a:path w="2956560" h="4704715">
                  <a:moveTo>
                    <a:pt x="2250996" y="693250"/>
                  </a:moveTo>
                  <a:lnTo>
                    <a:pt x="2254028" y="688576"/>
                  </a:lnTo>
                  <a:lnTo>
                    <a:pt x="2260091" y="685276"/>
                  </a:lnTo>
                  <a:lnTo>
                    <a:pt x="2269186" y="683297"/>
                  </a:lnTo>
                  <a:lnTo>
                    <a:pt x="2279797" y="683297"/>
                  </a:lnTo>
                  <a:lnTo>
                    <a:pt x="2288892" y="685276"/>
                  </a:lnTo>
                  <a:lnTo>
                    <a:pt x="2294956" y="688576"/>
                  </a:lnTo>
                  <a:lnTo>
                    <a:pt x="2296471" y="693250"/>
                  </a:lnTo>
                  <a:lnTo>
                    <a:pt x="2294956" y="697870"/>
                  </a:lnTo>
                  <a:lnTo>
                    <a:pt x="2288892" y="701169"/>
                  </a:lnTo>
                  <a:lnTo>
                    <a:pt x="2279797" y="703149"/>
                  </a:lnTo>
                  <a:lnTo>
                    <a:pt x="2269186" y="703149"/>
                  </a:lnTo>
                  <a:lnTo>
                    <a:pt x="2260091" y="701169"/>
                  </a:lnTo>
                  <a:lnTo>
                    <a:pt x="2254028" y="697870"/>
                  </a:lnTo>
                  <a:lnTo>
                    <a:pt x="2250996" y="693250"/>
                  </a:lnTo>
                  <a:close/>
                </a:path>
                <a:path w="2956560" h="4704715">
                  <a:moveTo>
                    <a:pt x="1308276" y="445614"/>
                  </a:moveTo>
                  <a:lnTo>
                    <a:pt x="1308276" y="544657"/>
                  </a:lnTo>
                  <a:lnTo>
                    <a:pt x="1591736" y="544657"/>
                  </a:lnTo>
                </a:path>
                <a:path w="2956560" h="4704715">
                  <a:moveTo>
                    <a:pt x="1080901" y="445614"/>
                  </a:moveTo>
                  <a:lnTo>
                    <a:pt x="1080901" y="1436106"/>
                  </a:lnTo>
                  <a:lnTo>
                    <a:pt x="1591736" y="1436106"/>
                  </a:lnTo>
                </a:path>
                <a:path w="2956560" h="4704715">
                  <a:moveTo>
                    <a:pt x="853653" y="445614"/>
                  </a:moveTo>
                  <a:lnTo>
                    <a:pt x="853653" y="2327444"/>
                  </a:lnTo>
                  <a:lnTo>
                    <a:pt x="1591736" y="2327444"/>
                  </a:lnTo>
                </a:path>
                <a:path w="2956560" h="4704715">
                  <a:moveTo>
                    <a:pt x="626278" y="445614"/>
                  </a:moveTo>
                  <a:lnTo>
                    <a:pt x="626278" y="3218892"/>
                  </a:lnTo>
                  <a:lnTo>
                    <a:pt x="1591736" y="3218892"/>
                  </a:lnTo>
                </a:path>
                <a:path w="2956560" h="4704715">
                  <a:moveTo>
                    <a:pt x="1421963" y="0"/>
                  </a:moveTo>
                  <a:lnTo>
                    <a:pt x="1421963" y="198032"/>
                  </a:lnTo>
                </a:path>
                <a:path w="2956560" h="4704715">
                  <a:moveTo>
                    <a:pt x="1080901" y="0"/>
                  </a:moveTo>
                  <a:lnTo>
                    <a:pt x="1080901" y="198032"/>
                  </a:lnTo>
                </a:path>
                <a:path w="2956560" h="4704715">
                  <a:moveTo>
                    <a:pt x="1080901" y="99043"/>
                  </a:moveTo>
                  <a:lnTo>
                    <a:pt x="0" y="99043"/>
                  </a:lnTo>
                  <a:lnTo>
                    <a:pt x="0" y="4704520"/>
                  </a:lnTo>
                  <a:lnTo>
                    <a:pt x="1932798" y="4704520"/>
                  </a:lnTo>
                </a:path>
                <a:path w="2956560" h="4704715">
                  <a:moveTo>
                    <a:pt x="2956111" y="4555971"/>
                  </a:moveTo>
                  <a:lnTo>
                    <a:pt x="227349" y="4555971"/>
                  </a:lnTo>
                  <a:lnTo>
                    <a:pt x="227349" y="148538"/>
                  </a:lnTo>
                  <a:lnTo>
                    <a:pt x="1421963" y="14853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920253" y="1517433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19" h="20319">
                  <a:moveTo>
                    <a:pt x="27284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1515" y="5279"/>
                  </a:lnTo>
                  <a:lnTo>
                    <a:pt x="0" y="9953"/>
                  </a:lnTo>
                  <a:lnTo>
                    <a:pt x="1515" y="14573"/>
                  </a:lnTo>
                  <a:lnTo>
                    <a:pt x="9094" y="17872"/>
                  </a:lnTo>
                  <a:lnTo>
                    <a:pt x="18189" y="19852"/>
                  </a:lnTo>
                  <a:lnTo>
                    <a:pt x="27284" y="19852"/>
                  </a:lnTo>
                  <a:lnTo>
                    <a:pt x="36379" y="17872"/>
                  </a:lnTo>
                  <a:lnTo>
                    <a:pt x="42443" y="14573"/>
                  </a:lnTo>
                  <a:lnTo>
                    <a:pt x="45474" y="9953"/>
                  </a:lnTo>
                  <a:lnTo>
                    <a:pt x="42443" y="5279"/>
                  </a:lnTo>
                  <a:lnTo>
                    <a:pt x="36379" y="1979"/>
                  </a:lnTo>
                  <a:lnTo>
                    <a:pt x="272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920253" y="1517433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19" h="20319">
                  <a:moveTo>
                    <a:pt x="0" y="9953"/>
                  </a:moveTo>
                  <a:lnTo>
                    <a:pt x="1515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7284" y="0"/>
                  </a:lnTo>
                  <a:lnTo>
                    <a:pt x="36379" y="1979"/>
                  </a:lnTo>
                  <a:lnTo>
                    <a:pt x="42443" y="5279"/>
                  </a:lnTo>
                  <a:lnTo>
                    <a:pt x="45474" y="9953"/>
                  </a:lnTo>
                  <a:lnTo>
                    <a:pt x="42443" y="14573"/>
                  </a:lnTo>
                  <a:lnTo>
                    <a:pt x="36379" y="17872"/>
                  </a:lnTo>
                  <a:lnTo>
                    <a:pt x="27284" y="19852"/>
                  </a:lnTo>
                  <a:lnTo>
                    <a:pt x="18189" y="19852"/>
                  </a:lnTo>
                  <a:lnTo>
                    <a:pt x="9094" y="17872"/>
                  </a:lnTo>
                  <a:lnTo>
                    <a:pt x="1515" y="14573"/>
                  </a:lnTo>
                  <a:lnTo>
                    <a:pt x="0" y="9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261315" y="1566982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27284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1515" y="5279"/>
                  </a:lnTo>
                  <a:lnTo>
                    <a:pt x="0" y="9898"/>
                  </a:lnTo>
                  <a:lnTo>
                    <a:pt x="1515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7284" y="19797"/>
                  </a:lnTo>
                  <a:lnTo>
                    <a:pt x="36379" y="17817"/>
                  </a:lnTo>
                  <a:lnTo>
                    <a:pt x="42443" y="14518"/>
                  </a:lnTo>
                  <a:lnTo>
                    <a:pt x="45474" y="9898"/>
                  </a:lnTo>
                  <a:lnTo>
                    <a:pt x="42443" y="5279"/>
                  </a:lnTo>
                  <a:lnTo>
                    <a:pt x="36379" y="1979"/>
                  </a:lnTo>
                  <a:lnTo>
                    <a:pt x="272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261315" y="1566982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0" y="9898"/>
                  </a:moveTo>
                  <a:lnTo>
                    <a:pt x="1515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7284" y="0"/>
                  </a:lnTo>
                  <a:lnTo>
                    <a:pt x="36379" y="1979"/>
                  </a:lnTo>
                  <a:lnTo>
                    <a:pt x="42443" y="5279"/>
                  </a:lnTo>
                  <a:lnTo>
                    <a:pt x="45474" y="9898"/>
                  </a:lnTo>
                  <a:lnTo>
                    <a:pt x="42443" y="14518"/>
                  </a:lnTo>
                  <a:lnTo>
                    <a:pt x="36379" y="17817"/>
                  </a:lnTo>
                  <a:lnTo>
                    <a:pt x="27284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1515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772150" y="5231544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772150" y="5231544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772150" y="4340206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772150" y="4340206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772150" y="3448758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772150" y="3448758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20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772150" y="2557309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28800" y="0"/>
                  </a:moveTo>
                  <a:lnTo>
                    <a:pt x="18189" y="0"/>
                  </a:lnTo>
                  <a:lnTo>
                    <a:pt x="9094" y="1979"/>
                  </a:lnTo>
                  <a:lnTo>
                    <a:pt x="3031" y="5279"/>
                  </a:lnTo>
                  <a:lnTo>
                    <a:pt x="0" y="9898"/>
                  </a:lnTo>
                  <a:lnTo>
                    <a:pt x="3031" y="14518"/>
                  </a:lnTo>
                  <a:lnTo>
                    <a:pt x="9094" y="17817"/>
                  </a:lnTo>
                  <a:lnTo>
                    <a:pt x="18189" y="19797"/>
                  </a:lnTo>
                  <a:lnTo>
                    <a:pt x="28800" y="19797"/>
                  </a:lnTo>
                  <a:lnTo>
                    <a:pt x="37895" y="17817"/>
                  </a:lnTo>
                  <a:lnTo>
                    <a:pt x="43959" y="14518"/>
                  </a:lnTo>
                  <a:lnTo>
                    <a:pt x="45474" y="9898"/>
                  </a:lnTo>
                  <a:lnTo>
                    <a:pt x="43959" y="5279"/>
                  </a:lnTo>
                  <a:lnTo>
                    <a:pt x="37895" y="1979"/>
                  </a:lnTo>
                  <a:lnTo>
                    <a:pt x="28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772150" y="2557309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20" h="20319">
                  <a:moveTo>
                    <a:pt x="0" y="9898"/>
                  </a:moveTo>
                  <a:lnTo>
                    <a:pt x="3031" y="5279"/>
                  </a:lnTo>
                  <a:lnTo>
                    <a:pt x="9094" y="1979"/>
                  </a:lnTo>
                  <a:lnTo>
                    <a:pt x="18189" y="0"/>
                  </a:lnTo>
                  <a:lnTo>
                    <a:pt x="28800" y="0"/>
                  </a:lnTo>
                  <a:lnTo>
                    <a:pt x="37895" y="1979"/>
                  </a:lnTo>
                  <a:lnTo>
                    <a:pt x="43959" y="5279"/>
                  </a:lnTo>
                  <a:lnTo>
                    <a:pt x="45474" y="9898"/>
                  </a:lnTo>
                  <a:lnTo>
                    <a:pt x="43959" y="14518"/>
                  </a:lnTo>
                  <a:lnTo>
                    <a:pt x="37895" y="17817"/>
                  </a:lnTo>
                  <a:lnTo>
                    <a:pt x="28800" y="19797"/>
                  </a:lnTo>
                  <a:lnTo>
                    <a:pt x="18189" y="19797"/>
                  </a:lnTo>
                  <a:lnTo>
                    <a:pt x="9094" y="17817"/>
                  </a:lnTo>
                  <a:lnTo>
                    <a:pt x="3031" y="14518"/>
                  </a:lnTo>
                  <a:lnTo>
                    <a:pt x="0" y="98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3782188" y="5689291"/>
            <a:ext cx="1162685" cy="2990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5"/>
              </a:spcBef>
              <a:tabLst>
                <a:tab pos="762000" algn="l"/>
              </a:tabLst>
            </a:pPr>
            <a:r>
              <a:rPr sz="600" b="1" u="sng" spc="265" dirty="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 	</a:t>
            </a:r>
            <a:r>
              <a:rPr sz="600" b="1" u="sng" spc="470" dirty="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1-7</a:t>
            </a:r>
            <a:r>
              <a:rPr sz="600" b="1" u="sng" spc="80" dirty="0">
                <a:uFill>
                  <a:solidFill>
                    <a:srgbClr val="000000"/>
                  </a:solidFill>
                </a:uFill>
                <a:latin typeface="Gulim"/>
                <a:cs typeface="Gulim"/>
              </a:rPr>
              <a:t> </a:t>
            </a:r>
            <a:endParaRPr sz="600">
              <a:latin typeface="Gulim"/>
              <a:cs typeface="Gulim"/>
            </a:endParaRPr>
          </a:p>
          <a:p>
            <a:pPr marR="67945" algn="r">
              <a:lnSpc>
                <a:spcPct val="100000"/>
              </a:lnSpc>
              <a:spcBef>
                <a:spcPts val="355"/>
              </a:spcBef>
            </a:pPr>
            <a:r>
              <a:rPr sz="600" b="1" spc="459" dirty="0">
                <a:latin typeface="Gulim"/>
                <a:cs typeface="Gulim"/>
              </a:rPr>
              <a:t>8</a:t>
            </a:r>
            <a:endParaRPr sz="600">
              <a:latin typeface="Gulim"/>
              <a:cs typeface="Gulim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753962" y="6018536"/>
            <a:ext cx="12763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b="1" spc="459" dirty="0">
                <a:latin typeface="Gulim"/>
                <a:cs typeface="Gulim"/>
              </a:rPr>
              <a:t>9</a:t>
            </a:r>
            <a:endParaRPr sz="600">
              <a:latin typeface="Gulim"/>
              <a:cs typeface="Gulim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773944" y="1428343"/>
            <a:ext cx="0" cy="4383405"/>
          </a:xfrm>
          <a:custGeom>
            <a:avLst/>
            <a:gdLst/>
            <a:ahLst/>
            <a:cxnLst/>
            <a:rect l="l" t="t" r="r" b="b"/>
            <a:pathLst>
              <a:path h="4383405">
                <a:moveTo>
                  <a:pt x="0" y="43829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35" name="object 135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6" name="object 1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7" name="object 137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983" y="0"/>
              <a:ext cx="61918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36367" y="62230"/>
            <a:ext cx="56470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Memory</a:t>
            </a:r>
            <a:r>
              <a:rPr spc="30" dirty="0"/>
              <a:t> </a:t>
            </a:r>
            <a:r>
              <a:rPr spc="-10" dirty="0"/>
              <a:t>Connection</a:t>
            </a:r>
            <a:r>
              <a:rPr spc="30" dirty="0"/>
              <a:t> </a:t>
            </a:r>
            <a:r>
              <a:rPr spc="-15" dirty="0"/>
              <a:t>to </a:t>
            </a:r>
            <a:r>
              <a:rPr spc="-10" dirty="0"/>
              <a:t>CPU</a:t>
            </a:r>
            <a:r>
              <a:rPr spc="-155" dirty="0"/>
              <a:t> </a:t>
            </a:r>
            <a:r>
              <a:rPr spc="-15" dirty="0"/>
              <a:t>(CO4)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80999"/>
            <a:ext cx="8079105" cy="50215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8890" indent="-344805" algn="just">
              <a:lnSpc>
                <a:spcPts val="3020"/>
              </a:lnSpc>
              <a:spcBef>
                <a:spcPts val="49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Calibri"/>
                <a:cs typeface="Calibri"/>
              </a:rPr>
              <a:t>RAM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RO</a:t>
            </a:r>
            <a:r>
              <a:rPr sz="2800" spc="5" dirty="0">
                <a:latin typeface="Calibri"/>
                <a:cs typeface="Calibri"/>
              </a:rPr>
              <a:t>M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ugh 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buses.</a:t>
            </a:r>
            <a:endParaRPr sz="2800">
              <a:latin typeface="Calibri"/>
              <a:cs typeface="Calibri"/>
            </a:endParaRPr>
          </a:p>
          <a:p>
            <a:pPr marL="356870" marR="8255" indent="-344805" algn="just">
              <a:lnSpc>
                <a:spcPct val="90000"/>
              </a:lnSpc>
              <a:spcBef>
                <a:spcPts val="63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low-order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lines</a:t>
            </a:r>
            <a:r>
              <a:rPr sz="2800" dirty="0">
                <a:latin typeface="Calibri"/>
                <a:cs typeface="Calibri"/>
              </a:rPr>
              <a:t>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-5" dirty="0">
                <a:latin typeface="Calibri"/>
                <a:cs typeface="Calibri"/>
              </a:rPr>
              <a:t> bus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 </a:t>
            </a:r>
            <a:r>
              <a:rPr sz="2800" dirty="0">
                <a:latin typeface="Calibri"/>
                <a:cs typeface="Calibri"/>
              </a:rPr>
              <a:t>within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chips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other lines in the </a:t>
            </a:r>
            <a:r>
              <a:rPr sz="2800" spc="-5" dirty="0">
                <a:latin typeface="Calibri"/>
                <a:cs typeface="Calibri"/>
              </a:rPr>
              <a:t>address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 select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particular </a:t>
            </a:r>
            <a:r>
              <a:rPr sz="2800" spc="-5" dirty="0">
                <a:latin typeface="Calibri"/>
                <a:cs typeface="Calibri"/>
              </a:rPr>
              <a:t>chip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 </a:t>
            </a:r>
            <a:r>
              <a:rPr sz="2800" dirty="0">
                <a:latin typeface="Calibri"/>
                <a:cs typeface="Calibri"/>
              </a:rPr>
              <a:t>its </a:t>
            </a:r>
            <a:r>
              <a:rPr sz="2800" spc="-5" dirty="0">
                <a:latin typeface="Calibri"/>
                <a:cs typeface="Calibri"/>
              </a:rPr>
              <a:t>chip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inputs.</a:t>
            </a:r>
            <a:endParaRPr sz="2800">
              <a:latin typeface="Calibri"/>
              <a:cs typeface="Calibri"/>
            </a:endParaRPr>
          </a:p>
          <a:p>
            <a:pPr marL="356870" marR="12065" indent="-344805">
              <a:lnSpc>
                <a:spcPts val="3020"/>
              </a:lnSpc>
              <a:spcBef>
                <a:spcPts val="720"/>
              </a:spcBef>
              <a:tabLst>
                <a:tab pos="436245" algn="l"/>
                <a:tab pos="1158875" algn="l"/>
                <a:tab pos="3222625" algn="l"/>
                <a:tab pos="4085590" algn="l"/>
                <a:tab pos="4396740" algn="l"/>
                <a:tab pos="5756910" algn="l"/>
                <a:tab pos="7083425" algn="l"/>
                <a:tab pos="7519034" algn="l"/>
              </a:tabLst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is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	g</a:t>
            </a:r>
            <a:r>
              <a:rPr sz="2800" spc="-25" dirty="0">
                <a:latin typeface="Calibri"/>
                <a:cs typeface="Calibri"/>
              </a:rPr>
              <a:t>iv</a:t>
            </a:r>
            <a:r>
              <a:rPr sz="2800" dirty="0">
                <a:latin typeface="Calibri"/>
                <a:cs typeface="Calibri"/>
              </a:rPr>
              <a:t>es	a	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mo</a:t>
            </a:r>
            <a:r>
              <a:rPr sz="2800" spc="2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ity	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	</a:t>
            </a:r>
            <a:r>
              <a:rPr sz="2800" spc="-10" dirty="0">
                <a:latin typeface="Calibri"/>
                <a:cs typeface="Calibri"/>
              </a:rPr>
              <a:t>512  bytes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RAM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512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bytes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ROM.</a:t>
            </a:r>
            <a:endParaRPr sz="2800">
              <a:latin typeface="Calibri"/>
              <a:cs typeface="Calibri"/>
            </a:endParaRPr>
          </a:p>
          <a:p>
            <a:pPr marL="356870" marR="5080" indent="-344805">
              <a:lnSpc>
                <a:spcPts val="3030"/>
              </a:lnSpc>
              <a:spcBef>
                <a:spcPts val="675"/>
              </a:spcBef>
              <a:tabLst>
                <a:tab pos="1167765" algn="l"/>
                <a:tab pos="2012314" algn="l"/>
                <a:tab pos="3329304" algn="l"/>
                <a:tab pos="3945254" algn="l"/>
                <a:tab pos="4918075" algn="l"/>
                <a:tab pos="6482080" algn="l"/>
                <a:tab pos="7146925" algn="l"/>
                <a:tab pos="7583170" algn="l"/>
              </a:tabLst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	</a:t>
            </a:r>
            <a:r>
              <a:rPr sz="2800" spc="5" dirty="0">
                <a:latin typeface="Calibri"/>
                <a:cs typeface="Calibri"/>
              </a:rPr>
              <a:t>RAM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ei</a:t>
            </a:r>
            <a:r>
              <a:rPr sz="2800" spc="-2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es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en	l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er	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its	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	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 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128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bytes.</a:t>
            </a:r>
            <a:endParaRPr sz="2800">
              <a:latin typeface="Calibri"/>
              <a:cs typeface="Calibri"/>
            </a:endParaRPr>
          </a:p>
          <a:p>
            <a:pPr marL="356870" marR="8255" indent="-344805">
              <a:lnSpc>
                <a:spcPts val="3030"/>
              </a:lnSpc>
              <a:spcBef>
                <a:spcPts val="66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particular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RAM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chip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selected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determined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9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983" y="0"/>
              <a:ext cx="6191885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36367" y="62230"/>
            <a:ext cx="56470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Memory</a:t>
            </a:r>
            <a:r>
              <a:rPr spc="30" dirty="0"/>
              <a:t> </a:t>
            </a:r>
            <a:r>
              <a:rPr spc="-10" dirty="0"/>
              <a:t>Connection</a:t>
            </a:r>
            <a:r>
              <a:rPr spc="30" dirty="0"/>
              <a:t> </a:t>
            </a:r>
            <a:r>
              <a:rPr spc="-15" dirty="0"/>
              <a:t>to </a:t>
            </a:r>
            <a:r>
              <a:rPr spc="-10" dirty="0"/>
              <a:t>CPU</a:t>
            </a:r>
            <a:r>
              <a:rPr spc="-155" dirty="0"/>
              <a:t> </a:t>
            </a:r>
            <a:r>
              <a:rPr spc="-15" dirty="0"/>
              <a:t>(CO4)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3540" y="658494"/>
            <a:ext cx="8688070" cy="545528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6870" marR="12065" indent="-344805" algn="just">
              <a:lnSpc>
                <a:spcPts val="2810"/>
              </a:lnSpc>
              <a:spcBef>
                <a:spcPts val="440"/>
              </a:spcBef>
            </a:pPr>
            <a:r>
              <a:rPr sz="2600" spc="-10" dirty="0">
                <a:latin typeface="Wingdings"/>
                <a:cs typeface="Wingdings"/>
              </a:rPr>
              <a:t>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done through </a:t>
            </a:r>
            <a:r>
              <a:rPr sz="2600" spc="-5" dirty="0">
                <a:latin typeface="Calibri"/>
                <a:cs typeface="Calibri"/>
              </a:rPr>
              <a:t>a 2 x 4 </a:t>
            </a:r>
            <a:r>
              <a:rPr sz="2600" spc="-10" dirty="0">
                <a:latin typeface="Calibri"/>
                <a:cs typeface="Calibri"/>
              </a:rPr>
              <a:t>decoder </a:t>
            </a:r>
            <a:r>
              <a:rPr sz="2600" spc="-5" dirty="0">
                <a:latin typeface="Calibri"/>
                <a:cs typeface="Calibri"/>
              </a:rPr>
              <a:t>whose outputs go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 CS1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each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RAM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chip.</a:t>
            </a:r>
            <a:endParaRPr sz="26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90000"/>
              </a:lnSpc>
              <a:spcBef>
                <a:spcPts val="585"/>
              </a:spcBef>
            </a:pPr>
            <a:r>
              <a:rPr sz="2600" spc="-10" dirty="0">
                <a:latin typeface="Wingdings"/>
                <a:cs typeface="Wingdings"/>
              </a:rPr>
              <a:t>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when address lines 8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9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equal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00,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first </a:t>
            </a:r>
            <a:r>
              <a:rPr sz="2600" spc="-5" dirty="0">
                <a:latin typeface="Calibri"/>
                <a:cs typeface="Calibri"/>
              </a:rPr>
              <a:t>RAM chip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selected. </a:t>
            </a: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dirty="0">
                <a:latin typeface="Calibri"/>
                <a:cs typeface="Calibri"/>
              </a:rPr>
              <a:t>01, the </a:t>
            </a:r>
            <a:r>
              <a:rPr sz="2600" spc="-15" dirty="0">
                <a:latin typeface="Calibri"/>
                <a:cs typeface="Calibri"/>
              </a:rPr>
              <a:t>second </a:t>
            </a:r>
            <a:r>
              <a:rPr sz="2600" dirty="0">
                <a:latin typeface="Calibri"/>
                <a:cs typeface="Calibri"/>
              </a:rPr>
              <a:t>RAM chip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selected,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so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on.</a:t>
            </a:r>
            <a:endParaRPr sz="2600">
              <a:latin typeface="Calibri"/>
              <a:cs typeface="Calibri"/>
            </a:endParaRPr>
          </a:p>
          <a:p>
            <a:pPr marL="356870" marR="10160" indent="-344805">
              <a:lnSpc>
                <a:spcPts val="2810"/>
              </a:lnSpc>
              <a:spcBef>
                <a:spcPts val="665"/>
              </a:spcBef>
            </a:pPr>
            <a:r>
              <a:rPr sz="2600" spc="-5" dirty="0">
                <a:latin typeface="Wingdings"/>
                <a:cs typeface="Wingdings"/>
              </a:rPr>
              <a:t>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RD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WR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outputs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microprocessor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applied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RAM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chip.</a:t>
            </a:r>
            <a:endParaRPr sz="2600">
              <a:latin typeface="Calibri"/>
              <a:cs typeface="Calibri"/>
            </a:endParaRPr>
          </a:p>
          <a:p>
            <a:pPr marL="356870" marR="5080" indent="-344805">
              <a:lnSpc>
                <a:spcPts val="2810"/>
              </a:lnSpc>
              <a:spcBef>
                <a:spcPts val="625"/>
              </a:spcBef>
            </a:pPr>
            <a:r>
              <a:rPr sz="2600" spc="-10" dirty="0">
                <a:latin typeface="Wingdings"/>
                <a:cs typeface="Wingdings"/>
              </a:rPr>
              <a:t>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</a:t>
            </a:r>
            <a:r>
              <a:rPr sz="2600" spc="2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bus</a:t>
            </a:r>
            <a:r>
              <a:rPr sz="2600" spc="2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lines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9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applied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input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</a:t>
            </a:r>
            <a:r>
              <a:rPr sz="2600" spc="2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without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going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through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decoder.</a:t>
            </a:r>
            <a:endParaRPr sz="2600">
              <a:latin typeface="Calibri"/>
              <a:cs typeface="Calibri"/>
            </a:endParaRPr>
          </a:p>
          <a:p>
            <a:pPr marL="356870" marR="14604" indent="-344805">
              <a:lnSpc>
                <a:spcPts val="2810"/>
              </a:lnSpc>
              <a:spcBef>
                <a:spcPts val="620"/>
              </a:spcBef>
            </a:pPr>
            <a:r>
              <a:rPr sz="2600" spc="-10" dirty="0">
                <a:latin typeface="Wingdings"/>
                <a:cs typeface="Wingdings"/>
              </a:rPr>
              <a:t>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assigns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addresses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2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511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3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RAM</a:t>
            </a:r>
            <a:r>
              <a:rPr sz="2600" spc="3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512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3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1023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to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ROM.</a:t>
            </a:r>
            <a:endParaRPr sz="2600">
              <a:latin typeface="Calibri"/>
              <a:cs typeface="Calibri"/>
            </a:endParaRPr>
          </a:p>
          <a:p>
            <a:pPr marL="356870" marR="8890" indent="-344805" algn="just">
              <a:lnSpc>
                <a:spcPct val="90000"/>
              </a:lnSpc>
              <a:spcBef>
                <a:spcPts val="585"/>
              </a:spcBef>
            </a:pPr>
            <a:r>
              <a:rPr sz="2600" spc="-5" dirty="0">
                <a:latin typeface="Wingdings"/>
                <a:cs typeface="Wingdings"/>
              </a:rPr>
              <a:t>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output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capability, 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whereas the </a:t>
            </a:r>
            <a:r>
              <a:rPr sz="2600" spc="-20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bus </a:t>
            </a:r>
            <a:r>
              <a:rPr sz="2600" spc="-10" dirty="0">
                <a:latin typeface="Calibri"/>
                <a:cs typeface="Calibri"/>
              </a:rPr>
              <a:t>connected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RAMs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25" dirty="0">
                <a:latin typeface="Calibri"/>
                <a:cs typeface="Calibri"/>
              </a:rPr>
              <a:t>transfer 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information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both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directions 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2233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1251" y="62230"/>
            <a:ext cx="16713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938910"/>
            <a:ext cx="7237095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explain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Explain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connection</a:t>
            </a:r>
            <a:r>
              <a:rPr sz="2400" dirty="0">
                <a:latin typeface="Times New Roman"/>
                <a:cs typeface="Times New Roman"/>
              </a:rPr>
              <a:t> to CPU.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724" y="1239723"/>
            <a:ext cx="2905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chips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1416" y="0"/>
              <a:ext cx="1659509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50689" y="62230"/>
            <a:ext cx="1015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R</a:t>
            </a:r>
            <a:r>
              <a:rPr spc="-5" dirty="0"/>
              <a:t>e</a:t>
            </a:r>
            <a:r>
              <a:rPr spc="-40" dirty="0"/>
              <a:t>c</a:t>
            </a:r>
            <a:r>
              <a:rPr spc="-5" dirty="0"/>
              <a:t>ap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823" y="1091006"/>
            <a:ext cx="8249284" cy="2173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94155" algn="l"/>
                <a:tab pos="2106930" algn="l"/>
                <a:tab pos="2951480" algn="l"/>
                <a:tab pos="4650105" algn="l"/>
                <a:tab pos="5153025" algn="l"/>
                <a:tab pos="6491605" algn="l"/>
                <a:tab pos="7168515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Discuss	</a:t>
            </a:r>
            <a:r>
              <a:rPr sz="2200" spc="5" dirty="0">
                <a:latin typeface="Times New Roman"/>
                <a:cs typeface="Times New Roman"/>
              </a:rPr>
              <a:t>the	</a:t>
            </a:r>
            <a:r>
              <a:rPr sz="2200" spc="-5" dirty="0">
                <a:latin typeface="Times New Roman"/>
                <a:cs typeface="Times New Roman"/>
              </a:rPr>
              <a:t>basic	functionality	</a:t>
            </a:r>
            <a:r>
              <a:rPr sz="2200" dirty="0">
                <a:latin typeface="Times New Roman"/>
                <a:cs typeface="Times New Roman"/>
              </a:rPr>
              <a:t>of	</a:t>
            </a:r>
            <a:r>
              <a:rPr sz="2200" spc="-5" dirty="0">
                <a:latin typeface="Times New Roman"/>
                <a:cs typeface="Times New Roman"/>
              </a:rPr>
              <a:t>processor	</a:t>
            </a:r>
            <a:r>
              <a:rPr sz="2200" spc="5" dirty="0">
                <a:latin typeface="Times New Roman"/>
                <a:cs typeface="Times New Roman"/>
              </a:rPr>
              <a:t>and	</a:t>
            </a:r>
            <a:r>
              <a:rPr sz="2200" spc="-10" dirty="0">
                <a:latin typeface="Times New Roman"/>
                <a:cs typeface="Times New Roman"/>
              </a:rPr>
              <a:t>processor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organization.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863089" algn="l"/>
                <a:tab pos="3058160" algn="l"/>
                <a:tab pos="3509645" algn="l"/>
                <a:tab pos="4939665" algn="l"/>
                <a:tab pos="6080125" algn="l"/>
                <a:tab pos="6762750" algn="l"/>
                <a:tab pos="7835900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</a:t>
            </a:r>
            <a:r>
              <a:rPr sz="2200" spc="5" dirty="0">
                <a:latin typeface="Times New Roman"/>
                <a:cs typeface="Times New Roman"/>
              </a:rPr>
              <a:t>nde</a:t>
            </a:r>
            <a:r>
              <a:rPr sz="2200" spc="10" dirty="0">
                <a:latin typeface="Times New Roman"/>
                <a:cs typeface="Times New Roman"/>
              </a:rPr>
              <a:t>r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n</a:t>
            </a:r>
            <a:r>
              <a:rPr sz="2200" spc="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con</a:t>
            </a:r>
            <a:r>
              <a:rPr sz="2200" spc="-25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ep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s	of	</a:t>
            </a:r>
            <a:r>
              <a:rPr sz="2200" spc="-4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ns</a:t>
            </a:r>
            <a:r>
              <a:rPr sz="2200" spc="10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uc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ion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-20" dirty="0">
                <a:latin typeface="Times New Roman"/>
                <a:cs typeface="Times New Roman"/>
              </a:rPr>
              <a:t>o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s,	</a:t>
            </a:r>
            <a:r>
              <a:rPr sz="2200" spc="5" dirty="0">
                <a:latin typeface="Times New Roman"/>
                <a:cs typeface="Times New Roman"/>
              </a:rPr>
              <a:t>d</a:t>
            </a:r>
            <a:r>
              <a:rPr sz="2200" spc="-2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	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2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er	</a:t>
            </a:r>
            <a:r>
              <a:rPr sz="2200" spc="-25" dirty="0">
                <a:latin typeface="Times New Roman"/>
                <a:cs typeface="Times New Roman"/>
              </a:rPr>
              <a:t>an</a:t>
            </a:r>
            <a:r>
              <a:rPr sz="2200" spc="5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manipulation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program </a:t>
            </a:r>
            <a:r>
              <a:rPr sz="2200" spc="5" dirty="0">
                <a:latin typeface="Times New Roman"/>
                <a:cs typeface="Times New Roman"/>
              </a:rPr>
              <a:t>control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instructions.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405890" algn="l"/>
                <a:tab pos="1924050" algn="l"/>
                <a:tab pos="3079750" algn="l"/>
                <a:tab pos="3488054" algn="l"/>
                <a:tab pos="4244340" algn="l"/>
                <a:tab pos="4561205" algn="l"/>
                <a:tab pos="5451475" algn="l"/>
                <a:tab pos="7019290" algn="l"/>
                <a:tab pos="7601584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Explain	</a:t>
            </a:r>
            <a:r>
              <a:rPr sz="2200" spc="5" dirty="0">
                <a:latin typeface="Times New Roman"/>
                <a:cs typeface="Times New Roman"/>
              </a:rPr>
              <a:t>the	</a:t>
            </a:r>
            <a:r>
              <a:rPr sz="2200" spc="-5" dirty="0">
                <a:latin typeface="Times New Roman"/>
                <a:cs typeface="Times New Roman"/>
              </a:rPr>
              <a:t>concepts	</a:t>
            </a:r>
            <a:r>
              <a:rPr sz="2200" dirty="0">
                <a:latin typeface="Times New Roman"/>
                <a:cs typeface="Times New Roman"/>
              </a:rPr>
              <a:t>of	</a:t>
            </a:r>
            <a:r>
              <a:rPr sz="2200" spc="5" dirty="0">
                <a:latin typeface="Times New Roman"/>
                <a:cs typeface="Times New Roman"/>
              </a:rPr>
              <a:t>input	–	</a:t>
            </a:r>
            <a:r>
              <a:rPr sz="2200" spc="-5" dirty="0">
                <a:latin typeface="Times New Roman"/>
                <a:cs typeface="Times New Roman"/>
              </a:rPr>
              <a:t>output	organization	</a:t>
            </a:r>
            <a:r>
              <a:rPr sz="2200" spc="5" dirty="0">
                <a:latin typeface="Times New Roman"/>
                <a:cs typeface="Times New Roman"/>
              </a:rPr>
              <a:t>and	</a:t>
            </a:r>
            <a:r>
              <a:rPr sz="2200" spc="-10" dirty="0">
                <a:latin typeface="Times New Roman"/>
                <a:cs typeface="Times New Roman"/>
              </a:rPr>
              <a:t>direct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5" dirty="0">
                <a:latin typeface="Times New Roman"/>
                <a:cs typeface="Times New Roman"/>
              </a:rPr>
              <a:t> access.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0919" y="0"/>
              <a:ext cx="34058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29558" y="74421"/>
            <a:ext cx="28575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Times New Roman"/>
                <a:cs typeface="Times New Roman"/>
              </a:rPr>
              <a:t>Course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3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102309"/>
            <a:ext cx="4658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Auxiliary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Associative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179703"/>
            <a:ext cx="7592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explain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auxiliary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devices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Associative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memories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2463" y="0"/>
              <a:ext cx="308584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88084"/>
            <a:ext cx="8307070" cy="3613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storage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devices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</a:t>
            </a:r>
            <a:r>
              <a:rPr sz="2800" spc="-5" dirty="0">
                <a:latin typeface="Calibri"/>
                <a:cs typeface="Calibri"/>
              </a:rPr>
              <a:t> backup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storage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auxiliary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Calibri"/>
                <a:cs typeface="Calibri"/>
              </a:rPr>
              <a:t>To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understand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mechanism</a:t>
            </a:r>
            <a:r>
              <a:rPr sz="2800" spc="5" dirty="0">
                <a:latin typeface="Calibri"/>
                <a:cs typeface="Calibri"/>
              </a:rPr>
              <a:t> of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auxiliary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devices </a:t>
            </a:r>
            <a:r>
              <a:rPr sz="2800" dirty="0">
                <a:latin typeface="Calibri"/>
                <a:cs typeface="Calibri"/>
              </a:rPr>
              <a:t>one </a:t>
            </a:r>
            <a:r>
              <a:rPr sz="2800" spc="-10" dirty="0">
                <a:latin typeface="Calibri"/>
                <a:cs typeface="Calibri"/>
              </a:rPr>
              <a:t>must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knowledge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magnetics,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electronics,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electromechanical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68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storing </a:t>
            </a:r>
            <a:r>
              <a:rPr sz="2800" spc="-20" dirty="0">
                <a:latin typeface="Calibri"/>
                <a:cs typeface="Calibri"/>
              </a:rPr>
              <a:t>system programs, </a:t>
            </a:r>
            <a:r>
              <a:rPr sz="2800" spc="-10" dirty="0">
                <a:latin typeface="Calibri"/>
                <a:cs typeface="Calibri"/>
              </a:rPr>
              <a:t>large </a:t>
            </a:r>
            <a:r>
              <a:rPr sz="2800" spc="-15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backup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85825"/>
            <a:chOff x="1332346" y="0"/>
            <a:chExt cx="7818120" cy="885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4239" y="0"/>
              <a:ext cx="3619246" cy="8822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22878" y="65277"/>
            <a:ext cx="30753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Auxiliary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9078" y="6466738"/>
            <a:ext cx="456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6431686"/>
            <a:ext cx="56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5366" y="6431686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0208" y="6431686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7556" y="6431686"/>
            <a:ext cx="500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3307" y="6431686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8167" y="0"/>
              <a:ext cx="4771389" cy="8914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46805" y="74421"/>
            <a:ext cx="42214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Auxiliary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Memory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(CO4)</a:t>
            </a: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6244" y="734694"/>
            <a:ext cx="34163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10" dirty="0">
                <a:latin typeface="Wingdings"/>
                <a:cs typeface="Wingdings"/>
              </a:rPr>
              <a:t></a:t>
            </a:r>
            <a:r>
              <a:rPr sz="3200" spc="10" dirty="0">
                <a:latin typeface="Times New Roman"/>
                <a:cs typeface="Times New Roman"/>
              </a:rPr>
              <a:t>Auxiliary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Memory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444" y="1224888"/>
            <a:ext cx="3439160" cy="93154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Magnetic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Disk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CC9900"/>
                </a:solidFill>
                <a:latin typeface="Times New Roman"/>
                <a:cs typeface="Times New Roman"/>
              </a:rPr>
              <a:t>FDD,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HDD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dirty="0">
                <a:latin typeface="Times New Roman"/>
                <a:cs typeface="Times New Roman"/>
              </a:rPr>
              <a:t>Magnetic</a:t>
            </a:r>
            <a:r>
              <a:rPr sz="1800" spc="-35" dirty="0">
                <a:latin typeface="Times New Roman"/>
                <a:cs typeface="Times New Roman"/>
              </a:rPr>
              <a:t> Tape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CC9900"/>
                </a:solidFill>
                <a:latin typeface="Times New Roman"/>
                <a:cs typeface="Times New Roman"/>
              </a:rPr>
              <a:t>Backup</a:t>
            </a:r>
            <a:r>
              <a:rPr sz="1600" spc="-9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or</a:t>
            </a:r>
            <a:r>
              <a:rPr sz="1600" spc="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Program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Optical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C9900"/>
                </a:solidFill>
                <a:latin typeface="Times New Roman"/>
                <a:cs typeface="Times New Roman"/>
              </a:rPr>
              <a:t>CDR,</a:t>
            </a:r>
            <a:r>
              <a:rPr sz="1600" spc="-7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CC9900"/>
                </a:solidFill>
                <a:latin typeface="Times New Roman"/>
                <a:cs typeface="Times New Roman"/>
              </a:rPr>
              <a:t>ODD,</a:t>
            </a:r>
            <a:r>
              <a:rPr sz="1600" spc="-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CC9900"/>
                </a:solidFill>
                <a:latin typeface="Times New Roman"/>
                <a:cs typeface="Times New Roman"/>
              </a:rPr>
              <a:t>DVD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pc="10" dirty="0">
                <a:latin typeface="Wingdings"/>
                <a:cs typeface="Wingdings"/>
              </a:rPr>
              <a:t></a:t>
            </a:r>
            <a:r>
              <a:rPr spc="10" dirty="0"/>
              <a:t>Associative</a:t>
            </a:r>
            <a:r>
              <a:rPr spc="-15" dirty="0"/>
              <a:t> Memory</a:t>
            </a:r>
          </a:p>
          <a:p>
            <a:pPr marL="469900">
              <a:lnSpc>
                <a:spcPct val="100000"/>
              </a:lnSpc>
              <a:spcBef>
                <a:spcPts val="250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dirty="0"/>
              <a:t>C</a:t>
            </a:r>
            <a:r>
              <a:rPr sz="1800" spc="10" dirty="0"/>
              <a:t>on</a:t>
            </a:r>
            <a:r>
              <a:rPr sz="1800" dirty="0"/>
              <a:t>te</a:t>
            </a:r>
            <a:r>
              <a:rPr sz="1800" spc="10" dirty="0"/>
              <a:t>n</a:t>
            </a:r>
            <a:r>
              <a:rPr sz="1800" dirty="0"/>
              <a:t>t</a:t>
            </a:r>
            <a:r>
              <a:rPr sz="1800" spc="-135" dirty="0"/>
              <a:t> </a:t>
            </a:r>
            <a:r>
              <a:rPr sz="1800" spc="-30" dirty="0"/>
              <a:t>A</a:t>
            </a:r>
            <a:r>
              <a:rPr sz="1800" spc="10" dirty="0"/>
              <a:t>dd</a:t>
            </a:r>
            <a:r>
              <a:rPr sz="1800" dirty="0"/>
              <a:t>re</a:t>
            </a:r>
            <a:r>
              <a:rPr sz="1800" spc="-10" dirty="0"/>
              <a:t>s</a:t>
            </a:r>
            <a:r>
              <a:rPr sz="1800" dirty="0"/>
              <a:t>s</a:t>
            </a:r>
            <a:r>
              <a:rPr sz="1800" spc="-10" dirty="0"/>
              <a:t>a</a:t>
            </a:r>
            <a:r>
              <a:rPr sz="1800" spc="10" dirty="0"/>
              <a:t>b</a:t>
            </a:r>
            <a:r>
              <a:rPr sz="1800" dirty="0"/>
              <a:t>le</a:t>
            </a:r>
            <a:r>
              <a:rPr sz="1800" spc="25" dirty="0"/>
              <a:t> </a:t>
            </a:r>
            <a:r>
              <a:rPr sz="1800" spc="5" dirty="0"/>
              <a:t>M</a:t>
            </a:r>
            <a:r>
              <a:rPr sz="1800" spc="-10" dirty="0"/>
              <a:t>e</a:t>
            </a:r>
            <a:r>
              <a:rPr sz="1800" spc="-35" dirty="0"/>
              <a:t>m</a:t>
            </a:r>
            <a:r>
              <a:rPr sz="1800" spc="10" dirty="0"/>
              <a:t>o</a:t>
            </a:r>
            <a:r>
              <a:rPr sz="1800" dirty="0"/>
              <a:t>ry</a:t>
            </a:r>
            <a:r>
              <a:rPr sz="1800" spc="20" dirty="0"/>
              <a:t> </a:t>
            </a:r>
            <a:r>
              <a:rPr sz="1800" spc="-30" dirty="0"/>
              <a:t>(</a:t>
            </a:r>
            <a:r>
              <a:rPr sz="1800" dirty="0">
                <a:solidFill>
                  <a:srgbClr val="4F81BC"/>
                </a:solidFill>
              </a:rPr>
              <a:t>C</a:t>
            </a:r>
            <a:r>
              <a:rPr sz="1800" spc="-35" dirty="0">
                <a:solidFill>
                  <a:srgbClr val="4F81BC"/>
                </a:solidFill>
              </a:rPr>
              <a:t>A</a:t>
            </a:r>
            <a:r>
              <a:rPr sz="1800" dirty="0">
                <a:solidFill>
                  <a:srgbClr val="4F81BC"/>
                </a:solidFill>
              </a:rPr>
              <a:t>M</a:t>
            </a:r>
            <a:r>
              <a:rPr sz="1800" dirty="0"/>
              <a:t>)</a:t>
            </a:r>
            <a:endParaRPr sz="1800">
              <a:latin typeface="Arial"/>
              <a:cs typeface="Arial"/>
            </a:endParaRPr>
          </a:p>
          <a:p>
            <a:pPr marL="1155700" marR="5080" indent="-228600">
              <a:lnSpc>
                <a:spcPts val="2590"/>
              </a:lnSpc>
              <a:spcBef>
                <a:spcPts val="61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/>
              <a:t>A</a:t>
            </a:r>
            <a:r>
              <a:rPr sz="2400" spc="-140" dirty="0"/>
              <a:t> </a:t>
            </a:r>
            <a:r>
              <a:rPr sz="2400" spc="-5" dirty="0"/>
              <a:t>memory</a:t>
            </a:r>
            <a:r>
              <a:rPr sz="2400" spc="-10" dirty="0"/>
              <a:t> </a:t>
            </a:r>
            <a:r>
              <a:rPr sz="2400" dirty="0"/>
              <a:t>unit</a:t>
            </a:r>
            <a:r>
              <a:rPr sz="2400" spc="-30" dirty="0"/>
              <a:t> </a:t>
            </a:r>
            <a:r>
              <a:rPr sz="2400" spc="-10" dirty="0"/>
              <a:t>accessed</a:t>
            </a:r>
            <a:r>
              <a:rPr sz="2400" spc="5" dirty="0"/>
              <a:t> </a:t>
            </a:r>
            <a:r>
              <a:rPr sz="2400" dirty="0"/>
              <a:t>by </a:t>
            </a:r>
            <a:r>
              <a:rPr sz="2400" spc="-585" dirty="0"/>
              <a:t> </a:t>
            </a:r>
            <a:r>
              <a:rPr sz="2400" spc="-5" dirty="0"/>
              <a:t>content</a:t>
            </a:r>
            <a:endParaRPr sz="2400">
              <a:latin typeface="Wingdings"/>
              <a:cs typeface="Wingdings"/>
            </a:endParaRPr>
          </a:p>
          <a:p>
            <a:pPr marL="92710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latin typeface="Wingdings"/>
                <a:cs typeface="Wingdings"/>
              </a:rPr>
              <a:t></a:t>
            </a:r>
            <a:r>
              <a:rPr sz="2400" spc="-5" dirty="0"/>
              <a:t>Block </a:t>
            </a:r>
            <a:r>
              <a:rPr sz="2400" spc="-10" dirty="0"/>
              <a:t>Diagram</a:t>
            </a:r>
            <a:r>
              <a:rPr sz="2400" spc="5" dirty="0"/>
              <a:t> </a:t>
            </a:r>
            <a:r>
              <a:rPr sz="2400" dirty="0"/>
              <a:t>: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38800" y="1066800"/>
            <a:ext cx="3048000" cy="4038600"/>
            <a:chOff x="5638800" y="1066800"/>
            <a:chExt cx="3048000" cy="4038600"/>
          </a:xfrm>
        </p:grpSpPr>
        <p:sp>
          <p:nvSpPr>
            <p:cNvPr id="18" name="object 18"/>
            <p:cNvSpPr/>
            <p:nvPr/>
          </p:nvSpPr>
          <p:spPr>
            <a:xfrm>
              <a:off x="5638800" y="1066800"/>
              <a:ext cx="3048000" cy="4038600"/>
            </a:xfrm>
            <a:custGeom>
              <a:avLst/>
              <a:gdLst/>
              <a:ahLst/>
              <a:cxnLst/>
              <a:rect l="l" t="t" r="r" b="b"/>
              <a:pathLst>
                <a:path w="3048000" h="4038600">
                  <a:moveTo>
                    <a:pt x="3048000" y="0"/>
                  </a:moveTo>
                  <a:lnTo>
                    <a:pt x="0" y="0"/>
                  </a:lnTo>
                  <a:lnTo>
                    <a:pt x="0" y="4038600"/>
                  </a:lnTo>
                  <a:lnTo>
                    <a:pt x="3048000" y="40386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CC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34384" y="1346030"/>
              <a:ext cx="2480945" cy="3467735"/>
            </a:xfrm>
            <a:custGeom>
              <a:avLst/>
              <a:gdLst/>
              <a:ahLst/>
              <a:cxnLst/>
              <a:rect l="l" t="t" r="r" b="b"/>
              <a:pathLst>
                <a:path w="2480945" h="3467735">
                  <a:moveTo>
                    <a:pt x="1240416" y="0"/>
                  </a:moveTo>
                  <a:lnTo>
                    <a:pt x="1156204" y="4058"/>
                  </a:lnTo>
                  <a:lnTo>
                    <a:pt x="1071991" y="16232"/>
                  </a:lnTo>
                  <a:lnTo>
                    <a:pt x="987634" y="36523"/>
                  </a:lnTo>
                  <a:lnTo>
                    <a:pt x="906326" y="64930"/>
                  </a:lnTo>
                  <a:lnTo>
                    <a:pt x="825017" y="101453"/>
                  </a:lnTo>
                  <a:lnTo>
                    <a:pt x="746686" y="144064"/>
                  </a:lnTo>
                  <a:lnTo>
                    <a:pt x="669515" y="194791"/>
                  </a:lnTo>
                  <a:lnTo>
                    <a:pt x="595539" y="253837"/>
                  </a:lnTo>
                  <a:lnTo>
                    <a:pt x="524394" y="318767"/>
                  </a:lnTo>
                  <a:lnTo>
                    <a:pt x="457605" y="389785"/>
                  </a:lnTo>
                  <a:lnTo>
                    <a:pt x="393561" y="466890"/>
                  </a:lnTo>
                  <a:lnTo>
                    <a:pt x="334046" y="550082"/>
                  </a:lnTo>
                  <a:lnTo>
                    <a:pt x="277435" y="639564"/>
                  </a:lnTo>
                  <a:lnTo>
                    <a:pt x="226632" y="734930"/>
                  </a:lnTo>
                  <a:lnTo>
                    <a:pt x="180177" y="834355"/>
                  </a:lnTo>
                  <a:lnTo>
                    <a:pt x="139530" y="935809"/>
                  </a:lnTo>
                  <a:lnTo>
                    <a:pt x="103058" y="1043553"/>
                  </a:lnTo>
                  <a:lnTo>
                    <a:pt x="71122" y="1153123"/>
                  </a:lnTo>
                  <a:lnTo>
                    <a:pt x="46447" y="1266751"/>
                  </a:lnTo>
                  <a:lnTo>
                    <a:pt x="26127" y="1380582"/>
                  </a:lnTo>
                  <a:lnTo>
                    <a:pt x="11608" y="1498269"/>
                  </a:lnTo>
                  <a:lnTo>
                    <a:pt x="2903" y="1615955"/>
                  </a:lnTo>
                  <a:lnTo>
                    <a:pt x="0" y="1733844"/>
                  </a:lnTo>
                  <a:lnTo>
                    <a:pt x="2903" y="1853560"/>
                  </a:lnTo>
                  <a:lnTo>
                    <a:pt x="11608" y="1971246"/>
                  </a:lnTo>
                  <a:lnTo>
                    <a:pt x="26127" y="2087208"/>
                  </a:lnTo>
                  <a:lnTo>
                    <a:pt x="46447" y="2202763"/>
                  </a:lnTo>
                  <a:lnTo>
                    <a:pt x="71123" y="2314363"/>
                  </a:lnTo>
                  <a:lnTo>
                    <a:pt x="103058" y="2426266"/>
                  </a:lnTo>
                  <a:lnTo>
                    <a:pt x="139530" y="2531677"/>
                  </a:lnTo>
                  <a:lnTo>
                    <a:pt x="180177" y="2635159"/>
                  </a:lnTo>
                  <a:lnTo>
                    <a:pt x="226632" y="2734584"/>
                  </a:lnTo>
                  <a:lnTo>
                    <a:pt x="277435" y="2828185"/>
                  </a:lnTo>
                  <a:lnTo>
                    <a:pt x="334046" y="2917455"/>
                  </a:lnTo>
                  <a:lnTo>
                    <a:pt x="393561" y="3000636"/>
                  </a:lnTo>
                  <a:lnTo>
                    <a:pt x="457606" y="3079760"/>
                  </a:lnTo>
                  <a:lnTo>
                    <a:pt x="524395" y="3151021"/>
                  </a:lnTo>
                  <a:lnTo>
                    <a:pt x="595539" y="3215942"/>
                  </a:lnTo>
                  <a:lnTo>
                    <a:pt x="669516" y="3274775"/>
                  </a:lnTo>
                  <a:lnTo>
                    <a:pt x="746686" y="3325502"/>
                  </a:lnTo>
                  <a:lnTo>
                    <a:pt x="825018" y="3368102"/>
                  </a:lnTo>
                  <a:lnTo>
                    <a:pt x="906326" y="3404625"/>
                  </a:lnTo>
                  <a:lnTo>
                    <a:pt x="987634" y="3430993"/>
                  </a:lnTo>
                  <a:lnTo>
                    <a:pt x="1071992" y="3451284"/>
                  </a:lnTo>
                  <a:lnTo>
                    <a:pt x="1156204" y="3463458"/>
                  </a:lnTo>
                  <a:lnTo>
                    <a:pt x="1240416" y="3467517"/>
                  </a:lnTo>
                  <a:lnTo>
                    <a:pt x="1324773" y="3463458"/>
                  </a:lnTo>
                  <a:lnTo>
                    <a:pt x="1408986" y="3451284"/>
                  </a:lnTo>
                  <a:lnTo>
                    <a:pt x="1493125" y="3430993"/>
                  </a:lnTo>
                  <a:lnTo>
                    <a:pt x="1574433" y="3404625"/>
                  </a:lnTo>
                  <a:lnTo>
                    <a:pt x="1655887" y="3368102"/>
                  </a:lnTo>
                  <a:lnTo>
                    <a:pt x="1734291" y="3325502"/>
                  </a:lnTo>
                  <a:lnTo>
                    <a:pt x="1811244" y="3274775"/>
                  </a:lnTo>
                  <a:lnTo>
                    <a:pt x="1885438" y="3215942"/>
                  </a:lnTo>
                  <a:lnTo>
                    <a:pt x="1956583" y="3151021"/>
                  </a:lnTo>
                  <a:lnTo>
                    <a:pt x="2023371" y="3079760"/>
                  </a:lnTo>
                  <a:lnTo>
                    <a:pt x="2087184" y="3000637"/>
                  </a:lnTo>
                  <a:lnTo>
                    <a:pt x="2146713" y="2917455"/>
                  </a:lnTo>
                  <a:lnTo>
                    <a:pt x="2202105" y="2828185"/>
                  </a:lnTo>
                  <a:lnTo>
                    <a:pt x="2254302" y="2734584"/>
                  </a:lnTo>
                  <a:lnTo>
                    <a:pt x="2300763" y="2635160"/>
                  </a:lnTo>
                  <a:lnTo>
                    <a:pt x="2341418" y="2531677"/>
                  </a:lnTo>
                  <a:lnTo>
                    <a:pt x="2377716" y="2426266"/>
                  </a:lnTo>
                  <a:lnTo>
                    <a:pt x="2409658" y="2314363"/>
                  </a:lnTo>
                  <a:lnTo>
                    <a:pt x="2434341" y="2202764"/>
                  </a:lnTo>
                  <a:lnTo>
                    <a:pt x="2454814" y="2087208"/>
                  </a:lnTo>
                  <a:lnTo>
                    <a:pt x="2469333" y="1971246"/>
                  </a:lnTo>
                  <a:lnTo>
                    <a:pt x="2478045" y="1853560"/>
                  </a:lnTo>
                  <a:lnTo>
                    <a:pt x="2480948" y="1733844"/>
                  </a:lnTo>
                  <a:lnTo>
                    <a:pt x="2478045" y="1615955"/>
                  </a:lnTo>
                  <a:lnTo>
                    <a:pt x="2469333" y="1498269"/>
                  </a:lnTo>
                  <a:lnTo>
                    <a:pt x="2454814" y="1380582"/>
                  </a:lnTo>
                  <a:lnTo>
                    <a:pt x="2434341" y="1266751"/>
                  </a:lnTo>
                  <a:lnTo>
                    <a:pt x="2409658" y="1153123"/>
                  </a:lnTo>
                  <a:lnTo>
                    <a:pt x="2377716" y="1043553"/>
                  </a:lnTo>
                  <a:lnTo>
                    <a:pt x="2341417" y="935809"/>
                  </a:lnTo>
                  <a:lnTo>
                    <a:pt x="2300763" y="834355"/>
                  </a:lnTo>
                  <a:lnTo>
                    <a:pt x="2254301" y="734931"/>
                  </a:lnTo>
                  <a:lnTo>
                    <a:pt x="2202104" y="639564"/>
                  </a:lnTo>
                  <a:lnTo>
                    <a:pt x="2146713" y="550082"/>
                  </a:lnTo>
                  <a:lnTo>
                    <a:pt x="2087184" y="466890"/>
                  </a:lnTo>
                  <a:lnTo>
                    <a:pt x="2023371" y="389785"/>
                  </a:lnTo>
                  <a:lnTo>
                    <a:pt x="1956582" y="318767"/>
                  </a:lnTo>
                  <a:lnTo>
                    <a:pt x="1885437" y="253837"/>
                  </a:lnTo>
                  <a:lnTo>
                    <a:pt x="1811244" y="194791"/>
                  </a:lnTo>
                  <a:lnTo>
                    <a:pt x="1734291" y="144064"/>
                  </a:lnTo>
                  <a:lnTo>
                    <a:pt x="1655887" y="101453"/>
                  </a:lnTo>
                  <a:lnTo>
                    <a:pt x="1574433" y="64930"/>
                  </a:lnTo>
                  <a:lnTo>
                    <a:pt x="1493125" y="36523"/>
                  </a:lnTo>
                  <a:lnTo>
                    <a:pt x="1408985" y="16232"/>
                  </a:lnTo>
                  <a:lnTo>
                    <a:pt x="1324773" y="4058"/>
                  </a:lnTo>
                  <a:lnTo>
                    <a:pt x="1240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34384" y="1346030"/>
              <a:ext cx="2480945" cy="3467735"/>
            </a:xfrm>
            <a:custGeom>
              <a:avLst/>
              <a:gdLst/>
              <a:ahLst/>
              <a:cxnLst/>
              <a:rect l="l" t="t" r="r" b="b"/>
              <a:pathLst>
                <a:path w="2480945" h="3467735">
                  <a:moveTo>
                    <a:pt x="0" y="1733844"/>
                  </a:moveTo>
                  <a:lnTo>
                    <a:pt x="2903" y="1615955"/>
                  </a:lnTo>
                  <a:lnTo>
                    <a:pt x="11608" y="1498269"/>
                  </a:lnTo>
                  <a:lnTo>
                    <a:pt x="26127" y="1380582"/>
                  </a:lnTo>
                  <a:lnTo>
                    <a:pt x="46447" y="1266751"/>
                  </a:lnTo>
                  <a:lnTo>
                    <a:pt x="71122" y="1153123"/>
                  </a:lnTo>
                  <a:lnTo>
                    <a:pt x="103058" y="1043553"/>
                  </a:lnTo>
                  <a:lnTo>
                    <a:pt x="139530" y="935809"/>
                  </a:lnTo>
                  <a:lnTo>
                    <a:pt x="180177" y="834355"/>
                  </a:lnTo>
                  <a:lnTo>
                    <a:pt x="226632" y="734930"/>
                  </a:lnTo>
                  <a:lnTo>
                    <a:pt x="277435" y="639564"/>
                  </a:lnTo>
                  <a:lnTo>
                    <a:pt x="334046" y="550082"/>
                  </a:lnTo>
                  <a:lnTo>
                    <a:pt x="393561" y="466890"/>
                  </a:lnTo>
                  <a:lnTo>
                    <a:pt x="457605" y="389785"/>
                  </a:lnTo>
                  <a:lnTo>
                    <a:pt x="524394" y="318767"/>
                  </a:lnTo>
                  <a:lnTo>
                    <a:pt x="595539" y="253837"/>
                  </a:lnTo>
                  <a:lnTo>
                    <a:pt x="669515" y="194791"/>
                  </a:lnTo>
                  <a:lnTo>
                    <a:pt x="746686" y="144064"/>
                  </a:lnTo>
                  <a:lnTo>
                    <a:pt x="825017" y="101453"/>
                  </a:lnTo>
                  <a:lnTo>
                    <a:pt x="906326" y="64930"/>
                  </a:lnTo>
                  <a:lnTo>
                    <a:pt x="987634" y="36523"/>
                  </a:lnTo>
                  <a:lnTo>
                    <a:pt x="1071991" y="16232"/>
                  </a:lnTo>
                  <a:lnTo>
                    <a:pt x="1156204" y="4058"/>
                  </a:lnTo>
                  <a:lnTo>
                    <a:pt x="1240416" y="0"/>
                  </a:lnTo>
                  <a:lnTo>
                    <a:pt x="1324773" y="4058"/>
                  </a:lnTo>
                  <a:lnTo>
                    <a:pt x="1408985" y="16232"/>
                  </a:lnTo>
                  <a:lnTo>
                    <a:pt x="1493125" y="36523"/>
                  </a:lnTo>
                  <a:lnTo>
                    <a:pt x="1574433" y="64930"/>
                  </a:lnTo>
                  <a:lnTo>
                    <a:pt x="1655887" y="101453"/>
                  </a:lnTo>
                  <a:lnTo>
                    <a:pt x="1734291" y="144064"/>
                  </a:lnTo>
                  <a:lnTo>
                    <a:pt x="1811244" y="194791"/>
                  </a:lnTo>
                  <a:lnTo>
                    <a:pt x="1885437" y="253837"/>
                  </a:lnTo>
                  <a:lnTo>
                    <a:pt x="1956582" y="318767"/>
                  </a:lnTo>
                  <a:lnTo>
                    <a:pt x="2023371" y="389785"/>
                  </a:lnTo>
                  <a:lnTo>
                    <a:pt x="2087184" y="466890"/>
                  </a:lnTo>
                  <a:lnTo>
                    <a:pt x="2146713" y="550082"/>
                  </a:lnTo>
                  <a:lnTo>
                    <a:pt x="2202104" y="639564"/>
                  </a:lnTo>
                  <a:lnTo>
                    <a:pt x="2254301" y="734931"/>
                  </a:lnTo>
                  <a:lnTo>
                    <a:pt x="2300763" y="834355"/>
                  </a:lnTo>
                  <a:lnTo>
                    <a:pt x="2341417" y="935809"/>
                  </a:lnTo>
                  <a:lnTo>
                    <a:pt x="2377716" y="1043553"/>
                  </a:lnTo>
                  <a:lnTo>
                    <a:pt x="2409658" y="1153123"/>
                  </a:lnTo>
                  <a:lnTo>
                    <a:pt x="2434341" y="1266751"/>
                  </a:lnTo>
                  <a:lnTo>
                    <a:pt x="2454814" y="1380582"/>
                  </a:lnTo>
                  <a:lnTo>
                    <a:pt x="2469333" y="1498269"/>
                  </a:lnTo>
                  <a:lnTo>
                    <a:pt x="2478045" y="1615955"/>
                  </a:lnTo>
                  <a:lnTo>
                    <a:pt x="2480948" y="1733844"/>
                  </a:lnTo>
                  <a:lnTo>
                    <a:pt x="2478045" y="1853560"/>
                  </a:lnTo>
                  <a:lnTo>
                    <a:pt x="2469333" y="1971246"/>
                  </a:lnTo>
                  <a:lnTo>
                    <a:pt x="2454814" y="2087208"/>
                  </a:lnTo>
                  <a:lnTo>
                    <a:pt x="2434341" y="2202764"/>
                  </a:lnTo>
                  <a:lnTo>
                    <a:pt x="2409658" y="2314363"/>
                  </a:lnTo>
                  <a:lnTo>
                    <a:pt x="2377716" y="2426266"/>
                  </a:lnTo>
                  <a:lnTo>
                    <a:pt x="2341418" y="2531677"/>
                  </a:lnTo>
                  <a:lnTo>
                    <a:pt x="2300763" y="2635160"/>
                  </a:lnTo>
                  <a:lnTo>
                    <a:pt x="2254302" y="2734584"/>
                  </a:lnTo>
                  <a:lnTo>
                    <a:pt x="2202105" y="2828185"/>
                  </a:lnTo>
                  <a:lnTo>
                    <a:pt x="2146713" y="2917455"/>
                  </a:lnTo>
                  <a:lnTo>
                    <a:pt x="2087184" y="3000637"/>
                  </a:lnTo>
                  <a:lnTo>
                    <a:pt x="2023371" y="3079760"/>
                  </a:lnTo>
                  <a:lnTo>
                    <a:pt x="1956583" y="3151021"/>
                  </a:lnTo>
                  <a:lnTo>
                    <a:pt x="1885438" y="3215942"/>
                  </a:lnTo>
                  <a:lnTo>
                    <a:pt x="1811244" y="3274775"/>
                  </a:lnTo>
                  <a:lnTo>
                    <a:pt x="1734291" y="3325502"/>
                  </a:lnTo>
                  <a:lnTo>
                    <a:pt x="1655887" y="3368102"/>
                  </a:lnTo>
                  <a:lnTo>
                    <a:pt x="1574433" y="3404625"/>
                  </a:lnTo>
                  <a:lnTo>
                    <a:pt x="1493125" y="3430993"/>
                  </a:lnTo>
                  <a:lnTo>
                    <a:pt x="1408986" y="3451284"/>
                  </a:lnTo>
                  <a:lnTo>
                    <a:pt x="1324773" y="3463458"/>
                  </a:lnTo>
                  <a:lnTo>
                    <a:pt x="1240416" y="3467517"/>
                  </a:lnTo>
                  <a:lnTo>
                    <a:pt x="1156204" y="3463458"/>
                  </a:lnTo>
                  <a:lnTo>
                    <a:pt x="1071992" y="3451284"/>
                  </a:lnTo>
                  <a:lnTo>
                    <a:pt x="987634" y="3430993"/>
                  </a:lnTo>
                  <a:lnTo>
                    <a:pt x="906326" y="3404625"/>
                  </a:lnTo>
                  <a:lnTo>
                    <a:pt x="825018" y="3368102"/>
                  </a:lnTo>
                  <a:lnTo>
                    <a:pt x="746686" y="3325502"/>
                  </a:lnTo>
                  <a:lnTo>
                    <a:pt x="669516" y="3274775"/>
                  </a:lnTo>
                  <a:lnTo>
                    <a:pt x="595539" y="3215942"/>
                  </a:lnTo>
                  <a:lnTo>
                    <a:pt x="524395" y="3151021"/>
                  </a:lnTo>
                  <a:lnTo>
                    <a:pt x="457606" y="3079760"/>
                  </a:lnTo>
                  <a:lnTo>
                    <a:pt x="393561" y="3000636"/>
                  </a:lnTo>
                  <a:lnTo>
                    <a:pt x="334046" y="2917455"/>
                  </a:lnTo>
                  <a:lnTo>
                    <a:pt x="277435" y="2828185"/>
                  </a:lnTo>
                  <a:lnTo>
                    <a:pt x="226632" y="2734584"/>
                  </a:lnTo>
                  <a:lnTo>
                    <a:pt x="180177" y="2635159"/>
                  </a:lnTo>
                  <a:lnTo>
                    <a:pt x="139530" y="2531677"/>
                  </a:lnTo>
                  <a:lnTo>
                    <a:pt x="103058" y="2426266"/>
                  </a:lnTo>
                  <a:lnTo>
                    <a:pt x="71123" y="2314363"/>
                  </a:lnTo>
                  <a:lnTo>
                    <a:pt x="46447" y="2202763"/>
                  </a:lnTo>
                  <a:lnTo>
                    <a:pt x="26127" y="2087208"/>
                  </a:lnTo>
                  <a:lnTo>
                    <a:pt x="11608" y="1971246"/>
                  </a:lnTo>
                  <a:lnTo>
                    <a:pt x="2903" y="1853560"/>
                  </a:lnTo>
                  <a:lnTo>
                    <a:pt x="0" y="17338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78271" y="1550967"/>
              <a:ext cx="2190750" cy="3061970"/>
            </a:xfrm>
            <a:custGeom>
              <a:avLst/>
              <a:gdLst/>
              <a:ahLst/>
              <a:cxnLst/>
              <a:rect l="l" t="t" r="r" b="b"/>
              <a:pathLst>
                <a:path w="2190750" h="3061970">
                  <a:moveTo>
                    <a:pt x="1095077" y="0"/>
                  </a:moveTo>
                  <a:lnTo>
                    <a:pt x="1016673" y="4058"/>
                  </a:lnTo>
                  <a:lnTo>
                    <a:pt x="939720" y="16232"/>
                  </a:lnTo>
                  <a:lnTo>
                    <a:pt x="862768" y="36523"/>
                  </a:lnTo>
                  <a:lnTo>
                    <a:pt x="787122" y="63104"/>
                  </a:lnTo>
                  <a:lnTo>
                    <a:pt x="713073" y="97598"/>
                  </a:lnTo>
                  <a:lnTo>
                    <a:pt x="640549" y="140209"/>
                  </a:lnTo>
                  <a:lnTo>
                    <a:pt x="570856" y="188906"/>
                  </a:lnTo>
                  <a:lnTo>
                    <a:pt x="503922" y="243691"/>
                  </a:lnTo>
                  <a:lnTo>
                    <a:pt x="438585" y="306593"/>
                  </a:lnTo>
                  <a:lnTo>
                    <a:pt x="377604" y="375581"/>
                  </a:lnTo>
                  <a:lnTo>
                    <a:pt x="320978" y="448831"/>
                  </a:lnTo>
                  <a:lnTo>
                    <a:pt x="267097" y="529994"/>
                  </a:lnTo>
                  <a:lnTo>
                    <a:pt x="219191" y="613186"/>
                  </a:lnTo>
                  <a:lnTo>
                    <a:pt x="174195" y="704494"/>
                  </a:lnTo>
                  <a:lnTo>
                    <a:pt x="133548" y="798035"/>
                  </a:lnTo>
                  <a:lnTo>
                    <a:pt x="98709" y="895430"/>
                  </a:lnTo>
                  <a:lnTo>
                    <a:pt x="69678" y="996884"/>
                  </a:lnTo>
                  <a:lnTo>
                    <a:pt x="45002" y="1100367"/>
                  </a:lnTo>
                  <a:lnTo>
                    <a:pt x="26127" y="1206082"/>
                  </a:lnTo>
                  <a:lnTo>
                    <a:pt x="11615" y="1313623"/>
                  </a:lnTo>
                  <a:lnTo>
                    <a:pt x="2903" y="1421164"/>
                  </a:lnTo>
                  <a:lnTo>
                    <a:pt x="0" y="1530937"/>
                  </a:lnTo>
                  <a:lnTo>
                    <a:pt x="2903" y="1640507"/>
                  </a:lnTo>
                  <a:lnTo>
                    <a:pt x="11615" y="1748048"/>
                  </a:lnTo>
                  <a:lnTo>
                    <a:pt x="26127" y="1855893"/>
                  </a:lnTo>
                  <a:lnTo>
                    <a:pt x="45002" y="1963333"/>
                  </a:lnTo>
                  <a:lnTo>
                    <a:pt x="69678" y="2066815"/>
                  </a:lnTo>
                  <a:lnTo>
                    <a:pt x="98709" y="2166240"/>
                  </a:lnTo>
                  <a:lnTo>
                    <a:pt x="133548" y="2263940"/>
                  </a:lnTo>
                  <a:lnTo>
                    <a:pt x="174195" y="2359205"/>
                  </a:lnTo>
                  <a:lnTo>
                    <a:pt x="219191" y="2448485"/>
                  </a:lnTo>
                  <a:lnTo>
                    <a:pt x="267097" y="2533706"/>
                  </a:lnTo>
                  <a:lnTo>
                    <a:pt x="320979" y="2613103"/>
                  </a:lnTo>
                  <a:lnTo>
                    <a:pt x="377604" y="2688169"/>
                  </a:lnTo>
                  <a:lnTo>
                    <a:pt x="438585" y="2757147"/>
                  </a:lnTo>
                  <a:lnTo>
                    <a:pt x="503922" y="2818020"/>
                  </a:lnTo>
                  <a:lnTo>
                    <a:pt x="570857" y="2874824"/>
                  </a:lnTo>
                  <a:lnTo>
                    <a:pt x="640549" y="2923511"/>
                  </a:lnTo>
                  <a:lnTo>
                    <a:pt x="713074" y="2964346"/>
                  </a:lnTo>
                  <a:lnTo>
                    <a:pt x="787122" y="2998831"/>
                  </a:lnTo>
                  <a:lnTo>
                    <a:pt x="862768" y="3027238"/>
                  </a:lnTo>
                  <a:lnTo>
                    <a:pt x="939720" y="3045499"/>
                  </a:lnTo>
                  <a:lnTo>
                    <a:pt x="1016673" y="3057674"/>
                  </a:lnTo>
                  <a:lnTo>
                    <a:pt x="1095077" y="3061732"/>
                  </a:lnTo>
                  <a:lnTo>
                    <a:pt x="1173627" y="3057674"/>
                  </a:lnTo>
                  <a:lnTo>
                    <a:pt x="1250580" y="3045499"/>
                  </a:lnTo>
                  <a:lnTo>
                    <a:pt x="1327459" y="3027238"/>
                  </a:lnTo>
                  <a:lnTo>
                    <a:pt x="1402960" y="2998831"/>
                  </a:lnTo>
                  <a:lnTo>
                    <a:pt x="1477154" y="2964347"/>
                  </a:lnTo>
                  <a:lnTo>
                    <a:pt x="1549751" y="2923511"/>
                  </a:lnTo>
                  <a:lnTo>
                    <a:pt x="1619443" y="2874824"/>
                  </a:lnTo>
                  <a:lnTo>
                    <a:pt x="1687684" y="2818020"/>
                  </a:lnTo>
                  <a:lnTo>
                    <a:pt x="1751715" y="2757148"/>
                  </a:lnTo>
                  <a:lnTo>
                    <a:pt x="1812696" y="2688169"/>
                  </a:lnTo>
                  <a:lnTo>
                    <a:pt x="1869321" y="2613103"/>
                  </a:lnTo>
                  <a:lnTo>
                    <a:pt x="1923043" y="2533706"/>
                  </a:lnTo>
                  <a:lnTo>
                    <a:pt x="1970884" y="2448485"/>
                  </a:lnTo>
                  <a:lnTo>
                    <a:pt x="2016112" y="2359205"/>
                  </a:lnTo>
                  <a:lnTo>
                    <a:pt x="2056766" y="2263940"/>
                  </a:lnTo>
                  <a:lnTo>
                    <a:pt x="2091612" y="2166240"/>
                  </a:lnTo>
                  <a:lnTo>
                    <a:pt x="2120578" y="2066816"/>
                  </a:lnTo>
                  <a:lnTo>
                    <a:pt x="2145261" y="1963333"/>
                  </a:lnTo>
                  <a:lnTo>
                    <a:pt x="2165588" y="1855893"/>
                  </a:lnTo>
                  <a:lnTo>
                    <a:pt x="2178656" y="1748048"/>
                  </a:lnTo>
                  <a:lnTo>
                    <a:pt x="2187367" y="1640507"/>
                  </a:lnTo>
                  <a:lnTo>
                    <a:pt x="2190271" y="1530937"/>
                  </a:lnTo>
                  <a:lnTo>
                    <a:pt x="2187367" y="1421164"/>
                  </a:lnTo>
                  <a:lnTo>
                    <a:pt x="2178656" y="1313623"/>
                  </a:lnTo>
                  <a:lnTo>
                    <a:pt x="2165588" y="1206082"/>
                  </a:lnTo>
                  <a:lnTo>
                    <a:pt x="2145261" y="1100367"/>
                  </a:lnTo>
                  <a:lnTo>
                    <a:pt x="2120578" y="996884"/>
                  </a:lnTo>
                  <a:lnTo>
                    <a:pt x="2091612" y="895430"/>
                  </a:lnTo>
                  <a:lnTo>
                    <a:pt x="2056766" y="798035"/>
                  </a:lnTo>
                  <a:lnTo>
                    <a:pt x="2016112" y="704494"/>
                  </a:lnTo>
                  <a:lnTo>
                    <a:pt x="1970884" y="613186"/>
                  </a:lnTo>
                  <a:lnTo>
                    <a:pt x="1923043" y="529994"/>
                  </a:lnTo>
                  <a:lnTo>
                    <a:pt x="1869321" y="448831"/>
                  </a:lnTo>
                  <a:lnTo>
                    <a:pt x="1812696" y="375581"/>
                  </a:lnTo>
                  <a:lnTo>
                    <a:pt x="1751714" y="306593"/>
                  </a:lnTo>
                  <a:lnTo>
                    <a:pt x="1687684" y="243691"/>
                  </a:lnTo>
                  <a:lnTo>
                    <a:pt x="1619443" y="188906"/>
                  </a:lnTo>
                  <a:lnTo>
                    <a:pt x="1549750" y="140209"/>
                  </a:lnTo>
                  <a:lnTo>
                    <a:pt x="1477154" y="97598"/>
                  </a:lnTo>
                  <a:lnTo>
                    <a:pt x="1402960" y="63104"/>
                  </a:lnTo>
                  <a:lnTo>
                    <a:pt x="1327459" y="36523"/>
                  </a:lnTo>
                  <a:lnTo>
                    <a:pt x="1250579" y="16232"/>
                  </a:lnTo>
                  <a:lnTo>
                    <a:pt x="1173627" y="4058"/>
                  </a:lnTo>
                  <a:lnTo>
                    <a:pt x="10950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78271" y="1550967"/>
              <a:ext cx="2190750" cy="3061970"/>
            </a:xfrm>
            <a:custGeom>
              <a:avLst/>
              <a:gdLst/>
              <a:ahLst/>
              <a:cxnLst/>
              <a:rect l="l" t="t" r="r" b="b"/>
              <a:pathLst>
                <a:path w="2190750" h="3061970">
                  <a:moveTo>
                    <a:pt x="0" y="1530937"/>
                  </a:moveTo>
                  <a:lnTo>
                    <a:pt x="2903" y="1421164"/>
                  </a:lnTo>
                  <a:lnTo>
                    <a:pt x="11615" y="1313623"/>
                  </a:lnTo>
                  <a:lnTo>
                    <a:pt x="26127" y="1206082"/>
                  </a:lnTo>
                  <a:lnTo>
                    <a:pt x="45002" y="1100367"/>
                  </a:lnTo>
                  <a:lnTo>
                    <a:pt x="69678" y="996884"/>
                  </a:lnTo>
                  <a:lnTo>
                    <a:pt x="98709" y="895430"/>
                  </a:lnTo>
                  <a:lnTo>
                    <a:pt x="133548" y="798035"/>
                  </a:lnTo>
                  <a:lnTo>
                    <a:pt x="174195" y="704494"/>
                  </a:lnTo>
                  <a:lnTo>
                    <a:pt x="219191" y="613186"/>
                  </a:lnTo>
                  <a:lnTo>
                    <a:pt x="267097" y="529994"/>
                  </a:lnTo>
                  <a:lnTo>
                    <a:pt x="320978" y="448831"/>
                  </a:lnTo>
                  <a:lnTo>
                    <a:pt x="377604" y="375581"/>
                  </a:lnTo>
                  <a:lnTo>
                    <a:pt x="438585" y="306593"/>
                  </a:lnTo>
                  <a:lnTo>
                    <a:pt x="503922" y="243691"/>
                  </a:lnTo>
                  <a:lnTo>
                    <a:pt x="570856" y="188906"/>
                  </a:lnTo>
                  <a:lnTo>
                    <a:pt x="640549" y="140209"/>
                  </a:lnTo>
                  <a:lnTo>
                    <a:pt x="713073" y="97598"/>
                  </a:lnTo>
                  <a:lnTo>
                    <a:pt x="787122" y="63104"/>
                  </a:lnTo>
                  <a:lnTo>
                    <a:pt x="862768" y="36523"/>
                  </a:lnTo>
                  <a:lnTo>
                    <a:pt x="939720" y="16232"/>
                  </a:lnTo>
                  <a:lnTo>
                    <a:pt x="1016673" y="4058"/>
                  </a:lnTo>
                  <a:lnTo>
                    <a:pt x="1095077" y="0"/>
                  </a:lnTo>
                  <a:lnTo>
                    <a:pt x="1173627" y="4058"/>
                  </a:lnTo>
                  <a:lnTo>
                    <a:pt x="1250579" y="16232"/>
                  </a:lnTo>
                  <a:lnTo>
                    <a:pt x="1327459" y="36523"/>
                  </a:lnTo>
                  <a:lnTo>
                    <a:pt x="1402960" y="63104"/>
                  </a:lnTo>
                  <a:lnTo>
                    <a:pt x="1477154" y="97598"/>
                  </a:lnTo>
                  <a:lnTo>
                    <a:pt x="1549750" y="140209"/>
                  </a:lnTo>
                  <a:lnTo>
                    <a:pt x="1619443" y="188906"/>
                  </a:lnTo>
                  <a:lnTo>
                    <a:pt x="1687684" y="243691"/>
                  </a:lnTo>
                  <a:lnTo>
                    <a:pt x="1751714" y="306593"/>
                  </a:lnTo>
                  <a:lnTo>
                    <a:pt x="1812696" y="375581"/>
                  </a:lnTo>
                  <a:lnTo>
                    <a:pt x="1869321" y="448831"/>
                  </a:lnTo>
                  <a:lnTo>
                    <a:pt x="1923043" y="529994"/>
                  </a:lnTo>
                  <a:lnTo>
                    <a:pt x="1970884" y="613186"/>
                  </a:lnTo>
                  <a:lnTo>
                    <a:pt x="2016112" y="704494"/>
                  </a:lnTo>
                  <a:lnTo>
                    <a:pt x="2056766" y="798035"/>
                  </a:lnTo>
                  <a:lnTo>
                    <a:pt x="2091612" y="895430"/>
                  </a:lnTo>
                  <a:lnTo>
                    <a:pt x="2120578" y="996884"/>
                  </a:lnTo>
                  <a:lnTo>
                    <a:pt x="2145261" y="1100367"/>
                  </a:lnTo>
                  <a:lnTo>
                    <a:pt x="2165588" y="1206082"/>
                  </a:lnTo>
                  <a:lnTo>
                    <a:pt x="2178656" y="1313623"/>
                  </a:lnTo>
                  <a:lnTo>
                    <a:pt x="2187367" y="1421164"/>
                  </a:lnTo>
                  <a:lnTo>
                    <a:pt x="2190271" y="1530937"/>
                  </a:lnTo>
                  <a:lnTo>
                    <a:pt x="2187367" y="1640507"/>
                  </a:lnTo>
                  <a:lnTo>
                    <a:pt x="2178656" y="1748048"/>
                  </a:lnTo>
                  <a:lnTo>
                    <a:pt x="2165588" y="1855893"/>
                  </a:lnTo>
                  <a:lnTo>
                    <a:pt x="2145261" y="1963333"/>
                  </a:lnTo>
                  <a:lnTo>
                    <a:pt x="2120578" y="2066816"/>
                  </a:lnTo>
                  <a:lnTo>
                    <a:pt x="2091612" y="2166240"/>
                  </a:lnTo>
                  <a:lnTo>
                    <a:pt x="2056766" y="2263940"/>
                  </a:lnTo>
                  <a:lnTo>
                    <a:pt x="2016112" y="2359205"/>
                  </a:lnTo>
                  <a:lnTo>
                    <a:pt x="1970884" y="2448485"/>
                  </a:lnTo>
                  <a:lnTo>
                    <a:pt x="1923043" y="2533706"/>
                  </a:lnTo>
                  <a:lnTo>
                    <a:pt x="1869321" y="2613103"/>
                  </a:lnTo>
                  <a:lnTo>
                    <a:pt x="1812696" y="2688169"/>
                  </a:lnTo>
                  <a:lnTo>
                    <a:pt x="1751715" y="2757148"/>
                  </a:lnTo>
                  <a:lnTo>
                    <a:pt x="1687684" y="2818020"/>
                  </a:lnTo>
                  <a:lnTo>
                    <a:pt x="1619443" y="2874824"/>
                  </a:lnTo>
                  <a:lnTo>
                    <a:pt x="1549751" y="2923511"/>
                  </a:lnTo>
                  <a:lnTo>
                    <a:pt x="1477154" y="2964347"/>
                  </a:lnTo>
                  <a:lnTo>
                    <a:pt x="1402960" y="2998831"/>
                  </a:lnTo>
                  <a:lnTo>
                    <a:pt x="1327459" y="3027238"/>
                  </a:lnTo>
                  <a:lnTo>
                    <a:pt x="1250580" y="3045499"/>
                  </a:lnTo>
                  <a:lnTo>
                    <a:pt x="1173627" y="3057674"/>
                  </a:lnTo>
                  <a:lnTo>
                    <a:pt x="1095077" y="3061732"/>
                  </a:lnTo>
                  <a:lnTo>
                    <a:pt x="1016673" y="3057674"/>
                  </a:lnTo>
                  <a:lnTo>
                    <a:pt x="939720" y="3045499"/>
                  </a:lnTo>
                  <a:lnTo>
                    <a:pt x="862768" y="3027238"/>
                  </a:lnTo>
                  <a:lnTo>
                    <a:pt x="787122" y="2998831"/>
                  </a:lnTo>
                  <a:lnTo>
                    <a:pt x="713074" y="2964346"/>
                  </a:lnTo>
                  <a:lnTo>
                    <a:pt x="640549" y="2923511"/>
                  </a:lnTo>
                  <a:lnTo>
                    <a:pt x="570857" y="2874824"/>
                  </a:lnTo>
                  <a:lnTo>
                    <a:pt x="503922" y="2818020"/>
                  </a:lnTo>
                  <a:lnTo>
                    <a:pt x="438585" y="2757147"/>
                  </a:lnTo>
                  <a:lnTo>
                    <a:pt x="377604" y="2688169"/>
                  </a:lnTo>
                  <a:lnTo>
                    <a:pt x="320979" y="2613103"/>
                  </a:lnTo>
                  <a:lnTo>
                    <a:pt x="267097" y="2533706"/>
                  </a:lnTo>
                  <a:lnTo>
                    <a:pt x="219191" y="2448485"/>
                  </a:lnTo>
                  <a:lnTo>
                    <a:pt x="174195" y="2359205"/>
                  </a:lnTo>
                  <a:lnTo>
                    <a:pt x="133548" y="2263940"/>
                  </a:lnTo>
                  <a:lnTo>
                    <a:pt x="98709" y="2166240"/>
                  </a:lnTo>
                  <a:lnTo>
                    <a:pt x="69678" y="2066815"/>
                  </a:lnTo>
                  <a:lnTo>
                    <a:pt x="45002" y="1963333"/>
                  </a:lnTo>
                  <a:lnTo>
                    <a:pt x="26127" y="1855893"/>
                  </a:lnTo>
                  <a:lnTo>
                    <a:pt x="11615" y="1748048"/>
                  </a:lnTo>
                  <a:lnTo>
                    <a:pt x="2903" y="1640507"/>
                  </a:lnTo>
                  <a:lnTo>
                    <a:pt x="0" y="15309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3591" y="1780456"/>
              <a:ext cx="1880235" cy="2602865"/>
            </a:xfrm>
            <a:custGeom>
              <a:avLst/>
              <a:gdLst/>
              <a:ahLst/>
              <a:cxnLst/>
              <a:rect l="l" t="t" r="r" b="b"/>
              <a:pathLst>
                <a:path w="1880234" h="2602865">
                  <a:moveTo>
                    <a:pt x="939757" y="0"/>
                  </a:moveTo>
                  <a:lnTo>
                    <a:pt x="865708" y="4058"/>
                  </a:lnTo>
                  <a:lnTo>
                    <a:pt x="793111" y="16232"/>
                  </a:lnTo>
                  <a:lnTo>
                    <a:pt x="720514" y="36523"/>
                  </a:lnTo>
                  <a:lnTo>
                    <a:pt x="649224" y="62901"/>
                  </a:lnTo>
                  <a:lnTo>
                    <a:pt x="580984" y="99424"/>
                  </a:lnTo>
                  <a:lnTo>
                    <a:pt x="512815" y="142035"/>
                  </a:lnTo>
                  <a:lnTo>
                    <a:pt x="448930" y="190935"/>
                  </a:lnTo>
                  <a:lnTo>
                    <a:pt x="387731" y="247750"/>
                  </a:lnTo>
                  <a:lnTo>
                    <a:pt x="329726" y="312680"/>
                  </a:lnTo>
                  <a:lnTo>
                    <a:pt x="276005" y="381669"/>
                  </a:lnTo>
                  <a:lnTo>
                    <a:pt x="225187" y="456744"/>
                  </a:lnTo>
                  <a:lnTo>
                    <a:pt x="180177" y="535878"/>
                  </a:lnTo>
                  <a:lnTo>
                    <a:pt x="138071" y="621302"/>
                  </a:lnTo>
                  <a:lnTo>
                    <a:pt x="103065" y="710582"/>
                  </a:lnTo>
                  <a:lnTo>
                    <a:pt x="71130" y="803919"/>
                  </a:lnTo>
                  <a:lnTo>
                    <a:pt x="46454" y="899286"/>
                  </a:lnTo>
                  <a:lnTo>
                    <a:pt x="26127" y="998913"/>
                  </a:lnTo>
                  <a:lnTo>
                    <a:pt x="11615" y="1098338"/>
                  </a:lnTo>
                  <a:lnTo>
                    <a:pt x="2903" y="1199792"/>
                  </a:lnTo>
                  <a:lnTo>
                    <a:pt x="0" y="1301448"/>
                  </a:lnTo>
                  <a:lnTo>
                    <a:pt x="2903" y="1404931"/>
                  </a:lnTo>
                  <a:lnTo>
                    <a:pt x="11615" y="1506385"/>
                  </a:lnTo>
                  <a:lnTo>
                    <a:pt x="26127" y="1605810"/>
                  </a:lnTo>
                  <a:lnTo>
                    <a:pt x="46454" y="1703408"/>
                  </a:lnTo>
                  <a:lnTo>
                    <a:pt x="71130" y="1800804"/>
                  </a:lnTo>
                  <a:lnTo>
                    <a:pt x="103065" y="1892112"/>
                  </a:lnTo>
                  <a:lnTo>
                    <a:pt x="138071" y="1981391"/>
                  </a:lnTo>
                  <a:lnTo>
                    <a:pt x="180177" y="2066815"/>
                  </a:lnTo>
                  <a:lnTo>
                    <a:pt x="225187" y="2147978"/>
                  </a:lnTo>
                  <a:lnTo>
                    <a:pt x="276005" y="2223054"/>
                  </a:lnTo>
                  <a:lnTo>
                    <a:pt x="329727" y="2292043"/>
                  </a:lnTo>
                  <a:lnTo>
                    <a:pt x="387731" y="2355208"/>
                  </a:lnTo>
                  <a:lnTo>
                    <a:pt x="448930" y="2412022"/>
                  </a:lnTo>
                  <a:lnTo>
                    <a:pt x="512815" y="2462739"/>
                  </a:lnTo>
                  <a:lnTo>
                    <a:pt x="580984" y="2505349"/>
                  </a:lnTo>
                  <a:lnTo>
                    <a:pt x="649225" y="2539834"/>
                  </a:lnTo>
                  <a:lnTo>
                    <a:pt x="720515" y="2568241"/>
                  </a:lnTo>
                  <a:lnTo>
                    <a:pt x="793111" y="2588531"/>
                  </a:lnTo>
                  <a:lnTo>
                    <a:pt x="865708" y="2598667"/>
                  </a:lnTo>
                  <a:lnTo>
                    <a:pt x="939757" y="2602725"/>
                  </a:lnTo>
                  <a:lnTo>
                    <a:pt x="1013951" y="2598667"/>
                  </a:lnTo>
                  <a:lnTo>
                    <a:pt x="1086547" y="2588531"/>
                  </a:lnTo>
                  <a:lnTo>
                    <a:pt x="1159071" y="2568241"/>
                  </a:lnTo>
                  <a:lnTo>
                    <a:pt x="1230216" y="2539834"/>
                  </a:lnTo>
                  <a:lnTo>
                    <a:pt x="1300127" y="2505349"/>
                  </a:lnTo>
                  <a:lnTo>
                    <a:pt x="1366843" y="2462739"/>
                  </a:lnTo>
                  <a:lnTo>
                    <a:pt x="1430728" y="2412022"/>
                  </a:lnTo>
                  <a:lnTo>
                    <a:pt x="1491709" y="2355208"/>
                  </a:lnTo>
                  <a:lnTo>
                    <a:pt x="1549787" y="2292043"/>
                  </a:lnTo>
                  <a:lnTo>
                    <a:pt x="1603654" y="2223054"/>
                  </a:lnTo>
                  <a:lnTo>
                    <a:pt x="1654471" y="2147979"/>
                  </a:lnTo>
                  <a:lnTo>
                    <a:pt x="1699481" y="2066816"/>
                  </a:lnTo>
                  <a:lnTo>
                    <a:pt x="1741587" y="1981391"/>
                  </a:lnTo>
                  <a:lnTo>
                    <a:pt x="1776434" y="1892112"/>
                  </a:lnTo>
                  <a:lnTo>
                    <a:pt x="1808304" y="1800804"/>
                  </a:lnTo>
                  <a:lnTo>
                    <a:pt x="1832987" y="1703408"/>
                  </a:lnTo>
                  <a:lnTo>
                    <a:pt x="1853314" y="1605810"/>
                  </a:lnTo>
                  <a:lnTo>
                    <a:pt x="1868051" y="1506385"/>
                  </a:lnTo>
                  <a:lnTo>
                    <a:pt x="1876762" y="1404931"/>
                  </a:lnTo>
                  <a:lnTo>
                    <a:pt x="1879666" y="1301448"/>
                  </a:lnTo>
                  <a:lnTo>
                    <a:pt x="1876762" y="1199792"/>
                  </a:lnTo>
                  <a:lnTo>
                    <a:pt x="1868051" y="1098338"/>
                  </a:lnTo>
                  <a:lnTo>
                    <a:pt x="1853314" y="998913"/>
                  </a:lnTo>
                  <a:lnTo>
                    <a:pt x="1832986" y="899286"/>
                  </a:lnTo>
                  <a:lnTo>
                    <a:pt x="1808304" y="803919"/>
                  </a:lnTo>
                  <a:lnTo>
                    <a:pt x="1776434" y="710582"/>
                  </a:lnTo>
                  <a:lnTo>
                    <a:pt x="1741587" y="621302"/>
                  </a:lnTo>
                  <a:lnTo>
                    <a:pt x="1699481" y="535878"/>
                  </a:lnTo>
                  <a:lnTo>
                    <a:pt x="1654471" y="456744"/>
                  </a:lnTo>
                  <a:lnTo>
                    <a:pt x="1603653" y="381669"/>
                  </a:lnTo>
                  <a:lnTo>
                    <a:pt x="1549787" y="312680"/>
                  </a:lnTo>
                  <a:lnTo>
                    <a:pt x="1491709" y="247750"/>
                  </a:lnTo>
                  <a:lnTo>
                    <a:pt x="1430728" y="190936"/>
                  </a:lnTo>
                  <a:lnTo>
                    <a:pt x="1366843" y="142035"/>
                  </a:lnTo>
                  <a:lnTo>
                    <a:pt x="1300127" y="99424"/>
                  </a:lnTo>
                  <a:lnTo>
                    <a:pt x="1230216" y="62901"/>
                  </a:lnTo>
                  <a:lnTo>
                    <a:pt x="1159071" y="36523"/>
                  </a:lnTo>
                  <a:lnTo>
                    <a:pt x="1086547" y="16232"/>
                  </a:lnTo>
                  <a:lnTo>
                    <a:pt x="1013950" y="4058"/>
                  </a:lnTo>
                  <a:lnTo>
                    <a:pt x="9397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33591" y="1780456"/>
              <a:ext cx="1880235" cy="2602865"/>
            </a:xfrm>
            <a:custGeom>
              <a:avLst/>
              <a:gdLst/>
              <a:ahLst/>
              <a:cxnLst/>
              <a:rect l="l" t="t" r="r" b="b"/>
              <a:pathLst>
                <a:path w="1880234" h="2602865">
                  <a:moveTo>
                    <a:pt x="0" y="1301448"/>
                  </a:moveTo>
                  <a:lnTo>
                    <a:pt x="2903" y="1199792"/>
                  </a:lnTo>
                  <a:lnTo>
                    <a:pt x="11615" y="1098338"/>
                  </a:lnTo>
                  <a:lnTo>
                    <a:pt x="26127" y="998913"/>
                  </a:lnTo>
                  <a:lnTo>
                    <a:pt x="46454" y="899286"/>
                  </a:lnTo>
                  <a:lnTo>
                    <a:pt x="71130" y="803919"/>
                  </a:lnTo>
                  <a:lnTo>
                    <a:pt x="103065" y="710582"/>
                  </a:lnTo>
                  <a:lnTo>
                    <a:pt x="138071" y="621302"/>
                  </a:lnTo>
                  <a:lnTo>
                    <a:pt x="180177" y="535878"/>
                  </a:lnTo>
                  <a:lnTo>
                    <a:pt x="225187" y="456744"/>
                  </a:lnTo>
                  <a:lnTo>
                    <a:pt x="276005" y="381669"/>
                  </a:lnTo>
                  <a:lnTo>
                    <a:pt x="329726" y="312680"/>
                  </a:lnTo>
                  <a:lnTo>
                    <a:pt x="387731" y="247750"/>
                  </a:lnTo>
                  <a:lnTo>
                    <a:pt x="448930" y="190935"/>
                  </a:lnTo>
                  <a:lnTo>
                    <a:pt x="512815" y="142035"/>
                  </a:lnTo>
                  <a:lnTo>
                    <a:pt x="580984" y="99424"/>
                  </a:lnTo>
                  <a:lnTo>
                    <a:pt x="649224" y="62901"/>
                  </a:lnTo>
                  <a:lnTo>
                    <a:pt x="720514" y="36523"/>
                  </a:lnTo>
                  <a:lnTo>
                    <a:pt x="793111" y="16232"/>
                  </a:lnTo>
                  <a:lnTo>
                    <a:pt x="865708" y="4058"/>
                  </a:lnTo>
                  <a:lnTo>
                    <a:pt x="939757" y="0"/>
                  </a:lnTo>
                  <a:lnTo>
                    <a:pt x="1013950" y="4058"/>
                  </a:lnTo>
                  <a:lnTo>
                    <a:pt x="1086547" y="16232"/>
                  </a:lnTo>
                  <a:lnTo>
                    <a:pt x="1159071" y="36523"/>
                  </a:lnTo>
                  <a:lnTo>
                    <a:pt x="1230216" y="62901"/>
                  </a:lnTo>
                  <a:lnTo>
                    <a:pt x="1300127" y="99424"/>
                  </a:lnTo>
                  <a:lnTo>
                    <a:pt x="1366843" y="142035"/>
                  </a:lnTo>
                  <a:lnTo>
                    <a:pt x="1430728" y="190936"/>
                  </a:lnTo>
                  <a:lnTo>
                    <a:pt x="1491709" y="247750"/>
                  </a:lnTo>
                  <a:lnTo>
                    <a:pt x="1549787" y="312680"/>
                  </a:lnTo>
                  <a:lnTo>
                    <a:pt x="1603653" y="381669"/>
                  </a:lnTo>
                  <a:lnTo>
                    <a:pt x="1654471" y="456744"/>
                  </a:lnTo>
                  <a:lnTo>
                    <a:pt x="1699481" y="535878"/>
                  </a:lnTo>
                  <a:lnTo>
                    <a:pt x="1741587" y="621302"/>
                  </a:lnTo>
                  <a:lnTo>
                    <a:pt x="1776434" y="710582"/>
                  </a:lnTo>
                  <a:lnTo>
                    <a:pt x="1808304" y="803919"/>
                  </a:lnTo>
                  <a:lnTo>
                    <a:pt x="1832986" y="899286"/>
                  </a:lnTo>
                  <a:lnTo>
                    <a:pt x="1853314" y="998913"/>
                  </a:lnTo>
                  <a:lnTo>
                    <a:pt x="1868051" y="1098338"/>
                  </a:lnTo>
                  <a:lnTo>
                    <a:pt x="1876762" y="1199792"/>
                  </a:lnTo>
                  <a:lnTo>
                    <a:pt x="1879666" y="1301448"/>
                  </a:lnTo>
                  <a:lnTo>
                    <a:pt x="1876762" y="1404931"/>
                  </a:lnTo>
                  <a:lnTo>
                    <a:pt x="1868051" y="1506385"/>
                  </a:lnTo>
                  <a:lnTo>
                    <a:pt x="1853314" y="1605810"/>
                  </a:lnTo>
                  <a:lnTo>
                    <a:pt x="1832987" y="1703408"/>
                  </a:lnTo>
                  <a:lnTo>
                    <a:pt x="1808304" y="1800804"/>
                  </a:lnTo>
                  <a:lnTo>
                    <a:pt x="1776434" y="1892112"/>
                  </a:lnTo>
                  <a:lnTo>
                    <a:pt x="1741587" y="1981391"/>
                  </a:lnTo>
                  <a:lnTo>
                    <a:pt x="1699481" y="2066816"/>
                  </a:lnTo>
                  <a:lnTo>
                    <a:pt x="1654471" y="2147979"/>
                  </a:lnTo>
                  <a:lnTo>
                    <a:pt x="1603654" y="2223054"/>
                  </a:lnTo>
                  <a:lnTo>
                    <a:pt x="1549787" y="2292043"/>
                  </a:lnTo>
                  <a:lnTo>
                    <a:pt x="1491709" y="2355208"/>
                  </a:lnTo>
                  <a:lnTo>
                    <a:pt x="1430728" y="2412022"/>
                  </a:lnTo>
                  <a:lnTo>
                    <a:pt x="1366843" y="2462739"/>
                  </a:lnTo>
                  <a:lnTo>
                    <a:pt x="1300127" y="2505349"/>
                  </a:lnTo>
                  <a:lnTo>
                    <a:pt x="1230216" y="2539834"/>
                  </a:lnTo>
                  <a:lnTo>
                    <a:pt x="1159071" y="2568241"/>
                  </a:lnTo>
                  <a:lnTo>
                    <a:pt x="1086547" y="2588531"/>
                  </a:lnTo>
                  <a:lnTo>
                    <a:pt x="1013951" y="2598667"/>
                  </a:lnTo>
                  <a:lnTo>
                    <a:pt x="939757" y="2602725"/>
                  </a:lnTo>
                  <a:lnTo>
                    <a:pt x="865708" y="2598667"/>
                  </a:lnTo>
                  <a:lnTo>
                    <a:pt x="793111" y="2588531"/>
                  </a:lnTo>
                  <a:lnTo>
                    <a:pt x="720515" y="2568241"/>
                  </a:lnTo>
                  <a:lnTo>
                    <a:pt x="649225" y="2539834"/>
                  </a:lnTo>
                  <a:lnTo>
                    <a:pt x="580984" y="2505349"/>
                  </a:lnTo>
                  <a:lnTo>
                    <a:pt x="512815" y="2462739"/>
                  </a:lnTo>
                  <a:lnTo>
                    <a:pt x="448930" y="2412022"/>
                  </a:lnTo>
                  <a:lnTo>
                    <a:pt x="387731" y="2355208"/>
                  </a:lnTo>
                  <a:lnTo>
                    <a:pt x="329727" y="2292043"/>
                  </a:lnTo>
                  <a:lnTo>
                    <a:pt x="276005" y="2223054"/>
                  </a:lnTo>
                  <a:lnTo>
                    <a:pt x="225187" y="2147978"/>
                  </a:lnTo>
                  <a:lnTo>
                    <a:pt x="180177" y="2066815"/>
                  </a:lnTo>
                  <a:lnTo>
                    <a:pt x="138071" y="1981391"/>
                  </a:lnTo>
                  <a:lnTo>
                    <a:pt x="103065" y="1892112"/>
                  </a:lnTo>
                  <a:lnTo>
                    <a:pt x="71130" y="1800804"/>
                  </a:lnTo>
                  <a:lnTo>
                    <a:pt x="46454" y="1703408"/>
                  </a:lnTo>
                  <a:lnTo>
                    <a:pt x="26127" y="1605810"/>
                  </a:lnTo>
                  <a:lnTo>
                    <a:pt x="11615" y="1506385"/>
                  </a:lnTo>
                  <a:lnTo>
                    <a:pt x="2903" y="1404931"/>
                  </a:lnTo>
                  <a:lnTo>
                    <a:pt x="0" y="13014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15917" y="2448427"/>
              <a:ext cx="918210" cy="1273175"/>
            </a:xfrm>
            <a:custGeom>
              <a:avLst/>
              <a:gdLst/>
              <a:ahLst/>
              <a:cxnLst/>
              <a:rect l="l" t="t" r="r" b="b"/>
              <a:pathLst>
                <a:path w="918209" h="1273175">
                  <a:moveTo>
                    <a:pt x="458883" y="0"/>
                  </a:moveTo>
                  <a:lnTo>
                    <a:pt x="408066" y="4058"/>
                  </a:lnTo>
                  <a:lnTo>
                    <a:pt x="357248" y="16232"/>
                  </a:lnTo>
                  <a:lnTo>
                    <a:pt x="307882" y="36523"/>
                  </a:lnTo>
                  <a:lnTo>
                    <a:pt x="259968" y="62901"/>
                  </a:lnTo>
                  <a:lnTo>
                    <a:pt x="214813" y="97395"/>
                  </a:lnTo>
                  <a:lnTo>
                    <a:pt x="172707" y="140006"/>
                  </a:lnTo>
                  <a:lnTo>
                    <a:pt x="134957" y="186674"/>
                  </a:lnTo>
                  <a:lnTo>
                    <a:pt x="100110" y="239633"/>
                  </a:lnTo>
                  <a:lnTo>
                    <a:pt x="71072" y="298476"/>
                  </a:lnTo>
                  <a:lnTo>
                    <a:pt x="44937" y="361378"/>
                  </a:lnTo>
                  <a:lnTo>
                    <a:pt x="26134" y="426308"/>
                  </a:lnTo>
                  <a:lnTo>
                    <a:pt x="11615" y="495297"/>
                  </a:lnTo>
                  <a:lnTo>
                    <a:pt x="2903" y="566314"/>
                  </a:lnTo>
                  <a:lnTo>
                    <a:pt x="0" y="637535"/>
                  </a:lnTo>
                  <a:lnTo>
                    <a:pt x="2903" y="708553"/>
                  </a:lnTo>
                  <a:lnTo>
                    <a:pt x="11615" y="779570"/>
                  </a:lnTo>
                  <a:lnTo>
                    <a:pt x="26134" y="846530"/>
                  </a:lnTo>
                  <a:lnTo>
                    <a:pt x="44937" y="913489"/>
                  </a:lnTo>
                  <a:lnTo>
                    <a:pt x="71072" y="976695"/>
                  </a:lnTo>
                  <a:lnTo>
                    <a:pt x="100110" y="1033407"/>
                  </a:lnTo>
                  <a:lnTo>
                    <a:pt x="134957" y="1086163"/>
                  </a:lnTo>
                  <a:lnTo>
                    <a:pt x="172707" y="1134861"/>
                  </a:lnTo>
                  <a:lnTo>
                    <a:pt x="214813" y="1175443"/>
                  </a:lnTo>
                  <a:lnTo>
                    <a:pt x="259968" y="1209937"/>
                  </a:lnTo>
                  <a:lnTo>
                    <a:pt x="307882" y="1238344"/>
                  </a:lnTo>
                  <a:lnTo>
                    <a:pt x="357248" y="1256606"/>
                  </a:lnTo>
                  <a:lnTo>
                    <a:pt x="408066" y="1268780"/>
                  </a:lnTo>
                  <a:lnTo>
                    <a:pt x="458883" y="1272838"/>
                  </a:lnTo>
                  <a:lnTo>
                    <a:pt x="511298" y="1268780"/>
                  </a:lnTo>
                  <a:lnTo>
                    <a:pt x="562116" y="1256606"/>
                  </a:lnTo>
                  <a:lnTo>
                    <a:pt x="611482" y="1238344"/>
                  </a:lnTo>
                  <a:lnTo>
                    <a:pt x="657944" y="1209937"/>
                  </a:lnTo>
                  <a:lnTo>
                    <a:pt x="702881" y="1175443"/>
                  </a:lnTo>
                  <a:lnTo>
                    <a:pt x="744987" y="1134861"/>
                  </a:lnTo>
                  <a:lnTo>
                    <a:pt x="784189" y="1086163"/>
                  </a:lnTo>
                  <a:lnTo>
                    <a:pt x="817801" y="1033408"/>
                  </a:lnTo>
                  <a:lnTo>
                    <a:pt x="848219" y="976695"/>
                  </a:lnTo>
                  <a:lnTo>
                    <a:pt x="872902" y="913489"/>
                  </a:lnTo>
                  <a:lnTo>
                    <a:pt x="893229" y="846530"/>
                  </a:lnTo>
                  <a:lnTo>
                    <a:pt x="906297" y="779570"/>
                  </a:lnTo>
                  <a:lnTo>
                    <a:pt x="915008" y="708553"/>
                  </a:lnTo>
                  <a:lnTo>
                    <a:pt x="917912" y="637535"/>
                  </a:lnTo>
                  <a:lnTo>
                    <a:pt x="915008" y="566314"/>
                  </a:lnTo>
                  <a:lnTo>
                    <a:pt x="906297" y="495297"/>
                  </a:lnTo>
                  <a:lnTo>
                    <a:pt x="893229" y="426308"/>
                  </a:lnTo>
                  <a:lnTo>
                    <a:pt x="872902" y="361378"/>
                  </a:lnTo>
                  <a:lnTo>
                    <a:pt x="848219" y="298476"/>
                  </a:lnTo>
                  <a:lnTo>
                    <a:pt x="817801" y="239633"/>
                  </a:lnTo>
                  <a:lnTo>
                    <a:pt x="784189" y="186674"/>
                  </a:lnTo>
                  <a:lnTo>
                    <a:pt x="744987" y="140006"/>
                  </a:lnTo>
                  <a:lnTo>
                    <a:pt x="702881" y="97395"/>
                  </a:lnTo>
                  <a:lnTo>
                    <a:pt x="657943" y="62901"/>
                  </a:lnTo>
                  <a:lnTo>
                    <a:pt x="611482" y="36523"/>
                  </a:lnTo>
                  <a:lnTo>
                    <a:pt x="562116" y="16232"/>
                  </a:lnTo>
                  <a:lnTo>
                    <a:pt x="511298" y="4058"/>
                  </a:lnTo>
                  <a:lnTo>
                    <a:pt x="458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15917" y="2448427"/>
              <a:ext cx="918210" cy="1273175"/>
            </a:xfrm>
            <a:custGeom>
              <a:avLst/>
              <a:gdLst/>
              <a:ahLst/>
              <a:cxnLst/>
              <a:rect l="l" t="t" r="r" b="b"/>
              <a:pathLst>
                <a:path w="918209" h="1273175">
                  <a:moveTo>
                    <a:pt x="0" y="637535"/>
                  </a:moveTo>
                  <a:lnTo>
                    <a:pt x="2903" y="566314"/>
                  </a:lnTo>
                  <a:lnTo>
                    <a:pt x="11615" y="495297"/>
                  </a:lnTo>
                  <a:lnTo>
                    <a:pt x="26134" y="426308"/>
                  </a:lnTo>
                  <a:lnTo>
                    <a:pt x="44937" y="361378"/>
                  </a:lnTo>
                  <a:lnTo>
                    <a:pt x="71072" y="298476"/>
                  </a:lnTo>
                  <a:lnTo>
                    <a:pt x="100110" y="239633"/>
                  </a:lnTo>
                  <a:lnTo>
                    <a:pt x="134957" y="186674"/>
                  </a:lnTo>
                  <a:lnTo>
                    <a:pt x="172707" y="140006"/>
                  </a:lnTo>
                  <a:lnTo>
                    <a:pt x="214813" y="97395"/>
                  </a:lnTo>
                  <a:lnTo>
                    <a:pt x="259968" y="62901"/>
                  </a:lnTo>
                  <a:lnTo>
                    <a:pt x="307882" y="36523"/>
                  </a:lnTo>
                  <a:lnTo>
                    <a:pt x="357248" y="16232"/>
                  </a:lnTo>
                  <a:lnTo>
                    <a:pt x="408066" y="4058"/>
                  </a:lnTo>
                  <a:lnTo>
                    <a:pt x="458883" y="0"/>
                  </a:lnTo>
                  <a:lnTo>
                    <a:pt x="511298" y="4058"/>
                  </a:lnTo>
                  <a:lnTo>
                    <a:pt x="562116" y="16232"/>
                  </a:lnTo>
                  <a:lnTo>
                    <a:pt x="611482" y="36523"/>
                  </a:lnTo>
                  <a:lnTo>
                    <a:pt x="657943" y="62901"/>
                  </a:lnTo>
                  <a:lnTo>
                    <a:pt x="702881" y="97395"/>
                  </a:lnTo>
                  <a:lnTo>
                    <a:pt x="744987" y="140006"/>
                  </a:lnTo>
                  <a:lnTo>
                    <a:pt x="784189" y="186674"/>
                  </a:lnTo>
                  <a:lnTo>
                    <a:pt x="817801" y="239633"/>
                  </a:lnTo>
                  <a:lnTo>
                    <a:pt x="848219" y="298476"/>
                  </a:lnTo>
                  <a:lnTo>
                    <a:pt x="872902" y="361378"/>
                  </a:lnTo>
                  <a:lnTo>
                    <a:pt x="893229" y="426308"/>
                  </a:lnTo>
                  <a:lnTo>
                    <a:pt x="906297" y="495297"/>
                  </a:lnTo>
                  <a:lnTo>
                    <a:pt x="915008" y="566314"/>
                  </a:lnTo>
                  <a:lnTo>
                    <a:pt x="917912" y="637535"/>
                  </a:lnTo>
                  <a:lnTo>
                    <a:pt x="915008" y="708553"/>
                  </a:lnTo>
                  <a:lnTo>
                    <a:pt x="906297" y="779570"/>
                  </a:lnTo>
                  <a:lnTo>
                    <a:pt x="893229" y="846530"/>
                  </a:lnTo>
                  <a:lnTo>
                    <a:pt x="872902" y="913489"/>
                  </a:lnTo>
                  <a:lnTo>
                    <a:pt x="848219" y="976695"/>
                  </a:lnTo>
                  <a:lnTo>
                    <a:pt x="817801" y="1033408"/>
                  </a:lnTo>
                  <a:lnTo>
                    <a:pt x="784189" y="1086163"/>
                  </a:lnTo>
                  <a:lnTo>
                    <a:pt x="744987" y="1134861"/>
                  </a:lnTo>
                  <a:lnTo>
                    <a:pt x="702881" y="1175443"/>
                  </a:lnTo>
                  <a:lnTo>
                    <a:pt x="657944" y="1209937"/>
                  </a:lnTo>
                  <a:lnTo>
                    <a:pt x="611482" y="1238344"/>
                  </a:lnTo>
                  <a:lnTo>
                    <a:pt x="562116" y="1256606"/>
                  </a:lnTo>
                  <a:lnTo>
                    <a:pt x="511298" y="1268780"/>
                  </a:lnTo>
                  <a:lnTo>
                    <a:pt x="458883" y="1272838"/>
                  </a:lnTo>
                  <a:lnTo>
                    <a:pt x="408066" y="1268780"/>
                  </a:lnTo>
                  <a:lnTo>
                    <a:pt x="357248" y="1256606"/>
                  </a:lnTo>
                  <a:lnTo>
                    <a:pt x="307882" y="1238344"/>
                  </a:lnTo>
                  <a:lnTo>
                    <a:pt x="259968" y="1209937"/>
                  </a:lnTo>
                  <a:lnTo>
                    <a:pt x="214813" y="1175443"/>
                  </a:lnTo>
                  <a:lnTo>
                    <a:pt x="172707" y="1134861"/>
                  </a:lnTo>
                  <a:lnTo>
                    <a:pt x="134957" y="1086163"/>
                  </a:lnTo>
                  <a:lnTo>
                    <a:pt x="100110" y="1033407"/>
                  </a:lnTo>
                  <a:lnTo>
                    <a:pt x="71072" y="976695"/>
                  </a:lnTo>
                  <a:lnTo>
                    <a:pt x="44937" y="913489"/>
                  </a:lnTo>
                  <a:lnTo>
                    <a:pt x="26134" y="846530"/>
                  </a:lnTo>
                  <a:lnTo>
                    <a:pt x="11615" y="779570"/>
                  </a:lnTo>
                  <a:lnTo>
                    <a:pt x="2903" y="708553"/>
                  </a:lnTo>
                  <a:lnTo>
                    <a:pt x="0" y="6375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34384" y="3079875"/>
              <a:ext cx="2480945" cy="0"/>
            </a:xfrm>
            <a:custGeom>
              <a:avLst/>
              <a:gdLst/>
              <a:ahLst/>
              <a:cxnLst/>
              <a:rect l="l" t="t" r="r" b="b"/>
              <a:pathLst>
                <a:path w="2480945">
                  <a:moveTo>
                    <a:pt x="0" y="0"/>
                  </a:moveTo>
                  <a:lnTo>
                    <a:pt x="2284792" y="0"/>
                  </a:lnTo>
                </a:path>
                <a:path w="2480945">
                  <a:moveTo>
                    <a:pt x="2383502" y="0"/>
                  </a:moveTo>
                  <a:lnTo>
                    <a:pt x="24809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58267" y="1346030"/>
              <a:ext cx="1830705" cy="3467735"/>
            </a:xfrm>
            <a:custGeom>
              <a:avLst/>
              <a:gdLst/>
              <a:ahLst/>
              <a:cxnLst/>
              <a:rect l="l" t="t" r="r" b="b"/>
              <a:pathLst>
                <a:path w="1830704" h="3467735">
                  <a:moveTo>
                    <a:pt x="916533" y="0"/>
                  </a:moveTo>
                  <a:lnTo>
                    <a:pt x="916533" y="3467517"/>
                  </a:lnTo>
                </a:path>
                <a:path w="1830704" h="3467735">
                  <a:moveTo>
                    <a:pt x="0" y="2923542"/>
                  </a:moveTo>
                  <a:lnTo>
                    <a:pt x="1830090" y="548053"/>
                  </a:lnTo>
                </a:path>
                <a:path w="1830704" h="3467735">
                  <a:moveTo>
                    <a:pt x="1830090" y="2923542"/>
                  </a:moveTo>
                  <a:lnTo>
                    <a:pt x="0" y="5480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19177" y="2990363"/>
              <a:ext cx="99060" cy="182880"/>
            </a:xfrm>
            <a:custGeom>
              <a:avLst/>
              <a:gdLst/>
              <a:ahLst/>
              <a:cxnLst/>
              <a:rect l="l" t="t" r="r" b="b"/>
              <a:pathLst>
                <a:path w="99059" h="182880">
                  <a:moveTo>
                    <a:pt x="98709" y="0"/>
                  </a:moveTo>
                  <a:lnTo>
                    <a:pt x="0" y="0"/>
                  </a:lnTo>
                  <a:lnTo>
                    <a:pt x="0" y="182850"/>
                  </a:lnTo>
                  <a:lnTo>
                    <a:pt x="98709" y="182850"/>
                  </a:lnTo>
                  <a:lnTo>
                    <a:pt x="98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35331" y="1711467"/>
              <a:ext cx="2583180" cy="1461770"/>
            </a:xfrm>
            <a:custGeom>
              <a:avLst/>
              <a:gdLst/>
              <a:ahLst/>
              <a:cxnLst/>
              <a:rect l="l" t="t" r="r" b="b"/>
              <a:pathLst>
                <a:path w="2583179" h="1461770">
                  <a:moveTo>
                    <a:pt x="2483845" y="1461745"/>
                  </a:moveTo>
                  <a:lnTo>
                    <a:pt x="2582555" y="1461745"/>
                  </a:lnTo>
                  <a:lnTo>
                    <a:pt x="2582555" y="1278895"/>
                  </a:lnTo>
                  <a:lnTo>
                    <a:pt x="2483845" y="1278895"/>
                  </a:lnTo>
                  <a:lnTo>
                    <a:pt x="2483845" y="1461745"/>
                  </a:lnTo>
                  <a:close/>
                </a:path>
                <a:path w="2583179" h="1461770">
                  <a:moveTo>
                    <a:pt x="130826" y="1370437"/>
                  </a:moveTo>
                  <a:lnTo>
                    <a:pt x="0" y="1370437"/>
                  </a:lnTo>
                </a:path>
                <a:path w="2583179" h="1461770">
                  <a:moveTo>
                    <a:pt x="392297" y="0"/>
                  </a:moveTo>
                  <a:lnTo>
                    <a:pt x="491000" y="1379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99041" y="2988364"/>
              <a:ext cx="65405" cy="93980"/>
            </a:xfrm>
            <a:custGeom>
              <a:avLst/>
              <a:gdLst/>
              <a:ahLst/>
              <a:cxnLst/>
              <a:rect l="l" t="t" r="r" b="b"/>
              <a:pathLst>
                <a:path w="65404" h="93980">
                  <a:moveTo>
                    <a:pt x="65321" y="0"/>
                  </a:moveTo>
                  <a:lnTo>
                    <a:pt x="31934" y="2029"/>
                  </a:lnTo>
                  <a:lnTo>
                    <a:pt x="0" y="6087"/>
                  </a:lnTo>
                  <a:lnTo>
                    <a:pt x="36290" y="93540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99041" y="2714439"/>
              <a:ext cx="65405" cy="367665"/>
            </a:xfrm>
            <a:custGeom>
              <a:avLst/>
              <a:gdLst/>
              <a:ahLst/>
              <a:cxnLst/>
              <a:rect l="l" t="t" r="r" b="b"/>
              <a:pathLst>
                <a:path w="65404" h="367664">
                  <a:moveTo>
                    <a:pt x="31934" y="275954"/>
                  </a:moveTo>
                  <a:lnTo>
                    <a:pt x="65321" y="273925"/>
                  </a:lnTo>
                  <a:lnTo>
                    <a:pt x="36290" y="367465"/>
                  </a:lnTo>
                  <a:lnTo>
                    <a:pt x="0" y="280012"/>
                  </a:lnTo>
                  <a:lnTo>
                    <a:pt x="31934" y="275954"/>
                  </a:lnTo>
                  <a:close/>
                </a:path>
                <a:path w="65404" h="367664">
                  <a:moveTo>
                    <a:pt x="31934" y="275954"/>
                  </a:moveTo>
                  <a:lnTo>
                    <a:pt x="33386" y="182616"/>
                  </a:lnTo>
                  <a:lnTo>
                    <a:pt x="40646" y="91308"/>
                  </a:lnTo>
                  <a:lnTo>
                    <a:pt x="522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 rot="17100000">
            <a:off x="5530062" y="2386810"/>
            <a:ext cx="555988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b="1" i="1" spc="180" dirty="0">
                <a:latin typeface="Gulim"/>
                <a:cs typeface="Gulim"/>
              </a:rPr>
              <a:t>Sector</a:t>
            </a:r>
            <a:endParaRPr sz="1050">
              <a:latin typeface="Gulim"/>
              <a:cs typeface="Gulim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882764" y="1162384"/>
            <a:ext cx="2423160" cy="3564254"/>
            <a:chOff x="5882764" y="1162384"/>
            <a:chExt cx="2423160" cy="3564254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5438" y="1710587"/>
              <a:ext cx="73070" cy="9509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883573" y="1770310"/>
              <a:ext cx="193675" cy="424815"/>
            </a:xfrm>
            <a:custGeom>
              <a:avLst/>
              <a:gdLst/>
              <a:ahLst/>
              <a:cxnLst/>
              <a:rect l="l" t="t" r="r" b="b"/>
              <a:pathLst>
                <a:path w="193675" h="424814">
                  <a:moveTo>
                    <a:pt x="193245" y="0"/>
                  </a:moveTo>
                  <a:lnTo>
                    <a:pt x="150972" y="58843"/>
                  </a:lnTo>
                  <a:lnTo>
                    <a:pt x="111777" y="123773"/>
                  </a:lnTo>
                  <a:lnTo>
                    <a:pt x="76937" y="194994"/>
                  </a:lnTo>
                  <a:lnTo>
                    <a:pt x="46454" y="268040"/>
                  </a:lnTo>
                  <a:lnTo>
                    <a:pt x="20327" y="345145"/>
                  </a:lnTo>
                  <a:lnTo>
                    <a:pt x="0" y="4242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64187" y="3173213"/>
              <a:ext cx="41275" cy="59055"/>
            </a:xfrm>
            <a:custGeom>
              <a:avLst/>
              <a:gdLst/>
              <a:ahLst/>
              <a:cxnLst/>
              <a:rect l="l" t="t" r="r" b="b"/>
              <a:pathLst>
                <a:path w="41275" h="59055">
                  <a:moveTo>
                    <a:pt x="20327" y="0"/>
                  </a:moveTo>
                  <a:lnTo>
                    <a:pt x="0" y="58843"/>
                  </a:lnTo>
                  <a:lnTo>
                    <a:pt x="40654" y="58843"/>
                  </a:lnTo>
                  <a:lnTo>
                    <a:pt x="20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64187" y="3173213"/>
              <a:ext cx="41275" cy="1553210"/>
            </a:xfrm>
            <a:custGeom>
              <a:avLst/>
              <a:gdLst/>
              <a:ahLst/>
              <a:cxnLst/>
              <a:rect l="l" t="t" r="r" b="b"/>
              <a:pathLst>
                <a:path w="41275" h="1553210">
                  <a:moveTo>
                    <a:pt x="40654" y="58843"/>
                  </a:moveTo>
                  <a:lnTo>
                    <a:pt x="0" y="58843"/>
                  </a:lnTo>
                  <a:lnTo>
                    <a:pt x="20327" y="0"/>
                  </a:lnTo>
                  <a:lnTo>
                    <a:pt x="40654" y="58843"/>
                  </a:lnTo>
                  <a:close/>
                </a:path>
                <a:path w="41275" h="1553210">
                  <a:moveTo>
                    <a:pt x="20327" y="58843"/>
                  </a:moveTo>
                  <a:lnTo>
                    <a:pt x="20327" y="15530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61599" y="1967333"/>
              <a:ext cx="41275" cy="65405"/>
            </a:xfrm>
            <a:custGeom>
              <a:avLst/>
              <a:gdLst/>
              <a:ahLst/>
              <a:cxnLst/>
              <a:rect l="l" t="t" r="r" b="b"/>
              <a:pathLst>
                <a:path w="41275" h="65405">
                  <a:moveTo>
                    <a:pt x="7259" y="0"/>
                  </a:moveTo>
                  <a:lnTo>
                    <a:pt x="0" y="64930"/>
                  </a:lnTo>
                  <a:lnTo>
                    <a:pt x="40654" y="34494"/>
                  </a:lnTo>
                  <a:lnTo>
                    <a:pt x="7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61599" y="1163211"/>
              <a:ext cx="457834" cy="869315"/>
            </a:xfrm>
            <a:custGeom>
              <a:avLst/>
              <a:gdLst/>
              <a:ahLst/>
              <a:cxnLst/>
              <a:rect l="l" t="t" r="r" b="b"/>
              <a:pathLst>
                <a:path w="457834" h="869314">
                  <a:moveTo>
                    <a:pt x="40654" y="838616"/>
                  </a:moveTo>
                  <a:lnTo>
                    <a:pt x="7259" y="804122"/>
                  </a:lnTo>
                  <a:lnTo>
                    <a:pt x="0" y="869052"/>
                  </a:lnTo>
                  <a:lnTo>
                    <a:pt x="40654" y="838616"/>
                  </a:lnTo>
                  <a:close/>
                </a:path>
                <a:path w="457834" h="869314">
                  <a:moveTo>
                    <a:pt x="24682" y="822384"/>
                  </a:moveTo>
                  <a:lnTo>
                    <a:pt x="4575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15833" y="2014002"/>
              <a:ext cx="39370" cy="63500"/>
            </a:xfrm>
            <a:custGeom>
              <a:avLst/>
              <a:gdLst/>
              <a:ahLst/>
              <a:cxnLst/>
              <a:rect l="l" t="t" r="r" b="b"/>
              <a:pathLst>
                <a:path w="39370" h="63500">
                  <a:moveTo>
                    <a:pt x="0" y="0"/>
                  </a:moveTo>
                  <a:lnTo>
                    <a:pt x="7187" y="62901"/>
                  </a:lnTo>
                  <a:lnTo>
                    <a:pt x="39129" y="16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15833" y="1163211"/>
              <a:ext cx="203835" cy="913765"/>
            </a:xfrm>
            <a:custGeom>
              <a:avLst/>
              <a:gdLst/>
              <a:ahLst/>
              <a:cxnLst/>
              <a:rect l="l" t="t" r="r" b="b"/>
              <a:pathLst>
                <a:path w="203834" h="913764">
                  <a:moveTo>
                    <a:pt x="39129" y="867023"/>
                  </a:moveTo>
                  <a:lnTo>
                    <a:pt x="0" y="850791"/>
                  </a:lnTo>
                  <a:lnTo>
                    <a:pt x="7187" y="913692"/>
                  </a:lnTo>
                  <a:lnTo>
                    <a:pt x="39129" y="867023"/>
                  </a:lnTo>
                  <a:close/>
                </a:path>
                <a:path w="203834" h="913764">
                  <a:moveTo>
                    <a:pt x="18802" y="858907"/>
                  </a:moveTo>
                  <a:lnTo>
                    <a:pt x="2033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638800" y="1066800"/>
            <a:ext cx="3048000" cy="403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1760" algn="r">
              <a:lnSpc>
                <a:spcPct val="100000"/>
              </a:lnSpc>
              <a:spcBef>
                <a:spcPts val="95"/>
              </a:spcBef>
            </a:pPr>
            <a:r>
              <a:rPr sz="1100" b="1" spc="-145" dirty="0">
                <a:latin typeface="Gulim"/>
                <a:cs typeface="Gulim"/>
              </a:rPr>
              <a:t>Tracks</a:t>
            </a: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1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Gulim"/>
              <a:cs typeface="Gulim"/>
            </a:endParaRPr>
          </a:p>
          <a:p>
            <a:pPr marL="26034" algn="ctr">
              <a:lnSpc>
                <a:spcPct val="100000"/>
              </a:lnSpc>
            </a:pPr>
            <a:r>
              <a:rPr sz="600" b="1" spc="-85" dirty="0">
                <a:latin typeface="Arial"/>
                <a:cs typeface="Arial"/>
              </a:rPr>
              <a:t>text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 marL="2557780" marR="106680" indent="-149860">
              <a:lnSpc>
                <a:spcPct val="101699"/>
              </a:lnSpc>
              <a:spcBef>
                <a:spcPts val="495"/>
              </a:spcBef>
            </a:pPr>
            <a:r>
              <a:rPr sz="1100" b="1" spc="-140" dirty="0">
                <a:latin typeface="Gulim"/>
                <a:cs typeface="Gulim"/>
              </a:rPr>
              <a:t>Read/Write  </a:t>
            </a:r>
            <a:r>
              <a:rPr sz="1100" b="1" spc="-170" dirty="0">
                <a:latin typeface="Gulim"/>
                <a:cs typeface="Gulim"/>
              </a:rPr>
              <a:t>head</a:t>
            </a:r>
            <a:endParaRPr sz="1100">
              <a:latin typeface="Gulim"/>
              <a:cs typeface="Guli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82420" y="4369434"/>
            <a:ext cx="1021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6600"/>
                </a:solidFill>
                <a:latin typeface="Times New Roman"/>
                <a:cs typeface="Times New Roman"/>
              </a:rPr>
              <a:t>A</a:t>
            </a:r>
            <a:r>
              <a:rPr sz="1800" b="1" spc="-7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800080"/>
                </a:solidFill>
                <a:latin typeface="Times New Roman"/>
                <a:cs typeface="Times New Roman"/>
              </a:rPr>
              <a:t>K</a:t>
            </a:r>
            <a:r>
              <a:rPr sz="1800" b="1" spc="-9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37942" y="4369434"/>
            <a:ext cx="1116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5050"/>
                </a:solidFill>
                <a:latin typeface="Times New Roman"/>
                <a:cs typeface="Times New Roman"/>
              </a:rPr>
              <a:t>101</a:t>
            </a:r>
            <a:r>
              <a:rPr sz="1800" spc="-80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111100</a:t>
            </a:r>
            <a:endParaRPr sz="18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1800" spc="-60" dirty="0">
                <a:solidFill>
                  <a:srgbClr val="800080"/>
                </a:solidFill>
                <a:latin typeface="Times New Roman"/>
                <a:cs typeface="Times New Roman"/>
              </a:rPr>
              <a:t>11</a:t>
            </a:r>
            <a:r>
              <a:rPr sz="1800" dirty="0">
                <a:solidFill>
                  <a:srgbClr val="800080"/>
                </a:solidFill>
                <a:latin typeface="Times New Roman"/>
                <a:cs typeface="Times New Roman"/>
              </a:rPr>
              <a:t>1</a:t>
            </a:r>
            <a:r>
              <a:rPr sz="1800" spc="-1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000000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1163370" y="5198218"/>
          <a:ext cx="3016885" cy="591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9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Word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111100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b="1" spc="-2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Word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2050"/>
                        </a:lnSpc>
                      </a:pPr>
                      <a:r>
                        <a:rPr sz="1800" spc="5" dirty="0">
                          <a:solidFill>
                            <a:srgbClr val="FF5050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r>
                        <a:rPr sz="1800" spc="-70" dirty="0">
                          <a:solidFill>
                            <a:srgbClr val="FF50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CC9900"/>
                          </a:solidFill>
                          <a:latin typeface="Times New Roman"/>
                          <a:cs typeface="Times New Roman"/>
                        </a:rPr>
                        <a:t>000011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2050"/>
                        </a:lnSpc>
                      </a:pPr>
                      <a:r>
                        <a:rPr sz="18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b="1" spc="-50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F81B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object 47"/>
          <p:cNvGrpSpPr/>
          <p:nvPr/>
        </p:nvGrpSpPr>
        <p:grpSpPr>
          <a:xfrm>
            <a:off x="3496055" y="4349496"/>
            <a:ext cx="1847214" cy="688975"/>
            <a:chOff x="3496055" y="4349496"/>
            <a:chExt cx="1847214" cy="688975"/>
          </a:xfrm>
        </p:grpSpPr>
        <p:sp>
          <p:nvSpPr>
            <p:cNvPr id="48" name="object 48"/>
            <p:cNvSpPr/>
            <p:nvPr/>
          </p:nvSpPr>
          <p:spPr>
            <a:xfrm>
              <a:off x="3505199" y="4358640"/>
              <a:ext cx="1828800" cy="304800"/>
            </a:xfrm>
            <a:custGeom>
              <a:avLst/>
              <a:gdLst/>
              <a:ahLst/>
              <a:cxnLst/>
              <a:rect l="l" t="t" r="r" b="b"/>
              <a:pathLst>
                <a:path w="1828800" h="304800">
                  <a:moveTo>
                    <a:pt x="1828800" y="0"/>
                  </a:moveTo>
                  <a:lnTo>
                    <a:pt x="422910" y="0"/>
                  </a:lnTo>
                  <a:lnTo>
                    <a:pt x="422910" y="114300"/>
                  </a:lnTo>
                  <a:lnTo>
                    <a:pt x="304800" y="114300"/>
                  </a:lnTo>
                  <a:lnTo>
                    <a:pt x="304800" y="63500"/>
                  </a:lnTo>
                  <a:lnTo>
                    <a:pt x="0" y="152400"/>
                  </a:lnTo>
                  <a:lnTo>
                    <a:pt x="304800" y="241300"/>
                  </a:lnTo>
                  <a:lnTo>
                    <a:pt x="304800" y="190500"/>
                  </a:lnTo>
                  <a:lnTo>
                    <a:pt x="422910" y="190500"/>
                  </a:lnTo>
                  <a:lnTo>
                    <a:pt x="422910" y="304800"/>
                  </a:lnTo>
                  <a:lnTo>
                    <a:pt x="1828800" y="304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05199" y="4358640"/>
              <a:ext cx="1828800" cy="304800"/>
            </a:xfrm>
            <a:custGeom>
              <a:avLst/>
              <a:gdLst/>
              <a:ahLst/>
              <a:cxnLst/>
              <a:rect l="l" t="t" r="r" b="b"/>
              <a:pathLst>
                <a:path w="1828800" h="304800">
                  <a:moveTo>
                    <a:pt x="0" y="152400"/>
                  </a:moveTo>
                  <a:lnTo>
                    <a:pt x="304800" y="63500"/>
                  </a:lnTo>
                  <a:lnTo>
                    <a:pt x="304800" y="114300"/>
                  </a:lnTo>
                  <a:lnTo>
                    <a:pt x="422910" y="114300"/>
                  </a:lnTo>
                  <a:lnTo>
                    <a:pt x="422910" y="0"/>
                  </a:lnTo>
                  <a:lnTo>
                    <a:pt x="1828800" y="0"/>
                  </a:lnTo>
                  <a:lnTo>
                    <a:pt x="1828800" y="304800"/>
                  </a:lnTo>
                  <a:lnTo>
                    <a:pt x="422910" y="304800"/>
                  </a:lnTo>
                  <a:lnTo>
                    <a:pt x="422910" y="190500"/>
                  </a:lnTo>
                  <a:lnTo>
                    <a:pt x="304800" y="190500"/>
                  </a:lnTo>
                  <a:lnTo>
                    <a:pt x="304800" y="241300"/>
                  </a:lnTo>
                  <a:lnTo>
                    <a:pt x="0" y="152400"/>
                  </a:lnTo>
                  <a:close/>
                </a:path>
              </a:pathLst>
            </a:custGeom>
            <a:ln w="18288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05199" y="4724400"/>
              <a:ext cx="1828800" cy="304800"/>
            </a:xfrm>
            <a:custGeom>
              <a:avLst/>
              <a:gdLst/>
              <a:ahLst/>
              <a:cxnLst/>
              <a:rect l="l" t="t" r="r" b="b"/>
              <a:pathLst>
                <a:path w="1828800" h="304800">
                  <a:moveTo>
                    <a:pt x="1828800" y="0"/>
                  </a:moveTo>
                  <a:lnTo>
                    <a:pt x="422910" y="0"/>
                  </a:lnTo>
                  <a:lnTo>
                    <a:pt x="422910" y="114300"/>
                  </a:lnTo>
                  <a:lnTo>
                    <a:pt x="304800" y="114300"/>
                  </a:lnTo>
                  <a:lnTo>
                    <a:pt x="304800" y="63500"/>
                  </a:lnTo>
                  <a:lnTo>
                    <a:pt x="0" y="152400"/>
                  </a:lnTo>
                  <a:lnTo>
                    <a:pt x="304800" y="241300"/>
                  </a:lnTo>
                  <a:lnTo>
                    <a:pt x="304800" y="190500"/>
                  </a:lnTo>
                  <a:lnTo>
                    <a:pt x="422910" y="190500"/>
                  </a:lnTo>
                  <a:lnTo>
                    <a:pt x="422910" y="304800"/>
                  </a:lnTo>
                  <a:lnTo>
                    <a:pt x="1828800" y="304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05199" y="4724400"/>
              <a:ext cx="1828800" cy="304800"/>
            </a:xfrm>
            <a:custGeom>
              <a:avLst/>
              <a:gdLst/>
              <a:ahLst/>
              <a:cxnLst/>
              <a:rect l="l" t="t" r="r" b="b"/>
              <a:pathLst>
                <a:path w="1828800" h="304800">
                  <a:moveTo>
                    <a:pt x="0" y="152400"/>
                  </a:moveTo>
                  <a:lnTo>
                    <a:pt x="304800" y="63500"/>
                  </a:lnTo>
                  <a:lnTo>
                    <a:pt x="304800" y="114300"/>
                  </a:lnTo>
                  <a:lnTo>
                    <a:pt x="422910" y="114300"/>
                  </a:lnTo>
                  <a:lnTo>
                    <a:pt x="422910" y="0"/>
                  </a:lnTo>
                  <a:lnTo>
                    <a:pt x="1828800" y="0"/>
                  </a:lnTo>
                  <a:lnTo>
                    <a:pt x="1828800" y="304800"/>
                  </a:lnTo>
                  <a:lnTo>
                    <a:pt x="422910" y="304800"/>
                  </a:lnTo>
                  <a:lnTo>
                    <a:pt x="422910" y="190500"/>
                  </a:lnTo>
                  <a:lnTo>
                    <a:pt x="304800" y="190500"/>
                  </a:lnTo>
                  <a:lnTo>
                    <a:pt x="304800" y="241300"/>
                  </a:lnTo>
                  <a:lnTo>
                    <a:pt x="0" y="152400"/>
                  </a:lnTo>
                  <a:close/>
                </a:path>
              </a:pathLst>
            </a:custGeom>
            <a:ln w="18288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008246" y="4261404"/>
            <a:ext cx="1122045" cy="7588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spc="-15" dirty="0">
                <a:latin typeface="Times New Roman"/>
                <a:cs typeface="Times New Roman"/>
              </a:rPr>
              <a:t>Argument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latin typeface="Times New Roman"/>
                <a:cs typeface="Times New Roman"/>
              </a:rPr>
              <a:t>Key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(Mask)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65629" y="5905906"/>
            <a:ext cx="58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173606"/>
            <a:ext cx="8154670" cy="310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equi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ed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em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ed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y 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reduced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considerably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identified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access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content </a:t>
            </a:r>
            <a:r>
              <a:rPr sz="2800" spc="5" dirty="0">
                <a:latin typeface="Calibri"/>
                <a:cs typeface="Calibri"/>
              </a:rPr>
              <a:t>of 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itself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rather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address.</a:t>
            </a:r>
            <a:endParaRPr sz="28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68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dirty="0">
                <a:latin typeface="Calibri"/>
                <a:cs typeface="Calibri"/>
              </a:rPr>
              <a:t> accessed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associative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content </a:t>
            </a:r>
            <a:r>
              <a:rPr sz="2800" spc="-5" dirty="0">
                <a:latin typeface="Calibri"/>
                <a:cs typeface="Calibri"/>
              </a:rPr>
              <a:t>addressable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(CAM).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6428638"/>
            <a:ext cx="598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2/9/2022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8726" y="6428638"/>
            <a:ext cx="1332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5227" y="6428638"/>
            <a:ext cx="769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7477" y="6428638"/>
            <a:ext cx="458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7480" y="0"/>
              <a:ext cx="5112766" cy="8914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975864" y="74421"/>
            <a:ext cx="45688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Associative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(CO4)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7480" y="0"/>
              <a:ext cx="51127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5864" y="74421"/>
            <a:ext cx="45688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Associative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(CO4)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077200" cy="6096000"/>
            <a:chOff x="0" y="0"/>
            <a:chExt cx="8077200" cy="6096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43000" y="838200"/>
              <a:ext cx="6934200" cy="5257800"/>
            </a:xfrm>
            <a:custGeom>
              <a:avLst/>
              <a:gdLst/>
              <a:ahLst/>
              <a:cxnLst/>
              <a:rect l="l" t="t" r="r" b="b"/>
              <a:pathLst>
                <a:path w="6934200" h="5257800">
                  <a:moveTo>
                    <a:pt x="6934200" y="0"/>
                  </a:moveTo>
                  <a:lnTo>
                    <a:pt x="0" y="0"/>
                  </a:lnTo>
                  <a:lnTo>
                    <a:pt x="0" y="5257800"/>
                  </a:lnTo>
                  <a:lnTo>
                    <a:pt x="6934200" y="5257800"/>
                  </a:lnTo>
                  <a:lnTo>
                    <a:pt x="6934200" y="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30072" y="1036669"/>
            <a:ext cx="3521710" cy="43878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770"/>
              </a:spcBef>
            </a:pPr>
            <a:r>
              <a:rPr sz="1350" b="1" spc="350" dirty="0">
                <a:latin typeface="Gulim"/>
                <a:cs typeface="Gulim"/>
              </a:rPr>
              <a:t>Argument</a:t>
            </a:r>
            <a:r>
              <a:rPr sz="1350" b="1" spc="190" dirty="0">
                <a:latin typeface="Gulim"/>
                <a:cs typeface="Gulim"/>
              </a:rPr>
              <a:t> </a:t>
            </a:r>
            <a:r>
              <a:rPr sz="1350" b="1" spc="275" dirty="0">
                <a:latin typeface="Gulim"/>
                <a:cs typeface="Gulim"/>
              </a:rPr>
              <a:t>register</a:t>
            </a:r>
            <a:r>
              <a:rPr sz="1350" b="1" spc="190" dirty="0">
                <a:latin typeface="Gulim"/>
                <a:cs typeface="Gulim"/>
              </a:rPr>
              <a:t> </a:t>
            </a:r>
            <a:r>
              <a:rPr sz="1350" b="1" spc="290" dirty="0">
                <a:latin typeface="Gulim"/>
                <a:cs typeface="Gulim"/>
              </a:rPr>
              <a:t>(A)</a:t>
            </a:r>
            <a:endParaRPr sz="135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072" y="2133125"/>
            <a:ext cx="3521710" cy="43878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834390">
              <a:lnSpc>
                <a:spcPct val="100000"/>
              </a:lnSpc>
              <a:spcBef>
                <a:spcPts val="765"/>
              </a:spcBef>
            </a:pPr>
            <a:r>
              <a:rPr sz="1350" b="1" spc="355" dirty="0">
                <a:latin typeface="Gulim"/>
                <a:cs typeface="Gulim"/>
              </a:rPr>
              <a:t>Key</a:t>
            </a:r>
            <a:r>
              <a:rPr sz="1350" b="1" spc="180" dirty="0">
                <a:latin typeface="Gulim"/>
                <a:cs typeface="Gulim"/>
              </a:rPr>
              <a:t> </a:t>
            </a:r>
            <a:r>
              <a:rPr sz="1350" b="1" spc="275" dirty="0">
                <a:latin typeface="Gulim"/>
                <a:cs typeface="Gulim"/>
              </a:rPr>
              <a:t>register</a:t>
            </a:r>
            <a:r>
              <a:rPr sz="1350" b="1" spc="180" dirty="0">
                <a:latin typeface="Gulim"/>
                <a:cs typeface="Gulim"/>
              </a:rPr>
              <a:t> </a:t>
            </a:r>
            <a:r>
              <a:rPr sz="1350" b="1" spc="290" dirty="0">
                <a:latin typeface="Gulim"/>
                <a:cs typeface="Gulim"/>
              </a:rPr>
              <a:t>(K)</a:t>
            </a:r>
            <a:endParaRPr sz="1350">
              <a:latin typeface="Gulim"/>
              <a:cs typeface="Guli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28485" y="3447176"/>
            <a:ext cx="3524885" cy="1976755"/>
            <a:chOff x="2928485" y="3447176"/>
            <a:chExt cx="3524885" cy="1976755"/>
          </a:xfrm>
        </p:grpSpPr>
        <p:sp>
          <p:nvSpPr>
            <p:cNvPr id="13" name="object 13"/>
            <p:cNvSpPr/>
            <p:nvPr/>
          </p:nvSpPr>
          <p:spPr>
            <a:xfrm>
              <a:off x="2930072" y="3448763"/>
              <a:ext cx="3521710" cy="1973580"/>
            </a:xfrm>
            <a:custGeom>
              <a:avLst/>
              <a:gdLst/>
              <a:ahLst/>
              <a:cxnLst/>
              <a:rect l="l" t="t" r="r" b="b"/>
              <a:pathLst>
                <a:path w="3521710" h="1973579">
                  <a:moveTo>
                    <a:pt x="3521172" y="0"/>
                  </a:moveTo>
                  <a:lnTo>
                    <a:pt x="0" y="0"/>
                  </a:lnTo>
                  <a:lnTo>
                    <a:pt x="0" y="1973279"/>
                  </a:lnTo>
                  <a:lnTo>
                    <a:pt x="3521172" y="1973280"/>
                  </a:lnTo>
                  <a:lnTo>
                    <a:pt x="3521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30072" y="3448763"/>
              <a:ext cx="3521710" cy="1973580"/>
            </a:xfrm>
            <a:custGeom>
              <a:avLst/>
              <a:gdLst/>
              <a:ahLst/>
              <a:cxnLst/>
              <a:rect l="l" t="t" r="r" b="b"/>
              <a:pathLst>
                <a:path w="3521710" h="1973579">
                  <a:moveTo>
                    <a:pt x="0" y="1973279"/>
                  </a:moveTo>
                  <a:lnTo>
                    <a:pt x="3521172" y="1973280"/>
                  </a:lnTo>
                  <a:lnTo>
                    <a:pt x="3521172" y="0"/>
                  </a:lnTo>
                  <a:lnTo>
                    <a:pt x="0" y="0"/>
                  </a:lnTo>
                  <a:lnTo>
                    <a:pt x="0" y="19732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97321" y="4097638"/>
            <a:ext cx="2344420" cy="434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6070" marR="5080" indent="-306705">
              <a:lnSpc>
                <a:spcPct val="100000"/>
              </a:lnSpc>
              <a:spcBef>
                <a:spcPts val="90"/>
              </a:spcBef>
            </a:pPr>
            <a:r>
              <a:rPr sz="1350" b="1" spc="300" dirty="0">
                <a:latin typeface="Gulim"/>
                <a:cs typeface="Gulim"/>
              </a:rPr>
              <a:t>Associative</a:t>
            </a:r>
            <a:r>
              <a:rPr sz="1350" b="1" spc="180" dirty="0">
                <a:latin typeface="Gulim"/>
                <a:cs typeface="Gulim"/>
              </a:rPr>
              <a:t> </a:t>
            </a:r>
            <a:r>
              <a:rPr sz="1350" b="1" spc="385" dirty="0">
                <a:latin typeface="Gulim"/>
                <a:cs typeface="Gulim"/>
              </a:rPr>
              <a:t>memory </a:t>
            </a:r>
            <a:r>
              <a:rPr sz="1350" b="1" spc="-425" dirty="0">
                <a:latin typeface="Gulim"/>
                <a:cs typeface="Gulim"/>
              </a:rPr>
              <a:t> </a:t>
            </a:r>
            <a:r>
              <a:rPr sz="1350" b="1" spc="285" dirty="0">
                <a:latin typeface="Gulim"/>
                <a:cs typeface="Gulim"/>
              </a:rPr>
              <a:t>array</a:t>
            </a:r>
            <a:r>
              <a:rPr sz="1350" b="1" spc="195" dirty="0">
                <a:latin typeface="Gulim"/>
                <a:cs typeface="Gulim"/>
              </a:rPr>
              <a:t> </a:t>
            </a:r>
            <a:r>
              <a:rPr sz="1350" b="1" spc="365" dirty="0">
                <a:latin typeface="Gulim"/>
                <a:cs typeface="Gulim"/>
              </a:rPr>
              <a:t>and</a:t>
            </a:r>
            <a:r>
              <a:rPr sz="1350" b="1" spc="200" dirty="0">
                <a:latin typeface="Gulim"/>
                <a:cs typeface="Gulim"/>
              </a:rPr>
              <a:t> </a:t>
            </a:r>
            <a:r>
              <a:rPr sz="1350" b="1" spc="280" dirty="0">
                <a:latin typeface="Gulim"/>
                <a:cs typeface="Gulim"/>
              </a:rPr>
              <a:t>logic</a:t>
            </a:r>
            <a:endParaRPr sz="135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9389" y="4916035"/>
            <a:ext cx="1769110" cy="434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85">
              <a:lnSpc>
                <a:spcPts val="1614"/>
              </a:lnSpc>
              <a:spcBef>
                <a:spcPts val="90"/>
              </a:spcBef>
            </a:pPr>
            <a:r>
              <a:rPr sz="1350" b="1" spc="545" dirty="0">
                <a:latin typeface="Gulim"/>
                <a:cs typeface="Gulim"/>
              </a:rPr>
              <a:t>m</a:t>
            </a:r>
            <a:r>
              <a:rPr sz="1350" b="1" spc="150" dirty="0">
                <a:latin typeface="Gulim"/>
                <a:cs typeface="Gulim"/>
              </a:rPr>
              <a:t> </a:t>
            </a:r>
            <a:r>
              <a:rPr sz="1350" b="1" spc="355" dirty="0">
                <a:latin typeface="Gulim"/>
                <a:cs typeface="Gulim"/>
              </a:rPr>
              <a:t>words</a:t>
            </a:r>
            <a:endParaRPr sz="1350">
              <a:latin typeface="Gulim"/>
              <a:cs typeface="Gulim"/>
            </a:endParaRPr>
          </a:p>
          <a:p>
            <a:pPr>
              <a:lnSpc>
                <a:spcPts val="1614"/>
              </a:lnSpc>
            </a:pPr>
            <a:r>
              <a:rPr sz="1350" b="1" spc="365" dirty="0">
                <a:latin typeface="Gulim"/>
                <a:cs typeface="Gulim"/>
              </a:rPr>
              <a:t>n</a:t>
            </a:r>
            <a:r>
              <a:rPr sz="1350" b="1" spc="190" dirty="0">
                <a:latin typeface="Gulim"/>
                <a:cs typeface="Gulim"/>
              </a:rPr>
              <a:t> </a:t>
            </a:r>
            <a:r>
              <a:rPr sz="1350" b="1" spc="260" dirty="0">
                <a:latin typeface="Gulim"/>
                <a:cs typeface="Gulim"/>
              </a:rPr>
              <a:t>bits</a:t>
            </a:r>
            <a:r>
              <a:rPr sz="1350" b="1" spc="185" dirty="0">
                <a:latin typeface="Gulim"/>
                <a:cs typeface="Gulim"/>
              </a:rPr>
              <a:t> </a:t>
            </a:r>
            <a:r>
              <a:rPr sz="1350" b="1" spc="310" dirty="0">
                <a:latin typeface="Gulim"/>
                <a:cs typeface="Gulim"/>
              </a:rPr>
              <a:t>per</a:t>
            </a:r>
            <a:r>
              <a:rPr sz="1350" b="1" spc="185" dirty="0">
                <a:latin typeface="Gulim"/>
                <a:cs typeface="Gulim"/>
              </a:rPr>
              <a:t> </a:t>
            </a:r>
            <a:r>
              <a:rPr sz="1350" b="1" spc="360" dirty="0">
                <a:latin typeface="Gulim"/>
                <a:cs typeface="Gulim"/>
              </a:rPr>
              <a:t>word</a:t>
            </a:r>
            <a:endParaRPr sz="1350">
              <a:latin typeface="Gulim"/>
              <a:cs typeface="Guli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91377" y="3448763"/>
            <a:ext cx="800735" cy="1973580"/>
          </a:xfrm>
          <a:prstGeom prst="rect">
            <a:avLst/>
          </a:prstGeom>
          <a:solidFill>
            <a:srgbClr val="FFFFFF"/>
          </a:solidFill>
          <a:ln w="34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1350" b="1" spc="509" dirty="0">
                <a:latin typeface="Gulim"/>
                <a:cs typeface="Gulim"/>
              </a:rPr>
              <a:t>M</a:t>
            </a:r>
            <a:endParaRPr sz="1350">
              <a:latin typeface="Gulim"/>
              <a:cs typeface="Guli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30680" y="2991442"/>
            <a:ext cx="893444" cy="434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90"/>
              </a:spcBef>
            </a:pPr>
            <a:r>
              <a:rPr sz="1350" b="1" spc="355" dirty="0">
                <a:latin typeface="Gulim"/>
                <a:cs typeface="Gulim"/>
              </a:rPr>
              <a:t>Match </a:t>
            </a:r>
            <a:r>
              <a:rPr sz="1350" b="1" spc="-430" dirty="0">
                <a:latin typeface="Gulim"/>
                <a:cs typeface="Gulim"/>
              </a:rPr>
              <a:t> </a:t>
            </a:r>
            <a:r>
              <a:rPr sz="1350" b="1" spc="275" dirty="0">
                <a:latin typeface="Gulim"/>
                <a:cs typeface="Gulim"/>
              </a:rPr>
              <a:t>register</a:t>
            </a:r>
            <a:endParaRPr sz="1350">
              <a:latin typeface="Gulim"/>
              <a:cs typeface="Guli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4653" y="3649364"/>
            <a:ext cx="60833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295" dirty="0">
                <a:latin typeface="Gulim"/>
                <a:cs typeface="Gulim"/>
              </a:rPr>
              <a:t>Input</a:t>
            </a:r>
            <a:endParaRPr sz="1350">
              <a:latin typeface="Gulim"/>
              <a:cs typeface="Guli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4653" y="4964734"/>
            <a:ext cx="61087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295" dirty="0">
                <a:latin typeface="Gulim"/>
                <a:cs typeface="Gulim"/>
              </a:rPr>
              <a:t>Write</a:t>
            </a:r>
            <a:endParaRPr sz="1350">
              <a:latin typeface="Gulim"/>
              <a:cs typeface="Guli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11097" y="4636005"/>
            <a:ext cx="62293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375" dirty="0">
                <a:latin typeface="Gulim"/>
                <a:cs typeface="Gulim"/>
              </a:rPr>
              <a:t>Read</a:t>
            </a:r>
            <a:endParaRPr sz="1350">
              <a:latin typeface="Gulim"/>
              <a:cs typeface="Guli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51611" y="1475203"/>
            <a:ext cx="5041265" cy="4387215"/>
            <a:chOff x="2051611" y="1475203"/>
            <a:chExt cx="5041265" cy="438721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8568" y="3722378"/>
              <a:ext cx="163001" cy="11281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51611" y="3777444"/>
              <a:ext cx="718820" cy="0"/>
            </a:xfrm>
            <a:custGeom>
              <a:avLst/>
              <a:gdLst/>
              <a:ahLst/>
              <a:cxnLst/>
              <a:rect l="l" t="t" r="r" b="b"/>
              <a:pathLst>
                <a:path w="718819">
                  <a:moveTo>
                    <a:pt x="0" y="0"/>
                  </a:moveTo>
                  <a:lnTo>
                    <a:pt x="7184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8569" y="5038004"/>
              <a:ext cx="163000" cy="11255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051611" y="5093070"/>
              <a:ext cx="718820" cy="0"/>
            </a:xfrm>
            <a:custGeom>
              <a:avLst/>
              <a:gdLst/>
              <a:ahLst/>
              <a:cxnLst/>
              <a:rect l="l" t="t" r="r" b="b"/>
              <a:pathLst>
                <a:path w="718819">
                  <a:moveTo>
                    <a:pt x="0" y="0"/>
                  </a:moveTo>
                  <a:lnTo>
                    <a:pt x="7184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8568" y="4709018"/>
              <a:ext cx="163001" cy="11281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051611" y="4764327"/>
              <a:ext cx="718820" cy="0"/>
            </a:xfrm>
            <a:custGeom>
              <a:avLst/>
              <a:gdLst/>
              <a:ahLst/>
              <a:cxnLst/>
              <a:rect l="l" t="t" r="r" b="b"/>
              <a:pathLst>
                <a:path w="718819">
                  <a:moveTo>
                    <a:pt x="0" y="0"/>
                  </a:moveTo>
                  <a:lnTo>
                    <a:pt x="7184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0069" y="4380300"/>
              <a:ext cx="162805" cy="11256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51245" y="4435367"/>
              <a:ext cx="480695" cy="0"/>
            </a:xfrm>
            <a:custGeom>
              <a:avLst/>
              <a:gdLst/>
              <a:ahLst/>
              <a:cxnLst/>
              <a:rect l="l" t="t" r="r" b="b"/>
              <a:pathLst>
                <a:path w="480695">
                  <a:moveTo>
                    <a:pt x="0" y="0"/>
                  </a:moveTo>
                  <a:lnTo>
                    <a:pt x="4803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89338" y="3337413"/>
              <a:ext cx="162984" cy="11281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772608" y="2571659"/>
              <a:ext cx="0" cy="767715"/>
            </a:xfrm>
            <a:custGeom>
              <a:avLst/>
              <a:gdLst/>
              <a:ahLst/>
              <a:cxnLst/>
              <a:rect l="l" t="t" r="r" b="b"/>
              <a:pathLst>
                <a:path h="767714">
                  <a:moveTo>
                    <a:pt x="0" y="0"/>
                  </a:moveTo>
                  <a:lnTo>
                    <a:pt x="0" y="767251"/>
                  </a:lnTo>
                </a:path>
              </a:pathLst>
            </a:custGeom>
            <a:ln w="3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89339" y="2022056"/>
              <a:ext cx="162983" cy="11256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772608" y="1475203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349"/>
                  </a:lnTo>
                </a:path>
              </a:pathLst>
            </a:custGeom>
            <a:ln w="3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89339" y="5749531"/>
              <a:ext cx="162982" cy="11255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772608" y="5422043"/>
              <a:ext cx="0" cy="329565"/>
            </a:xfrm>
            <a:custGeom>
              <a:avLst/>
              <a:gdLst/>
              <a:ahLst/>
              <a:cxnLst/>
              <a:rect l="l" t="t" r="r" b="b"/>
              <a:pathLst>
                <a:path h="329564">
                  <a:moveTo>
                    <a:pt x="0" y="0"/>
                  </a:moveTo>
                  <a:lnTo>
                    <a:pt x="0" y="328985"/>
                  </a:lnTo>
                </a:path>
              </a:pathLst>
            </a:custGeom>
            <a:ln w="3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356026" y="5841814"/>
            <a:ext cx="80835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330" dirty="0">
                <a:latin typeface="Gulim"/>
                <a:cs typeface="Gulim"/>
              </a:rPr>
              <a:t>Output</a:t>
            </a:r>
            <a:endParaRPr sz="1350">
              <a:latin typeface="Gulim"/>
              <a:cs typeface="Guli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35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7480" y="0"/>
              <a:ext cx="51127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5864" y="74421"/>
            <a:ext cx="45688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Associative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(CO4)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077200" cy="6126480"/>
            <a:chOff x="0" y="0"/>
            <a:chExt cx="8077200" cy="61264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2936" y="838200"/>
              <a:ext cx="6684645" cy="5288280"/>
            </a:xfrm>
            <a:custGeom>
              <a:avLst/>
              <a:gdLst/>
              <a:ahLst/>
              <a:cxnLst/>
              <a:rect l="l" t="t" r="r" b="b"/>
              <a:pathLst>
                <a:path w="6684645" h="5288280">
                  <a:moveTo>
                    <a:pt x="6684263" y="0"/>
                  </a:moveTo>
                  <a:lnTo>
                    <a:pt x="0" y="0"/>
                  </a:lnTo>
                  <a:lnTo>
                    <a:pt x="0" y="5288280"/>
                  </a:lnTo>
                  <a:lnTo>
                    <a:pt x="6684263" y="5288280"/>
                  </a:lnTo>
                  <a:lnTo>
                    <a:pt x="6684263" y="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67695" y="3011268"/>
              <a:ext cx="3805554" cy="2413635"/>
            </a:xfrm>
            <a:custGeom>
              <a:avLst/>
              <a:gdLst/>
              <a:ahLst/>
              <a:cxnLst/>
              <a:rect l="l" t="t" r="r" b="b"/>
              <a:pathLst>
                <a:path w="3805554" h="2413635">
                  <a:moveTo>
                    <a:pt x="3804958" y="0"/>
                  </a:moveTo>
                  <a:lnTo>
                    <a:pt x="0" y="0"/>
                  </a:lnTo>
                  <a:lnTo>
                    <a:pt x="0" y="2413268"/>
                  </a:lnTo>
                  <a:lnTo>
                    <a:pt x="3804958" y="2413268"/>
                  </a:lnTo>
                  <a:lnTo>
                    <a:pt x="38049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67695" y="3011268"/>
              <a:ext cx="3805554" cy="2413635"/>
            </a:xfrm>
            <a:custGeom>
              <a:avLst/>
              <a:gdLst/>
              <a:ahLst/>
              <a:cxnLst/>
              <a:rect l="l" t="t" r="r" b="b"/>
              <a:pathLst>
                <a:path w="3805554" h="2413635">
                  <a:moveTo>
                    <a:pt x="0" y="2413268"/>
                  </a:moveTo>
                  <a:lnTo>
                    <a:pt x="3804958" y="2413268"/>
                  </a:lnTo>
                  <a:lnTo>
                    <a:pt x="3804958" y="0"/>
                  </a:lnTo>
                  <a:lnTo>
                    <a:pt x="0" y="0"/>
                  </a:lnTo>
                  <a:lnTo>
                    <a:pt x="0" y="24132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82846" y="1146742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595"/>
              </a:spcBef>
            </a:pPr>
            <a:r>
              <a:rPr sz="1350" b="1" spc="55" dirty="0">
                <a:latin typeface="Gulim"/>
                <a:cs typeface="Gulim"/>
              </a:rPr>
              <a:t>A</a:t>
            </a:r>
            <a:r>
              <a:rPr sz="1350" b="1" spc="-265" dirty="0">
                <a:latin typeface="Gulim"/>
                <a:cs typeface="Gulim"/>
              </a:rPr>
              <a:t> </a:t>
            </a:r>
            <a:r>
              <a:rPr sz="850" b="1" spc="40" dirty="0">
                <a:latin typeface="Gulim"/>
                <a:cs typeface="Gulim"/>
              </a:rPr>
              <a:t>1</a:t>
            </a:r>
            <a:endParaRPr sz="850">
              <a:latin typeface="Gulim"/>
              <a:cs typeface="Guli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2846" y="3120907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15"/>
              </a:spcBef>
            </a:pPr>
            <a:r>
              <a:rPr sz="1350" b="1" spc="60" dirty="0">
                <a:latin typeface="Gulim"/>
                <a:cs typeface="Gulim"/>
              </a:rPr>
              <a:t>C</a:t>
            </a:r>
            <a:r>
              <a:rPr sz="1350" b="1" spc="-265" dirty="0">
                <a:latin typeface="Gulim"/>
                <a:cs typeface="Gulim"/>
              </a:rPr>
              <a:t> </a:t>
            </a:r>
            <a:r>
              <a:rPr sz="850" b="1" spc="35" dirty="0">
                <a:latin typeface="Gulim"/>
                <a:cs typeface="Gulim"/>
              </a:rPr>
              <a:t>11</a:t>
            </a:r>
            <a:endParaRPr sz="850">
              <a:latin typeface="Gulim"/>
              <a:cs typeface="Guli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0727" y="1146742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595"/>
              </a:spcBef>
            </a:pPr>
            <a:r>
              <a:rPr sz="1350" b="1" spc="135" dirty="0">
                <a:latin typeface="Gulim"/>
                <a:cs typeface="Gulim"/>
              </a:rPr>
              <a:t>A</a:t>
            </a:r>
            <a:r>
              <a:rPr sz="850" b="1" spc="135" dirty="0">
                <a:latin typeface="Gulim"/>
                <a:cs typeface="Gulim"/>
              </a:rPr>
              <a:t>n</a:t>
            </a:r>
            <a:endParaRPr sz="850">
              <a:latin typeface="Gulim"/>
              <a:cs typeface="Guli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1850" y="1146742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595"/>
              </a:spcBef>
            </a:pPr>
            <a:r>
              <a:rPr sz="1350" b="1" spc="55" dirty="0">
                <a:latin typeface="Gulim"/>
                <a:cs typeface="Gulim"/>
              </a:rPr>
              <a:t>A</a:t>
            </a:r>
            <a:r>
              <a:rPr sz="1350" b="1" spc="-105" dirty="0">
                <a:latin typeface="Gulim"/>
                <a:cs typeface="Gulim"/>
              </a:rPr>
              <a:t> </a:t>
            </a:r>
            <a:r>
              <a:rPr sz="850" b="1" spc="15" dirty="0">
                <a:latin typeface="Gulim"/>
                <a:cs typeface="Gulim"/>
              </a:rPr>
              <a:t>j</a:t>
            </a:r>
            <a:endParaRPr sz="85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82846" y="2190014"/>
            <a:ext cx="576580" cy="38290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575"/>
              </a:spcBef>
            </a:pPr>
            <a:r>
              <a:rPr sz="1350" b="1" spc="55" dirty="0">
                <a:latin typeface="Gulim"/>
                <a:cs typeface="Gulim"/>
              </a:rPr>
              <a:t>K</a:t>
            </a:r>
            <a:r>
              <a:rPr sz="1350" b="1" spc="-250" dirty="0">
                <a:latin typeface="Gulim"/>
                <a:cs typeface="Gulim"/>
              </a:rPr>
              <a:t> </a:t>
            </a:r>
            <a:r>
              <a:rPr sz="850" b="1" spc="40" dirty="0">
                <a:latin typeface="Gulim"/>
                <a:cs typeface="Gulim"/>
              </a:rPr>
              <a:t>1</a:t>
            </a:r>
            <a:endParaRPr sz="850">
              <a:latin typeface="Gulim"/>
              <a:cs typeface="Guli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0727" y="2190014"/>
            <a:ext cx="576580" cy="38290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575"/>
              </a:spcBef>
            </a:pPr>
            <a:r>
              <a:rPr sz="1350" b="1" spc="55" dirty="0">
                <a:latin typeface="Gulim"/>
                <a:cs typeface="Gulim"/>
              </a:rPr>
              <a:t>K</a:t>
            </a:r>
            <a:r>
              <a:rPr sz="1350" b="1" spc="-250" dirty="0">
                <a:latin typeface="Gulim"/>
                <a:cs typeface="Gulim"/>
              </a:rPr>
              <a:t> </a:t>
            </a:r>
            <a:r>
              <a:rPr sz="850" b="1" spc="40" dirty="0">
                <a:latin typeface="Gulim"/>
                <a:cs typeface="Gulim"/>
              </a:rPr>
              <a:t>n</a:t>
            </a:r>
            <a:endParaRPr sz="850">
              <a:latin typeface="Gulim"/>
              <a:cs typeface="Guli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81850" y="2190014"/>
            <a:ext cx="576580" cy="38290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575"/>
              </a:spcBef>
            </a:pPr>
            <a:r>
              <a:rPr sz="1350" b="1" spc="55" dirty="0">
                <a:latin typeface="Gulim"/>
                <a:cs typeface="Gulim"/>
              </a:rPr>
              <a:t>K</a:t>
            </a:r>
            <a:r>
              <a:rPr sz="1350" b="1" spc="-90" dirty="0">
                <a:latin typeface="Gulim"/>
                <a:cs typeface="Gulim"/>
              </a:rPr>
              <a:t> </a:t>
            </a:r>
            <a:r>
              <a:rPr sz="850" b="1" spc="15" dirty="0">
                <a:latin typeface="Gulim"/>
                <a:cs typeface="Gulim"/>
              </a:rPr>
              <a:t>j</a:t>
            </a:r>
            <a:endParaRPr sz="850">
              <a:latin typeface="Gulim"/>
              <a:cs typeface="Guli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1850" y="3120907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715"/>
              </a:spcBef>
            </a:pPr>
            <a:r>
              <a:rPr sz="1350" b="1" spc="60" dirty="0">
                <a:latin typeface="Gulim"/>
                <a:cs typeface="Gulim"/>
              </a:rPr>
              <a:t>C</a:t>
            </a:r>
            <a:r>
              <a:rPr sz="1350" b="1" spc="-105" dirty="0">
                <a:latin typeface="Gulim"/>
                <a:cs typeface="Gulim"/>
              </a:rPr>
              <a:t> </a:t>
            </a:r>
            <a:r>
              <a:rPr sz="850" b="1" spc="20" dirty="0">
                <a:latin typeface="Gulim"/>
                <a:cs typeface="Gulim"/>
              </a:rPr>
              <a:t>1j</a:t>
            </a:r>
            <a:endParaRPr sz="850">
              <a:latin typeface="Gulim"/>
              <a:cs typeface="Guli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0727" y="3120907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15"/>
              </a:spcBef>
            </a:pPr>
            <a:r>
              <a:rPr sz="1350" b="1" spc="60" dirty="0">
                <a:latin typeface="Gulim"/>
                <a:cs typeface="Gulim"/>
              </a:rPr>
              <a:t>C</a:t>
            </a:r>
            <a:r>
              <a:rPr sz="1350" b="1" spc="-270" dirty="0">
                <a:latin typeface="Gulim"/>
                <a:cs typeface="Gulim"/>
              </a:rPr>
              <a:t> </a:t>
            </a:r>
            <a:r>
              <a:rPr sz="850" b="1" spc="35" dirty="0">
                <a:latin typeface="Gulim"/>
                <a:cs typeface="Gulim"/>
              </a:rPr>
              <a:t>1n</a:t>
            </a:r>
            <a:endParaRPr sz="850">
              <a:latin typeface="Gulim"/>
              <a:cs typeface="Guli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2846" y="3998503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10"/>
              </a:spcBef>
            </a:pPr>
            <a:r>
              <a:rPr sz="1350" b="1" spc="60" dirty="0">
                <a:latin typeface="Gulim"/>
                <a:cs typeface="Gulim"/>
              </a:rPr>
              <a:t>C</a:t>
            </a:r>
            <a:r>
              <a:rPr sz="1350" b="1" spc="-105" dirty="0">
                <a:latin typeface="Gulim"/>
                <a:cs typeface="Gulim"/>
              </a:rPr>
              <a:t> </a:t>
            </a:r>
            <a:r>
              <a:rPr sz="850" b="1" spc="20" dirty="0">
                <a:latin typeface="Gulim"/>
                <a:cs typeface="Gulim"/>
              </a:rPr>
              <a:t>i1</a:t>
            </a:r>
            <a:endParaRPr sz="850">
              <a:latin typeface="Gulim"/>
              <a:cs typeface="Guli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81850" y="3998503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710"/>
              </a:spcBef>
            </a:pPr>
            <a:r>
              <a:rPr sz="1350" b="1" spc="60" dirty="0">
                <a:latin typeface="Gulim"/>
                <a:cs typeface="Gulim"/>
              </a:rPr>
              <a:t>C</a:t>
            </a:r>
            <a:r>
              <a:rPr sz="1350" b="1" spc="-15" dirty="0">
                <a:latin typeface="Gulim"/>
                <a:cs typeface="Gulim"/>
              </a:rPr>
              <a:t> </a:t>
            </a:r>
            <a:r>
              <a:rPr sz="850" b="1" spc="10" dirty="0">
                <a:latin typeface="Gulim"/>
                <a:cs typeface="Gulim"/>
              </a:rPr>
              <a:t>ij</a:t>
            </a:r>
            <a:endParaRPr sz="850">
              <a:latin typeface="Gulim"/>
              <a:cs typeface="Guli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0727" y="3998503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10"/>
              </a:spcBef>
            </a:pPr>
            <a:r>
              <a:rPr sz="1350" b="1" spc="60" dirty="0">
                <a:latin typeface="Gulim"/>
                <a:cs typeface="Gulim"/>
              </a:rPr>
              <a:t>C</a:t>
            </a:r>
            <a:r>
              <a:rPr sz="1350" b="1" spc="-105" dirty="0">
                <a:latin typeface="Gulim"/>
                <a:cs typeface="Gulim"/>
              </a:rPr>
              <a:t> </a:t>
            </a:r>
            <a:r>
              <a:rPr sz="850" b="1" spc="20" dirty="0">
                <a:latin typeface="Gulim"/>
                <a:cs typeface="Gulim"/>
              </a:rPr>
              <a:t>in</a:t>
            </a:r>
            <a:endParaRPr sz="850">
              <a:latin typeface="Gulim"/>
              <a:cs typeface="Guli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82846" y="4876100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10"/>
              </a:spcBef>
            </a:pPr>
            <a:r>
              <a:rPr sz="1350" b="1" spc="90" dirty="0">
                <a:latin typeface="Gulim"/>
                <a:cs typeface="Gulim"/>
              </a:rPr>
              <a:t>C</a:t>
            </a:r>
            <a:r>
              <a:rPr sz="850" b="1" spc="90" dirty="0">
                <a:latin typeface="Gulim"/>
                <a:cs typeface="Gulim"/>
              </a:rPr>
              <a:t>m1</a:t>
            </a:r>
            <a:endParaRPr sz="850">
              <a:latin typeface="Gulim"/>
              <a:cs typeface="Guli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81850" y="4876100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710"/>
              </a:spcBef>
            </a:pPr>
            <a:r>
              <a:rPr sz="1350" b="1" spc="60" dirty="0">
                <a:latin typeface="Gulim"/>
                <a:cs typeface="Gulim"/>
              </a:rPr>
              <a:t>C</a:t>
            </a:r>
            <a:r>
              <a:rPr sz="1350" b="1" spc="-245" dirty="0">
                <a:latin typeface="Gulim"/>
                <a:cs typeface="Gulim"/>
              </a:rPr>
              <a:t> </a:t>
            </a:r>
            <a:r>
              <a:rPr sz="850" b="1" spc="35" dirty="0">
                <a:latin typeface="Gulim"/>
                <a:cs typeface="Gulim"/>
              </a:rPr>
              <a:t>mj</a:t>
            </a:r>
            <a:endParaRPr sz="850">
              <a:latin typeface="Gulim"/>
              <a:cs typeface="Guli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0727" y="4876100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710"/>
              </a:spcBef>
            </a:pPr>
            <a:r>
              <a:rPr sz="1350" b="1" spc="90" dirty="0">
                <a:latin typeface="Gulim"/>
                <a:cs typeface="Gulim"/>
              </a:rPr>
              <a:t>C</a:t>
            </a:r>
            <a:r>
              <a:rPr sz="850" b="1" spc="90" dirty="0">
                <a:latin typeface="Gulim"/>
                <a:cs typeface="Gulim"/>
              </a:rPr>
              <a:t>mn</a:t>
            </a:r>
            <a:endParaRPr sz="850">
              <a:latin typeface="Gulim"/>
              <a:cs typeface="Guli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33512" y="3120907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600"/>
              </a:spcBef>
            </a:pPr>
            <a:r>
              <a:rPr sz="1350" b="1" spc="85" dirty="0">
                <a:latin typeface="Gulim"/>
                <a:cs typeface="Gulim"/>
              </a:rPr>
              <a:t>M</a:t>
            </a:r>
            <a:r>
              <a:rPr sz="850" b="1" spc="85" dirty="0">
                <a:latin typeface="Gulim"/>
                <a:cs typeface="Gulim"/>
              </a:rPr>
              <a:t>1</a:t>
            </a:r>
            <a:endParaRPr sz="850">
              <a:latin typeface="Gulim"/>
              <a:cs typeface="Guli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33512" y="4876100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595"/>
              </a:spcBef>
            </a:pPr>
            <a:r>
              <a:rPr sz="1350" b="1" spc="55" dirty="0">
                <a:latin typeface="Gulim"/>
                <a:cs typeface="Gulim"/>
              </a:rPr>
              <a:t>M</a:t>
            </a:r>
            <a:r>
              <a:rPr sz="850" b="1" spc="55" dirty="0">
                <a:latin typeface="Gulim"/>
                <a:cs typeface="Gulim"/>
              </a:rPr>
              <a:t>m</a:t>
            </a:r>
            <a:endParaRPr sz="850">
              <a:latin typeface="Gulim"/>
              <a:cs typeface="Guli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33512" y="3998503"/>
            <a:ext cx="576580" cy="38544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595"/>
              </a:spcBef>
            </a:pPr>
            <a:r>
              <a:rPr sz="1350" b="1" spc="65" dirty="0">
                <a:latin typeface="Gulim"/>
                <a:cs typeface="Gulim"/>
              </a:rPr>
              <a:t>M</a:t>
            </a:r>
            <a:r>
              <a:rPr sz="1350" b="1" spc="-220" dirty="0">
                <a:latin typeface="Gulim"/>
                <a:cs typeface="Gulim"/>
              </a:rPr>
              <a:t> </a:t>
            </a:r>
            <a:r>
              <a:rPr sz="850" b="1" spc="15" dirty="0">
                <a:latin typeface="Gulim"/>
                <a:cs typeface="Gulim"/>
              </a:rPr>
              <a:t>i</a:t>
            </a:r>
            <a:endParaRPr sz="850">
              <a:latin typeface="Gulim"/>
              <a:cs typeface="Guli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89267" y="5515384"/>
            <a:ext cx="40957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35" dirty="0">
                <a:latin typeface="Gulim"/>
                <a:cs typeface="Gulim"/>
              </a:rPr>
              <a:t>Bit</a:t>
            </a:r>
            <a:r>
              <a:rPr sz="1350" b="1" spc="-55" dirty="0">
                <a:latin typeface="Gulim"/>
                <a:cs typeface="Gulim"/>
              </a:rPr>
              <a:t> </a:t>
            </a:r>
            <a:r>
              <a:rPr sz="1350" b="1" spc="45" dirty="0">
                <a:latin typeface="Gulim"/>
                <a:cs typeface="Gulim"/>
              </a:rPr>
              <a:t>1</a:t>
            </a:r>
            <a:endParaRPr sz="1350">
              <a:latin typeface="Gulim"/>
              <a:cs typeface="Guli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28228" y="5515384"/>
            <a:ext cx="410209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35" dirty="0">
                <a:latin typeface="Gulim"/>
                <a:cs typeface="Gulim"/>
              </a:rPr>
              <a:t>Bit</a:t>
            </a:r>
            <a:r>
              <a:rPr sz="1350" b="1" spc="-60" dirty="0">
                <a:latin typeface="Gulim"/>
                <a:cs typeface="Gulim"/>
              </a:rPr>
              <a:t> </a:t>
            </a:r>
            <a:r>
              <a:rPr sz="1350" b="1" spc="50" dirty="0">
                <a:latin typeface="Gulim"/>
                <a:cs typeface="Gulim"/>
              </a:rPr>
              <a:t>n</a:t>
            </a:r>
            <a:endParaRPr sz="1350">
              <a:latin typeface="Gulim"/>
              <a:cs typeface="Guli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29352" y="5515384"/>
            <a:ext cx="34988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35" dirty="0">
                <a:latin typeface="Gulim"/>
                <a:cs typeface="Gulim"/>
              </a:rPr>
              <a:t>Bit</a:t>
            </a:r>
            <a:r>
              <a:rPr sz="1350" b="1" spc="-60" dirty="0">
                <a:latin typeface="Gulim"/>
                <a:cs typeface="Gulim"/>
              </a:rPr>
              <a:t> </a:t>
            </a:r>
            <a:r>
              <a:rPr sz="1350" b="1" spc="20" dirty="0">
                <a:latin typeface="Gulim"/>
                <a:cs typeface="Gulim"/>
              </a:rPr>
              <a:t>j</a:t>
            </a:r>
            <a:endParaRPr sz="1350">
              <a:latin typeface="Gulim"/>
              <a:cs typeface="Guli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00475" y="3212047"/>
            <a:ext cx="62611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50" dirty="0">
                <a:latin typeface="Gulim"/>
                <a:cs typeface="Gulim"/>
              </a:rPr>
              <a:t>Word</a:t>
            </a:r>
            <a:r>
              <a:rPr sz="1350" b="1" spc="-50" dirty="0">
                <a:latin typeface="Gulim"/>
                <a:cs typeface="Gulim"/>
              </a:rPr>
              <a:t> </a:t>
            </a:r>
            <a:r>
              <a:rPr sz="1350" b="1" spc="45" dirty="0">
                <a:latin typeface="Gulim"/>
                <a:cs typeface="Gulim"/>
              </a:rPr>
              <a:t>1</a:t>
            </a:r>
            <a:endParaRPr sz="1350">
              <a:latin typeface="Gulim"/>
              <a:cs typeface="Guli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15950" y="4966960"/>
            <a:ext cx="67754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50" dirty="0">
                <a:latin typeface="Gulim"/>
                <a:cs typeface="Gulim"/>
              </a:rPr>
              <a:t>Word</a:t>
            </a:r>
            <a:r>
              <a:rPr sz="1350" b="1" spc="-45" dirty="0">
                <a:latin typeface="Gulim"/>
                <a:cs typeface="Gulim"/>
              </a:rPr>
              <a:t> </a:t>
            </a:r>
            <a:r>
              <a:rPr sz="1350" b="1" spc="70" dirty="0">
                <a:latin typeface="Gulim"/>
                <a:cs typeface="Gulim"/>
              </a:rPr>
              <a:t>m</a:t>
            </a:r>
            <a:endParaRPr sz="1350">
              <a:latin typeface="Gulim"/>
              <a:cs typeface="Guli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00475" y="4089400"/>
            <a:ext cx="56642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50" dirty="0">
                <a:latin typeface="Gulim"/>
                <a:cs typeface="Gulim"/>
              </a:rPr>
              <a:t>Word</a:t>
            </a:r>
            <a:r>
              <a:rPr sz="1350" b="1" spc="-50" dirty="0">
                <a:latin typeface="Gulim"/>
                <a:cs typeface="Gulim"/>
              </a:rPr>
              <a:t> </a:t>
            </a:r>
            <a:r>
              <a:rPr sz="1350" b="1" spc="20" dirty="0">
                <a:latin typeface="Gulim"/>
                <a:cs typeface="Gulim"/>
              </a:rPr>
              <a:t>i</a:t>
            </a:r>
            <a:endParaRPr sz="1350">
              <a:latin typeface="Gulim"/>
              <a:cs typeface="Guli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53233" y="1531646"/>
            <a:ext cx="3982085" cy="3592195"/>
            <a:chOff x="3053233" y="1531646"/>
            <a:chExt cx="3982085" cy="3592195"/>
          </a:xfrm>
        </p:grpSpPr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2153" y="2078834"/>
              <a:ext cx="117777" cy="11238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169761" y="1531646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4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0034" y="2078834"/>
              <a:ext cx="117649" cy="11238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167514" y="1531646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4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1030" y="2078834"/>
              <a:ext cx="117777" cy="1123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668638" y="1531646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5484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3233" y="2572482"/>
              <a:ext cx="233311" cy="44004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2110" y="2572482"/>
              <a:ext cx="233311" cy="44004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1114" y="2572482"/>
              <a:ext cx="232927" cy="44004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7112" y="3256353"/>
              <a:ext cx="117648" cy="11213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572526" y="3313639"/>
              <a:ext cx="346075" cy="0"/>
            </a:xfrm>
            <a:custGeom>
              <a:avLst/>
              <a:gdLst/>
              <a:ahLst/>
              <a:cxnLst/>
              <a:rect l="l" t="t" r="r" b="b"/>
              <a:pathLst>
                <a:path w="346075">
                  <a:moveTo>
                    <a:pt x="3458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7112" y="5011277"/>
              <a:ext cx="117648" cy="11212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572526" y="5068552"/>
              <a:ext cx="346075" cy="0"/>
            </a:xfrm>
            <a:custGeom>
              <a:avLst/>
              <a:gdLst/>
              <a:ahLst/>
              <a:cxnLst/>
              <a:rect l="l" t="t" r="r" b="b"/>
              <a:pathLst>
                <a:path w="346075">
                  <a:moveTo>
                    <a:pt x="3458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17112" y="4133705"/>
              <a:ext cx="117648" cy="11213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572526" y="4190992"/>
              <a:ext cx="346075" cy="0"/>
            </a:xfrm>
            <a:custGeom>
              <a:avLst/>
              <a:gdLst/>
              <a:ahLst/>
              <a:cxnLst/>
              <a:rect l="l" t="t" r="r" b="b"/>
              <a:pathLst>
                <a:path w="346075">
                  <a:moveTo>
                    <a:pt x="34583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36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32" y="0"/>
              <a:ext cx="2223389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1251" y="62230"/>
            <a:ext cx="16713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Daily</a:t>
            </a:r>
            <a:r>
              <a:rPr spc="-65" dirty="0"/>
              <a:t> </a:t>
            </a:r>
            <a:r>
              <a:rPr spc="-10" dirty="0"/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938911"/>
            <a:ext cx="8077200" cy="2978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Elaborate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how the </a:t>
            </a:r>
            <a:r>
              <a:rPr sz="2200" spc="-5" dirty="0">
                <a:latin typeface="Times New Roman"/>
                <a:cs typeface="Times New Roman"/>
              </a:rPr>
              <a:t>Associative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page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 </a:t>
            </a:r>
            <a:r>
              <a:rPr sz="2200" spc="-5" dirty="0">
                <a:latin typeface="Times New Roman"/>
                <a:cs typeface="Times New Roman"/>
              </a:rPr>
              <a:t>accommodates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page </a:t>
            </a:r>
            <a:r>
              <a:rPr sz="2200" dirty="0">
                <a:latin typeface="Times New Roman"/>
                <a:cs typeface="Times New Roman"/>
              </a:rPr>
              <a:t>numbers </a:t>
            </a:r>
            <a:r>
              <a:rPr sz="2200" spc="5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corresponding </a:t>
            </a:r>
            <a:r>
              <a:rPr sz="2200" spc="5" dirty="0">
                <a:latin typeface="Times New Roman"/>
                <a:cs typeface="Times New Roman"/>
              </a:rPr>
              <a:t>block </a:t>
            </a:r>
            <a:r>
              <a:rPr sz="2200" spc="-5" dirty="0">
                <a:latin typeface="Times New Roman"/>
                <a:cs typeface="Times New Roman"/>
              </a:rPr>
              <a:t>numbers </a:t>
            </a:r>
            <a:r>
              <a:rPr sz="2200" spc="5" dirty="0">
                <a:latin typeface="Times New Roman"/>
                <a:cs typeface="Times New Roman"/>
              </a:rPr>
              <a:t>using </a:t>
            </a:r>
            <a:r>
              <a:rPr sz="2200" dirty="0">
                <a:latin typeface="Times New Roman"/>
                <a:cs typeface="Times New Roman"/>
              </a:rPr>
              <a:t>suitable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diagram.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87805" algn="l"/>
                <a:tab pos="1966595" algn="l"/>
                <a:tab pos="3531235" algn="l"/>
                <a:tab pos="3902710" algn="l"/>
                <a:tab pos="5168265" algn="l"/>
                <a:tab pos="6144260" algn="l"/>
                <a:tab pos="6683375" algn="l"/>
                <a:tab pos="7220584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Describe	</a:t>
            </a:r>
            <a:r>
              <a:rPr sz="2200" spc="-5" dirty="0">
                <a:latin typeface="Times New Roman"/>
                <a:cs typeface="Times New Roman"/>
              </a:rPr>
              <a:t>the	functionality	</a:t>
            </a:r>
            <a:r>
              <a:rPr sz="2200" dirty="0">
                <a:latin typeface="Times New Roman"/>
                <a:cs typeface="Times New Roman"/>
              </a:rPr>
              <a:t>of	</a:t>
            </a:r>
            <a:r>
              <a:rPr sz="2200" spc="-10" dirty="0">
                <a:latin typeface="Times New Roman"/>
                <a:cs typeface="Times New Roman"/>
              </a:rPr>
              <a:t>Argument	</a:t>
            </a:r>
            <a:r>
              <a:rPr sz="2200" dirty="0">
                <a:latin typeface="Times New Roman"/>
                <a:cs typeface="Times New Roman"/>
              </a:rPr>
              <a:t>register	</a:t>
            </a:r>
            <a:r>
              <a:rPr sz="2200" spc="-5" dirty="0">
                <a:latin typeface="Times New Roman"/>
                <a:cs typeface="Times New Roman"/>
              </a:rPr>
              <a:t>and	key	</a:t>
            </a:r>
            <a:r>
              <a:rPr sz="2200" dirty="0">
                <a:latin typeface="Times New Roman"/>
                <a:cs typeface="Times New Roman"/>
              </a:rPr>
              <a:t>register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using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suitable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example.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Differentiate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between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Magnetic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tape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Magnetic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disk.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168400"/>
            <a:ext cx="3432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Cache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Mapping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75436"/>
            <a:ext cx="8397240" cy="51930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  <a:p>
            <a:pPr marL="469900" marR="93345" indent="-457834">
              <a:lnSpc>
                <a:spcPct val="150100"/>
              </a:lnSpc>
              <a:spcBef>
                <a:spcPts val="670"/>
              </a:spcBef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a)	How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128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×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8 RAM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chips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</a:t>
            </a:r>
            <a:r>
              <a:rPr sz="2800" spc="5" dirty="0">
                <a:latin typeface="Calibri"/>
                <a:cs typeface="Calibri"/>
              </a:rPr>
              <a:t> 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2048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bytes?</a:t>
            </a:r>
            <a:endParaRPr sz="2800">
              <a:latin typeface="Calibri"/>
              <a:cs typeface="Calibri"/>
            </a:endParaRPr>
          </a:p>
          <a:p>
            <a:pPr marL="469900" marR="5080" indent="-457834">
              <a:lnSpc>
                <a:spcPct val="150100"/>
              </a:lnSpc>
              <a:spcBef>
                <a:spcPts val="670"/>
              </a:spcBef>
              <a:tabLst>
                <a:tab pos="551815" algn="l"/>
              </a:tabLst>
            </a:pPr>
            <a:r>
              <a:rPr sz="2800" spc="-5" dirty="0">
                <a:latin typeface="Calibri"/>
                <a:cs typeface="Calibri"/>
              </a:rPr>
              <a:t>b)		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lines</a:t>
            </a:r>
            <a:r>
              <a:rPr sz="2800" dirty="0">
                <a:latin typeface="Calibri"/>
                <a:cs typeface="Calibri"/>
              </a:rPr>
              <a:t> 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address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dirty="0">
                <a:latin typeface="Calibri"/>
                <a:cs typeface="Calibri"/>
              </a:rPr>
              <a:t> be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 2048 </a:t>
            </a:r>
            <a:r>
              <a:rPr sz="2800" spc="-10" dirty="0">
                <a:latin typeface="Calibri"/>
                <a:cs typeface="Calibri"/>
              </a:rPr>
              <a:t>byte </a:t>
            </a:r>
            <a:r>
              <a:rPr sz="2800" dirty="0">
                <a:latin typeface="Calibri"/>
                <a:cs typeface="Calibri"/>
              </a:rPr>
              <a:t>of memory? How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dirty="0">
                <a:latin typeface="Calibri"/>
                <a:cs typeface="Calibri"/>
              </a:rPr>
              <a:t>of these </a:t>
            </a:r>
            <a:r>
              <a:rPr sz="2800" spc="-5" dirty="0">
                <a:latin typeface="Calibri"/>
                <a:cs typeface="Calibri"/>
              </a:rPr>
              <a:t>lines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chips?</a:t>
            </a:r>
            <a:endParaRPr sz="2800">
              <a:latin typeface="Calibri"/>
              <a:cs typeface="Calibri"/>
            </a:endParaRPr>
          </a:p>
          <a:p>
            <a:pPr marL="469900" marR="701675" indent="-457834">
              <a:lnSpc>
                <a:spcPct val="150100"/>
              </a:lnSpc>
              <a:spcBef>
                <a:spcPts val="675"/>
              </a:spcBef>
              <a:tabLst>
                <a:tab pos="551815" algn="l"/>
              </a:tabLst>
            </a:pPr>
            <a:r>
              <a:rPr sz="2800" spc="-5" dirty="0">
                <a:latin typeface="Calibri"/>
                <a:cs typeface="Calibri"/>
              </a:rPr>
              <a:t>c)		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lines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decoded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select?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size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decoders?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9183" y="0"/>
              <a:ext cx="22294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18203" y="62230"/>
            <a:ext cx="167893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Questions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44" y="938911"/>
            <a:ext cx="6642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1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527" y="938911"/>
            <a:ext cx="1516380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5"/>
              </a:spcBef>
              <a:tabLst>
                <a:tab pos="859790" algn="l"/>
                <a:tab pos="988060" algn="l"/>
              </a:tabLst>
            </a:pPr>
            <a:r>
              <a:rPr sz="2200" spc="-5" dirty="0">
                <a:latin typeface="Times New Roman"/>
                <a:cs typeface="Times New Roman"/>
              </a:rPr>
              <a:t>Master		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5" dirty="0">
                <a:latin typeface="Times New Roman"/>
                <a:cs typeface="Times New Roman"/>
              </a:rPr>
              <a:t> lo</a:t>
            </a:r>
            <a:r>
              <a:rPr sz="2200" spc="-25" dirty="0">
                <a:latin typeface="Times New Roman"/>
                <a:cs typeface="Times New Roman"/>
              </a:rPr>
              <a:t>g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c	</a:t>
            </a:r>
            <a:r>
              <a:rPr sz="2200" spc="-20" dirty="0">
                <a:latin typeface="Times New Roman"/>
                <a:cs typeface="Times New Roman"/>
              </a:rPr>
              <a:t>g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t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s,  </a:t>
            </a:r>
            <a:r>
              <a:rPr sz="2200" spc="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3685" y="938911"/>
            <a:ext cx="8750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Times New Roman"/>
                <a:cs typeface="Times New Roman"/>
              </a:rPr>
              <a:t>nu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b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3517" y="1273886"/>
            <a:ext cx="429260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49985" algn="l"/>
                <a:tab pos="2177415" algn="l"/>
                <a:tab pos="2790190" algn="l"/>
              </a:tabLst>
            </a:pPr>
            <a:r>
              <a:rPr sz="2200" spc="-5" dirty="0">
                <a:latin typeface="Times New Roman"/>
                <a:cs typeface="Times New Roman"/>
              </a:rPr>
              <a:t>Boolean	algebra	</a:t>
            </a:r>
            <a:r>
              <a:rPr sz="2200" spc="5" dirty="0">
                <a:latin typeface="Times New Roman"/>
                <a:cs typeface="Times New Roman"/>
              </a:rPr>
              <a:t>and	</a:t>
            </a:r>
            <a:r>
              <a:rPr sz="2200" spc="-5" dirty="0">
                <a:latin typeface="Times New Roman"/>
                <a:cs typeface="Times New Roman"/>
              </a:rPr>
              <a:t>minimization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2578" y="938911"/>
            <a:ext cx="482600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1082040" algn="l"/>
                <a:tab pos="2338070" algn="l"/>
                <a:tab pos="3591560" algn="l"/>
              </a:tabLst>
            </a:pPr>
            <a:r>
              <a:rPr sz="2200" spc="-5" dirty="0">
                <a:latin typeface="Times New Roman"/>
                <a:cs typeface="Times New Roman"/>
              </a:rPr>
              <a:t>systems	</a:t>
            </a:r>
            <a:r>
              <a:rPr sz="2200" dirty="0">
                <a:latin typeface="Times New Roman"/>
                <a:cs typeface="Times New Roman"/>
              </a:rPr>
              <a:t>including	computer	arithmetic,</a:t>
            </a: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techniques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044" y="2012442"/>
            <a:ext cx="6642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1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2583" y="2012442"/>
            <a:ext cx="7322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5"/>
              </a:spcBef>
              <a:tabLst>
                <a:tab pos="454025" algn="l"/>
                <a:tab pos="1472565" algn="l"/>
                <a:tab pos="2100580" algn="l"/>
                <a:tab pos="2573020" algn="l"/>
                <a:tab pos="4088765" algn="l"/>
                <a:tab pos="4454525" algn="l"/>
                <a:tab pos="5201285" algn="l"/>
                <a:tab pos="5610225" algn="l"/>
                <a:tab pos="6348095" algn="l"/>
              </a:tabLst>
            </a:pPr>
            <a:r>
              <a:rPr sz="2200" spc="-5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m</a:t>
            </a:r>
            <a:r>
              <a:rPr sz="2200" spc="5" dirty="0">
                <a:latin typeface="Times New Roman"/>
                <a:cs typeface="Times New Roman"/>
              </a:rPr>
              <a:t>il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ar	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	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he	c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spc="-2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10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25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ction	of	b</a:t>
            </a:r>
            <a:r>
              <a:rPr sz="2200" spc="-25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	by	us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ng	d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spc="-40" dirty="0">
                <a:latin typeface="Times New Roman"/>
                <a:cs typeface="Times New Roman"/>
              </a:rPr>
              <a:t>f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1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t  digital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components.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044" y="2750312"/>
            <a:ext cx="8230870" cy="2173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8060" algn="l"/>
                <a:tab pos="1634489" algn="l"/>
                <a:tab pos="2860040" algn="l"/>
                <a:tab pos="3692525" algn="l"/>
                <a:tab pos="4369435" algn="l"/>
                <a:tab pos="5500370" algn="l"/>
                <a:tab pos="6342380" algn="l"/>
                <a:tab pos="781177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1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3</a:t>
            </a:r>
            <a:r>
              <a:rPr sz="2200" dirty="0">
                <a:latin typeface="Times New Roman"/>
                <a:cs typeface="Times New Roman"/>
              </a:rPr>
              <a:t>:	</a:t>
            </a:r>
            <a:r>
              <a:rPr sz="2200" spc="-5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5" dirty="0">
                <a:latin typeface="Times New Roman"/>
                <a:cs typeface="Times New Roman"/>
              </a:rPr>
              <a:t>il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ar	</a:t>
            </a:r>
            <a:r>
              <a:rPr sz="2200" spc="-30" dirty="0">
                <a:latin typeface="Times New Roman"/>
                <a:cs typeface="Times New Roman"/>
              </a:rPr>
              <a:t>w</a:t>
            </a:r>
            <a:r>
              <a:rPr sz="2200" spc="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h	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25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	c</a:t>
            </a:r>
            <a:r>
              <a:rPr sz="2200" spc="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10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ol	u</a:t>
            </a:r>
            <a:r>
              <a:rPr sz="2200" spc="-25" dirty="0">
                <a:latin typeface="Times New Roman"/>
                <a:cs typeface="Times New Roman"/>
              </a:rPr>
              <a:t>n</a:t>
            </a:r>
            <a:r>
              <a:rPr sz="2200" spc="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,	ha</a:t>
            </a:r>
            <a:r>
              <a:rPr sz="2200" spc="1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30" dirty="0">
                <a:latin typeface="Times New Roman"/>
                <a:cs typeface="Times New Roman"/>
              </a:rPr>
              <a:t>w</a:t>
            </a:r>
            <a:r>
              <a:rPr sz="2200" spc="5" dirty="0">
                <a:latin typeface="Times New Roman"/>
                <a:cs typeface="Times New Roman"/>
              </a:rPr>
              <a:t>ir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	a</a:t>
            </a:r>
            <a:r>
              <a:rPr sz="2200" spc="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Microprogrammed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processor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049020" algn="l"/>
                <a:tab pos="1558290" algn="l"/>
                <a:tab pos="2717165" algn="l"/>
                <a:tab pos="3445510" algn="l"/>
                <a:tab pos="4018915" algn="l"/>
                <a:tab pos="5213985" algn="l"/>
                <a:tab pos="6567805" algn="l"/>
                <a:tab pos="7217409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1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4</a:t>
            </a:r>
            <a:r>
              <a:rPr sz="2200" dirty="0">
                <a:latin typeface="Times New Roman"/>
                <a:cs typeface="Times New Roman"/>
              </a:rPr>
              <a:t>:	</a:t>
            </a:r>
            <a:r>
              <a:rPr sz="2200" b="1" spc="-5" dirty="0">
                <a:latin typeface="Times New Roman"/>
                <a:cs typeface="Times New Roman"/>
              </a:rPr>
              <a:t>B</a:t>
            </a:r>
            <a:r>
              <a:rPr sz="2200" b="1" dirty="0">
                <a:latin typeface="Times New Roman"/>
                <a:cs typeface="Times New Roman"/>
              </a:rPr>
              <a:t>e	</a:t>
            </a:r>
            <a:r>
              <a:rPr sz="2200" b="1" spc="5" dirty="0">
                <a:latin typeface="Times New Roman"/>
                <a:cs typeface="Times New Roman"/>
              </a:rPr>
              <a:t>f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-10" dirty="0">
                <a:latin typeface="Times New Roman"/>
                <a:cs typeface="Times New Roman"/>
              </a:rPr>
              <a:t>m</a:t>
            </a:r>
            <a:r>
              <a:rPr sz="2200" b="1" spc="5" dirty="0">
                <a:latin typeface="Times New Roman"/>
                <a:cs typeface="Times New Roman"/>
              </a:rPr>
              <a:t>i</a:t>
            </a:r>
            <a:r>
              <a:rPr sz="2200" b="1" spc="-15" dirty="0">
                <a:latin typeface="Times New Roman"/>
                <a:cs typeface="Times New Roman"/>
              </a:rPr>
              <a:t>l</a:t>
            </a:r>
            <a:r>
              <a:rPr sz="2200" b="1" spc="5" dirty="0">
                <a:latin typeface="Times New Roman"/>
                <a:cs typeface="Times New Roman"/>
              </a:rPr>
              <a:t>i</a:t>
            </a:r>
            <a:r>
              <a:rPr sz="2200" b="1" dirty="0">
                <a:latin typeface="Times New Roman"/>
                <a:cs typeface="Times New Roman"/>
              </a:rPr>
              <a:t>ar	</a:t>
            </a:r>
            <a:r>
              <a:rPr sz="2200" b="1" spc="15" dirty="0">
                <a:latin typeface="Times New Roman"/>
                <a:cs typeface="Times New Roman"/>
              </a:rPr>
              <a:t>w</a:t>
            </a:r>
            <a:r>
              <a:rPr sz="2200" b="1" spc="-15" dirty="0">
                <a:latin typeface="Times New Roman"/>
                <a:cs typeface="Times New Roman"/>
              </a:rPr>
              <a:t>i</a:t>
            </a:r>
            <a:r>
              <a:rPr sz="2200" b="1" spc="-20" dirty="0">
                <a:latin typeface="Times New Roman"/>
                <a:cs typeface="Times New Roman"/>
              </a:rPr>
              <a:t>t</a:t>
            </a:r>
            <a:r>
              <a:rPr sz="2200" b="1" dirty="0">
                <a:latin typeface="Times New Roman"/>
                <a:cs typeface="Times New Roman"/>
              </a:rPr>
              <a:t>h	</a:t>
            </a:r>
            <a:r>
              <a:rPr sz="2200" b="1" spc="5" dirty="0">
                <a:latin typeface="Times New Roman"/>
                <a:cs typeface="Times New Roman"/>
              </a:rPr>
              <a:t>t</a:t>
            </a:r>
            <a:r>
              <a:rPr sz="2200" b="1" dirty="0">
                <a:latin typeface="Times New Roman"/>
                <a:cs typeface="Times New Roman"/>
              </a:rPr>
              <a:t>he	</a:t>
            </a:r>
            <a:r>
              <a:rPr sz="2200" b="1" spc="-15" dirty="0">
                <a:latin typeface="Times New Roman"/>
                <a:cs typeface="Times New Roman"/>
              </a:rPr>
              <a:t>m</a:t>
            </a:r>
            <a:r>
              <a:rPr sz="2200" b="1" dirty="0">
                <a:latin typeface="Times New Roman"/>
                <a:cs typeface="Times New Roman"/>
              </a:rPr>
              <a:t>e</a:t>
            </a:r>
            <a:r>
              <a:rPr sz="2200" b="1" spc="15" dirty="0">
                <a:latin typeface="Times New Roman"/>
                <a:cs typeface="Times New Roman"/>
              </a:rPr>
              <a:t>m</a:t>
            </a:r>
            <a:r>
              <a:rPr sz="2200" b="1" spc="-2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ry	</a:t>
            </a:r>
            <a:r>
              <a:rPr sz="2200" b="1" spc="-25" dirty="0">
                <a:latin typeface="Times New Roman"/>
                <a:cs typeface="Times New Roman"/>
              </a:rPr>
              <a:t>h</a:t>
            </a:r>
            <a:r>
              <a:rPr sz="2200" b="1" spc="10" dirty="0">
                <a:latin typeface="Times New Roman"/>
                <a:cs typeface="Times New Roman"/>
              </a:rPr>
              <a:t>i</a:t>
            </a:r>
            <a:r>
              <a:rPr sz="2200" b="1" dirty="0">
                <a:latin typeface="Times New Roman"/>
                <a:cs typeface="Times New Roman"/>
              </a:rPr>
              <a:t>e</a:t>
            </a:r>
            <a:r>
              <a:rPr sz="2200" b="1" spc="-15" dirty="0">
                <a:latin typeface="Times New Roman"/>
                <a:cs typeface="Times New Roman"/>
              </a:rPr>
              <a:t>r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-40" dirty="0">
                <a:latin typeface="Times New Roman"/>
                <a:cs typeface="Times New Roman"/>
              </a:rPr>
              <a:t>r</a:t>
            </a:r>
            <a:r>
              <a:rPr sz="2200" b="1" spc="-20" dirty="0">
                <a:latin typeface="Times New Roman"/>
                <a:cs typeface="Times New Roman"/>
              </a:rPr>
              <a:t>c</a:t>
            </a:r>
            <a:r>
              <a:rPr sz="2200" b="1" dirty="0">
                <a:latin typeface="Times New Roman"/>
                <a:cs typeface="Times New Roman"/>
              </a:rPr>
              <a:t>hy	and	</a:t>
            </a:r>
            <a:r>
              <a:rPr sz="2200" b="1" spc="10" dirty="0">
                <a:latin typeface="Times New Roman"/>
                <a:cs typeface="Times New Roman"/>
              </a:rPr>
              <a:t>m</a:t>
            </a:r>
            <a:r>
              <a:rPr sz="2200" b="1" dirty="0">
                <a:latin typeface="Times New Roman"/>
                <a:cs typeface="Times New Roman"/>
              </a:rPr>
              <a:t>e</a:t>
            </a:r>
            <a:r>
              <a:rPr sz="2200" b="1" spc="15" dirty="0">
                <a:latin typeface="Times New Roman"/>
                <a:cs typeface="Times New Roman"/>
              </a:rPr>
              <a:t>m</a:t>
            </a:r>
            <a:r>
              <a:rPr sz="2200" b="1" dirty="0">
                <a:latin typeface="Times New Roman"/>
                <a:cs typeface="Times New Roman"/>
              </a:rPr>
              <a:t>ory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b="1" spc="5" dirty="0">
                <a:latin typeface="Times New Roman"/>
                <a:cs typeface="Times New Roman"/>
              </a:rPr>
              <a:t>subsystem.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786765" algn="l"/>
                <a:tab pos="1228725" algn="l"/>
                <a:tab pos="2250440" algn="l"/>
                <a:tab pos="2881630" algn="l"/>
                <a:tab pos="3357245" algn="l"/>
                <a:tab pos="4875530" algn="l"/>
                <a:tab pos="6470015" algn="l"/>
                <a:tab pos="7195820" algn="l"/>
                <a:tab pos="781177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C</a:t>
            </a:r>
            <a:r>
              <a:rPr sz="2200" b="1" spc="1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5</a:t>
            </a:r>
            <a:r>
              <a:rPr sz="2200" dirty="0">
                <a:latin typeface="Times New Roman"/>
                <a:cs typeface="Times New Roman"/>
              </a:rPr>
              <a:t>:	</a:t>
            </a:r>
            <a:r>
              <a:rPr sz="2200" spc="-30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m</a:t>
            </a:r>
            <a:r>
              <a:rPr sz="2200" spc="5" dirty="0">
                <a:latin typeface="Times New Roman"/>
                <a:cs typeface="Times New Roman"/>
              </a:rPr>
              <a:t>il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ar	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	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25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np</a:t>
            </a:r>
            <a:r>
              <a:rPr sz="2200" spc="-20" dirty="0">
                <a:latin typeface="Times New Roman"/>
                <a:cs typeface="Times New Roman"/>
              </a:rPr>
              <a:t>u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40" dirty="0">
                <a:latin typeface="Times New Roman"/>
                <a:cs typeface="Times New Roman"/>
              </a:rPr>
              <a:t>-</a:t>
            </a:r>
            <a:r>
              <a:rPr sz="2200" dirty="0">
                <a:latin typeface="Times New Roman"/>
                <a:cs typeface="Times New Roman"/>
              </a:rPr>
              <a:t>ou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put	o</a:t>
            </a:r>
            <a:r>
              <a:rPr sz="2200" spc="-40" dirty="0">
                <a:latin typeface="Times New Roman"/>
                <a:cs typeface="Times New Roman"/>
              </a:rPr>
              <a:t>r</a:t>
            </a:r>
            <a:r>
              <a:rPr sz="2200" spc="-25" dirty="0">
                <a:latin typeface="Times New Roman"/>
                <a:cs typeface="Times New Roman"/>
              </a:rPr>
              <a:t>g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spc="-20" dirty="0">
                <a:latin typeface="Times New Roman"/>
                <a:cs typeface="Times New Roman"/>
              </a:rPr>
              <a:t>z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spc="-2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n,	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5" dirty="0">
                <a:latin typeface="Times New Roman"/>
                <a:cs typeface="Times New Roman"/>
              </a:rPr>
              <a:t>lt</a:t>
            </a:r>
            <a:r>
              <a:rPr sz="2200" dirty="0">
                <a:latin typeface="Times New Roman"/>
                <a:cs typeface="Times New Roman"/>
              </a:rPr>
              <a:t>i	co</a:t>
            </a:r>
            <a:r>
              <a:rPr sz="2200" spc="-1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e	a</a:t>
            </a:r>
            <a:r>
              <a:rPr sz="2200" spc="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multithreading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processors.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7" y="0"/>
              <a:ext cx="1296797" cy="8914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884801" y="74421"/>
            <a:ext cx="7467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/>
                <a:cs typeface="Times New Roman"/>
              </a:rPr>
              <a:t>COs</a:t>
            </a: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03669" y="6448280"/>
            <a:ext cx="5041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14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4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75436"/>
            <a:ext cx="8610600" cy="4467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Calibri"/>
                <a:cs typeface="Calibri"/>
              </a:rPr>
              <a:t>2.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microprocessor</a:t>
            </a:r>
            <a:r>
              <a:rPr sz="2800" spc="-5" dirty="0">
                <a:latin typeface="Calibri"/>
                <a:cs typeface="Calibri"/>
              </a:rPr>
              <a:t> uses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RAM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chips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1024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capacity.</a:t>
            </a:r>
            <a:endParaRPr sz="2800">
              <a:latin typeface="Calibri"/>
              <a:cs typeface="Calibri"/>
            </a:endParaRPr>
          </a:p>
          <a:p>
            <a:pPr marL="469900" marR="5080" indent="-457834" algn="just">
              <a:lnSpc>
                <a:spcPct val="1501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a)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-10" dirty="0">
                <a:latin typeface="Calibri"/>
                <a:cs typeface="Calibri"/>
              </a:rPr>
              <a:t> chips</a:t>
            </a:r>
            <a:r>
              <a:rPr sz="2800" spc="-5" dirty="0">
                <a:latin typeface="Calibri"/>
                <a:cs typeface="Calibri"/>
              </a:rPr>
              <a:t> 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their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provide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6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</a:t>
            </a:r>
            <a:r>
              <a:rPr sz="2800" spc="5" dirty="0">
                <a:latin typeface="Calibri"/>
                <a:cs typeface="Calibri"/>
              </a:rPr>
              <a:t> 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1024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bytes?</a:t>
            </a:r>
            <a:endParaRPr sz="2800">
              <a:latin typeface="Calibri"/>
              <a:cs typeface="Calibri"/>
            </a:endParaRPr>
          </a:p>
          <a:p>
            <a:pPr marL="469900" marR="7620" indent="-457834" algn="just">
              <a:lnSpc>
                <a:spcPct val="1501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b)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-10" dirty="0">
                <a:latin typeface="Calibri"/>
                <a:cs typeface="Calibri"/>
              </a:rPr>
              <a:t> chips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provide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16K bytes? </a:t>
            </a:r>
            <a:r>
              <a:rPr sz="2800" dirty="0">
                <a:latin typeface="Calibri"/>
                <a:cs typeface="Calibri"/>
              </a:rPr>
              <a:t>Explain in </a:t>
            </a:r>
            <a:r>
              <a:rPr sz="2800" spc="-15" dirty="0">
                <a:latin typeface="Calibri"/>
                <a:cs typeface="Calibri"/>
              </a:rPr>
              <a:t>words </a:t>
            </a:r>
            <a:r>
              <a:rPr sz="2800" spc="-5" dirty="0">
                <a:latin typeface="Calibri"/>
                <a:cs typeface="Calibri"/>
              </a:rPr>
              <a:t>how the </a:t>
            </a:r>
            <a:r>
              <a:rPr sz="2800" spc="-10" dirty="0">
                <a:latin typeface="Calibri"/>
                <a:cs typeface="Calibri"/>
              </a:rPr>
              <a:t>chips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address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9183" y="0"/>
              <a:ext cx="22294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18203" y="62230"/>
            <a:ext cx="167893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Questions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3280"/>
            <a:ext cx="8607425" cy="2586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3.</a:t>
            </a:r>
            <a:r>
              <a:rPr sz="2800" spc="12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Extend the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20" dirty="0">
                <a:latin typeface="Calibri"/>
                <a:cs typeface="Calibri"/>
              </a:rPr>
              <a:t>system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given </a:t>
            </a:r>
            <a:r>
              <a:rPr sz="2800" spc="-20" dirty="0">
                <a:latin typeface="Calibri"/>
                <a:cs typeface="Calibri"/>
              </a:rPr>
              <a:t>example </a:t>
            </a:r>
            <a:r>
              <a:rPr sz="2800" dirty="0">
                <a:latin typeface="Calibri"/>
                <a:cs typeface="Calibri"/>
              </a:rPr>
              <a:t>Fig. </a:t>
            </a:r>
            <a:r>
              <a:rPr sz="2800" spc="-3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4096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RAM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4096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ROM.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memory-address </a:t>
            </a:r>
            <a:r>
              <a:rPr sz="2800" dirty="0">
                <a:latin typeface="Calibri"/>
                <a:cs typeface="Calibri"/>
              </a:rPr>
              <a:t>map </a:t>
            </a:r>
            <a:r>
              <a:rPr sz="2800" spc="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indicate </a:t>
            </a:r>
            <a:r>
              <a:rPr sz="2800" spc="-5" dirty="0">
                <a:latin typeface="Calibri"/>
                <a:cs typeface="Calibri"/>
              </a:rPr>
              <a:t>what </a:t>
            </a:r>
            <a:r>
              <a:rPr sz="2800" spc="-20" dirty="0">
                <a:latin typeface="Calibri"/>
                <a:cs typeface="Calibri"/>
              </a:rPr>
              <a:t>size </a:t>
            </a:r>
            <a:r>
              <a:rPr sz="2800" spc="-15" dirty="0">
                <a:latin typeface="Calibri"/>
                <a:cs typeface="Calibri"/>
              </a:rPr>
              <a:t>decoders are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needed.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9183" y="0"/>
              <a:ext cx="222948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18203" y="62230"/>
            <a:ext cx="167893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Questions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269314"/>
            <a:ext cx="8240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explain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mapping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2463" y="0"/>
              <a:ext cx="308584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9272" y="0"/>
              <a:ext cx="3811397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97909" y="62230"/>
            <a:ext cx="3325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Cache</a:t>
            </a:r>
            <a:r>
              <a:rPr spc="-25" dirty="0"/>
              <a:t> </a:t>
            </a:r>
            <a:r>
              <a:rPr spc="-5" dirty="0"/>
              <a:t>Memory</a:t>
            </a:r>
            <a:r>
              <a:rPr spc="15" dirty="0"/>
              <a:t> </a:t>
            </a:r>
            <a:r>
              <a:rPr sz="2400" spc="-15" dirty="0"/>
              <a:t>(CO4)</a:t>
            </a:r>
            <a:endParaRPr sz="24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20038"/>
            <a:ext cx="8040370" cy="4778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155"/>
              </a:lnSpc>
              <a:spcBef>
                <a:spcPts val="110"/>
              </a:spcBef>
            </a:pPr>
            <a:r>
              <a:rPr sz="2700" spc="5" dirty="0">
                <a:latin typeface="Wingdings"/>
                <a:cs typeface="Wingdings"/>
              </a:rPr>
              <a:t>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Cache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Memory</a:t>
            </a:r>
            <a:endParaRPr sz="2700">
              <a:latin typeface="Times New Roman"/>
              <a:cs typeface="Times New Roman"/>
            </a:endParaRPr>
          </a:p>
          <a:p>
            <a:pPr marL="469900">
              <a:lnSpc>
                <a:spcPts val="1600"/>
              </a:lnSpc>
              <a:tabLst>
                <a:tab pos="756285" algn="l"/>
              </a:tabLst>
            </a:pPr>
            <a:r>
              <a:rPr sz="1500" spc="5" dirty="0">
                <a:latin typeface="Arial"/>
                <a:cs typeface="Arial"/>
              </a:rPr>
              <a:t>–	</a:t>
            </a:r>
            <a:r>
              <a:rPr sz="1500" dirty="0">
                <a:latin typeface="Times New Roman"/>
                <a:cs typeface="Times New Roman"/>
              </a:rPr>
              <a:t>Locality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Reference</a:t>
            </a:r>
            <a:endParaRPr sz="1500">
              <a:latin typeface="Times New Roman"/>
              <a:cs typeface="Times New Roman"/>
            </a:endParaRPr>
          </a:p>
          <a:p>
            <a:pPr marL="1155700" marR="14604" indent="-228600">
              <a:lnSpc>
                <a:spcPct val="70000"/>
              </a:lnSpc>
              <a:spcBef>
                <a:spcPts val="605"/>
              </a:spcBef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references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memory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F81BC"/>
                </a:solidFill>
                <a:latin typeface="Times New Roman"/>
                <a:cs typeface="Times New Roman"/>
              </a:rPr>
              <a:t>tend</a:t>
            </a:r>
            <a:r>
              <a:rPr sz="2000" i="1" spc="-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F81BC"/>
                </a:solidFill>
                <a:latin typeface="Times New Roman"/>
                <a:cs typeface="Times New Roman"/>
              </a:rPr>
              <a:t>to</a:t>
            </a:r>
            <a:r>
              <a:rPr sz="2000" i="1" spc="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F81BC"/>
                </a:solidFill>
                <a:latin typeface="Times New Roman"/>
                <a:cs typeface="Times New Roman"/>
              </a:rPr>
              <a:t>be</a:t>
            </a:r>
            <a:r>
              <a:rPr sz="2000" i="1" spc="-2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F81BC"/>
                </a:solidFill>
                <a:latin typeface="Times New Roman"/>
                <a:cs typeface="Times New Roman"/>
              </a:rPr>
              <a:t>confined</a:t>
            </a:r>
            <a:r>
              <a:rPr sz="2000" i="1" spc="-2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F81BC"/>
                </a:solidFill>
                <a:latin typeface="Times New Roman"/>
                <a:cs typeface="Times New Roman"/>
              </a:rPr>
              <a:t>within</a:t>
            </a:r>
            <a:r>
              <a:rPr sz="2000" i="1" spc="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000" i="1" spc="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F81BC"/>
                </a:solidFill>
                <a:latin typeface="Times New Roman"/>
                <a:cs typeface="Times New Roman"/>
              </a:rPr>
              <a:t>few localized </a:t>
            </a:r>
            <a:r>
              <a:rPr sz="2000" i="1" spc="-484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4F81BC"/>
                </a:solidFill>
                <a:latin typeface="Times New Roman"/>
                <a:cs typeface="Times New Roman"/>
              </a:rPr>
              <a:t>areas</a:t>
            </a:r>
            <a:r>
              <a:rPr sz="2000" i="1" spc="-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memory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1490"/>
              </a:lnSpc>
              <a:tabLst>
                <a:tab pos="756285" algn="l"/>
              </a:tabLst>
            </a:pPr>
            <a:r>
              <a:rPr sz="1500" spc="5" dirty="0">
                <a:latin typeface="Arial"/>
                <a:cs typeface="Arial"/>
              </a:rPr>
              <a:t>–	</a:t>
            </a:r>
            <a:r>
              <a:rPr sz="1500" spc="10" dirty="0">
                <a:latin typeface="Times New Roman"/>
                <a:cs typeface="Times New Roman"/>
              </a:rPr>
              <a:t>Cache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Memory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: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C9900"/>
                </a:solidFill>
                <a:latin typeface="Times New Roman"/>
                <a:cs typeface="Times New Roman"/>
              </a:rPr>
              <a:t>a</a:t>
            </a:r>
            <a:r>
              <a:rPr sz="1500" b="1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500" b="1" spc="10" dirty="0">
                <a:solidFill>
                  <a:srgbClr val="CC9900"/>
                </a:solidFill>
                <a:latin typeface="Times New Roman"/>
                <a:cs typeface="Times New Roman"/>
              </a:rPr>
              <a:t>fast</a:t>
            </a:r>
            <a:r>
              <a:rPr sz="1500" b="1" spc="-7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500" b="1" spc="10" dirty="0">
                <a:solidFill>
                  <a:srgbClr val="CC9900"/>
                </a:solidFill>
                <a:latin typeface="Times New Roman"/>
                <a:cs typeface="Times New Roman"/>
              </a:rPr>
              <a:t>small</a:t>
            </a:r>
            <a:r>
              <a:rPr sz="1500" b="1" spc="-8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C9900"/>
                </a:solidFill>
                <a:latin typeface="Times New Roman"/>
                <a:cs typeface="Times New Roman"/>
              </a:rPr>
              <a:t>memory</a:t>
            </a:r>
            <a:endParaRPr sz="1500">
              <a:latin typeface="Times New Roman"/>
              <a:cs typeface="Times New Roman"/>
            </a:endParaRPr>
          </a:p>
          <a:p>
            <a:pPr marL="1155700" marR="300990" indent="-228600">
              <a:lnSpc>
                <a:spcPct val="70000"/>
              </a:lnSpc>
              <a:spcBef>
                <a:spcPts val="600"/>
              </a:spcBef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10" dirty="0">
                <a:latin typeface="Times New Roman"/>
                <a:cs typeface="Times New Roman"/>
              </a:rPr>
              <a:t>keeping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most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frequently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instructions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cache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1510"/>
              </a:lnSpc>
              <a:tabLst>
                <a:tab pos="756285" algn="l"/>
              </a:tabLst>
            </a:pPr>
            <a:r>
              <a:rPr sz="1500" spc="5" dirty="0">
                <a:latin typeface="Arial"/>
                <a:cs typeface="Arial"/>
              </a:rPr>
              <a:t>–	</a:t>
            </a:r>
            <a:r>
              <a:rPr sz="1500" spc="10" dirty="0">
                <a:latin typeface="Times New Roman"/>
                <a:cs typeface="Times New Roman"/>
              </a:rPr>
              <a:t>Cache</a:t>
            </a:r>
            <a:endParaRPr sz="1500">
              <a:latin typeface="Times New Roman"/>
              <a:cs typeface="Times New Roman"/>
            </a:endParaRPr>
          </a:p>
          <a:p>
            <a:pPr marL="927100">
              <a:lnSpc>
                <a:spcPts val="2165"/>
              </a:lnSpc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5" dirty="0">
                <a:latin typeface="Times New Roman"/>
                <a:cs typeface="Times New Roman"/>
              </a:rPr>
              <a:t>cache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size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256</a:t>
            </a:r>
            <a:r>
              <a:rPr sz="2000" spc="-10" dirty="0">
                <a:solidFill>
                  <a:srgbClr val="CC9900"/>
                </a:solidFill>
                <a:latin typeface="Times New Roman"/>
                <a:cs typeface="Times New Roman"/>
              </a:rPr>
              <a:t> K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byte</a:t>
            </a:r>
            <a:r>
              <a:rPr sz="2000" spc="2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CC9900"/>
                </a:solidFill>
                <a:latin typeface="Times New Roman"/>
                <a:cs typeface="Times New Roman"/>
              </a:rPr>
              <a:t>(512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9900"/>
                </a:solidFill>
                <a:latin typeface="Times New Roman"/>
                <a:cs typeface="Times New Roman"/>
              </a:rPr>
              <a:t>K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9900"/>
                </a:solidFill>
                <a:latin typeface="Times New Roman"/>
                <a:cs typeface="Times New Roman"/>
              </a:rPr>
              <a:t>byte)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2160"/>
              </a:lnSpc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10" dirty="0">
                <a:latin typeface="Times New Roman"/>
                <a:cs typeface="Times New Roman"/>
              </a:rPr>
              <a:t>mapping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method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1)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associative,</a:t>
            </a:r>
            <a:r>
              <a:rPr sz="2000" spc="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2)</a:t>
            </a:r>
            <a:r>
              <a:rPr sz="2000" spc="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direct,</a:t>
            </a:r>
            <a:r>
              <a:rPr sz="2000" spc="-4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3)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set-associative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2160"/>
              </a:lnSpc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5" dirty="0">
                <a:latin typeface="Times New Roman"/>
                <a:cs typeface="Times New Roman"/>
              </a:rPr>
              <a:t>replace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1) </a:t>
            </a:r>
            <a:r>
              <a:rPr sz="2000" spc="-10" dirty="0">
                <a:solidFill>
                  <a:srgbClr val="CC9900"/>
                </a:solidFill>
                <a:latin typeface="Times New Roman"/>
                <a:cs typeface="Times New Roman"/>
              </a:rPr>
              <a:t>LRU,</a:t>
            </a:r>
            <a:r>
              <a:rPr sz="2000" spc="3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2) </a:t>
            </a:r>
            <a:r>
              <a:rPr sz="2000" spc="-10" dirty="0">
                <a:solidFill>
                  <a:srgbClr val="CC9900"/>
                </a:solidFill>
                <a:latin typeface="Times New Roman"/>
                <a:cs typeface="Times New Roman"/>
              </a:rPr>
              <a:t>LFU,</a:t>
            </a:r>
            <a:r>
              <a:rPr sz="2000" spc="2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3)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FIFO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2185"/>
              </a:lnSpc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15" dirty="0">
                <a:latin typeface="Times New Roman"/>
                <a:cs typeface="Times New Roman"/>
              </a:rPr>
              <a:t>write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policy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1)</a:t>
            </a:r>
            <a:r>
              <a:rPr sz="2000" spc="-1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write-through,</a:t>
            </a:r>
            <a:r>
              <a:rPr sz="2000" spc="10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9900"/>
                </a:solidFill>
                <a:latin typeface="Times New Roman"/>
                <a:cs typeface="Times New Roman"/>
              </a:rPr>
              <a:t>2)</a:t>
            </a:r>
            <a:r>
              <a:rPr sz="2000" spc="-10" dirty="0">
                <a:solidFill>
                  <a:srgbClr val="CC9900"/>
                </a:solidFill>
                <a:latin typeface="Times New Roman"/>
                <a:cs typeface="Times New Roman"/>
              </a:rPr>
              <a:t> write-back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1585"/>
              </a:lnSpc>
              <a:tabLst>
                <a:tab pos="756285" algn="l"/>
              </a:tabLst>
            </a:pPr>
            <a:r>
              <a:rPr sz="1500" spc="5" dirty="0">
                <a:latin typeface="Arial"/>
                <a:cs typeface="Arial"/>
              </a:rPr>
              <a:t>–	</a:t>
            </a:r>
            <a:r>
              <a:rPr sz="1500" dirty="0">
                <a:latin typeface="Times New Roman"/>
                <a:cs typeface="Times New Roman"/>
              </a:rPr>
              <a:t>Hit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Ratio</a:t>
            </a:r>
            <a:endParaRPr sz="1500">
              <a:latin typeface="Times New Roman"/>
              <a:cs typeface="Times New Roman"/>
            </a:endParaRPr>
          </a:p>
          <a:p>
            <a:pPr marL="1155700" marR="167005" indent="-228600">
              <a:lnSpc>
                <a:spcPct val="70000"/>
              </a:lnSpc>
              <a:spcBef>
                <a:spcPts val="605"/>
              </a:spcBef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ratio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number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hits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divided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total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CPU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references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hits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9900"/>
                </a:solidFill>
                <a:latin typeface="Times New Roman"/>
                <a:cs typeface="Times New Roman"/>
              </a:rPr>
              <a:t>+</a:t>
            </a:r>
            <a:r>
              <a:rPr sz="2000" spc="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CC9900"/>
                </a:solidFill>
                <a:latin typeface="Times New Roman"/>
                <a:cs typeface="Times New Roman"/>
              </a:rPr>
              <a:t>misses</a:t>
            </a:r>
            <a:r>
              <a:rPr sz="2000" spc="-15" dirty="0">
                <a:latin typeface="Times New Roman"/>
                <a:cs typeface="Times New Roman"/>
              </a:rPr>
              <a:t>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memory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ts val="1739"/>
              </a:lnSpc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spc="375" dirty="0">
                <a:latin typeface="Arial"/>
                <a:cs typeface="Arial"/>
              </a:rPr>
              <a:t> </a:t>
            </a:r>
            <a:r>
              <a:rPr sz="1700" b="1" i="1" spc="-5" dirty="0">
                <a:latin typeface="Times New Roman"/>
                <a:cs typeface="Times New Roman"/>
              </a:rPr>
              <a:t>hit</a:t>
            </a:r>
            <a:r>
              <a:rPr sz="1700" b="1" i="1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CPU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finds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word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cache</a:t>
            </a:r>
            <a:endParaRPr sz="1700">
              <a:latin typeface="Times New Roman"/>
              <a:cs typeface="Times New Roman"/>
            </a:endParaRPr>
          </a:p>
          <a:p>
            <a:pPr marL="1384300">
              <a:lnSpc>
                <a:spcPts val="1820"/>
              </a:lnSpc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spc="380" dirty="0">
                <a:latin typeface="Arial"/>
                <a:cs typeface="Arial"/>
              </a:rPr>
              <a:t> </a:t>
            </a:r>
            <a:r>
              <a:rPr sz="1700" b="1" i="1" spc="15" dirty="0">
                <a:latin typeface="Times New Roman"/>
                <a:cs typeface="Times New Roman"/>
              </a:rPr>
              <a:t>miss</a:t>
            </a:r>
            <a:r>
              <a:rPr sz="1700" b="1" i="1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word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10" dirty="0">
                <a:latin typeface="Times New Roman"/>
                <a:cs typeface="Times New Roman"/>
              </a:rPr>
              <a:t> not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found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cache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(</a:t>
            </a:r>
            <a:r>
              <a:rPr sz="1700" spc="10" dirty="0">
                <a:solidFill>
                  <a:srgbClr val="6600FF"/>
                </a:solidFill>
                <a:latin typeface="Times New Roman"/>
                <a:cs typeface="Times New Roman"/>
              </a:rPr>
              <a:t>CPU</a:t>
            </a:r>
            <a:r>
              <a:rPr sz="1700" spc="-25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6600FF"/>
                </a:solidFill>
                <a:latin typeface="Times New Roman"/>
                <a:cs typeface="Times New Roman"/>
              </a:rPr>
              <a:t>must</a:t>
            </a:r>
            <a:r>
              <a:rPr sz="1700" spc="40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6600FF"/>
                </a:solidFill>
                <a:latin typeface="Times New Roman"/>
                <a:cs typeface="Times New Roman"/>
              </a:rPr>
              <a:t>read</a:t>
            </a:r>
            <a:r>
              <a:rPr sz="1700" spc="-25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6600FF"/>
                </a:solidFill>
                <a:latin typeface="Times New Roman"/>
                <a:cs typeface="Times New Roman"/>
              </a:rPr>
              <a:t>from</a:t>
            </a:r>
            <a:r>
              <a:rPr sz="1700" spc="-25" dirty="0">
                <a:solidFill>
                  <a:srgbClr val="6600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6600FF"/>
                </a:solidFill>
                <a:latin typeface="Times New Roman"/>
                <a:cs typeface="Times New Roman"/>
              </a:rPr>
              <a:t>main </a:t>
            </a:r>
            <a:r>
              <a:rPr sz="1700" spc="-15" dirty="0">
                <a:solidFill>
                  <a:srgbClr val="6600FF"/>
                </a:solidFill>
                <a:latin typeface="Times New Roman"/>
                <a:cs typeface="Times New Roman"/>
              </a:rPr>
              <a:t>memory</a:t>
            </a:r>
            <a:r>
              <a:rPr sz="1700" spc="-1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ts val="1914"/>
              </a:lnSpc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spc="-5" dirty="0">
                <a:latin typeface="Times New Roman"/>
                <a:cs typeface="Times New Roman"/>
              </a:rPr>
              <a:t>: cache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memory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6600"/>
                </a:solidFill>
                <a:latin typeface="Times New Roman"/>
                <a:cs typeface="Times New Roman"/>
              </a:rPr>
              <a:t>100</a:t>
            </a:r>
            <a:r>
              <a:rPr sz="2000" spc="-10" dirty="0">
                <a:solidFill>
                  <a:srgbClr val="FF6600"/>
                </a:solidFill>
                <a:latin typeface="Times New Roman"/>
                <a:cs typeface="Times New Roman"/>
              </a:rPr>
              <a:t> ns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main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memory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ts val="2039"/>
              </a:lnSpc>
            </a:pPr>
            <a:r>
              <a:rPr sz="2000" dirty="0">
                <a:solidFill>
                  <a:srgbClr val="FF6600"/>
                </a:solidFill>
                <a:latin typeface="Times New Roman"/>
                <a:cs typeface="Times New Roman"/>
              </a:rPr>
              <a:t>1000</a:t>
            </a:r>
            <a:r>
              <a:rPr sz="2000" spc="-2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6600"/>
                </a:solidFill>
                <a:latin typeface="Times New Roman"/>
                <a:cs typeface="Times New Roman"/>
              </a:rPr>
              <a:t>ns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hit </a:t>
            </a:r>
            <a:r>
              <a:rPr sz="2000" spc="-5" dirty="0">
                <a:latin typeface="Times New Roman"/>
                <a:cs typeface="Times New Roman"/>
              </a:rPr>
              <a:t>ratio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6600"/>
                </a:solidFill>
                <a:latin typeface="Times New Roman"/>
                <a:cs typeface="Times New Roman"/>
              </a:rPr>
              <a:t>0.9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5032" y="45770"/>
              <a:ext cx="3137789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3090" y="129285"/>
            <a:ext cx="271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Cache</a:t>
            </a:r>
            <a:r>
              <a:rPr sz="2400" spc="-25" dirty="0"/>
              <a:t> </a:t>
            </a:r>
            <a:r>
              <a:rPr sz="2400" dirty="0"/>
              <a:t>Mapping</a:t>
            </a:r>
            <a:r>
              <a:rPr sz="2400" spc="-60" dirty="0"/>
              <a:t> </a:t>
            </a:r>
            <a:r>
              <a:rPr sz="2400" spc="-15" dirty="0"/>
              <a:t>(CO4)</a:t>
            </a:r>
            <a:endParaRPr sz="24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444" y="808129"/>
            <a:ext cx="7503795" cy="48660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dirty="0">
                <a:latin typeface="Times New Roman"/>
                <a:cs typeface="Times New Roman"/>
              </a:rPr>
              <a:t>Mapping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transformation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cache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Arial"/>
                <a:cs typeface="Arial"/>
              </a:rPr>
              <a:t>–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Associative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mapping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–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Direct</a:t>
            </a:r>
            <a:r>
              <a:rPr sz="2000" spc="-10" dirty="0">
                <a:latin typeface="Times New Roman"/>
                <a:cs typeface="Times New Roman"/>
              </a:rPr>
              <a:t> mapping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Arial"/>
                <a:cs typeface="Arial"/>
              </a:rPr>
              <a:t>–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Set-associative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mapping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cache</a:t>
            </a:r>
            <a:r>
              <a:rPr sz="1800" spc="-10" dirty="0">
                <a:latin typeface="Times New Roman"/>
                <a:cs typeface="Times New Roman"/>
              </a:rPr>
              <a:t> memory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60960">
              <a:lnSpc>
                <a:spcPct val="120000"/>
              </a:lnSpc>
              <a:tabLst>
                <a:tab pos="3101340" algn="l"/>
                <a:tab pos="3177540" algn="l"/>
              </a:tabLst>
            </a:pP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: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32</a:t>
            </a:r>
            <a:r>
              <a:rPr sz="2400" b="1" spc="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K		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CC9900"/>
                </a:solidFill>
                <a:latin typeface="Times New Roman"/>
                <a:cs typeface="Times New Roman"/>
              </a:rPr>
              <a:t>15</a:t>
            </a:r>
            <a:r>
              <a:rPr sz="2400" spc="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9900"/>
                </a:solidFill>
                <a:latin typeface="Times New Roman"/>
                <a:cs typeface="Times New Roman"/>
              </a:rPr>
              <a:t>bit</a:t>
            </a:r>
            <a:r>
              <a:rPr sz="2400" spc="-3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9900"/>
                </a:solidFill>
                <a:latin typeface="Times New Roman"/>
                <a:cs typeface="Times New Roman"/>
              </a:rPr>
              <a:t>address</a:t>
            </a:r>
            <a:r>
              <a:rPr sz="2400" spc="1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9900"/>
                </a:solidFill>
                <a:latin typeface="Times New Roman"/>
                <a:cs typeface="Times New Roman"/>
              </a:rPr>
              <a:t>lines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cache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: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512	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Arial"/>
                <a:cs typeface="Arial"/>
              </a:rPr>
              <a:t>–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CPU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sends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15-bit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»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Hit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CPU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accepts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12-bit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»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Miss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 CPU</a:t>
            </a:r>
            <a:r>
              <a:rPr sz="2000" dirty="0">
                <a:latin typeface="Times New Roman"/>
                <a:cs typeface="Times New Roman"/>
              </a:rPr>
              <a:t> reads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from</a:t>
            </a:r>
            <a:r>
              <a:rPr sz="2000" spc="-15" dirty="0">
                <a:latin typeface="Times New Roman"/>
                <a:cs typeface="Times New Roman"/>
              </a:rPr>
              <a:t> main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memory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FF5050"/>
                </a:solidFill>
                <a:latin typeface="Times New Roman"/>
                <a:cs typeface="Times New Roman"/>
              </a:rPr>
              <a:t>then</a:t>
            </a:r>
            <a:r>
              <a:rPr sz="2000" spc="20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5050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sz="2000" spc="-5" dirty="0">
                <a:solidFill>
                  <a:srgbClr val="FF5050"/>
                </a:solidFill>
                <a:latin typeface="Times New Roman"/>
                <a:cs typeface="Times New Roman"/>
              </a:rPr>
              <a:t>is</a:t>
            </a:r>
            <a:r>
              <a:rPr sz="2000" spc="-30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5050"/>
                </a:solidFill>
                <a:latin typeface="Times New Roman"/>
                <a:cs typeface="Times New Roman"/>
              </a:rPr>
              <a:t>written</a:t>
            </a:r>
            <a:r>
              <a:rPr sz="2000" spc="25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505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5050"/>
                </a:solidFill>
                <a:latin typeface="Times New Roman"/>
                <a:cs typeface="Times New Roman"/>
              </a:rPr>
              <a:t>cache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0350" cy="820419"/>
            <a:chOff x="0" y="0"/>
            <a:chExt cx="9150350" cy="8204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4135" y="45770"/>
              <a:ext cx="3762629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2444" y="129285"/>
            <a:ext cx="8231505" cy="581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14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Associative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Mapping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(CO4)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Asso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iative m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pping :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stest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 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  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le  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</a:t>
            </a:r>
            <a:r>
              <a:rPr sz="2400" dirty="0">
                <a:latin typeface="Times New Roman"/>
                <a:cs typeface="Times New Roman"/>
              </a:rPr>
              <a:t>he  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35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i</a:t>
            </a:r>
            <a:r>
              <a:rPr sz="2400" spc="10" dirty="0">
                <a:latin typeface="Times New Roman"/>
                <a:cs typeface="Times New Roman"/>
              </a:rPr>
              <a:t>z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  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  </a:t>
            </a:r>
            <a:r>
              <a:rPr sz="2400" spc="-5" dirty="0">
                <a:latin typeface="Times New Roman"/>
                <a:cs typeface="Times New Roman"/>
              </a:rPr>
              <a:t>associative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memory.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associative</a:t>
            </a:r>
            <a:r>
              <a:rPr sz="2400" dirty="0">
                <a:latin typeface="Times New Roman"/>
                <a:cs typeface="Times New Roman"/>
              </a:rPr>
              <a:t> memory stores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 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content (data)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5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word.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permits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any location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cache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any word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299085" marR="12065" indent="-287020" algn="just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pu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dd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um</a:t>
            </a:r>
            <a:r>
              <a:rPr sz="2400" spc="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nd  the </a:t>
            </a:r>
            <a:r>
              <a:rPr sz="2400" spc="-5" dirty="0">
                <a:latin typeface="Times New Roman"/>
                <a:cs typeface="Times New Roman"/>
              </a:rPr>
              <a:t>associative </a:t>
            </a:r>
            <a:r>
              <a:rPr sz="2400" dirty="0">
                <a:latin typeface="Times New Roman"/>
                <a:cs typeface="Times New Roman"/>
              </a:rPr>
              <a:t>memory is </a:t>
            </a:r>
            <a:r>
              <a:rPr sz="2400" spc="-10" dirty="0">
                <a:latin typeface="Times New Roman"/>
                <a:cs typeface="Times New Roman"/>
              </a:rPr>
              <a:t>searched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 matching </a:t>
            </a:r>
            <a:r>
              <a:rPr sz="2400" spc="-5" dirty="0">
                <a:latin typeface="Times New Roman"/>
                <a:cs typeface="Times New Roman"/>
              </a:rPr>
              <a:t>address.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If 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address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found,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corresponding </a:t>
            </a:r>
            <a:r>
              <a:rPr sz="2400" dirty="0">
                <a:latin typeface="Times New Roman"/>
                <a:cs typeface="Times New Roman"/>
              </a:rPr>
              <a:t>12 bit data is </a:t>
            </a:r>
            <a:r>
              <a:rPr sz="2400" spc="-10" dirty="0">
                <a:latin typeface="Times New Roman"/>
                <a:cs typeface="Times New Roman"/>
              </a:rPr>
              <a:t>read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sent</a:t>
            </a:r>
            <a:r>
              <a:rPr sz="2400" dirty="0">
                <a:latin typeface="Times New Roman"/>
                <a:cs typeface="Times New Roman"/>
              </a:rPr>
              <a:t> to 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cpu.</a:t>
            </a:r>
            <a:endParaRPr sz="2400">
              <a:latin typeface="Times New Roman"/>
              <a:cs typeface="Times New Roman"/>
            </a:endParaRPr>
          </a:p>
          <a:p>
            <a:pPr marL="299085" marR="7620" indent="-28702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match occurs, </a:t>
            </a:r>
            <a:r>
              <a:rPr sz="2400" dirty="0">
                <a:latin typeface="Times New Roman"/>
                <a:cs typeface="Times New Roman"/>
              </a:rPr>
              <a:t>the main memory is </a:t>
            </a:r>
            <a:r>
              <a:rPr sz="2400" spc="-5" dirty="0">
                <a:latin typeface="Times New Roman"/>
                <a:cs typeface="Times New Roman"/>
              </a:rPr>
              <a:t>accessed for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word. 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-5" dirty="0">
                <a:latin typeface="Times New Roman"/>
                <a:cs typeface="Times New Roman"/>
              </a:rPr>
              <a:t>address-data pair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then transferred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associative </a:t>
            </a:r>
            <a:r>
              <a:rPr sz="2400" spc="-10" dirty="0">
                <a:latin typeface="Times New Roman"/>
                <a:cs typeface="Times New Roman"/>
              </a:rPr>
              <a:t>cache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memory.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cache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is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full,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address-data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pair</a:t>
            </a:r>
            <a:r>
              <a:rPr sz="2400" dirty="0">
                <a:latin typeface="Times New Roman"/>
                <a:cs typeface="Times New Roman"/>
              </a:rPr>
              <a:t> must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displaced.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27" y="0"/>
              <a:ext cx="770051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83257" y="62230"/>
            <a:ext cx="71481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Associative</a:t>
            </a:r>
            <a:r>
              <a:rPr spc="5" dirty="0"/>
              <a:t> </a:t>
            </a:r>
            <a:r>
              <a:rPr spc="-10" dirty="0"/>
              <a:t>mapping</a:t>
            </a:r>
            <a:r>
              <a:rPr spc="60" dirty="0"/>
              <a:t> </a:t>
            </a:r>
            <a:r>
              <a:rPr spc="-10" dirty="0"/>
              <a:t>cache(all</a:t>
            </a:r>
            <a:r>
              <a:rPr spc="40" dirty="0"/>
              <a:t> </a:t>
            </a:r>
            <a:r>
              <a:rPr spc="-5" dirty="0"/>
              <a:t>no.s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15" dirty="0"/>
              <a:t>octal)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229600" cy="2865120"/>
            <a:chOff x="0" y="0"/>
            <a:chExt cx="8229600" cy="28651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60119" y="838200"/>
              <a:ext cx="7269480" cy="2026920"/>
            </a:xfrm>
            <a:custGeom>
              <a:avLst/>
              <a:gdLst/>
              <a:ahLst/>
              <a:cxnLst/>
              <a:rect l="l" t="t" r="r" b="b"/>
              <a:pathLst>
                <a:path w="7269480" h="2026920">
                  <a:moveTo>
                    <a:pt x="7269480" y="0"/>
                  </a:moveTo>
                  <a:lnTo>
                    <a:pt x="0" y="0"/>
                  </a:lnTo>
                  <a:lnTo>
                    <a:pt x="0" y="2026920"/>
                  </a:lnTo>
                  <a:lnTo>
                    <a:pt x="7269480" y="2026920"/>
                  </a:lnTo>
                  <a:lnTo>
                    <a:pt x="726948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48396" y="915905"/>
            <a:ext cx="1766570" cy="183007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554355" marR="345440" indent="-219710">
              <a:lnSpc>
                <a:spcPct val="100000"/>
              </a:lnSpc>
            </a:pPr>
            <a:r>
              <a:rPr sz="1400" b="1" spc="-15" dirty="0">
                <a:latin typeface="Gulim"/>
                <a:cs typeface="Gulim"/>
              </a:rPr>
              <a:t>Main</a:t>
            </a:r>
            <a:r>
              <a:rPr sz="1400" b="1" spc="-70" dirty="0">
                <a:latin typeface="Gulim"/>
                <a:cs typeface="Gulim"/>
              </a:rPr>
              <a:t> </a:t>
            </a:r>
            <a:r>
              <a:rPr sz="1400" b="1" spc="-20" dirty="0">
                <a:latin typeface="Gulim"/>
                <a:cs typeface="Gulim"/>
              </a:rPr>
              <a:t>memory </a:t>
            </a:r>
            <a:r>
              <a:rPr sz="1400" b="1" spc="-445" dirty="0">
                <a:latin typeface="Gulim"/>
                <a:cs typeface="Gulim"/>
              </a:rPr>
              <a:t> </a:t>
            </a:r>
            <a:r>
              <a:rPr sz="1400" b="1" spc="-20" dirty="0">
                <a:latin typeface="Gulim"/>
                <a:cs typeface="Gulim"/>
              </a:rPr>
              <a:t>32K×12</a:t>
            </a:r>
            <a:endParaRPr sz="140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46536" y="915905"/>
            <a:ext cx="1765935" cy="183007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Gulim"/>
                <a:cs typeface="Gulim"/>
              </a:rPr>
              <a:t>CPU</a:t>
            </a:r>
            <a:endParaRPr sz="140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5848" y="1487959"/>
            <a:ext cx="2649220" cy="114363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002030" marR="718820" indent="-294640">
              <a:lnSpc>
                <a:spcPct val="100000"/>
              </a:lnSpc>
              <a:spcBef>
                <a:spcPts val="1070"/>
              </a:spcBef>
            </a:pPr>
            <a:r>
              <a:rPr sz="1400" b="1" spc="-15" dirty="0">
                <a:latin typeface="Gulim"/>
                <a:cs typeface="Gulim"/>
              </a:rPr>
              <a:t>Cache</a:t>
            </a:r>
            <a:r>
              <a:rPr sz="1400" b="1" spc="-75" dirty="0">
                <a:latin typeface="Gulim"/>
                <a:cs typeface="Gulim"/>
              </a:rPr>
              <a:t> </a:t>
            </a:r>
            <a:r>
              <a:rPr sz="1400" b="1" spc="-20" dirty="0">
                <a:latin typeface="Gulim"/>
                <a:cs typeface="Gulim"/>
              </a:rPr>
              <a:t>memory </a:t>
            </a:r>
            <a:r>
              <a:rPr sz="1400" b="1" spc="-440" dirty="0">
                <a:latin typeface="Gulim"/>
                <a:cs typeface="Gulim"/>
              </a:rPr>
              <a:t> </a:t>
            </a:r>
            <a:r>
              <a:rPr sz="1400" b="1" spc="-20" dirty="0">
                <a:latin typeface="Gulim"/>
                <a:cs typeface="Gulim"/>
              </a:rPr>
              <a:t>512×12</a:t>
            </a:r>
            <a:endParaRPr sz="1400">
              <a:latin typeface="Gulim"/>
              <a:cs typeface="Guli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13035" y="1085351"/>
            <a:ext cx="3535045" cy="1032510"/>
            <a:chOff x="2813035" y="1085351"/>
            <a:chExt cx="3535045" cy="1032510"/>
          </a:xfrm>
        </p:grpSpPr>
        <p:sp>
          <p:nvSpPr>
            <p:cNvPr id="14" name="object 14"/>
            <p:cNvSpPr/>
            <p:nvPr/>
          </p:nvSpPr>
          <p:spPr>
            <a:xfrm>
              <a:off x="2814532" y="1086848"/>
              <a:ext cx="3532504" cy="114300"/>
            </a:xfrm>
            <a:custGeom>
              <a:avLst/>
              <a:gdLst/>
              <a:ahLst/>
              <a:cxnLst/>
              <a:rect l="l" t="t" r="r" b="b"/>
              <a:pathLst>
                <a:path w="3532504" h="114300">
                  <a:moveTo>
                    <a:pt x="110359" y="0"/>
                  </a:moveTo>
                  <a:lnTo>
                    <a:pt x="0" y="57883"/>
                  </a:lnTo>
                  <a:lnTo>
                    <a:pt x="110359" y="114243"/>
                  </a:lnTo>
                  <a:lnTo>
                    <a:pt x="110359" y="0"/>
                  </a:lnTo>
                  <a:close/>
                </a:path>
                <a:path w="3532504" h="114300">
                  <a:moveTo>
                    <a:pt x="3421643" y="0"/>
                  </a:moveTo>
                  <a:lnTo>
                    <a:pt x="3421643" y="114244"/>
                  </a:lnTo>
                  <a:lnTo>
                    <a:pt x="3532003" y="57883"/>
                  </a:lnTo>
                  <a:lnTo>
                    <a:pt x="3421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4532" y="1086848"/>
              <a:ext cx="3532504" cy="114300"/>
            </a:xfrm>
            <a:custGeom>
              <a:avLst/>
              <a:gdLst/>
              <a:ahLst/>
              <a:cxnLst/>
              <a:rect l="l" t="t" r="r" b="b"/>
              <a:pathLst>
                <a:path w="3532504" h="114300">
                  <a:moveTo>
                    <a:pt x="110359" y="0"/>
                  </a:moveTo>
                  <a:lnTo>
                    <a:pt x="110359" y="114243"/>
                  </a:lnTo>
                  <a:lnTo>
                    <a:pt x="0" y="57883"/>
                  </a:lnTo>
                  <a:lnTo>
                    <a:pt x="110359" y="0"/>
                  </a:lnTo>
                  <a:close/>
                </a:path>
                <a:path w="3532504" h="114300">
                  <a:moveTo>
                    <a:pt x="3421643" y="0"/>
                  </a:moveTo>
                  <a:lnTo>
                    <a:pt x="3421643" y="114244"/>
                  </a:lnTo>
                  <a:lnTo>
                    <a:pt x="3532003" y="57883"/>
                  </a:lnTo>
                  <a:lnTo>
                    <a:pt x="3421643" y="0"/>
                  </a:lnTo>
                  <a:close/>
                </a:path>
                <a:path w="3532504" h="114300">
                  <a:moveTo>
                    <a:pt x="110359" y="57883"/>
                  </a:moveTo>
                  <a:lnTo>
                    <a:pt x="3421643" y="578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4851" y="2001841"/>
              <a:ext cx="441959" cy="114300"/>
            </a:xfrm>
            <a:custGeom>
              <a:avLst/>
              <a:gdLst/>
              <a:ahLst/>
              <a:cxnLst/>
              <a:rect l="l" t="t" r="r" b="b"/>
              <a:pathLst>
                <a:path w="441960" h="114300">
                  <a:moveTo>
                    <a:pt x="110237" y="0"/>
                  </a:moveTo>
                  <a:lnTo>
                    <a:pt x="0" y="57909"/>
                  </a:lnTo>
                  <a:lnTo>
                    <a:pt x="110237" y="114294"/>
                  </a:lnTo>
                  <a:lnTo>
                    <a:pt x="110237" y="0"/>
                  </a:lnTo>
                  <a:close/>
                </a:path>
                <a:path w="441960" h="114300">
                  <a:moveTo>
                    <a:pt x="331324" y="0"/>
                  </a:moveTo>
                  <a:lnTo>
                    <a:pt x="331324" y="114294"/>
                  </a:lnTo>
                  <a:lnTo>
                    <a:pt x="441684" y="57909"/>
                  </a:lnTo>
                  <a:lnTo>
                    <a:pt x="331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3354" y="2000344"/>
              <a:ext cx="444678" cy="117289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990600" y="3066288"/>
            <a:ext cx="7239000" cy="3258820"/>
          </a:xfrm>
          <a:custGeom>
            <a:avLst/>
            <a:gdLst/>
            <a:ahLst/>
            <a:cxnLst/>
            <a:rect l="l" t="t" r="r" b="b"/>
            <a:pathLst>
              <a:path w="7239000" h="3258820">
                <a:moveTo>
                  <a:pt x="7239000" y="0"/>
                </a:moveTo>
                <a:lnTo>
                  <a:pt x="0" y="0"/>
                </a:lnTo>
                <a:lnTo>
                  <a:pt x="0" y="3258312"/>
                </a:lnTo>
                <a:lnTo>
                  <a:pt x="7239000" y="3258312"/>
                </a:lnTo>
                <a:lnTo>
                  <a:pt x="7239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30435" y="3503213"/>
            <a:ext cx="3348990" cy="30797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535"/>
              </a:spcBef>
            </a:pPr>
            <a:r>
              <a:rPr sz="950" b="1" spc="620" dirty="0">
                <a:latin typeface="Gulim"/>
                <a:cs typeface="Gulim"/>
              </a:rPr>
              <a:t>Argument</a:t>
            </a:r>
            <a:r>
              <a:rPr sz="950" b="1" spc="330" dirty="0">
                <a:latin typeface="Gulim"/>
                <a:cs typeface="Gulim"/>
              </a:rPr>
              <a:t> </a:t>
            </a:r>
            <a:r>
              <a:rPr sz="950" b="1" spc="484" dirty="0">
                <a:latin typeface="Gulim"/>
                <a:cs typeface="Gulim"/>
              </a:rPr>
              <a:t>register</a:t>
            </a:r>
            <a:endParaRPr sz="950">
              <a:latin typeface="Gulim"/>
              <a:cs typeface="Gulim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228576" y="3963545"/>
          <a:ext cx="6701155" cy="2229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b="1" spc="605" dirty="0">
                          <a:latin typeface="Gulim"/>
                          <a:cs typeface="Gulim"/>
                        </a:rPr>
                        <a:t>Address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200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b="1" spc="600" dirty="0">
                          <a:latin typeface="Gulim"/>
                          <a:cs typeface="Gulim"/>
                        </a:rPr>
                        <a:t>Data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408940" algn="l"/>
                          <a:tab pos="818515" algn="l"/>
                          <a:tab pos="1227455" algn="l"/>
                          <a:tab pos="1637030" algn="l"/>
                        </a:tabLst>
                      </a:pPr>
                      <a:r>
                        <a:rPr sz="950" b="1" spc="640" dirty="0">
                          <a:latin typeface="Gulim"/>
                          <a:cs typeface="Gulim"/>
                        </a:rPr>
                        <a:t>0	1	0	0	0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0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1374140" algn="l"/>
                          <a:tab pos="1783714" algn="l"/>
                          <a:tab pos="2193290" algn="l"/>
                        </a:tabLst>
                      </a:pPr>
                      <a:r>
                        <a:rPr sz="950" b="1" spc="640" dirty="0">
                          <a:latin typeface="Gulim"/>
                          <a:cs typeface="Gulim"/>
                        </a:rPr>
                        <a:t>3	4	5	0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408940" algn="l"/>
                          <a:tab pos="818515" algn="l"/>
                          <a:tab pos="1227455" algn="l"/>
                          <a:tab pos="1637030" algn="l"/>
                        </a:tabLst>
                      </a:pPr>
                      <a:r>
                        <a:rPr sz="950" b="1" spc="640" dirty="0">
                          <a:latin typeface="Gulim"/>
                          <a:cs typeface="Gulim"/>
                        </a:rPr>
                        <a:t>0	2	7	7	7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9650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1332230" algn="l"/>
                          <a:tab pos="1741805" algn="l"/>
                          <a:tab pos="2151380" algn="l"/>
                        </a:tabLst>
                      </a:pPr>
                      <a:r>
                        <a:rPr sz="950" b="1" spc="640" dirty="0">
                          <a:latin typeface="Gulim"/>
                          <a:cs typeface="Gulim"/>
                        </a:rPr>
                        <a:t>6	7	1	0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408940" algn="l"/>
                          <a:tab pos="818515" algn="l"/>
                          <a:tab pos="1227455" algn="l"/>
                          <a:tab pos="1637030" algn="l"/>
                        </a:tabLst>
                      </a:pPr>
                      <a:r>
                        <a:rPr sz="950" b="1" spc="640" dirty="0">
                          <a:latin typeface="Gulim"/>
                          <a:cs typeface="Gulim"/>
                        </a:rPr>
                        <a:t>2	2	3	4	5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9650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1332230" algn="l"/>
                          <a:tab pos="1741805" algn="l"/>
                          <a:tab pos="2151380" algn="l"/>
                        </a:tabLst>
                      </a:pPr>
                      <a:r>
                        <a:rPr sz="950" b="1" spc="640" dirty="0">
                          <a:latin typeface="Gulim"/>
                          <a:cs typeface="Gulim"/>
                        </a:rPr>
                        <a:t>1	2	3	4</a:t>
                      </a:r>
                      <a:endParaRPr sz="95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1273710" y="4040261"/>
            <a:ext cx="1129030" cy="80010"/>
            <a:chOff x="1273710" y="4040261"/>
            <a:chExt cx="1129030" cy="8001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3710" y="4040261"/>
              <a:ext cx="170488" cy="798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42842" y="4079394"/>
              <a:ext cx="960119" cy="0"/>
            </a:xfrm>
            <a:custGeom>
              <a:avLst/>
              <a:gdLst/>
              <a:ahLst/>
              <a:cxnLst/>
              <a:rect l="l" t="t" r="r" b="b"/>
              <a:pathLst>
                <a:path w="960119">
                  <a:moveTo>
                    <a:pt x="0" y="0"/>
                  </a:moveTo>
                  <a:lnTo>
                    <a:pt x="9598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622579" y="4040260"/>
            <a:ext cx="1463675" cy="80010"/>
            <a:chOff x="4622579" y="4040260"/>
            <a:chExt cx="1463675" cy="8001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2579" y="4040260"/>
              <a:ext cx="170082" cy="7980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91304" y="4079394"/>
              <a:ext cx="1294765" cy="0"/>
            </a:xfrm>
            <a:custGeom>
              <a:avLst/>
              <a:gdLst/>
              <a:ahLst/>
              <a:cxnLst/>
              <a:rect l="l" t="t" r="r" b="b"/>
              <a:pathLst>
                <a:path w="1294764">
                  <a:moveTo>
                    <a:pt x="0" y="0"/>
                  </a:moveTo>
                  <a:lnTo>
                    <a:pt x="12944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89271" y="3214131"/>
            <a:ext cx="170079" cy="29049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796414" y="3062231"/>
            <a:ext cx="264160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765" dirty="0">
                <a:latin typeface="Gulim"/>
                <a:cs typeface="Gulim"/>
              </a:rPr>
              <a:t>CPU</a:t>
            </a:r>
            <a:r>
              <a:rPr sz="950" b="1" spc="340" dirty="0">
                <a:latin typeface="Gulim"/>
                <a:cs typeface="Gulim"/>
              </a:rPr>
              <a:t> </a:t>
            </a:r>
            <a:r>
              <a:rPr sz="950" b="1" spc="585" dirty="0">
                <a:latin typeface="Gulim"/>
                <a:cs typeface="Gulim"/>
              </a:rPr>
              <a:t>address(15</a:t>
            </a:r>
            <a:r>
              <a:rPr sz="950" b="1" spc="345" dirty="0">
                <a:latin typeface="Gulim"/>
                <a:cs typeface="Gulim"/>
              </a:rPr>
              <a:t> </a:t>
            </a:r>
            <a:r>
              <a:rPr sz="950" b="1" spc="450" dirty="0">
                <a:latin typeface="Gulim"/>
                <a:cs typeface="Gulim"/>
              </a:rPr>
              <a:t>bits)</a:t>
            </a:r>
            <a:endParaRPr sz="950">
              <a:latin typeface="Gulim"/>
              <a:cs typeface="Guli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36518" y="4053935"/>
            <a:ext cx="1132205" cy="80010"/>
            <a:chOff x="3336518" y="4053935"/>
            <a:chExt cx="1132205" cy="8001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8632" y="4053935"/>
              <a:ext cx="170082" cy="7980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336518" y="4093069"/>
              <a:ext cx="963930" cy="0"/>
            </a:xfrm>
            <a:custGeom>
              <a:avLst/>
              <a:gdLst/>
              <a:ahLst/>
              <a:cxnLst/>
              <a:rect l="l" t="t" r="r" b="b"/>
              <a:pathLst>
                <a:path w="963929">
                  <a:moveTo>
                    <a:pt x="96347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684775" y="4053936"/>
            <a:ext cx="1132840" cy="80010"/>
            <a:chOff x="6684775" y="4053936"/>
            <a:chExt cx="1132840" cy="8001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47077" y="4053936"/>
              <a:ext cx="170451" cy="7980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684775" y="4093069"/>
              <a:ext cx="963930" cy="0"/>
            </a:xfrm>
            <a:custGeom>
              <a:avLst/>
              <a:gdLst/>
              <a:ahLst/>
              <a:cxnLst/>
              <a:rect l="l" t="t" r="r" b="b"/>
              <a:pathLst>
                <a:path w="963929">
                  <a:moveTo>
                    <a:pt x="96365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3695" y="45770"/>
              <a:ext cx="3183508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81754" y="129285"/>
            <a:ext cx="275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Direct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Mapping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(CO4)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611322"/>
            <a:ext cx="8382000" cy="557466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sz="2800" spc="-10" dirty="0">
                <a:latin typeface="Calibri"/>
                <a:cs typeface="Calibri"/>
              </a:rPr>
              <a:t>Direct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Mapping</a:t>
            </a:r>
            <a:endParaRPr sz="2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Associative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expensive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random-access memories </a:t>
            </a:r>
            <a:r>
              <a:rPr sz="2800" spc="-10" dirty="0">
                <a:latin typeface="Calibri"/>
                <a:cs typeface="Calibri"/>
              </a:rPr>
              <a:t>because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added </a:t>
            </a:r>
            <a:r>
              <a:rPr sz="2800" dirty="0">
                <a:latin typeface="Calibri"/>
                <a:cs typeface="Calibri"/>
              </a:rPr>
              <a:t>logic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associated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cell.</a:t>
            </a:r>
            <a:endParaRPr sz="2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Calibri"/>
                <a:cs typeface="Calibri"/>
              </a:rPr>
              <a:t>The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CPU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address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4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</a:t>
            </a:r>
            <a:r>
              <a:rPr sz="2800" spc="4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divided</a:t>
            </a:r>
            <a:r>
              <a:rPr sz="2800" spc="4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4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fields.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nine least </a:t>
            </a:r>
            <a:r>
              <a:rPr sz="2800" spc="-15" dirty="0">
                <a:latin typeface="Calibri"/>
                <a:cs typeface="Calibri"/>
              </a:rPr>
              <a:t>significant </a:t>
            </a:r>
            <a:r>
              <a:rPr sz="2800" dirty="0">
                <a:latin typeface="Calibri"/>
                <a:cs typeface="Calibri"/>
              </a:rPr>
              <a:t>bits </a:t>
            </a:r>
            <a:r>
              <a:rPr sz="2800" spc="-10" dirty="0">
                <a:latin typeface="Calibri"/>
                <a:cs typeface="Calibri"/>
              </a:rPr>
              <a:t>constitute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index </a:t>
            </a:r>
            <a:r>
              <a:rPr sz="2800" dirty="0">
                <a:latin typeface="Calibri"/>
                <a:cs typeface="Calibri"/>
              </a:rPr>
              <a:t>field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remaining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field.</a:t>
            </a:r>
            <a:endParaRPr sz="2800">
              <a:latin typeface="Calibri"/>
              <a:cs typeface="Calibri"/>
            </a:endParaRPr>
          </a:p>
          <a:p>
            <a:pPr marL="299085" marR="8890" indent="-287020" algn="just">
              <a:lnSpc>
                <a:spcPct val="100000"/>
              </a:lnSpc>
              <a:spcBef>
                <a:spcPts val="68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Calibri"/>
                <a:cs typeface="Calibri"/>
              </a:rPr>
              <a:t>main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needs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that includes both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</a:t>
            </a:r>
            <a:r>
              <a:rPr sz="2800" dirty="0">
                <a:latin typeface="Calibri"/>
                <a:cs typeface="Calibri"/>
              </a:rPr>
              <a:t> bits.</a:t>
            </a:r>
            <a:endParaRPr sz="2800">
              <a:latin typeface="Calibri"/>
              <a:cs typeface="Calibri"/>
            </a:endParaRPr>
          </a:p>
          <a:p>
            <a:pPr marL="299085" marR="8890" indent="-287020" algn="just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number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bits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index </a:t>
            </a:r>
            <a:r>
              <a:rPr sz="2800" dirty="0">
                <a:latin typeface="Calibri"/>
                <a:cs typeface="Calibri"/>
              </a:rPr>
              <a:t>field is </a:t>
            </a:r>
            <a:r>
              <a:rPr sz="2800" spc="-5" dirty="0">
                <a:latin typeface="Calibri"/>
                <a:cs typeface="Calibri"/>
              </a:rPr>
              <a:t>equal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bits </a:t>
            </a:r>
            <a:r>
              <a:rPr sz="2800" spc="-15" dirty="0">
                <a:latin typeface="Calibri"/>
                <a:cs typeface="Calibri"/>
              </a:rPr>
              <a:t>required to </a:t>
            </a:r>
            <a:r>
              <a:rPr sz="2800" dirty="0">
                <a:latin typeface="Calibri"/>
                <a:cs typeface="Calibri"/>
              </a:rPr>
              <a:t>access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cache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3695" y="45770"/>
              <a:ext cx="3183508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81754" y="129285"/>
            <a:ext cx="275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Direct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Mapping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(CO4)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26530" y="737743"/>
            <a:ext cx="3644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200" baseline="-16865" dirty="0">
                <a:latin typeface="Calibri"/>
                <a:cs typeface="Calibri"/>
              </a:rPr>
              <a:t>2</a:t>
            </a:r>
            <a:r>
              <a:rPr sz="1850" dirty="0">
                <a:latin typeface="Calibri"/>
                <a:cs typeface="Calibri"/>
              </a:rPr>
              <a:t>k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12444" y="844423"/>
            <a:ext cx="83769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6140" algn="l"/>
                <a:tab pos="1560830" algn="l"/>
                <a:tab pos="2847975" algn="l"/>
                <a:tab pos="3780790" algn="l"/>
                <a:tab pos="4772025" algn="l"/>
                <a:tab pos="5951855" algn="l"/>
                <a:tab pos="7049770" algn="l"/>
                <a:tab pos="7531100" algn="l"/>
              </a:tabLst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	</a:t>
            </a:r>
            <a:r>
              <a:rPr sz="2800" spc="1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al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ase,	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	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10" dirty="0">
                <a:latin typeface="Calibri"/>
                <a:cs typeface="Calibri"/>
              </a:rPr>
              <a:t>w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s	in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1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ch</a:t>
            </a:r>
            <a:r>
              <a:rPr sz="2800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044" y="1484756"/>
            <a:ext cx="8427720" cy="463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n</a:t>
            </a:r>
            <a:r>
              <a:rPr sz="2775" spc="337" baseline="255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words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 </a:t>
            </a:r>
            <a:r>
              <a:rPr sz="2800" spc="-25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35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n-bit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divided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fields: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355"/>
              </a:spcBef>
            </a:pPr>
            <a:r>
              <a:rPr sz="2800" spc="15" dirty="0">
                <a:latin typeface="Wingdings"/>
                <a:cs typeface="Wingdings"/>
              </a:rPr>
              <a:t></a:t>
            </a:r>
            <a:r>
              <a:rPr sz="2800" spc="15" dirty="0">
                <a:latin typeface="Calibri"/>
                <a:cs typeface="Calibri"/>
              </a:rPr>
              <a:t>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</a:t>
            </a:r>
            <a:r>
              <a:rPr sz="2800" dirty="0">
                <a:latin typeface="Calibri"/>
                <a:cs typeface="Calibri"/>
              </a:rPr>
              <a:t> field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-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field.</a:t>
            </a:r>
            <a:endParaRPr sz="2800">
              <a:latin typeface="Calibri"/>
              <a:cs typeface="Calibri"/>
            </a:endParaRPr>
          </a:p>
          <a:p>
            <a:pPr marL="324485" marR="30480" indent="-287020">
              <a:lnSpc>
                <a:spcPct val="150100"/>
              </a:lnSpc>
              <a:spcBef>
                <a:spcPts val="670"/>
              </a:spcBef>
              <a:tabLst>
                <a:tab pos="1132205" algn="l"/>
                <a:tab pos="2013585" algn="l"/>
                <a:tab pos="2418715" algn="l"/>
                <a:tab pos="3388995" algn="l"/>
                <a:tab pos="4662805" algn="l"/>
                <a:tab pos="5095875" algn="l"/>
                <a:tab pos="5711825" algn="l"/>
                <a:tab pos="6489700" algn="l"/>
                <a:tab pos="7370445" algn="l"/>
                <a:tab pos="8047355" algn="l"/>
              </a:tabLst>
            </a:pPr>
            <a:r>
              <a:rPr sz="2800" spc="25" dirty="0">
                <a:latin typeface="Wingdings"/>
                <a:cs typeface="Wingdings"/>
              </a:rPr>
              <a:t></a:t>
            </a:r>
            <a:r>
              <a:rPr sz="2800" spc="-5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in	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2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onsi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ts	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30" dirty="0">
                <a:latin typeface="Calibri"/>
                <a:cs typeface="Calibri"/>
              </a:rPr>
              <a:t>at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its  </a:t>
            </a:r>
            <a:r>
              <a:rPr sz="2800" spc="-5" dirty="0">
                <a:latin typeface="Calibri"/>
                <a:cs typeface="Calibri"/>
              </a:rPr>
              <a:t>associated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tag.</a:t>
            </a:r>
            <a:endParaRPr sz="2800">
              <a:latin typeface="Calibri"/>
              <a:cs typeface="Calibri"/>
            </a:endParaRPr>
          </a:p>
          <a:p>
            <a:pPr marL="324485" marR="29845" indent="-287020">
              <a:lnSpc>
                <a:spcPct val="150100"/>
              </a:lnSpc>
              <a:spcBef>
                <a:spcPts val="67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3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word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first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brought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cache,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stored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alongside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775970"/>
            <a:chOff x="1332346" y="0"/>
            <a:chExt cx="7818120" cy="775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3695" y="45770"/>
              <a:ext cx="3183508" cy="726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81754" y="129285"/>
            <a:ext cx="275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Direct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Mapping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(CO4)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44" y="632028"/>
            <a:ext cx="837692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9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Calibri"/>
                <a:cs typeface="Calibri"/>
              </a:rPr>
              <a:t>When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CPU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generates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request,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access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cache.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2164079"/>
            <a:ext cx="8379229" cy="41910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888568"/>
            <a:ext cx="8536940" cy="524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1430" indent="-34480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PO1:Computational</a:t>
            </a:r>
            <a:r>
              <a:rPr sz="1800" b="1" dirty="0">
                <a:latin typeface="Times New Roman"/>
                <a:cs typeface="Times New Roman"/>
              </a:rPr>
              <a:t> Knowledge: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knowledge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fundamentals, </a:t>
            </a:r>
            <a:r>
              <a:rPr sz="1800" dirty="0">
                <a:latin typeface="Times New Roman"/>
                <a:cs typeface="Times New Roman"/>
              </a:rPr>
              <a:t> computing </a:t>
            </a:r>
            <a:r>
              <a:rPr sz="1800" spc="-5" dirty="0">
                <a:latin typeface="Times New Roman"/>
                <a:cs typeface="Times New Roman"/>
              </a:rPr>
              <a:t>specialization, </a:t>
            </a:r>
            <a:r>
              <a:rPr sz="1800" spc="-10" dirty="0">
                <a:latin typeface="Times New Roman"/>
                <a:cs typeface="Times New Roman"/>
              </a:rPr>
              <a:t>mathematics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domain knowledge </a:t>
            </a:r>
            <a:r>
              <a:rPr sz="1800" dirty="0">
                <a:latin typeface="Times New Roman"/>
                <a:cs typeface="Times New Roman"/>
              </a:rPr>
              <a:t>for solving </a:t>
            </a:r>
            <a:r>
              <a:rPr sz="1800" spc="-5" dirty="0">
                <a:latin typeface="Times New Roman"/>
                <a:cs typeface="Times New Roman"/>
              </a:rPr>
              <a:t>real world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problems.</a:t>
            </a:r>
            <a:endParaRPr sz="18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Times New Roman"/>
                <a:cs typeface="Times New Roman"/>
              </a:rPr>
              <a:t>PO2:Problem Analysis: </a:t>
            </a:r>
            <a:r>
              <a:rPr sz="1800" dirty="0">
                <a:latin typeface="Times New Roman"/>
                <a:cs typeface="Times New Roman"/>
              </a:rPr>
              <a:t>Identify </a:t>
            </a:r>
            <a:r>
              <a:rPr sz="1800" spc="-5" dirty="0">
                <a:latin typeface="Times New Roman"/>
                <a:cs typeface="Times New Roman"/>
              </a:rPr>
              <a:t>formulate </a:t>
            </a:r>
            <a:r>
              <a:rPr sz="1800" dirty="0">
                <a:latin typeface="Times New Roman"/>
                <a:cs typeface="Times New Roman"/>
              </a:rPr>
              <a:t>review </a:t>
            </a:r>
            <a:r>
              <a:rPr sz="1800" spc="-5" dirty="0">
                <a:latin typeface="Times New Roman"/>
                <a:cs typeface="Times New Roman"/>
              </a:rPr>
              <a:t>research </a:t>
            </a:r>
            <a:r>
              <a:rPr sz="1800" dirty="0">
                <a:latin typeface="Times New Roman"/>
                <a:cs typeface="Times New Roman"/>
              </a:rPr>
              <a:t>literature and </a:t>
            </a:r>
            <a:r>
              <a:rPr sz="1800" spc="-5" dirty="0">
                <a:latin typeface="Times New Roman"/>
                <a:cs typeface="Times New Roman"/>
              </a:rPr>
              <a:t>analyze complex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</a:t>
            </a:r>
            <a:r>
              <a:rPr sz="1800" dirty="0">
                <a:latin typeface="Times New Roman"/>
                <a:cs typeface="Times New Roman"/>
              </a:rPr>
              <a:t> reaching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substantial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conclusions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first</a:t>
            </a:r>
            <a:r>
              <a:rPr sz="1800" spc="-5" dirty="0">
                <a:latin typeface="Times New Roman"/>
                <a:cs typeface="Times New Roman"/>
              </a:rPr>
              <a:t> fundamental</a:t>
            </a:r>
            <a:r>
              <a:rPr sz="1800" dirty="0">
                <a:latin typeface="Times New Roman"/>
                <a:cs typeface="Times New Roman"/>
              </a:rPr>
              <a:t> principles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mathematics,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science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relevant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domain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discipline.</a:t>
            </a:r>
            <a:endParaRPr sz="1800">
              <a:latin typeface="Times New Roman"/>
              <a:cs typeface="Times New Roman"/>
            </a:endParaRPr>
          </a:p>
          <a:p>
            <a:pPr marL="356870" marR="7620" indent="-344805" algn="just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imes New Roman"/>
                <a:cs typeface="Times New Roman"/>
              </a:rPr>
              <a:t>PO3:Design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/Development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of</a:t>
            </a:r>
            <a:r>
              <a:rPr sz="1800" b="1" spc="-5" dirty="0">
                <a:latin typeface="Times New Roman"/>
                <a:cs typeface="Times New Roman"/>
              </a:rPr>
              <a:t> Solutions: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Ability</a:t>
            </a:r>
            <a:r>
              <a:rPr sz="1800" dirty="0">
                <a:latin typeface="Times New Roman"/>
                <a:cs typeface="Times New Roman"/>
              </a:rPr>
              <a:t> 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design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4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evaluate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system, </a:t>
            </a:r>
            <a:r>
              <a:rPr sz="1800" spc="-5" dirty="0">
                <a:latin typeface="Times New Roman"/>
                <a:cs typeface="Times New Roman"/>
              </a:rPr>
              <a:t> components </a:t>
            </a:r>
            <a:r>
              <a:rPr sz="1800" spc="5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processes </a:t>
            </a:r>
            <a:r>
              <a:rPr sz="1800" spc="-10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complex computing </a:t>
            </a:r>
            <a:r>
              <a:rPr sz="1800" spc="-10" dirty="0">
                <a:latin typeface="Times New Roman"/>
                <a:cs typeface="Times New Roman"/>
              </a:rPr>
              <a:t>problems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10" dirty="0">
                <a:latin typeface="Times New Roman"/>
                <a:cs typeface="Times New Roman"/>
              </a:rPr>
              <a:t>meets </a:t>
            </a:r>
            <a:r>
              <a:rPr sz="1800" spc="-5" dirty="0">
                <a:latin typeface="Times New Roman"/>
                <a:cs typeface="Times New Roman"/>
              </a:rPr>
              <a:t>specified </a:t>
            </a:r>
            <a:r>
              <a:rPr sz="1800" dirty="0">
                <a:latin typeface="Times New Roman"/>
                <a:cs typeface="Times New Roman"/>
              </a:rPr>
              <a:t>needs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appropriate </a:t>
            </a:r>
            <a:r>
              <a:rPr sz="1800" spc="-5" dirty="0">
                <a:latin typeface="Times New Roman"/>
                <a:cs typeface="Times New Roman"/>
              </a:rPr>
              <a:t>consideration for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public health </a:t>
            </a:r>
            <a:r>
              <a:rPr sz="1800" spc="-1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safety </a:t>
            </a:r>
            <a:r>
              <a:rPr sz="1800" spc="1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cultural societal </a:t>
            </a:r>
            <a:r>
              <a:rPr sz="1800" spc="-1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 environmental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consideration.</a:t>
            </a:r>
            <a:endParaRPr sz="1800">
              <a:latin typeface="Times New Roman"/>
              <a:cs typeface="Times New Roman"/>
            </a:endParaRPr>
          </a:p>
          <a:p>
            <a:pPr marL="356870" marR="9525" indent="-344805" algn="just">
              <a:lnSpc>
                <a:spcPct val="100000"/>
              </a:lnSpc>
              <a:spcBef>
                <a:spcPts val="440"/>
              </a:spcBef>
            </a:pPr>
            <a:r>
              <a:rPr sz="1800" b="1" spc="-5" dirty="0">
                <a:latin typeface="Times New Roman"/>
                <a:cs typeface="Times New Roman"/>
              </a:rPr>
              <a:t>PO4:Conduct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investigations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of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complex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Computing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problems: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research-based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knowledge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research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including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design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experiments,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analysis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interpretation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synthesis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information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valid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conclusions.</a:t>
            </a:r>
            <a:endParaRPr sz="1800">
              <a:latin typeface="Times New Roman"/>
              <a:cs typeface="Times New Roman"/>
            </a:endParaRPr>
          </a:p>
          <a:p>
            <a:pPr marL="356870" marR="762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Times New Roman"/>
                <a:cs typeface="Times New Roman"/>
              </a:rPr>
              <a:t>PO5: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Modern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Tool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Usage: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Create,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select,</a:t>
            </a:r>
            <a:r>
              <a:rPr sz="1800" dirty="0">
                <a:latin typeface="Times New Roman"/>
                <a:cs typeface="Times New Roman"/>
              </a:rPr>
              <a:t> adapt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apply</a:t>
            </a:r>
            <a:r>
              <a:rPr sz="1800" dirty="0">
                <a:latin typeface="Times New Roman"/>
                <a:cs typeface="Times New Roman"/>
              </a:rPr>
              <a:t> appropriate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techniques,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resources, and modern </a:t>
            </a:r>
            <a:r>
              <a:rPr sz="1800" spc="-10" dirty="0">
                <a:latin typeface="Times New Roman"/>
                <a:cs typeface="Times New Roman"/>
              </a:rPr>
              <a:t>computing </a:t>
            </a:r>
            <a:r>
              <a:rPr sz="1800" spc="5" dirty="0">
                <a:latin typeface="Times New Roman"/>
                <a:cs typeface="Times New Roman"/>
              </a:rPr>
              <a:t>tools </a:t>
            </a:r>
            <a:r>
              <a:rPr sz="1800" spc="-5" dirty="0">
                <a:latin typeface="Times New Roman"/>
                <a:cs typeface="Times New Roman"/>
              </a:rPr>
              <a:t>including prediction </a:t>
            </a:r>
            <a:r>
              <a:rPr sz="1800" spc="-1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modeling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complex </a:t>
            </a:r>
            <a:r>
              <a:rPr sz="1800" dirty="0">
                <a:latin typeface="Times New Roman"/>
                <a:cs typeface="Times New Roman"/>
              </a:rPr>
              <a:t> computing </a:t>
            </a:r>
            <a:r>
              <a:rPr sz="1800" spc="-5" dirty="0">
                <a:latin typeface="Times New Roman"/>
                <a:cs typeface="Times New Roman"/>
              </a:rPr>
              <a:t>activities,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limitations.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Times New Roman"/>
                <a:cs typeface="Times New Roman"/>
              </a:rPr>
              <a:t>PO6:Professional</a:t>
            </a:r>
            <a:r>
              <a:rPr sz="1800" b="1" spc="7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Ethics:</a:t>
            </a:r>
            <a:r>
              <a:rPr sz="1800" b="1" spc="7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</a:t>
            </a:r>
            <a:r>
              <a:rPr sz="1800" spc="7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76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commit</a:t>
            </a:r>
            <a:r>
              <a:rPr sz="1800" spc="7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7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professional</a:t>
            </a:r>
            <a:r>
              <a:rPr sz="1800" spc="7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ethics</a:t>
            </a:r>
            <a:r>
              <a:rPr sz="1800" spc="7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7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cyber</a:t>
            </a:r>
            <a:endParaRPr sz="18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regulations,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responsibilities,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norms</a:t>
            </a:r>
            <a:r>
              <a:rPr sz="1800" spc="5" dirty="0">
                <a:latin typeface="Times New Roman"/>
                <a:cs typeface="Times New Roman"/>
              </a:rPr>
              <a:t> 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professional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practices.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6428638"/>
            <a:ext cx="600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2/9/202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405" y="6428638"/>
            <a:ext cx="1332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1907" y="6428638"/>
            <a:ext cx="556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RC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-40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9350" y="6428638"/>
            <a:ext cx="456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9507" y="642863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199" y="0"/>
              <a:ext cx="1211402" cy="8914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927472" y="62230"/>
            <a:ext cx="6623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POs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0047" y="0"/>
              <a:ext cx="517067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685" y="62230"/>
            <a:ext cx="46202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Direct</a:t>
            </a:r>
            <a:r>
              <a:rPr spc="-5" dirty="0"/>
              <a:t> mapping</a:t>
            </a:r>
            <a:r>
              <a:rPr spc="20" dirty="0"/>
              <a:t> </a:t>
            </a:r>
            <a:r>
              <a:rPr spc="-10" dirty="0"/>
              <a:t>cache </a:t>
            </a:r>
            <a:r>
              <a:rPr spc="-15" dirty="0"/>
              <a:t>(CO4)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923032" y="1066800"/>
            <a:ext cx="5230495" cy="4495800"/>
          </a:xfrm>
          <a:custGeom>
            <a:avLst/>
            <a:gdLst/>
            <a:ahLst/>
            <a:cxnLst/>
            <a:rect l="l" t="t" r="r" b="b"/>
            <a:pathLst>
              <a:path w="5230495" h="4495800">
                <a:moveTo>
                  <a:pt x="5230368" y="0"/>
                </a:moveTo>
                <a:lnTo>
                  <a:pt x="0" y="0"/>
                </a:lnTo>
                <a:lnTo>
                  <a:pt x="0" y="4495800"/>
                </a:lnTo>
                <a:lnTo>
                  <a:pt x="5230368" y="4495800"/>
                </a:lnTo>
                <a:lnTo>
                  <a:pt x="523036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69748" y="2924529"/>
            <a:ext cx="1375410" cy="2444115"/>
          </a:xfrm>
          <a:prstGeom prst="rect">
            <a:avLst/>
          </a:prstGeom>
          <a:solidFill>
            <a:srgbClr val="FFFFFF"/>
          </a:solidFill>
          <a:ln w="318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R="1270" algn="ctr">
              <a:lnSpc>
                <a:spcPct val="100000"/>
              </a:lnSpc>
            </a:pPr>
            <a:r>
              <a:rPr sz="1850" b="1" spc="-484" dirty="0">
                <a:latin typeface="Gulim"/>
                <a:cs typeface="Gulim"/>
              </a:rPr>
              <a:t>32K×12</a:t>
            </a:r>
            <a:endParaRPr sz="185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Gulim"/>
              <a:cs typeface="Gulim"/>
            </a:endParaRPr>
          </a:p>
          <a:p>
            <a:pPr marR="8255" algn="ctr">
              <a:lnSpc>
                <a:spcPct val="100000"/>
              </a:lnSpc>
            </a:pPr>
            <a:r>
              <a:rPr sz="1850" b="1" spc="-420" dirty="0">
                <a:latin typeface="Gulim"/>
                <a:cs typeface="Gulim"/>
              </a:rPr>
              <a:t>Main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80" dirty="0">
                <a:latin typeface="Gulim"/>
                <a:cs typeface="Gulim"/>
              </a:rPr>
              <a:t>memory</a:t>
            </a:r>
            <a:endParaRPr sz="185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80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700">
              <a:latin typeface="Gulim"/>
              <a:cs typeface="Gulim"/>
            </a:endParaRPr>
          </a:p>
          <a:p>
            <a:pPr marL="120014" marR="135890" indent="1905">
              <a:lnSpc>
                <a:spcPct val="101099"/>
              </a:lnSpc>
            </a:pPr>
            <a:r>
              <a:rPr sz="1850" b="1" spc="-415" dirty="0">
                <a:latin typeface="Gulim"/>
                <a:cs typeface="Gulim"/>
              </a:rPr>
              <a:t>Address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80" dirty="0">
                <a:latin typeface="Gulim"/>
                <a:cs typeface="Gulim"/>
              </a:rPr>
              <a:t>=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45" dirty="0">
                <a:latin typeface="Gulim"/>
                <a:cs typeface="Gulim"/>
              </a:rPr>
              <a:t>1</a:t>
            </a:r>
            <a:r>
              <a:rPr sz="1850" b="1" spc="-440" dirty="0">
                <a:latin typeface="Gulim"/>
                <a:cs typeface="Gulim"/>
              </a:rPr>
              <a:t>5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305" dirty="0">
                <a:latin typeface="Gulim"/>
                <a:cs typeface="Gulim"/>
              </a:rPr>
              <a:t>bits  </a:t>
            </a:r>
            <a:r>
              <a:rPr sz="1850" b="1" spc="-415" dirty="0">
                <a:latin typeface="Gulim"/>
                <a:cs typeface="Gulim"/>
              </a:rPr>
              <a:t>Data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80" dirty="0">
                <a:latin typeface="Gulim"/>
                <a:cs typeface="Gulim"/>
              </a:rPr>
              <a:t>=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45" dirty="0">
                <a:latin typeface="Gulim"/>
                <a:cs typeface="Gulim"/>
              </a:rPr>
              <a:t>1</a:t>
            </a:r>
            <a:r>
              <a:rPr sz="1850" b="1" spc="-440" dirty="0">
                <a:latin typeface="Gulim"/>
                <a:cs typeface="Gulim"/>
              </a:rPr>
              <a:t>2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330" dirty="0">
                <a:latin typeface="Gulim"/>
                <a:cs typeface="Gulim"/>
              </a:rPr>
              <a:t>bits</a:t>
            </a:r>
            <a:endParaRPr sz="1850">
              <a:latin typeface="Gulim"/>
              <a:cs typeface="Guli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64047" y="1394367"/>
            <a:ext cx="1379855" cy="463550"/>
            <a:chOff x="3064047" y="1394367"/>
            <a:chExt cx="1379855" cy="463550"/>
          </a:xfrm>
        </p:grpSpPr>
        <p:sp>
          <p:nvSpPr>
            <p:cNvPr id="11" name="object 11"/>
            <p:cNvSpPr/>
            <p:nvPr/>
          </p:nvSpPr>
          <p:spPr>
            <a:xfrm>
              <a:off x="3066270" y="1396589"/>
              <a:ext cx="688340" cy="459105"/>
            </a:xfrm>
            <a:custGeom>
              <a:avLst/>
              <a:gdLst/>
              <a:ahLst/>
              <a:cxnLst/>
              <a:rect l="l" t="t" r="r" b="b"/>
              <a:pathLst>
                <a:path w="688339" h="459105">
                  <a:moveTo>
                    <a:pt x="687779" y="0"/>
                  </a:moveTo>
                  <a:lnTo>
                    <a:pt x="0" y="0"/>
                  </a:lnTo>
                  <a:lnTo>
                    <a:pt x="0" y="458510"/>
                  </a:lnTo>
                  <a:lnTo>
                    <a:pt x="687779" y="458510"/>
                  </a:lnTo>
                  <a:lnTo>
                    <a:pt x="687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6270" y="1396589"/>
              <a:ext cx="688340" cy="459105"/>
            </a:xfrm>
            <a:custGeom>
              <a:avLst/>
              <a:gdLst/>
              <a:ahLst/>
              <a:cxnLst/>
              <a:rect l="l" t="t" r="r" b="b"/>
              <a:pathLst>
                <a:path w="688339" h="459105">
                  <a:moveTo>
                    <a:pt x="0" y="458510"/>
                  </a:moveTo>
                  <a:lnTo>
                    <a:pt x="687779" y="458510"/>
                  </a:lnTo>
                  <a:lnTo>
                    <a:pt x="687779" y="0"/>
                  </a:lnTo>
                  <a:lnTo>
                    <a:pt x="0" y="0"/>
                  </a:lnTo>
                  <a:lnTo>
                    <a:pt x="0" y="458510"/>
                  </a:lnTo>
                  <a:close/>
                </a:path>
              </a:pathLst>
            </a:custGeom>
            <a:ln w="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4049" y="1396589"/>
              <a:ext cx="687705" cy="459105"/>
            </a:xfrm>
            <a:custGeom>
              <a:avLst/>
              <a:gdLst/>
              <a:ahLst/>
              <a:cxnLst/>
              <a:rect l="l" t="t" r="r" b="b"/>
              <a:pathLst>
                <a:path w="687704" h="459105">
                  <a:moveTo>
                    <a:pt x="687550" y="0"/>
                  </a:moveTo>
                  <a:lnTo>
                    <a:pt x="0" y="0"/>
                  </a:lnTo>
                  <a:lnTo>
                    <a:pt x="0" y="458510"/>
                  </a:lnTo>
                  <a:lnTo>
                    <a:pt x="687550" y="458510"/>
                  </a:lnTo>
                  <a:lnTo>
                    <a:pt x="687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4049" y="1396589"/>
              <a:ext cx="687705" cy="459105"/>
            </a:xfrm>
            <a:custGeom>
              <a:avLst/>
              <a:gdLst/>
              <a:ahLst/>
              <a:cxnLst/>
              <a:rect l="l" t="t" r="r" b="b"/>
              <a:pathLst>
                <a:path w="687704" h="459105">
                  <a:moveTo>
                    <a:pt x="0" y="458510"/>
                  </a:moveTo>
                  <a:lnTo>
                    <a:pt x="687550" y="458510"/>
                  </a:lnTo>
                  <a:lnTo>
                    <a:pt x="687550" y="0"/>
                  </a:lnTo>
                  <a:lnTo>
                    <a:pt x="0" y="0"/>
                  </a:lnTo>
                  <a:lnTo>
                    <a:pt x="0" y="458510"/>
                  </a:lnTo>
                  <a:close/>
                </a:path>
              </a:pathLst>
            </a:custGeom>
            <a:ln w="3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74824" y="978995"/>
            <a:ext cx="3600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marR="5080" indent="-15240">
              <a:lnSpc>
                <a:spcPct val="133800"/>
              </a:lnSpc>
              <a:spcBef>
                <a:spcPts val="95"/>
              </a:spcBef>
            </a:pPr>
            <a:r>
              <a:rPr sz="1850" b="1" spc="-440" dirty="0">
                <a:latin typeface="Gulim"/>
                <a:cs typeface="Gulim"/>
              </a:rPr>
              <a:t>6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305" dirty="0">
                <a:latin typeface="Gulim"/>
                <a:cs typeface="Gulim"/>
              </a:rPr>
              <a:t>bits  </a:t>
            </a:r>
            <a:r>
              <a:rPr sz="1850" b="1" spc="-445" dirty="0">
                <a:latin typeface="Gulim"/>
                <a:cs typeface="Gulim"/>
              </a:rPr>
              <a:t>Tag</a:t>
            </a:r>
            <a:endParaRPr sz="185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6668" y="978995"/>
            <a:ext cx="398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" marR="5080" indent="-46990">
              <a:lnSpc>
                <a:spcPct val="133800"/>
              </a:lnSpc>
              <a:spcBef>
                <a:spcPts val="95"/>
              </a:spcBef>
            </a:pPr>
            <a:r>
              <a:rPr sz="1850" b="1" spc="-440" dirty="0">
                <a:latin typeface="Gulim"/>
                <a:cs typeface="Gulim"/>
              </a:rPr>
              <a:t>9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305" dirty="0">
                <a:latin typeface="Gulim"/>
                <a:cs typeface="Gulim"/>
              </a:rPr>
              <a:t>bits  </a:t>
            </a:r>
            <a:r>
              <a:rPr sz="1850" b="1" spc="-385" dirty="0">
                <a:latin typeface="Gulim"/>
                <a:cs typeface="Gulim"/>
              </a:rPr>
              <a:t>Index</a:t>
            </a:r>
            <a:endParaRPr sz="1850">
              <a:latin typeface="Gulim"/>
              <a:cs typeface="Guli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9808" y="3820338"/>
            <a:ext cx="523875" cy="59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35890">
              <a:lnSpc>
                <a:spcPct val="101099"/>
              </a:lnSpc>
              <a:spcBef>
                <a:spcPts val="100"/>
              </a:spcBef>
            </a:pPr>
            <a:r>
              <a:rPr sz="1850" b="1" spc="-465" dirty="0">
                <a:latin typeface="Gulim"/>
                <a:cs typeface="Gulim"/>
              </a:rPr>
              <a:t>Hex </a:t>
            </a:r>
            <a:r>
              <a:rPr sz="1850" b="1" spc="-459" dirty="0">
                <a:latin typeface="Gulim"/>
                <a:cs typeface="Gulim"/>
              </a:rPr>
              <a:t> </a:t>
            </a:r>
            <a:r>
              <a:rPr sz="1850" b="1" spc="-415" dirty="0">
                <a:latin typeface="Gulim"/>
                <a:cs typeface="Gulim"/>
              </a:rPr>
              <a:t>Address</a:t>
            </a:r>
            <a:endParaRPr sz="1850">
              <a:latin typeface="Gulim"/>
              <a:cs typeface="Guli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0999" y="2903706"/>
            <a:ext cx="53149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87655" algn="l"/>
              </a:tabLst>
            </a:pPr>
            <a:r>
              <a:rPr sz="1850" b="1" spc="-445" dirty="0">
                <a:latin typeface="Gulim"/>
                <a:cs typeface="Gulim"/>
              </a:rPr>
              <a:t>0</a:t>
            </a:r>
            <a:r>
              <a:rPr sz="1850" b="1" spc="-440" dirty="0">
                <a:latin typeface="Gulim"/>
                <a:cs typeface="Gulim"/>
              </a:rPr>
              <a:t>0</a:t>
            </a:r>
            <a:r>
              <a:rPr sz="1850" b="1" dirty="0">
                <a:latin typeface="Gulim"/>
                <a:cs typeface="Gulim"/>
              </a:rPr>
              <a:t>	</a:t>
            </a:r>
            <a:r>
              <a:rPr sz="1850" b="1" spc="-445" dirty="0">
                <a:latin typeface="Gulim"/>
                <a:cs typeface="Gulim"/>
              </a:rPr>
              <a:t>000</a:t>
            </a:r>
            <a:endParaRPr sz="1850">
              <a:latin typeface="Gulim"/>
              <a:cs typeface="Guli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8190" y="5042344"/>
            <a:ext cx="495934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b="1" spc="-445" dirty="0">
                <a:latin typeface="Gulim"/>
                <a:cs typeface="Gulim"/>
              </a:rPr>
              <a:t>3</a:t>
            </a:r>
            <a:r>
              <a:rPr sz="1850" b="1" spc="-455" dirty="0">
                <a:latin typeface="Gulim"/>
                <a:cs typeface="Gulim"/>
              </a:rPr>
              <a:t>F</a:t>
            </a:r>
            <a:r>
              <a:rPr sz="1850" b="1" spc="95" dirty="0">
                <a:latin typeface="Gulim"/>
                <a:cs typeface="Gulim"/>
              </a:rPr>
              <a:t> </a:t>
            </a:r>
            <a:r>
              <a:rPr sz="1850" b="1" spc="-455" dirty="0">
                <a:latin typeface="Gulim"/>
                <a:cs typeface="Gulim"/>
              </a:rPr>
              <a:t>1FF</a:t>
            </a:r>
            <a:endParaRPr sz="1850">
              <a:latin typeface="Gulim"/>
              <a:cs typeface="Guli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76380" y="2924512"/>
            <a:ext cx="1375410" cy="1833245"/>
          </a:xfrm>
          <a:prstGeom prst="rect">
            <a:avLst/>
          </a:prstGeom>
          <a:solidFill>
            <a:srgbClr val="FFFFFF"/>
          </a:solidFill>
          <a:ln w="3429">
            <a:solidFill>
              <a:srgbClr val="00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1850" b="1" spc="-480" dirty="0">
                <a:latin typeface="Gulim"/>
                <a:cs typeface="Gulim"/>
              </a:rPr>
              <a:t>512×12</a:t>
            </a:r>
            <a:endParaRPr sz="1850">
              <a:latin typeface="Gulim"/>
              <a:cs typeface="Gulim"/>
            </a:endParaRPr>
          </a:p>
          <a:p>
            <a:pPr marR="9525" algn="ctr">
              <a:lnSpc>
                <a:spcPct val="100000"/>
              </a:lnSpc>
              <a:spcBef>
                <a:spcPts val="25"/>
              </a:spcBef>
            </a:pPr>
            <a:r>
              <a:rPr sz="1850" b="1" spc="-459" dirty="0">
                <a:latin typeface="Gulim"/>
                <a:cs typeface="Gulim"/>
              </a:rPr>
              <a:t>Cache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80" dirty="0">
                <a:latin typeface="Gulim"/>
                <a:cs typeface="Gulim"/>
              </a:rPr>
              <a:t>memory</a:t>
            </a:r>
            <a:endParaRPr sz="185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1750">
              <a:latin typeface="Gulim"/>
              <a:cs typeface="Gulim"/>
            </a:endParaRPr>
          </a:p>
          <a:p>
            <a:pPr marL="161290" marR="173990" algn="ctr">
              <a:lnSpc>
                <a:spcPct val="101099"/>
              </a:lnSpc>
            </a:pPr>
            <a:r>
              <a:rPr sz="1850" b="1" spc="-415" dirty="0">
                <a:latin typeface="Gulim"/>
                <a:cs typeface="Gulim"/>
              </a:rPr>
              <a:t>Address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80" dirty="0">
                <a:latin typeface="Gulim"/>
                <a:cs typeface="Gulim"/>
              </a:rPr>
              <a:t>=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40" dirty="0">
                <a:latin typeface="Gulim"/>
                <a:cs typeface="Gulim"/>
              </a:rPr>
              <a:t>9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305" dirty="0">
                <a:latin typeface="Gulim"/>
                <a:cs typeface="Gulim"/>
              </a:rPr>
              <a:t>bits  </a:t>
            </a:r>
            <a:r>
              <a:rPr sz="1850" b="1" spc="-415" dirty="0">
                <a:latin typeface="Gulim"/>
                <a:cs typeface="Gulim"/>
              </a:rPr>
              <a:t>Data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80" dirty="0">
                <a:latin typeface="Gulim"/>
                <a:cs typeface="Gulim"/>
              </a:rPr>
              <a:t>=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445" dirty="0">
                <a:latin typeface="Gulim"/>
                <a:cs typeface="Gulim"/>
              </a:rPr>
              <a:t>1</a:t>
            </a:r>
            <a:r>
              <a:rPr sz="1850" b="1" spc="-440" dirty="0">
                <a:latin typeface="Gulim"/>
                <a:cs typeface="Gulim"/>
              </a:rPr>
              <a:t>2</a:t>
            </a:r>
            <a:r>
              <a:rPr sz="1850" b="1" spc="-254" dirty="0">
                <a:latin typeface="Gulim"/>
                <a:cs typeface="Gulim"/>
              </a:rPr>
              <a:t> </a:t>
            </a:r>
            <a:r>
              <a:rPr sz="1850" b="1" spc="-330" dirty="0">
                <a:latin typeface="Gulim"/>
                <a:cs typeface="Gulim"/>
              </a:rPr>
              <a:t>bits</a:t>
            </a:r>
            <a:endParaRPr sz="1850">
              <a:latin typeface="Gulim"/>
              <a:cs typeface="Guli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13728" y="2903706"/>
            <a:ext cx="243840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b="1" spc="-445" dirty="0">
                <a:latin typeface="Gulim"/>
                <a:cs typeface="Gulim"/>
              </a:rPr>
              <a:t>000</a:t>
            </a:r>
            <a:endParaRPr sz="1850">
              <a:latin typeface="Gulim"/>
              <a:cs typeface="Guli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10290" y="4431138"/>
            <a:ext cx="249554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b="1" spc="-455" dirty="0">
                <a:latin typeface="Gulim"/>
                <a:cs typeface="Gulim"/>
              </a:rPr>
              <a:t>1FF</a:t>
            </a:r>
            <a:endParaRPr sz="1850">
              <a:latin typeface="Gulim"/>
              <a:cs typeface="Guli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42144" y="3514896"/>
            <a:ext cx="513080" cy="59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85725">
              <a:lnSpc>
                <a:spcPct val="101099"/>
              </a:lnSpc>
              <a:spcBef>
                <a:spcPts val="100"/>
              </a:spcBef>
            </a:pPr>
            <a:r>
              <a:rPr sz="1850" b="1" spc="-375" dirty="0">
                <a:latin typeface="Gulim"/>
                <a:cs typeface="Gulim"/>
              </a:rPr>
              <a:t>Octal </a:t>
            </a:r>
            <a:r>
              <a:rPr sz="1850" b="1" spc="-370" dirty="0">
                <a:latin typeface="Gulim"/>
                <a:cs typeface="Gulim"/>
              </a:rPr>
              <a:t> </a:t>
            </a:r>
            <a:r>
              <a:rPr sz="1850" b="1" spc="-409" dirty="0">
                <a:latin typeface="Gulim"/>
                <a:cs typeface="Gulim"/>
              </a:rPr>
              <a:t>address</a:t>
            </a:r>
            <a:endParaRPr sz="1850">
              <a:latin typeface="Gulim"/>
              <a:cs typeface="Guli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08459" y="1853510"/>
            <a:ext cx="3183890" cy="3211195"/>
            <a:chOff x="3408459" y="1853510"/>
            <a:chExt cx="3183890" cy="3211195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8405" y="4908746"/>
              <a:ext cx="89115" cy="1558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882380" y="3077140"/>
              <a:ext cx="0" cy="1833245"/>
            </a:xfrm>
            <a:custGeom>
              <a:avLst/>
              <a:gdLst/>
              <a:ahLst/>
              <a:cxnLst/>
              <a:rect l="l" t="t" r="r" b="b"/>
              <a:pathLst>
                <a:path h="1833245">
                  <a:moveTo>
                    <a:pt x="0" y="0"/>
                  </a:moveTo>
                  <a:lnTo>
                    <a:pt x="0" y="18331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2881" y="4297556"/>
              <a:ext cx="89134" cy="1558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546875" y="3229768"/>
              <a:ext cx="0" cy="1069975"/>
            </a:xfrm>
            <a:custGeom>
              <a:avLst/>
              <a:gdLst/>
              <a:ahLst/>
              <a:cxnLst/>
              <a:rect l="l" t="t" r="r" b="b"/>
              <a:pathLst>
                <a:path h="1069975">
                  <a:moveTo>
                    <a:pt x="0" y="0"/>
                  </a:moveTo>
                  <a:lnTo>
                    <a:pt x="0" y="10693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2699" y="2770125"/>
              <a:ext cx="89134" cy="15597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97839" y="2465950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69">
                  <a:moveTo>
                    <a:pt x="0" y="0"/>
                  </a:moveTo>
                  <a:lnTo>
                    <a:pt x="0" y="3057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8688" y="2770124"/>
              <a:ext cx="89356" cy="15597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10050" y="1855100"/>
              <a:ext cx="3136900" cy="916940"/>
            </a:xfrm>
            <a:custGeom>
              <a:avLst/>
              <a:gdLst/>
              <a:ahLst/>
              <a:cxnLst/>
              <a:rect l="l" t="t" r="r" b="b"/>
              <a:pathLst>
                <a:path w="3136900" h="916939">
                  <a:moveTo>
                    <a:pt x="343999" y="610850"/>
                  </a:moveTo>
                  <a:lnTo>
                    <a:pt x="343999" y="916614"/>
                  </a:lnTo>
                </a:path>
                <a:path w="3136900" h="916939">
                  <a:moveTo>
                    <a:pt x="0" y="0"/>
                  </a:moveTo>
                  <a:lnTo>
                    <a:pt x="0" y="610850"/>
                  </a:lnTo>
                  <a:lnTo>
                    <a:pt x="343999" y="610850"/>
                  </a:lnTo>
                </a:path>
                <a:path w="3136900" h="916939">
                  <a:moveTo>
                    <a:pt x="687789" y="0"/>
                  </a:moveTo>
                  <a:lnTo>
                    <a:pt x="687789" y="610850"/>
                  </a:lnTo>
                </a:path>
                <a:path w="3136900" h="916939">
                  <a:moveTo>
                    <a:pt x="687789" y="610850"/>
                  </a:moveTo>
                  <a:lnTo>
                    <a:pt x="3136825" y="610850"/>
                  </a:lnTo>
                </a:path>
              </a:pathLst>
            </a:custGeom>
            <a:ln w="3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2881" y="2770125"/>
              <a:ext cx="89134" cy="15597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546875" y="2465950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69">
                  <a:moveTo>
                    <a:pt x="0" y="0"/>
                  </a:moveTo>
                  <a:lnTo>
                    <a:pt x="0" y="3057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67512" y="1429511"/>
            <a:ext cx="1716405" cy="497205"/>
            <a:chOff x="667512" y="1429511"/>
            <a:chExt cx="1716405" cy="497205"/>
          </a:xfrm>
        </p:grpSpPr>
        <p:sp>
          <p:nvSpPr>
            <p:cNvPr id="36" name="object 36"/>
            <p:cNvSpPr/>
            <p:nvPr/>
          </p:nvSpPr>
          <p:spPr>
            <a:xfrm>
              <a:off x="687324" y="1449323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1117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17600" y="457200"/>
                  </a:lnTo>
                  <a:lnTo>
                    <a:pt x="1117600" y="285750"/>
                  </a:lnTo>
                  <a:lnTo>
                    <a:pt x="1397000" y="285750"/>
                  </a:lnTo>
                  <a:lnTo>
                    <a:pt x="1397000" y="342900"/>
                  </a:lnTo>
                  <a:lnTo>
                    <a:pt x="1676400" y="228600"/>
                  </a:lnTo>
                  <a:lnTo>
                    <a:pt x="1397000" y="114300"/>
                  </a:lnTo>
                  <a:lnTo>
                    <a:pt x="1397000" y="171450"/>
                  </a:lnTo>
                  <a:lnTo>
                    <a:pt x="1117600" y="17145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7324" y="1449323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0"/>
                  </a:moveTo>
                  <a:lnTo>
                    <a:pt x="1117600" y="0"/>
                  </a:lnTo>
                  <a:lnTo>
                    <a:pt x="1117600" y="171450"/>
                  </a:lnTo>
                  <a:lnTo>
                    <a:pt x="1397000" y="171450"/>
                  </a:lnTo>
                  <a:lnTo>
                    <a:pt x="1397000" y="114300"/>
                  </a:lnTo>
                  <a:lnTo>
                    <a:pt x="1676400" y="228600"/>
                  </a:lnTo>
                  <a:lnTo>
                    <a:pt x="1397000" y="342900"/>
                  </a:lnTo>
                  <a:lnTo>
                    <a:pt x="1397000" y="285750"/>
                  </a:lnTo>
                  <a:lnTo>
                    <a:pt x="1117600" y="285750"/>
                  </a:lnTo>
                  <a:lnTo>
                    <a:pt x="11176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3962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67512" y="2115311"/>
            <a:ext cx="1716405" cy="497205"/>
            <a:chOff x="667512" y="2115311"/>
            <a:chExt cx="1716405" cy="497205"/>
          </a:xfrm>
        </p:grpSpPr>
        <p:sp>
          <p:nvSpPr>
            <p:cNvPr id="39" name="object 39"/>
            <p:cNvSpPr/>
            <p:nvPr/>
          </p:nvSpPr>
          <p:spPr>
            <a:xfrm>
              <a:off x="687324" y="2135123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1117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17600" y="457200"/>
                  </a:lnTo>
                  <a:lnTo>
                    <a:pt x="1117600" y="285750"/>
                  </a:lnTo>
                  <a:lnTo>
                    <a:pt x="1397000" y="285750"/>
                  </a:lnTo>
                  <a:lnTo>
                    <a:pt x="1397000" y="342900"/>
                  </a:lnTo>
                  <a:lnTo>
                    <a:pt x="1676400" y="228600"/>
                  </a:lnTo>
                  <a:lnTo>
                    <a:pt x="1397000" y="114300"/>
                  </a:lnTo>
                  <a:lnTo>
                    <a:pt x="1397000" y="171450"/>
                  </a:lnTo>
                  <a:lnTo>
                    <a:pt x="1117600" y="17145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7324" y="2135123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0"/>
                  </a:moveTo>
                  <a:lnTo>
                    <a:pt x="1117600" y="0"/>
                  </a:lnTo>
                  <a:lnTo>
                    <a:pt x="1117600" y="171450"/>
                  </a:lnTo>
                  <a:lnTo>
                    <a:pt x="1397000" y="171450"/>
                  </a:lnTo>
                  <a:lnTo>
                    <a:pt x="1397000" y="114300"/>
                  </a:lnTo>
                  <a:lnTo>
                    <a:pt x="1676400" y="228600"/>
                  </a:lnTo>
                  <a:lnTo>
                    <a:pt x="1397000" y="342900"/>
                  </a:lnTo>
                  <a:lnTo>
                    <a:pt x="1397000" y="285750"/>
                  </a:lnTo>
                  <a:lnTo>
                    <a:pt x="1117600" y="285750"/>
                  </a:lnTo>
                  <a:lnTo>
                    <a:pt x="11176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3962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63320" y="1374470"/>
            <a:ext cx="1167765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4F81BC"/>
                </a:solidFill>
                <a:latin typeface="Calibri"/>
                <a:cs typeface="Calibri"/>
              </a:rPr>
              <a:t>Tag</a:t>
            </a:r>
            <a:r>
              <a:rPr sz="1800" b="1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F81BC"/>
                </a:solidFill>
                <a:latin typeface="Calibri"/>
                <a:cs typeface="Calibri"/>
              </a:rPr>
              <a:t>(6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F81BC"/>
                </a:solidFill>
                <a:latin typeface="Calibri"/>
                <a:cs typeface="Calibri"/>
              </a:rPr>
              <a:t>bit)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00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solidFill>
                  <a:srgbClr val="4F81BC"/>
                </a:solidFill>
                <a:latin typeface="Calibri"/>
                <a:cs typeface="Calibri"/>
              </a:rPr>
              <a:t>Index</a:t>
            </a:r>
            <a:r>
              <a:rPr sz="1800" b="1" spc="-4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F81BC"/>
                </a:solidFill>
                <a:latin typeface="Calibri"/>
                <a:cs typeface="Calibri"/>
              </a:rPr>
              <a:t>(9</a:t>
            </a:r>
            <a:r>
              <a:rPr sz="1800" b="1" spc="-10" dirty="0">
                <a:solidFill>
                  <a:srgbClr val="4F81BC"/>
                </a:solidFill>
                <a:latin typeface="Calibri"/>
                <a:cs typeface="Calibri"/>
              </a:rPr>
              <a:t> bit)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000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5675"/>
            <a:chOff x="1332346" y="0"/>
            <a:chExt cx="7818120" cy="95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79" y="12141"/>
              <a:ext cx="6484366" cy="940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0064" y="123189"/>
            <a:ext cx="5929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Direct</a:t>
            </a:r>
            <a:r>
              <a:rPr spc="10" dirty="0"/>
              <a:t> </a:t>
            </a:r>
            <a:r>
              <a:rPr spc="-5" dirty="0"/>
              <a:t>mapping</a:t>
            </a:r>
            <a:r>
              <a:rPr spc="40" dirty="0"/>
              <a:t> </a:t>
            </a:r>
            <a:r>
              <a:rPr spc="-10" dirty="0"/>
              <a:t>cache</a:t>
            </a:r>
            <a:r>
              <a:rPr spc="10" dirty="0"/>
              <a:t> </a:t>
            </a:r>
            <a:r>
              <a:rPr spc="-20" dirty="0"/>
              <a:t>organization</a:t>
            </a:r>
            <a:r>
              <a:rPr spc="-15" dirty="0"/>
              <a:t> </a:t>
            </a:r>
            <a:r>
              <a:rPr spc="-5" dirty="0"/>
              <a:t>: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892807" y="1072896"/>
            <a:ext cx="5651500" cy="4895215"/>
          </a:xfrm>
          <a:custGeom>
            <a:avLst/>
            <a:gdLst/>
            <a:ahLst/>
            <a:cxnLst/>
            <a:rect l="l" t="t" r="r" b="b"/>
            <a:pathLst>
              <a:path w="5651500" h="4895215">
                <a:moveTo>
                  <a:pt x="5650992" y="0"/>
                </a:moveTo>
                <a:lnTo>
                  <a:pt x="0" y="0"/>
                </a:lnTo>
                <a:lnTo>
                  <a:pt x="0" y="4895088"/>
                </a:lnTo>
                <a:lnTo>
                  <a:pt x="5650992" y="4895088"/>
                </a:lnTo>
                <a:lnTo>
                  <a:pt x="5650992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768776" y="5492663"/>
            <a:ext cx="1259840" cy="116839"/>
            <a:chOff x="2768776" y="5492663"/>
            <a:chExt cx="1259840" cy="11683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8776" y="5492663"/>
              <a:ext cx="116754" cy="1167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1208" y="5492663"/>
              <a:ext cx="116780" cy="116788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24615" y="1492091"/>
          <a:ext cx="1145540" cy="399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1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2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2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2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3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4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3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4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5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4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5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6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5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6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7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6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7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1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834763" y="1245787"/>
            <a:ext cx="1102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Gulim"/>
                <a:cs typeface="Gulim"/>
              </a:rPr>
              <a:t>Memory</a:t>
            </a:r>
            <a:r>
              <a:rPr sz="1400" b="1" spc="-70" dirty="0">
                <a:latin typeface="Gulim"/>
                <a:cs typeface="Gulim"/>
              </a:rPr>
              <a:t> </a:t>
            </a:r>
            <a:r>
              <a:rPr sz="1400" b="1" spc="5" dirty="0">
                <a:latin typeface="Gulim"/>
                <a:cs typeface="Gulim"/>
              </a:rPr>
              <a:t>data</a:t>
            </a:r>
            <a:endParaRPr sz="1400">
              <a:latin typeface="Gulim"/>
              <a:cs typeface="Guli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2237" y="1072869"/>
            <a:ext cx="71628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9525" indent="-2413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Gulim"/>
                <a:cs typeface="Gulim"/>
              </a:rPr>
              <a:t>Memory </a:t>
            </a:r>
            <a:r>
              <a:rPr sz="1400" b="1" spc="-445" dirty="0">
                <a:latin typeface="Gulim"/>
                <a:cs typeface="Gulim"/>
              </a:rPr>
              <a:t> </a:t>
            </a:r>
            <a:r>
              <a:rPr sz="1400" b="1" spc="10" dirty="0">
                <a:latin typeface="Gulim"/>
                <a:cs typeface="Gulim"/>
              </a:rPr>
              <a:t>address</a:t>
            </a:r>
            <a:endParaRPr sz="1400">
              <a:latin typeface="Gulim"/>
              <a:cs typeface="Gulim"/>
            </a:endParaRPr>
          </a:p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400" b="1" spc="5" dirty="0">
                <a:latin typeface="Gulim"/>
                <a:cs typeface="Gulim"/>
              </a:rPr>
              <a:t>000000</a:t>
            </a:r>
            <a:endParaRPr sz="1400">
              <a:latin typeface="Gulim"/>
              <a:cs typeface="Guli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1686" y="4611374"/>
            <a:ext cx="535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Gulim"/>
                <a:cs typeface="Gulim"/>
              </a:rPr>
              <a:t>02777</a:t>
            </a:r>
            <a:endParaRPr sz="140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1686" y="3810988"/>
            <a:ext cx="535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Gulim"/>
                <a:cs typeface="Gulim"/>
              </a:rPr>
              <a:t>02000</a:t>
            </a:r>
            <a:endParaRPr sz="1400">
              <a:latin typeface="Gulim"/>
              <a:cs typeface="Guli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1686" y="3468199"/>
            <a:ext cx="535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Gulim"/>
                <a:cs typeface="Gulim"/>
              </a:rPr>
              <a:t>01777</a:t>
            </a:r>
            <a:endParaRPr sz="1400">
              <a:latin typeface="Gulim"/>
              <a:cs typeface="Guli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1686" y="2325190"/>
            <a:ext cx="535940" cy="58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Gulim"/>
                <a:cs typeface="Gulim"/>
              </a:rPr>
              <a:t>00777</a:t>
            </a:r>
            <a:endParaRPr sz="140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b="1" spc="5" dirty="0">
                <a:latin typeface="Gulim"/>
                <a:cs typeface="Gulim"/>
              </a:rPr>
              <a:t>01000</a:t>
            </a:r>
            <a:endParaRPr sz="1400">
              <a:latin typeface="Gulim"/>
              <a:cs typeface="Gulim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566445" y="1492091"/>
          <a:ext cx="1830705" cy="2284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5" dirty="0">
                          <a:latin typeface="Gulim"/>
                          <a:cs typeface="Gulim"/>
                        </a:rPr>
                        <a:t>00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1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2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2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5" dirty="0">
                          <a:latin typeface="Gulim"/>
                          <a:cs typeface="Gulim"/>
                        </a:rPr>
                        <a:t>02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0" dirty="0">
                          <a:latin typeface="Gulim"/>
                          <a:cs typeface="Gulim"/>
                        </a:rPr>
                        <a:t>6</a:t>
                      </a:r>
                      <a:r>
                        <a:rPr sz="1400" b="1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7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1</a:t>
                      </a:r>
                      <a:r>
                        <a:rPr sz="1400" b="1" spc="-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b="1" spc="10" dirty="0">
                          <a:latin typeface="Gulim"/>
                          <a:cs typeface="Gulim"/>
                        </a:rPr>
                        <a:t>0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739071" y="1245787"/>
            <a:ext cx="336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Gulim"/>
                <a:cs typeface="Gulim"/>
              </a:rPr>
              <a:t>Tag</a:t>
            </a:r>
            <a:endParaRPr sz="1400">
              <a:latin typeface="Gulim"/>
              <a:cs typeface="Guli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4925" y="1245787"/>
            <a:ext cx="409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Gulim"/>
                <a:cs typeface="Gulim"/>
              </a:rPr>
              <a:t>Data</a:t>
            </a:r>
            <a:endParaRPr sz="1400">
              <a:latin typeface="Gulim"/>
              <a:cs typeface="Guli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87703" y="1072869"/>
            <a:ext cx="68834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Gulim"/>
                <a:cs typeface="Gulim"/>
              </a:rPr>
              <a:t>Index </a:t>
            </a:r>
            <a:r>
              <a:rPr sz="1400" b="1" spc="15" dirty="0">
                <a:latin typeface="Gulim"/>
                <a:cs typeface="Gulim"/>
              </a:rPr>
              <a:t> </a:t>
            </a:r>
            <a:r>
              <a:rPr sz="1400" b="1" spc="10" dirty="0">
                <a:latin typeface="Gulim"/>
                <a:cs typeface="Gulim"/>
              </a:rPr>
              <a:t>address</a:t>
            </a:r>
            <a:endParaRPr sz="1400">
              <a:latin typeface="Gulim"/>
              <a:cs typeface="Gulim"/>
            </a:endParaRPr>
          </a:p>
          <a:p>
            <a:pPr marL="308610">
              <a:lnSpc>
                <a:spcPct val="100000"/>
              </a:lnSpc>
              <a:spcBef>
                <a:spcPts val="200"/>
              </a:spcBef>
            </a:pPr>
            <a:r>
              <a:rPr sz="1400" b="1" spc="5" dirty="0">
                <a:latin typeface="Gulim"/>
                <a:cs typeface="Gulim"/>
              </a:rPr>
              <a:t>000</a:t>
            </a:r>
            <a:endParaRPr sz="1400">
              <a:latin typeface="Gulim"/>
              <a:cs typeface="Guli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83995" y="3468199"/>
            <a:ext cx="331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Gulim"/>
                <a:cs typeface="Gulim"/>
              </a:rPr>
              <a:t>777</a:t>
            </a:r>
            <a:endParaRPr sz="1400">
              <a:latin typeface="Gulim"/>
              <a:cs typeface="Guli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11408" y="5703405"/>
            <a:ext cx="1430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Gulim"/>
                <a:cs typeface="Gulim"/>
              </a:rPr>
              <a:t>(a)</a:t>
            </a:r>
            <a:r>
              <a:rPr sz="1400" b="1" spc="-30" dirty="0">
                <a:latin typeface="Gulim"/>
                <a:cs typeface="Gulim"/>
              </a:rPr>
              <a:t> </a:t>
            </a:r>
            <a:r>
              <a:rPr sz="1400" b="1" spc="10" dirty="0">
                <a:latin typeface="Gulim"/>
                <a:cs typeface="Gulim"/>
              </a:rPr>
              <a:t>Main</a:t>
            </a:r>
            <a:r>
              <a:rPr sz="1400" b="1" spc="-25" dirty="0">
                <a:latin typeface="Gulim"/>
                <a:cs typeface="Gulim"/>
              </a:rPr>
              <a:t> </a:t>
            </a:r>
            <a:r>
              <a:rPr sz="1400" b="1" spc="10" dirty="0">
                <a:latin typeface="Gulim"/>
                <a:cs typeface="Gulim"/>
              </a:rPr>
              <a:t>memory</a:t>
            </a:r>
            <a:endParaRPr sz="1400">
              <a:latin typeface="Gulim"/>
              <a:cs typeface="Guli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33994" y="3988984"/>
            <a:ext cx="15786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Gulim"/>
                <a:cs typeface="Gulim"/>
              </a:rPr>
              <a:t>(b)</a:t>
            </a:r>
            <a:r>
              <a:rPr sz="1400" b="1" spc="-30" dirty="0">
                <a:latin typeface="Gulim"/>
                <a:cs typeface="Gulim"/>
              </a:rPr>
              <a:t> </a:t>
            </a:r>
            <a:r>
              <a:rPr sz="1400" b="1" spc="10" dirty="0">
                <a:latin typeface="Gulim"/>
                <a:cs typeface="Gulim"/>
              </a:rPr>
              <a:t>Cache</a:t>
            </a:r>
            <a:r>
              <a:rPr sz="1400" b="1" spc="-30" dirty="0">
                <a:latin typeface="Gulim"/>
                <a:cs typeface="Gulim"/>
              </a:rPr>
              <a:t> </a:t>
            </a:r>
            <a:r>
              <a:rPr sz="1400" b="1" spc="10" dirty="0">
                <a:latin typeface="Gulim"/>
                <a:cs typeface="Gulim"/>
              </a:rPr>
              <a:t>memory</a:t>
            </a:r>
            <a:endParaRPr sz="14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5675"/>
            <a:chOff x="1332346" y="0"/>
            <a:chExt cx="7818120" cy="95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79" y="12141"/>
              <a:ext cx="6484366" cy="940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0064" y="123189"/>
            <a:ext cx="5929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Direct</a:t>
            </a:r>
            <a:r>
              <a:rPr spc="10" dirty="0"/>
              <a:t> </a:t>
            </a:r>
            <a:r>
              <a:rPr spc="-5" dirty="0"/>
              <a:t>mapping</a:t>
            </a:r>
            <a:r>
              <a:rPr spc="40" dirty="0"/>
              <a:t> </a:t>
            </a:r>
            <a:r>
              <a:rPr spc="-10" dirty="0"/>
              <a:t>cache</a:t>
            </a:r>
            <a:r>
              <a:rPr spc="10" dirty="0"/>
              <a:t> </a:t>
            </a:r>
            <a:r>
              <a:rPr spc="-20" dirty="0"/>
              <a:t>organization</a:t>
            </a:r>
            <a:r>
              <a:rPr spc="-15" dirty="0"/>
              <a:t> </a:t>
            </a:r>
            <a:r>
              <a:rPr spc="-5" dirty="0"/>
              <a:t>: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38200" y="1905000"/>
            <a:ext cx="3810000" cy="3124200"/>
          </a:xfrm>
          <a:custGeom>
            <a:avLst/>
            <a:gdLst/>
            <a:ahLst/>
            <a:cxnLst/>
            <a:rect l="l" t="t" r="r" b="b"/>
            <a:pathLst>
              <a:path w="3810000" h="3124200">
                <a:moveTo>
                  <a:pt x="3810000" y="0"/>
                </a:moveTo>
                <a:lnTo>
                  <a:pt x="0" y="0"/>
                </a:lnTo>
                <a:lnTo>
                  <a:pt x="0" y="3124200"/>
                </a:lnTo>
                <a:lnTo>
                  <a:pt x="3810000" y="3124200"/>
                </a:lnTo>
                <a:lnTo>
                  <a:pt x="3810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06702" y="2133758"/>
          <a:ext cx="1397000" cy="1240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50" b="1" spc="-110" dirty="0">
                          <a:latin typeface="Gulim"/>
                          <a:cs typeface="Gulim"/>
                        </a:rPr>
                        <a:t>000</a:t>
                      </a:r>
                      <a:endParaRPr sz="1050">
                        <a:latin typeface="Gulim"/>
                        <a:cs typeface="Guli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1050" b="1" spc="-110" dirty="0">
                          <a:latin typeface="Gulim"/>
                          <a:cs typeface="Gulim"/>
                        </a:rPr>
                        <a:t>007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3302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50" b="1" dirty="0">
                          <a:latin typeface="Gulim"/>
                          <a:cs typeface="Gulim"/>
                        </a:rPr>
                        <a:t>0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1</a:t>
                      </a:r>
                      <a:endParaRPr sz="1050">
                        <a:latin typeface="Gulim"/>
                        <a:cs typeface="Guli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Gulim"/>
                          <a:cs typeface="Gulim"/>
                        </a:rPr>
                        <a:t>0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1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50" b="1" dirty="0">
                          <a:latin typeface="Gulim"/>
                          <a:cs typeface="Gulim"/>
                        </a:rPr>
                        <a:t>3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4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5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0</a:t>
                      </a:r>
                      <a:endParaRPr sz="1050">
                        <a:latin typeface="Gulim"/>
                        <a:cs typeface="Guli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Gulim"/>
                          <a:cs typeface="Gulim"/>
                        </a:rPr>
                        <a:t>6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5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7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8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50" b="1" spc="-110" dirty="0">
                          <a:latin typeface="Gulim"/>
                          <a:cs typeface="Gulim"/>
                        </a:rPr>
                        <a:t>010</a:t>
                      </a:r>
                      <a:endParaRPr sz="1050">
                        <a:latin typeface="Gulim"/>
                        <a:cs typeface="Guli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110" dirty="0">
                          <a:latin typeface="Gulim"/>
                          <a:cs typeface="Gulim"/>
                        </a:rPr>
                        <a:t>017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7683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06658" y="4361872"/>
          <a:ext cx="1397000" cy="55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50" b="1" spc="-110" dirty="0">
                          <a:latin typeface="Gulim"/>
                          <a:cs typeface="Gulim"/>
                        </a:rPr>
                        <a:t>770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3302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50" b="1" dirty="0">
                          <a:latin typeface="Gulim"/>
                          <a:cs typeface="Gulim"/>
                        </a:rPr>
                        <a:t>0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2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330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050" b="1" spc="-110" dirty="0">
                          <a:latin typeface="Gulim"/>
                          <a:cs typeface="Gulim"/>
                        </a:rPr>
                        <a:t>777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85725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050" b="1" dirty="0">
                          <a:latin typeface="Gulim"/>
                          <a:cs typeface="Gulim"/>
                        </a:rPr>
                        <a:t>0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2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857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050" b="1" dirty="0">
                          <a:latin typeface="Gulim"/>
                          <a:cs typeface="Gulim"/>
                        </a:rPr>
                        <a:t>6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7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1</a:t>
                      </a:r>
                      <a:r>
                        <a:rPr sz="1050" b="1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50" b="1" dirty="0">
                          <a:latin typeface="Gulim"/>
                          <a:cs typeface="Gulim"/>
                        </a:rPr>
                        <a:t>0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857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756256" y="3461933"/>
            <a:ext cx="1046480" cy="771525"/>
          </a:xfrm>
          <a:custGeom>
            <a:avLst/>
            <a:gdLst/>
            <a:ahLst/>
            <a:cxnLst/>
            <a:rect l="l" t="t" r="r" b="b"/>
            <a:pathLst>
              <a:path w="1046480" h="771525">
                <a:moveTo>
                  <a:pt x="0" y="0"/>
                </a:moveTo>
                <a:lnTo>
                  <a:pt x="0" y="85674"/>
                </a:lnTo>
              </a:path>
              <a:path w="1046480" h="771525">
                <a:moveTo>
                  <a:pt x="0" y="171538"/>
                </a:moveTo>
                <a:lnTo>
                  <a:pt x="0" y="257213"/>
                </a:lnTo>
              </a:path>
              <a:path w="1046480" h="771525">
                <a:moveTo>
                  <a:pt x="0" y="342887"/>
                </a:moveTo>
                <a:lnTo>
                  <a:pt x="0" y="428561"/>
                </a:lnTo>
              </a:path>
              <a:path w="1046480" h="771525">
                <a:moveTo>
                  <a:pt x="0" y="514235"/>
                </a:moveTo>
                <a:lnTo>
                  <a:pt x="0" y="600100"/>
                </a:lnTo>
              </a:path>
              <a:path w="1046480" h="771525">
                <a:moveTo>
                  <a:pt x="0" y="685764"/>
                </a:moveTo>
                <a:lnTo>
                  <a:pt x="0" y="771429"/>
                </a:lnTo>
              </a:path>
              <a:path w="1046480" h="771525">
                <a:moveTo>
                  <a:pt x="418439" y="0"/>
                </a:moveTo>
                <a:lnTo>
                  <a:pt x="418439" y="85674"/>
                </a:lnTo>
              </a:path>
              <a:path w="1046480" h="771525">
                <a:moveTo>
                  <a:pt x="418439" y="171538"/>
                </a:moveTo>
                <a:lnTo>
                  <a:pt x="418439" y="257213"/>
                </a:lnTo>
              </a:path>
              <a:path w="1046480" h="771525">
                <a:moveTo>
                  <a:pt x="418439" y="342887"/>
                </a:moveTo>
                <a:lnTo>
                  <a:pt x="418439" y="428561"/>
                </a:lnTo>
              </a:path>
              <a:path w="1046480" h="771525">
                <a:moveTo>
                  <a:pt x="418439" y="514235"/>
                </a:moveTo>
                <a:lnTo>
                  <a:pt x="418439" y="600100"/>
                </a:lnTo>
              </a:path>
              <a:path w="1046480" h="771525">
                <a:moveTo>
                  <a:pt x="418439" y="685764"/>
                </a:moveTo>
                <a:lnTo>
                  <a:pt x="418439" y="771429"/>
                </a:lnTo>
              </a:path>
              <a:path w="1046480" h="771525">
                <a:moveTo>
                  <a:pt x="1046097" y="0"/>
                </a:moveTo>
                <a:lnTo>
                  <a:pt x="1046097" y="85674"/>
                </a:lnTo>
              </a:path>
              <a:path w="1046480" h="771525">
                <a:moveTo>
                  <a:pt x="1046097" y="171538"/>
                </a:moveTo>
                <a:lnTo>
                  <a:pt x="1046097" y="257213"/>
                </a:lnTo>
              </a:path>
              <a:path w="1046480" h="771525">
                <a:moveTo>
                  <a:pt x="1046097" y="342887"/>
                </a:moveTo>
                <a:lnTo>
                  <a:pt x="1046097" y="428561"/>
                </a:lnTo>
              </a:path>
              <a:path w="1046480" h="771525">
                <a:moveTo>
                  <a:pt x="1046097" y="514235"/>
                </a:moveTo>
                <a:lnTo>
                  <a:pt x="1046097" y="600100"/>
                </a:lnTo>
              </a:path>
              <a:path w="1046480" h="771525">
                <a:moveTo>
                  <a:pt x="1046097" y="685764"/>
                </a:moveTo>
                <a:lnTo>
                  <a:pt x="1046097" y="7714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5234" y="1897987"/>
            <a:ext cx="64325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055" algn="l"/>
              </a:tabLst>
            </a:pPr>
            <a:r>
              <a:rPr sz="1050" b="1" spc="-90" dirty="0">
                <a:latin typeface="Gulim"/>
                <a:cs typeface="Gulim"/>
              </a:rPr>
              <a:t>Index	</a:t>
            </a:r>
            <a:r>
              <a:rPr sz="1050" b="1" spc="-105" dirty="0">
                <a:latin typeface="Gulim"/>
                <a:cs typeface="Gulim"/>
              </a:rPr>
              <a:t>Tag</a:t>
            </a:r>
            <a:endParaRPr sz="1050">
              <a:latin typeface="Gulim"/>
              <a:cs typeface="Guli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1989" y="1897987"/>
            <a:ext cx="2603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0" dirty="0">
                <a:latin typeface="Gulim"/>
                <a:cs typeface="Gulim"/>
              </a:rPr>
              <a:t>Data</a:t>
            </a:r>
            <a:endParaRPr sz="1050">
              <a:latin typeface="Gulim"/>
              <a:cs typeface="Guli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160" y="2326548"/>
            <a:ext cx="4044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95" dirty="0">
                <a:latin typeface="Gulim"/>
                <a:cs typeface="Gulim"/>
              </a:rPr>
              <a:t>Block</a:t>
            </a:r>
            <a:r>
              <a:rPr sz="1050" b="1" spc="-60" dirty="0">
                <a:latin typeface="Gulim"/>
                <a:cs typeface="Gulim"/>
              </a:rPr>
              <a:t> </a:t>
            </a:r>
            <a:r>
              <a:rPr sz="1050" b="1" spc="-105" dirty="0">
                <a:latin typeface="Gulim"/>
                <a:cs typeface="Gulim"/>
              </a:rPr>
              <a:t>0</a:t>
            </a:r>
            <a:endParaRPr sz="1050">
              <a:latin typeface="Gulim"/>
              <a:cs typeface="Guli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160" y="3012323"/>
            <a:ext cx="4044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95" dirty="0">
                <a:latin typeface="Gulim"/>
                <a:cs typeface="Gulim"/>
              </a:rPr>
              <a:t>Block</a:t>
            </a:r>
            <a:r>
              <a:rPr sz="1050" b="1" spc="-60" dirty="0">
                <a:latin typeface="Gulim"/>
                <a:cs typeface="Gulim"/>
              </a:rPr>
              <a:t> </a:t>
            </a:r>
            <a:r>
              <a:rPr sz="1050" b="1" spc="-105" dirty="0">
                <a:latin typeface="Gulim"/>
                <a:cs typeface="Gulim"/>
              </a:rPr>
              <a:t>1</a:t>
            </a:r>
            <a:endParaRPr sz="1050">
              <a:latin typeface="Gulim"/>
              <a:cs typeface="Guli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7184" y="4555001"/>
            <a:ext cx="4667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95" dirty="0">
                <a:latin typeface="Gulim"/>
                <a:cs typeface="Gulim"/>
              </a:rPr>
              <a:t>Block</a:t>
            </a:r>
            <a:r>
              <a:rPr sz="1050" b="1" spc="-60" dirty="0">
                <a:latin typeface="Gulim"/>
                <a:cs typeface="Gulim"/>
              </a:rPr>
              <a:t> </a:t>
            </a:r>
            <a:r>
              <a:rPr sz="1050" b="1" spc="-110" dirty="0">
                <a:latin typeface="Gulim"/>
                <a:cs typeface="Gulim"/>
              </a:rPr>
              <a:t>63</a:t>
            </a:r>
            <a:endParaRPr sz="1050">
              <a:latin typeface="Gulim"/>
              <a:cs typeface="Gulim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289522" y="2133685"/>
          <a:ext cx="1257300" cy="29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50" b="1" spc="-105" dirty="0">
                          <a:latin typeface="Gulim"/>
                          <a:cs typeface="Gulim"/>
                        </a:rPr>
                        <a:t>Tag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50" b="1" spc="-95" dirty="0">
                          <a:latin typeface="Gulim"/>
                          <a:cs typeface="Gulim"/>
                        </a:rPr>
                        <a:t>Block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50" b="1" spc="-110" dirty="0">
                          <a:latin typeface="Gulim"/>
                          <a:cs typeface="Gulim"/>
                        </a:rPr>
                        <a:t>Word</a:t>
                      </a:r>
                      <a:endParaRPr sz="1050">
                        <a:latin typeface="Gulim"/>
                        <a:cs typeface="Gulim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455036" y="1897987"/>
            <a:ext cx="882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5" dirty="0">
                <a:latin typeface="Gulim"/>
                <a:cs typeface="Gulim"/>
              </a:rPr>
              <a:t>6</a:t>
            </a:r>
            <a:endParaRPr sz="1050">
              <a:latin typeface="Gulim"/>
              <a:cs typeface="Guli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1836" y="1897987"/>
            <a:ext cx="882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5" dirty="0">
                <a:latin typeface="Gulim"/>
                <a:cs typeface="Gulim"/>
              </a:rPr>
              <a:t>3</a:t>
            </a:r>
            <a:endParaRPr sz="1050">
              <a:latin typeface="Gulim"/>
              <a:cs typeface="Guli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3475" y="1897987"/>
            <a:ext cx="882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5" dirty="0">
                <a:latin typeface="Gulim"/>
                <a:cs typeface="Gulim"/>
              </a:rPr>
              <a:t>6</a:t>
            </a:r>
            <a:endParaRPr sz="1050">
              <a:latin typeface="Gulim"/>
              <a:cs typeface="Gulim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2844" y="2427566"/>
            <a:ext cx="420347" cy="18123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183698" y="2608512"/>
            <a:ext cx="2743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b="1" spc="-90" dirty="0">
                <a:latin typeface="Gulim"/>
                <a:cs typeface="Gulim"/>
              </a:rPr>
              <a:t>Index</a:t>
            </a:r>
            <a:endParaRPr sz="1050">
              <a:latin typeface="Gulim"/>
              <a:cs typeface="Gulim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021326" y="1746885"/>
            <a:ext cx="339217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Direct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mapping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cache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size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8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words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07764" y="2783839"/>
            <a:ext cx="401066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14400" marR="5080" indent="-915035">
              <a:lnSpc>
                <a:spcPct val="100000"/>
              </a:lnSpc>
              <a:spcBef>
                <a:spcPts val="90"/>
              </a:spcBef>
              <a:tabLst>
                <a:tab pos="737235" algn="l"/>
                <a:tab pos="2770505" algn="l"/>
              </a:tabLst>
            </a:pPr>
            <a:r>
              <a:rPr sz="2000" spc="-5" dirty="0">
                <a:latin typeface="Arial"/>
                <a:cs typeface="Arial"/>
              </a:rPr>
              <a:t>•	</a:t>
            </a:r>
            <a:r>
              <a:rPr sz="2000" dirty="0">
                <a:latin typeface="Times New Roman"/>
                <a:cs typeface="Times New Roman"/>
              </a:rPr>
              <a:t>64</a:t>
            </a:r>
            <a:r>
              <a:rPr sz="2000" spc="-5" dirty="0">
                <a:latin typeface="Times New Roman"/>
                <a:cs typeface="Times New Roman"/>
              </a:rPr>
              <a:t> block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8 </a:t>
            </a:r>
            <a:r>
              <a:rPr sz="2000" spc="-15" dirty="0">
                <a:latin typeface="Times New Roman"/>
                <a:cs typeface="Times New Roman"/>
              </a:rPr>
              <a:t>word	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512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cache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words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7890"/>
            <a:chOff x="1332346" y="0"/>
            <a:chExt cx="7818120" cy="897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3319" y="0"/>
              <a:ext cx="3101085" cy="8944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82339" y="65277"/>
            <a:ext cx="25488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Direct</a:t>
            </a:r>
            <a:r>
              <a:rPr spc="-55" dirty="0"/>
              <a:t> </a:t>
            </a:r>
            <a:r>
              <a:rPr spc="-5" dirty="0"/>
              <a:t>mapping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923366"/>
            <a:ext cx="8078470" cy="3616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tag </a:t>
            </a:r>
            <a:r>
              <a:rPr sz="2800" spc="-5" dirty="0">
                <a:latin typeface="Calibri"/>
                <a:cs typeface="Calibri"/>
              </a:rPr>
              <a:t>field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CPU address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compared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tag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word </a:t>
            </a:r>
            <a:r>
              <a:rPr sz="2800" spc="-10" dirty="0">
                <a:latin typeface="Calibri"/>
                <a:cs typeface="Calibri"/>
              </a:rPr>
              <a:t>read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cache.</a:t>
            </a:r>
            <a:endParaRPr sz="28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If the two tags </a:t>
            </a:r>
            <a:r>
              <a:rPr sz="2800" spc="-15" dirty="0">
                <a:latin typeface="Calibri"/>
                <a:cs typeface="Calibri"/>
              </a:rPr>
              <a:t>match,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hit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desired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 </a:t>
            </a:r>
            <a:r>
              <a:rPr sz="2800" spc="-20" dirty="0">
                <a:latin typeface="Calibri"/>
                <a:cs typeface="Calibri"/>
              </a:rPr>
              <a:t>word </a:t>
            </a:r>
            <a:r>
              <a:rPr sz="2800" dirty="0">
                <a:latin typeface="Calibri"/>
                <a:cs typeface="Calibri"/>
              </a:rPr>
              <a:t>is in </a:t>
            </a:r>
            <a:r>
              <a:rPr sz="2800" spc="-5" dirty="0">
                <a:latin typeface="Calibri"/>
                <a:cs typeface="Calibri"/>
              </a:rPr>
              <a:t>cache. If </a:t>
            </a: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5" dirty="0">
                <a:latin typeface="Calibri"/>
                <a:cs typeface="Calibri"/>
              </a:rPr>
              <a:t>match, there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356870" marR="10160" indent="-344805" algn="just">
              <a:lnSpc>
                <a:spcPct val="100800"/>
              </a:lnSpc>
              <a:spcBef>
                <a:spcPts val="650"/>
              </a:spcBef>
            </a:pPr>
            <a:r>
              <a:rPr sz="2800" spc="5" dirty="0">
                <a:latin typeface="Wingdings"/>
                <a:cs typeface="Wingdings"/>
              </a:rPr>
              <a:t>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5" dirty="0">
                <a:latin typeface="Calibri"/>
                <a:cs typeface="Calibri"/>
              </a:rPr>
              <a:t>stored </a:t>
            </a:r>
            <a:r>
              <a:rPr sz="2800" dirty="0">
                <a:latin typeface="Calibri"/>
                <a:cs typeface="Calibri"/>
              </a:rPr>
              <a:t>in the </a:t>
            </a:r>
            <a:r>
              <a:rPr sz="2800" spc="-10" dirty="0">
                <a:latin typeface="Calibri"/>
                <a:cs typeface="Calibri"/>
              </a:rPr>
              <a:t>cache together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5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new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tag,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replacing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previous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53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7890"/>
            <a:chOff x="1332346" y="0"/>
            <a:chExt cx="7818120" cy="897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3319" y="0"/>
              <a:ext cx="3101085" cy="8944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82339" y="65277"/>
            <a:ext cx="25488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Direct</a:t>
            </a:r>
            <a:r>
              <a:rPr spc="-55" dirty="0"/>
              <a:t> </a:t>
            </a:r>
            <a:r>
              <a:rPr spc="-5" dirty="0"/>
              <a:t>mapping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929766"/>
            <a:ext cx="8077200" cy="427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715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address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zero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presently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cache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(index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000,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1220).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Suppose</a:t>
            </a:r>
            <a:r>
              <a:rPr sz="2400" spc="7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6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CPU</a:t>
            </a:r>
            <a:r>
              <a:rPr sz="2400" spc="7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now</a:t>
            </a:r>
            <a:r>
              <a:rPr sz="2400" spc="7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wants</a:t>
            </a:r>
            <a:r>
              <a:rPr sz="2400" spc="6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7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</a:t>
            </a:r>
            <a:r>
              <a:rPr sz="2400" spc="7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7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word</a:t>
            </a:r>
            <a:r>
              <a:rPr sz="2400" spc="74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at</a:t>
            </a:r>
            <a:endParaRPr sz="2400">
              <a:latin typeface="Calibri"/>
              <a:cs typeface="Calibri"/>
            </a:endParaRPr>
          </a:p>
          <a:p>
            <a:pPr marL="35687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02000.</a:t>
            </a:r>
            <a:endParaRPr sz="24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index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000, so </a:t>
            </a:r>
            <a:r>
              <a:rPr sz="2400" spc="-1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used to </a:t>
            </a:r>
            <a:r>
              <a:rPr sz="2400" spc="-5" dirty="0">
                <a:latin typeface="Calibri"/>
                <a:cs typeface="Calibri"/>
              </a:rPr>
              <a:t>access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cache.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tags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then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compared.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cache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00</a:t>
            </a:r>
            <a:r>
              <a:rPr sz="2400" spc="-5" dirty="0">
                <a:latin typeface="Calibri"/>
                <a:cs typeface="Calibri"/>
              </a:rPr>
              <a:t> but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02,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produce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match.</a:t>
            </a:r>
            <a:endParaRPr sz="24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Therefore,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main </a:t>
            </a:r>
            <a:r>
              <a:rPr sz="2400" spc="-5" dirty="0">
                <a:latin typeface="Calibri"/>
                <a:cs typeface="Calibri"/>
              </a:rPr>
              <a:t>memory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accessed and 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5" dirty="0">
                <a:latin typeface="Calibri"/>
                <a:cs typeface="Calibri"/>
              </a:rPr>
              <a:t>word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5670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transferred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CPU.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cache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index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 000 </a:t>
            </a:r>
            <a:r>
              <a:rPr sz="2400" dirty="0">
                <a:latin typeface="Calibri"/>
                <a:cs typeface="Calibri"/>
              </a:rPr>
              <a:t>is then </a:t>
            </a:r>
            <a:r>
              <a:rPr sz="2400" spc="-5" dirty="0">
                <a:latin typeface="Calibri"/>
                <a:cs typeface="Calibri"/>
              </a:rPr>
              <a:t>replaced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tag </a:t>
            </a:r>
            <a:r>
              <a:rPr sz="2400" dirty="0">
                <a:latin typeface="Calibri"/>
                <a:cs typeface="Calibri"/>
              </a:rPr>
              <a:t>of 02 and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0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5670.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54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9079" y="0"/>
              <a:ext cx="23695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8098" y="74421"/>
            <a:ext cx="1819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Daily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938911"/>
            <a:ext cx="8077834" cy="2911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A </a:t>
            </a:r>
            <a:r>
              <a:rPr sz="2200" spc="-5" dirty="0">
                <a:latin typeface="Times New Roman"/>
                <a:cs typeface="Times New Roman"/>
              </a:rPr>
              <a:t>digital </a:t>
            </a:r>
            <a:r>
              <a:rPr sz="2200" dirty="0">
                <a:latin typeface="Times New Roman"/>
                <a:cs typeface="Times New Roman"/>
              </a:rPr>
              <a:t>computer </a:t>
            </a:r>
            <a:r>
              <a:rPr sz="2200" spc="-5" dirty="0">
                <a:latin typeface="Times New Roman"/>
                <a:cs typeface="Times New Roman"/>
              </a:rPr>
              <a:t>has </a:t>
            </a:r>
            <a:r>
              <a:rPr sz="2200" dirty="0">
                <a:latin typeface="Times New Roman"/>
                <a:cs typeface="Times New Roman"/>
              </a:rPr>
              <a:t>a memory unit of </a:t>
            </a:r>
            <a:r>
              <a:rPr sz="2200" spc="-5" dirty="0">
                <a:latin typeface="Times New Roman"/>
                <a:cs typeface="Times New Roman"/>
              </a:rPr>
              <a:t>64K </a:t>
            </a:r>
            <a:r>
              <a:rPr sz="2200" spc="5" dirty="0">
                <a:latin typeface="Times New Roman"/>
                <a:cs typeface="Times New Roman"/>
              </a:rPr>
              <a:t>X </a:t>
            </a:r>
            <a:r>
              <a:rPr sz="2200" spc="-10" dirty="0">
                <a:latin typeface="Times New Roman"/>
                <a:cs typeface="Times New Roman"/>
              </a:rPr>
              <a:t>16 </a:t>
            </a:r>
            <a:r>
              <a:rPr sz="2200" dirty="0">
                <a:latin typeface="Times New Roman"/>
                <a:cs typeface="Times New Roman"/>
              </a:rPr>
              <a:t>and a </a:t>
            </a:r>
            <a:r>
              <a:rPr sz="2200" spc="-5" dirty="0">
                <a:latin typeface="Times New Roman"/>
                <a:cs typeface="Times New Roman"/>
              </a:rPr>
              <a:t>cache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 </a:t>
            </a:r>
            <a:r>
              <a:rPr sz="2200" dirty="0">
                <a:latin typeface="Times New Roman"/>
                <a:cs typeface="Times New Roman"/>
              </a:rPr>
              <a:t>of 1K </a:t>
            </a:r>
            <a:r>
              <a:rPr sz="2200" spc="-5" dirty="0">
                <a:latin typeface="Times New Roman"/>
                <a:cs typeface="Times New Roman"/>
              </a:rPr>
              <a:t>words. </a:t>
            </a:r>
            <a:r>
              <a:rPr sz="2200" spc="10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cache </a:t>
            </a:r>
            <a:r>
              <a:rPr sz="2200" spc="-5" dirty="0">
                <a:latin typeface="Times New Roman"/>
                <a:cs typeface="Times New Roman"/>
              </a:rPr>
              <a:t>uses direct </a:t>
            </a:r>
            <a:r>
              <a:rPr sz="2200" dirty="0">
                <a:latin typeface="Times New Roman"/>
                <a:cs typeface="Times New Roman"/>
              </a:rPr>
              <a:t>mapping with a block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size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four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words.</a:t>
            </a:r>
            <a:endParaRPr sz="2200">
              <a:latin typeface="Times New Roman"/>
              <a:cs typeface="Times New Roman"/>
            </a:endParaRPr>
          </a:p>
          <a:p>
            <a:pPr marL="1137285" marR="8255" indent="-210820" algn="just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Times New Roman"/>
                <a:cs typeface="Times New Roman"/>
              </a:rPr>
              <a:t>- </a:t>
            </a:r>
            <a:r>
              <a:rPr sz="2200" spc="-5" dirty="0">
                <a:latin typeface="Times New Roman"/>
                <a:cs typeface="Times New Roman"/>
              </a:rPr>
              <a:t>How </a:t>
            </a:r>
            <a:r>
              <a:rPr sz="2200" spc="-10" dirty="0">
                <a:latin typeface="Times New Roman"/>
                <a:cs typeface="Times New Roman"/>
              </a:rPr>
              <a:t>many </a:t>
            </a:r>
            <a:r>
              <a:rPr sz="2200" spc="5" dirty="0">
                <a:latin typeface="Times New Roman"/>
                <a:cs typeface="Times New Roman"/>
              </a:rPr>
              <a:t>bits </a:t>
            </a:r>
            <a:r>
              <a:rPr sz="2200" spc="-5" dirty="0">
                <a:latin typeface="Times New Roman"/>
                <a:cs typeface="Times New Roman"/>
              </a:rPr>
              <a:t>are there </a:t>
            </a:r>
            <a:r>
              <a:rPr sz="2200" spc="5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the tag, </a:t>
            </a:r>
            <a:r>
              <a:rPr sz="2200" dirty="0">
                <a:latin typeface="Times New Roman"/>
                <a:cs typeface="Times New Roman"/>
              </a:rPr>
              <a:t>index, </a:t>
            </a:r>
            <a:r>
              <a:rPr sz="2200" spc="-5" dirty="0">
                <a:latin typeface="Times New Roman"/>
                <a:cs typeface="Times New Roman"/>
              </a:rPr>
              <a:t>block and </a:t>
            </a:r>
            <a:r>
              <a:rPr sz="2200" dirty="0">
                <a:latin typeface="Times New Roman"/>
                <a:cs typeface="Times New Roman"/>
              </a:rPr>
              <a:t>word </a:t>
            </a:r>
            <a:r>
              <a:rPr sz="2200" spc="5" dirty="0">
                <a:latin typeface="Times New Roman"/>
                <a:cs typeface="Times New Roman"/>
              </a:rPr>
              <a:t> fields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address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format?</a:t>
            </a:r>
            <a:endParaRPr sz="2200">
              <a:latin typeface="Times New Roman"/>
              <a:cs typeface="Times New Roman"/>
            </a:endParaRPr>
          </a:p>
          <a:p>
            <a:pPr marL="927100" algn="just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-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How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many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bits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cache,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how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endParaRPr sz="2200">
              <a:latin typeface="Times New Roman"/>
              <a:cs typeface="Times New Roman"/>
            </a:endParaRPr>
          </a:p>
          <a:p>
            <a:pPr marL="1137285" algn="just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they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divided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functions?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</a:t>
            </a:r>
            <a:r>
              <a:rPr sz="2200" dirty="0">
                <a:latin typeface="Times New Roman"/>
                <a:cs typeface="Times New Roman"/>
              </a:rPr>
              <a:t> 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valid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bit?</a:t>
            </a:r>
            <a:endParaRPr sz="2200">
              <a:latin typeface="Times New Roman"/>
              <a:cs typeface="Times New Roman"/>
            </a:endParaRPr>
          </a:p>
          <a:p>
            <a:pPr marL="927100" algn="just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-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How</a:t>
            </a:r>
            <a:r>
              <a:rPr sz="2200" spc="-10" dirty="0">
                <a:latin typeface="Times New Roman"/>
                <a:cs typeface="Times New Roman"/>
              </a:rPr>
              <a:t> man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blocks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cache</a:t>
            </a:r>
            <a:r>
              <a:rPr sz="2200" spc="-5" dirty="0">
                <a:latin typeface="Times New Roman"/>
                <a:cs typeface="Times New Roman"/>
              </a:rPr>
              <a:t> accommodate?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55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832484"/>
            <a:ext cx="4624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2.5D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organization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102309"/>
            <a:ext cx="80302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Explanation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dimensional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2.5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dimensional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imes New Roman"/>
                <a:cs typeface="Times New Roman"/>
              </a:rPr>
              <a:t>organization</a:t>
            </a:r>
            <a:r>
              <a:rPr sz="2400" spc="-5" dirty="0">
                <a:latin typeface="Times New Roman"/>
                <a:cs typeface="Times New Roman"/>
              </a:rPr>
              <a:t> and</a:t>
            </a:r>
            <a:r>
              <a:rPr sz="2400" dirty="0">
                <a:latin typeface="Times New Roman"/>
                <a:cs typeface="Times New Roman"/>
              </a:rPr>
              <a:t> their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significance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15" dirty="0">
                <a:latin typeface="Times New Roman"/>
                <a:cs typeface="Times New Roman"/>
              </a:rPr>
              <a:t> system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2463" y="0"/>
              <a:ext cx="3085845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684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Topic</a:t>
            </a:r>
            <a:r>
              <a:rPr spc="-5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5675"/>
            <a:chOff x="1332346" y="0"/>
            <a:chExt cx="7818120" cy="95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8487" y="12141"/>
              <a:ext cx="7270750" cy="940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96617" y="123189"/>
            <a:ext cx="67265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2D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2.5D</a:t>
            </a:r>
            <a:r>
              <a:rPr spc="45" dirty="0"/>
              <a:t> </a:t>
            </a:r>
            <a:r>
              <a:rPr spc="-5" dirty="0"/>
              <a:t>Memory</a:t>
            </a:r>
            <a:r>
              <a:rPr spc="35" dirty="0"/>
              <a:t> </a:t>
            </a:r>
            <a:r>
              <a:rPr spc="-20" dirty="0"/>
              <a:t>organization</a:t>
            </a:r>
            <a:r>
              <a:rPr spc="-5" dirty="0"/>
              <a:t> </a:t>
            </a:r>
            <a:r>
              <a:rPr spc="-15" dirty="0"/>
              <a:t>(CO4)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1940" y="1091006"/>
            <a:ext cx="8585200" cy="433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marR="34290" indent="-34480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Internal </a:t>
            </a:r>
            <a:r>
              <a:rPr sz="2400" b="1" spc="-10" dirty="0">
                <a:latin typeface="Times New Roman"/>
                <a:cs typeface="Times New Roman"/>
              </a:rPr>
              <a:t>structure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either </a:t>
            </a:r>
            <a:r>
              <a:rPr sz="2400" dirty="0">
                <a:latin typeface="Times New Roman"/>
                <a:cs typeface="Times New Roman"/>
              </a:rPr>
              <a:t>RAM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ROM is </a:t>
            </a:r>
            <a:r>
              <a:rPr sz="2400" spc="-5" dirty="0">
                <a:latin typeface="Times New Roman"/>
                <a:cs typeface="Times New Roman"/>
              </a:rPr>
              <a:t>made of </a:t>
            </a:r>
            <a:r>
              <a:rPr sz="2400" dirty="0">
                <a:latin typeface="Times New Roman"/>
                <a:cs typeface="Times New Roman"/>
              </a:rPr>
              <a:t> memory </a:t>
            </a:r>
            <a:r>
              <a:rPr sz="2400" spc="-5" dirty="0">
                <a:latin typeface="Times New Roman"/>
                <a:cs typeface="Times New Roman"/>
              </a:rPr>
              <a:t>cells which </a:t>
            </a:r>
            <a:r>
              <a:rPr sz="2400" dirty="0">
                <a:latin typeface="Times New Roman"/>
                <a:cs typeface="Times New Roman"/>
              </a:rPr>
              <a:t>contains a memory bit. Basically </a:t>
            </a:r>
            <a:r>
              <a:rPr sz="2400" spc="-5" dirty="0">
                <a:latin typeface="Times New Roman"/>
                <a:cs typeface="Times New Roman"/>
              </a:rPr>
              <a:t>group </a:t>
            </a:r>
            <a:r>
              <a:rPr sz="2400" dirty="0">
                <a:latin typeface="Times New Roman"/>
                <a:cs typeface="Times New Roman"/>
              </a:rPr>
              <a:t>of 8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word.</a:t>
            </a:r>
            <a:endParaRPr sz="2400">
              <a:latin typeface="Times New Roman"/>
              <a:cs typeface="Times New Roman"/>
            </a:endParaRPr>
          </a:p>
          <a:p>
            <a:pPr marL="382270" marR="30480" indent="-344805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Now </a:t>
            </a:r>
            <a:r>
              <a:rPr sz="2400" dirty="0">
                <a:latin typeface="Times New Roman"/>
                <a:cs typeface="Times New Roman"/>
              </a:rPr>
              <a:t>the memory is formed in </a:t>
            </a:r>
            <a:r>
              <a:rPr sz="2400" spc="-5" dirty="0">
                <a:latin typeface="Times New Roman"/>
                <a:cs typeface="Times New Roman"/>
              </a:rPr>
              <a:t>multidimensional array </a:t>
            </a:r>
            <a:r>
              <a:rPr sz="2400" dirty="0">
                <a:latin typeface="Times New Roman"/>
                <a:cs typeface="Times New Roman"/>
              </a:rPr>
              <a:t>of rows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columns.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dirty="0">
                <a:latin typeface="Times New Roman"/>
                <a:cs typeface="Times New Roman"/>
              </a:rPr>
              <a:t> 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stores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complete</a:t>
            </a:r>
            <a:r>
              <a:rPr sz="2400" dirty="0">
                <a:latin typeface="Times New Roman"/>
                <a:cs typeface="Times New Roman"/>
              </a:rPr>
              <a:t> row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word.</a:t>
            </a:r>
            <a:endParaRPr sz="24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dirty="0">
                <a:latin typeface="Times New Roman"/>
                <a:cs typeface="Times New Roman"/>
              </a:rPr>
              <a:t> simply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form.</a:t>
            </a:r>
            <a:endParaRPr sz="2400">
              <a:latin typeface="Times New Roman"/>
              <a:cs typeface="Times New Roman"/>
            </a:endParaRPr>
          </a:p>
          <a:p>
            <a:pPr marL="278257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n</a:t>
            </a:r>
            <a:r>
              <a:rPr sz="2400" spc="23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Where,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no.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address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total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336550" algn="ctr">
              <a:lnSpc>
                <a:spcPts val="2845"/>
              </a:lnSpc>
              <a:spcBef>
                <a:spcPts val="5"/>
              </a:spcBef>
            </a:pPr>
            <a:r>
              <a:rPr sz="2400" spc="-10" dirty="0">
                <a:latin typeface="Times New Roman"/>
                <a:cs typeface="Times New Roman"/>
              </a:rPr>
              <a:t>bytes.</a:t>
            </a:r>
            <a:endParaRPr sz="2400">
              <a:latin typeface="Times New Roman"/>
              <a:cs typeface="Times New Roman"/>
            </a:endParaRPr>
          </a:p>
          <a:p>
            <a:pPr marR="4960620" algn="ctr">
              <a:lnSpc>
                <a:spcPts val="2845"/>
              </a:lnSpc>
            </a:pPr>
            <a:r>
              <a:rPr sz="2400" spc="-5" dirty="0">
                <a:latin typeface="Times New Roman"/>
                <a:cs typeface="Times New Roman"/>
              </a:rPr>
              <a:t>There</a:t>
            </a:r>
            <a:r>
              <a:rPr sz="2400" dirty="0">
                <a:latin typeface="Times New Roman"/>
                <a:cs typeface="Times New Roman"/>
              </a:rPr>
              <a:t> will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n</a:t>
            </a:r>
            <a:r>
              <a:rPr sz="2400" spc="300" baseline="24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5675"/>
            <a:chOff x="1332346" y="0"/>
            <a:chExt cx="7818120" cy="95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239" y="12141"/>
              <a:ext cx="7429246" cy="940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7370" y="135381"/>
            <a:ext cx="68776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2D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2.5D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organization</a:t>
            </a:r>
            <a:r>
              <a:rPr spc="-5" dirty="0">
                <a:latin typeface="Times New Roman"/>
                <a:cs typeface="Times New Roman"/>
              </a:rPr>
              <a:t> (CO4)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7044" y="841628"/>
            <a:ext cx="7975600" cy="4015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2D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Memory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Basically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2D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divides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form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rows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columns.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Each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row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contains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now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this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endParaRPr sz="22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decoder.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decoder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combinational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circuit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contains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input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lines</a:t>
            </a:r>
            <a:endParaRPr sz="22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2</a:t>
            </a:r>
            <a:r>
              <a:rPr sz="2175" spc="7" baseline="24904" dirty="0">
                <a:latin typeface="Times New Roman"/>
                <a:cs typeface="Times New Roman"/>
              </a:rPr>
              <a:t>n</a:t>
            </a:r>
            <a:r>
              <a:rPr sz="2175" spc="277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output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lines.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  <a:tabLst>
                <a:tab pos="1016635" algn="l"/>
                <a:tab pos="1416050" algn="l"/>
                <a:tab pos="1922145" algn="l"/>
                <a:tab pos="2803525" algn="l"/>
                <a:tab pos="3385820" algn="l"/>
                <a:tab pos="3989070" algn="l"/>
                <a:tab pos="4787900" algn="l"/>
                <a:tab pos="5297170" algn="l"/>
                <a:tab pos="5901055" algn="l"/>
                <a:tab pos="6748780" algn="l"/>
                <a:tab pos="7751445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One	</a:t>
            </a:r>
            <a:r>
              <a:rPr sz="2200" dirty="0">
                <a:latin typeface="Times New Roman"/>
                <a:cs typeface="Times New Roman"/>
              </a:rPr>
              <a:t>of	</a:t>
            </a:r>
            <a:r>
              <a:rPr sz="2200" spc="-5" dirty="0">
                <a:latin typeface="Times New Roman"/>
                <a:cs typeface="Times New Roman"/>
              </a:rPr>
              <a:t>the	</a:t>
            </a:r>
            <a:r>
              <a:rPr sz="2200" dirty="0">
                <a:latin typeface="Times New Roman"/>
                <a:cs typeface="Times New Roman"/>
              </a:rPr>
              <a:t>output	line	will	</a:t>
            </a:r>
            <a:r>
              <a:rPr sz="2200" spc="-5" dirty="0">
                <a:latin typeface="Times New Roman"/>
                <a:cs typeface="Times New Roman"/>
              </a:rPr>
              <a:t>select	</a:t>
            </a:r>
            <a:r>
              <a:rPr sz="2200" dirty="0">
                <a:latin typeface="Times New Roman"/>
                <a:cs typeface="Times New Roman"/>
              </a:rPr>
              <a:t>the	</a:t>
            </a:r>
            <a:r>
              <a:rPr sz="2200" spc="5" dirty="0">
                <a:latin typeface="Times New Roman"/>
                <a:cs typeface="Times New Roman"/>
              </a:rPr>
              <a:t>row	</a:t>
            </a:r>
            <a:r>
              <a:rPr sz="2200" spc="-10" dirty="0">
                <a:latin typeface="Times New Roman"/>
                <a:cs typeface="Times New Roman"/>
              </a:rPr>
              <a:t>which	</a:t>
            </a:r>
            <a:r>
              <a:rPr sz="2200" spc="-5" dirty="0">
                <a:latin typeface="Times New Roman"/>
                <a:cs typeface="Times New Roman"/>
              </a:rPr>
              <a:t>address	</a:t>
            </a:r>
            <a:r>
              <a:rPr sz="2200" spc="-15" dirty="0">
                <a:latin typeface="Times New Roman"/>
                <a:cs typeface="Times New Roman"/>
              </a:rPr>
              <a:t>is</a:t>
            </a:r>
            <a:endParaRPr sz="22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contained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MAR.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  <a:tabLst>
                <a:tab pos="436880" algn="l"/>
                <a:tab pos="1074420" algn="l"/>
                <a:tab pos="1570990" algn="l"/>
                <a:tab pos="2299970" algn="l"/>
                <a:tab pos="3135630" algn="l"/>
                <a:tab pos="3470910" algn="l"/>
                <a:tab pos="4916170" algn="l"/>
                <a:tab pos="5349240" algn="l"/>
                <a:tab pos="5843270" algn="l"/>
                <a:tab pos="6431280" algn="l"/>
                <a:tab pos="7004684" algn="l"/>
                <a:tab pos="7596505" algn="l"/>
              </a:tabLst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And	the	word	which	is	represented	</a:t>
            </a:r>
            <a:r>
              <a:rPr sz="2200" dirty="0">
                <a:latin typeface="Times New Roman"/>
                <a:cs typeface="Times New Roman"/>
              </a:rPr>
              <a:t>by	</a:t>
            </a:r>
            <a:r>
              <a:rPr sz="2200" spc="-5" dirty="0">
                <a:latin typeface="Times New Roman"/>
                <a:cs typeface="Times New Roman"/>
              </a:rPr>
              <a:t>the	</a:t>
            </a:r>
            <a:r>
              <a:rPr sz="2200" spc="5" dirty="0">
                <a:latin typeface="Times New Roman"/>
                <a:cs typeface="Times New Roman"/>
              </a:rPr>
              <a:t>row	</a:t>
            </a:r>
            <a:r>
              <a:rPr sz="2200" spc="-5" dirty="0">
                <a:latin typeface="Times New Roman"/>
                <a:cs typeface="Times New Roman"/>
              </a:rPr>
              <a:t>that	will	</a:t>
            </a:r>
            <a:r>
              <a:rPr sz="2200" spc="-10" dirty="0">
                <a:latin typeface="Times New Roman"/>
                <a:cs typeface="Times New Roman"/>
              </a:rPr>
              <a:t>get</a:t>
            </a:r>
            <a:endParaRPr sz="22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selected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either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read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write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through</a:t>
            </a:r>
            <a:r>
              <a:rPr sz="2200" spc="5" dirty="0">
                <a:latin typeface="Times New Roman"/>
                <a:cs typeface="Times New Roman"/>
              </a:rPr>
              <a:t> 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data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lines.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59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41628"/>
            <a:ext cx="368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7180" algn="l"/>
                <a:tab pos="2701925" algn="l"/>
              </a:tabLst>
            </a:pPr>
            <a:r>
              <a:rPr sz="1800" b="1" spc="5" dirty="0">
                <a:latin typeface="Times New Roman"/>
                <a:cs typeface="Times New Roman"/>
              </a:rPr>
              <a:t>P</a:t>
            </a:r>
            <a:r>
              <a:rPr sz="1800" b="1" spc="-10" dirty="0">
                <a:latin typeface="Times New Roman"/>
                <a:cs typeface="Times New Roman"/>
              </a:rPr>
              <a:t>O</a:t>
            </a:r>
            <a:r>
              <a:rPr sz="1800" b="1" spc="10" dirty="0">
                <a:latin typeface="Times New Roman"/>
                <a:cs typeface="Times New Roman"/>
              </a:rPr>
              <a:t>7</a:t>
            </a:r>
            <a:r>
              <a:rPr sz="1800" b="1" dirty="0">
                <a:latin typeface="Times New Roman"/>
                <a:cs typeface="Times New Roman"/>
              </a:rPr>
              <a:t>:Lif</a:t>
            </a:r>
            <a:r>
              <a:rPr sz="1800" b="1" spc="-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-l</a:t>
            </a:r>
            <a:r>
              <a:rPr sz="1800" b="1" spc="-10" dirty="0">
                <a:latin typeface="Times New Roman"/>
                <a:cs typeface="Times New Roman"/>
              </a:rPr>
              <a:t>o</a:t>
            </a:r>
            <a:r>
              <a:rPr sz="1800" b="1" spc="-25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g	L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spc="10" dirty="0">
                <a:latin typeface="Times New Roman"/>
                <a:cs typeface="Times New Roman"/>
              </a:rPr>
              <a:t>r</a:t>
            </a:r>
            <a:r>
              <a:rPr sz="1800" b="1" spc="-25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20" dirty="0">
                <a:latin typeface="Times New Roman"/>
                <a:cs typeface="Times New Roman"/>
              </a:rPr>
              <a:t>n</a:t>
            </a:r>
            <a:r>
              <a:rPr sz="1800" b="1" spc="15" dirty="0">
                <a:latin typeface="Times New Roman"/>
                <a:cs typeface="Times New Roman"/>
              </a:rPr>
              <a:t>g</a:t>
            </a:r>
            <a:r>
              <a:rPr sz="1800" b="1" dirty="0">
                <a:latin typeface="Times New Roman"/>
                <a:cs typeface="Times New Roman"/>
              </a:rPr>
              <a:t>:	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co</a:t>
            </a:r>
            <a:r>
              <a:rPr sz="1800" spc="-15" dirty="0">
                <a:latin typeface="Times New Roman"/>
                <a:cs typeface="Times New Roman"/>
              </a:rPr>
              <a:t>g</a:t>
            </a:r>
            <a:r>
              <a:rPr sz="1800" spc="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ize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8111" y="841628"/>
            <a:ext cx="4723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309" algn="l"/>
                <a:tab pos="1097915" algn="l"/>
                <a:tab pos="1582420" algn="l"/>
                <a:tab pos="2171065" algn="l"/>
                <a:tab pos="2607310" algn="l"/>
                <a:tab pos="3390900" algn="l"/>
                <a:tab pos="3729354" algn="l"/>
                <a:tab pos="4530725" algn="l"/>
              </a:tabLst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10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10" dirty="0">
                <a:latin typeface="Times New Roman"/>
                <a:cs typeface="Times New Roman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ee</a:t>
            </a:r>
            <a:r>
              <a:rPr sz="1800" spc="10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,	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d	</a:t>
            </a:r>
            <a:r>
              <a:rPr sz="1800" spc="10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e	t</a:t>
            </a: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16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,	to	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n</a:t>
            </a:r>
            <a:r>
              <a:rPr sz="1800" spc="-15" dirty="0">
                <a:latin typeface="Times New Roman"/>
                <a:cs typeface="Times New Roman"/>
              </a:rPr>
              <a:t>g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e	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115948"/>
            <a:ext cx="8542655" cy="529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independent</a:t>
            </a:r>
            <a:r>
              <a:rPr sz="1800" spc="7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7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7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continual</a:t>
            </a:r>
            <a:r>
              <a:rPr sz="1800" spc="7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preparation</a:t>
            </a:r>
            <a:r>
              <a:rPr sz="1800" spc="7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7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development</a:t>
            </a:r>
            <a:r>
              <a:rPr sz="1800" spc="7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</a:t>
            </a:r>
            <a:r>
              <a:rPr sz="1800" spc="7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7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computing</a:t>
            </a:r>
            <a:endParaRPr sz="18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professional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broadest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technological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change.</a:t>
            </a:r>
            <a:endParaRPr sz="18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Times New Roman"/>
                <a:cs typeface="Times New Roman"/>
              </a:rPr>
              <a:t>PO8:Project management </a:t>
            </a:r>
            <a:r>
              <a:rPr sz="1800" b="1" spc="-5" dirty="0">
                <a:latin typeface="Times New Roman"/>
                <a:cs typeface="Times New Roman"/>
              </a:rPr>
              <a:t>and </a:t>
            </a:r>
            <a:r>
              <a:rPr sz="1800" b="1" spc="-10" dirty="0">
                <a:latin typeface="Times New Roman"/>
                <a:cs typeface="Times New Roman"/>
              </a:rPr>
              <a:t>finance: </a:t>
            </a:r>
            <a:r>
              <a:rPr sz="1800" spc="-5" dirty="0">
                <a:latin typeface="Times New Roman"/>
                <a:cs typeface="Times New Roman"/>
              </a:rPr>
              <a:t>Demonstrate knowledge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understanding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computing and </a:t>
            </a:r>
            <a:r>
              <a:rPr sz="1800" spc="-10" dirty="0">
                <a:latin typeface="Times New Roman"/>
                <a:cs typeface="Times New Roman"/>
              </a:rPr>
              <a:t>management </a:t>
            </a:r>
            <a:r>
              <a:rPr sz="1800" spc="-5" dirty="0">
                <a:latin typeface="Times New Roman"/>
                <a:cs typeface="Times New Roman"/>
              </a:rPr>
              <a:t>principles and apply </a:t>
            </a:r>
            <a:r>
              <a:rPr sz="1800" dirty="0">
                <a:latin typeface="Times New Roman"/>
                <a:cs typeface="Times New Roman"/>
              </a:rPr>
              <a:t>these to </a:t>
            </a:r>
            <a:r>
              <a:rPr sz="1800" spc="-20" dirty="0">
                <a:latin typeface="Times New Roman"/>
                <a:cs typeface="Times New Roman"/>
              </a:rPr>
              <a:t>one’s </a:t>
            </a:r>
            <a:r>
              <a:rPr sz="1800" spc="-15" dirty="0">
                <a:latin typeface="Times New Roman"/>
                <a:cs typeface="Times New Roman"/>
              </a:rPr>
              <a:t>own </a:t>
            </a:r>
            <a:r>
              <a:rPr sz="1800" spc="-10" dirty="0">
                <a:latin typeface="Times New Roman"/>
                <a:cs typeface="Times New Roman"/>
              </a:rPr>
              <a:t>work,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member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leader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team,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manage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multidisciplinary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environments.</a:t>
            </a:r>
            <a:endParaRPr sz="1800">
              <a:latin typeface="Times New Roman"/>
              <a:cs typeface="Times New Roman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Times New Roman"/>
                <a:cs typeface="Times New Roman"/>
              </a:rPr>
              <a:t>PO9:Communication </a:t>
            </a:r>
            <a:r>
              <a:rPr sz="1800" b="1" dirty="0">
                <a:latin typeface="Times New Roman"/>
                <a:cs typeface="Times New Roman"/>
              </a:rPr>
              <a:t>Efficacy: </a:t>
            </a:r>
            <a:r>
              <a:rPr sz="1800" spc="-5" dirty="0">
                <a:latin typeface="Times New Roman"/>
                <a:cs typeface="Times New Roman"/>
              </a:rPr>
              <a:t>Communicate effectively </a:t>
            </a:r>
            <a:r>
              <a:rPr sz="1800" spc="-1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the computing </a:t>
            </a:r>
            <a:r>
              <a:rPr sz="1800" spc="-20" dirty="0">
                <a:latin typeface="Times New Roman"/>
                <a:cs typeface="Times New Roman"/>
              </a:rPr>
              <a:t>community, 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society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large,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dirty="0">
                <a:latin typeface="Times New Roman"/>
                <a:cs typeface="Times New Roman"/>
              </a:rPr>
              <a:t> computing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activities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comprehend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write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effective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design</a:t>
            </a:r>
            <a:r>
              <a:rPr sz="1800" dirty="0">
                <a:latin typeface="Times New Roman"/>
                <a:cs typeface="Times New Roman"/>
              </a:rPr>
              <a:t> documentation,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make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effective </a:t>
            </a:r>
            <a:r>
              <a:rPr sz="1800" dirty="0">
                <a:latin typeface="Times New Roman"/>
                <a:cs typeface="Times New Roman"/>
              </a:rPr>
              <a:t> presentations,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give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clear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instructions.</a:t>
            </a:r>
            <a:endParaRPr sz="1800">
              <a:latin typeface="Times New Roman"/>
              <a:cs typeface="Times New Roman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Times New Roman"/>
                <a:cs typeface="Times New Roman"/>
              </a:rPr>
              <a:t>PO10:Societal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and</a:t>
            </a:r>
            <a:r>
              <a:rPr sz="1800" b="1" spc="-10" dirty="0">
                <a:latin typeface="Times New Roman"/>
                <a:cs typeface="Times New Roman"/>
              </a:rPr>
              <a:t> Environmental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Concern: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assess</a:t>
            </a:r>
            <a:r>
              <a:rPr sz="1800" spc="-5" dirty="0">
                <a:latin typeface="Times New Roman"/>
                <a:cs typeface="Times New Roman"/>
              </a:rPr>
              <a:t> societal,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environmental, health, </a:t>
            </a:r>
            <a:r>
              <a:rPr sz="1800" spc="-30" dirty="0">
                <a:latin typeface="Times New Roman"/>
                <a:cs typeface="Times New Roman"/>
              </a:rPr>
              <a:t>safety, </a:t>
            </a:r>
            <a:r>
              <a:rPr sz="1800" dirty="0">
                <a:latin typeface="Times New Roman"/>
                <a:cs typeface="Times New Roman"/>
              </a:rPr>
              <a:t>legal, </a:t>
            </a:r>
            <a:r>
              <a:rPr sz="1800" spc="-5" dirty="0">
                <a:latin typeface="Times New Roman"/>
                <a:cs typeface="Times New Roman"/>
              </a:rPr>
              <a:t>and cultural issues within </a:t>
            </a:r>
            <a:r>
              <a:rPr sz="1800" spc="-10" dirty="0">
                <a:latin typeface="Times New Roman"/>
                <a:cs typeface="Times New Roman"/>
              </a:rPr>
              <a:t>local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global </a:t>
            </a:r>
            <a:r>
              <a:rPr sz="1800" spc="-5" dirty="0">
                <a:latin typeface="Times New Roman"/>
                <a:cs typeface="Times New Roman"/>
              </a:rPr>
              <a:t>contexts, 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consequential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responsibilities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relevant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professional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practices.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latin typeface="Times New Roman"/>
                <a:cs typeface="Times New Roman"/>
              </a:rPr>
              <a:t>PO11:Individual</a:t>
            </a:r>
            <a:r>
              <a:rPr sz="1800" b="1" spc="13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and</a:t>
            </a:r>
            <a:r>
              <a:rPr sz="1800" b="1" spc="11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Team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Work: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effectively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individual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member</a:t>
            </a:r>
            <a:endParaRPr sz="18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leader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diverse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teams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multidisciplinary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environments.</a:t>
            </a:r>
            <a:endParaRPr sz="1800">
              <a:latin typeface="Times New Roman"/>
              <a:cs typeface="Times New Roman"/>
            </a:endParaRPr>
          </a:p>
          <a:p>
            <a:pPr marL="356870" marR="7620" indent="-344805" algn="just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Times New Roman"/>
                <a:cs typeface="Times New Roman"/>
              </a:rPr>
              <a:t>PO12: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Innovation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Entrepreneurship: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opportunity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using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innovation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pursue that opportunity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create value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wealth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betterment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society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large.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6431686"/>
            <a:ext cx="56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8998" y="6431686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9936" y="6431686"/>
            <a:ext cx="616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RC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403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0723" y="6431686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9507" y="64316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91" y="0"/>
              <a:ext cx="2256790" cy="8914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406010" y="74421"/>
            <a:ext cx="17087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Pos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Cont..</a:t>
            </a: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5675"/>
            <a:chOff x="1332346" y="0"/>
            <a:chExt cx="7818120" cy="95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239" y="12141"/>
              <a:ext cx="7429246" cy="940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7370" y="135381"/>
            <a:ext cx="68776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2D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2.5D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organization</a:t>
            </a:r>
            <a:r>
              <a:rPr spc="-5" dirty="0">
                <a:latin typeface="Times New Roman"/>
                <a:cs typeface="Times New Roman"/>
              </a:rPr>
              <a:t> (CO4)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610600" cy="6126480"/>
            <a:chOff x="0" y="0"/>
            <a:chExt cx="8610600" cy="61264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447800" cy="816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914400"/>
              <a:ext cx="8001000" cy="521208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60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6428638"/>
            <a:ext cx="600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2/9/202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0061" y="6337198"/>
            <a:ext cx="151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Dr.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RAJ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KUMAR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GOEL</a:t>
            </a:r>
            <a:endParaRPr sz="1200">
              <a:latin typeface="Calibri"/>
              <a:cs typeface="Calibri"/>
            </a:endParaRPr>
          </a:p>
          <a:p>
            <a:pPr marL="1067435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T-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6563" y="6337198"/>
            <a:ext cx="770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AMCA-0104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61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371600"/>
            <a:ext cx="7162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5675"/>
            <a:chOff x="1332346" y="0"/>
            <a:chExt cx="7818120" cy="95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239" y="12141"/>
              <a:ext cx="7429246" cy="940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7370" y="135381"/>
            <a:ext cx="688403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2D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2.5D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organization</a:t>
            </a:r>
            <a:r>
              <a:rPr dirty="0">
                <a:latin typeface="Times New Roman"/>
                <a:cs typeface="Times New Roman"/>
              </a:rPr>
              <a:t> (CO4)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841629"/>
            <a:ext cx="8079105" cy="525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ts val="2375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2.5D</a:t>
            </a:r>
            <a:r>
              <a:rPr sz="2200" b="1" spc="254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Memory</a:t>
            </a:r>
            <a:r>
              <a:rPr sz="2200" b="1" spc="254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Organization</a:t>
            </a:r>
            <a:r>
              <a:rPr sz="2200" b="1" spc="2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shown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endParaRPr sz="2200">
              <a:latin typeface="Times New Roman"/>
              <a:cs typeface="Times New Roman"/>
            </a:endParaRPr>
          </a:p>
          <a:p>
            <a:pPr marL="356870" algn="just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RAMs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ROMs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above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suffers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from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problem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scale:</a:t>
            </a:r>
            <a:endParaRPr sz="2200">
              <a:latin typeface="Times New Roman"/>
              <a:cs typeface="Times New Roman"/>
            </a:endParaRPr>
          </a:p>
          <a:p>
            <a:pPr marL="356870" marR="6985" indent="-344805" algn="just">
              <a:lnSpc>
                <a:spcPts val="2110"/>
              </a:lnSpc>
              <a:spcBef>
                <a:spcPts val="51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works fine </a:t>
            </a:r>
            <a:r>
              <a:rPr sz="2200" dirty="0">
                <a:latin typeface="Times New Roman"/>
                <a:cs typeface="Times New Roman"/>
              </a:rPr>
              <a:t>when the </a:t>
            </a:r>
            <a:r>
              <a:rPr sz="2200" spc="-10" dirty="0">
                <a:latin typeface="Times New Roman"/>
                <a:cs typeface="Times New Roman"/>
              </a:rPr>
              <a:t>number </a:t>
            </a:r>
            <a:r>
              <a:rPr sz="2200" dirty="0">
                <a:latin typeface="Times New Roman"/>
                <a:cs typeface="Times New Roman"/>
              </a:rPr>
              <a:t>of words </a:t>
            </a:r>
            <a:r>
              <a:rPr sz="2200" spc="5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the memory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relatively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small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but</a:t>
            </a:r>
            <a:r>
              <a:rPr sz="2200" spc="-5" dirty="0">
                <a:latin typeface="Times New Roman"/>
                <a:cs typeface="Times New Roman"/>
              </a:rPr>
              <a:t> quickly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mushrooms</a:t>
            </a:r>
            <a:r>
              <a:rPr sz="2200" dirty="0">
                <a:latin typeface="Times New Roman"/>
                <a:cs typeface="Times New Roman"/>
              </a:rPr>
              <a:t> as</a:t>
            </a:r>
            <a:r>
              <a:rPr sz="2200" spc="5" dirty="0">
                <a:latin typeface="Times New Roman"/>
                <a:cs typeface="Times New Roman"/>
              </a:rPr>
              <a:t> 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scaled</a:t>
            </a:r>
            <a:r>
              <a:rPr sz="2200" dirty="0">
                <a:latin typeface="Times New Roman"/>
                <a:cs typeface="Times New Roman"/>
              </a:rPr>
              <a:t> up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increased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size.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happens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because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word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select</a:t>
            </a:r>
            <a:r>
              <a:rPr sz="2200" dirty="0">
                <a:latin typeface="Times New Roman"/>
                <a:cs typeface="Times New Roman"/>
              </a:rPr>
              <a:t> wires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exponential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function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size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address.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algn="just">
              <a:lnSpc>
                <a:spcPts val="2375"/>
              </a:lnSpc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4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Suppose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10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bits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wide,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means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1024</a:t>
            </a:r>
            <a:endParaRPr sz="2200">
              <a:latin typeface="Times New Roman"/>
              <a:cs typeface="Times New Roman"/>
            </a:endParaRPr>
          </a:p>
          <a:p>
            <a:pPr marL="356870" algn="just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words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memory.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decoder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will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output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1024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separate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lines.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356870" marR="6350" indent="-344805" algn="just">
              <a:lnSpc>
                <a:spcPts val="2110"/>
              </a:lnSpc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While </a:t>
            </a:r>
            <a:r>
              <a:rPr sz="2200" spc="-10" dirty="0">
                <a:latin typeface="Times New Roman"/>
                <a:cs typeface="Times New Roman"/>
              </a:rPr>
              <a:t>this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spc="-1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necessarily </a:t>
            </a:r>
            <a:r>
              <a:rPr sz="2200" dirty="0">
                <a:latin typeface="Times New Roman"/>
                <a:cs typeface="Times New Roman"/>
              </a:rPr>
              <a:t>terrible, </a:t>
            </a:r>
            <a:r>
              <a:rPr sz="2200" spc="-5" dirty="0">
                <a:latin typeface="Times New Roman"/>
                <a:cs typeface="Times New Roman"/>
              </a:rPr>
              <a:t>increasing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MAR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15 </a:t>
            </a:r>
            <a:r>
              <a:rPr sz="2200" spc="-10" dirty="0">
                <a:latin typeface="Times New Roman"/>
                <a:cs typeface="Times New Roman"/>
              </a:rPr>
              <a:t>bits </a:t>
            </a:r>
            <a:r>
              <a:rPr sz="2200" spc="-5" dirty="0">
                <a:latin typeface="Times New Roman"/>
                <a:cs typeface="Times New Roman"/>
              </a:rPr>
              <a:t> means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there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be</a:t>
            </a:r>
            <a:r>
              <a:rPr sz="2200" spc="-5" dirty="0">
                <a:latin typeface="Times New Roman"/>
                <a:cs typeface="Times New Roman"/>
              </a:rPr>
              <a:t> 32,768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wires,</a:t>
            </a:r>
            <a:r>
              <a:rPr sz="2200" dirty="0">
                <a:latin typeface="Times New Roman"/>
                <a:cs typeface="Times New Roman"/>
              </a:rPr>
              <a:t> and 20 bits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would</a:t>
            </a:r>
            <a:r>
              <a:rPr sz="2200" dirty="0">
                <a:latin typeface="Times New Roman"/>
                <a:cs typeface="Times New Roman"/>
              </a:rPr>
              <a:t> be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over</a:t>
            </a:r>
            <a:r>
              <a:rPr sz="2200" dirty="0">
                <a:latin typeface="Times New Roman"/>
                <a:cs typeface="Times New Roman"/>
              </a:rPr>
              <a:t> a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million.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62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955675"/>
            <a:chOff x="1332346" y="0"/>
            <a:chExt cx="7818120" cy="955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239" y="12141"/>
              <a:ext cx="7429246" cy="940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7370" y="135381"/>
            <a:ext cx="68776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2D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2.5D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Memory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organization</a:t>
            </a:r>
            <a:r>
              <a:rPr spc="-5" dirty="0">
                <a:latin typeface="Times New Roman"/>
                <a:cs typeface="Times New Roman"/>
              </a:rPr>
              <a:t> (CO4)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8468" y="1146909"/>
            <a:ext cx="6972396" cy="50023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63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9079" y="0"/>
              <a:ext cx="23695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8098" y="74421"/>
            <a:ext cx="18199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Daily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Quiz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938911"/>
            <a:ext cx="7389495" cy="1537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What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similarities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differences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between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2.5D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Specify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these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organizations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64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3655" y="0"/>
              <a:ext cx="3820540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22294" y="74421"/>
            <a:ext cx="32734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85" dirty="0">
                <a:latin typeface="Times New Roman"/>
                <a:cs typeface="Times New Roman"/>
              </a:rPr>
              <a:t>W</a:t>
            </a:r>
            <a:r>
              <a:rPr spc="-5" dirty="0">
                <a:latin typeface="Times New Roman"/>
                <a:cs typeface="Times New Roman"/>
              </a:rPr>
              <a:t>ee</a:t>
            </a:r>
            <a:r>
              <a:rPr spc="5" dirty="0">
                <a:latin typeface="Times New Roman"/>
                <a:cs typeface="Times New Roman"/>
              </a:rPr>
              <a:t>k</a:t>
            </a:r>
            <a:r>
              <a:rPr spc="-5" dirty="0">
                <a:latin typeface="Times New Roman"/>
                <a:cs typeface="Times New Roman"/>
              </a:rPr>
              <a:t>ly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5" dirty="0">
                <a:latin typeface="Times New Roman"/>
                <a:cs typeface="Times New Roman"/>
              </a:rPr>
              <a:t>si</a:t>
            </a:r>
            <a:r>
              <a:rPr spc="10" dirty="0">
                <a:latin typeface="Times New Roman"/>
                <a:cs typeface="Times New Roman"/>
              </a:rPr>
              <a:t>g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70" dirty="0">
                <a:latin typeface="Times New Roman"/>
                <a:cs typeface="Times New Roman"/>
              </a:rPr>
              <a:t>m</a:t>
            </a:r>
            <a:r>
              <a:rPr spc="-5"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Times New Roman"/>
                <a:cs typeface="Times New Roman"/>
              </a:rPr>
              <a:t>t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970229"/>
            <a:ext cx="8382634" cy="4790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5" dirty="0">
                <a:latin typeface="Times New Roman"/>
                <a:cs typeface="Times New Roman"/>
              </a:rPr>
              <a:t>Q</a:t>
            </a:r>
            <a:r>
              <a:rPr sz="2200" spc="-45" dirty="0">
                <a:latin typeface="Times New Roman"/>
                <a:cs typeface="Times New Roman"/>
              </a:rPr>
              <a:t>-</a:t>
            </a:r>
            <a:r>
              <a:rPr sz="2200" dirty="0">
                <a:latin typeface="Times New Roman"/>
                <a:cs typeface="Times New Roman"/>
              </a:rPr>
              <a:t>1.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5" dirty="0">
                <a:latin typeface="Times New Roman"/>
                <a:cs typeface="Times New Roman"/>
              </a:rPr>
              <a:t>fi</a:t>
            </a:r>
            <a:r>
              <a:rPr sz="2200" dirty="0">
                <a:latin typeface="Times New Roman"/>
                <a:cs typeface="Times New Roman"/>
              </a:rPr>
              <a:t>ne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l</a:t>
            </a:r>
            <a:r>
              <a:rPr sz="2200" spc="10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6870" marR="595376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Cache </a:t>
            </a:r>
            <a:r>
              <a:rPr sz="2200" spc="-5" dirty="0">
                <a:latin typeface="Times New Roman"/>
                <a:cs typeface="Times New Roman"/>
              </a:rPr>
              <a:t>Memory </a:t>
            </a:r>
            <a:r>
              <a:rPr sz="2200" dirty="0">
                <a:latin typeface="Times New Roman"/>
                <a:cs typeface="Times New Roman"/>
              </a:rPr>
              <a:t> Inclusion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property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Magnetic tape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Unit of </a:t>
            </a:r>
            <a:r>
              <a:rPr sz="2200" spc="5" dirty="0">
                <a:latin typeface="Times New Roman"/>
                <a:cs typeface="Times New Roman"/>
              </a:rPr>
              <a:t>transfer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Coherence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Times New Roman"/>
                <a:cs typeface="Times New Roman"/>
              </a:rPr>
              <a:t>Q-2.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Define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Memory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hierarchy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suitable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diagram.</a:t>
            </a:r>
            <a:endParaRPr sz="22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ts val="2110"/>
              </a:lnSpc>
              <a:spcBef>
                <a:spcPts val="515"/>
              </a:spcBef>
            </a:pPr>
            <a:r>
              <a:rPr sz="2200" spc="-5" dirty="0">
                <a:latin typeface="Times New Roman"/>
                <a:cs typeface="Times New Roman"/>
              </a:rPr>
              <a:t>Q-3. </a:t>
            </a:r>
            <a:r>
              <a:rPr sz="2200" spc="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digital computer </a:t>
            </a:r>
            <a:r>
              <a:rPr sz="2200" spc="-5" dirty="0">
                <a:latin typeface="Times New Roman"/>
                <a:cs typeface="Times New Roman"/>
              </a:rPr>
              <a:t>has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memory </a:t>
            </a:r>
            <a:r>
              <a:rPr sz="2200" dirty="0">
                <a:latin typeface="Times New Roman"/>
                <a:cs typeface="Times New Roman"/>
              </a:rPr>
              <a:t>unit of </a:t>
            </a:r>
            <a:r>
              <a:rPr sz="2200" spc="-5" dirty="0">
                <a:latin typeface="Times New Roman"/>
                <a:cs typeface="Times New Roman"/>
              </a:rPr>
              <a:t>64K </a:t>
            </a:r>
            <a:r>
              <a:rPr sz="2200" spc="5" dirty="0">
                <a:latin typeface="Times New Roman"/>
                <a:cs typeface="Times New Roman"/>
              </a:rPr>
              <a:t>X </a:t>
            </a:r>
            <a:r>
              <a:rPr sz="2200" dirty="0">
                <a:latin typeface="Times New Roman"/>
                <a:cs typeface="Times New Roman"/>
              </a:rPr>
              <a:t>16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cache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 </a:t>
            </a:r>
            <a:r>
              <a:rPr sz="2200" dirty="0">
                <a:latin typeface="Times New Roman"/>
                <a:cs typeface="Times New Roman"/>
              </a:rPr>
              <a:t>of 1K </a:t>
            </a:r>
            <a:r>
              <a:rPr sz="2200" spc="-5" dirty="0">
                <a:latin typeface="Times New Roman"/>
                <a:cs typeface="Times New Roman"/>
              </a:rPr>
              <a:t>words. </a:t>
            </a:r>
            <a:r>
              <a:rPr sz="2200" spc="10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cache </a:t>
            </a:r>
            <a:r>
              <a:rPr sz="2200" spc="-5" dirty="0">
                <a:latin typeface="Times New Roman"/>
                <a:cs typeface="Times New Roman"/>
              </a:rPr>
              <a:t>uses direct </a:t>
            </a:r>
            <a:r>
              <a:rPr sz="2200" dirty="0">
                <a:latin typeface="Times New Roman"/>
                <a:cs typeface="Times New Roman"/>
              </a:rPr>
              <a:t>mapping wit </a:t>
            </a:r>
            <a:r>
              <a:rPr sz="2200" spc="5" dirty="0">
                <a:latin typeface="Times New Roman"/>
                <a:cs typeface="Times New Roman"/>
              </a:rPr>
              <a:t>h </a:t>
            </a:r>
            <a:r>
              <a:rPr sz="2200" dirty="0">
                <a:latin typeface="Times New Roman"/>
                <a:cs typeface="Times New Roman"/>
              </a:rPr>
              <a:t>a block size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four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words.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ts val="2375"/>
              </a:lnSpc>
              <a:spcBef>
                <a:spcPts val="25"/>
              </a:spcBef>
            </a:pPr>
            <a:r>
              <a:rPr sz="2200" spc="-5" dirty="0">
                <a:latin typeface="Times New Roman"/>
                <a:cs typeface="Times New Roman"/>
              </a:rPr>
              <a:t>Q-4.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How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many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bits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tag,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index,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block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fields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356870" algn="just">
              <a:lnSpc>
                <a:spcPts val="2375"/>
              </a:lnSpc>
            </a:pP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address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format?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ts val="2375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Q-5.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How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many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bits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word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cache,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how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they</a:t>
            </a:r>
            <a:endParaRPr sz="2200">
              <a:latin typeface="Times New Roman"/>
              <a:cs typeface="Times New Roman"/>
            </a:endParaRPr>
          </a:p>
          <a:p>
            <a:pPr marL="356870" algn="just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divided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functions?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valid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bit?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Q-6.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How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blocks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cache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accommodate?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6448280"/>
            <a:ext cx="5683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5366" y="6448280"/>
            <a:ext cx="15722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208" y="6448280"/>
            <a:ext cx="8331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556" y="6448280"/>
            <a:ext cx="500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65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979954"/>
            <a:ext cx="7362190" cy="42284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600" spc="-5" dirty="0">
                <a:latin typeface="Wingdings"/>
                <a:cs typeface="Wingdings"/>
              </a:rPr>
              <a:t>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YouTube/other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Video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Links</a:t>
            </a:r>
            <a:endParaRPr sz="2600">
              <a:latin typeface="Times New Roman"/>
              <a:cs typeface="Times New Roman"/>
            </a:endParaRPr>
          </a:p>
          <a:p>
            <a:pPr marL="356870" marR="438150" indent="-344805">
              <a:lnSpc>
                <a:spcPts val="2810"/>
              </a:lnSpc>
              <a:spcBef>
                <a:spcPts val="670"/>
              </a:spcBef>
            </a:pPr>
            <a:r>
              <a:rPr sz="2600" spc="-10" dirty="0">
                <a:latin typeface="Wingdings"/>
                <a:cs typeface="Wingdings"/>
                <a:hlinkClick r:id="rId2"/>
              </a:rPr>
              <a:t></a:t>
            </a:r>
            <a:r>
              <a:rPr sz="2600" spc="100" dirty="0">
                <a:latin typeface="Times New Roman"/>
                <a:cs typeface="Times New Roman"/>
                <a:hlinkClick r:id="rId2"/>
              </a:rPr>
              <a:t> </a:t>
            </a:r>
            <a:r>
              <a:rPr sz="2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https://www.webopedia.com/quick_ref/computer- </a:t>
            </a:r>
            <a:r>
              <a:rPr sz="2600" spc="-63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architecture-study-guide.html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356870" marR="59055" indent="-344805">
              <a:lnSpc>
                <a:spcPts val="2810"/>
              </a:lnSpc>
            </a:pPr>
            <a:r>
              <a:rPr sz="2600" spc="-10" dirty="0">
                <a:latin typeface="Wingdings"/>
                <a:cs typeface="Wingdings"/>
                <a:hlinkClick r:id="rId3"/>
              </a:rPr>
              <a:t></a:t>
            </a:r>
            <a:r>
              <a:rPr sz="2600" spc="5" dirty="0">
                <a:latin typeface="Times New Roman"/>
                <a:cs typeface="Times New Roman"/>
                <a:hlinkClick r:id="rId3"/>
              </a:rPr>
              <a:t> </a:t>
            </a:r>
            <a:r>
              <a:rPr sz="2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https://www.youtube.com/watch?v=RAeXWjPMRV </a:t>
            </a:r>
            <a:r>
              <a:rPr sz="2600" spc="-63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Wingdings"/>
                <a:cs typeface="Wingdings"/>
                <a:hlinkClick r:id="rId4"/>
              </a:rPr>
              <a:t></a:t>
            </a:r>
            <a:r>
              <a:rPr sz="2600" spc="-20" dirty="0">
                <a:latin typeface="Times New Roman"/>
                <a:cs typeface="Times New Roman"/>
                <a:hlinkClick r:id="rId4"/>
              </a:rPr>
              <a:t> </a:t>
            </a:r>
            <a:r>
              <a:rPr sz="2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https://www.youtube.com/watch?v=HKmWvlrrN3M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0" dirty="0">
                <a:latin typeface="Wingdings"/>
                <a:cs typeface="Wingdings"/>
                <a:hlinkClick r:id="rId5"/>
              </a:rPr>
              <a:t></a:t>
            </a:r>
            <a:r>
              <a:rPr sz="2600" dirty="0">
                <a:latin typeface="Times New Roman"/>
                <a:cs typeface="Times New Roman"/>
                <a:hlinkClick r:id="rId5"/>
              </a:rPr>
              <a:t> </a:t>
            </a:r>
            <a:r>
              <a:rPr sz="2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https://www.youtube.com/watch?v=DHhcnjEKEFo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1254760"/>
            <a:chOff x="1332346" y="0"/>
            <a:chExt cx="7818120" cy="1254760"/>
          </a:xfrm>
        </p:grpSpPr>
        <p:pic>
          <p:nvPicPr>
            <p:cNvPr id="4" name="object 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2346" y="0"/>
              <a:ext cx="7811653" cy="9734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023" y="0"/>
              <a:ext cx="7808976" cy="12509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3123" y="1524"/>
              <a:ext cx="7772400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914400"/>
            </a:xfrm>
            <a:custGeom>
              <a:avLst/>
              <a:gdLst/>
              <a:ahLst/>
              <a:cxnLst/>
              <a:rect l="l" t="t" r="r" b="b"/>
              <a:pathLst>
                <a:path w="7772400" h="914400">
                  <a:moveTo>
                    <a:pt x="0" y="914400"/>
                  </a:moveTo>
                  <a:lnTo>
                    <a:pt x="7772400" y="9144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13153" y="0"/>
            <a:ext cx="728789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84885" marR="5080" indent="-972819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Faculty</a:t>
            </a:r>
            <a:r>
              <a:rPr spc="35" dirty="0"/>
              <a:t> </a:t>
            </a:r>
            <a:r>
              <a:rPr spc="-10" dirty="0"/>
              <a:t>Video</a:t>
            </a:r>
            <a:r>
              <a:rPr spc="35" dirty="0"/>
              <a:t> </a:t>
            </a:r>
            <a:r>
              <a:rPr spc="-15" dirty="0"/>
              <a:t>Links,</a:t>
            </a:r>
            <a:r>
              <a:rPr spc="10" dirty="0"/>
              <a:t> </a:t>
            </a:r>
            <a:r>
              <a:rPr spc="-70" dirty="0"/>
              <a:t>YouTube</a:t>
            </a:r>
            <a:r>
              <a:rPr spc="40" dirty="0"/>
              <a:t> </a:t>
            </a:r>
            <a:r>
              <a:rPr spc="-10" dirty="0"/>
              <a:t>&amp;</a:t>
            </a:r>
            <a:r>
              <a:rPr dirty="0"/>
              <a:t> </a:t>
            </a:r>
            <a:r>
              <a:rPr spc="-10" dirty="0"/>
              <a:t>NPTEL</a:t>
            </a:r>
            <a:r>
              <a:rPr spc="20" dirty="0"/>
              <a:t> </a:t>
            </a:r>
            <a:r>
              <a:rPr spc="-10" dirty="0"/>
              <a:t>Video </a:t>
            </a:r>
            <a:r>
              <a:rPr spc="-710" dirty="0"/>
              <a:t> </a:t>
            </a:r>
            <a:r>
              <a:rPr spc="-15" dirty="0"/>
              <a:t>Links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Online</a:t>
            </a:r>
            <a:r>
              <a:rPr spc="10" dirty="0"/>
              <a:t> </a:t>
            </a:r>
            <a:r>
              <a:rPr spc="-15" dirty="0"/>
              <a:t>Courses</a:t>
            </a:r>
            <a:r>
              <a:rPr dirty="0"/>
              <a:t> </a:t>
            </a:r>
            <a:r>
              <a:rPr spc="-15" dirty="0"/>
              <a:t>Details</a:t>
            </a:r>
          </a:p>
        </p:txBody>
      </p:sp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136650"/>
            <a:ext cx="7436484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  <a:hlinkClick r:id="rId2"/>
              </a:rPr>
              <a:t></a:t>
            </a:r>
            <a:r>
              <a:rPr sz="2400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organization-and-architecture-AMCA-0104-2018-19.html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Wingdings"/>
                <a:cs typeface="Wingdings"/>
                <a:hlinkClick r:id="rId2"/>
              </a:rPr>
              <a:t></a:t>
            </a:r>
            <a:r>
              <a:rPr sz="2400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organization-and-architecture-AMCA-0104-2017-18.html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Wingdings"/>
                <a:cs typeface="Wingdings"/>
                <a:hlinkClick r:id="rId2"/>
              </a:rPr>
              <a:t></a:t>
            </a:r>
            <a:r>
              <a:rPr sz="2400" spc="260" dirty="0"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http://www.aktuonline.com/papers/mca-1-sem-computer-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organization-and-architecture-AMCA-0104-2016-17.html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2695" y="0"/>
              <a:ext cx="3942334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61334" y="62230"/>
            <a:ext cx="33915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Old</a:t>
            </a:r>
            <a:r>
              <a:rPr spc="10" dirty="0"/>
              <a:t> </a:t>
            </a:r>
            <a:r>
              <a:rPr spc="-15" dirty="0"/>
              <a:t>Question</a:t>
            </a:r>
            <a:r>
              <a:rPr spc="20" dirty="0"/>
              <a:t> </a:t>
            </a:r>
            <a:r>
              <a:rPr spc="-30" dirty="0"/>
              <a:t>Papers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9" y="0"/>
              <a:ext cx="7222108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9770" y="62230"/>
            <a:ext cx="65836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Expected</a:t>
            </a:r>
            <a:r>
              <a:rPr spc="25" dirty="0"/>
              <a:t> </a:t>
            </a:r>
            <a:r>
              <a:rPr spc="-15" dirty="0"/>
              <a:t>Questions</a:t>
            </a:r>
            <a:r>
              <a:rPr spc="55" dirty="0"/>
              <a:t> </a:t>
            </a:r>
            <a:r>
              <a:rPr spc="-30" dirty="0"/>
              <a:t>for</a:t>
            </a:r>
            <a:r>
              <a:rPr spc="-5" dirty="0"/>
              <a:t> </a:t>
            </a:r>
            <a:r>
              <a:rPr spc="-15" dirty="0"/>
              <a:t>University</a:t>
            </a:r>
            <a:r>
              <a:rPr spc="20" dirty="0"/>
              <a:t> </a:t>
            </a:r>
            <a:r>
              <a:rPr spc="-15" dirty="0"/>
              <a:t>Exam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2944" y="1170508"/>
            <a:ext cx="7842884" cy="37198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265" marR="83185" indent="-457200">
              <a:lnSpc>
                <a:spcPct val="100000"/>
              </a:lnSpc>
              <a:spcBef>
                <a:spcPts val="110"/>
              </a:spcBef>
              <a:tabLst>
                <a:tab pos="469265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dirty="0">
                <a:latin typeface="Calibri"/>
                <a:cs typeface="Calibri"/>
              </a:rPr>
              <a:t>Show how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9-bit microoperation field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microinstruction can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5" dirty="0">
                <a:latin typeface="Calibri"/>
                <a:cs typeface="Calibri"/>
              </a:rPr>
              <a:t>divided </a:t>
            </a:r>
            <a:r>
              <a:rPr sz="2200" spc="-10" dirty="0">
                <a:latin typeface="Calibri"/>
                <a:cs typeface="Calibri"/>
              </a:rPr>
              <a:t>into </a:t>
            </a:r>
            <a:r>
              <a:rPr sz="2200" spc="-5" dirty="0">
                <a:latin typeface="Calibri"/>
                <a:cs typeface="Calibri"/>
              </a:rPr>
              <a:t>subfields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specify </a:t>
            </a:r>
            <a:r>
              <a:rPr sz="2200" spc="5" dirty="0">
                <a:latin typeface="Calibri"/>
                <a:cs typeface="Calibri"/>
              </a:rPr>
              <a:t>46 </a:t>
            </a:r>
            <a:r>
              <a:rPr sz="2200" spc="-5" dirty="0">
                <a:latin typeface="Calibri"/>
                <a:cs typeface="Calibri"/>
              </a:rPr>
              <a:t>microoperations. </a:t>
            </a:r>
            <a:r>
              <a:rPr sz="2200" spc="5" dirty="0">
                <a:latin typeface="Calibri"/>
                <a:cs typeface="Calibri"/>
              </a:rPr>
              <a:t>How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many</a:t>
            </a:r>
            <a:r>
              <a:rPr sz="2200" spc="-5" dirty="0">
                <a:latin typeface="Calibri"/>
                <a:cs typeface="Calibri"/>
              </a:rPr>
              <a:t> microoperations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one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microinstruction?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Calibri"/>
                <a:cs typeface="Calibri"/>
              </a:rPr>
              <a:t>2.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computer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16</a:t>
            </a:r>
            <a:r>
              <a:rPr sz="2200" spc="-15" dirty="0">
                <a:latin typeface="Calibri"/>
                <a:cs typeface="Calibri"/>
              </a:rPr>
              <a:t> registers,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ALU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32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operations,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shifter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eight </a:t>
            </a:r>
            <a:r>
              <a:rPr sz="2200" spc="-5" dirty="0">
                <a:latin typeface="Calibri"/>
                <a:cs typeface="Calibri"/>
              </a:rPr>
              <a:t>operations,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connected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 common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a. </a:t>
            </a:r>
            <a:r>
              <a:rPr sz="2200" spc="-10" dirty="0">
                <a:latin typeface="Calibri"/>
                <a:cs typeface="Calibri"/>
              </a:rPr>
              <a:t>Formulate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microoperation.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b.</a:t>
            </a:r>
            <a:r>
              <a:rPr sz="2200" dirty="0">
                <a:latin typeface="Calibri"/>
                <a:cs typeface="Calibri"/>
              </a:rPr>
              <a:t> Specify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each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give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general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encoding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scheme.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c.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Show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5" dirty="0">
                <a:latin typeface="Calibri"/>
                <a:cs typeface="Calibri"/>
              </a:rPr>
              <a:t> 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microoperation</a:t>
            </a:r>
            <a:endParaRPr sz="2200">
              <a:latin typeface="Calibri"/>
              <a:cs typeface="Calibri"/>
            </a:endParaRPr>
          </a:p>
          <a:p>
            <a:pPr marL="1905635">
              <a:lnSpc>
                <a:spcPct val="100000"/>
              </a:lnSpc>
              <a:spcBef>
                <a:spcPts val="25"/>
              </a:spcBef>
            </a:pPr>
            <a:r>
              <a:rPr sz="2200" spc="5" dirty="0">
                <a:latin typeface="Calibri"/>
                <a:cs typeface="Calibri"/>
              </a:rPr>
              <a:t>R4</a:t>
            </a:r>
            <a:r>
              <a:rPr sz="2200" spc="5" dirty="0">
                <a:latin typeface="Wingdings"/>
                <a:cs typeface="Wingdings"/>
              </a:rPr>
              <a:t></a:t>
            </a:r>
            <a:r>
              <a:rPr sz="2200" spc="5" dirty="0">
                <a:latin typeface="Calibri"/>
                <a:cs typeface="Calibri"/>
              </a:rPr>
              <a:t>R5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+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R6.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3960" y="0"/>
            <a:ext cx="7946390" cy="894715"/>
            <a:chOff x="1203960" y="0"/>
            <a:chExt cx="794639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960" y="0"/>
              <a:ext cx="7940040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4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4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2089" y="62230"/>
            <a:ext cx="75457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Expected</a:t>
            </a:r>
            <a:r>
              <a:rPr spc="10" dirty="0"/>
              <a:t> </a:t>
            </a:r>
            <a:r>
              <a:rPr spc="-15" dirty="0"/>
              <a:t>Questions</a:t>
            </a:r>
            <a:r>
              <a:rPr spc="40" dirty="0"/>
              <a:t> </a:t>
            </a:r>
            <a:r>
              <a:rPr spc="-30" dirty="0"/>
              <a:t>for</a:t>
            </a:r>
            <a:r>
              <a:rPr spc="-25" dirty="0"/>
              <a:t> </a:t>
            </a:r>
            <a:r>
              <a:rPr spc="-15" dirty="0"/>
              <a:t>University</a:t>
            </a:r>
            <a:r>
              <a:rPr spc="10" dirty="0"/>
              <a:t> </a:t>
            </a:r>
            <a:r>
              <a:rPr spc="-20" dirty="0"/>
              <a:t>Exam</a:t>
            </a:r>
            <a:r>
              <a:rPr spc="15" dirty="0"/>
              <a:t> </a:t>
            </a:r>
            <a:r>
              <a:rPr spc="-10" dirty="0"/>
              <a:t>Cont.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244" y="1028191"/>
            <a:ext cx="8230234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3. The </a:t>
            </a:r>
            <a:r>
              <a:rPr sz="2400" spc="-5" dirty="0">
                <a:latin typeface="Times New Roman"/>
                <a:cs typeface="Times New Roman"/>
              </a:rPr>
              <a:t>logical address space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computer system consists </a:t>
            </a:r>
            <a:r>
              <a:rPr sz="2400" dirty="0">
                <a:latin typeface="Times New Roman"/>
                <a:cs typeface="Times New Roman"/>
              </a:rPr>
              <a:t>of 128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segments. Each segment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have upto 32 </a:t>
            </a:r>
            <a:r>
              <a:rPr sz="2400" spc="-5" dirty="0">
                <a:latin typeface="Times New Roman"/>
                <a:cs typeface="Times New Roman"/>
              </a:rPr>
              <a:t>pages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4K </a:t>
            </a:r>
            <a:r>
              <a:rPr sz="2400" dirty="0">
                <a:latin typeface="Times New Roman"/>
                <a:cs typeface="Times New Roman"/>
              </a:rPr>
              <a:t>words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each. </a:t>
            </a:r>
            <a:r>
              <a:rPr sz="2400" spc="-5" dirty="0">
                <a:latin typeface="Times New Roman"/>
                <a:cs typeface="Times New Roman"/>
              </a:rPr>
              <a:t>Physical </a:t>
            </a:r>
            <a:r>
              <a:rPr sz="2400" spc="5" dirty="0">
                <a:latin typeface="Times New Roman"/>
                <a:cs typeface="Times New Roman"/>
              </a:rPr>
              <a:t>memory </a:t>
            </a:r>
            <a:r>
              <a:rPr sz="2400" dirty="0">
                <a:latin typeface="Times New Roman"/>
                <a:cs typeface="Times New Roman"/>
              </a:rPr>
              <a:t>consists </a:t>
            </a:r>
            <a:r>
              <a:rPr sz="2400" spc="-5" dirty="0">
                <a:latin typeface="Times New Roman"/>
                <a:cs typeface="Times New Roman"/>
              </a:rPr>
              <a:t>of 4K blocks of </a:t>
            </a:r>
            <a:r>
              <a:rPr sz="2400" spc="10" dirty="0">
                <a:latin typeface="Times New Roman"/>
                <a:cs typeface="Times New Roman"/>
              </a:rPr>
              <a:t>4K </a:t>
            </a:r>
            <a:r>
              <a:rPr sz="2400" dirty="0">
                <a:latin typeface="Times New Roman"/>
                <a:cs typeface="Times New Roman"/>
              </a:rPr>
              <a:t>words in </a:t>
            </a:r>
            <a:r>
              <a:rPr sz="2400" spc="-10" dirty="0">
                <a:latin typeface="Times New Roman"/>
                <a:cs typeface="Times New Roman"/>
              </a:rPr>
              <a:t>each.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Formulate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logical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physical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4.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you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by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locality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reference?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Explain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 suitable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851015" algn="l"/>
              </a:tabLst>
            </a:pPr>
            <a:r>
              <a:rPr sz="2400" spc="-5" dirty="0">
                <a:latin typeface="Times New Roman"/>
                <a:cs typeface="Times New Roman"/>
              </a:rPr>
              <a:t>5.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ROM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memories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explain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2D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	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organization.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6431686"/>
            <a:ext cx="56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5366" y="6431686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0208" y="6431686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7556" y="6431686"/>
            <a:ext cx="500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9507" y="64316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2255" y="0"/>
              <a:ext cx="3363340" cy="8914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51275" y="74421"/>
            <a:ext cx="28143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/>
                <a:cs typeface="Times New Roman"/>
              </a:rPr>
              <a:t>CO-PO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Mapping</a:t>
            </a: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08050" y="1537461"/>
          <a:ext cx="7480300" cy="371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980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980" marR="223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CO4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085594" y="792861"/>
            <a:ext cx="52832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5" dirty="0">
                <a:latin typeface="Times New Roman"/>
                <a:cs typeface="Times New Roman"/>
              </a:rPr>
              <a:t>Mapping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of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COs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and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POs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8575" y="5538927"/>
            <a:ext cx="107378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Times New Roman"/>
                <a:cs typeface="Times New Roman"/>
              </a:rPr>
              <a:t>1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–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Week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8010" y="5538927"/>
            <a:ext cx="140525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Times New Roman"/>
                <a:cs typeface="Times New Roman"/>
              </a:rPr>
              <a:t>2-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Moderate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7317" y="5538927"/>
            <a:ext cx="119634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Times New Roman"/>
                <a:cs typeface="Times New Roman"/>
              </a:rPr>
              <a:t>3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–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Strong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4904" y="0"/>
              <a:ext cx="2140966" cy="8914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63922" y="62230"/>
            <a:ext cx="15919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Summary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3840" y="841628"/>
            <a:ext cx="8759825" cy="551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0370" marR="17780" indent="-344805">
              <a:lnSpc>
                <a:spcPct val="100000"/>
              </a:lnSpc>
              <a:spcBef>
                <a:spcPts val="100"/>
              </a:spcBef>
              <a:tabLst>
                <a:tab pos="490855" algn="l"/>
                <a:tab pos="3646170" algn="l"/>
                <a:tab pos="501205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	The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variables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	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given	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represented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by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5" dirty="0">
                <a:latin typeface="Times New Roman"/>
                <a:cs typeface="Times New Roman"/>
              </a:rPr>
              <a:t>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1’s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5" dirty="0">
                <a:latin typeface="Times New Roman"/>
                <a:cs typeface="Times New Roman"/>
              </a:rPr>
              <a:t>0’s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word.</a:t>
            </a:r>
            <a:endParaRPr sz="2400">
              <a:latin typeface="Times New Roman"/>
              <a:cs typeface="Times New Roman"/>
            </a:endParaRPr>
          </a:p>
          <a:p>
            <a:pPr marL="420370" marR="18415" indent="-344805">
              <a:lnSpc>
                <a:spcPct val="100000"/>
              </a:lnSpc>
              <a:tabLst>
                <a:tab pos="554355" algn="l"/>
                <a:tab pos="953769" algn="l"/>
                <a:tab pos="2012314" algn="l"/>
                <a:tab pos="2682875" algn="l"/>
                <a:tab pos="3658235" algn="l"/>
                <a:tab pos="4631055" algn="l"/>
                <a:tab pos="5689600" algn="l"/>
                <a:tab pos="6985000" algn="l"/>
                <a:tab pos="7552055" algn="l"/>
                <a:tab pos="8494395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Times New Roman"/>
                <a:cs typeface="Times New Roman"/>
              </a:rPr>
              <a:t>A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rol	unit	</a:t>
            </a:r>
            <a:r>
              <a:rPr sz="2400" spc="-5" dirty="0">
                <a:latin typeface="Times New Roman"/>
                <a:cs typeface="Times New Roman"/>
              </a:rPr>
              <a:t>whose</a:t>
            </a:r>
            <a:r>
              <a:rPr sz="2400" dirty="0">
                <a:latin typeface="Times New Roman"/>
                <a:cs typeface="Times New Roman"/>
              </a:rPr>
              <a:t>	b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na</a:t>
            </a:r>
            <a:r>
              <a:rPr sz="2400" spc="3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ontrol	</a:t>
            </a:r>
            <a:r>
              <a:rPr sz="2400" spc="20" dirty="0">
                <a:latin typeface="Times New Roman"/>
                <a:cs typeface="Times New Roman"/>
              </a:rPr>
              <a:t>v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ri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bles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stor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5" dirty="0">
                <a:latin typeface="Times New Roman"/>
                <a:cs typeface="Times New Roman"/>
              </a:rPr>
              <a:t>in 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Microprogrammed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  <a:tabLst>
                <a:tab pos="49657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Each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microinstruction.</a:t>
            </a:r>
            <a:endParaRPr sz="2400">
              <a:latin typeface="Times New Roman"/>
              <a:cs typeface="Times New Roman"/>
            </a:endParaRPr>
          </a:p>
          <a:p>
            <a:pPr marL="420370" marR="17780" indent="-344805">
              <a:lnSpc>
                <a:spcPct val="100000"/>
              </a:lnSpc>
              <a:tabLst>
                <a:tab pos="490855" algn="l"/>
                <a:tab pos="1094740" algn="l"/>
                <a:tab pos="1750060" algn="l"/>
                <a:tab pos="2792730" algn="l"/>
                <a:tab pos="4073525" algn="l"/>
                <a:tab pos="4408805" algn="l"/>
                <a:tab pos="5842000" algn="l"/>
                <a:tab pos="6695440" algn="l"/>
                <a:tab pos="696087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	The	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ddr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so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a	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rop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m  </a:t>
            </a:r>
            <a:r>
              <a:rPr sz="2400" spc="-20" dirty="0">
                <a:latin typeface="Times New Roman"/>
                <a:cs typeface="Times New Roman"/>
              </a:rPr>
              <a:t>sequencer.</a:t>
            </a:r>
            <a:endParaRPr sz="2400">
              <a:latin typeface="Times New Roman"/>
              <a:cs typeface="Times New Roman"/>
            </a:endParaRPr>
          </a:p>
          <a:p>
            <a:pPr marL="533400" marR="407670" indent="-457834">
              <a:lnSpc>
                <a:spcPct val="100000"/>
              </a:lnSpc>
              <a:spcBef>
                <a:spcPts val="5"/>
              </a:spcBef>
              <a:tabLst>
                <a:tab pos="5334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There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 </a:t>
            </a:r>
            <a:r>
              <a:rPr sz="2400" spc="-20" dirty="0">
                <a:latin typeface="Times New Roman"/>
                <a:cs typeface="Times New Roman"/>
              </a:rPr>
              <a:t>types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9906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reference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instructions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9906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Input-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instructions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  <a:tabLst>
                <a:tab pos="9906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reference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instructions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5334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denoted</a:t>
            </a:r>
            <a:r>
              <a:rPr sz="2400" dirty="0">
                <a:latin typeface="Times New Roman"/>
                <a:cs typeface="Times New Roman"/>
              </a:rPr>
              <a:t> 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Times New Roman"/>
                <a:cs typeface="Times New Roman"/>
              </a:rPr>
              <a:t>i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0,1,2,…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generated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clock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generator.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533400" algn="l"/>
              </a:tabLst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dirty="0">
                <a:latin typeface="Times New Roman"/>
                <a:cs typeface="Times New Roman"/>
              </a:rPr>
              <a:t>	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master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clock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generator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hardware.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2/9/202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6431686"/>
            <a:ext cx="56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2/9/2022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5742" y="6431686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Dr.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RAJ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Times New Roman"/>
                <a:cs typeface="Times New Roman"/>
              </a:rPr>
              <a:t>KUMAR</a:t>
            </a:r>
            <a:r>
              <a:rPr sz="1200" spc="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GOEL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584" y="6431686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AMCA-0104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7932" y="6431686"/>
            <a:ext cx="500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Times New Roman"/>
                <a:cs typeface="Times New Roman"/>
              </a:rPr>
              <a:t>UN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rgbClr val="888888"/>
                </a:solidFill>
                <a:latin typeface="Times New Roman"/>
                <a:cs typeface="Times New Roman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3307" y="6431686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71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6032" y="0"/>
              <a:ext cx="2378710" cy="8914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345051" y="74421"/>
            <a:ext cx="18288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Times New Roman"/>
                <a:cs typeface="Times New Roman"/>
              </a:rPr>
              <a:t>References</a:t>
            </a: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64844" y="1167206"/>
            <a:ext cx="7998459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1.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Logic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Design,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Morris</a:t>
            </a:r>
            <a:r>
              <a:rPr sz="2400" b="1" i="1" spc="1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Mano</a:t>
            </a:r>
            <a:r>
              <a:rPr sz="2400" b="1" i="1" spc="1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10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Kimicharels</a:t>
            </a:r>
            <a:r>
              <a:rPr sz="2400" b="1" i="1" spc="11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4th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b="1" i="1" dirty="0">
                <a:latin typeface="Times New Roman"/>
                <a:cs typeface="Times New Roman"/>
              </a:rPr>
              <a:t>Edition,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Prentice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Hall.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2.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Architecture,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M.Mano(PHI)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29895" algn="l"/>
                <a:tab pos="1838960" algn="l"/>
                <a:tab pos="3689350" algn="l"/>
                <a:tab pos="4902835" algn="l"/>
                <a:tab pos="7202170" algn="l"/>
              </a:tabLst>
            </a:pPr>
            <a:r>
              <a:rPr sz="2400" spc="-5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.	Comput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O</a:t>
            </a:r>
            <a:r>
              <a:rPr sz="2400" spc="-40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ni</a:t>
            </a:r>
            <a:r>
              <a:rPr sz="2400" spc="10" dirty="0">
                <a:latin typeface="Times New Roman"/>
                <a:cs typeface="Times New Roman"/>
              </a:rPr>
              <a:t>z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on,	</a:t>
            </a:r>
            <a:r>
              <a:rPr sz="2400" spc="-155" dirty="0">
                <a:latin typeface="Times New Roman"/>
                <a:cs typeface="Times New Roman"/>
              </a:rPr>
              <a:t>V</a:t>
            </a:r>
            <a:r>
              <a:rPr sz="2400" spc="-10" dirty="0">
                <a:latin typeface="Times New Roman"/>
                <a:cs typeface="Times New Roman"/>
              </a:rPr>
              <a:t>ra</a:t>
            </a:r>
            <a:r>
              <a:rPr sz="2400" dirty="0">
                <a:latin typeface="Times New Roman"/>
                <a:cs typeface="Times New Roman"/>
              </a:rPr>
              <a:t>vi</a:t>
            </a:r>
            <a:r>
              <a:rPr sz="2400" spc="-10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-30" dirty="0">
                <a:latin typeface="Times New Roman"/>
                <a:cs typeface="Times New Roman"/>
              </a:rPr>
              <a:t>Z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45" dirty="0">
                <a:latin typeface="Times New Roman"/>
                <a:cs typeface="Times New Roman"/>
              </a:rPr>
              <a:t>k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&amp;H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ma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her	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Publication)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Structured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Tannenbaum(PHI)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5. Computer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Stallings(PHI)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6. Computer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John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P.Hayes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(McGraw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Hill)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08477" y="5444997"/>
            <a:ext cx="3911600" cy="575945"/>
            <a:chOff x="2808477" y="5444997"/>
            <a:chExt cx="3911600" cy="57594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3049" y="5449569"/>
              <a:ext cx="3901948" cy="566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2113" y="5785522"/>
              <a:ext cx="98806" cy="1601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13049" y="5449569"/>
              <a:ext cx="3902075" cy="567055"/>
            </a:xfrm>
            <a:custGeom>
              <a:avLst/>
              <a:gdLst/>
              <a:ahLst/>
              <a:cxnLst/>
              <a:rect l="l" t="t" r="r" b="b"/>
              <a:pathLst>
                <a:path w="3902075" h="567054">
                  <a:moveTo>
                    <a:pt x="3252470" y="189915"/>
                  </a:moveTo>
                  <a:lnTo>
                    <a:pt x="3216655" y="205676"/>
                  </a:lnTo>
                  <a:lnTo>
                    <a:pt x="3200046" y="246576"/>
                  </a:lnTo>
                  <a:lnTo>
                    <a:pt x="3195024" y="293369"/>
                  </a:lnTo>
                  <a:lnTo>
                    <a:pt x="3192686" y="357938"/>
                  </a:lnTo>
                  <a:lnTo>
                    <a:pt x="3192399" y="397014"/>
                  </a:lnTo>
                  <a:lnTo>
                    <a:pt x="3192756" y="418547"/>
                  </a:lnTo>
                  <a:lnTo>
                    <a:pt x="3195613" y="459476"/>
                  </a:lnTo>
                  <a:lnTo>
                    <a:pt x="3205130" y="504440"/>
                  </a:lnTo>
                  <a:lnTo>
                    <a:pt x="3233118" y="534423"/>
                  </a:lnTo>
                  <a:lnTo>
                    <a:pt x="3250946" y="538213"/>
                  </a:lnTo>
                  <a:lnTo>
                    <a:pt x="3259728" y="537572"/>
                  </a:lnTo>
                  <a:lnTo>
                    <a:pt x="3294888" y="511301"/>
                  </a:lnTo>
                  <a:lnTo>
                    <a:pt x="3306462" y="464692"/>
                  </a:lnTo>
                  <a:lnTo>
                    <a:pt x="3310514" y="386110"/>
                  </a:lnTo>
                  <a:lnTo>
                    <a:pt x="3311016" y="331939"/>
                  </a:lnTo>
                  <a:lnTo>
                    <a:pt x="3310538" y="299871"/>
                  </a:lnTo>
                  <a:lnTo>
                    <a:pt x="3306677" y="252088"/>
                  </a:lnTo>
                  <a:lnTo>
                    <a:pt x="3293649" y="213909"/>
                  </a:lnTo>
                  <a:lnTo>
                    <a:pt x="3260711" y="190451"/>
                  </a:lnTo>
                  <a:lnTo>
                    <a:pt x="3252470" y="189915"/>
                  </a:lnTo>
                  <a:close/>
                </a:path>
                <a:path w="3902075" h="567054">
                  <a:moveTo>
                    <a:pt x="3488563" y="172313"/>
                  </a:moveTo>
                  <a:lnTo>
                    <a:pt x="3644519" y="172313"/>
                  </a:lnTo>
                  <a:lnTo>
                    <a:pt x="3644519" y="433844"/>
                  </a:lnTo>
                  <a:lnTo>
                    <a:pt x="3644757" y="452489"/>
                  </a:lnTo>
                  <a:lnTo>
                    <a:pt x="3650996" y="494550"/>
                  </a:lnTo>
                  <a:lnTo>
                    <a:pt x="3660648" y="504647"/>
                  </a:lnTo>
                  <a:lnTo>
                    <a:pt x="3666236" y="508736"/>
                  </a:lnTo>
                  <a:lnTo>
                    <a:pt x="3672713" y="510781"/>
                  </a:lnTo>
                  <a:lnTo>
                    <a:pt x="3680079" y="510781"/>
                  </a:lnTo>
                  <a:lnTo>
                    <a:pt x="3715345" y="496336"/>
                  </a:lnTo>
                  <a:lnTo>
                    <a:pt x="3745992" y="460032"/>
                  </a:lnTo>
                  <a:lnTo>
                    <a:pt x="3745992" y="255396"/>
                  </a:lnTo>
                  <a:lnTo>
                    <a:pt x="3741491" y="208741"/>
                  </a:lnTo>
                  <a:lnTo>
                    <a:pt x="3704717" y="187464"/>
                  </a:lnTo>
                  <a:lnTo>
                    <a:pt x="3704717" y="172313"/>
                  </a:lnTo>
                  <a:lnTo>
                    <a:pt x="3860546" y="172313"/>
                  </a:lnTo>
                  <a:lnTo>
                    <a:pt x="3860546" y="471906"/>
                  </a:lnTo>
                  <a:lnTo>
                    <a:pt x="3861067" y="491744"/>
                  </a:lnTo>
                  <a:lnTo>
                    <a:pt x="3873944" y="531469"/>
                  </a:lnTo>
                  <a:lnTo>
                    <a:pt x="3901948" y="540257"/>
                  </a:lnTo>
                  <a:lnTo>
                    <a:pt x="3901948" y="554989"/>
                  </a:lnTo>
                  <a:lnTo>
                    <a:pt x="3745992" y="554989"/>
                  </a:lnTo>
                  <a:lnTo>
                    <a:pt x="3745992" y="503834"/>
                  </a:lnTo>
                  <a:lnTo>
                    <a:pt x="3732276" y="519088"/>
                  </a:lnTo>
                  <a:lnTo>
                    <a:pt x="3691128" y="551510"/>
                  </a:lnTo>
                  <a:lnTo>
                    <a:pt x="3646336" y="565511"/>
                  </a:lnTo>
                  <a:lnTo>
                    <a:pt x="3629787" y="566445"/>
                  </a:lnTo>
                  <a:lnTo>
                    <a:pt x="3614046" y="565204"/>
                  </a:lnTo>
                  <a:lnTo>
                    <a:pt x="3572255" y="546595"/>
                  </a:lnTo>
                  <a:lnTo>
                    <a:pt x="3543806" y="513026"/>
                  </a:lnTo>
                  <a:lnTo>
                    <a:pt x="3532076" y="463619"/>
                  </a:lnTo>
                  <a:lnTo>
                    <a:pt x="3529965" y="407238"/>
                  </a:lnTo>
                  <a:lnTo>
                    <a:pt x="3529965" y="255396"/>
                  </a:lnTo>
                  <a:lnTo>
                    <a:pt x="3529464" y="235754"/>
                  </a:lnTo>
                  <a:lnTo>
                    <a:pt x="3516870" y="196514"/>
                  </a:lnTo>
                  <a:lnTo>
                    <a:pt x="3488563" y="187464"/>
                  </a:lnTo>
                  <a:lnTo>
                    <a:pt x="3488563" y="172313"/>
                  </a:lnTo>
                  <a:close/>
                </a:path>
                <a:path w="3902075" h="567054">
                  <a:moveTo>
                    <a:pt x="3250946" y="160858"/>
                  </a:moveTo>
                  <a:lnTo>
                    <a:pt x="3299126" y="167305"/>
                  </a:lnTo>
                  <a:lnTo>
                    <a:pt x="3343783" y="186639"/>
                  </a:lnTo>
                  <a:lnTo>
                    <a:pt x="3381613" y="217847"/>
                  </a:lnTo>
                  <a:lnTo>
                    <a:pt x="3409061" y="259905"/>
                  </a:lnTo>
                  <a:lnTo>
                    <a:pt x="3425809" y="309627"/>
                  </a:lnTo>
                  <a:lnTo>
                    <a:pt x="3431413" y="363854"/>
                  </a:lnTo>
                  <a:lnTo>
                    <a:pt x="3428819" y="402919"/>
                  </a:lnTo>
                  <a:lnTo>
                    <a:pt x="3408106" y="471066"/>
                  </a:lnTo>
                  <a:lnTo>
                    <a:pt x="3362674" y="529155"/>
                  </a:lnTo>
                  <a:lnTo>
                    <a:pt x="3330575" y="549871"/>
                  </a:lnTo>
                  <a:lnTo>
                    <a:pt x="3293713" y="562302"/>
                  </a:lnTo>
                  <a:lnTo>
                    <a:pt x="3252089" y="566445"/>
                  </a:lnTo>
                  <a:lnTo>
                    <a:pt x="3211417" y="562659"/>
                  </a:lnTo>
                  <a:lnTo>
                    <a:pt x="3144932" y="532375"/>
                  </a:lnTo>
                  <a:lnTo>
                    <a:pt x="3098690" y="474389"/>
                  </a:lnTo>
                  <a:lnTo>
                    <a:pt x="3075310" y="404198"/>
                  </a:lnTo>
                  <a:lnTo>
                    <a:pt x="3072384" y="365493"/>
                  </a:lnTo>
                  <a:lnTo>
                    <a:pt x="3075380" y="325681"/>
                  </a:lnTo>
                  <a:lnTo>
                    <a:pt x="3084353" y="288502"/>
                  </a:lnTo>
                  <a:lnTo>
                    <a:pt x="3120136" y="222046"/>
                  </a:lnTo>
                  <a:lnTo>
                    <a:pt x="3176635" y="176155"/>
                  </a:lnTo>
                  <a:lnTo>
                    <a:pt x="3250946" y="160858"/>
                  </a:lnTo>
                  <a:close/>
                </a:path>
                <a:path w="3902075" h="567054">
                  <a:moveTo>
                    <a:pt x="1713738" y="160858"/>
                  </a:moveTo>
                  <a:lnTo>
                    <a:pt x="1762386" y="172479"/>
                  </a:lnTo>
                  <a:lnTo>
                    <a:pt x="1795938" y="204697"/>
                  </a:lnTo>
                  <a:lnTo>
                    <a:pt x="1811133" y="247239"/>
                  </a:lnTo>
                  <a:lnTo>
                    <a:pt x="1814423" y="292053"/>
                  </a:lnTo>
                  <a:lnTo>
                    <a:pt x="1814829" y="322516"/>
                  </a:lnTo>
                  <a:lnTo>
                    <a:pt x="1814829" y="471500"/>
                  </a:lnTo>
                  <a:lnTo>
                    <a:pt x="1815330" y="491514"/>
                  </a:lnTo>
                  <a:lnTo>
                    <a:pt x="1827851" y="531469"/>
                  </a:lnTo>
                  <a:lnTo>
                    <a:pt x="1856104" y="540257"/>
                  </a:lnTo>
                  <a:lnTo>
                    <a:pt x="1856104" y="554989"/>
                  </a:lnTo>
                  <a:lnTo>
                    <a:pt x="1662557" y="554989"/>
                  </a:lnTo>
                  <a:lnTo>
                    <a:pt x="1662557" y="540257"/>
                  </a:lnTo>
                  <a:lnTo>
                    <a:pt x="1672633" y="538054"/>
                  </a:lnTo>
                  <a:lnTo>
                    <a:pt x="1681162" y="534320"/>
                  </a:lnTo>
                  <a:lnTo>
                    <a:pt x="1699744" y="489866"/>
                  </a:lnTo>
                  <a:lnTo>
                    <a:pt x="1700149" y="471500"/>
                  </a:lnTo>
                  <a:lnTo>
                    <a:pt x="1700149" y="301231"/>
                  </a:lnTo>
                  <a:lnTo>
                    <a:pt x="1699260" y="262867"/>
                  </a:lnTo>
                  <a:lnTo>
                    <a:pt x="1684020" y="222859"/>
                  </a:lnTo>
                  <a:lnTo>
                    <a:pt x="1671701" y="216103"/>
                  </a:lnTo>
                  <a:lnTo>
                    <a:pt x="1664589" y="216103"/>
                  </a:lnTo>
                  <a:lnTo>
                    <a:pt x="1647277" y="219250"/>
                  </a:lnTo>
                  <a:lnTo>
                    <a:pt x="1630584" y="228692"/>
                  </a:lnTo>
                  <a:lnTo>
                    <a:pt x="1614511" y="244424"/>
                  </a:lnTo>
                  <a:lnTo>
                    <a:pt x="1599057" y="266445"/>
                  </a:lnTo>
                  <a:lnTo>
                    <a:pt x="1599057" y="471500"/>
                  </a:lnTo>
                  <a:lnTo>
                    <a:pt x="1603557" y="518231"/>
                  </a:lnTo>
                  <a:lnTo>
                    <a:pt x="1636776" y="540257"/>
                  </a:lnTo>
                  <a:lnTo>
                    <a:pt x="1636776" y="554989"/>
                  </a:lnTo>
                  <a:lnTo>
                    <a:pt x="1443227" y="554989"/>
                  </a:lnTo>
                  <a:lnTo>
                    <a:pt x="1443227" y="540257"/>
                  </a:lnTo>
                  <a:lnTo>
                    <a:pt x="1454390" y="538364"/>
                  </a:lnTo>
                  <a:lnTo>
                    <a:pt x="1463849" y="535141"/>
                  </a:lnTo>
                  <a:lnTo>
                    <a:pt x="1484072" y="491399"/>
                  </a:lnTo>
                  <a:lnTo>
                    <a:pt x="1484502" y="471500"/>
                  </a:lnTo>
                  <a:lnTo>
                    <a:pt x="1484502" y="255396"/>
                  </a:lnTo>
                  <a:lnTo>
                    <a:pt x="1480002" y="208741"/>
                  </a:lnTo>
                  <a:lnTo>
                    <a:pt x="1443227" y="187464"/>
                  </a:lnTo>
                  <a:lnTo>
                    <a:pt x="1443227" y="172313"/>
                  </a:lnTo>
                  <a:lnTo>
                    <a:pt x="1599057" y="172313"/>
                  </a:lnTo>
                  <a:lnTo>
                    <a:pt x="1599057" y="221843"/>
                  </a:lnTo>
                  <a:lnTo>
                    <a:pt x="1613656" y="206967"/>
                  </a:lnTo>
                  <a:lnTo>
                    <a:pt x="1655572" y="175386"/>
                  </a:lnTo>
                  <a:lnTo>
                    <a:pt x="1698398" y="161765"/>
                  </a:lnTo>
                  <a:lnTo>
                    <a:pt x="1713738" y="160858"/>
                  </a:lnTo>
                  <a:close/>
                </a:path>
                <a:path w="3902075" h="567054">
                  <a:moveTo>
                    <a:pt x="1214501" y="160858"/>
                  </a:moveTo>
                  <a:lnTo>
                    <a:pt x="1263269" y="166639"/>
                  </a:lnTo>
                  <a:lnTo>
                    <a:pt x="1300607" y="183984"/>
                  </a:lnTo>
                  <a:lnTo>
                    <a:pt x="1335682" y="220848"/>
                  </a:lnTo>
                  <a:lnTo>
                    <a:pt x="1346041" y="262459"/>
                  </a:lnTo>
                  <a:lnTo>
                    <a:pt x="1347470" y="313105"/>
                  </a:lnTo>
                  <a:lnTo>
                    <a:pt x="1347470" y="461670"/>
                  </a:lnTo>
                  <a:lnTo>
                    <a:pt x="1347608" y="473552"/>
                  </a:lnTo>
                  <a:lnTo>
                    <a:pt x="1355725" y="504647"/>
                  </a:lnTo>
                  <a:lnTo>
                    <a:pt x="1358391" y="506831"/>
                  </a:lnTo>
                  <a:lnTo>
                    <a:pt x="1361566" y="507923"/>
                  </a:lnTo>
                  <a:lnTo>
                    <a:pt x="1365123" y="507923"/>
                  </a:lnTo>
                  <a:lnTo>
                    <a:pt x="1370480" y="506976"/>
                  </a:lnTo>
                  <a:lnTo>
                    <a:pt x="1375886" y="504136"/>
                  </a:lnTo>
                  <a:lnTo>
                    <a:pt x="1381339" y="499404"/>
                  </a:lnTo>
                  <a:lnTo>
                    <a:pt x="1386839" y="492785"/>
                  </a:lnTo>
                  <a:lnTo>
                    <a:pt x="1399032" y="502602"/>
                  </a:lnTo>
                  <a:lnTo>
                    <a:pt x="1367599" y="538708"/>
                  </a:lnTo>
                  <a:lnTo>
                    <a:pt x="1333325" y="556882"/>
                  </a:lnTo>
                  <a:lnTo>
                    <a:pt x="1306957" y="560311"/>
                  </a:lnTo>
                  <a:lnTo>
                    <a:pt x="1291476" y="559351"/>
                  </a:lnTo>
                  <a:lnTo>
                    <a:pt x="1255776" y="544956"/>
                  </a:lnTo>
                  <a:lnTo>
                    <a:pt x="1233297" y="498513"/>
                  </a:lnTo>
                  <a:lnTo>
                    <a:pt x="1199223" y="525549"/>
                  </a:lnTo>
                  <a:lnTo>
                    <a:pt x="1166923" y="544861"/>
                  </a:lnTo>
                  <a:lnTo>
                    <a:pt x="1136409" y="556448"/>
                  </a:lnTo>
                  <a:lnTo>
                    <a:pt x="1107694" y="560311"/>
                  </a:lnTo>
                  <a:lnTo>
                    <a:pt x="1092001" y="558968"/>
                  </a:lnTo>
                  <a:lnTo>
                    <a:pt x="1053211" y="538822"/>
                  </a:lnTo>
                  <a:lnTo>
                    <a:pt x="1032851" y="500493"/>
                  </a:lnTo>
                  <a:lnTo>
                    <a:pt x="1031494" y="485000"/>
                  </a:lnTo>
                  <a:lnTo>
                    <a:pt x="1033851" y="463654"/>
                  </a:lnTo>
                  <a:lnTo>
                    <a:pt x="1052710" y="424267"/>
                  </a:lnTo>
                  <a:lnTo>
                    <a:pt x="1093600" y="387279"/>
                  </a:lnTo>
                  <a:lnTo>
                    <a:pt x="1129061" y="365445"/>
                  </a:lnTo>
                  <a:lnTo>
                    <a:pt x="1175619" y="340721"/>
                  </a:lnTo>
                  <a:lnTo>
                    <a:pt x="1233297" y="313105"/>
                  </a:lnTo>
                  <a:lnTo>
                    <a:pt x="1233297" y="274637"/>
                  </a:lnTo>
                  <a:lnTo>
                    <a:pt x="1230671" y="227631"/>
                  </a:lnTo>
                  <a:lnTo>
                    <a:pt x="1204053" y="196680"/>
                  </a:lnTo>
                  <a:lnTo>
                    <a:pt x="1181353" y="191960"/>
                  </a:lnTo>
                  <a:lnTo>
                    <a:pt x="1168614" y="192703"/>
                  </a:lnTo>
                  <a:lnTo>
                    <a:pt x="1130427" y="208737"/>
                  </a:lnTo>
                  <a:lnTo>
                    <a:pt x="1126871" y="214464"/>
                  </a:lnTo>
                  <a:lnTo>
                    <a:pt x="1126871" y="221018"/>
                  </a:lnTo>
                  <a:lnTo>
                    <a:pt x="1126871" y="226745"/>
                  </a:lnTo>
                  <a:lnTo>
                    <a:pt x="1130680" y="233845"/>
                  </a:lnTo>
                  <a:lnTo>
                    <a:pt x="1138427" y="242303"/>
                  </a:lnTo>
                  <a:lnTo>
                    <a:pt x="1145188" y="251026"/>
                  </a:lnTo>
                  <a:lnTo>
                    <a:pt x="1150191" y="294840"/>
                  </a:lnTo>
                  <a:lnTo>
                    <a:pt x="1121727" y="321035"/>
                  </a:lnTo>
                  <a:lnTo>
                    <a:pt x="1099947" y="324561"/>
                  </a:lnTo>
                  <a:lnTo>
                    <a:pt x="1087538" y="323589"/>
                  </a:lnTo>
                  <a:lnTo>
                    <a:pt x="1049119" y="300903"/>
                  </a:lnTo>
                  <a:lnTo>
                    <a:pt x="1039367" y="272592"/>
                  </a:lnTo>
                  <a:lnTo>
                    <a:pt x="1040820" y="258024"/>
                  </a:lnTo>
                  <a:lnTo>
                    <a:pt x="1062609" y="216306"/>
                  </a:lnTo>
                  <a:lnTo>
                    <a:pt x="1108043" y="183125"/>
                  </a:lnTo>
                  <a:lnTo>
                    <a:pt x="1148832" y="168916"/>
                  </a:lnTo>
                  <a:lnTo>
                    <a:pt x="1192214" y="161753"/>
                  </a:lnTo>
                  <a:lnTo>
                    <a:pt x="1214501" y="160858"/>
                  </a:lnTo>
                  <a:close/>
                </a:path>
                <a:path w="3902075" h="567054">
                  <a:moveTo>
                    <a:pt x="2534412" y="0"/>
                  </a:moveTo>
                  <a:lnTo>
                    <a:pt x="2800477" y="0"/>
                  </a:lnTo>
                  <a:lnTo>
                    <a:pt x="2800477" y="15112"/>
                  </a:lnTo>
                  <a:lnTo>
                    <a:pt x="2788539" y="15112"/>
                  </a:lnTo>
                  <a:lnTo>
                    <a:pt x="2777420" y="15561"/>
                  </a:lnTo>
                  <a:lnTo>
                    <a:pt x="2745232" y="31622"/>
                  </a:lnTo>
                  <a:lnTo>
                    <a:pt x="2745232" y="36829"/>
                  </a:lnTo>
                  <a:lnTo>
                    <a:pt x="2763609" y="84014"/>
                  </a:lnTo>
                  <a:lnTo>
                    <a:pt x="2878201" y="294690"/>
                  </a:lnTo>
                  <a:lnTo>
                    <a:pt x="2978023" y="127253"/>
                  </a:lnTo>
                  <a:lnTo>
                    <a:pt x="2994358" y="99157"/>
                  </a:lnTo>
                  <a:lnTo>
                    <a:pt x="3006026" y="76215"/>
                  </a:lnTo>
                  <a:lnTo>
                    <a:pt x="3013027" y="58441"/>
                  </a:lnTo>
                  <a:lnTo>
                    <a:pt x="3015361" y="45846"/>
                  </a:lnTo>
                  <a:lnTo>
                    <a:pt x="3015361" y="38480"/>
                  </a:lnTo>
                  <a:lnTo>
                    <a:pt x="2970706" y="16662"/>
                  </a:lnTo>
                  <a:lnTo>
                    <a:pt x="2953512" y="15112"/>
                  </a:lnTo>
                  <a:lnTo>
                    <a:pt x="2953512" y="0"/>
                  </a:lnTo>
                  <a:lnTo>
                    <a:pt x="3122929" y="0"/>
                  </a:lnTo>
                  <a:lnTo>
                    <a:pt x="3122929" y="15112"/>
                  </a:lnTo>
                  <a:lnTo>
                    <a:pt x="3110019" y="17541"/>
                  </a:lnTo>
                  <a:lnTo>
                    <a:pt x="3098704" y="21018"/>
                  </a:lnTo>
                  <a:lnTo>
                    <a:pt x="3054397" y="63118"/>
                  </a:lnTo>
                  <a:lnTo>
                    <a:pt x="3016123" y="124840"/>
                  </a:lnTo>
                  <a:lnTo>
                    <a:pt x="2895854" y="325793"/>
                  </a:lnTo>
                  <a:lnTo>
                    <a:pt x="2895854" y="460032"/>
                  </a:lnTo>
                  <a:lnTo>
                    <a:pt x="2896119" y="479486"/>
                  </a:lnTo>
                  <a:lnTo>
                    <a:pt x="2903112" y="518513"/>
                  </a:lnTo>
                  <a:lnTo>
                    <a:pt x="2943010" y="539351"/>
                  </a:lnTo>
                  <a:lnTo>
                    <a:pt x="2953512" y="539851"/>
                  </a:lnTo>
                  <a:lnTo>
                    <a:pt x="2984627" y="539851"/>
                  </a:lnTo>
                  <a:lnTo>
                    <a:pt x="2984627" y="554989"/>
                  </a:lnTo>
                  <a:lnTo>
                    <a:pt x="2673096" y="554989"/>
                  </a:lnTo>
                  <a:lnTo>
                    <a:pt x="2673096" y="539851"/>
                  </a:lnTo>
                  <a:lnTo>
                    <a:pt x="2702179" y="539851"/>
                  </a:lnTo>
                  <a:lnTo>
                    <a:pt x="2713823" y="539313"/>
                  </a:lnTo>
                  <a:lnTo>
                    <a:pt x="2750581" y="523473"/>
                  </a:lnTo>
                  <a:lnTo>
                    <a:pt x="2762093" y="478913"/>
                  </a:lnTo>
                  <a:lnTo>
                    <a:pt x="2762377" y="460032"/>
                  </a:lnTo>
                  <a:lnTo>
                    <a:pt x="2762377" y="348716"/>
                  </a:lnTo>
                  <a:lnTo>
                    <a:pt x="2631821" y="110870"/>
                  </a:lnTo>
                  <a:lnTo>
                    <a:pt x="2598674" y="54990"/>
                  </a:lnTo>
                  <a:lnTo>
                    <a:pt x="2568309" y="22542"/>
                  </a:lnTo>
                  <a:lnTo>
                    <a:pt x="2534412" y="15112"/>
                  </a:lnTo>
                  <a:lnTo>
                    <a:pt x="2534412" y="0"/>
                  </a:lnTo>
                  <a:close/>
                </a:path>
                <a:path w="3902075" h="567054">
                  <a:moveTo>
                    <a:pt x="1908683" y="0"/>
                  </a:moveTo>
                  <a:lnTo>
                    <a:pt x="2064639" y="0"/>
                  </a:lnTo>
                  <a:lnTo>
                    <a:pt x="2064639" y="365086"/>
                  </a:lnTo>
                  <a:lnTo>
                    <a:pt x="2153412" y="277914"/>
                  </a:lnTo>
                  <a:lnTo>
                    <a:pt x="2182933" y="246288"/>
                  </a:lnTo>
                  <a:lnTo>
                    <a:pt x="2194433" y="223888"/>
                  </a:lnTo>
                  <a:lnTo>
                    <a:pt x="2194433" y="216522"/>
                  </a:lnTo>
                  <a:lnTo>
                    <a:pt x="2194433" y="209156"/>
                  </a:lnTo>
                  <a:lnTo>
                    <a:pt x="2150110" y="187464"/>
                  </a:lnTo>
                  <a:lnTo>
                    <a:pt x="2150110" y="172313"/>
                  </a:lnTo>
                  <a:lnTo>
                    <a:pt x="2321687" y="172313"/>
                  </a:lnTo>
                  <a:lnTo>
                    <a:pt x="2321687" y="187464"/>
                  </a:lnTo>
                  <a:lnTo>
                    <a:pt x="2309780" y="188650"/>
                  </a:lnTo>
                  <a:lnTo>
                    <a:pt x="2298636" y="190988"/>
                  </a:lnTo>
                  <a:lnTo>
                    <a:pt x="2251487" y="220049"/>
                  </a:lnTo>
                  <a:lnTo>
                    <a:pt x="2206625" y="261950"/>
                  </a:lnTo>
                  <a:lnTo>
                    <a:pt x="2164969" y="302869"/>
                  </a:lnTo>
                  <a:lnTo>
                    <a:pt x="2254885" y="434657"/>
                  </a:lnTo>
                  <a:lnTo>
                    <a:pt x="2279364" y="470368"/>
                  </a:lnTo>
                  <a:lnTo>
                    <a:pt x="2311749" y="515392"/>
                  </a:lnTo>
                  <a:lnTo>
                    <a:pt x="2344640" y="538671"/>
                  </a:lnTo>
                  <a:lnTo>
                    <a:pt x="2354834" y="540257"/>
                  </a:lnTo>
                  <a:lnTo>
                    <a:pt x="2354834" y="554989"/>
                  </a:lnTo>
                  <a:lnTo>
                    <a:pt x="2157095" y="554989"/>
                  </a:lnTo>
                  <a:lnTo>
                    <a:pt x="2157095" y="540257"/>
                  </a:lnTo>
                  <a:lnTo>
                    <a:pt x="2165858" y="540257"/>
                  </a:lnTo>
                  <a:lnTo>
                    <a:pt x="2172208" y="538619"/>
                  </a:lnTo>
                  <a:lnTo>
                    <a:pt x="2176145" y="535343"/>
                  </a:lnTo>
                  <a:lnTo>
                    <a:pt x="2180082" y="532066"/>
                  </a:lnTo>
                  <a:lnTo>
                    <a:pt x="2182114" y="528523"/>
                  </a:lnTo>
                  <a:lnTo>
                    <a:pt x="2182114" y="524700"/>
                  </a:lnTo>
                  <a:lnTo>
                    <a:pt x="2181042" y="518997"/>
                  </a:lnTo>
                  <a:lnTo>
                    <a:pt x="2177827" y="511298"/>
                  </a:lnTo>
                  <a:lnTo>
                    <a:pt x="2172469" y="501604"/>
                  </a:lnTo>
                  <a:lnTo>
                    <a:pt x="2164969" y="489915"/>
                  </a:lnTo>
                  <a:lnTo>
                    <a:pt x="2089150" y="379006"/>
                  </a:lnTo>
                  <a:lnTo>
                    <a:pt x="2064639" y="403148"/>
                  </a:lnTo>
                  <a:lnTo>
                    <a:pt x="2064639" y="471906"/>
                  </a:lnTo>
                  <a:lnTo>
                    <a:pt x="2065141" y="491744"/>
                  </a:lnTo>
                  <a:lnTo>
                    <a:pt x="2077936" y="531469"/>
                  </a:lnTo>
                  <a:lnTo>
                    <a:pt x="2106422" y="540257"/>
                  </a:lnTo>
                  <a:lnTo>
                    <a:pt x="2106422" y="554989"/>
                  </a:lnTo>
                  <a:lnTo>
                    <a:pt x="1908683" y="554989"/>
                  </a:lnTo>
                  <a:lnTo>
                    <a:pt x="1908683" y="540257"/>
                  </a:lnTo>
                  <a:lnTo>
                    <a:pt x="1919900" y="538364"/>
                  </a:lnTo>
                  <a:lnTo>
                    <a:pt x="1929368" y="535141"/>
                  </a:lnTo>
                  <a:lnTo>
                    <a:pt x="1949636" y="491630"/>
                  </a:lnTo>
                  <a:lnTo>
                    <a:pt x="1950085" y="471906"/>
                  </a:lnTo>
                  <a:lnTo>
                    <a:pt x="1950085" y="83057"/>
                  </a:lnTo>
                  <a:lnTo>
                    <a:pt x="1945584" y="36462"/>
                  </a:lnTo>
                  <a:lnTo>
                    <a:pt x="1908683" y="15112"/>
                  </a:lnTo>
                  <a:lnTo>
                    <a:pt x="1908683" y="0"/>
                  </a:lnTo>
                  <a:close/>
                </a:path>
                <a:path w="3902075" h="567054">
                  <a:moveTo>
                    <a:pt x="556260" y="0"/>
                  </a:moveTo>
                  <a:lnTo>
                    <a:pt x="712088" y="0"/>
                  </a:lnTo>
                  <a:lnTo>
                    <a:pt x="712088" y="221424"/>
                  </a:lnTo>
                  <a:lnTo>
                    <a:pt x="727547" y="206065"/>
                  </a:lnTo>
                  <a:lnTo>
                    <a:pt x="769874" y="174561"/>
                  </a:lnTo>
                  <a:lnTo>
                    <a:pt x="810254" y="161715"/>
                  </a:lnTo>
                  <a:lnTo>
                    <a:pt x="824229" y="160858"/>
                  </a:lnTo>
                  <a:lnTo>
                    <a:pt x="841587" y="162136"/>
                  </a:lnTo>
                  <a:lnTo>
                    <a:pt x="885825" y="181317"/>
                  </a:lnTo>
                  <a:lnTo>
                    <a:pt x="914596" y="216047"/>
                  </a:lnTo>
                  <a:lnTo>
                    <a:pt x="926147" y="266501"/>
                  </a:lnTo>
                  <a:lnTo>
                    <a:pt x="928242" y="322516"/>
                  </a:lnTo>
                  <a:lnTo>
                    <a:pt x="928242" y="471906"/>
                  </a:lnTo>
                  <a:lnTo>
                    <a:pt x="928745" y="491744"/>
                  </a:lnTo>
                  <a:lnTo>
                    <a:pt x="941514" y="531469"/>
                  </a:lnTo>
                  <a:lnTo>
                    <a:pt x="969517" y="540257"/>
                  </a:lnTo>
                  <a:lnTo>
                    <a:pt x="969517" y="554989"/>
                  </a:lnTo>
                  <a:lnTo>
                    <a:pt x="775588" y="554989"/>
                  </a:lnTo>
                  <a:lnTo>
                    <a:pt x="775588" y="540257"/>
                  </a:lnTo>
                  <a:lnTo>
                    <a:pt x="785159" y="538157"/>
                  </a:lnTo>
                  <a:lnTo>
                    <a:pt x="793480" y="534730"/>
                  </a:lnTo>
                  <a:lnTo>
                    <a:pt x="813216" y="490656"/>
                  </a:lnTo>
                  <a:lnTo>
                    <a:pt x="813688" y="471906"/>
                  </a:lnTo>
                  <a:lnTo>
                    <a:pt x="813688" y="301231"/>
                  </a:lnTo>
                  <a:lnTo>
                    <a:pt x="812752" y="262609"/>
                  </a:lnTo>
                  <a:lnTo>
                    <a:pt x="797433" y="222859"/>
                  </a:lnTo>
                  <a:lnTo>
                    <a:pt x="791590" y="218363"/>
                  </a:lnTo>
                  <a:lnTo>
                    <a:pt x="784987" y="216103"/>
                  </a:lnTo>
                  <a:lnTo>
                    <a:pt x="777621" y="216103"/>
                  </a:lnTo>
                  <a:lnTo>
                    <a:pt x="737788" y="234051"/>
                  </a:lnTo>
                  <a:lnTo>
                    <a:pt x="712088" y="266852"/>
                  </a:lnTo>
                  <a:lnTo>
                    <a:pt x="712088" y="471906"/>
                  </a:lnTo>
                  <a:lnTo>
                    <a:pt x="715625" y="516028"/>
                  </a:lnTo>
                  <a:lnTo>
                    <a:pt x="750188" y="540257"/>
                  </a:lnTo>
                  <a:lnTo>
                    <a:pt x="750188" y="554989"/>
                  </a:lnTo>
                  <a:lnTo>
                    <a:pt x="556260" y="554989"/>
                  </a:lnTo>
                  <a:lnTo>
                    <a:pt x="556260" y="540257"/>
                  </a:lnTo>
                  <a:lnTo>
                    <a:pt x="567422" y="538364"/>
                  </a:lnTo>
                  <a:lnTo>
                    <a:pt x="576881" y="535141"/>
                  </a:lnTo>
                  <a:lnTo>
                    <a:pt x="597104" y="491630"/>
                  </a:lnTo>
                  <a:lnTo>
                    <a:pt x="597535" y="471906"/>
                  </a:lnTo>
                  <a:lnTo>
                    <a:pt x="597535" y="83057"/>
                  </a:lnTo>
                  <a:lnTo>
                    <a:pt x="593034" y="36462"/>
                  </a:lnTo>
                  <a:lnTo>
                    <a:pt x="556260" y="15112"/>
                  </a:lnTo>
                  <a:lnTo>
                    <a:pt x="556260" y="0"/>
                  </a:lnTo>
                  <a:close/>
                </a:path>
                <a:path w="3902075" h="567054">
                  <a:moveTo>
                    <a:pt x="0" y="0"/>
                  </a:moveTo>
                  <a:lnTo>
                    <a:pt x="498601" y="0"/>
                  </a:lnTo>
                  <a:lnTo>
                    <a:pt x="498601" y="150215"/>
                  </a:lnTo>
                  <a:lnTo>
                    <a:pt x="483870" y="150215"/>
                  </a:lnTo>
                  <a:lnTo>
                    <a:pt x="477129" y="126060"/>
                  </a:lnTo>
                  <a:lnTo>
                    <a:pt x="470042" y="105565"/>
                  </a:lnTo>
                  <a:lnTo>
                    <a:pt x="446047" y="64728"/>
                  </a:lnTo>
                  <a:lnTo>
                    <a:pt x="410972" y="39242"/>
                  </a:lnTo>
                  <a:lnTo>
                    <a:pt x="356488" y="31876"/>
                  </a:lnTo>
                  <a:lnTo>
                    <a:pt x="315213" y="31876"/>
                  </a:lnTo>
                  <a:lnTo>
                    <a:pt x="315213" y="460032"/>
                  </a:lnTo>
                  <a:lnTo>
                    <a:pt x="315501" y="479323"/>
                  </a:lnTo>
                  <a:lnTo>
                    <a:pt x="322843" y="518395"/>
                  </a:lnTo>
                  <a:lnTo>
                    <a:pt x="364527" y="539351"/>
                  </a:lnTo>
                  <a:lnTo>
                    <a:pt x="375793" y="539851"/>
                  </a:lnTo>
                  <a:lnTo>
                    <a:pt x="394207" y="539851"/>
                  </a:lnTo>
                  <a:lnTo>
                    <a:pt x="394207" y="554989"/>
                  </a:lnTo>
                  <a:lnTo>
                    <a:pt x="103631" y="554989"/>
                  </a:lnTo>
                  <a:lnTo>
                    <a:pt x="103631" y="539851"/>
                  </a:lnTo>
                  <a:lnTo>
                    <a:pt x="122047" y="539851"/>
                  </a:lnTo>
                  <a:lnTo>
                    <a:pt x="133548" y="539313"/>
                  </a:lnTo>
                  <a:lnTo>
                    <a:pt x="170433" y="523473"/>
                  </a:lnTo>
                  <a:lnTo>
                    <a:pt x="181959" y="478913"/>
                  </a:lnTo>
                  <a:lnTo>
                    <a:pt x="182244" y="460032"/>
                  </a:lnTo>
                  <a:lnTo>
                    <a:pt x="182244" y="31876"/>
                  </a:lnTo>
                  <a:lnTo>
                    <a:pt x="142112" y="31876"/>
                  </a:lnTo>
                  <a:lnTo>
                    <a:pt x="115960" y="33373"/>
                  </a:lnTo>
                  <a:lnTo>
                    <a:pt x="75229" y="45271"/>
                  </a:lnTo>
                  <a:lnTo>
                    <a:pt x="44463" y="73981"/>
                  </a:lnTo>
                  <a:lnTo>
                    <a:pt x="21949" y="121302"/>
                  </a:lnTo>
                  <a:lnTo>
                    <a:pt x="15620" y="150215"/>
                  </a:lnTo>
                  <a:lnTo>
                    <a:pt x="0" y="1502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540" y="1091006"/>
            <a:ext cx="8415020" cy="2911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7670" marR="55880" indent="-344805" algn="just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Before</a:t>
            </a:r>
            <a:r>
              <a:rPr sz="2200" dirty="0">
                <a:latin typeface="Times New Roman"/>
                <a:cs typeface="Times New Roman"/>
              </a:rPr>
              <a:t> learning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concepts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Basic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Electronics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Computer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Organization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spc="-5" dirty="0">
                <a:latin typeface="Times New Roman"/>
                <a:cs typeface="Times New Roman"/>
              </a:rPr>
              <a:t>you should have </a:t>
            </a:r>
            <a:r>
              <a:rPr sz="2200" dirty="0">
                <a:latin typeface="Times New Roman"/>
                <a:cs typeface="Times New Roman"/>
              </a:rPr>
              <a:t>a basic </a:t>
            </a:r>
            <a:r>
              <a:rPr sz="2200" spc="-5" dirty="0">
                <a:latin typeface="Times New Roman"/>
                <a:cs typeface="Times New Roman"/>
              </a:rPr>
              <a:t>knowledge </a:t>
            </a:r>
            <a:r>
              <a:rPr sz="2200" dirty="0">
                <a:latin typeface="Times New Roman"/>
                <a:cs typeface="Times New Roman"/>
              </a:rPr>
              <a:t>of functional </a:t>
            </a:r>
            <a:r>
              <a:rPr sz="2200" spc="-5" dirty="0">
                <a:latin typeface="Times New Roman"/>
                <a:cs typeface="Times New Roman"/>
              </a:rPr>
              <a:t>units 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b="1" spc="5" dirty="0">
                <a:latin typeface="Times New Roman"/>
                <a:cs typeface="Times New Roman"/>
              </a:rPr>
              <a:t>computer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system.</a:t>
            </a:r>
            <a:endParaRPr sz="22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knowledge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mathematics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least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upto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10</a:t>
            </a:r>
            <a:r>
              <a:rPr sz="2175" baseline="24904" dirty="0">
                <a:latin typeface="Times New Roman"/>
                <a:cs typeface="Times New Roman"/>
              </a:rPr>
              <a:t>th</a:t>
            </a:r>
            <a:r>
              <a:rPr sz="2175" spc="270" baseline="2490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standard.</a:t>
            </a:r>
            <a:endParaRPr sz="22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knowledge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English</a:t>
            </a:r>
            <a:r>
              <a:rPr sz="2200" spc="-5" dirty="0">
                <a:latin typeface="Times New Roman"/>
                <a:cs typeface="Times New Roman"/>
              </a:rPr>
              <a:t> language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upto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satisfactory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level.</a:t>
            </a:r>
            <a:endParaRPr sz="2200">
              <a:latin typeface="Times New Roman"/>
              <a:cs typeface="Times New Roman"/>
            </a:endParaRPr>
          </a:p>
          <a:p>
            <a:pPr marL="407670" marR="62230" indent="-344805" algn="just">
              <a:lnSpc>
                <a:spcPct val="100000"/>
              </a:lnSpc>
              <a:spcBef>
                <a:spcPts val="530"/>
              </a:spcBef>
            </a:pPr>
            <a:r>
              <a:rPr sz="2200" spc="5" dirty="0">
                <a:latin typeface="Wingdings"/>
                <a:cs typeface="Wingdings"/>
              </a:rPr>
              <a:t>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last unit </a:t>
            </a:r>
            <a:r>
              <a:rPr sz="2200" spc="-15" dirty="0">
                <a:latin typeface="Times New Roman"/>
                <a:cs typeface="Times New Roman"/>
              </a:rPr>
              <a:t>we </a:t>
            </a:r>
            <a:r>
              <a:rPr sz="2200" spc="-5" dirty="0">
                <a:latin typeface="Times New Roman"/>
                <a:cs typeface="Times New Roman"/>
              </a:rPr>
              <a:t>have discussed about </a:t>
            </a:r>
            <a:r>
              <a:rPr sz="2200" dirty="0">
                <a:latin typeface="Times New Roman"/>
                <a:cs typeface="Times New Roman"/>
              </a:rPr>
              <a:t>how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build control </a:t>
            </a:r>
            <a:r>
              <a:rPr sz="2200" spc="-5" dirty="0">
                <a:latin typeface="Times New Roman"/>
                <a:cs typeface="Times New Roman"/>
              </a:rPr>
              <a:t>unit </a:t>
            </a:r>
            <a:r>
              <a:rPr sz="2200" spc="-10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CPU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5" dirty="0">
                <a:latin typeface="Times New Roman"/>
                <a:cs typeface="Times New Roman"/>
              </a:rPr>
              <a:t> using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either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concept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hardwired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Microprogrammed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control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organization.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2383" y="0"/>
              <a:ext cx="4366133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51021" y="62230"/>
            <a:ext cx="38150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Prerequisite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25" dirty="0"/>
              <a:t>Recap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5988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2/9/2022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361" y="1194003"/>
            <a:ext cx="268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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Hierarchy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2346" y="0"/>
            <a:ext cx="7818120" cy="894715"/>
            <a:chOff x="1332346" y="0"/>
            <a:chExt cx="7818120" cy="894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346" y="0"/>
              <a:ext cx="7811653" cy="744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519" y="0"/>
              <a:ext cx="1522222" cy="89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123" y="1524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3123" y="1524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20792" y="62230"/>
            <a:ext cx="87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T</a:t>
            </a:r>
            <a:r>
              <a:rPr spc="-10" dirty="0"/>
              <a:t>op</a:t>
            </a:r>
            <a:r>
              <a:rPr dirty="0"/>
              <a:t>i</a:t>
            </a:r>
            <a:r>
              <a:rPr spc="-5" dirty="0"/>
              <a:t>c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800" cy="8168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244" y="6466738"/>
            <a:ext cx="5988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2/9/2022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8726" y="6466738"/>
            <a:ext cx="1332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 R</a:t>
            </a:r>
            <a:r>
              <a:rPr sz="1200" spc="2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UMAR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AMCA-0104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7477" y="6466738"/>
            <a:ext cx="458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IT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cso-unit4</Template>
  <TotalTime>0</TotalTime>
  <Words>4096</Words>
  <Application>Microsoft Office PowerPoint</Application>
  <PresentationFormat>On-screen Show (4:3)</PresentationFormat>
  <Paragraphs>1152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Malgun Gothic</vt:lpstr>
      <vt:lpstr>Arial</vt:lpstr>
      <vt:lpstr>Calibri</vt:lpstr>
      <vt:lpstr>Gulim</vt:lpstr>
      <vt:lpstr>Times New Roman</vt:lpstr>
      <vt:lpstr>Wingdings</vt:lpstr>
      <vt:lpstr>Office Theme</vt:lpstr>
      <vt:lpstr>MEMORY MANAGEMENT</vt:lpstr>
      <vt:lpstr>Content</vt:lpstr>
      <vt:lpstr>Course Objective</vt:lpstr>
      <vt:lpstr>COs</vt:lpstr>
      <vt:lpstr>POs</vt:lpstr>
      <vt:lpstr>Pos Cont..</vt:lpstr>
      <vt:lpstr>CO-PO Mapping</vt:lpstr>
      <vt:lpstr>Prerequisite and Recap</vt:lpstr>
      <vt:lpstr>Topic</vt:lpstr>
      <vt:lpstr>Topic Objective</vt:lpstr>
      <vt:lpstr>Memory Hierarchy (CO4)</vt:lpstr>
      <vt:lpstr>Memory Hierarchy Cont.. (CO4)</vt:lpstr>
      <vt:lpstr>PowerPoint Presentation</vt:lpstr>
      <vt:lpstr>Daily Quiz</vt:lpstr>
      <vt:lpstr>Recap</vt:lpstr>
      <vt:lpstr>Topic</vt:lpstr>
      <vt:lpstr>Topic Objective</vt:lpstr>
      <vt:lpstr>RAM CHIP (CO4)</vt:lpstr>
      <vt:lpstr>RAM CHIP (CO4)</vt:lpstr>
      <vt:lpstr>RAM CHIP (CO4)</vt:lpstr>
      <vt:lpstr>ROM CHIP (CO4)</vt:lpstr>
      <vt:lpstr>Memory Address Map(CO4)</vt:lpstr>
      <vt:lpstr>Memory Address Map(CO4)</vt:lpstr>
      <vt:lpstr>Memory Connection to CPU (CO4)</vt:lpstr>
      <vt:lpstr>Memory Connection to CPU (CO4)</vt:lpstr>
      <vt:lpstr>Memory Connection to CPU (CO4)</vt:lpstr>
      <vt:lpstr>Memory Connection to CPU (CO4)</vt:lpstr>
      <vt:lpstr>Daily Quiz</vt:lpstr>
      <vt:lpstr>Recap</vt:lpstr>
      <vt:lpstr>Topic</vt:lpstr>
      <vt:lpstr>Topic Objective</vt:lpstr>
      <vt:lpstr>Auxiliary Memory</vt:lpstr>
      <vt:lpstr>Auxiliary Memory (CO4)</vt:lpstr>
      <vt:lpstr>Associative Memory (CO4)</vt:lpstr>
      <vt:lpstr>Associative Memory (CO4)</vt:lpstr>
      <vt:lpstr>Associative Memory (CO4)</vt:lpstr>
      <vt:lpstr>Daily Quiz</vt:lpstr>
      <vt:lpstr>Topic</vt:lpstr>
      <vt:lpstr>Questions</vt:lpstr>
      <vt:lpstr>Questions</vt:lpstr>
      <vt:lpstr>Questions</vt:lpstr>
      <vt:lpstr>Topic Objective</vt:lpstr>
      <vt:lpstr>Cache Memory (CO4)</vt:lpstr>
      <vt:lpstr>Cache Mapping (CO4)</vt:lpstr>
      <vt:lpstr>PowerPoint Presentation</vt:lpstr>
      <vt:lpstr>Associative mapping cache(all no.s in octal)</vt:lpstr>
      <vt:lpstr>Direct Mapping (CO4)</vt:lpstr>
      <vt:lpstr>PowerPoint Presentation</vt:lpstr>
      <vt:lpstr>Direct Mapping (CO4)</vt:lpstr>
      <vt:lpstr>Direct mapping cache (CO4)</vt:lpstr>
      <vt:lpstr>Direct mapping cache organization :</vt:lpstr>
      <vt:lpstr>Direct mapping cache organization :</vt:lpstr>
      <vt:lpstr>Direct mapping</vt:lpstr>
      <vt:lpstr>Direct mapping</vt:lpstr>
      <vt:lpstr>Daily Quiz</vt:lpstr>
      <vt:lpstr>Topic</vt:lpstr>
      <vt:lpstr>Topic Objective</vt:lpstr>
      <vt:lpstr>2D and 2.5D Memory organization (CO4)</vt:lpstr>
      <vt:lpstr>2D and 2.5D Memory organization (CO4)</vt:lpstr>
      <vt:lpstr>2D and 2.5D Memory organization (CO4)</vt:lpstr>
      <vt:lpstr>PowerPoint Presentation</vt:lpstr>
      <vt:lpstr>2D and 2.5D Memory organization (CO4)</vt:lpstr>
      <vt:lpstr>2D and 2.5D Memory organization (CO4)</vt:lpstr>
      <vt:lpstr>Daily Quiz</vt:lpstr>
      <vt:lpstr>Weekly Assignment</vt:lpstr>
      <vt:lpstr>Faculty Video Links, YouTube &amp; NPTEL Video  Links and Online Courses Details</vt:lpstr>
      <vt:lpstr>Old Question Papers</vt:lpstr>
      <vt:lpstr>Expected Questions for University Exam</vt:lpstr>
      <vt:lpstr>Expected Questions for University Exam Cont.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DESKTOP</dc:creator>
  <cp:lastModifiedBy>DESKTOP</cp:lastModifiedBy>
  <cp:revision>1</cp:revision>
  <dcterms:created xsi:type="dcterms:W3CDTF">2023-01-25T15:47:04Z</dcterms:created>
  <dcterms:modified xsi:type="dcterms:W3CDTF">2023-01-25T15:48:03Z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2022-11-24T00:00:00Z</vt:filetime>
  </property>
</Properties>
</file>