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1519" y="0"/>
            <a:ext cx="1613789" cy="8914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123" y="1524"/>
            <a:ext cx="7772400" cy="685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73123" y="1524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0" y="685800"/>
                </a:moveTo>
                <a:lnTo>
                  <a:pt x="7772400" y="685800"/>
                </a:ln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44367" y="62230"/>
            <a:ext cx="2255265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2232" y="0"/>
            <a:ext cx="2317877" cy="8914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124" y="1524"/>
            <a:ext cx="7772400" cy="685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73124" y="1524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0" y="685800"/>
                </a:moveTo>
                <a:lnTo>
                  <a:pt x="7772400" y="685800"/>
                </a:ln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1428" y="62230"/>
            <a:ext cx="3041142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157" y="1697101"/>
            <a:ext cx="5127625" cy="403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244" y="6466738"/>
            <a:ext cx="6762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92526" y="6435039"/>
            <a:ext cx="133286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707" y="6466738"/>
            <a:ext cx="3175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ktuonline.com/papers/mca-1-sem-computer-organization-and-architecture-rca-104-2018-1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jp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s://www.youtube.com/watch?v=RAeXWjPMRVM" TargetMode="External"/><Relationship Id="rId7" Type="http://schemas.openxmlformats.org/officeDocument/2006/relationships/image" Target="../media/image69.png"/><Relationship Id="rId2" Type="http://schemas.openxmlformats.org/officeDocument/2006/relationships/hyperlink" Target="https://www.webopedia.com/quick_ref/computer-architecture-study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hyperlink" Target="https://www.youtube.com/watch?v=DHhcnjEKEFo" TargetMode="External"/><Relationship Id="rId4" Type="http://schemas.openxmlformats.org/officeDocument/2006/relationships/hyperlink" Target="https://www.youtube.com/watch?v=HKmWvlrrN3M" TargetMode="External"/><Relationship Id="rId9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8850"/>
            <a:chOff x="1332346" y="0"/>
            <a:chExt cx="7818120" cy="95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871" y="0"/>
              <a:ext cx="7304278" cy="9552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0042" y="0"/>
            <a:ext cx="6799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r>
              <a:rPr sz="2400" spc="-10" dirty="0">
                <a:latin typeface="Times New Roman"/>
                <a:cs typeface="Times New Roman"/>
              </a:rPr>
              <a:t> Institute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Technology,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1143000"/>
            <a:ext cx="6400800" cy="7620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75"/>
              </a:spcBef>
            </a:pPr>
            <a:r>
              <a:rPr sz="2800" b="1" dirty="0">
                <a:latin typeface="Times New Roman"/>
                <a:cs typeface="Times New Roman"/>
              </a:rPr>
              <a:t>Register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transfer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and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microoperations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410200" y="3962400"/>
            <a:ext cx="3429000" cy="1752600"/>
          </a:xfrm>
          <a:custGeom>
            <a:avLst/>
            <a:gdLst/>
            <a:ahLst/>
            <a:cxnLst/>
            <a:rect l="l" t="t" r="r" b="b"/>
            <a:pathLst>
              <a:path w="3429000" h="1752600">
                <a:moveTo>
                  <a:pt x="0" y="1752600"/>
                </a:moveTo>
                <a:lnTo>
                  <a:pt x="3429000" y="1752600"/>
                </a:lnTo>
                <a:lnTo>
                  <a:pt x="34290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67553" y="3988434"/>
            <a:ext cx="3126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Mr. </a:t>
            </a:r>
            <a:r>
              <a:rPr lang="en-US" sz="2400" dirty="0" smtClean="0">
                <a:latin typeface="Times New Roman"/>
                <a:cs typeface="Times New Roman"/>
              </a:rPr>
              <a:t>LAKSHM JI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5943600"/>
            <a:ext cx="533400" cy="533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0044" y="6568237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1/19/2022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7000" y="2590800"/>
            <a:ext cx="1524000" cy="15240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2400" y="2971800"/>
            <a:ext cx="2057400" cy="5334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295"/>
              </a:spcBef>
            </a:pPr>
            <a:r>
              <a:rPr sz="2500" spc="-5" dirty="0">
                <a:latin typeface="Times New Roman"/>
                <a:cs typeface="Times New Roman"/>
              </a:rPr>
              <a:t>Unit: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6511" y="6323787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1354" y="6323787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5070" y="6323787"/>
            <a:ext cx="504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0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0" y="38100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200" dirty="0">
                <a:latin typeface="Times New Roman"/>
                <a:cs typeface="Times New Roman"/>
              </a:rPr>
              <a:t>COMPUTER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239645" algn="l"/>
              </a:tabLst>
            </a:pPr>
            <a:r>
              <a:rPr sz="2200" spc="-30" dirty="0">
                <a:latin typeface="Times New Roman"/>
                <a:cs typeface="Times New Roman"/>
              </a:rPr>
              <a:t>ORGANIZATION	</a:t>
            </a:r>
            <a:r>
              <a:rPr sz="2200" spc="-5" dirty="0">
                <a:latin typeface="Times New Roman"/>
                <a:cs typeface="Times New Roman"/>
              </a:rPr>
              <a:t>(AMCA-0104)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00" y="48768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latin typeface="Times New Roman"/>
                <a:cs typeface="Times New Roman"/>
              </a:rPr>
              <a:t>MCA-I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578485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6765" algn="l"/>
                <a:tab pos="1756410" algn="l"/>
                <a:tab pos="2592070" algn="l"/>
                <a:tab pos="3619500" algn="l"/>
                <a:tab pos="4677410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s	a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t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eg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er	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er	la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gu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e,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transfer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architecture.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9610" y="1005967"/>
            <a:ext cx="21494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9755" algn="l"/>
                <a:tab pos="1174115" algn="l"/>
              </a:tabLst>
            </a:pPr>
            <a:r>
              <a:rPr sz="2200" spc="-10" dirty="0">
                <a:latin typeface="Calibri"/>
                <a:cs typeface="Calibri"/>
              </a:rPr>
              <a:t>bu</a:t>
            </a:r>
            <a:r>
              <a:rPr sz="2200" dirty="0">
                <a:latin typeface="Calibri"/>
                <a:cs typeface="Calibri"/>
              </a:rPr>
              <a:t>s	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	</a:t>
            </a:r>
            <a:r>
              <a:rPr sz="2200" spc="1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5863" y="0"/>
              <a:ext cx="201599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4883" y="74421"/>
            <a:ext cx="14700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Glossary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044" y="999236"/>
            <a:ext cx="8306434" cy="438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275590" indent="-457200">
              <a:lnSpc>
                <a:spcPct val="100000"/>
              </a:lnSpc>
              <a:spcBef>
                <a:spcPts val="90"/>
              </a:spcBef>
              <a:tabLst>
                <a:tab pos="469265" algn="l"/>
                <a:tab pos="6403340" algn="l"/>
              </a:tabLst>
            </a:pPr>
            <a:r>
              <a:rPr sz="2600" spc="-5" dirty="0">
                <a:latin typeface="Times New Roman"/>
                <a:cs typeface="Times New Roman"/>
              </a:rPr>
              <a:t>2.	(Micro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program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300" dirty="0">
                <a:latin typeface="Times New Roman"/>
                <a:cs typeface="Times New Roman"/>
              </a:rPr>
              <a:t>V</a:t>
            </a:r>
            <a:r>
              <a:rPr sz="2600" spc="-5" dirty="0">
                <a:latin typeface="Times New Roman"/>
                <a:cs typeface="Times New Roman"/>
              </a:rPr>
              <a:t>ertical Microinstruction,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Sequencin</a:t>
            </a:r>
            <a:r>
              <a:rPr sz="2600" dirty="0">
                <a:latin typeface="Times New Roman"/>
                <a:cs typeface="Times New Roman"/>
              </a:rPr>
              <a:t>g</a:t>
            </a:r>
            <a:r>
              <a:rPr sz="2600" spc="-5" dirty="0">
                <a:latin typeface="Times New Roman"/>
                <a:cs typeface="Times New Roman"/>
              </a:rPr>
              <a:t>,  Hardwired)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469900" marR="38735" indent="-457200">
              <a:lnSpc>
                <a:spcPct val="100000"/>
              </a:lnSpc>
              <a:tabLst>
                <a:tab pos="469265" algn="l"/>
                <a:tab pos="7814309" algn="l"/>
              </a:tabLst>
            </a:pPr>
            <a:r>
              <a:rPr sz="2600" spc="-5" dirty="0">
                <a:latin typeface="Times New Roman"/>
                <a:cs typeface="Times New Roman"/>
              </a:rPr>
              <a:t>a.	If the control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signals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generated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combinational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logic,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 generated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type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 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                 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controlled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unit.</a:t>
            </a:r>
            <a:endParaRPr sz="26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tabLst>
                <a:tab pos="615950" algn="l"/>
                <a:tab pos="3536315" algn="l"/>
              </a:tabLst>
            </a:pPr>
            <a:r>
              <a:rPr sz="2600" spc="-5" dirty="0">
                <a:latin typeface="Times New Roman"/>
                <a:cs typeface="Times New Roman"/>
              </a:rPr>
              <a:t>b.		A set of microinstructions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a single </a:t>
            </a:r>
            <a:r>
              <a:rPr sz="2600" spc="-10" dirty="0">
                <a:latin typeface="Times New Roman"/>
                <a:cs typeface="Times New Roman"/>
              </a:rPr>
              <a:t>machine </a:t>
            </a:r>
            <a:r>
              <a:rPr sz="2600" spc="-5" dirty="0">
                <a:latin typeface="Times New Roman"/>
                <a:cs typeface="Times New Roman"/>
              </a:rPr>
              <a:t>instruction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3400" algn="l"/>
                <a:tab pos="7405370" algn="l"/>
              </a:tabLst>
            </a:pPr>
            <a:r>
              <a:rPr sz="2600" spc="-5" dirty="0">
                <a:latin typeface="Times New Roman"/>
                <a:cs typeface="Times New Roman"/>
              </a:rPr>
              <a:t>c.	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decoder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 required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 case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600">
              <a:latin typeface="Times New Roman"/>
              <a:cs typeface="Times New Roman"/>
            </a:endParaRPr>
          </a:p>
          <a:p>
            <a:pPr marL="469900" marR="1114425" indent="-457200">
              <a:lnSpc>
                <a:spcPct val="100000"/>
              </a:lnSpc>
              <a:tabLst>
                <a:tab pos="551815" algn="l"/>
                <a:tab pos="4582160" algn="l"/>
              </a:tabLst>
            </a:pPr>
            <a:r>
              <a:rPr sz="2600" spc="-5" dirty="0">
                <a:latin typeface="Times New Roman"/>
                <a:cs typeface="Times New Roman"/>
              </a:rPr>
              <a:t>d.		Causing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CPU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step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through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 series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micro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operations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878916"/>
            <a:ext cx="6856730" cy="3178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95"/>
              </a:spcBef>
            </a:pPr>
            <a:r>
              <a:rPr sz="2200" spc="5" dirty="0">
                <a:latin typeface="Wingdings"/>
                <a:cs typeface="Wingdings"/>
                <a:hlinkClick r:id="rId2"/>
              </a:rPr>
              <a:t></a:t>
            </a:r>
            <a:r>
              <a:rPr sz="2200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 </a:t>
            </a:r>
            <a:r>
              <a:rPr sz="2200" spc="-53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organization-and-architecture-AMCA-0104-2018-19.html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spc="5" dirty="0">
                <a:latin typeface="Wingdings"/>
                <a:cs typeface="Wingdings"/>
                <a:hlinkClick r:id="rId2"/>
              </a:rPr>
              <a:t></a:t>
            </a:r>
            <a:r>
              <a:rPr sz="2200" spc="355" dirty="0"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320"/>
              </a:spcBef>
            </a:pP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organization-and-architecture-AMCA-0104-2017-18.html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spc="5" dirty="0">
                <a:latin typeface="Wingdings"/>
                <a:cs typeface="Wingdings"/>
                <a:hlinkClick r:id="rId2"/>
              </a:rPr>
              <a:t></a:t>
            </a:r>
            <a:r>
              <a:rPr sz="2200" spc="355" dirty="0">
                <a:latin typeface="Times New Roman"/>
                <a:cs typeface="Times New Roman"/>
                <a:hlinkClick r:id="rId2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325"/>
              </a:spcBef>
            </a:pP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organization-and-architecture-AMCA-0104-2016-17.html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2695" y="0"/>
              <a:ext cx="3942334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1334" y="62230"/>
            <a:ext cx="3391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Old</a:t>
            </a:r>
            <a:r>
              <a:rPr spc="10" dirty="0"/>
              <a:t> </a:t>
            </a:r>
            <a:r>
              <a:rPr spc="-15" dirty="0"/>
              <a:t>Question</a:t>
            </a:r>
            <a:r>
              <a:rPr spc="20" dirty="0"/>
              <a:t> </a:t>
            </a:r>
            <a:r>
              <a:rPr spc="-30" dirty="0"/>
              <a:t>Papers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0"/>
              <a:ext cx="7222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9770" y="62230"/>
            <a:ext cx="6583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Expected</a:t>
            </a:r>
            <a:r>
              <a:rPr spc="25" dirty="0"/>
              <a:t> </a:t>
            </a:r>
            <a:r>
              <a:rPr spc="-15" dirty="0"/>
              <a:t>Questions</a:t>
            </a:r>
            <a:r>
              <a:rPr spc="55" dirty="0"/>
              <a:t> </a:t>
            </a:r>
            <a:r>
              <a:rPr spc="-30" dirty="0"/>
              <a:t>for</a:t>
            </a:r>
            <a:r>
              <a:rPr spc="-5" dirty="0"/>
              <a:t> </a:t>
            </a:r>
            <a:r>
              <a:rPr spc="-15" dirty="0"/>
              <a:t>University</a:t>
            </a:r>
            <a:r>
              <a:rPr spc="20" dirty="0"/>
              <a:t> </a:t>
            </a:r>
            <a:r>
              <a:rPr spc="-15" dirty="0"/>
              <a:t>Exam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356182"/>
            <a:ext cx="8611235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Q-1.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•Multiplexer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•Decoder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•Register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•Counter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Q-2.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Half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Logic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diagrams.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4695" algn="l"/>
                <a:tab pos="2457450" algn="l"/>
                <a:tab pos="3646804" algn="l"/>
                <a:tab pos="5631815" algn="l"/>
                <a:tab pos="6244590" algn="l"/>
                <a:tab pos="7705090" algn="l"/>
              </a:tabLst>
            </a:pPr>
            <a:r>
              <a:rPr sz="2400" spc="-5" dirty="0">
                <a:latin typeface="Times New Roman"/>
                <a:cs typeface="Times New Roman"/>
              </a:rPr>
              <a:t>Q-3.	</a:t>
            </a:r>
            <a:r>
              <a:rPr sz="2400" spc="-10" dirty="0">
                <a:latin typeface="Times New Roman"/>
                <a:cs typeface="Times New Roman"/>
              </a:rPr>
              <a:t>Differentiate	</a:t>
            </a:r>
            <a:r>
              <a:rPr sz="2400" spc="-5" dirty="0">
                <a:latin typeface="Times New Roman"/>
                <a:cs typeface="Times New Roman"/>
              </a:rPr>
              <a:t>between	Combinational	and	Sequential	</a:t>
            </a:r>
            <a:r>
              <a:rPr sz="2400" spc="-10" dirty="0">
                <a:latin typeface="Times New Roman"/>
                <a:cs typeface="Times New Roman"/>
              </a:rPr>
              <a:t>circuits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suitable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diagrams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Q-4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binary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BCD,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2421,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Excess-3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8,4,-2,-1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codes.</a:t>
            </a:r>
            <a:endParaRPr sz="240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  <a:spcBef>
                <a:spcPts val="5"/>
              </a:spcBef>
              <a:tabLst>
                <a:tab pos="692150" algn="l"/>
                <a:tab pos="1774825" algn="l"/>
                <a:tab pos="2207895" algn="l"/>
                <a:tab pos="2945765" algn="l"/>
                <a:tab pos="3698875" algn="l"/>
                <a:tab pos="4372610" algn="l"/>
                <a:tab pos="5473700" algn="l"/>
                <a:tab pos="6720205" algn="l"/>
                <a:tab pos="8156575" algn="l"/>
              </a:tabLst>
            </a:pPr>
            <a:r>
              <a:rPr sz="2400" spc="-10" dirty="0">
                <a:latin typeface="Times New Roman"/>
                <a:cs typeface="Times New Roman"/>
              </a:rPr>
              <a:t>Q-</a:t>
            </a:r>
            <a:r>
              <a:rPr sz="2400" dirty="0">
                <a:latin typeface="Times New Roman"/>
                <a:cs typeface="Times New Roman"/>
              </a:rPr>
              <a:t>5.	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plain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	lo</a:t>
            </a: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ic	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tes</a:t>
            </a:r>
            <a:r>
              <a:rPr sz="2400" dirty="0">
                <a:latin typeface="Times New Roman"/>
                <a:cs typeface="Times New Roman"/>
              </a:rPr>
              <a:t>	with	</a:t>
            </a:r>
            <a:r>
              <a:rPr sz="2400" spc="1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ol,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lge</a:t>
            </a:r>
            <a:r>
              <a:rPr sz="2400" spc="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ic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ion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truth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4904" y="0"/>
              <a:ext cx="21409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63922" y="62230"/>
            <a:ext cx="1591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Summary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786510"/>
            <a:ext cx="853567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890" indent="-457834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interconnection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digital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 </a:t>
            </a:r>
            <a:r>
              <a:rPr sz="2400" dirty="0">
                <a:latin typeface="Times New Roman"/>
                <a:cs typeface="Times New Roman"/>
              </a:rPr>
              <a:t> modules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accomplish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specific information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 system design </a:t>
            </a:r>
            <a:r>
              <a:rPr sz="2400" dirty="0">
                <a:latin typeface="Times New Roman"/>
                <a:cs typeface="Times New Roman"/>
              </a:rPr>
              <a:t>uses a modular </a:t>
            </a:r>
            <a:r>
              <a:rPr sz="2400" spc="-5" dirty="0">
                <a:latin typeface="Times New Roman"/>
                <a:cs typeface="Times New Roman"/>
              </a:rPr>
              <a:t>approach. </a:t>
            </a:r>
            <a:r>
              <a:rPr sz="2400" dirty="0">
                <a:latin typeface="Times New Roman"/>
                <a:cs typeface="Times New Roman"/>
              </a:rPr>
              <a:t>The modules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 constructed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registers,</a:t>
            </a:r>
            <a:r>
              <a:rPr sz="2400" spc="-5" dirty="0">
                <a:latin typeface="Times New Roman"/>
                <a:cs typeface="Times New Roman"/>
              </a:rPr>
              <a:t> decoders,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control logic.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various modules are interconnected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common data 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1140460" algn="l"/>
                <a:tab pos="1802130" algn="l"/>
                <a:tab pos="2232025" algn="l"/>
                <a:tab pos="3778250" algn="l"/>
                <a:tab pos="4610735" algn="l"/>
                <a:tab pos="5052695" algn="l"/>
                <a:tab pos="5851525" algn="l"/>
                <a:tab pos="7516495" algn="l"/>
                <a:tab pos="7909559" algn="l"/>
              </a:tabLst>
            </a:pPr>
            <a:r>
              <a:rPr sz="2400" dirty="0">
                <a:latin typeface="Times New Roman"/>
                <a:cs typeface="Times New Roman"/>
              </a:rPr>
              <a:t>4.	</a:t>
            </a:r>
            <a:r>
              <a:rPr sz="2400" spc="-10" dirty="0">
                <a:latin typeface="Times New Roman"/>
                <a:cs typeface="Times New Roman"/>
              </a:rPr>
              <a:t>Bus	</a:t>
            </a:r>
            <a:r>
              <a:rPr sz="2400" dirty="0">
                <a:latin typeface="Times New Roman"/>
                <a:cs typeface="Times New Roman"/>
              </a:rPr>
              <a:t>may	</a:t>
            </a:r>
            <a:r>
              <a:rPr sz="2400" spc="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constructed	either	</a:t>
            </a:r>
            <a:r>
              <a:rPr sz="2400" spc="10" dirty="0">
                <a:latin typeface="Times New Roman"/>
                <a:cs typeface="Times New Roman"/>
              </a:rPr>
              <a:t>by	</a:t>
            </a:r>
            <a:r>
              <a:rPr sz="2400" dirty="0">
                <a:latin typeface="Times New Roman"/>
                <a:cs typeface="Times New Roman"/>
              </a:rPr>
              <a:t>using	</a:t>
            </a:r>
            <a:r>
              <a:rPr sz="2400" spc="-5" dirty="0">
                <a:latin typeface="Times New Roman"/>
                <a:cs typeface="Times New Roman"/>
              </a:rPr>
              <a:t>multiplexers	or	three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buffers.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2983" y="0"/>
              <a:ext cx="23818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2003" y="62230"/>
            <a:ext cx="18338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References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1167206"/>
            <a:ext cx="875792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005" algn="l"/>
                <a:tab pos="1302385" algn="l"/>
                <a:tab pos="1917700" algn="l"/>
                <a:tab pos="2942590" algn="l"/>
                <a:tab pos="4055745" algn="l"/>
                <a:tab pos="5098415" algn="l"/>
                <a:tab pos="5988685" algn="l"/>
                <a:tab pos="6640830" algn="l"/>
                <a:tab pos="8342630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55" dirty="0">
                <a:latin typeface="Times New Roman"/>
                <a:cs typeface="Times New Roman"/>
              </a:rPr>
              <a:t>L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ic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D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D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n,	</a:t>
            </a:r>
            <a:r>
              <a:rPr sz="2400" b="1" i="1" dirty="0">
                <a:latin typeface="Times New Roman"/>
                <a:cs typeface="Times New Roman"/>
              </a:rPr>
              <a:t>Morris	</a:t>
            </a:r>
            <a:r>
              <a:rPr sz="2400" b="1" i="1" spc="20" dirty="0">
                <a:latin typeface="Times New Roman"/>
                <a:cs typeface="Times New Roman"/>
              </a:rPr>
              <a:t>m</a:t>
            </a:r>
            <a:r>
              <a:rPr sz="2400" b="1" i="1" dirty="0">
                <a:latin typeface="Times New Roman"/>
                <a:cs typeface="Times New Roman"/>
              </a:rPr>
              <a:t>ano	and	K</a:t>
            </a:r>
            <a:r>
              <a:rPr sz="2400" b="1" i="1" spc="-15" dirty="0">
                <a:latin typeface="Times New Roman"/>
                <a:cs typeface="Times New Roman"/>
              </a:rPr>
              <a:t>i</a:t>
            </a:r>
            <a:r>
              <a:rPr sz="2400" b="1" i="1" dirty="0">
                <a:latin typeface="Times New Roman"/>
                <a:cs typeface="Times New Roman"/>
              </a:rPr>
              <a:t>micharels	</a:t>
            </a:r>
            <a:r>
              <a:rPr sz="2400" b="1" i="1" spc="-5" dirty="0">
                <a:latin typeface="Times New Roman"/>
                <a:cs typeface="Times New Roman"/>
              </a:rPr>
              <a:t>4</a:t>
            </a:r>
            <a:r>
              <a:rPr sz="2400" b="1" i="1" spc="-20" dirty="0">
                <a:latin typeface="Times New Roman"/>
                <a:cs typeface="Times New Roman"/>
              </a:rPr>
              <a:t>th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Times New Roman"/>
                <a:cs typeface="Times New Roman"/>
              </a:rPr>
              <a:t>Edition,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Prentice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Hall.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2.Computer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Architecture,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M.Mano(PHI)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411425"/>
            <a:ext cx="7553959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7220" algn="l"/>
                <a:tab pos="3976370" algn="l"/>
                <a:tab pos="542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3.Computer	Organization,	</a:t>
            </a:r>
            <a:r>
              <a:rPr sz="2400" spc="-25" dirty="0">
                <a:latin typeface="Times New Roman"/>
                <a:cs typeface="Times New Roman"/>
              </a:rPr>
              <a:t>Vravice,	</a:t>
            </a:r>
            <a:r>
              <a:rPr sz="2400" spc="-5" dirty="0">
                <a:latin typeface="Times New Roman"/>
                <a:cs typeface="Times New Roman"/>
              </a:rPr>
              <a:t>Zaky&amp;Hamacher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Publication)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4.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Tannenbaum(PHI)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5.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Stallings(PHI)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6.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John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P.Hayes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(McGraw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Hill)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6166" y="2411425"/>
            <a:ext cx="804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TMH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16732" y="5402834"/>
            <a:ext cx="3538854" cy="588645"/>
            <a:chOff x="2816732" y="5402834"/>
            <a:chExt cx="3538854" cy="58864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1304" y="5407406"/>
              <a:ext cx="3529203" cy="5791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7205" y="5803519"/>
              <a:ext cx="140843" cy="1147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21304" y="5407406"/>
              <a:ext cx="3529329" cy="579755"/>
            </a:xfrm>
            <a:custGeom>
              <a:avLst/>
              <a:gdLst/>
              <a:ahLst/>
              <a:cxnLst/>
              <a:rect l="l" t="t" r="r" b="b"/>
              <a:pathLst>
                <a:path w="3529329" h="579754">
                  <a:moveTo>
                    <a:pt x="2906268" y="248843"/>
                  </a:moveTo>
                  <a:lnTo>
                    <a:pt x="2866135" y="257238"/>
                  </a:lnTo>
                  <a:lnTo>
                    <a:pt x="2832752" y="290289"/>
                  </a:lnTo>
                  <a:lnTo>
                    <a:pt x="2818897" y="332431"/>
                  </a:lnTo>
                  <a:lnTo>
                    <a:pt x="2815844" y="372452"/>
                  </a:lnTo>
                  <a:lnTo>
                    <a:pt x="2816127" y="385690"/>
                  </a:lnTo>
                  <a:lnTo>
                    <a:pt x="2822910" y="433163"/>
                  </a:lnTo>
                  <a:lnTo>
                    <a:pt x="2840319" y="469588"/>
                  </a:lnTo>
                  <a:lnTo>
                    <a:pt x="2881296" y="494571"/>
                  </a:lnTo>
                  <a:lnTo>
                    <a:pt x="2904617" y="496874"/>
                  </a:lnTo>
                  <a:lnTo>
                    <a:pt x="2915876" y="496348"/>
                  </a:lnTo>
                  <a:lnTo>
                    <a:pt x="2953321" y="483813"/>
                  </a:lnTo>
                  <a:lnTo>
                    <a:pt x="2982944" y="446482"/>
                  </a:lnTo>
                  <a:lnTo>
                    <a:pt x="2993707" y="401151"/>
                  </a:lnTo>
                  <a:lnTo>
                    <a:pt x="2995041" y="373672"/>
                  </a:lnTo>
                  <a:lnTo>
                    <a:pt x="2994777" y="360434"/>
                  </a:lnTo>
                  <a:lnTo>
                    <a:pt x="2988246" y="312967"/>
                  </a:lnTo>
                  <a:lnTo>
                    <a:pt x="2970694" y="276524"/>
                  </a:lnTo>
                  <a:lnTo>
                    <a:pt x="2929858" y="251198"/>
                  </a:lnTo>
                  <a:lnTo>
                    <a:pt x="2906268" y="248843"/>
                  </a:lnTo>
                  <a:close/>
                </a:path>
                <a:path w="3529329" h="579754">
                  <a:moveTo>
                    <a:pt x="3232149" y="174371"/>
                  </a:moveTo>
                  <a:lnTo>
                    <a:pt x="3242183" y="174371"/>
                  </a:lnTo>
                  <a:lnTo>
                    <a:pt x="3250565" y="174752"/>
                  </a:lnTo>
                  <a:lnTo>
                    <a:pt x="3257042" y="175387"/>
                  </a:lnTo>
                  <a:lnTo>
                    <a:pt x="3263646" y="176022"/>
                  </a:lnTo>
                  <a:lnTo>
                    <a:pt x="3268853" y="177038"/>
                  </a:lnTo>
                  <a:lnTo>
                    <a:pt x="3272790" y="178435"/>
                  </a:lnTo>
                  <a:lnTo>
                    <a:pt x="3276854" y="179832"/>
                  </a:lnTo>
                  <a:lnTo>
                    <a:pt x="3279648" y="181521"/>
                  </a:lnTo>
                  <a:lnTo>
                    <a:pt x="3281172" y="183565"/>
                  </a:lnTo>
                  <a:lnTo>
                    <a:pt x="3282823" y="185610"/>
                  </a:lnTo>
                  <a:lnTo>
                    <a:pt x="3283711" y="187998"/>
                  </a:lnTo>
                  <a:lnTo>
                    <a:pt x="3283711" y="190728"/>
                  </a:lnTo>
                  <a:lnTo>
                    <a:pt x="3283711" y="397002"/>
                  </a:lnTo>
                  <a:lnTo>
                    <a:pt x="3287395" y="440804"/>
                  </a:lnTo>
                  <a:lnTo>
                    <a:pt x="3307222" y="476405"/>
                  </a:lnTo>
                  <a:lnTo>
                    <a:pt x="3345053" y="489508"/>
                  </a:lnTo>
                  <a:lnTo>
                    <a:pt x="3354885" y="488613"/>
                  </a:lnTo>
                  <a:lnTo>
                    <a:pt x="3394642" y="467201"/>
                  </a:lnTo>
                  <a:lnTo>
                    <a:pt x="3426968" y="433438"/>
                  </a:lnTo>
                  <a:lnTo>
                    <a:pt x="3426968" y="190728"/>
                  </a:lnTo>
                  <a:lnTo>
                    <a:pt x="3426968" y="187998"/>
                  </a:lnTo>
                  <a:lnTo>
                    <a:pt x="3453129" y="175387"/>
                  </a:lnTo>
                  <a:lnTo>
                    <a:pt x="3459733" y="174752"/>
                  </a:lnTo>
                  <a:lnTo>
                    <a:pt x="3467989" y="174371"/>
                  </a:lnTo>
                  <a:lnTo>
                    <a:pt x="3478149" y="174371"/>
                  </a:lnTo>
                  <a:lnTo>
                    <a:pt x="3488181" y="174371"/>
                  </a:lnTo>
                  <a:lnTo>
                    <a:pt x="3496564" y="174752"/>
                  </a:lnTo>
                  <a:lnTo>
                    <a:pt x="3503041" y="175387"/>
                  </a:lnTo>
                  <a:lnTo>
                    <a:pt x="3509645" y="176022"/>
                  </a:lnTo>
                  <a:lnTo>
                    <a:pt x="3514852" y="177038"/>
                  </a:lnTo>
                  <a:lnTo>
                    <a:pt x="3518661" y="178435"/>
                  </a:lnTo>
                  <a:lnTo>
                    <a:pt x="3522472" y="179832"/>
                  </a:lnTo>
                  <a:lnTo>
                    <a:pt x="3525139" y="181521"/>
                  </a:lnTo>
                  <a:lnTo>
                    <a:pt x="3526790" y="183565"/>
                  </a:lnTo>
                  <a:lnTo>
                    <a:pt x="3528441" y="185610"/>
                  </a:lnTo>
                  <a:lnTo>
                    <a:pt x="3529203" y="187998"/>
                  </a:lnTo>
                  <a:lnTo>
                    <a:pt x="3529203" y="190728"/>
                  </a:lnTo>
                  <a:lnTo>
                    <a:pt x="3529203" y="555802"/>
                  </a:lnTo>
                  <a:lnTo>
                    <a:pt x="3529203" y="558533"/>
                  </a:lnTo>
                  <a:lnTo>
                    <a:pt x="3528568" y="560920"/>
                  </a:lnTo>
                  <a:lnTo>
                    <a:pt x="3527171" y="562965"/>
                  </a:lnTo>
                  <a:lnTo>
                    <a:pt x="3525901" y="565010"/>
                  </a:lnTo>
                  <a:lnTo>
                    <a:pt x="3523487" y="566724"/>
                  </a:lnTo>
                  <a:lnTo>
                    <a:pt x="3520058" y="568083"/>
                  </a:lnTo>
                  <a:lnTo>
                    <a:pt x="3516629" y="569442"/>
                  </a:lnTo>
                  <a:lnTo>
                    <a:pt x="3512184" y="570471"/>
                  </a:lnTo>
                  <a:lnTo>
                    <a:pt x="3506597" y="571157"/>
                  </a:lnTo>
                  <a:lnTo>
                    <a:pt x="3501008" y="571830"/>
                  </a:lnTo>
                  <a:lnTo>
                    <a:pt x="3493897" y="572173"/>
                  </a:lnTo>
                  <a:lnTo>
                    <a:pt x="3485515" y="572173"/>
                  </a:lnTo>
                  <a:lnTo>
                    <a:pt x="3476498" y="572173"/>
                  </a:lnTo>
                  <a:lnTo>
                    <a:pt x="3443351" y="562965"/>
                  </a:lnTo>
                  <a:lnTo>
                    <a:pt x="3441954" y="560920"/>
                  </a:lnTo>
                  <a:lnTo>
                    <a:pt x="3441319" y="558533"/>
                  </a:lnTo>
                  <a:lnTo>
                    <a:pt x="3441319" y="555802"/>
                  </a:lnTo>
                  <a:lnTo>
                    <a:pt x="3441319" y="513651"/>
                  </a:lnTo>
                  <a:lnTo>
                    <a:pt x="3410759" y="542302"/>
                  </a:lnTo>
                  <a:lnTo>
                    <a:pt x="3363886" y="569927"/>
                  </a:lnTo>
                  <a:lnTo>
                    <a:pt x="3314827" y="579132"/>
                  </a:lnTo>
                  <a:lnTo>
                    <a:pt x="3296729" y="578365"/>
                  </a:lnTo>
                  <a:lnTo>
                    <a:pt x="3251580" y="566851"/>
                  </a:lnTo>
                  <a:lnTo>
                    <a:pt x="3218701" y="543375"/>
                  </a:lnTo>
                  <a:lnTo>
                    <a:pt x="3196748" y="510327"/>
                  </a:lnTo>
                  <a:lnTo>
                    <a:pt x="3184773" y="469106"/>
                  </a:lnTo>
                  <a:lnTo>
                    <a:pt x="3180969" y="414197"/>
                  </a:lnTo>
                  <a:lnTo>
                    <a:pt x="3180969" y="190728"/>
                  </a:lnTo>
                  <a:lnTo>
                    <a:pt x="3180969" y="187998"/>
                  </a:lnTo>
                  <a:lnTo>
                    <a:pt x="3181731" y="185610"/>
                  </a:lnTo>
                  <a:lnTo>
                    <a:pt x="3183255" y="183565"/>
                  </a:lnTo>
                  <a:lnTo>
                    <a:pt x="3184652" y="181521"/>
                  </a:lnTo>
                  <a:lnTo>
                    <a:pt x="3187446" y="179832"/>
                  </a:lnTo>
                  <a:lnTo>
                    <a:pt x="3191383" y="178435"/>
                  </a:lnTo>
                  <a:lnTo>
                    <a:pt x="3195320" y="177038"/>
                  </a:lnTo>
                  <a:lnTo>
                    <a:pt x="3200654" y="176022"/>
                  </a:lnTo>
                  <a:lnTo>
                    <a:pt x="3207385" y="175387"/>
                  </a:lnTo>
                  <a:lnTo>
                    <a:pt x="3213989" y="174752"/>
                  </a:lnTo>
                  <a:lnTo>
                    <a:pt x="3222244" y="174371"/>
                  </a:lnTo>
                  <a:lnTo>
                    <a:pt x="3232149" y="174371"/>
                  </a:lnTo>
                  <a:close/>
                </a:path>
                <a:path w="3529329" h="579754">
                  <a:moveTo>
                    <a:pt x="2909950" y="167386"/>
                  </a:moveTo>
                  <a:lnTo>
                    <a:pt x="2955782" y="170718"/>
                  </a:lnTo>
                  <a:lnTo>
                    <a:pt x="2995041" y="180708"/>
                  </a:lnTo>
                  <a:lnTo>
                    <a:pt x="3042082" y="207677"/>
                  </a:lnTo>
                  <a:lnTo>
                    <a:pt x="3075130" y="248542"/>
                  </a:lnTo>
                  <a:lnTo>
                    <a:pt x="3094656" y="302743"/>
                  </a:lnTo>
                  <a:lnTo>
                    <a:pt x="3100371" y="345925"/>
                  </a:lnTo>
                  <a:lnTo>
                    <a:pt x="3101085" y="369582"/>
                  </a:lnTo>
                  <a:lnTo>
                    <a:pt x="3100322" y="392399"/>
                  </a:lnTo>
                  <a:lnTo>
                    <a:pt x="3094174" y="434965"/>
                  </a:lnTo>
                  <a:lnTo>
                    <a:pt x="3081863" y="473284"/>
                  </a:lnTo>
                  <a:lnTo>
                    <a:pt x="3051556" y="521017"/>
                  </a:lnTo>
                  <a:lnTo>
                    <a:pt x="3006996" y="555628"/>
                  </a:lnTo>
                  <a:lnTo>
                    <a:pt x="2969299" y="570619"/>
                  </a:lnTo>
                  <a:lnTo>
                    <a:pt x="2925294" y="578187"/>
                  </a:lnTo>
                  <a:lnTo>
                    <a:pt x="2900934" y="579132"/>
                  </a:lnTo>
                  <a:lnTo>
                    <a:pt x="2877357" y="578289"/>
                  </a:lnTo>
                  <a:lnTo>
                    <a:pt x="2835015" y="571540"/>
                  </a:lnTo>
                  <a:lnTo>
                    <a:pt x="2798984" y="558110"/>
                  </a:lnTo>
                  <a:lnTo>
                    <a:pt x="2756408" y="526338"/>
                  </a:lnTo>
                  <a:lnTo>
                    <a:pt x="2727725" y="480983"/>
                  </a:lnTo>
                  <a:lnTo>
                    <a:pt x="2716228" y="443407"/>
                  </a:lnTo>
                  <a:lnTo>
                    <a:pt x="2710513" y="400430"/>
                  </a:lnTo>
                  <a:lnTo>
                    <a:pt x="2709798" y="376948"/>
                  </a:lnTo>
                  <a:lnTo>
                    <a:pt x="2710582" y="354119"/>
                  </a:lnTo>
                  <a:lnTo>
                    <a:pt x="2716817" y="311453"/>
                  </a:lnTo>
                  <a:lnTo>
                    <a:pt x="2729295" y="272970"/>
                  </a:lnTo>
                  <a:lnTo>
                    <a:pt x="2759710" y="225310"/>
                  </a:lnTo>
                  <a:lnTo>
                    <a:pt x="2804215" y="190901"/>
                  </a:lnTo>
                  <a:lnTo>
                    <a:pt x="2841692" y="175926"/>
                  </a:lnTo>
                  <a:lnTo>
                    <a:pt x="2885594" y="168337"/>
                  </a:lnTo>
                  <a:lnTo>
                    <a:pt x="2909950" y="167386"/>
                  </a:lnTo>
                  <a:close/>
                </a:path>
                <a:path w="3529329" h="579754">
                  <a:moveTo>
                    <a:pt x="1541653" y="167386"/>
                  </a:moveTo>
                  <a:lnTo>
                    <a:pt x="1590944" y="174297"/>
                  </a:lnTo>
                  <a:lnTo>
                    <a:pt x="1627584" y="194163"/>
                  </a:lnTo>
                  <a:lnTo>
                    <a:pt x="1653131" y="224025"/>
                  </a:lnTo>
                  <a:lnTo>
                    <a:pt x="1668525" y="262356"/>
                  </a:lnTo>
                  <a:lnTo>
                    <a:pt x="1675062" y="311155"/>
                  </a:lnTo>
                  <a:lnTo>
                    <a:pt x="1675510" y="330288"/>
                  </a:lnTo>
                  <a:lnTo>
                    <a:pt x="1675510" y="555802"/>
                  </a:lnTo>
                  <a:lnTo>
                    <a:pt x="1675510" y="558533"/>
                  </a:lnTo>
                  <a:lnTo>
                    <a:pt x="1674621" y="560920"/>
                  </a:lnTo>
                  <a:lnTo>
                    <a:pt x="1672970" y="562965"/>
                  </a:lnTo>
                  <a:lnTo>
                    <a:pt x="1671446" y="565010"/>
                  </a:lnTo>
                  <a:lnTo>
                    <a:pt x="1668653" y="566724"/>
                  </a:lnTo>
                  <a:lnTo>
                    <a:pt x="1664843" y="568083"/>
                  </a:lnTo>
                  <a:lnTo>
                    <a:pt x="1661033" y="569442"/>
                  </a:lnTo>
                  <a:lnTo>
                    <a:pt x="1655825" y="570471"/>
                  </a:lnTo>
                  <a:lnTo>
                    <a:pt x="1649095" y="571157"/>
                  </a:lnTo>
                  <a:lnTo>
                    <a:pt x="1642364" y="571830"/>
                  </a:lnTo>
                  <a:lnTo>
                    <a:pt x="1634108" y="572173"/>
                  </a:lnTo>
                  <a:lnTo>
                    <a:pt x="1624330" y="572173"/>
                  </a:lnTo>
                  <a:lnTo>
                    <a:pt x="1614170" y="572173"/>
                  </a:lnTo>
                  <a:lnTo>
                    <a:pt x="1605787" y="571830"/>
                  </a:lnTo>
                  <a:lnTo>
                    <a:pt x="1599183" y="571157"/>
                  </a:lnTo>
                  <a:lnTo>
                    <a:pt x="1592453" y="570471"/>
                  </a:lnTo>
                  <a:lnTo>
                    <a:pt x="1587245" y="569442"/>
                  </a:lnTo>
                  <a:lnTo>
                    <a:pt x="1583435" y="568083"/>
                  </a:lnTo>
                  <a:lnTo>
                    <a:pt x="1579625" y="566724"/>
                  </a:lnTo>
                  <a:lnTo>
                    <a:pt x="1576832" y="565010"/>
                  </a:lnTo>
                  <a:lnTo>
                    <a:pt x="1575181" y="562965"/>
                  </a:lnTo>
                  <a:lnTo>
                    <a:pt x="1573530" y="560920"/>
                  </a:lnTo>
                  <a:lnTo>
                    <a:pt x="1572768" y="558533"/>
                  </a:lnTo>
                  <a:lnTo>
                    <a:pt x="1572768" y="555802"/>
                  </a:lnTo>
                  <a:lnTo>
                    <a:pt x="1572768" y="347484"/>
                  </a:lnTo>
                  <a:lnTo>
                    <a:pt x="1568831" y="305739"/>
                  </a:lnTo>
                  <a:lnTo>
                    <a:pt x="1546352" y="266928"/>
                  </a:lnTo>
                  <a:lnTo>
                    <a:pt x="1511299" y="257035"/>
                  </a:lnTo>
                  <a:lnTo>
                    <a:pt x="1501465" y="257930"/>
                  </a:lnTo>
                  <a:lnTo>
                    <a:pt x="1461557" y="279340"/>
                  </a:lnTo>
                  <a:lnTo>
                    <a:pt x="1429893" y="313105"/>
                  </a:lnTo>
                  <a:lnTo>
                    <a:pt x="1429893" y="555802"/>
                  </a:lnTo>
                  <a:lnTo>
                    <a:pt x="1429893" y="558533"/>
                  </a:lnTo>
                  <a:lnTo>
                    <a:pt x="1429131" y="560920"/>
                  </a:lnTo>
                  <a:lnTo>
                    <a:pt x="1427480" y="562965"/>
                  </a:lnTo>
                  <a:lnTo>
                    <a:pt x="1425829" y="565010"/>
                  </a:lnTo>
                  <a:lnTo>
                    <a:pt x="1423034" y="566724"/>
                  </a:lnTo>
                  <a:lnTo>
                    <a:pt x="1419097" y="568083"/>
                  </a:lnTo>
                  <a:lnTo>
                    <a:pt x="1415160" y="569442"/>
                  </a:lnTo>
                  <a:lnTo>
                    <a:pt x="1409827" y="570471"/>
                  </a:lnTo>
                  <a:lnTo>
                    <a:pt x="1403349" y="571157"/>
                  </a:lnTo>
                  <a:lnTo>
                    <a:pt x="1396745" y="571830"/>
                  </a:lnTo>
                  <a:lnTo>
                    <a:pt x="1388491" y="572173"/>
                  </a:lnTo>
                  <a:lnTo>
                    <a:pt x="1378331" y="572173"/>
                  </a:lnTo>
                  <a:lnTo>
                    <a:pt x="1368297" y="572173"/>
                  </a:lnTo>
                  <a:lnTo>
                    <a:pt x="1359916" y="571830"/>
                  </a:lnTo>
                  <a:lnTo>
                    <a:pt x="1353439" y="571157"/>
                  </a:lnTo>
                  <a:lnTo>
                    <a:pt x="1346834" y="570471"/>
                  </a:lnTo>
                  <a:lnTo>
                    <a:pt x="1329182" y="562965"/>
                  </a:lnTo>
                  <a:lnTo>
                    <a:pt x="1327531" y="560920"/>
                  </a:lnTo>
                  <a:lnTo>
                    <a:pt x="1326769" y="558533"/>
                  </a:lnTo>
                  <a:lnTo>
                    <a:pt x="1326769" y="555802"/>
                  </a:lnTo>
                  <a:lnTo>
                    <a:pt x="1326769" y="190728"/>
                  </a:lnTo>
                  <a:lnTo>
                    <a:pt x="1326769" y="187998"/>
                  </a:lnTo>
                  <a:lnTo>
                    <a:pt x="1327404" y="185610"/>
                  </a:lnTo>
                  <a:lnTo>
                    <a:pt x="1328800" y="183565"/>
                  </a:lnTo>
                  <a:lnTo>
                    <a:pt x="1330197" y="181521"/>
                  </a:lnTo>
                  <a:lnTo>
                    <a:pt x="1332610" y="179832"/>
                  </a:lnTo>
                  <a:lnTo>
                    <a:pt x="1336167" y="178435"/>
                  </a:lnTo>
                  <a:lnTo>
                    <a:pt x="1339722" y="177038"/>
                  </a:lnTo>
                  <a:lnTo>
                    <a:pt x="1344295" y="176022"/>
                  </a:lnTo>
                  <a:lnTo>
                    <a:pt x="1349883" y="175387"/>
                  </a:lnTo>
                  <a:lnTo>
                    <a:pt x="1355470" y="174752"/>
                  </a:lnTo>
                  <a:lnTo>
                    <a:pt x="1362456" y="174371"/>
                  </a:lnTo>
                  <a:lnTo>
                    <a:pt x="1370965" y="174371"/>
                  </a:lnTo>
                  <a:lnTo>
                    <a:pt x="1379728" y="174371"/>
                  </a:lnTo>
                  <a:lnTo>
                    <a:pt x="1386967" y="174752"/>
                  </a:lnTo>
                  <a:lnTo>
                    <a:pt x="1392682" y="175387"/>
                  </a:lnTo>
                  <a:lnTo>
                    <a:pt x="1398396" y="176022"/>
                  </a:lnTo>
                  <a:lnTo>
                    <a:pt x="1412747" y="183565"/>
                  </a:lnTo>
                  <a:lnTo>
                    <a:pt x="1414145" y="185610"/>
                  </a:lnTo>
                  <a:lnTo>
                    <a:pt x="1414780" y="187998"/>
                  </a:lnTo>
                  <a:lnTo>
                    <a:pt x="1414780" y="190728"/>
                  </a:lnTo>
                  <a:lnTo>
                    <a:pt x="1414780" y="232879"/>
                  </a:lnTo>
                  <a:lnTo>
                    <a:pt x="1445339" y="204238"/>
                  </a:lnTo>
                  <a:lnTo>
                    <a:pt x="1492182" y="176601"/>
                  </a:lnTo>
                  <a:lnTo>
                    <a:pt x="1524845" y="168409"/>
                  </a:lnTo>
                  <a:lnTo>
                    <a:pt x="1541653" y="167386"/>
                  </a:lnTo>
                  <a:close/>
                </a:path>
                <a:path w="3529329" h="579754">
                  <a:moveTo>
                    <a:pt x="1062100" y="167386"/>
                  </a:moveTo>
                  <a:lnTo>
                    <a:pt x="1101899" y="169481"/>
                  </a:lnTo>
                  <a:lnTo>
                    <a:pt x="1150078" y="180537"/>
                  </a:lnTo>
                  <a:lnTo>
                    <a:pt x="1185671" y="201574"/>
                  </a:lnTo>
                  <a:lnTo>
                    <a:pt x="1209103" y="233310"/>
                  </a:lnTo>
                  <a:lnTo>
                    <a:pt x="1221041" y="276367"/>
                  </a:lnTo>
                  <a:lnTo>
                    <a:pt x="1223264" y="311467"/>
                  </a:lnTo>
                  <a:lnTo>
                    <a:pt x="1223264" y="557034"/>
                  </a:lnTo>
                  <a:lnTo>
                    <a:pt x="1223264" y="560857"/>
                  </a:lnTo>
                  <a:lnTo>
                    <a:pt x="1221994" y="563854"/>
                  </a:lnTo>
                  <a:lnTo>
                    <a:pt x="1219199" y="566039"/>
                  </a:lnTo>
                  <a:lnTo>
                    <a:pt x="1216533" y="568223"/>
                  </a:lnTo>
                  <a:lnTo>
                    <a:pt x="1180337" y="572173"/>
                  </a:lnTo>
                  <a:lnTo>
                    <a:pt x="1171739" y="572084"/>
                  </a:lnTo>
                  <a:lnTo>
                    <a:pt x="1138173" y="560857"/>
                  </a:lnTo>
                  <a:lnTo>
                    <a:pt x="1138173" y="557034"/>
                  </a:lnTo>
                  <a:lnTo>
                    <a:pt x="1138173" y="527977"/>
                  </a:lnTo>
                  <a:lnTo>
                    <a:pt x="1100865" y="558213"/>
                  </a:lnTo>
                  <a:lnTo>
                    <a:pt x="1056370" y="575759"/>
                  </a:lnTo>
                  <a:lnTo>
                    <a:pt x="1022731" y="579132"/>
                  </a:lnTo>
                  <a:lnTo>
                    <a:pt x="1008520" y="578659"/>
                  </a:lnTo>
                  <a:lnTo>
                    <a:pt x="969391" y="571563"/>
                  </a:lnTo>
                  <a:lnTo>
                    <a:pt x="927227" y="549059"/>
                  </a:lnTo>
                  <a:lnTo>
                    <a:pt x="899541" y="512013"/>
                  </a:lnTo>
                  <a:lnTo>
                    <a:pt x="890379" y="474713"/>
                  </a:lnTo>
                  <a:lnTo>
                    <a:pt x="889761" y="460438"/>
                  </a:lnTo>
                  <a:lnTo>
                    <a:pt x="890545" y="445006"/>
                  </a:lnTo>
                  <a:lnTo>
                    <a:pt x="902207" y="404990"/>
                  </a:lnTo>
                  <a:lnTo>
                    <a:pt x="927818" y="374290"/>
                  </a:lnTo>
                  <a:lnTo>
                    <a:pt x="967216" y="352753"/>
                  </a:lnTo>
                  <a:lnTo>
                    <a:pt x="1020210" y="340170"/>
                  </a:lnTo>
                  <a:lnTo>
                    <a:pt x="1062986" y="336489"/>
                  </a:lnTo>
                  <a:lnTo>
                    <a:pt x="1086611" y="336029"/>
                  </a:lnTo>
                  <a:lnTo>
                    <a:pt x="1122171" y="336029"/>
                  </a:lnTo>
                  <a:lnTo>
                    <a:pt x="1122171" y="313918"/>
                  </a:lnTo>
                  <a:lnTo>
                    <a:pt x="1116457" y="275247"/>
                  </a:lnTo>
                  <a:lnTo>
                    <a:pt x="1107312" y="262356"/>
                  </a:lnTo>
                  <a:lnTo>
                    <a:pt x="1101979" y="256628"/>
                  </a:lnTo>
                  <a:lnTo>
                    <a:pt x="1062491" y="245834"/>
                  </a:lnTo>
                  <a:lnTo>
                    <a:pt x="1053083" y="245579"/>
                  </a:lnTo>
                  <a:lnTo>
                    <a:pt x="1040487" y="245937"/>
                  </a:lnTo>
                  <a:lnTo>
                    <a:pt x="997172" y="254245"/>
                  </a:lnTo>
                  <a:lnTo>
                    <a:pt x="956865" y="270643"/>
                  </a:lnTo>
                  <a:lnTo>
                    <a:pt x="938275" y="280504"/>
                  </a:lnTo>
                  <a:lnTo>
                    <a:pt x="932560" y="282409"/>
                  </a:lnTo>
                  <a:lnTo>
                    <a:pt x="928243" y="282409"/>
                  </a:lnTo>
                  <a:lnTo>
                    <a:pt x="925194" y="282409"/>
                  </a:lnTo>
                  <a:lnTo>
                    <a:pt x="922528" y="281457"/>
                  </a:lnTo>
                  <a:lnTo>
                    <a:pt x="920242" y="279539"/>
                  </a:lnTo>
                  <a:lnTo>
                    <a:pt x="917956" y="277634"/>
                  </a:lnTo>
                  <a:lnTo>
                    <a:pt x="916050" y="274904"/>
                  </a:lnTo>
                  <a:lnTo>
                    <a:pt x="909828" y="247345"/>
                  </a:lnTo>
                  <a:lnTo>
                    <a:pt x="909828" y="241071"/>
                  </a:lnTo>
                  <a:lnTo>
                    <a:pt x="909828" y="232613"/>
                  </a:lnTo>
                  <a:lnTo>
                    <a:pt x="910462" y="225933"/>
                  </a:lnTo>
                  <a:lnTo>
                    <a:pt x="911859" y="221018"/>
                  </a:lnTo>
                  <a:lnTo>
                    <a:pt x="913257" y="216103"/>
                  </a:lnTo>
                  <a:lnTo>
                    <a:pt x="915796" y="211670"/>
                  </a:lnTo>
                  <a:lnTo>
                    <a:pt x="919607" y="207721"/>
                  </a:lnTo>
                  <a:lnTo>
                    <a:pt x="923417" y="203758"/>
                  </a:lnTo>
                  <a:lnTo>
                    <a:pt x="963890" y="184449"/>
                  </a:lnTo>
                  <a:lnTo>
                    <a:pt x="1004044" y="173372"/>
                  </a:lnTo>
                  <a:lnTo>
                    <a:pt x="1050099" y="167626"/>
                  </a:lnTo>
                  <a:lnTo>
                    <a:pt x="1062100" y="167386"/>
                  </a:lnTo>
                  <a:close/>
                </a:path>
                <a:path w="3529329" h="579754">
                  <a:moveTo>
                    <a:pt x="15875" y="40132"/>
                  </a:moveTo>
                  <a:lnTo>
                    <a:pt x="389127" y="40132"/>
                  </a:lnTo>
                  <a:lnTo>
                    <a:pt x="391668" y="40132"/>
                  </a:lnTo>
                  <a:lnTo>
                    <a:pt x="393826" y="40894"/>
                  </a:lnTo>
                  <a:lnTo>
                    <a:pt x="395986" y="42418"/>
                  </a:lnTo>
                  <a:lnTo>
                    <a:pt x="398018" y="43815"/>
                  </a:lnTo>
                  <a:lnTo>
                    <a:pt x="399669" y="46355"/>
                  </a:lnTo>
                  <a:lnTo>
                    <a:pt x="401065" y="49784"/>
                  </a:lnTo>
                  <a:lnTo>
                    <a:pt x="402463" y="53086"/>
                  </a:lnTo>
                  <a:lnTo>
                    <a:pt x="403478" y="57658"/>
                  </a:lnTo>
                  <a:lnTo>
                    <a:pt x="404113" y="63500"/>
                  </a:lnTo>
                  <a:lnTo>
                    <a:pt x="404749" y="69215"/>
                  </a:lnTo>
                  <a:lnTo>
                    <a:pt x="405130" y="76073"/>
                  </a:lnTo>
                  <a:lnTo>
                    <a:pt x="405130" y="84328"/>
                  </a:lnTo>
                  <a:lnTo>
                    <a:pt x="405130" y="92202"/>
                  </a:lnTo>
                  <a:lnTo>
                    <a:pt x="404749" y="98933"/>
                  </a:lnTo>
                  <a:lnTo>
                    <a:pt x="404113" y="104521"/>
                  </a:lnTo>
                  <a:lnTo>
                    <a:pt x="403478" y="110109"/>
                  </a:lnTo>
                  <a:lnTo>
                    <a:pt x="402463" y="114681"/>
                  </a:lnTo>
                  <a:lnTo>
                    <a:pt x="401065" y="118110"/>
                  </a:lnTo>
                  <a:lnTo>
                    <a:pt x="399669" y="121539"/>
                  </a:lnTo>
                  <a:lnTo>
                    <a:pt x="398018" y="124079"/>
                  </a:lnTo>
                  <a:lnTo>
                    <a:pt x="395986" y="125603"/>
                  </a:lnTo>
                  <a:lnTo>
                    <a:pt x="393826" y="127254"/>
                  </a:lnTo>
                  <a:lnTo>
                    <a:pt x="391668" y="128143"/>
                  </a:lnTo>
                  <a:lnTo>
                    <a:pt x="389127" y="128143"/>
                  </a:lnTo>
                  <a:lnTo>
                    <a:pt x="256539" y="128143"/>
                  </a:lnTo>
                  <a:lnTo>
                    <a:pt x="256539" y="554990"/>
                  </a:lnTo>
                  <a:lnTo>
                    <a:pt x="256539" y="557720"/>
                  </a:lnTo>
                  <a:lnTo>
                    <a:pt x="255650" y="560171"/>
                  </a:lnTo>
                  <a:lnTo>
                    <a:pt x="253872" y="562356"/>
                  </a:lnTo>
                  <a:lnTo>
                    <a:pt x="252094" y="564540"/>
                  </a:lnTo>
                  <a:lnTo>
                    <a:pt x="249174" y="566305"/>
                  </a:lnTo>
                  <a:lnTo>
                    <a:pt x="210044" y="572096"/>
                  </a:lnTo>
                  <a:lnTo>
                    <a:pt x="202564" y="572173"/>
                  </a:lnTo>
                  <a:lnTo>
                    <a:pt x="195085" y="572096"/>
                  </a:lnTo>
                  <a:lnTo>
                    <a:pt x="155956" y="566305"/>
                  </a:lnTo>
                  <a:lnTo>
                    <a:pt x="151130" y="562356"/>
                  </a:lnTo>
                  <a:lnTo>
                    <a:pt x="149351" y="560171"/>
                  </a:lnTo>
                  <a:lnTo>
                    <a:pt x="148462" y="557720"/>
                  </a:lnTo>
                  <a:lnTo>
                    <a:pt x="148462" y="554990"/>
                  </a:lnTo>
                  <a:lnTo>
                    <a:pt x="148462" y="128143"/>
                  </a:lnTo>
                  <a:lnTo>
                    <a:pt x="15875" y="128143"/>
                  </a:lnTo>
                  <a:lnTo>
                    <a:pt x="13207" y="128143"/>
                  </a:lnTo>
                  <a:lnTo>
                    <a:pt x="10921" y="127254"/>
                  </a:lnTo>
                  <a:lnTo>
                    <a:pt x="9017" y="125603"/>
                  </a:lnTo>
                  <a:lnTo>
                    <a:pt x="7112" y="124079"/>
                  </a:lnTo>
                  <a:lnTo>
                    <a:pt x="5461" y="121539"/>
                  </a:lnTo>
                  <a:lnTo>
                    <a:pt x="4063" y="118110"/>
                  </a:lnTo>
                  <a:lnTo>
                    <a:pt x="2667" y="114681"/>
                  </a:lnTo>
                  <a:lnTo>
                    <a:pt x="1650" y="110109"/>
                  </a:lnTo>
                  <a:lnTo>
                    <a:pt x="1015" y="104521"/>
                  </a:lnTo>
                  <a:lnTo>
                    <a:pt x="253" y="98933"/>
                  </a:lnTo>
                  <a:lnTo>
                    <a:pt x="0" y="92202"/>
                  </a:lnTo>
                  <a:lnTo>
                    <a:pt x="0" y="84328"/>
                  </a:lnTo>
                  <a:lnTo>
                    <a:pt x="0" y="76073"/>
                  </a:lnTo>
                  <a:lnTo>
                    <a:pt x="253" y="69215"/>
                  </a:lnTo>
                  <a:lnTo>
                    <a:pt x="1015" y="63500"/>
                  </a:lnTo>
                  <a:lnTo>
                    <a:pt x="1650" y="57658"/>
                  </a:lnTo>
                  <a:lnTo>
                    <a:pt x="2667" y="53086"/>
                  </a:lnTo>
                  <a:lnTo>
                    <a:pt x="4063" y="49784"/>
                  </a:lnTo>
                  <a:lnTo>
                    <a:pt x="5461" y="46355"/>
                  </a:lnTo>
                  <a:lnTo>
                    <a:pt x="7112" y="43815"/>
                  </a:lnTo>
                  <a:lnTo>
                    <a:pt x="9017" y="42418"/>
                  </a:lnTo>
                  <a:lnTo>
                    <a:pt x="10921" y="40894"/>
                  </a:lnTo>
                  <a:lnTo>
                    <a:pt x="13207" y="40132"/>
                  </a:lnTo>
                  <a:lnTo>
                    <a:pt x="15875" y="40132"/>
                  </a:lnTo>
                  <a:close/>
                </a:path>
                <a:path w="3529329" h="579754">
                  <a:moveTo>
                    <a:pt x="2375408" y="37719"/>
                  </a:moveTo>
                  <a:lnTo>
                    <a:pt x="2418842" y="40005"/>
                  </a:lnTo>
                  <a:lnTo>
                    <a:pt x="2497709" y="187045"/>
                  </a:lnTo>
                  <a:lnTo>
                    <a:pt x="2514727" y="226745"/>
                  </a:lnTo>
                  <a:lnTo>
                    <a:pt x="2531745" y="270535"/>
                  </a:lnTo>
                  <a:lnTo>
                    <a:pt x="2532507" y="270535"/>
                  </a:lnTo>
                  <a:lnTo>
                    <a:pt x="2548509" y="227571"/>
                  </a:lnTo>
                  <a:lnTo>
                    <a:pt x="2564510" y="187871"/>
                  </a:lnTo>
                  <a:lnTo>
                    <a:pt x="2622549" y="58547"/>
                  </a:lnTo>
                  <a:lnTo>
                    <a:pt x="2623947" y="54229"/>
                  </a:lnTo>
                  <a:lnTo>
                    <a:pt x="2659429" y="38147"/>
                  </a:lnTo>
                  <a:lnTo>
                    <a:pt x="2681985" y="37719"/>
                  </a:lnTo>
                  <a:lnTo>
                    <a:pt x="2692963" y="37770"/>
                  </a:lnTo>
                  <a:lnTo>
                    <a:pt x="2732659" y="41148"/>
                  </a:lnTo>
                  <a:lnTo>
                    <a:pt x="2739644" y="51181"/>
                  </a:lnTo>
                  <a:lnTo>
                    <a:pt x="2737993" y="56896"/>
                  </a:lnTo>
                  <a:lnTo>
                    <a:pt x="2736342" y="62611"/>
                  </a:lnTo>
                  <a:lnTo>
                    <a:pt x="2733040" y="70358"/>
                  </a:lnTo>
                  <a:lnTo>
                    <a:pt x="2728214" y="80264"/>
                  </a:lnTo>
                  <a:lnTo>
                    <a:pt x="2583307" y="368769"/>
                  </a:lnTo>
                  <a:lnTo>
                    <a:pt x="2583307" y="554990"/>
                  </a:lnTo>
                  <a:lnTo>
                    <a:pt x="2583307" y="557720"/>
                  </a:lnTo>
                  <a:lnTo>
                    <a:pt x="2582418" y="560171"/>
                  </a:lnTo>
                  <a:lnTo>
                    <a:pt x="2543508" y="571868"/>
                  </a:lnTo>
                  <a:lnTo>
                    <a:pt x="2529205" y="572173"/>
                  </a:lnTo>
                  <a:lnTo>
                    <a:pt x="2521634" y="572096"/>
                  </a:lnTo>
                  <a:lnTo>
                    <a:pt x="2486533" y="567677"/>
                  </a:lnTo>
                  <a:lnTo>
                    <a:pt x="2482215" y="566305"/>
                  </a:lnTo>
                  <a:lnTo>
                    <a:pt x="2479294" y="564540"/>
                  </a:lnTo>
                  <a:lnTo>
                    <a:pt x="2477643" y="562356"/>
                  </a:lnTo>
                  <a:lnTo>
                    <a:pt x="2476119" y="560171"/>
                  </a:lnTo>
                  <a:lnTo>
                    <a:pt x="2475230" y="557720"/>
                  </a:lnTo>
                  <a:lnTo>
                    <a:pt x="2475230" y="554990"/>
                  </a:lnTo>
                  <a:lnTo>
                    <a:pt x="2475230" y="368769"/>
                  </a:lnTo>
                  <a:lnTo>
                    <a:pt x="2330322" y="80264"/>
                  </a:lnTo>
                  <a:lnTo>
                    <a:pt x="2318766" y="51054"/>
                  </a:lnTo>
                  <a:lnTo>
                    <a:pt x="2319655" y="46863"/>
                  </a:lnTo>
                  <a:lnTo>
                    <a:pt x="2364767" y="37770"/>
                  </a:lnTo>
                  <a:lnTo>
                    <a:pt x="2375408" y="37719"/>
                  </a:lnTo>
                  <a:close/>
                </a:path>
                <a:path w="3529329" h="579754">
                  <a:moveTo>
                    <a:pt x="1829434" y="0"/>
                  </a:moveTo>
                  <a:lnTo>
                    <a:pt x="1839595" y="0"/>
                  </a:lnTo>
                  <a:lnTo>
                    <a:pt x="1847849" y="381"/>
                  </a:lnTo>
                  <a:lnTo>
                    <a:pt x="1854454" y="1270"/>
                  </a:lnTo>
                  <a:lnTo>
                    <a:pt x="1860931" y="2032"/>
                  </a:lnTo>
                  <a:lnTo>
                    <a:pt x="1866265" y="3175"/>
                  </a:lnTo>
                  <a:lnTo>
                    <a:pt x="1870202" y="4699"/>
                  </a:lnTo>
                  <a:lnTo>
                    <a:pt x="1874139" y="6223"/>
                  </a:lnTo>
                  <a:lnTo>
                    <a:pt x="1876933" y="8001"/>
                  </a:lnTo>
                  <a:lnTo>
                    <a:pt x="1878583" y="10287"/>
                  </a:lnTo>
                  <a:lnTo>
                    <a:pt x="1880234" y="12446"/>
                  </a:lnTo>
                  <a:lnTo>
                    <a:pt x="1880996" y="14859"/>
                  </a:lnTo>
                  <a:lnTo>
                    <a:pt x="1880996" y="17653"/>
                  </a:lnTo>
                  <a:lnTo>
                    <a:pt x="1880996" y="338074"/>
                  </a:lnTo>
                  <a:lnTo>
                    <a:pt x="1989073" y="192773"/>
                  </a:lnTo>
                  <a:lnTo>
                    <a:pt x="1991233" y="189509"/>
                  </a:lnTo>
                  <a:lnTo>
                    <a:pt x="1993645" y="186639"/>
                  </a:lnTo>
                  <a:lnTo>
                    <a:pt x="1996440" y="184188"/>
                  </a:lnTo>
                  <a:lnTo>
                    <a:pt x="1999107" y="181724"/>
                  </a:lnTo>
                  <a:lnTo>
                    <a:pt x="2002790" y="179832"/>
                  </a:lnTo>
                  <a:lnTo>
                    <a:pt x="2042197" y="174440"/>
                  </a:lnTo>
                  <a:lnTo>
                    <a:pt x="2049653" y="174371"/>
                  </a:lnTo>
                  <a:lnTo>
                    <a:pt x="2056909" y="174440"/>
                  </a:lnTo>
                  <a:lnTo>
                    <a:pt x="2091944" y="178435"/>
                  </a:lnTo>
                  <a:lnTo>
                    <a:pt x="2096261" y="179832"/>
                  </a:lnTo>
                  <a:lnTo>
                    <a:pt x="2099183" y="181521"/>
                  </a:lnTo>
                  <a:lnTo>
                    <a:pt x="2100834" y="183565"/>
                  </a:lnTo>
                  <a:lnTo>
                    <a:pt x="2102485" y="185610"/>
                  </a:lnTo>
                  <a:lnTo>
                    <a:pt x="2103247" y="188137"/>
                  </a:lnTo>
                  <a:lnTo>
                    <a:pt x="2103247" y="191135"/>
                  </a:lnTo>
                  <a:lnTo>
                    <a:pt x="2103247" y="195237"/>
                  </a:lnTo>
                  <a:lnTo>
                    <a:pt x="1984120" y="340118"/>
                  </a:lnTo>
                  <a:lnTo>
                    <a:pt x="2107819" y="531253"/>
                  </a:lnTo>
                  <a:lnTo>
                    <a:pt x="2110994" y="536702"/>
                  </a:lnTo>
                  <a:lnTo>
                    <a:pt x="2113407" y="541413"/>
                  </a:lnTo>
                  <a:lnTo>
                    <a:pt x="2114931" y="545376"/>
                  </a:lnTo>
                  <a:lnTo>
                    <a:pt x="2116455" y="549325"/>
                  </a:lnTo>
                  <a:lnTo>
                    <a:pt x="2117217" y="552945"/>
                  </a:lnTo>
                  <a:lnTo>
                    <a:pt x="2117217" y="556221"/>
                  </a:lnTo>
                  <a:lnTo>
                    <a:pt x="2117217" y="558939"/>
                  </a:lnTo>
                  <a:lnTo>
                    <a:pt x="2116455" y="561327"/>
                  </a:lnTo>
                  <a:lnTo>
                    <a:pt x="2114931" y="563372"/>
                  </a:lnTo>
                  <a:lnTo>
                    <a:pt x="2113407" y="565429"/>
                  </a:lnTo>
                  <a:lnTo>
                    <a:pt x="2110740" y="567055"/>
                  </a:lnTo>
                  <a:lnTo>
                    <a:pt x="2106675" y="568286"/>
                  </a:lnTo>
                  <a:lnTo>
                    <a:pt x="2102739" y="569518"/>
                  </a:lnTo>
                  <a:lnTo>
                    <a:pt x="2064004" y="572173"/>
                  </a:lnTo>
                  <a:lnTo>
                    <a:pt x="2056004" y="572122"/>
                  </a:lnTo>
                  <a:lnTo>
                    <a:pt x="2019554" y="568693"/>
                  </a:lnTo>
                  <a:lnTo>
                    <a:pt x="2015108" y="567474"/>
                  </a:lnTo>
                  <a:lnTo>
                    <a:pt x="2002535" y="554990"/>
                  </a:lnTo>
                  <a:lnTo>
                    <a:pt x="1880996" y="362623"/>
                  </a:lnTo>
                  <a:lnTo>
                    <a:pt x="1880996" y="555802"/>
                  </a:lnTo>
                  <a:lnTo>
                    <a:pt x="1880996" y="558533"/>
                  </a:lnTo>
                  <a:lnTo>
                    <a:pt x="1880234" y="560920"/>
                  </a:lnTo>
                  <a:lnTo>
                    <a:pt x="1878583" y="562965"/>
                  </a:lnTo>
                  <a:lnTo>
                    <a:pt x="1876933" y="565010"/>
                  </a:lnTo>
                  <a:lnTo>
                    <a:pt x="1874139" y="566724"/>
                  </a:lnTo>
                  <a:lnTo>
                    <a:pt x="1870202" y="568083"/>
                  </a:lnTo>
                  <a:lnTo>
                    <a:pt x="1866265" y="569442"/>
                  </a:lnTo>
                  <a:lnTo>
                    <a:pt x="1860931" y="570471"/>
                  </a:lnTo>
                  <a:lnTo>
                    <a:pt x="1854454" y="571157"/>
                  </a:lnTo>
                  <a:lnTo>
                    <a:pt x="1847849" y="571830"/>
                  </a:lnTo>
                  <a:lnTo>
                    <a:pt x="1839595" y="572173"/>
                  </a:lnTo>
                  <a:lnTo>
                    <a:pt x="1829434" y="572173"/>
                  </a:lnTo>
                  <a:lnTo>
                    <a:pt x="1819402" y="572173"/>
                  </a:lnTo>
                  <a:lnTo>
                    <a:pt x="1811020" y="571830"/>
                  </a:lnTo>
                  <a:lnTo>
                    <a:pt x="1804543" y="571157"/>
                  </a:lnTo>
                  <a:lnTo>
                    <a:pt x="1797939" y="570471"/>
                  </a:lnTo>
                  <a:lnTo>
                    <a:pt x="1780285" y="562965"/>
                  </a:lnTo>
                  <a:lnTo>
                    <a:pt x="1778634" y="560920"/>
                  </a:lnTo>
                  <a:lnTo>
                    <a:pt x="1777872" y="558533"/>
                  </a:lnTo>
                  <a:lnTo>
                    <a:pt x="1777872" y="555802"/>
                  </a:lnTo>
                  <a:lnTo>
                    <a:pt x="1777872" y="17653"/>
                  </a:lnTo>
                  <a:lnTo>
                    <a:pt x="1777872" y="14859"/>
                  </a:lnTo>
                  <a:lnTo>
                    <a:pt x="1778634" y="12446"/>
                  </a:lnTo>
                  <a:lnTo>
                    <a:pt x="1780285" y="10287"/>
                  </a:lnTo>
                  <a:lnTo>
                    <a:pt x="1781936" y="8001"/>
                  </a:lnTo>
                  <a:lnTo>
                    <a:pt x="1804543" y="1270"/>
                  </a:lnTo>
                  <a:lnTo>
                    <a:pt x="1811020" y="381"/>
                  </a:lnTo>
                  <a:lnTo>
                    <a:pt x="1819402" y="0"/>
                  </a:lnTo>
                  <a:lnTo>
                    <a:pt x="1829434" y="0"/>
                  </a:lnTo>
                  <a:close/>
                </a:path>
                <a:path w="3529329" h="579754">
                  <a:moveTo>
                    <a:pt x="512698" y="0"/>
                  </a:moveTo>
                  <a:lnTo>
                    <a:pt x="522858" y="0"/>
                  </a:lnTo>
                  <a:lnTo>
                    <a:pt x="531114" y="381"/>
                  </a:lnTo>
                  <a:lnTo>
                    <a:pt x="537718" y="1270"/>
                  </a:lnTo>
                  <a:lnTo>
                    <a:pt x="544194" y="2032"/>
                  </a:lnTo>
                  <a:lnTo>
                    <a:pt x="549529" y="3175"/>
                  </a:lnTo>
                  <a:lnTo>
                    <a:pt x="553466" y="4699"/>
                  </a:lnTo>
                  <a:lnTo>
                    <a:pt x="557403" y="6223"/>
                  </a:lnTo>
                  <a:lnTo>
                    <a:pt x="560196" y="8001"/>
                  </a:lnTo>
                  <a:lnTo>
                    <a:pt x="561847" y="10287"/>
                  </a:lnTo>
                  <a:lnTo>
                    <a:pt x="563498" y="12446"/>
                  </a:lnTo>
                  <a:lnTo>
                    <a:pt x="564260" y="14859"/>
                  </a:lnTo>
                  <a:lnTo>
                    <a:pt x="564260" y="17653"/>
                  </a:lnTo>
                  <a:lnTo>
                    <a:pt x="564260" y="219379"/>
                  </a:lnTo>
                  <a:lnTo>
                    <a:pt x="604748" y="187590"/>
                  </a:lnTo>
                  <a:lnTo>
                    <a:pt x="646683" y="170624"/>
                  </a:lnTo>
                  <a:lnTo>
                    <a:pt x="676020" y="167386"/>
                  </a:lnTo>
                  <a:lnTo>
                    <a:pt x="693880" y="168149"/>
                  </a:lnTo>
                  <a:lnTo>
                    <a:pt x="738885" y="179705"/>
                  </a:lnTo>
                  <a:lnTo>
                    <a:pt x="771657" y="203163"/>
                  </a:lnTo>
                  <a:lnTo>
                    <a:pt x="793718" y="236315"/>
                  </a:lnTo>
                  <a:lnTo>
                    <a:pt x="805914" y="277941"/>
                  </a:lnTo>
                  <a:lnTo>
                    <a:pt x="809879" y="331927"/>
                  </a:lnTo>
                  <a:lnTo>
                    <a:pt x="809879" y="555802"/>
                  </a:lnTo>
                  <a:lnTo>
                    <a:pt x="809879" y="558533"/>
                  </a:lnTo>
                  <a:lnTo>
                    <a:pt x="808990" y="560920"/>
                  </a:lnTo>
                  <a:lnTo>
                    <a:pt x="807339" y="562965"/>
                  </a:lnTo>
                  <a:lnTo>
                    <a:pt x="805815" y="565010"/>
                  </a:lnTo>
                  <a:lnTo>
                    <a:pt x="803020" y="566724"/>
                  </a:lnTo>
                  <a:lnTo>
                    <a:pt x="799210" y="568083"/>
                  </a:lnTo>
                  <a:lnTo>
                    <a:pt x="795400" y="569442"/>
                  </a:lnTo>
                  <a:lnTo>
                    <a:pt x="790194" y="570471"/>
                  </a:lnTo>
                  <a:lnTo>
                    <a:pt x="783462" y="571157"/>
                  </a:lnTo>
                  <a:lnTo>
                    <a:pt x="776732" y="571830"/>
                  </a:lnTo>
                  <a:lnTo>
                    <a:pt x="768477" y="572173"/>
                  </a:lnTo>
                  <a:lnTo>
                    <a:pt x="758697" y="572173"/>
                  </a:lnTo>
                  <a:lnTo>
                    <a:pt x="748537" y="572173"/>
                  </a:lnTo>
                  <a:lnTo>
                    <a:pt x="740156" y="571830"/>
                  </a:lnTo>
                  <a:lnTo>
                    <a:pt x="733552" y="571157"/>
                  </a:lnTo>
                  <a:lnTo>
                    <a:pt x="726820" y="570471"/>
                  </a:lnTo>
                  <a:lnTo>
                    <a:pt x="721614" y="569442"/>
                  </a:lnTo>
                  <a:lnTo>
                    <a:pt x="717804" y="568083"/>
                  </a:lnTo>
                  <a:lnTo>
                    <a:pt x="713994" y="566724"/>
                  </a:lnTo>
                  <a:lnTo>
                    <a:pt x="711199" y="565010"/>
                  </a:lnTo>
                  <a:lnTo>
                    <a:pt x="709548" y="562965"/>
                  </a:lnTo>
                  <a:lnTo>
                    <a:pt x="707897" y="560920"/>
                  </a:lnTo>
                  <a:lnTo>
                    <a:pt x="707135" y="558533"/>
                  </a:lnTo>
                  <a:lnTo>
                    <a:pt x="707135" y="555802"/>
                  </a:lnTo>
                  <a:lnTo>
                    <a:pt x="707135" y="347484"/>
                  </a:lnTo>
                  <a:lnTo>
                    <a:pt x="703198" y="305739"/>
                  </a:lnTo>
                  <a:lnTo>
                    <a:pt x="680719" y="266928"/>
                  </a:lnTo>
                  <a:lnTo>
                    <a:pt x="645668" y="257035"/>
                  </a:lnTo>
                  <a:lnTo>
                    <a:pt x="635833" y="257930"/>
                  </a:lnTo>
                  <a:lnTo>
                    <a:pt x="595925" y="279340"/>
                  </a:lnTo>
                  <a:lnTo>
                    <a:pt x="564260" y="313105"/>
                  </a:lnTo>
                  <a:lnTo>
                    <a:pt x="564260" y="555802"/>
                  </a:lnTo>
                  <a:lnTo>
                    <a:pt x="564260" y="558533"/>
                  </a:lnTo>
                  <a:lnTo>
                    <a:pt x="563498" y="560920"/>
                  </a:lnTo>
                  <a:lnTo>
                    <a:pt x="561847" y="562965"/>
                  </a:lnTo>
                  <a:lnTo>
                    <a:pt x="560196" y="565010"/>
                  </a:lnTo>
                  <a:lnTo>
                    <a:pt x="557403" y="566724"/>
                  </a:lnTo>
                  <a:lnTo>
                    <a:pt x="553466" y="568083"/>
                  </a:lnTo>
                  <a:lnTo>
                    <a:pt x="549529" y="569442"/>
                  </a:lnTo>
                  <a:lnTo>
                    <a:pt x="544194" y="570471"/>
                  </a:lnTo>
                  <a:lnTo>
                    <a:pt x="537718" y="571157"/>
                  </a:lnTo>
                  <a:lnTo>
                    <a:pt x="531114" y="571830"/>
                  </a:lnTo>
                  <a:lnTo>
                    <a:pt x="522858" y="572173"/>
                  </a:lnTo>
                  <a:lnTo>
                    <a:pt x="512698" y="572173"/>
                  </a:lnTo>
                  <a:lnTo>
                    <a:pt x="502666" y="572173"/>
                  </a:lnTo>
                  <a:lnTo>
                    <a:pt x="494283" y="571830"/>
                  </a:lnTo>
                  <a:lnTo>
                    <a:pt x="487806" y="571157"/>
                  </a:lnTo>
                  <a:lnTo>
                    <a:pt x="481203" y="570471"/>
                  </a:lnTo>
                  <a:lnTo>
                    <a:pt x="463549" y="562965"/>
                  </a:lnTo>
                  <a:lnTo>
                    <a:pt x="461898" y="560920"/>
                  </a:lnTo>
                  <a:lnTo>
                    <a:pt x="461136" y="558533"/>
                  </a:lnTo>
                  <a:lnTo>
                    <a:pt x="461136" y="555802"/>
                  </a:lnTo>
                  <a:lnTo>
                    <a:pt x="461136" y="17653"/>
                  </a:lnTo>
                  <a:lnTo>
                    <a:pt x="461136" y="14859"/>
                  </a:lnTo>
                  <a:lnTo>
                    <a:pt x="461898" y="12446"/>
                  </a:lnTo>
                  <a:lnTo>
                    <a:pt x="463549" y="10287"/>
                  </a:lnTo>
                  <a:lnTo>
                    <a:pt x="465200" y="8001"/>
                  </a:lnTo>
                  <a:lnTo>
                    <a:pt x="487806" y="1270"/>
                  </a:lnTo>
                  <a:lnTo>
                    <a:pt x="494283" y="381"/>
                  </a:lnTo>
                  <a:lnTo>
                    <a:pt x="502666" y="0"/>
                  </a:lnTo>
                  <a:lnTo>
                    <a:pt x="512698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005967"/>
            <a:ext cx="8077834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libri"/>
                <a:cs typeface="Calibri"/>
              </a:rPr>
              <a:t>To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discuss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about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fundamental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concepts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register,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transfer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arithmetic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logic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4223" y="0"/>
              <a:ext cx="539927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2607" y="62230"/>
            <a:ext cx="4854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Fundamental</a:t>
            </a:r>
            <a:r>
              <a:rPr spc="45" dirty="0"/>
              <a:t> </a:t>
            </a:r>
            <a:r>
              <a:rPr spc="-10" dirty="0"/>
              <a:t>Concepts</a:t>
            </a:r>
            <a:r>
              <a:rPr spc="10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181099"/>
            <a:ext cx="830389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 </a:t>
            </a:r>
            <a:r>
              <a:rPr sz="2400" dirty="0">
                <a:latin typeface="Times New Roman"/>
                <a:cs typeface="Times New Roman"/>
              </a:rPr>
              <a:t>are a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computer memory used to quickly </a:t>
            </a:r>
            <a:r>
              <a:rPr sz="2400" spc="-10" dirty="0">
                <a:latin typeface="Times New Roman"/>
                <a:cs typeface="Times New Roman"/>
              </a:rPr>
              <a:t>accept,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instructions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immediately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ts val="4320"/>
              </a:lnSpc>
              <a:spcBef>
                <a:spcPts val="38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registers used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the CPU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often termed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Processor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processor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storage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address,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any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characters).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4223" y="0"/>
              <a:ext cx="539927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2607" y="62230"/>
            <a:ext cx="4854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Fundamental</a:t>
            </a:r>
            <a:r>
              <a:rPr spc="45" dirty="0"/>
              <a:t> </a:t>
            </a:r>
            <a:r>
              <a:rPr spc="-10" dirty="0"/>
              <a:t>Concepts</a:t>
            </a:r>
            <a:r>
              <a:rPr spc="10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5440" y="1432560"/>
            <a:ext cx="860996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890" indent="-344805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manipulating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501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holding the memory </a:t>
            </a:r>
            <a:r>
              <a:rPr sz="2400" spc="-5" dirty="0">
                <a:latin typeface="Times New Roman"/>
                <a:cs typeface="Times New Roman"/>
              </a:rPr>
              <a:t>location </a:t>
            </a:r>
            <a:r>
              <a:rPr sz="2400" dirty="0">
                <a:latin typeface="Times New Roman"/>
                <a:cs typeface="Times New Roman"/>
              </a:rPr>
              <a:t>is used to </a:t>
            </a:r>
            <a:r>
              <a:rPr sz="2400" spc="-5" dirty="0">
                <a:latin typeface="Times New Roman"/>
                <a:cs typeface="Times New Roman"/>
              </a:rPr>
              <a:t>calculate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 of </a:t>
            </a:r>
            <a:r>
              <a:rPr sz="2400" dirty="0">
                <a:latin typeface="Times New Roman"/>
                <a:cs typeface="Times New Roman"/>
              </a:rPr>
              <a:t>the next </a:t>
            </a:r>
            <a:r>
              <a:rPr sz="2400" spc="-5" dirty="0">
                <a:latin typeface="Times New Roman"/>
                <a:cs typeface="Times New Roman"/>
              </a:rPr>
              <a:t>instruction after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execution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current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completed.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1048" y="0"/>
              <a:ext cx="440563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9685" y="62230"/>
            <a:ext cx="3856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Register</a:t>
            </a:r>
            <a:r>
              <a:rPr spc="-50" dirty="0"/>
              <a:t> </a:t>
            </a:r>
            <a:r>
              <a:rPr spc="-40" dirty="0"/>
              <a:t>Transfers(CO2)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990600"/>
            <a:ext cx="8077200" cy="51054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960" y="0"/>
            <a:ext cx="7946390" cy="833755"/>
            <a:chOff x="1203960" y="0"/>
            <a:chExt cx="7946390" cy="83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60" y="0"/>
              <a:ext cx="7602982" cy="8303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975" y="92710"/>
            <a:ext cx="71189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Performing</a:t>
            </a:r>
            <a:r>
              <a:rPr sz="2800" spc="-70" dirty="0"/>
              <a:t> </a:t>
            </a:r>
            <a:r>
              <a:rPr sz="2800" spc="-5" dirty="0"/>
              <a:t>arithmetic</a:t>
            </a:r>
            <a:r>
              <a:rPr sz="2800" spc="5" dirty="0"/>
              <a:t> </a:t>
            </a:r>
            <a:r>
              <a:rPr sz="2800" dirty="0"/>
              <a:t>or</a:t>
            </a:r>
            <a:r>
              <a:rPr sz="2800" spc="-20" dirty="0"/>
              <a:t> </a:t>
            </a:r>
            <a:r>
              <a:rPr sz="2800" spc="-5" dirty="0"/>
              <a:t>logical</a:t>
            </a:r>
            <a:r>
              <a:rPr sz="2800" spc="-30" dirty="0"/>
              <a:t> </a:t>
            </a:r>
            <a:r>
              <a:rPr sz="2800" spc="-10" dirty="0"/>
              <a:t>operations</a:t>
            </a:r>
            <a:r>
              <a:rPr sz="2800" spc="-50" dirty="0"/>
              <a:t> </a:t>
            </a:r>
            <a:r>
              <a:rPr sz="2800" spc="-10" dirty="0"/>
              <a:t>(CO2)</a:t>
            </a:r>
            <a:endParaRPr sz="2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6650" y="1365250"/>
          <a:ext cx="7251700" cy="472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R3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Addition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 R1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(R1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R2'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Subtraction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R2'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710" marR="10420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Complement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(really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-R2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(R2'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Negation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Increment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←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Decrement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28010" y="777367"/>
            <a:ext cx="25457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Arithmetic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960" y="0"/>
            <a:ext cx="7946390" cy="833755"/>
            <a:chOff x="1203960" y="0"/>
            <a:chExt cx="7946390" cy="83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60" y="0"/>
              <a:ext cx="7529830" cy="8303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975" y="92710"/>
            <a:ext cx="70427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Performing</a:t>
            </a:r>
            <a:r>
              <a:rPr sz="2800" spc="-70" dirty="0"/>
              <a:t> </a:t>
            </a:r>
            <a:r>
              <a:rPr sz="2800" spc="-5" dirty="0"/>
              <a:t>arithmetic</a:t>
            </a:r>
            <a:r>
              <a:rPr sz="2800" dirty="0"/>
              <a:t> or</a:t>
            </a:r>
            <a:r>
              <a:rPr sz="2800" spc="-25" dirty="0"/>
              <a:t> </a:t>
            </a:r>
            <a:r>
              <a:rPr sz="2800" spc="-5" dirty="0"/>
              <a:t>logical</a:t>
            </a:r>
            <a:r>
              <a:rPr sz="2800" spc="-30" dirty="0"/>
              <a:t> </a:t>
            </a:r>
            <a:r>
              <a:rPr sz="2800" spc="-10" dirty="0"/>
              <a:t>operations(CO2)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91600" cy="6261100"/>
            <a:chOff x="0" y="0"/>
            <a:chExt cx="8991600" cy="62611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685800"/>
              <a:ext cx="8686800" cy="557479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0844" y="840104"/>
            <a:ext cx="81273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 </a:t>
            </a:r>
            <a:r>
              <a:rPr sz="2400" spc="-10" dirty="0">
                <a:latin typeface="Times New Roman"/>
                <a:cs typeface="Times New Roman"/>
              </a:rPr>
              <a:t>Design </a:t>
            </a:r>
            <a:r>
              <a:rPr sz="2400" spc="-5" dirty="0">
                <a:latin typeface="Times New Roman"/>
                <a:cs typeface="Times New Roman"/>
              </a:rPr>
              <a:t>an arithmetic circuit </a:t>
            </a:r>
            <a:r>
              <a:rPr sz="2400" dirty="0">
                <a:latin typeface="Times New Roman"/>
                <a:cs typeface="Times New Roman"/>
              </a:rPr>
              <a:t>with one </a:t>
            </a:r>
            <a:r>
              <a:rPr sz="2400" spc="-5" dirty="0">
                <a:latin typeface="Times New Roman"/>
                <a:cs typeface="Times New Roman"/>
              </a:rPr>
              <a:t>selection variable S and </a:t>
            </a:r>
            <a:r>
              <a:rPr sz="2400" dirty="0">
                <a:latin typeface="Times New Roman"/>
                <a:cs typeface="Times New Roman"/>
              </a:rPr>
              <a:t> two </a:t>
            </a:r>
            <a:r>
              <a:rPr sz="2400" spc="-5" dirty="0">
                <a:latin typeface="Times New Roman"/>
                <a:cs typeface="Times New Roman"/>
              </a:rPr>
              <a:t>n-bit data </a:t>
            </a:r>
            <a:r>
              <a:rPr sz="2400" dirty="0">
                <a:latin typeface="Times New Roman"/>
                <a:cs typeface="Times New Roman"/>
              </a:rPr>
              <a:t>inputs A and </a:t>
            </a:r>
            <a:r>
              <a:rPr sz="2400" spc="-10" dirty="0">
                <a:latin typeface="Times New Roman"/>
                <a:cs typeface="Times New Roman"/>
              </a:rPr>
              <a:t>B.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circuit </a:t>
            </a:r>
            <a:r>
              <a:rPr sz="2400" spc="-5" dirty="0">
                <a:latin typeface="Times New Roman"/>
                <a:cs typeface="Times New Roman"/>
              </a:rPr>
              <a:t>generates </a:t>
            </a:r>
            <a:r>
              <a:rPr sz="2400" dirty="0">
                <a:latin typeface="Times New Roman"/>
                <a:cs typeface="Times New Roman"/>
              </a:rPr>
              <a:t>the following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 </a:t>
            </a:r>
            <a:r>
              <a:rPr sz="2400" spc="-5" dirty="0">
                <a:latin typeface="Times New Roman"/>
                <a:cs typeface="Times New Roman"/>
              </a:rPr>
              <a:t>arithmetic operations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conjunction </a:t>
            </a:r>
            <a:r>
              <a:rPr sz="2400" dirty="0">
                <a:latin typeface="Times New Roman"/>
                <a:cs typeface="Times New Roman"/>
              </a:rPr>
              <a:t>with the input </a:t>
            </a:r>
            <a:r>
              <a:rPr sz="2400" spc="-5" dirty="0">
                <a:latin typeface="Times New Roman"/>
                <a:cs typeface="Times New Roman"/>
              </a:rPr>
              <a:t>carry 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7" baseline="-20833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.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Draw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diagram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two</a:t>
            </a:r>
            <a:r>
              <a:rPr sz="2400" spc="-5" dirty="0">
                <a:latin typeface="Times New Roman"/>
                <a:cs typeface="Times New Roman"/>
              </a:rPr>
              <a:t> stages.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89050" y="2965450"/>
          <a:ext cx="5575300" cy="228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8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16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16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69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D=A+B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(ADD)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D=A+1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(INCREMENT)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 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A-1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(DECREMENT)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D=A+B’+1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(SUBTRACT)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56502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40104"/>
            <a:ext cx="76917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lecture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Concepts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register,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1015110"/>
            <a:ext cx="80746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817244" algn="l"/>
                <a:tab pos="1841500" algn="l"/>
                <a:tab pos="2661920" algn="l"/>
                <a:tab pos="3796029" algn="l"/>
                <a:tab pos="4378325" algn="l"/>
                <a:tab pos="5366385" algn="l"/>
                <a:tab pos="6253480" algn="l"/>
                <a:tab pos="699452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discuss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bout	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tch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storing	</a:t>
            </a:r>
            <a:r>
              <a:rPr sz="2400" spc="-5" dirty="0">
                <a:latin typeface="Times New Roman"/>
                <a:cs typeface="Times New Roman"/>
              </a:rPr>
              <a:t>wo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ds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fr</a:t>
            </a:r>
            <a:r>
              <a:rPr sz="2400" dirty="0">
                <a:latin typeface="Times New Roman"/>
                <a:cs typeface="Times New Roman"/>
              </a:rPr>
              <a:t>om	memo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22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5" dirty="0">
                <a:latin typeface="Times New Roman"/>
                <a:cs typeface="Times New Roman"/>
              </a:rPr>
              <a:t>execution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902334"/>
            <a:ext cx="6105525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Transfer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Memory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Transfers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330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Common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(Two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330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Microoperations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(Arithmetic,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Logic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Shift)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Logic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6823" y="0"/>
              <a:ext cx="189725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85842" y="62230"/>
            <a:ext cx="13493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</a:t>
            </a:r>
            <a:r>
              <a:rPr spc="-20" dirty="0"/>
              <a:t>nt</a:t>
            </a:r>
            <a:r>
              <a:rPr spc="-5" dirty="0"/>
              <a:t>e</a:t>
            </a:r>
            <a:r>
              <a:rPr spc="-25" dirty="0"/>
              <a:t>n</a:t>
            </a:r>
            <a:r>
              <a:rPr spc="-5" dirty="0"/>
              <a:t>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583" y="0"/>
            <a:ext cx="7907020" cy="894715"/>
            <a:chOff x="1243583" y="0"/>
            <a:chExt cx="79070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0"/>
              <a:ext cx="790041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1713" y="62230"/>
            <a:ext cx="74733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Fetching</a:t>
            </a:r>
            <a:r>
              <a:rPr spc="4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20" dirty="0"/>
              <a:t>storing</a:t>
            </a:r>
            <a:r>
              <a:rPr spc="25" dirty="0"/>
              <a:t> </a:t>
            </a:r>
            <a:r>
              <a:rPr spc="-25" dirty="0"/>
              <a:t>words</a:t>
            </a:r>
            <a:r>
              <a:rPr spc="15" dirty="0"/>
              <a:t> </a:t>
            </a:r>
            <a:r>
              <a:rPr spc="-20" dirty="0"/>
              <a:t>from</a:t>
            </a:r>
            <a:r>
              <a:rPr spc="5" dirty="0"/>
              <a:t> </a:t>
            </a:r>
            <a:r>
              <a:rPr spc="-10" dirty="0"/>
              <a:t>memory</a:t>
            </a:r>
            <a:r>
              <a:rPr spc="130" dirty="0"/>
              <a:t> </a:t>
            </a:r>
            <a:r>
              <a:rPr sz="1800" spc="-5" dirty="0"/>
              <a:t>(CO2)</a:t>
            </a:r>
            <a:endParaRPr sz="1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9572" y="1439671"/>
            <a:ext cx="7931784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39140" indent="-344805">
              <a:lnSpc>
                <a:spcPct val="100000"/>
              </a:lnSpc>
              <a:spcBef>
                <a:spcPts val="100"/>
              </a:spcBef>
              <a:tabLst>
                <a:tab pos="4273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40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Read: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[AR]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tabLst>
                <a:tab pos="4273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dirty="0">
                <a:latin typeface="Times New Roman"/>
                <a:cs typeface="Times New Roman"/>
              </a:rPr>
              <a:t> 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called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400" i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Write: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[AR]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583" y="0"/>
            <a:ext cx="7907020" cy="894715"/>
            <a:chOff x="1243583" y="0"/>
            <a:chExt cx="79070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583" y="0"/>
              <a:ext cx="790041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1713" y="62230"/>
            <a:ext cx="74733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Fetching</a:t>
            </a:r>
            <a:r>
              <a:rPr spc="4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20" dirty="0"/>
              <a:t>storing</a:t>
            </a:r>
            <a:r>
              <a:rPr spc="25" dirty="0"/>
              <a:t> </a:t>
            </a:r>
            <a:r>
              <a:rPr spc="-25" dirty="0"/>
              <a:t>words</a:t>
            </a:r>
            <a:r>
              <a:rPr spc="15" dirty="0"/>
              <a:t> </a:t>
            </a:r>
            <a:r>
              <a:rPr spc="-20" dirty="0"/>
              <a:t>from</a:t>
            </a:r>
            <a:r>
              <a:rPr spc="5" dirty="0"/>
              <a:t> </a:t>
            </a:r>
            <a:r>
              <a:rPr spc="-10" dirty="0"/>
              <a:t>memory</a:t>
            </a:r>
            <a:r>
              <a:rPr spc="130" dirty="0"/>
              <a:t> </a:t>
            </a:r>
            <a:r>
              <a:rPr sz="1800" spc="-5" dirty="0"/>
              <a:t>(CO2)</a:t>
            </a:r>
            <a:endParaRPr sz="18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305800" cy="5300980"/>
            <a:chOff x="0" y="0"/>
            <a:chExt cx="8305800" cy="53009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816863"/>
              <a:ext cx="7848600" cy="44836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143" y="0"/>
              <a:ext cx="744143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1273" y="62230"/>
            <a:ext cx="68961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Execution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20" dirty="0"/>
              <a:t>complete</a:t>
            </a:r>
            <a:r>
              <a:rPr spc="5" dirty="0"/>
              <a:t> </a:t>
            </a:r>
            <a:r>
              <a:rPr spc="-10" dirty="0"/>
              <a:t>instruction</a:t>
            </a:r>
            <a:r>
              <a:rPr spc="35" dirty="0"/>
              <a:t> </a:t>
            </a:r>
            <a:r>
              <a:rPr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907541"/>
            <a:ext cx="8536940" cy="459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1430" indent="-344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program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executed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spc="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going through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cycle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cycle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subdivided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imes New Roman"/>
                <a:cs typeface="Times New Roman"/>
              </a:rPr>
              <a:t>cycles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phases.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93115" algn="l"/>
                <a:tab pos="1351280" algn="l"/>
                <a:tab pos="2162175" algn="l"/>
                <a:tab pos="3500754" algn="l"/>
                <a:tab pos="4241165" algn="l"/>
                <a:tab pos="5732780" algn="l"/>
                <a:tab pos="6558915" algn="l"/>
                <a:tab pos="7711440" algn="l"/>
                <a:tab pos="815022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the	b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sic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omputer	</a:t>
            </a:r>
            <a:r>
              <a:rPr sz="2400" spc="-15" dirty="0">
                <a:latin typeface="Times New Roman"/>
                <a:cs typeface="Times New Roman"/>
              </a:rPr>
              <a:t>eac</a:t>
            </a:r>
            <a:r>
              <a:rPr sz="2400" dirty="0">
                <a:latin typeface="Times New Roman"/>
                <a:cs typeface="Times New Roman"/>
              </a:rPr>
              <a:t>h	ins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10" dirty="0">
                <a:latin typeface="Times New Roman"/>
                <a:cs typeface="Times New Roman"/>
              </a:rPr>
              <a:t>c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le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onsis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the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phases: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1.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Fetch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instruction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memory.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2.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Decode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68935" algn="l"/>
                <a:tab pos="1076960" algn="l"/>
                <a:tab pos="1600835" algn="l"/>
                <a:tab pos="2716530" algn="l"/>
                <a:tab pos="3738245" algn="l"/>
                <a:tab pos="4427220" algn="l"/>
                <a:tab pos="5531485" algn="l"/>
                <a:tab pos="5824220" algn="l"/>
                <a:tab pos="6345555" algn="l"/>
                <a:tab pos="7711440" algn="l"/>
                <a:tab pos="8241665" algn="l"/>
              </a:tabLst>
            </a:pPr>
            <a:r>
              <a:rPr sz="2200" spc="10" dirty="0">
                <a:latin typeface="Calibri"/>
                <a:cs typeface="Calibri"/>
              </a:rPr>
              <a:t>3</a:t>
            </a:r>
            <a:r>
              <a:rPr sz="2200" dirty="0">
                <a:latin typeface="Calibri"/>
                <a:cs typeface="Calibri"/>
              </a:rPr>
              <a:t>.	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ead	the	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f</a:t>
            </a: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ct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	a</a:t>
            </a:r>
            <a:r>
              <a:rPr sz="2200" spc="-3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s	</a:t>
            </a:r>
            <a:r>
              <a:rPr sz="2200" spc="-30" dirty="0">
                <a:latin typeface="Calibri"/>
                <a:cs typeface="Calibri"/>
              </a:rPr>
              <a:t>fr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15" dirty="0">
                <a:latin typeface="Calibri"/>
                <a:cs typeface="Calibri"/>
              </a:rPr>
              <a:t>m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ry	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f	t</a:t>
            </a:r>
            <a:r>
              <a:rPr sz="2200" spc="-3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	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tr</a:t>
            </a:r>
            <a:r>
              <a:rPr sz="2200" spc="-3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ct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	</a:t>
            </a:r>
            <a:r>
              <a:rPr sz="2200" spc="-3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as	</a:t>
            </a:r>
            <a:r>
              <a:rPr sz="2200" spc="-5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indirect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alibri"/>
                <a:cs typeface="Calibri"/>
              </a:rPr>
              <a:t>4.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Execute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instruction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719" y="0"/>
              <a:ext cx="58442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0104" y="62230"/>
            <a:ext cx="52952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Multiple-Bus</a:t>
            </a:r>
            <a:r>
              <a:rPr spc="-10" dirty="0"/>
              <a:t> </a:t>
            </a:r>
            <a:r>
              <a:rPr spc="-20" dirty="0"/>
              <a:t>organization</a:t>
            </a:r>
            <a:r>
              <a:rPr spc="1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670062"/>
            <a:ext cx="8459470" cy="467296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5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</a:t>
            </a:r>
            <a:r>
              <a:rPr sz="2400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Bus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Organization</a:t>
            </a:r>
            <a:endParaRPr sz="24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969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alternative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</a:t>
            </a:r>
            <a:r>
              <a:rPr sz="2200" spc="-5" dirty="0">
                <a:latin typeface="Calibri"/>
                <a:cs typeface="Calibri"/>
              </a:rPr>
              <a:t> bus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structure,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wherein</a:t>
            </a:r>
            <a:r>
              <a:rPr sz="2200" spc="9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</a:t>
            </a:r>
            <a:r>
              <a:rPr sz="2200" spc="-10" dirty="0">
                <a:latin typeface="Calibri"/>
                <a:cs typeface="Calibri"/>
              </a:rPr>
              <a:t> internal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buses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central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unit.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outputs </a:t>
            </a:r>
            <a:r>
              <a:rPr sz="2200" spc="-2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connected 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bus </a:t>
            </a:r>
            <a:r>
              <a:rPr sz="2200" spc="10" dirty="0">
                <a:latin typeface="Calibri"/>
                <a:cs typeface="Calibri"/>
              </a:rPr>
              <a:t>A, </a:t>
            </a:r>
            <a:r>
              <a:rPr sz="2200" dirty="0">
                <a:latin typeface="Calibri"/>
                <a:cs typeface="Calibri"/>
              </a:rPr>
              <a:t>add all </a:t>
            </a:r>
            <a:r>
              <a:rPr sz="2200" spc="-15" dirty="0">
                <a:latin typeface="Calibri"/>
                <a:cs typeface="Calibri"/>
              </a:rPr>
              <a:t>registered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entries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connected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Because </a:t>
            </a:r>
            <a:r>
              <a:rPr sz="2200" spc="-10" dirty="0">
                <a:latin typeface="Calibri"/>
                <a:cs typeface="Calibri"/>
              </a:rPr>
              <a:t>the two </a:t>
            </a:r>
            <a:r>
              <a:rPr sz="2200" spc="-5" dirty="0">
                <a:latin typeface="Calibri"/>
                <a:cs typeface="Calibri"/>
              </a:rPr>
              <a:t>buses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5" dirty="0">
                <a:latin typeface="Calibri"/>
                <a:cs typeface="Calibri"/>
              </a:rPr>
              <a:t>here,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temporary </a:t>
            </a:r>
            <a:r>
              <a:rPr sz="2200" spc="-10" dirty="0">
                <a:latin typeface="Calibri"/>
                <a:cs typeface="Calibri"/>
              </a:rPr>
              <a:t>register </a:t>
            </a:r>
            <a:r>
              <a:rPr sz="2200" dirty="0">
                <a:latin typeface="Calibri"/>
                <a:cs typeface="Calibri"/>
              </a:rPr>
              <a:t>Z is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dirty="0">
                <a:latin typeface="Calibri"/>
                <a:cs typeface="Calibri"/>
              </a:rPr>
              <a:t> necessary </a:t>
            </a:r>
            <a:r>
              <a:rPr sz="2200" spc="-10" dirty="0">
                <a:latin typeface="Calibri"/>
                <a:cs typeface="Calibri"/>
              </a:rPr>
              <a:t>here,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15" dirty="0">
                <a:latin typeface="Calibri"/>
                <a:cs typeface="Calibri"/>
              </a:rPr>
              <a:t>organization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single </a:t>
            </a:r>
            <a:r>
              <a:rPr sz="2200" spc="-5" dirty="0">
                <a:latin typeface="Calibri"/>
                <a:cs typeface="Calibri"/>
              </a:rPr>
              <a:t>bus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store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result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ALU.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Now, </a:t>
            </a:r>
            <a:r>
              <a:rPr sz="2200" spc="-10" dirty="0">
                <a:latin typeface="Calibri"/>
                <a:cs typeface="Calibri"/>
              </a:rPr>
              <a:t>the result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20" dirty="0">
                <a:latin typeface="Calibri"/>
                <a:cs typeface="Calibri"/>
              </a:rPr>
              <a:t>transferred </a:t>
            </a:r>
            <a:r>
              <a:rPr sz="2200" spc="-10" dirty="0">
                <a:latin typeface="Calibri"/>
                <a:cs typeface="Calibri"/>
              </a:rPr>
              <a:t>directly 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bus B,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5" dirty="0">
                <a:latin typeface="Calibri"/>
                <a:cs typeface="Calibri"/>
              </a:rPr>
              <a:t>one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disabled bus A. </a:t>
            </a:r>
            <a:r>
              <a:rPr sz="2200" spc="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bus </a:t>
            </a:r>
            <a:r>
              <a:rPr sz="2200" spc="-10" dirty="0">
                <a:latin typeface="Calibri"/>
                <a:cs typeface="Calibri"/>
              </a:rPr>
              <a:t>link, the result </a:t>
            </a:r>
            <a:r>
              <a:rPr sz="2200" spc="-5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directly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transferred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destination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719" y="0"/>
              <a:ext cx="58442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10104" y="62230"/>
            <a:ext cx="52952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Multiple-Bus</a:t>
            </a:r>
            <a:r>
              <a:rPr spc="-10" dirty="0"/>
              <a:t> </a:t>
            </a:r>
            <a:r>
              <a:rPr spc="-20" dirty="0"/>
              <a:t>organization</a:t>
            </a:r>
            <a:r>
              <a:rPr spc="15" dirty="0"/>
              <a:t> </a:t>
            </a:r>
            <a:r>
              <a:rPr spc="-15" dirty="0"/>
              <a:t>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477000"/>
            <a:chOff x="0" y="0"/>
            <a:chExt cx="8915400" cy="6477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762000"/>
              <a:ext cx="8686800" cy="5715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929767"/>
            <a:ext cx="509270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spc="-20" dirty="0">
                <a:latin typeface="Calibri"/>
                <a:cs typeface="Calibri"/>
              </a:rPr>
              <a:t>Write</a:t>
            </a:r>
            <a:r>
              <a:rPr sz="2200" spc="-10" dirty="0">
                <a:latin typeface="Calibri"/>
                <a:cs typeface="Calibri"/>
              </a:rPr>
              <a:t> steps</a:t>
            </a:r>
            <a:r>
              <a:rPr sz="2200" spc="-15" dirty="0">
                <a:latin typeface="Calibri"/>
                <a:cs typeface="Calibri"/>
              </a:rPr>
              <a:t> for </a:t>
            </a:r>
            <a:r>
              <a:rPr sz="2200" spc="-5" dirty="0">
                <a:latin typeface="Calibri"/>
                <a:cs typeface="Calibri"/>
              </a:rPr>
              <a:t>execution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Explain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organization.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56502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9644" y="929767"/>
            <a:ext cx="7314565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lecture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discussed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Fetching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storing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memory,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execution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steps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complete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instruction.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8191" y="0"/>
              <a:ext cx="5914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6576" y="62230"/>
            <a:ext cx="53644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Register</a:t>
            </a:r>
            <a:r>
              <a:rPr spc="-25" dirty="0"/>
              <a:t> </a:t>
            </a:r>
            <a:r>
              <a:rPr spc="-50" dirty="0"/>
              <a:t>Transfer</a:t>
            </a:r>
            <a:r>
              <a:rPr spc="-45" dirty="0"/>
              <a:t> </a:t>
            </a:r>
            <a:r>
              <a:rPr spc="-10" dirty="0"/>
              <a:t>Language(CO2)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786510"/>
            <a:ext cx="822896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62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symbolic</a:t>
            </a:r>
            <a:r>
              <a:rPr sz="2400" dirty="0">
                <a:latin typeface="Times New Roman"/>
                <a:cs typeface="Times New Roman"/>
              </a:rPr>
              <a:t> notation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microoperation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"</a:t>
            </a:r>
            <a:r>
              <a:rPr sz="2400" b="1" spc="-10" dirty="0">
                <a:latin typeface="Times New Roman"/>
                <a:cs typeface="Times New Roman"/>
              </a:rPr>
              <a:t>register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transfer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implies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availability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 logic </a:t>
            </a:r>
            <a:r>
              <a:rPr sz="2400" dirty="0">
                <a:latin typeface="Times New Roman"/>
                <a:cs typeface="Times New Roman"/>
              </a:rPr>
              <a:t>circuits </a:t>
            </a:r>
            <a:r>
              <a:rPr sz="2400" spc="-10" dirty="0">
                <a:latin typeface="Times New Roman"/>
                <a:cs typeface="Times New Roman"/>
              </a:rPr>
              <a:t>that can perform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stated microoperation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transfer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result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operation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register.</a:t>
            </a:r>
            <a:endParaRPr sz="24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  </a:t>
            </a:r>
            <a:r>
              <a:rPr sz="2400" spc="-5" dirty="0">
                <a:latin typeface="Times New Roman"/>
                <a:cs typeface="Times New Roman"/>
              </a:rPr>
              <a:t>Information transfer </a:t>
            </a:r>
            <a:r>
              <a:rPr sz="2400" dirty="0">
                <a:latin typeface="Times New Roman"/>
                <a:cs typeface="Times New Roman"/>
              </a:rPr>
              <a:t>from one </a:t>
            </a:r>
            <a:r>
              <a:rPr sz="2400" spc="-10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designated 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10" dirty="0">
                <a:latin typeface="Times New Roman"/>
                <a:cs typeface="Times New Roman"/>
              </a:rPr>
              <a:t> symbolic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means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replacement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operator.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9752" y="4067318"/>
            <a:ext cx="6867433" cy="18571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58644" y="6052210"/>
            <a:ext cx="392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Transfer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R2</a:t>
            </a:r>
            <a:r>
              <a:rPr sz="1800" spc="-5" dirty="0">
                <a:latin typeface="Calibri"/>
                <a:cs typeface="Calibri"/>
              </a:rPr>
              <a:t> when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1615" y="0"/>
              <a:ext cx="598462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0000" y="62230"/>
            <a:ext cx="54349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 and</a:t>
            </a:r>
            <a:r>
              <a:rPr spc="5" dirty="0"/>
              <a:t> </a:t>
            </a:r>
            <a:r>
              <a:rPr spc="-5" dirty="0"/>
              <a:t>Memory</a:t>
            </a:r>
            <a:r>
              <a:rPr spc="25" dirty="0"/>
              <a:t> </a:t>
            </a:r>
            <a:r>
              <a:rPr spc="-55" dirty="0"/>
              <a:t>Transfers</a:t>
            </a:r>
            <a:r>
              <a:rPr spc="-15" dirty="0"/>
              <a:t> 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605534"/>
            <a:ext cx="830516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Typical </a:t>
            </a:r>
            <a:r>
              <a:rPr sz="2400" spc="-5" dirty="0">
                <a:latin typeface="Times New Roman"/>
                <a:cs typeface="Times New Roman"/>
              </a:rPr>
              <a:t>digital computer has </a:t>
            </a:r>
            <a:r>
              <a:rPr sz="2400" dirty="0">
                <a:latin typeface="Times New Roman"/>
                <a:cs typeface="Times New Roman"/>
              </a:rPr>
              <a:t>many </a:t>
            </a:r>
            <a:r>
              <a:rPr sz="2400" spc="-5" dirty="0">
                <a:latin typeface="Times New Roman"/>
                <a:cs typeface="Times New Roman"/>
              </a:rPr>
              <a:t>registers, and paths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register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number of </a:t>
            </a:r>
            <a:r>
              <a:rPr sz="2400" spc="-5" dirty="0">
                <a:latin typeface="Times New Roman"/>
                <a:cs typeface="Times New Roman"/>
              </a:rPr>
              <a:t>wires will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excessive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separate lines are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more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scheme for </a:t>
            </a:r>
            <a:r>
              <a:rPr sz="2400" dirty="0">
                <a:latin typeface="Times New Roman"/>
                <a:cs typeface="Times New Roman"/>
              </a:rPr>
              <a:t>transferring information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multiple-register configuration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common bus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56870" marR="9525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bus structure </a:t>
            </a:r>
            <a:r>
              <a:rPr sz="2400" spc="-5" dirty="0">
                <a:latin typeface="Times New Roman"/>
                <a:cs typeface="Times New Roman"/>
              </a:rPr>
              <a:t>consists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set of common lines, one for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 of a </a:t>
            </a:r>
            <a:r>
              <a:rPr sz="2400" spc="-20" dirty="0">
                <a:latin typeface="Times New Roman"/>
                <a:cs typeface="Times New Roman"/>
              </a:rPr>
              <a:t>register, </a:t>
            </a:r>
            <a:r>
              <a:rPr sz="2400" spc="-5" dirty="0">
                <a:latin typeface="Times New Roman"/>
                <a:cs typeface="Times New Roman"/>
              </a:rPr>
              <a:t>through which </a:t>
            </a:r>
            <a:r>
              <a:rPr sz="2400" dirty="0">
                <a:latin typeface="Times New Roman"/>
                <a:cs typeface="Times New Roman"/>
              </a:rPr>
              <a:t>binary information is </a:t>
            </a:r>
            <a:r>
              <a:rPr sz="2400" spc="-10" dirty="0">
                <a:latin typeface="Times New Roman"/>
                <a:cs typeface="Times New Roman"/>
              </a:rPr>
              <a:t>transferred </a:t>
            </a:r>
            <a:r>
              <a:rPr sz="2400" spc="-5" dirty="0">
                <a:latin typeface="Times New Roman"/>
                <a:cs typeface="Times New Roman"/>
              </a:rPr>
              <a:t> 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89150" y="176276"/>
            <a:ext cx="634555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5"/>
              </a:lnSpc>
            </a:pPr>
            <a:r>
              <a:rPr sz="3200" spc="-5" dirty="0">
                <a:latin typeface="Calibri"/>
                <a:cs typeface="Calibri"/>
              </a:rPr>
              <a:t>Bus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Memory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Transfer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Cont..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(CO2)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44000" cy="5803900"/>
            <a:chOff x="0" y="0"/>
            <a:chExt cx="9144000" cy="58039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3999" cy="58033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18029" y="5823000"/>
            <a:ext cx="3617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2.2 </a:t>
            </a:r>
            <a:r>
              <a:rPr sz="1800" spc="-5" dirty="0">
                <a:latin typeface="Calibri"/>
                <a:cs typeface="Calibri"/>
              </a:rPr>
              <a:t>Bus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167206"/>
            <a:ext cx="830389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805" algn="l"/>
                <a:tab pos="2042795" algn="l"/>
                <a:tab pos="2854325" algn="l"/>
                <a:tab pos="4104004" algn="l"/>
                <a:tab pos="4540250" algn="l"/>
                <a:tab pos="5637530" algn="l"/>
                <a:tab pos="6263005" algn="l"/>
                <a:tab pos="735774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basic	concepts	</a:t>
            </a:r>
            <a:r>
              <a:rPr sz="2400" dirty="0">
                <a:latin typeface="Times New Roman"/>
                <a:cs typeface="Times New Roman"/>
              </a:rPr>
              <a:t>of	</a:t>
            </a:r>
            <a:r>
              <a:rPr sz="2400" spc="-5" dirty="0">
                <a:latin typeface="Times New Roman"/>
                <a:cs typeface="Times New Roman"/>
              </a:rPr>
              <a:t>register	and	register	transfer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915160" algn="l"/>
                <a:tab pos="3137535" algn="l"/>
                <a:tab pos="3546475" algn="l"/>
                <a:tab pos="4610100" algn="l"/>
                <a:tab pos="5695950" algn="l"/>
                <a:tab pos="6461125" algn="l"/>
                <a:tab pos="7055484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Understand	concepts	of	</a:t>
            </a:r>
            <a:r>
              <a:rPr sz="2400" spc="-10" dirty="0">
                <a:latin typeface="Times New Roman"/>
                <a:cs typeface="Times New Roman"/>
              </a:rPr>
              <a:t>register	</a:t>
            </a:r>
            <a:r>
              <a:rPr sz="2400" spc="-5" dirty="0">
                <a:latin typeface="Times New Roman"/>
                <a:cs typeface="Times New Roman"/>
              </a:rPr>
              <a:t>transfer	</a:t>
            </a:r>
            <a:r>
              <a:rPr sz="2400" dirty="0">
                <a:latin typeface="Times New Roman"/>
                <a:cs typeface="Times New Roman"/>
              </a:rPr>
              <a:t>logic	</a:t>
            </a:r>
            <a:r>
              <a:rPr sz="2400" spc="-5" dirty="0">
                <a:latin typeface="Times New Roman"/>
                <a:cs typeface="Times New Roman"/>
              </a:rPr>
              <a:t>and	arithmetic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  <a:p>
            <a:pPr marL="356870" marR="5715" indent="-344805">
              <a:lnSpc>
                <a:spcPct val="100000"/>
              </a:lnSpc>
              <a:spcBef>
                <a:spcPts val="580"/>
              </a:spcBef>
              <a:tabLst>
                <a:tab pos="1436370" algn="l"/>
                <a:tab pos="2607310" algn="l"/>
                <a:tab pos="3384550" algn="l"/>
                <a:tab pos="3768725" algn="l"/>
                <a:tab pos="4323715" algn="l"/>
                <a:tab pos="5894070" algn="l"/>
                <a:tab pos="6466840" algn="l"/>
                <a:tab pos="702246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pl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	di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	</a:t>
            </a:r>
            <a:r>
              <a:rPr sz="2400" spc="50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of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ture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rbitr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concepts.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tabLst>
                <a:tab pos="823594" algn="l"/>
                <a:tab pos="1854200" algn="l"/>
                <a:tab pos="3046095" algn="l"/>
                <a:tab pos="3841750" algn="l"/>
                <a:tab pos="4244340" algn="l"/>
                <a:tab pos="5467350" algn="l"/>
                <a:tab pos="6634480" algn="l"/>
                <a:tab pos="785177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discuss</a:t>
            </a:r>
            <a:r>
              <a:rPr sz="2400" dirty="0">
                <a:latin typeface="Times New Roman"/>
                <a:cs typeface="Times New Roman"/>
              </a:rPr>
              <a:t>	di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	</a:t>
            </a:r>
            <a:r>
              <a:rPr sz="2400" spc="50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spc="2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of	memo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spc="-22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memo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mapping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hardware.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207" y="0"/>
              <a:ext cx="33724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846" y="62230"/>
            <a:ext cx="28238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Course</a:t>
            </a:r>
            <a:r>
              <a:rPr spc="-3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3540" y="826084"/>
            <a:ext cx="8531225" cy="539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One </a:t>
            </a:r>
            <a:r>
              <a:rPr sz="3200" spc="-35" dirty="0">
                <a:latin typeface="Calibri"/>
                <a:cs typeface="Calibri"/>
              </a:rPr>
              <a:t>way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constructing </a:t>
            </a:r>
            <a:r>
              <a:rPr sz="3200" spc="-5" dirty="0">
                <a:latin typeface="Calibri"/>
                <a:cs typeface="Calibri"/>
              </a:rPr>
              <a:t>a common bus </a:t>
            </a:r>
            <a:r>
              <a:rPr sz="3200" spc="-25" dirty="0">
                <a:latin typeface="Calibri"/>
                <a:cs typeface="Calibri"/>
              </a:rPr>
              <a:t>system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multiplexers.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multiplexers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source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whose</a:t>
            </a:r>
            <a:r>
              <a:rPr sz="3200" dirty="0">
                <a:latin typeface="Calibri"/>
                <a:cs typeface="Calibri"/>
              </a:rPr>
              <a:t> 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then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placed</a:t>
            </a:r>
            <a:r>
              <a:rPr sz="3200" dirty="0">
                <a:latin typeface="Calibri"/>
                <a:cs typeface="Calibri"/>
              </a:rPr>
              <a:t> 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bus.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construction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bus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four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shown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Fig.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register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spc="-20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bits, </a:t>
            </a:r>
            <a:r>
              <a:rPr sz="3200" spc="-10" dirty="0">
                <a:latin typeface="Calibri"/>
                <a:cs typeface="Calibri"/>
              </a:rPr>
              <a:t>numbered </a:t>
            </a:r>
            <a:r>
              <a:rPr sz="3200" spc="-5" dirty="0">
                <a:latin typeface="Calibri"/>
                <a:cs typeface="Calibri"/>
              </a:rPr>
              <a:t>0 </a:t>
            </a:r>
            <a:r>
              <a:rPr sz="3200" spc="-15" dirty="0">
                <a:latin typeface="Calibri"/>
                <a:cs typeface="Calibri"/>
              </a:rPr>
              <a:t>through </a:t>
            </a:r>
            <a:r>
              <a:rPr sz="3200" spc="-10" dirty="0">
                <a:latin typeface="Calibri"/>
                <a:cs typeface="Calibri"/>
              </a:rPr>
              <a:t>3.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bus </a:t>
            </a:r>
            <a:r>
              <a:rPr sz="3200" spc="-10" dirty="0">
                <a:latin typeface="Calibri"/>
                <a:cs typeface="Calibri"/>
              </a:rPr>
              <a:t>consists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4 x 1 </a:t>
            </a:r>
            <a:r>
              <a:rPr sz="3200" spc="-15" dirty="0">
                <a:latin typeface="Calibri"/>
                <a:cs typeface="Calibri"/>
              </a:rPr>
              <a:t>multiplexers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having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four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inputs, </a:t>
            </a:r>
            <a:r>
              <a:rPr sz="3200" spc="-5" dirty="0">
                <a:latin typeface="Calibri"/>
                <a:cs typeface="Calibri"/>
              </a:rPr>
              <a:t>0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3,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selection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inputs, </a:t>
            </a:r>
            <a:r>
              <a:rPr sz="3200" spc="5" dirty="0">
                <a:latin typeface="Calibri"/>
                <a:cs typeface="Calibri"/>
              </a:rPr>
              <a:t>S1 </a:t>
            </a:r>
            <a:r>
              <a:rPr sz="3200" dirty="0">
                <a:latin typeface="Calibri"/>
                <a:cs typeface="Calibri"/>
              </a:rPr>
              <a:t>and S0. In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spc="-10" dirty="0">
                <a:latin typeface="Calibri"/>
                <a:cs typeface="Calibri"/>
              </a:rPr>
              <a:t>not </a:t>
            </a:r>
            <a:r>
              <a:rPr sz="3200" spc="-15" dirty="0">
                <a:latin typeface="Calibri"/>
                <a:cs typeface="Calibri"/>
              </a:rPr>
              <a:t>to complicate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diagram </a:t>
            </a:r>
            <a:r>
              <a:rPr sz="3200" dirty="0">
                <a:latin typeface="Calibri"/>
                <a:cs typeface="Calibri"/>
              </a:rPr>
              <a:t>with 16 </a:t>
            </a:r>
            <a:r>
              <a:rPr sz="3200" spc="-5" dirty="0">
                <a:latin typeface="Calibri"/>
                <a:cs typeface="Calibri"/>
              </a:rPr>
              <a:t>lines </a:t>
            </a:r>
            <a:r>
              <a:rPr sz="3200" spc="-15" dirty="0">
                <a:latin typeface="Calibri"/>
                <a:cs typeface="Calibri"/>
              </a:rPr>
              <a:t>crossing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50" dirty="0">
                <a:latin typeface="Calibri"/>
                <a:cs typeface="Calibri"/>
              </a:rPr>
              <a:t>other,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use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labels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show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connections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outputs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6175349"/>
            <a:ext cx="64122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3085" algn="l"/>
              </a:tabLst>
            </a:pPr>
            <a:r>
              <a:rPr sz="4800" baseline="-2604" dirty="0">
                <a:latin typeface="Calibri"/>
                <a:cs typeface="Calibri"/>
              </a:rPr>
              <a:t>t</a:t>
            </a:r>
            <a:r>
              <a:rPr sz="4800" spc="-2347" baseline="-2604" dirty="0"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</a:t>
            </a:r>
            <a:r>
              <a:rPr sz="1200" spc="-1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4800" spc="-2242" baseline="-2604" dirty="0"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9/2</a:t>
            </a:r>
            <a:r>
              <a:rPr sz="1200" spc="-60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1612" baseline="-2604" dirty="0"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4800" spc="-7" baseline="-2604" dirty="0">
                <a:latin typeface="Calibri"/>
                <a:cs typeface="Calibri"/>
              </a:rPr>
              <a:t>eg</a:t>
            </a:r>
            <a:r>
              <a:rPr sz="4800" baseline="-2604" dirty="0">
                <a:latin typeface="Calibri"/>
                <a:cs typeface="Calibri"/>
              </a:rPr>
              <a:t>i</a:t>
            </a:r>
            <a:r>
              <a:rPr sz="4800" spc="-82" baseline="-2604" dirty="0">
                <a:latin typeface="Calibri"/>
                <a:cs typeface="Calibri"/>
              </a:rPr>
              <a:t>s</a:t>
            </a:r>
            <a:r>
              <a:rPr sz="4800" spc="-30" baseline="-2604" dirty="0">
                <a:latin typeface="Calibri"/>
                <a:cs typeface="Calibri"/>
              </a:rPr>
              <a:t>t</a:t>
            </a:r>
            <a:r>
              <a:rPr sz="4800" spc="-7" baseline="-2604" dirty="0">
                <a:latin typeface="Calibri"/>
                <a:cs typeface="Calibri"/>
              </a:rPr>
              <a:t>e</a:t>
            </a:r>
            <a:r>
              <a:rPr sz="4800" spc="-112" baseline="-2604" dirty="0">
                <a:latin typeface="Calibri"/>
                <a:cs typeface="Calibri"/>
              </a:rPr>
              <a:t>r</a:t>
            </a:r>
            <a:r>
              <a:rPr sz="4800" spc="-7" baseline="-2604" dirty="0">
                <a:latin typeface="Calibri"/>
                <a:cs typeface="Calibri"/>
              </a:rPr>
              <a:t>s</a:t>
            </a:r>
            <a:r>
              <a:rPr sz="4800" spc="30" baseline="-2604" dirty="0">
                <a:latin typeface="Calibri"/>
                <a:cs typeface="Calibri"/>
              </a:rPr>
              <a:t> </a:t>
            </a:r>
            <a:r>
              <a:rPr sz="4800" spc="-30" baseline="-2604" dirty="0">
                <a:latin typeface="Calibri"/>
                <a:cs typeface="Calibri"/>
              </a:rPr>
              <a:t>t</a:t>
            </a:r>
            <a:r>
              <a:rPr sz="4800" spc="-7" baseline="-2604" dirty="0">
                <a:latin typeface="Calibri"/>
                <a:cs typeface="Calibri"/>
              </a:rPr>
              <a:t>o</a:t>
            </a:r>
            <a:r>
              <a:rPr sz="4800" spc="-15" baseline="-2604" dirty="0">
                <a:latin typeface="Calibri"/>
                <a:cs typeface="Calibri"/>
              </a:rPr>
              <a:t> </a:t>
            </a:r>
            <a:r>
              <a:rPr sz="4800" baseline="-2604" dirty="0">
                <a:latin typeface="Calibri"/>
                <a:cs typeface="Calibri"/>
              </a:rPr>
              <a:t>t</a:t>
            </a:r>
            <a:r>
              <a:rPr sz="4800" spc="-540" baseline="-2604" dirty="0">
                <a:latin typeface="Calibri"/>
                <a:cs typeface="Calibri"/>
              </a:rPr>
              <a:t>h</a:t>
            </a:r>
            <a:r>
              <a:rPr sz="1200" spc="-39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4800" spc="-1807" baseline="-2604" dirty="0">
                <a:latin typeface="Calibri"/>
                <a:cs typeface="Calibri"/>
              </a:rPr>
              <a:t>e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682" baseline="-2604" dirty="0">
                <a:latin typeface="Calibri"/>
                <a:cs typeface="Calibri"/>
              </a:rPr>
              <a:t>i</a:t>
            </a:r>
            <a:r>
              <a:rPr sz="1200" spc="6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4800" spc="-2227" baseline="-2604" dirty="0">
                <a:latin typeface="Calibri"/>
                <a:cs typeface="Calibri"/>
              </a:rPr>
              <a:t>n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91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1162" baseline="-2604" dirty="0"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58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-1230" baseline="-2604" dirty="0">
                <a:latin typeface="Calibri"/>
                <a:cs typeface="Calibri"/>
              </a:rPr>
              <a:t>u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75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4800" spc="-487" baseline="-2604" dirty="0">
                <a:latin typeface="Calibri"/>
                <a:cs typeface="Calibri"/>
              </a:rPr>
              <a:t>t</a:t>
            </a:r>
            <a:r>
              <a:rPr sz="1200" spc="-254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800" spc="-1522" baseline="-2604" dirty="0"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	</a:t>
            </a:r>
            <a:r>
              <a:rPr sz="4800" spc="-15" baseline="-2604" dirty="0">
                <a:latin typeface="Calibri"/>
                <a:cs typeface="Calibri"/>
              </a:rPr>
              <a:t>o</a:t>
            </a:r>
            <a:r>
              <a:rPr sz="4800" spc="-89" baseline="-2604" dirty="0"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94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202" baseline="-2604" dirty="0">
                <a:latin typeface="Calibri"/>
                <a:cs typeface="Calibri"/>
              </a:rPr>
              <a:t>t</a:t>
            </a:r>
            <a:r>
              <a:rPr sz="1200" spc="-509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4800" spc="-1754" baseline="-2604" dirty="0">
                <a:latin typeface="Calibri"/>
                <a:cs typeface="Calibri"/>
              </a:rPr>
              <a:t>h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52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1620" baseline="-2604" dirty="0"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r>
              <a:rPr sz="4800" spc="-7" baseline="-2604" dirty="0">
                <a:latin typeface="Calibri"/>
                <a:cs typeface="Calibri"/>
              </a:rPr>
              <a:t>m</a:t>
            </a:r>
            <a:r>
              <a:rPr sz="4800" spc="-104" baseline="-2604" dirty="0">
                <a:latin typeface="Calibri"/>
                <a:cs typeface="Calibri"/>
              </a:rPr>
              <a:t>u</a:t>
            </a:r>
            <a:r>
              <a:rPr sz="1200" spc="-71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4800" spc="-52" baseline="-2604" dirty="0">
                <a:latin typeface="Calibri"/>
                <a:cs typeface="Calibri"/>
              </a:rPr>
              <a:t>l</a:t>
            </a:r>
            <a:r>
              <a:rPr sz="1200" spc="-75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-509" baseline="-2604" dirty="0"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55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-270" baseline="-2604" dirty="0">
                <a:latin typeface="Calibri"/>
                <a:cs typeface="Calibri"/>
              </a:rPr>
              <a:t>i</a:t>
            </a:r>
            <a:r>
              <a:rPr sz="1200" spc="-19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4800" spc="-2250" baseline="-2604" dirty="0"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676" y="6193028"/>
            <a:ext cx="10769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Calibri"/>
                <a:cs typeface="Calibri"/>
              </a:rPr>
              <a:t>lexers.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639900"/>
            <a:ext cx="8530590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example, </a:t>
            </a:r>
            <a:r>
              <a:rPr sz="3200" spc="-5" dirty="0">
                <a:latin typeface="Calibri"/>
                <a:cs typeface="Calibri"/>
              </a:rPr>
              <a:t>output 1 of </a:t>
            </a:r>
            <a:r>
              <a:rPr sz="3200" spc="-15" dirty="0">
                <a:latin typeface="Calibri"/>
                <a:cs typeface="Calibri"/>
              </a:rPr>
              <a:t>register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 0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MUX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because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input is </a:t>
            </a:r>
            <a:r>
              <a:rPr sz="3200" spc="-5" dirty="0">
                <a:latin typeface="Calibri"/>
                <a:cs typeface="Calibri"/>
              </a:rPr>
              <a:t>labeled </a:t>
            </a:r>
            <a:r>
              <a:rPr sz="3200" spc="-10" dirty="0">
                <a:latin typeface="Calibri"/>
                <a:cs typeface="Calibri"/>
              </a:rPr>
              <a:t>A1. 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diagram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shows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same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significant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position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4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register</a:t>
            </a:r>
            <a:r>
              <a:rPr sz="3200" spc="4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spc="4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inputs </a:t>
            </a:r>
            <a:r>
              <a:rPr sz="3200" spc="-5" dirty="0">
                <a:latin typeface="Calibri"/>
                <a:cs typeface="Calibri"/>
              </a:rPr>
              <a:t>of one </a:t>
            </a:r>
            <a:r>
              <a:rPr sz="3200" spc="-15" dirty="0">
                <a:latin typeface="Calibri"/>
                <a:cs typeface="Calibri"/>
              </a:rPr>
              <a:t>multiplexer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form </a:t>
            </a:r>
            <a:r>
              <a:rPr sz="3200" spc="-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 line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bus. </a:t>
            </a:r>
            <a:r>
              <a:rPr sz="3200" spc="5" dirty="0">
                <a:latin typeface="Calibri"/>
                <a:cs typeface="Calibri"/>
              </a:rPr>
              <a:t>Thus </a:t>
            </a:r>
            <a:r>
              <a:rPr sz="3200" spc="-5" dirty="0">
                <a:latin typeface="Calibri"/>
                <a:cs typeface="Calibri"/>
              </a:rPr>
              <a:t>MUX 0 </a:t>
            </a:r>
            <a:r>
              <a:rPr sz="3200" spc="-15" dirty="0">
                <a:latin typeface="Calibri"/>
                <a:cs typeface="Calibri"/>
              </a:rPr>
              <a:t>multiplexes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0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registers, </a:t>
            </a:r>
            <a:r>
              <a:rPr sz="3200" dirty="0">
                <a:latin typeface="Calibri"/>
                <a:cs typeface="Calibri"/>
              </a:rPr>
              <a:t>MUX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multiplexes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four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dirty="0">
                <a:latin typeface="Calibri"/>
                <a:cs typeface="Calibri"/>
              </a:rPr>
              <a:t> bits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registers,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similarly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other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02157" y="1697101"/>
          <a:ext cx="5127625" cy="4030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35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14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Lines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combination</a:t>
                      </a:r>
                      <a:r>
                        <a:rPr sz="14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S1S0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9465">
                        <a:lnSpc>
                          <a:spcPts val="1325"/>
                        </a:lnSpc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Selected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00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B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10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C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46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ts val="1465"/>
                        </a:lnSpc>
                      </a:pPr>
                      <a:r>
                        <a:rPr sz="125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 D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40358"/>
            <a:ext cx="8078470" cy="3869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of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multiplexers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needed</a:t>
            </a:r>
            <a:r>
              <a:rPr sz="2800" spc="7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construct </a:t>
            </a:r>
            <a:r>
              <a:rPr sz="2800" spc="-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bus</a:t>
            </a:r>
            <a:r>
              <a:rPr sz="2800" spc="7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800" spc="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equal</a:t>
            </a:r>
            <a:r>
              <a:rPr sz="2800" spc="7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spc="7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800" spc="7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bits</a:t>
            </a:r>
            <a:r>
              <a:rPr sz="2800" spc="7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800" spc="7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2800" spc="-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register.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The size</a:t>
            </a:r>
            <a:r>
              <a:rPr sz="2800" spc="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multiplexer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must be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'k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*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1'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since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multiplexes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'k'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data lines. For instance,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common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bus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for eight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registers of 16 bits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requires 16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multiplexers,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one for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each line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in the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bus.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Each multiplexer must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eight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input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lines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three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selection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lines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multiplex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one </a:t>
            </a:r>
            <a:r>
              <a:rPr sz="2800" spc="-7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significant</a:t>
            </a:r>
            <a:r>
              <a:rPr sz="28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bit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in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eight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registers.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28166"/>
            <a:ext cx="8382634" cy="3015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latin typeface="Calibri"/>
                <a:cs typeface="Calibri"/>
              </a:rPr>
              <a:t>Question. </a:t>
            </a:r>
            <a:r>
              <a:rPr sz="2800" b="1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common </a:t>
            </a:r>
            <a:r>
              <a:rPr sz="2800" dirty="0">
                <a:latin typeface="Calibri"/>
                <a:cs typeface="Calibri"/>
              </a:rPr>
              <a:t>bus </a:t>
            </a:r>
            <a:r>
              <a:rPr sz="2800" spc="-1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16 </a:t>
            </a:r>
            <a:r>
              <a:rPr sz="2800" spc="-15" dirty="0">
                <a:latin typeface="Calibri"/>
                <a:cs typeface="Calibri"/>
              </a:rPr>
              <a:t>registers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32 </a:t>
            </a:r>
            <a:r>
              <a:rPr sz="2800" spc="-5" dirty="0">
                <a:latin typeface="Calibri"/>
                <a:cs typeface="Calibri"/>
              </a:rPr>
              <a:t>bit each. The </a:t>
            </a:r>
            <a:r>
              <a:rPr sz="2800" spc="5" dirty="0">
                <a:latin typeface="Calibri"/>
                <a:cs typeface="Calibri"/>
              </a:rPr>
              <a:t>bus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constructed </a:t>
            </a:r>
            <a:r>
              <a:rPr sz="2800" spc="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  <a:spcBef>
                <a:spcPts val="5"/>
              </a:spcBef>
              <a:tabLst>
                <a:tab pos="597535" algn="l"/>
                <a:tab pos="1555115" algn="l"/>
                <a:tab pos="2640965" algn="l"/>
                <a:tab pos="4234815" algn="l"/>
                <a:tab pos="5290185" algn="l"/>
                <a:tab pos="6049010" algn="l"/>
                <a:tab pos="7116445" algn="l"/>
                <a:tab pos="7677784" algn="l"/>
              </a:tabLst>
            </a:pP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i)	H</a:t>
            </a:r>
            <a:r>
              <a:rPr sz="2800" spc="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tion	input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	</a:t>
            </a:r>
            <a:r>
              <a:rPr sz="2800" spc="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(ii)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(iii)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 multiplexers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there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28166"/>
            <a:ext cx="8382634" cy="4723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latin typeface="Calibri"/>
                <a:cs typeface="Calibri"/>
              </a:rPr>
              <a:t>Question. </a:t>
            </a:r>
            <a:r>
              <a:rPr sz="2800" b="1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common </a:t>
            </a:r>
            <a:r>
              <a:rPr sz="2800" dirty="0">
                <a:latin typeface="Calibri"/>
                <a:cs typeface="Calibri"/>
              </a:rPr>
              <a:t>bus </a:t>
            </a:r>
            <a:r>
              <a:rPr sz="2800" spc="-1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16 </a:t>
            </a:r>
            <a:r>
              <a:rPr sz="2800" spc="-15" dirty="0">
                <a:latin typeface="Calibri"/>
                <a:cs typeface="Calibri"/>
              </a:rPr>
              <a:t>registers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32 </a:t>
            </a:r>
            <a:r>
              <a:rPr sz="2800" spc="-5" dirty="0">
                <a:latin typeface="Calibri"/>
                <a:cs typeface="Calibri"/>
              </a:rPr>
              <a:t>bit each. The </a:t>
            </a:r>
            <a:r>
              <a:rPr sz="2800" spc="5" dirty="0">
                <a:latin typeface="Calibri"/>
                <a:cs typeface="Calibri"/>
              </a:rPr>
              <a:t>bus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constructed </a:t>
            </a:r>
            <a:r>
              <a:rPr sz="2800" spc="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  <a:spcBef>
                <a:spcPts val="5"/>
              </a:spcBef>
              <a:tabLst>
                <a:tab pos="597535" algn="l"/>
                <a:tab pos="1555115" algn="l"/>
                <a:tab pos="2640965" algn="l"/>
                <a:tab pos="4234815" algn="l"/>
                <a:tab pos="5290185" algn="l"/>
                <a:tab pos="6049010" algn="l"/>
                <a:tab pos="7116445" algn="l"/>
                <a:tab pos="7677784" algn="l"/>
              </a:tabLst>
            </a:pP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i)	H</a:t>
            </a:r>
            <a:r>
              <a:rPr sz="2800" spc="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tion	input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	</a:t>
            </a:r>
            <a:r>
              <a:rPr sz="2800" spc="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 </a:t>
            </a:r>
            <a:r>
              <a:rPr sz="2800" spc="-15" dirty="0">
                <a:latin typeface="Calibri"/>
                <a:cs typeface="Calibri"/>
              </a:rPr>
              <a:t>multiplexers.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(ii)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(iii)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 multiplexers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there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latin typeface="Calibri"/>
                <a:cs typeface="Calibri"/>
              </a:rPr>
              <a:t>Ans.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85470" algn="l"/>
              </a:tabLst>
            </a:pPr>
            <a:r>
              <a:rPr sz="2800" b="1" spc="-5" dirty="0">
                <a:latin typeface="Calibri"/>
                <a:cs typeface="Calibri"/>
              </a:rPr>
              <a:t>(i)	</a:t>
            </a:r>
            <a:r>
              <a:rPr sz="2800" b="1" dirty="0">
                <a:latin typeface="Calibri"/>
                <a:cs typeface="Calibri"/>
              </a:rPr>
              <a:t>4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selection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lines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dirty="0">
                <a:latin typeface="Calibri"/>
                <a:cs typeface="Calibri"/>
              </a:rPr>
              <a:t> select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one of</a:t>
            </a:r>
            <a:r>
              <a:rPr sz="2800" b="1" spc="-5" dirty="0">
                <a:latin typeface="Calibri"/>
                <a:cs typeface="Calibri"/>
              </a:rPr>
              <a:t> 16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registers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85470" algn="l"/>
              </a:tabLst>
            </a:pPr>
            <a:r>
              <a:rPr sz="2800" b="1" dirty="0">
                <a:latin typeface="Calibri"/>
                <a:cs typeface="Calibri"/>
              </a:rPr>
              <a:t>(ii)	16x1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multiplexers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67385" algn="l"/>
              </a:tabLst>
            </a:pPr>
            <a:r>
              <a:rPr sz="2800" b="1" dirty="0">
                <a:latin typeface="Calibri"/>
                <a:cs typeface="Calibri"/>
              </a:rPr>
              <a:t>(iii)	32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multiplexers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one </a:t>
            </a:r>
            <a:r>
              <a:rPr sz="2800" b="1" spc="-15" dirty="0">
                <a:latin typeface="Calibri"/>
                <a:cs typeface="Calibri"/>
              </a:rPr>
              <a:t>for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each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the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registers.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9" y="0"/>
              <a:ext cx="69110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450" y="62230"/>
            <a:ext cx="6370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Memory</a:t>
            </a:r>
            <a:r>
              <a:rPr spc="40" dirty="0"/>
              <a:t> </a:t>
            </a:r>
            <a:r>
              <a:rPr spc="-50" dirty="0"/>
              <a:t>Transfer</a:t>
            </a:r>
            <a:r>
              <a:rPr spc="5" dirty="0"/>
              <a:t> </a:t>
            </a:r>
            <a:r>
              <a:rPr spc="-10" dirty="0"/>
              <a:t>Cont..</a:t>
            </a:r>
            <a:r>
              <a:rPr spc="5" dirty="0"/>
              <a:t> </a:t>
            </a:r>
            <a:r>
              <a:rPr spc="-15" dirty="0"/>
              <a:t>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5791200"/>
            <a:chOff x="0" y="0"/>
            <a:chExt cx="8915400" cy="5791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685800"/>
              <a:ext cx="8382000" cy="5105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18029" y="5823000"/>
            <a:ext cx="338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158062"/>
            <a:ext cx="629793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Describe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various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notations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register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transfer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language.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What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158062"/>
            <a:ext cx="6372860" cy="2039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lecture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discussed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spc="-5" dirty="0">
                <a:latin typeface="Calibri"/>
                <a:cs typeface="Calibri"/>
              </a:rPr>
              <a:t>Definition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15" dirty="0">
                <a:latin typeface="Calibri"/>
                <a:cs typeface="Calibri"/>
              </a:rPr>
              <a:t> transfer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dirty="0">
                <a:latin typeface="Calibri"/>
                <a:cs typeface="Calibri"/>
              </a:rPr>
              <a:t>Construction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dirty="0">
                <a:latin typeface="Calibri"/>
                <a:cs typeface="Calibri"/>
              </a:rPr>
              <a:t> by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-10" dirty="0">
                <a:latin typeface="Calibri"/>
                <a:cs typeface="Calibri"/>
              </a:rPr>
              <a:t> multiplexers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state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buffers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44475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Bus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architecture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arbitration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38910"/>
            <a:ext cx="8535035" cy="434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CO1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dirty="0">
                <a:latin typeface="Times New Roman"/>
                <a:cs typeface="Times New Roman"/>
              </a:rPr>
              <a:t> including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gates,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Boolean</a:t>
            </a:r>
            <a:r>
              <a:rPr sz="2400" spc="1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algebra,</a:t>
            </a:r>
            <a:r>
              <a:rPr sz="2400" spc="1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Minimization</a:t>
            </a:r>
            <a:r>
              <a:rPr sz="2400" spc="1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tabLst>
                <a:tab pos="911860" algn="l"/>
                <a:tab pos="1454785" algn="l"/>
                <a:tab pos="1841500" algn="l"/>
                <a:tab pos="2701290" algn="l"/>
                <a:tab pos="3482340" algn="l"/>
                <a:tab pos="4091940" algn="l"/>
                <a:tab pos="5921375" algn="l"/>
                <a:tab pos="6381750" algn="l"/>
                <a:tab pos="7299959" algn="l"/>
                <a:tab pos="7827009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O2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b="1" spc="5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e	</a:t>
            </a:r>
            <a:r>
              <a:rPr sz="2400" b="1" spc="1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3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iar	</a:t>
            </a:r>
            <a:r>
              <a:rPr sz="2400" b="1" spc="-5" dirty="0">
                <a:latin typeface="Times New Roman"/>
                <a:cs typeface="Times New Roman"/>
              </a:rPr>
              <a:t>with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st</a:t>
            </a:r>
            <a:r>
              <a:rPr sz="2400" b="1" spc="-2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tion	of	bu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b</a:t>
            </a:r>
            <a:r>
              <a:rPr sz="2400" b="1" spc="-5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	u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2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ng  </a:t>
            </a:r>
            <a:r>
              <a:rPr sz="2400" b="1" spc="-10" dirty="0">
                <a:latin typeface="Times New Roman"/>
                <a:cs typeface="Times New Roman"/>
              </a:rPr>
              <a:t>different	</a:t>
            </a:r>
            <a:r>
              <a:rPr sz="2400" b="1" dirty="0">
                <a:latin typeface="Times New Roman"/>
                <a:cs typeface="Times New Roman"/>
              </a:rPr>
              <a:t>digital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components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memory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related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concepts.</a:t>
            </a:r>
            <a:endParaRPr sz="2400">
              <a:latin typeface="Times New Roman"/>
              <a:cs typeface="Times New Roman"/>
            </a:endParaRPr>
          </a:p>
          <a:p>
            <a:pPr marL="356870" marR="29845" indent="-344805">
              <a:lnSpc>
                <a:spcPct val="100000"/>
              </a:lnSpc>
              <a:spcBef>
                <a:spcPts val="575"/>
              </a:spcBef>
              <a:tabLst>
                <a:tab pos="2426970" algn="l"/>
                <a:tab pos="7330440" algn="l"/>
                <a:tab pos="824484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O3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	</a:t>
            </a:r>
            <a:r>
              <a:rPr sz="2400" spc="-15" dirty="0">
                <a:latin typeface="Times New Roman"/>
                <a:cs typeface="Times New Roman"/>
              </a:rPr>
              <a:t>as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file,	arithmetic‐logical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	</a:t>
            </a:r>
            <a:r>
              <a:rPr sz="240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854075" algn="l"/>
                <a:tab pos="1336040" algn="l"/>
                <a:tab pos="2445385" algn="l"/>
                <a:tab pos="3128645" algn="l"/>
                <a:tab pos="3649979" algn="l"/>
                <a:tab pos="5381625" algn="l"/>
                <a:tab pos="6799580" algn="l"/>
                <a:tab pos="73850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CO4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familiar	</a:t>
            </a:r>
            <a:r>
              <a:rPr sz="2400" dirty="0">
                <a:latin typeface="Times New Roman"/>
                <a:cs typeface="Times New Roman"/>
              </a:rPr>
              <a:t>with	the	</a:t>
            </a:r>
            <a:r>
              <a:rPr sz="2400" spc="-5" dirty="0">
                <a:latin typeface="Times New Roman"/>
                <a:cs typeface="Times New Roman"/>
              </a:rPr>
              <a:t>Input-Output	</a:t>
            </a:r>
            <a:r>
              <a:rPr sz="2400" dirty="0">
                <a:latin typeface="Times New Roman"/>
                <a:cs typeface="Times New Roman"/>
              </a:rPr>
              <a:t>subsystem	</a:t>
            </a:r>
            <a:r>
              <a:rPr sz="2400" spc="-5" dirty="0">
                <a:latin typeface="Times New Roman"/>
                <a:cs typeface="Times New Roman"/>
              </a:rPr>
              <a:t>and	protocols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893444" algn="l"/>
                <a:tab pos="1414780" algn="l"/>
                <a:tab pos="2564130" algn="l"/>
                <a:tab pos="3289935" algn="l"/>
                <a:tab pos="3848100" algn="l"/>
                <a:tab pos="4723130" algn="l"/>
                <a:tab pos="6253480" algn="l"/>
                <a:tab pos="744918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CO5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familiar	</a:t>
            </a:r>
            <a:r>
              <a:rPr sz="2400" dirty="0">
                <a:latin typeface="Times New Roman"/>
                <a:cs typeface="Times New Roman"/>
              </a:rPr>
              <a:t>with	the	</a:t>
            </a:r>
            <a:r>
              <a:rPr sz="2400" spc="-5" dirty="0">
                <a:latin typeface="Times New Roman"/>
                <a:cs typeface="Times New Roman"/>
              </a:rPr>
              <a:t>cache	subsystem,	</a:t>
            </a:r>
            <a:r>
              <a:rPr sz="2400" dirty="0">
                <a:latin typeface="Times New Roman"/>
                <a:cs typeface="Times New Roman"/>
              </a:rPr>
              <a:t>memory	mapping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techniques,</a:t>
            </a:r>
            <a:r>
              <a:rPr sz="2400" spc="-10" dirty="0">
                <a:latin typeface="Times New Roman"/>
                <a:cs typeface="Times New Roman"/>
              </a:rPr>
              <a:t> paging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segmentation.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0"/>
              <a:ext cx="1214437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27472" y="62230"/>
            <a:ext cx="6661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C</a:t>
            </a:r>
            <a:r>
              <a:rPr spc="-10" dirty="0"/>
              <a:t>Os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65297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discuss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single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architectures.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9895" y="0"/>
              <a:ext cx="3031108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5227" y="6428638"/>
            <a:ext cx="76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7477" y="6428638"/>
            <a:ext cx="458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0672" y="0"/>
              <a:ext cx="4423918" cy="8914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69309" y="62230"/>
            <a:ext cx="37788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-25" dirty="0"/>
              <a:t> </a:t>
            </a:r>
            <a:r>
              <a:rPr spc="-15" dirty="0"/>
              <a:t>Architecture</a:t>
            </a:r>
            <a:r>
              <a:rPr dirty="0"/>
              <a:t> </a:t>
            </a:r>
            <a:r>
              <a:rPr spc="-15" dirty="0"/>
              <a:t>(CO2)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46320" y="1066800"/>
            <a:ext cx="4107094" cy="52626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1140" y="862710"/>
            <a:ext cx="472567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eight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registers,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unit.</a:t>
            </a:r>
            <a:endParaRPr sz="24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Paths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latin typeface="Times New Roman"/>
                <a:cs typeface="Times New Roman"/>
              </a:rPr>
              <a:t>provided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transfer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one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 and between </a:t>
            </a:r>
            <a:r>
              <a:rPr sz="240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wires</a:t>
            </a:r>
            <a:r>
              <a:rPr sz="2400" dirty="0">
                <a:latin typeface="Times New Roman"/>
                <a:cs typeface="Times New Roman"/>
              </a:rPr>
              <a:t> will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excessive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connections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 register and </a:t>
            </a:r>
            <a:r>
              <a:rPr sz="2400" dirty="0">
                <a:latin typeface="Times New Roman"/>
                <a:cs typeface="Times New Roman"/>
              </a:rPr>
              <a:t>the inputs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  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efficient</a:t>
            </a:r>
            <a:r>
              <a:rPr sz="2400" spc="17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scheme  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5868" y="5619699"/>
            <a:ext cx="1491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transferring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8676" y="5619699"/>
            <a:ext cx="2587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25" marR="5080" indent="-607060">
              <a:lnSpc>
                <a:spcPct val="100000"/>
              </a:lnSpc>
              <a:spcBef>
                <a:spcPts val="100"/>
              </a:spcBef>
              <a:tabLst>
                <a:tab pos="1533525" algn="l"/>
                <a:tab pos="1826260" algn="l"/>
                <a:tab pos="2439035" algn="l"/>
              </a:tabLst>
            </a:pPr>
            <a:r>
              <a:rPr sz="2400" dirty="0">
                <a:latin typeface="Times New Roman"/>
                <a:cs typeface="Times New Roman"/>
              </a:rPr>
              <a:t>info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mation	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a  ma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844" y="6275933"/>
            <a:ext cx="4116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3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3600" spc="-569" baseline="-13888" dirty="0">
                <a:latin typeface="Times New Roman"/>
                <a:cs typeface="Times New Roman"/>
              </a:rPr>
              <a:t>i</a:t>
            </a:r>
            <a:r>
              <a:rPr sz="1200" spc="-8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3600" spc="-1297" baseline="-13888" dirty="0"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r>
              <a:rPr sz="1200" spc="-20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3600" spc="-719" baseline="-13888" dirty="0">
                <a:latin typeface="Times New Roman"/>
                <a:cs typeface="Times New Roman"/>
              </a:rPr>
              <a:t>t</a:t>
            </a:r>
            <a:r>
              <a:rPr sz="1200" spc="-13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600" spc="-1627" baseline="-13888" dirty="0">
                <a:latin typeface="Times New Roman"/>
                <a:cs typeface="Times New Roman"/>
              </a:rPr>
              <a:t>o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02</a:t>
            </a:r>
            <a:r>
              <a:rPr sz="1200" spc="-155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600" baseline="-13888" dirty="0">
                <a:latin typeface="Times New Roman"/>
                <a:cs typeface="Times New Roman"/>
              </a:rPr>
              <a:t>use</a:t>
            </a:r>
            <a:r>
              <a:rPr sz="3600" spc="15" baseline="-13888" dirty="0">
                <a:latin typeface="Times New Roman"/>
                <a:cs typeface="Times New Roman"/>
              </a:rPr>
              <a:t> </a:t>
            </a:r>
            <a:r>
              <a:rPr sz="3600" baseline="-13888" dirty="0">
                <a:latin typeface="Times New Roman"/>
                <a:cs typeface="Times New Roman"/>
              </a:rPr>
              <a:t>a</a:t>
            </a:r>
            <a:r>
              <a:rPr sz="3600" spc="-22" baseline="-13888" dirty="0">
                <a:latin typeface="Times New Roman"/>
                <a:cs typeface="Times New Roman"/>
              </a:rPr>
              <a:t> </a:t>
            </a:r>
            <a:r>
              <a:rPr sz="3600" spc="-15" baseline="-13888" dirty="0">
                <a:latin typeface="Times New Roman"/>
                <a:cs typeface="Times New Roman"/>
              </a:rPr>
              <a:t>c</a:t>
            </a:r>
            <a:r>
              <a:rPr sz="3600" baseline="-13888" dirty="0">
                <a:latin typeface="Times New Roman"/>
                <a:cs typeface="Times New Roman"/>
              </a:rPr>
              <a:t>ommon</a:t>
            </a:r>
            <a:r>
              <a:rPr sz="3600" spc="-30" baseline="-13888" dirty="0">
                <a:latin typeface="Times New Roman"/>
                <a:cs typeface="Times New Roman"/>
              </a:rPr>
              <a:t> </a:t>
            </a:r>
            <a:r>
              <a:rPr sz="3600" baseline="-13888" dirty="0">
                <a:latin typeface="Times New Roman"/>
                <a:cs typeface="Times New Roman"/>
              </a:rPr>
              <a:t>b</a:t>
            </a:r>
            <a:r>
              <a:rPr sz="3600" spc="-465" baseline="-13888" dirty="0">
                <a:latin typeface="Times New Roman"/>
                <a:cs typeface="Times New Roman"/>
              </a:rPr>
              <a:t>u</a:t>
            </a:r>
            <a:r>
              <a:rPr sz="1200" spc="-43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3600" spc="-757" baseline="-13888" dirty="0">
                <a:latin typeface="Times New Roman"/>
                <a:cs typeface="Times New Roman"/>
              </a:rPr>
              <a:t>s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9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3600" spc="-359" baseline="-13888" dirty="0"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4655" y="0"/>
              <a:ext cx="31560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03675" y="62230"/>
            <a:ext cx="25101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-60" dirty="0"/>
              <a:t> </a:t>
            </a:r>
            <a:r>
              <a:rPr spc="-15" dirty="0"/>
              <a:t>Arbitration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7244" y="1100261"/>
            <a:ext cx="716153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50100"/>
              </a:lnSpc>
              <a:spcBef>
                <a:spcPts val="9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 </a:t>
            </a:r>
            <a:r>
              <a:rPr sz="2400" b="1" spc="-5" dirty="0">
                <a:latin typeface="Times New Roman"/>
                <a:cs typeface="Times New Roman"/>
              </a:rPr>
              <a:t>Arbitration </a:t>
            </a: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current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accesses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leaves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bus</a:t>
            </a:r>
            <a:r>
              <a:rPr sz="2400" b="1" spc="580" dirty="0">
                <a:latin typeface="Times New Roman"/>
                <a:cs typeface="Times New Roman"/>
              </a:rPr>
              <a:t> </a:t>
            </a:r>
            <a:r>
              <a:rPr sz="2400" b="1" spc="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passes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    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 </a:t>
            </a:r>
            <a:r>
              <a:rPr sz="2400" spc="-5" dirty="0">
                <a:latin typeface="Times New Roman"/>
                <a:cs typeface="Times New Roman"/>
              </a:rPr>
              <a:t>requesting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527685" marR="8255" indent="-515620" algn="just">
              <a:lnSpc>
                <a:spcPct val="15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controller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known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2591" y="0"/>
              <a:ext cx="418617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91229" y="62230"/>
            <a:ext cx="35350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Bus</a:t>
            </a:r>
            <a:r>
              <a:rPr spc="-25" dirty="0"/>
              <a:t> </a:t>
            </a:r>
            <a:r>
              <a:rPr spc="-15" dirty="0"/>
              <a:t>Arbitration 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305800" cy="5867400"/>
            <a:chOff x="0" y="0"/>
            <a:chExt cx="8305800" cy="5867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762000"/>
              <a:ext cx="7315200" cy="5105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84375" y="5963818"/>
            <a:ext cx="3461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Figure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parallel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arbitration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1158062"/>
            <a:ext cx="645541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many </a:t>
            </a:r>
            <a:r>
              <a:rPr sz="2200" dirty="0">
                <a:latin typeface="Calibri"/>
                <a:cs typeface="Calibri"/>
              </a:rPr>
              <a:t>types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computer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system?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What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Daisy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chaining?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444" y="862710"/>
            <a:ext cx="73094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last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lecture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155700" algn="l"/>
                <a:tab pos="2216785" algn="l"/>
                <a:tab pos="3521710" algn="l"/>
                <a:tab pos="4076700" algn="l"/>
                <a:tab pos="4646930" algn="l"/>
                <a:tab pos="685482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trans</a:t>
            </a:r>
            <a:r>
              <a:rPr sz="2400" spc="1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la</a:t>
            </a:r>
            <a:r>
              <a:rPr sz="2400" spc="1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mem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nsf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  </a:t>
            </a:r>
            <a:r>
              <a:rPr sz="2400" spc="-5" dirty="0">
                <a:latin typeface="Times New Roman"/>
                <a:cs typeface="Times New Roman"/>
              </a:rPr>
              <a:t>bus architecture.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8745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644" y="853567"/>
            <a:ext cx="48666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Arithmetic,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logic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shift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microoperations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895" y="0"/>
              <a:ext cx="312559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915" y="62230"/>
            <a:ext cx="2480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9644" y="853567"/>
            <a:ext cx="739394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1005" algn="l"/>
                <a:tab pos="1366520" algn="l"/>
                <a:tab pos="2177415" algn="l"/>
                <a:tab pos="3561715" algn="l"/>
                <a:tab pos="4232275" algn="l"/>
                <a:tab pos="4802505" algn="l"/>
                <a:tab pos="5445760" algn="l"/>
              </a:tabLst>
            </a:pPr>
            <a:r>
              <a:rPr sz="2200" spc="-95" dirty="0">
                <a:latin typeface="Calibri"/>
                <a:cs typeface="Calibri"/>
              </a:rPr>
              <a:t>To	</a:t>
            </a:r>
            <a:r>
              <a:rPr sz="2200" spc="-5" dirty="0">
                <a:latin typeface="Calibri"/>
                <a:cs typeface="Calibri"/>
              </a:rPr>
              <a:t>discuss	about	arithmetic,	logic	</a:t>
            </a:r>
            <a:r>
              <a:rPr sz="2200" dirty="0">
                <a:latin typeface="Calibri"/>
                <a:cs typeface="Calibri"/>
              </a:rPr>
              <a:t>and	</a:t>
            </a:r>
            <a:r>
              <a:rPr sz="2200" spc="-5" dirty="0">
                <a:latin typeface="Calibri"/>
                <a:cs typeface="Calibri"/>
              </a:rPr>
              <a:t>shift	</a:t>
            </a:r>
            <a:r>
              <a:rPr sz="2200" spc="-10" dirty="0">
                <a:latin typeface="Calibri"/>
                <a:cs typeface="Calibri"/>
              </a:rPr>
              <a:t>microoperations,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hardware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construction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construction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fast </a:t>
            </a:r>
            <a:r>
              <a:rPr sz="2200" spc="-10" dirty="0">
                <a:latin typeface="Calibri"/>
                <a:cs typeface="Calibri"/>
              </a:rPr>
              <a:t>adders.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7" y="0"/>
              <a:ext cx="749325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5657" y="62230"/>
            <a:ext cx="68421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Arithmetic,</a:t>
            </a:r>
            <a:r>
              <a:rPr spc="40" dirty="0"/>
              <a:t> </a:t>
            </a:r>
            <a:r>
              <a:rPr spc="-5" dirty="0"/>
              <a:t>Logic</a:t>
            </a:r>
            <a:r>
              <a:rPr spc="25" dirty="0"/>
              <a:t> </a:t>
            </a:r>
            <a:r>
              <a:rPr spc="-10" dirty="0"/>
              <a:t>&amp;</a:t>
            </a:r>
            <a:r>
              <a:rPr spc="10" dirty="0"/>
              <a:t> </a:t>
            </a:r>
            <a:r>
              <a:rPr spc="-5" dirty="0"/>
              <a:t>Shift</a:t>
            </a:r>
            <a:r>
              <a:rPr spc="10" dirty="0"/>
              <a:t> </a:t>
            </a:r>
            <a:r>
              <a:rPr spc="-20" dirty="0"/>
              <a:t>Microoperations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1044" y="1052829"/>
            <a:ext cx="7392670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100"/>
              </a:spcBef>
              <a:tabLst>
                <a:tab pos="1512570" algn="l"/>
                <a:tab pos="1875155" algn="l"/>
                <a:tab pos="3899535" algn="l"/>
                <a:tab pos="4265930" algn="l"/>
                <a:tab pos="4713605" algn="l"/>
                <a:tab pos="6226175" algn="l"/>
              </a:tabLst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finit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roop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lem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op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performed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the</a:t>
            </a:r>
            <a:r>
              <a:rPr sz="2400" spc="-5" dirty="0">
                <a:latin typeface="Times New Roman"/>
                <a:cs typeface="Times New Roman"/>
              </a:rPr>
              <a:t> 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8255">
              <a:lnSpc>
                <a:spcPct val="100000"/>
              </a:lnSpc>
              <a:tabLst>
                <a:tab pos="683260" algn="l"/>
                <a:tab pos="2860040" algn="l"/>
                <a:tab pos="3653154" algn="l"/>
                <a:tab pos="4476115" algn="l"/>
                <a:tab pos="6162040" algn="l"/>
                <a:tab pos="6598284" algn="l"/>
              </a:tabLst>
            </a:pPr>
            <a:r>
              <a:rPr sz="2400" dirty="0">
                <a:latin typeface="Times New Roman"/>
                <a:cs typeface="Times New Roman"/>
              </a:rPr>
              <a:t>The	m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roop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	most	oft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ounte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 </a:t>
            </a:r>
            <a:r>
              <a:rPr sz="2400" spc="-5" dirty="0">
                <a:latin typeface="Times New Roman"/>
                <a:cs typeface="Times New Roman"/>
              </a:rPr>
              <a:t>computers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classified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four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categories: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1704339" algn="l"/>
                <a:tab pos="2860040" algn="l"/>
                <a:tab pos="5064760" algn="l"/>
                <a:tab pos="5439410" algn="l"/>
                <a:tab pos="6598284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tr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sf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	mic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	–	tr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fe</a:t>
            </a:r>
            <a:r>
              <a:rPr sz="2400" dirty="0">
                <a:latin typeface="Times New Roman"/>
                <a:cs typeface="Times New Roman"/>
              </a:rPr>
              <a:t>r	bina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register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1966595" algn="l"/>
                <a:tab pos="4117975" algn="l"/>
                <a:tab pos="4448810" algn="l"/>
                <a:tab pos="5894070" algn="l"/>
                <a:tab pos="63754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Arithmetic	microoperations	</a:t>
            </a: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operations	on	numeric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  <a:tab pos="1409065" algn="l"/>
                <a:tab pos="3620770" algn="l"/>
                <a:tab pos="4006850" algn="l"/>
                <a:tab pos="5217160" algn="l"/>
                <a:tab pos="577215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Logic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microoperations	</a:t>
            </a: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10" dirty="0">
                <a:latin typeface="Times New Roman"/>
                <a:cs typeface="Times New Roman"/>
              </a:rPr>
              <a:t>perform	</a:t>
            </a:r>
            <a:r>
              <a:rPr sz="2400" dirty="0">
                <a:latin typeface="Times New Roman"/>
                <a:cs typeface="Times New Roman"/>
              </a:rPr>
              <a:t>bit	</a:t>
            </a:r>
            <a:r>
              <a:rPr sz="2400" spc="-5" dirty="0">
                <a:latin typeface="Times New Roman"/>
                <a:cs typeface="Times New Roman"/>
              </a:rPr>
              <a:t>manipulation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Shift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microoperations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perform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shift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2111" y="0"/>
              <a:ext cx="423799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750" y="62230"/>
            <a:ext cx="368490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Logic</a:t>
            </a:r>
            <a:r>
              <a:rPr spc="-25" dirty="0"/>
              <a:t> </a:t>
            </a:r>
            <a:r>
              <a:rPr spc="-20" dirty="0"/>
              <a:t>Microoperations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043" y="1066800"/>
            <a:ext cx="6880095" cy="50566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86510"/>
            <a:ext cx="891794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890" indent="-34480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PO1:Computational Knowledge: </a:t>
            </a:r>
            <a:r>
              <a:rPr sz="1800" spc="-5" dirty="0">
                <a:latin typeface="Times New Roman"/>
                <a:cs typeface="Times New Roman"/>
              </a:rPr>
              <a:t>Develop knowledge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computing </a:t>
            </a:r>
            <a:r>
              <a:rPr sz="1800" spc="-5" dirty="0">
                <a:latin typeface="Times New Roman"/>
                <a:cs typeface="Times New Roman"/>
              </a:rPr>
              <a:t>fundamentals, </a:t>
            </a:r>
            <a:r>
              <a:rPr sz="1800" dirty="0">
                <a:latin typeface="Times New Roman"/>
                <a:cs typeface="Times New Roman"/>
              </a:rPr>
              <a:t>computing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specialization, </a:t>
            </a:r>
            <a:r>
              <a:rPr sz="1800" spc="-10" dirty="0">
                <a:latin typeface="Times New Roman"/>
                <a:cs typeface="Times New Roman"/>
              </a:rPr>
              <a:t>mathematics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domain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solving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world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problems.</a:t>
            </a:r>
            <a:endParaRPr sz="1800">
              <a:latin typeface="Times New Roman"/>
              <a:cs typeface="Times New Roman"/>
            </a:endParaRPr>
          </a:p>
          <a:p>
            <a:pPr marL="356870" marR="9525" indent="-344805" algn="just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PO2:Problem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Analysis: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formulate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review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literature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analyze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 </a:t>
            </a:r>
            <a:r>
              <a:rPr sz="1800" dirty="0">
                <a:latin typeface="Times New Roman"/>
                <a:cs typeface="Times New Roman"/>
              </a:rPr>
              <a:t>reaching </a:t>
            </a:r>
            <a:r>
              <a:rPr sz="1800" spc="-5" dirty="0">
                <a:latin typeface="Times New Roman"/>
                <a:cs typeface="Times New Roman"/>
              </a:rPr>
              <a:t>substantial conclusions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10" dirty="0">
                <a:latin typeface="Times New Roman"/>
                <a:cs typeface="Times New Roman"/>
              </a:rPr>
              <a:t>first fundamental </a:t>
            </a:r>
            <a:r>
              <a:rPr sz="1800" dirty="0">
                <a:latin typeface="Times New Roman"/>
                <a:cs typeface="Times New Roman"/>
              </a:rPr>
              <a:t>principles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mathematics,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science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relevant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dirty="0">
                <a:latin typeface="Times New Roman"/>
                <a:cs typeface="Times New Roman"/>
              </a:rPr>
              <a:t> discipline.</a:t>
            </a:r>
            <a:endParaRPr sz="18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PO3:Design /Development </a:t>
            </a:r>
            <a:r>
              <a:rPr sz="1800" b="1" spc="-1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Solutions: </a:t>
            </a:r>
            <a:r>
              <a:rPr sz="1800" dirty="0">
                <a:latin typeface="Times New Roman"/>
                <a:cs typeface="Times New Roman"/>
              </a:rPr>
              <a:t>Ability to </a:t>
            </a:r>
            <a:r>
              <a:rPr sz="1800" spc="-5" dirty="0">
                <a:latin typeface="Times New Roman"/>
                <a:cs typeface="Times New Roman"/>
              </a:rPr>
              <a:t>design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evaluate system, </a:t>
            </a:r>
            <a:r>
              <a:rPr sz="1800" dirty="0">
                <a:latin typeface="Times New Roman"/>
                <a:cs typeface="Times New Roman"/>
              </a:rPr>
              <a:t>components </a:t>
            </a:r>
            <a:r>
              <a:rPr sz="1800" spc="10" dirty="0">
                <a:latin typeface="Times New Roman"/>
                <a:cs typeface="Times New Roman"/>
              </a:rPr>
              <a:t>or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complex</a:t>
            </a:r>
            <a:r>
              <a:rPr sz="1800" dirty="0">
                <a:latin typeface="Times New Roman"/>
                <a:cs typeface="Times New Roman"/>
              </a:rPr>
              <a:t> 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</a:t>
            </a:r>
            <a:r>
              <a:rPr sz="1800" dirty="0">
                <a:latin typeface="Times New Roman"/>
                <a:cs typeface="Times New Roman"/>
              </a:rPr>
              <a:t> 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meets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needs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appropriate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consideration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health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safety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cultural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societal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environmental </a:t>
            </a:r>
            <a:r>
              <a:rPr sz="1800" dirty="0">
                <a:latin typeface="Times New Roman"/>
                <a:cs typeface="Times New Roman"/>
              </a:rPr>
              <a:t> consideration.</a:t>
            </a:r>
            <a:endParaRPr sz="1800">
              <a:latin typeface="Times New Roman"/>
              <a:cs typeface="Times New Roman"/>
            </a:endParaRPr>
          </a:p>
          <a:p>
            <a:pPr marL="356870" marR="10795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PO4:Conduct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investigations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complex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Computing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problems:</a:t>
            </a:r>
            <a:r>
              <a:rPr sz="1800" b="1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research-based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</a:t>
            </a:r>
            <a:r>
              <a:rPr sz="1800" dirty="0">
                <a:latin typeface="Times New Roman"/>
                <a:cs typeface="Times New Roman"/>
              </a:rPr>
              <a:t> methods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experiments,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analysis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interpretation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synthesis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valid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conclusions.</a:t>
            </a:r>
            <a:endParaRPr sz="18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PO5: </a:t>
            </a:r>
            <a:r>
              <a:rPr sz="1800" b="1" spc="-10" dirty="0">
                <a:latin typeface="Times New Roman"/>
                <a:cs typeface="Times New Roman"/>
              </a:rPr>
              <a:t>Modern </a:t>
            </a:r>
            <a:r>
              <a:rPr sz="1800" b="1" spc="-45" dirty="0">
                <a:latin typeface="Times New Roman"/>
                <a:cs typeface="Times New Roman"/>
              </a:rPr>
              <a:t>Tool</a:t>
            </a:r>
            <a:r>
              <a:rPr sz="1800" b="1" spc="3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Usage: </a:t>
            </a:r>
            <a:r>
              <a:rPr sz="1800" dirty="0">
                <a:latin typeface="Times New Roman"/>
                <a:cs typeface="Times New Roman"/>
              </a:rPr>
              <a:t>Create, </a:t>
            </a:r>
            <a:r>
              <a:rPr sz="1800" spc="-5" dirty="0">
                <a:latin typeface="Times New Roman"/>
                <a:cs typeface="Times New Roman"/>
              </a:rPr>
              <a:t>select, </a:t>
            </a:r>
            <a:r>
              <a:rPr sz="1800" dirty="0">
                <a:latin typeface="Times New Roman"/>
                <a:cs typeface="Times New Roman"/>
              </a:rPr>
              <a:t>adapt and apply appropriate </a:t>
            </a:r>
            <a:r>
              <a:rPr sz="1800" spc="-5" dirty="0">
                <a:latin typeface="Times New Roman"/>
                <a:cs typeface="Times New Roman"/>
              </a:rPr>
              <a:t>techniques, resources,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modern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tools</a:t>
            </a:r>
            <a:r>
              <a:rPr sz="1800" dirty="0">
                <a:latin typeface="Times New Roman"/>
                <a:cs typeface="Times New Roman"/>
              </a:rPr>
              <a:t> including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prediction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dirty="0">
                <a:latin typeface="Times New Roman"/>
                <a:cs typeface="Times New Roman"/>
              </a:rPr>
              <a:t> computing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activities,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limitations.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Times New Roman"/>
                <a:cs typeface="Times New Roman"/>
              </a:rPr>
              <a:t>PO6:Professional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Ethics: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Understand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commit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cyber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regulations,</a:t>
            </a:r>
            <a:endParaRPr sz="18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responsibilities,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norms</a:t>
            </a:r>
            <a:r>
              <a:rPr sz="1800" spc="5" dirty="0">
                <a:latin typeface="Times New Roman"/>
                <a:cs typeface="Times New Roman"/>
              </a:rPr>
              <a:t> 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0"/>
              <a:ext cx="121140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27472" y="62230"/>
            <a:ext cx="662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POs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5405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1907" y="6466738"/>
            <a:ext cx="556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-40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9350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2095" y="0"/>
              <a:ext cx="592353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0479" y="62230"/>
            <a:ext cx="53676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Arithmetic</a:t>
            </a:r>
            <a:r>
              <a:rPr dirty="0"/>
              <a:t> </a:t>
            </a:r>
            <a:r>
              <a:rPr spc="-5" dirty="0"/>
              <a:t>Logic</a:t>
            </a:r>
            <a:r>
              <a:rPr dirty="0"/>
              <a:t> </a:t>
            </a:r>
            <a:r>
              <a:rPr spc="-5" dirty="0"/>
              <a:t>Shift </a:t>
            </a:r>
            <a:r>
              <a:rPr spc="-10" dirty="0"/>
              <a:t>Unit</a:t>
            </a:r>
            <a:r>
              <a:rPr spc="10" dirty="0"/>
              <a:t> </a:t>
            </a:r>
            <a:r>
              <a:rPr spc="-15" dirty="0"/>
              <a:t>(CO2)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248400"/>
            <a:chOff x="0" y="0"/>
            <a:chExt cx="8915400" cy="6248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685800"/>
              <a:ext cx="8686800" cy="55626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3575" y="0"/>
              <a:ext cx="5103622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2214" y="62230"/>
            <a:ext cx="4551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Design</a:t>
            </a:r>
            <a:r>
              <a:rPr dirty="0"/>
              <a:t>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spc="-40" dirty="0"/>
              <a:t>Fast</a:t>
            </a:r>
            <a:r>
              <a:rPr spc="5" dirty="0"/>
              <a:t> </a:t>
            </a:r>
            <a:r>
              <a:rPr spc="-20" dirty="0"/>
              <a:t>adders</a:t>
            </a:r>
            <a:r>
              <a:rPr spc="30" dirty="0"/>
              <a:t> </a:t>
            </a:r>
            <a:r>
              <a:rPr spc="-15" dirty="0"/>
              <a:t>(CO2)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62710"/>
            <a:ext cx="82270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carry-lookahead</a:t>
            </a:r>
            <a:r>
              <a:rPr sz="2400" dirty="0">
                <a:latin typeface="Times New Roman"/>
                <a:cs typeface="Times New Roman"/>
              </a:rPr>
              <a:t> adder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(CLA)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fast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electronics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</a:t>
            </a:r>
            <a:r>
              <a:rPr sz="2400" dirty="0">
                <a:latin typeface="Times New Roman"/>
                <a:cs typeface="Times New Roman"/>
              </a:rPr>
              <a:t> 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...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carry-lookahead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 calculates</a:t>
            </a:r>
            <a:r>
              <a:rPr sz="2400" dirty="0">
                <a:latin typeface="Times New Roman"/>
                <a:cs typeface="Times New Roman"/>
              </a:rPr>
              <a:t> one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 carry bits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 the sum,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reduces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wait </a:t>
            </a:r>
            <a:r>
              <a:rPr sz="2400" dirty="0">
                <a:latin typeface="Times New Roman"/>
                <a:cs typeface="Times New Roman"/>
              </a:rPr>
              <a:t>time to </a:t>
            </a:r>
            <a:r>
              <a:rPr sz="2400" spc="-5" dirty="0">
                <a:latin typeface="Times New Roman"/>
                <a:cs typeface="Times New Roman"/>
              </a:rPr>
              <a:t>calculate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result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larger-value </a:t>
            </a:r>
            <a:r>
              <a:rPr sz="2400" dirty="0">
                <a:latin typeface="Times New Roman"/>
                <a:cs typeface="Times New Roman"/>
              </a:rPr>
              <a:t>bits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adder.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653" y="2840735"/>
            <a:ext cx="8440606" cy="34137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0350" cy="894715"/>
            <a:chOff x="0" y="0"/>
            <a:chExt cx="91503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367" y="0"/>
              <a:ext cx="3856990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9979" y="62230"/>
            <a:ext cx="8528685" cy="604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7629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adders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(CO2)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356870" marR="7620" indent="-344805" algn="just">
              <a:lnSpc>
                <a:spcPct val="100000"/>
              </a:lnSpc>
            </a:pPr>
            <a:r>
              <a:rPr sz="3200" spc="80" dirty="0">
                <a:latin typeface="Wingdings"/>
                <a:cs typeface="Wingdings"/>
              </a:rPr>
              <a:t></a:t>
            </a:r>
            <a:r>
              <a:rPr sz="3200" spc="8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Binary </a:t>
            </a:r>
            <a:r>
              <a:rPr sz="3200" spc="-5" dirty="0">
                <a:latin typeface="Calibri"/>
                <a:cs typeface="Calibri"/>
              </a:rPr>
              <a:t>Adder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digital circuit that </a:t>
            </a:r>
            <a:r>
              <a:rPr sz="3200" spc="-15" dirty="0">
                <a:latin typeface="Calibri"/>
                <a:cs typeface="Calibri"/>
              </a:rPr>
              <a:t>performs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arithmetic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numbers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provided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length.</a:t>
            </a:r>
            <a:endParaRPr sz="3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Binary </a:t>
            </a:r>
            <a:r>
              <a:rPr sz="3200" spc="-5" dirty="0">
                <a:latin typeface="Calibri"/>
                <a:cs typeface="Calibri"/>
              </a:rPr>
              <a:t>Adder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10" dirty="0">
                <a:latin typeface="Calibri"/>
                <a:cs typeface="Calibri"/>
              </a:rPr>
              <a:t>constructed</a:t>
            </a:r>
            <a:r>
              <a:rPr sz="3200" spc="-5" dirty="0">
                <a:latin typeface="Calibri"/>
                <a:cs typeface="Calibri"/>
              </a:rPr>
              <a:t> using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full-adder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circuits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series,</a:t>
            </a:r>
            <a:r>
              <a:rPr sz="3200" dirty="0">
                <a:latin typeface="Calibri"/>
                <a:cs typeface="Calibri"/>
              </a:rPr>
              <a:t> with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full-adder </a:t>
            </a:r>
            <a:r>
              <a:rPr sz="3200" spc="-10" dirty="0">
                <a:latin typeface="Calibri"/>
                <a:cs typeface="Calibri"/>
              </a:rPr>
              <a:t>connected to </a:t>
            </a:r>
            <a:r>
              <a:rPr sz="3200" spc="-5" dirty="0">
                <a:latin typeface="Calibri"/>
                <a:cs typeface="Calibri"/>
              </a:rPr>
              <a:t>the input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next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full-adder.</a:t>
            </a:r>
            <a:endParaRPr sz="3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"/>
              </a:spcBef>
            </a:pPr>
            <a:r>
              <a:rPr sz="3200" spc="-10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The Add </a:t>
            </a:r>
            <a:r>
              <a:rPr sz="3200" spc="-15" dirty="0">
                <a:latin typeface="Calibri"/>
                <a:cs typeface="Calibri"/>
              </a:rPr>
              <a:t>micro-operation requires </a:t>
            </a:r>
            <a:r>
              <a:rPr sz="3200" spc="-25" dirty="0">
                <a:latin typeface="Calibri"/>
                <a:cs typeface="Calibri"/>
              </a:rPr>
              <a:t>registers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hold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digital</a:t>
            </a:r>
            <a:r>
              <a:rPr sz="3200" spc="7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perform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arithmetic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addition.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367" y="0"/>
              <a:ext cx="3856990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4005" y="62230"/>
            <a:ext cx="33108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-15" dirty="0">
                <a:latin typeface="Calibri"/>
                <a:cs typeface="Calibri"/>
              </a:rPr>
              <a:t> adders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(CO2)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4383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4492" y="1066292"/>
            <a:ext cx="313880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tabLst>
                <a:tab pos="1411605" algn="l"/>
              </a:tabLst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Calibri"/>
                <a:cs typeface="Calibri"/>
              </a:rPr>
              <a:t>The	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onnect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0703" y="1066292"/>
            <a:ext cx="516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594360" algn="l"/>
                <a:tab pos="1329055" algn="l"/>
                <a:tab pos="1521460" algn="l"/>
                <a:tab pos="3125470" algn="l"/>
                <a:tab pos="3384550" algn="l"/>
                <a:tab pos="4598035" algn="l"/>
                <a:tab pos="4802505" algn="l"/>
              </a:tabLst>
            </a:pP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oc</a:t>
            </a:r>
            <a:r>
              <a:rPr sz="3200" spc="-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30" dirty="0">
                <a:latin typeface="Calibri"/>
                <a:cs typeface="Calibri"/>
              </a:rPr>
              <a:t>g</a:t>
            </a:r>
            <a:r>
              <a:rPr sz="3200" spc="-90" dirty="0">
                <a:latin typeface="Calibri"/>
                <a:cs typeface="Calibri"/>
              </a:rPr>
              <a:t>r</a:t>
            </a:r>
            <a:r>
              <a:rPr sz="3200" spc="2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sh</a:t>
            </a:r>
            <a:r>
              <a:rPr sz="3200" spc="-30" dirty="0">
                <a:latin typeface="Calibri"/>
                <a:cs typeface="Calibri"/>
              </a:rPr>
              <a:t>ow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t</a:t>
            </a:r>
            <a:r>
              <a:rPr sz="3200" spc="-10" dirty="0">
                <a:latin typeface="Calibri"/>
                <a:cs typeface="Calibri"/>
              </a:rPr>
              <a:t>he  o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ou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		f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ci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cu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20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916" y="2041601"/>
            <a:ext cx="4631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Calibri"/>
                <a:cs typeface="Calibri"/>
              </a:rPr>
              <a:t>provide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4-bit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424" y="3075432"/>
            <a:ext cx="8351692" cy="281364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7432" y="0"/>
              <a:ext cx="2832989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16451" y="62230"/>
            <a:ext cx="2282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Binary</a:t>
            </a:r>
            <a:r>
              <a:rPr spc="-35" dirty="0"/>
              <a:t> </a:t>
            </a:r>
            <a:r>
              <a:rPr spc="-20" dirty="0"/>
              <a:t>adders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826084"/>
            <a:ext cx="8836660" cy="539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augend bits </a:t>
            </a:r>
            <a:r>
              <a:rPr sz="3200" dirty="0">
                <a:latin typeface="Calibri"/>
                <a:cs typeface="Calibri"/>
              </a:rPr>
              <a:t>(A) </a:t>
            </a:r>
            <a:r>
              <a:rPr sz="3200" spc="-5" dirty="0">
                <a:latin typeface="Calibri"/>
                <a:cs typeface="Calibri"/>
              </a:rPr>
              <a:t>and the </a:t>
            </a:r>
            <a:r>
              <a:rPr sz="3200" dirty="0">
                <a:latin typeface="Calibri"/>
                <a:cs typeface="Calibri"/>
              </a:rPr>
              <a:t>addend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15" dirty="0">
                <a:latin typeface="Calibri"/>
                <a:cs typeface="Calibri"/>
              </a:rPr>
              <a:t>(B) are </a:t>
            </a:r>
            <a:r>
              <a:rPr sz="3200" spc="-10" dirty="0">
                <a:latin typeface="Calibri"/>
                <a:cs typeface="Calibri"/>
              </a:rPr>
              <a:t> designated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subscript numbers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right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left,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subscript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'0'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denoting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low-order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bit.</a:t>
            </a:r>
            <a:endParaRPr sz="32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carry inputs </a:t>
            </a:r>
            <a:r>
              <a:rPr sz="3200" spc="-15" dirty="0">
                <a:latin typeface="Calibri"/>
                <a:cs typeface="Calibri"/>
              </a:rPr>
              <a:t>starts from </a:t>
            </a:r>
            <a:r>
              <a:rPr sz="3200" spc="-5" dirty="0">
                <a:latin typeface="Calibri"/>
                <a:cs typeface="Calibri"/>
              </a:rPr>
              <a:t>C0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5" dirty="0">
                <a:latin typeface="Calibri"/>
                <a:cs typeface="Calibri"/>
              </a:rPr>
              <a:t>C3 </a:t>
            </a:r>
            <a:r>
              <a:rPr sz="3200" spc="-10" dirty="0">
                <a:latin typeface="Calibri"/>
                <a:cs typeface="Calibri"/>
              </a:rPr>
              <a:t>connected </a:t>
            </a:r>
            <a:r>
              <a:rPr sz="3200" spc="5" dirty="0">
                <a:latin typeface="Calibri"/>
                <a:cs typeface="Calibri"/>
              </a:rPr>
              <a:t>in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chain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full-adders. </a:t>
            </a:r>
            <a:r>
              <a:rPr sz="3200" spc="-5" dirty="0">
                <a:latin typeface="Calibri"/>
                <a:cs typeface="Calibri"/>
              </a:rPr>
              <a:t>C4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resultant </a:t>
            </a:r>
            <a:r>
              <a:rPr sz="3200" spc="-10" dirty="0">
                <a:latin typeface="Calibri"/>
                <a:cs typeface="Calibri"/>
              </a:rPr>
              <a:t> output</a:t>
            </a:r>
            <a:r>
              <a:rPr sz="3200" spc="-5" dirty="0">
                <a:latin typeface="Calibri"/>
                <a:cs typeface="Calibri"/>
              </a:rPr>
              <a:t> carry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last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full-adder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circuit.</a:t>
            </a:r>
            <a:endParaRPr sz="3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output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full-adder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connected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next-high-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order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full-adder.</a:t>
            </a:r>
            <a:endParaRPr sz="3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sum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outputs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(S0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S3)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generates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468" y="6175349"/>
            <a:ext cx="71374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4195" algn="l"/>
              </a:tabLst>
            </a:pPr>
            <a:r>
              <a:rPr sz="4800" spc="-975" baseline="-2604" dirty="0"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42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4800" spc="-1057" baseline="-2604" dirty="0"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509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4800" spc="-359" baseline="-2604" dirty="0">
                <a:latin typeface="Calibri"/>
                <a:cs typeface="Calibri"/>
              </a:rPr>
              <a:t>i</a:t>
            </a:r>
            <a:r>
              <a:rPr sz="1200" spc="-23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4800" spc="-1282" baseline="-2604" dirty="0"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35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2010" baseline="-2604" dirty="0"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1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m</a:t>
            </a:r>
            <a:r>
              <a:rPr sz="4800" spc="-67" baseline="-2604" dirty="0">
                <a:latin typeface="Calibri"/>
                <a:cs typeface="Calibri"/>
              </a:rPr>
              <a:t>e</a:t>
            </a:r>
            <a:r>
              <a:rPr sz="4800" baseline="-2604" dirty="0">
                <a:latin typeface="Calibri"/>
                <a:cs typeface="Calibri"/>
              </a:rPr>
              <a:t>t</a:t>
            </a:r>
            <a:r>
              <a:rPr sz="4800" spc="-7" baseline="-2604" dirty="0">
                <a:latin typeface="Calibri"/>
                <a:cs typeface="Calibri"/>
              </a:rPr>
              <a:t>ic</a:t>
            </a:r>
            <a:r>
              <a:rPr sz="4800" spc="60" baseline="-2604" dirty="0"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su</a:t>
            </a:r>
            <a:r>
              <a:rPr sz="4800" spc="-7" baseline="-2604" dirty="0">
                <a:latin typeface="Calibri"/>
                <a:cs typeface="Calibri"/>
              </a:rPr>
              <a:t>m</a:t>
            </a:r>
            <a:r>
              <a:rPr sz="4800" spc="52" baseline="-2604" dirty="0"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o</a:t>
            </a:r>
            <a:r>
              <a:rPr sz="4800" spc="-997" baseline="-2604" dirty="0"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5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4800" spc="-1979" baseline="-2604" dirty="0"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2445" baseline="-2604" dirty="0"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spc="-39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4800" spc="-1672" baseline="-2604" dirty="0"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spc="-61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1470" baseline="-2604" dirty="0"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74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4800" spc="-1410" baseline="-2604" dirty="0"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45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800" spc="-1875" baseline="-2604" dirty="0"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	</a:t>
            </a:r>
            <a:r>
              <a:rPr sz="4800" spc="-7" baseline="-2604" dirty="0">
                <a:latin typeface="Calibri"/>
                <a:cs typeface="Calibri"/>
              </a:rPr>
              <a:t>a</a:t>
            </a:r>
            <a:r>
              <a:rPr sz="4800" spc="-1275" baseline="-2604" dirty="0"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869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1222" baseline="-2604" dirty="0"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85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4800" spc="-2047" baseline="-2604" dirty="0"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01</a:t>
            </a:r>
            <a:r>
              <a:rPr sz="1200" spc="-45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4800" spc="-1867" baseline="-2604" dirty="0"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 </a:t>
            </a:r>
            <a:r>
              <a:rPr sz="1200" spc="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de</a:t>
            </a:r>
            <a:r>
              <a:rPr sz="4800" spc="-2145" baseline="-2604" dirty="0"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2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-2354" baseline="-2604" dirty="0"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 </a:t>
            </a:r>
            <a:r>
              <a:rPr sz="1200" spc="-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15" baseline="-2604" dirty="0">
                <a:latin typeface="Calibri"/>
                <a:cs typeface="Calibri"/>
              </a:rPr>
              <a:t>b</a:t>
            </a:r>
            <a:r>
              <a:rPr sz="4800" baseline="-2604" dirty="0">
                <a:latin typeface="Calibri"/>
                <a:cs typeface="Calibri"/>
              </a:rPr>
              <a:t>its</a:t>
            </a:r>
            <a:r>
              <a:rPr sz="4800" spc="-7" baseline="-2604" dirty="0">
                <a:latin typeface="Calibri"/>
                <a:cs typeface="Calibri"/>
              </a:rPr>
              <a:t>.</a:t>
            </a:r>
            <a:endParaRPr sz="4800" baseline="-260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7432" y="0"/>
              <a:ext cx="28329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16451" y="62230"/>
            <a:ext cx="2282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Binary</a:t>
            </a:r>
            <a:r>
              <a:rPr spc="-35" dirty="0"/>
              <a:t> </a:t>
            </a:r>
            <a:r>
              <a:rPr spc="-20" dirty="0"/>
              <a:t>adders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419555"/>
            <a:ext cx="8684895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7620" indent="-344805" algn="just">
              <a:lnSpc>
                <a:spcPct val="100000"/>
              </a:lnSpc>
              <a:spcBef>
                <a:spcPts val="95"/>
              </a:spcBef>
            </a:pPr>
            <a:r>
              <a:rPr sz="3200" spc="35" dirty="0">
                <a:latin typeface="Wingdings"/>
                <a:cs typeface="Wingdings"/>
              </a:rPr>
              <a:t></a:t>
            </a:r>
            <a:r>
              <a:rPr sz="3200" spc="35" dirty="0">
                <a:latin typeface="Calibri"/>
                <a:cs typeface="Calibri"/>
              </a:rPr>
              <a:t>The </a:t>
            </a:r>
            <a:r>
              <a:rPr sz="3200" b="1" i="1" spc="-5" dirty="0">
                <a:latin typeface="Calibri"/>
                <a:cs typeface="Calibri"/>
              </a:rPr>
              <a:t>n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b="1" spc="-5" dirty="0">
                <a:latin typeface="Calibri"/>
                <a:cs typeface="Calibri"/>
              </a:rPr>
              <a:t>B </a:t>
            </a:r>
            <a:r>
              <a:rPr sz="3200" spc="5" dirty="0">
                <a:latin typeface="Calibri"/>
                <a:cs typeface="Calibri"/>
              </a:rPr>
              <a:t>inputs </a:t>
            </a:r>
            <a:r>
              <a:rPr sz="3200" spc="-10" dirty="0">
                <a:latin typeface="Calibri"/>
                <a:cs typeface="Calibri"/>
              </a:rPr>
              <a:t>come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registers.</a:t>
            </a:r>
            <a:endParaRPr sz="3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25" dirty="0">
                <a:latin typeface="Wingdings"/>
                <a:cs typeface="Wingdings"/>
              </a:rPr>
              <a:t></a:t>
            </a:r>
            <a:r>
              <a:rPr sz="3200" spc="25" dirty="0">
                <a:latin typeface="Calibri"/>
                <a:cs typeface="Calibri"/>
              </a:rPr>
              <a:t>For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instance,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input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comes</a:t>
            </a:r>
            <a:r>
              <a:rPr sz="3200" spc="-15" dirty="0">
                <a:latin typeface="Calibri"/>
                <a:cs typeface="Calibri"/>
              </a:rPr>
              <a:t> from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source register </a:t>
            </a:r>
            <a:r>
              <a:rPr sz="3200" dirty="0">
                <a:latin typeface="Calibri"/>
                <a:cs typeface="Calibri"/>
              </a:rPr>
              <a:t>R1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b="1" spc="-5" dirty="0">
                <a:latin typeface="Calibri"/>
                <a:cs typeface="Calibri"/>
              </a:rPr>
              <a:t>B </a:t>
            </a:r>
            <a:r>
              <a:rPr sz="3200" spc="-5" dirty="0">
                <a:latin typeface="Calibri"/>
                <a:cs typeface="Calibri"/>
              </a:rPr>
              <a:t>input </a:t>
            </a:r>
            <a:r>
              <a:rPr sz="3200" spc="-15" dirty="0">
                <a:latin typeface="Calibri"/>
                <a:cs typeface="Calibri"/>
              </a:rPr>
              <a:t>comes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R2.</a:t>
            </a:r>
            <a:endParaRPr sz="3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arithmetic </a:t>
            </a:r>
            <a:r>
              <a:rPr sz="3200" dirty="0">
                <a:latin typeface="Calibri"/>
                <a:cs typeface="Calibri"/>
              </a:rPr>
              <a:t>sum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5" dirty="0">
                <a:latin typeface="Calibri"/>
                <a:cs typeface="Calibri"/>
              </a:rPr>
              <a:t>inputs </a:t>
            </a:r>
            <a:r>
              <a:rPr sz="3200" spc="-5" dirty="0">
                <a:latin typeface="Calibri"/>
                <a:cs typeface="Calibri"/>
              </a:rPr>
              <a:t>of A and B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5" dirty="0">
                <a:latin typeface="Calibri"/>
                <a:cs typeface="Calibri"/>
              </a:rPr>
              <a:t>transferred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third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spc="-10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one of 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(R1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R2).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63" y="0"/>
              <a:ext cx="537184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7848" y="62230"/>
            <a:ext cx="482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4-bit binary-adder</a:t>
            </a:r>
            <a:r>
              <a:rPr spc="35" dirty="0"/>
              <a:t> </a:t>
            </a:r>
            <a:r>
              <a:rPr spc="-20" dirty="0"/>
              <a:t>subtractor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701167"/>
            <a:ext cx="8994140" cy="271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Arithmetic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micro-operations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addition</a:t>
            </a:r>
            <a:r>
              <a:rPr sz="2200" dirty="0">
                <a:latin typeface="Calibri"/>
                <a:cs typeface="Calibri"/>
              </a:rPr>
              <a:t> 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subtraction</a:t>
            </a:r>
            <a:r>
              <a:rPr sz="2200" spc="-5" dirty="0">
                <a:latin typeface="Calibri"/>
                <a:cs typeface="Calibri"/>
              </a:rPr>
              <a:t> 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be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combined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common </a:t>
            </a:r>
            <a:r>
              <a:rPr sz="2200" spc="-15" dirty="0">
                <a:latin typeface="Calibri"/>
                <a:cs typeface="Calibri"/>
              </a:rPr>
              <a:t>circuit </a:t>
            </a:r>
            <a:r>
              <a:rPr sz="2200" spc="-5" dirty="0">
                <a:latin typeface="Calibri"/>
                <a:cs typeface="Calibri"/>
              </a:rPr>
              <a:t>by including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exclusive-OR </a:t>
            </a:r>
            <a:r>
              <a:rPr sz="2200" spc="-25" dirty="0">
                <a:latin typeface="Calibri"/>
                <a:cs typeface="Calibri"/>
              </a:rPr>
              <a:t>gate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 each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adder.</a:t>
            </a:r>
            <a:endParaRPr sz="2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Binary </a:t>
            </a:r>
            <a:r>
              <a:rPr sz="2200" spc="-10" dirty="0">
                <a:latin typeface="Calibri"/>
                <a:cs typeface="Calibri"/>
              </a:rPr>
              <a:t>Adder-Subtractor </a:t>
            </a:r>
            <a:r>
              <a:rPr sz="2200" dirty="0">
                <a:latin typeface="Calibri"/>
                <a:cs typeface="Calibri"/>
              </a:rPr>
              <a:t>is a </a:t>
            </a:r>
            <a:r>
              <a:rPr sz="2200" spc="-10" dirty="0">
                <a:latin typeface="Calibri"/>
                <a:cs typeface="Calibri"/>
              </a:rPr>
              <a:t>combination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4 </a:t>
            </a:r>
            <a:r>
              <a:rPr sz="2200" spc="-25" dirty="0">
                <a:latin typeface="Calibri"/>
                <a:cs typeface="Calibri"/>
              </a:rPr>
              <a:t>Full-Adder, </a:t>
            </a:r>
            <a:r>
              <a:rPr sz="2200" dirty="0">
                <a:latin typeface="Calibri"/>
                <a:cs typeface="Calibri"/>
              </a:rPr>
              <a:t>which is </a:t>
            </a:r>
            <a:r>
              <a:rPr sz="2200" spc="-10" dirty="0">
                <a:latin typeface="Calibri"/>
                <a:cs typeface="Calibri"/>
              </a:rPr>
              <a:t>able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perform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addition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subtraction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4-bit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binary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numbers.</a:t>
            </a:r>
            <a:endParaRPr sz="22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determines</a:t>
            </a:r>
            <a:r>
              <a:rPr sz="2200" spc="-5" dirty="0">
                <a:latin typeface="Calibri"/>
                <a:cs typeface="Calibri"/>
              </a:rPr>
              <a:t> whether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</a:t>
            </a:r>
            <a:r>
              <a:rPr sz="2200" spc="-5" dirty="0">
                <a:latin typeface="Calibri"/>
                <a:cs typeface="Calibri"/>
              </a:rPr>
              <a:t> being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performed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either </a:t>
            </a:r>
            <a:r>
              <a:rPr sz="2200" spc="-10" dirty="0">
                <a:latin typeface="Calibri"/>
                <a:cs typeface="Calibri"/>
              </a:rPr>
              <a:t>subtraction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addition. This </a:t>
            </a:r>
            <a:r>
              <a:rPr sz="2200" spc="-10" dirty="0">
                <a:latin typeface="Calibri"/>
                <a:cs typeface="Calibri"/>
              </a:rPr>
              <a:t>determination </a:t>
            </a:r>
            <a:r>
              <a:rPr sz="2200" dirty="0">
                <a:latin typeface="Calibri"/>
                <a:cs typeface="Calibri"/>
              </a:rPr>
              <a:t>is done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binary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1,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847" y="3371088"/>
            <a:ext cx="8756904" cy="298094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63" y="0"/>
              <a:ext cx="537184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7848" y="62230"/>
            <a:ext cx="482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4-bit binary-adder</a:t>
            </a:r>
            <a:r>
              <a:rPr spc="35" dirty="0"/>
              <a:t> </a:t>
            </a:r>
            <a:r>
              <a:rPr spc="-20" dirty="0"/>
              <a:t>subtractor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140" y="825245"/>
            <a:ext cx="8731250" cy="557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1187450" indent="-915035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 mode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M) is 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gi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10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e.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'0', 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b="1" spc="5" dirty="0">
                <a:latin typeface="Calibri"/>
                <a:cs typeface="Calibri"/>
              </a:rPr>
              <a:t>adder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1842135" marR="1174115" indent="-9150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mode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high </a:t>
            </a:r>
            <a:r>
              <a:rPr sz="2800" dirty="0">
                <a:latin typeface="Calibri"/>
                <a:cs typeface="Calibri"/>
              </a:rPr>
              <a:t>logic, </a:t>
            </a:r>
            <a:r>
              <a:rPr sz="2800" spc="5" dirty="0">
                <a:latin typeface="Calibri"/>
                <a:cs typeface="Calibri"/>
              </a:rPr>
              <a:t>i.e. </a:t>
            </a:r>
            <a:r>
              <a:rPr sz="2800" dirty="0">
                <a:latin typeface="Calibri"/>
                <a:cs typeface="Calibri"/>
              </a:rPr>
              <a:t>'1',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</a:t>
            </a:r>
            <a:r>
              <a:rPr sz="2800" dirty="0">
                <a:latin typeface="Calibri"/>
                <a:cs typeface="Calibri"/>
              </a:rPr>
              <a:t> as 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subtractor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6870" marR="259079" indent="-344805">
              <a:lnSpc>
                <a:spcPct val="100000"/>
              </a:lnSpc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exclusive-OR</a:t>
            </a:r>
            <a:r>
              <a:rPr sz="2800" spc="-25" dirty="0">
                <a:latin typeface="Calibri"/>
                <a:cs typeface="Calibri"/>
              </a:rPr>
              <a:t> gate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receives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one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50"/>
              </a:lnSpc>
              <a:spcBef>
                <a:spcPts val="30"/>
              </a:spcBef>
              <a:tabLst>
                <a:tab pos="43942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5" dirty="0">
                <a:latin typeface="Calibri"/>
                <a:cs typeface="Calibri"/>
              </a:rPr>
              <a:t>a low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10" dirty="0">
                <a:latin typeface="Calibri"/>
                <a:cs typeface="Calibri"/>
              </a:rPr>
              <a:t>B</a:t>
            </a:r>
            <a:r>
              <a:rPr sz="2800" spc="10" dirty="0">
                <a:latin typeface="Cambria Math"/>
                <a:cs typeface="Cambria Math"/>
              </a:rPr>
              <a:t>⊕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spc="5" dirty="0">
                <a:latin typeface="Calibri"/>
                <a:cs typeface="Calibri"/>
              </a:rPr>
              <a:t>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 marL="356870" marR="70485">
              <a:lnSpc>
                <a:spcPts val="336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The full-adders </a:t>
            </a:r>
            <a:r>
              <a:rPr sz="2800" spc="-10" dirty="0">
                <a:latin typeface="Calibri"/>
                <a:cs typeface="Calibri"/>
              </a:rPr>
              <a:t>receive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B, </a:t>
            </a:r>
            <a:r>
              <a:rPr sz="2800" spc="-5" dirty="0">
                <a:latin typeface="Calibri"/>
                <a:cs typeface="Calibri"/>
              </a:rPr>
              <a:t>the input </a:t>
            </a:r>
            <a:r>
              <a:rPr sz="2800" dirty="0">
                <a:latin typeface="Calibri"/>
                <a:cs typeface="Calibri"/>
              </a:rPr>
              <a:t>carry is </a:t>
            </a:r>
            <a:r>
              <a:rPr sz="2800" spc="-5" dirty="0">
                <a:latin typeface="Calibri"/>
                <a:cs typeface="Calibri"/>
              </a:rPr>
              <a:t>0,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plus</a:t>
            </a:r>
            <a:r>
              <a:rPr sz="2800" spc="10" dirty="0">
                <a:latin typeface="Calibri"/>
                <a:cs typeface="Calibri"/>
              </a:rPr>
              <a:t> B.</a:t>
            </a:r>
            <a:endParaRPr sz="2800">
              <a:latin typeface="Calibri"/>
              <a:cs typeface="Calibri"/>
            </a:endParaRPr>
          </a:p>
          <a:p>
            <a:pPr marL="356870" marR="5080" indent="-344805">
              <a:lnSpc>
                <a:spcPts val="3340"/>
              </a:lnSpc>
              <a:spcBef>
                <a:spcPts val="40"/>
              </a:spcBef>
              <a:tabLst>
                <a:tab pos="43942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	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5" dirty="0">
                <a:latin typeface="Calibri"/>
                <a:cs typeface="Calibri"/>
              </a:rPr>
              <a:t>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high logic, </a:t>
            </a:r>
            <a:r>
              <a:rPr sz="2800" spc="-5" dirty="0">
                <a:latin typeface="Calibri"/>
                <a:cs typeface="Calibri"/>
              </a:rPr>
              <a:t>we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10" dirty="0">
                <a:latin typeface="Calibri"/>
                <a:cs typeface="Calibri"/>
              </a:rPr>
              <a:t>B</a:t>
            </a:r>
            <a:r>
              <a:rPr sz="2800" spc="10" dirty="0">
                <a:latin typeface="Cambria Math"/>
                <a:cs typeface="Cambria Math"/>
              </a:rPr>
              <a:t>⊕ </a:t>
            </a:r>
            <a:r>
              <a:rPr sz="2800" spc="5" dirty="0">
                <a:latin typeface="Calibri"/>
                <a:cs typeface="Calibri"/>
              </a:rPr>
              <a:t>1 = B'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C0 </a:t>
            </a:r>
            <a:r>
              <a:rPr sz="2800" spc="5" dirty="0">
                <a:latin typeface="Calibri"/>
                <a:cs typeface="Calibri"/>
              </a:rPr>
              <a:t>= </a:t>
            </a:r>
            <a:r>
              <a:rPr sz="2800" dirty="0">
                <a:latin typeface="Calibri"/>
                <a:cs typeface="Calibri"/>
              </a:rPr>
              <a:t>1.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 inputs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complemented,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added </a:t>
            </a:r>
            <a:r>
              <a:rPr sz="2800" spc="-10" dirty="0">
                <a:latin typeface="Calibri"/>
                <a:cs typeface="Calibri"/>
              </a:rPr>
              <a:t>through</a:t>
            </a:r>
            <a:endParaRPr sz="2800">
              <a:latin typeface="Calibri"/>
              <a:cs typeface="Calibri"/>
            </a:endParaRPr>
          </a:p>
          <a:p>
            <a:pPr marL="356870" marR="157480">
              <a:lnSpc>
                <a:spcPts val="336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carry.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circuit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plus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2's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5223" y="0"/>
              <a:ext cx="464045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3861" y="62230"/>
            <a:ext cx="40944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4-bit</a:t>
            </a:r>
            <a:r>
              <a:rPr spc="-50" dirty="0"/>
              <a:t> </a:t>
            </a:r>
            <a:r>
              <a:rPr spc="-10" dirty="0"/>
              <a:t>binary-Incrementer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083" y="2924700"/>
            <a:ext cx="7591306" cy="23544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340" y="930021"/>
            <a:ext cx="82315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increment </a:t>
            </a:r>
            <a:r>
              <a:rPr sz="2400" spc="-10" dirty="0">
                <a:latin typeface="Calibri"/>
                <a:cs typeface="Calibri"/>
              </a:rPr>
              <a:t>microoperation </a:t>
            </a:r>
            <a:r>
              <a:rPr sz="2400" dirty="0">
                <a:latin typeface="Calibri"/>
                <a:cs typeface="Calibri"/>
              </a:rPr>
              <a:t>adds one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number in a </a:t>
            </a:r>
            <a:r>
              <a:rPr sz="2400" spc="-35" dirty="0">
                <a:latin typeface="Calibri"/>
                <a:cs typeface="Calibri"/>
              </a:rPr>
              <a:t>register.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 example,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5" dirty="0">
                <a:latin typeface="Calibri"/>
                <a:cs typeface="Calibri"/>
              </a:rPr>
              <a:t>4-bit </a:t>
            </a:r>
            <a:r>
              <a:rPr sz="2400" spc="-10" dirty="0">
                <a:latin typeface="Calibri"/>
                <a:cs typeface="Calibri"/>
              </a:rPr>
              <a:t>register </a:t>
            </a:r>
            <a:r>
              <a:rPr sz="2400" dirty="0">
                <a:latin typeface="Calibri"/>
                <a:cs typeface="Calibri"/>
              </a:rPr>
              <a:t>has a binary </a:t>
            </a:r>
            <a:r>
              <a:rPr sz="2400" spc="-5" dirty="0">
                <a:latin typeface="Calibri"/>
                <a:cs typeface="Calibri"/>
              </a:rPr>
              <a:t>value </a:t>
            </a:r>
            <a:r>
              <a:rPr sz="2400" spc="5" dirty="0">
                <a:latin typeface="Calibri"/>
                <a:cs typeface="Calibri"/>
              </a:rPr>
              <a:t>0110,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go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0111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incremented.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diagram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4-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combinational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incrementer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Fig.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9080" cy="894715"/>
            <a:chOff x="0" y="0"/>
            <a:chExt cx="914908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4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4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62230"/>
            <a:ext cx="8760460" cy="5970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5437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spc="-20" dirty="0">
                <a:latin typeface="Calibri"/>
                <a:cs typeface="Calibri"/>
              </a:rPr>
              <a:t>microoperation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Calibri"/>
              <a:cs typeface="Calibri"/>
            </a:endParaRPr>
          </a:p>
          <a:p>
            <a:pPr marL="12700" marR="227965" algn="just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spc="-15" dirty="0">
                <a:latin typeface="Calibri"/>
                <a:cs typeface="Calibri"/>
              </a:rPr>
              <a:t>microoperation 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serial </a:t>
            </a:r>
            <a:r>
              <a:rPr sz="3200" spc="-25" dirty="0">
                <a:latin typeface="Calibri"/>
                <a:cs typeface="Calibri"/>
              </a:rPr>
              <a:t>transfer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generally</a:t>
            </a:r>
            <a:r>
              <a:rPr sz="3200" spc="-5" dirty="0">
                <a:latin typeface="Calibri"/>
                <a:cs typeface="Calibri"/>
              </a:rPr>
              <a:t> with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arithmetic,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data-processing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operations.</a:t>
            </a:r>
            <a:r>
              <a:rPr sz="3200" spc="-1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15" dirty="0">
                <a:latin typeface="Calibri"/>
                <a:cs typeface="Calibri"/>
              </a:rPr>
              <a:t> can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be 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shifted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left </a:t>
            </a:r>
            <a:r>
              <a:rPr sz="3200" spc="-1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the right. During a shift-right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 </a:t>
            </a:r>
            <a:r>
              <a:rPr sz="3200" spc="-5" dirty="0">
                <a:latin typeface="Calibri"/>
                <a:cs typeface="Calibri"/>
              </a:rPr>
              <a:t>the serial input </a:t>
            </a:r>
            <a:r>
              <a:rPr sz="3200" spc="-30" dirty="0">
                <a:latin typeface="Calibri"/>
                <a:cs typeface="Calibri"/>
              </a:rPr>
              <a:t>transfers </a:t>
            </a:r>
            <a:r>
              <a:rPr sz="3200" spc="-5" dirty="0">
                <a:latin typeface="Calibri"/>
                <a:cs typeface="Calibri"/>
              </a:rPr>
              <a:t>a bit </a:t>
            </a:r>
            <a:r>
              <a:rPr sz="3200" spc="-15" dirty="0">
                <a:latin typeface="Calibri"/>
                <a:cs typeface="Calibri"/>
              </a:rPr>
              <a:t>into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leftmost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position.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serial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transfers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into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rightmost</a:t>
            </a:r>
            <a:r>
              <a:rPr sz="3200" spc="-5" dirty="0">
                <a:latin typeface="Calibri"/>
                <a:cs typeface="Calibri"/>
              </a:rPr>
              <a:t> position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during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shift-left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operation. There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15" dirty="0">
                <a:latin typeface="Calibri"/>
                <a:cs typeface="Calibri"/>
              </a:rPr>
              <a:t>three </a:t>
            </a:r>
            <a:r>
              <a:rPr sz="3200" spc="-5" dirty="0">
                <a:latin typeface="Calibri"/>
                <a:cs typeface="Calibri"/>
              </a:rPr>
              <a:t>types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shifts, logical,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arithmetic.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03529"/>
            <a:ext cx="8609330" cy="584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PO7:Life-long </a:t>
            </a:r>
            <a:r>
              <a:rPr sz="1800" b="1" spc="-5" dirty="0">
                <a:latin typeface="Calibri"/>
                <a:cs typeface="Calibri"/>
              </a:rPr>
              <a:t>Learning: </a:t>
            </a:r>
            <a:r>
              <a:rPr sz="1800" spc="-15" dirty="0">
                <a:latin typeface="Calibri"/>
                <a:cs typeface="Calibri"/>
              </a:rPr>
              <a:t>Recognize </a:t>
            </a:r>
            <a:r>
              <a:rPr sz="1800" spc="-5" dirty="0">
                <a:latin typeface="Calibri"/>
                <a:cs typeface="Calibri"/>
              </a:rPr>
              <a:t>the need,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ability, </a:t>
            </a:r>
            <a:r>
              <a:rPr sz="1800" spc="-15" dirty="0">
                <a:latin typeface="Calibri"/>
                <a:cs typeface="Calibri"/>
              </a:rPr>
              <a:t>to engage </a:t>
            </a:r>
            <a:r>
              <a:rPr sz="1800" spc="1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independent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continual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preparation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a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broadest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technological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change.</a:t>
            </a:r>
            <a:endParaRPr sz="1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Calibri"/>
                <a:cs typeface="Calibri"/>
              </a:rPr>
              <a:t>PO8:Project </a:t>
            </a:r>
            <a:r>
              <a:rPr sz="1800" b="1" spc="-10" dirty="0">
                <a:latin typeface="Calibri"/>
                <a:cs typeface="Calibri"/>
              </a:rPr>
              <a:t>management </a:t>
            </a:r>
            <a:r>
              <a:rPr sz="1800" b="1" spc="-5" dirty="0">
                <a:latin typeface="Calibri"/>
                <a:cs typeface="Calibri"/>
              </a:rPr>
              <a:t>and finance: </a:t>
            </a:r>
            <a:r>
              <a:rPr sz="1800" spc="-15" dirty="0">
                <a:latin typeface="Calibri"/>
                <a:cs typeface="Calibri"/>
              </a:rPr>
              <a:t>Demonstrate </a:t>
            </a:r>
            <a:r>
              <a:rPr sz="1800" spc="-5" dirty="0">
                <a:latin typeface="Calibri"/>
                <a:cs typeface="Calibri"/>
              </a:rPr>
              <a:t>knowledge and </a:t>
            </a:r>
            <a:r>
              <a:rPr sz="1800" spc="-10" dirty="0">
                <a:latin typeface="Calibri"/>
                <a:cs typeface="Calibri"/>
              </a:rPr>
              <a:t>understanding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principles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one’s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work,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member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multidisciplinary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environments.</a:t>
            </a:r>
            <a:endParaRPr sz="18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PO9:Communication Efficacy: </a:t>
            </a:r>
            <a:r>
              <a:rPr sz="1800" spc="-10" dirty="0">
                <a:latin typeface="Calibri"/>
                <a:cs typeface="Calibri"/>
              </a:rPr>
              <a:t>Communicate </a:t>
            </a:r>
            <a:r>
              <a:rPr sz="1800" spc="-15" dirty="0">
                <a:latin typeface="Calibri"/>
                <a:cs typeface="Calibri"/>
              </a:rPr>
              <a:t>effectively </a:t>
            </a:r>
            <a:r>
              <a:rPr sz="1800" dirty="0">
                <a:latin typeface="Calibri"/>
                <a:cs typeface="Calibri"/>
              </a:rPr>
              <a:t>with the </a:t>
            </a:r>
            <a:r>
              <a:rPr sz="1800" spc="-5" dirty="0">
                <a:latin typeface="Calibri"/>
                <a:cs typeface="Calibri"/>
              </a:rPr>
              <a:t>computing </a:t>
            </a:r>
            <a:r>
              <a:rPr sz="1800" spc="-15" dirty="0">
                <a:latin typeface="Calibri"/>
                <a:cs typeface="Calibri"/>
              </a:rPr>
              <a:t>community,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</a:t>
            </a:r>
            <a:r>
              <a:rPr sz="1800" spc="-5" dirty="0">
                <a:latin typeface="Calibri"/>
                <a:cs typeface="Calibri"/>
              </a:rPr>
              <a:t>society </a:t>
            </a:r>
            <a:r>
              <a:rPr sz="1800" spc="-15" dirty="0">
                <a:latin typeface="Calibri"/>
                <a:cs typeface="Calibri"/>
              </a:rPr>
              <a:t>at </a:t>
            </a:r>
            <a:r>
              <a:rPr sz="1800" spc="-10" dirty="0">
                <a:latin typeface="Calibri"/>
                <a:cs typeface="Calibri"/>
              </a:rPr>
              <a:t>large,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10" dirty="0">
                <a:latin typeface="Calibri"/>
                <a:cs typeface="Calibri"/>
              </a:rPr>
              <a:t>complex </a:t>
            </a:r>
            <a:r>
              <a:rPr sz="1800" spc="-5" dirty="0">
                <a:latin typeface="Calibri"/>
                <a:cs typeface="Calibri"/>
              </a:rPr>
              <a:t>computing activities by </a:t>
            </a:r>
            <a:r>
              <a:rPr sz="1800" spc="5" dirty="0">
                <a:latin typeface="Calibri"/>
                <a:cs typeface="Calibri"/>
              </a:rPr>
              <a:t>being </a:t>
            </a:r>
            <a:r>
              <a:rPr sz="1800" dirty="0">
                <a:latin typeface="Calibri"/>
                <a:cs typeface="Calibri"/>
              </a:rPr>
              <a:t>able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comprehend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write </a:t>
            </a:r>
            <a:r>
              <a:rPr sz="1800" spc="-15" dirty="0">
                <a:latin typeface="Calibri"/>
                <a:cs typeface="Calibri"/>
              </a:rPr>
              <a:t>effective </a:t>
            </a:r>
            <a:r>
              <a:rPr sz="1800" spc="-5" dirty="0">
                <a:latin typeface="Calibri"/>
                <a:cs typeface="Calibri"/>
              </a:rPr>
              <a:t>reports,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documentation,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make </a:t>
            </a:r>
            <a:r>
              <a:rPr sz="1800" spc="-15" dirty="0">
                <a:latin typeface="Calibri"/>
                <a:cs typeface="Calibri"/>
              </a:rPr>
              <a:t>effective </a:t>
            </a:r>
            <a:r>
              <a:rPr sz="1800" spc="-10" dirty="0">
                <a:latin typeface="Calibri"/>
                <a:cs typeface="Calibri"/>
              </a:rPr>
              <a:t>presentations,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understand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instructions.</a:t>
            </a:r>
            <a:endParaRPr sz="1800">
              <a:latin typeface="Calibri"/>
              <a:cs typeface="Calibri"/>
            </a:endParaRPr>
          </a:p>
          <a:p>
            <a:pPr marL="356870" marR="381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PO10:Societal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Environmental </a:t>
            </a:r>
            <a:r>
              <a:rPr sz="1800" b="1" spc="-5" dirty="0">
                <a:latin typeface="Calibri"/>
                <a:cs typeface="Calibri"/>
              </a:rPr>
              <a:t>Concern: </a:t>
            </a:r>
            <a:r>
              <a:rPr sz="1800" spc="-10" dirty="0">
                <a:latin typeface="Calibri"/>
                <a:cs typeface="Calibri"/>
              </a:rPr>
              <a:t>Understand </a:t>
            </a:r>
            <a:r>
              <a:rPr sz="1800" spc="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assess </a:t>
            </a:r>
            <a:r>
              <a:rPr sz="1800" spc="-10" dirty="0">
                <a:latin typeface="Calibri"/>
                <a:cs typeface="Calibri"/>
              </a:rPr>
              <a:t>societal, environmental, </a:t>
            </a:r>
            <a:r>
              <a:rPr sz="1800" spc="-5" dirty="0">
                <a:latin typeface="Calibri"/>
                <a:cs typeface="Calibri"/>
              </a:rPr>
              <a:t> health,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safety,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legal,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cultural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issues</a:t>
            </a:r>
            <a:r>
              <a:rPr sz="1800" dirty="0">
                <a:latin typeface="Calibri"/>
                <a:cs typeface="Calibri"/>
              </a:rPr>
              <a:t> within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consequential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responsibilities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relevant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professional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practices.</a:t>
            </a:r>
            <a:endParaRPr sz="18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Calibri"/>
                <a:cs typeface="Calibri"/>
              </a:rPr>
              <a:t>PO11:Individual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40" dirty="0">
                <a:latin typeface="Calibri"/>
                <a:cs typeface="Calibri"/>
              </a:rPr>
              <a:t>Team </a:t>
            </a:r>
            <a:r>
              <a:rPr sz="1800" b="1" spc="-15" dirty="0">
                <a:latin typeface="Calibri"/>
                <a:cs typeface="Calibri"/>
              </a:rPr>
              <a:t>Work: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15" dirty="0">
                <a:latin typeface="Calibri"/>
                <a:cs typeface="Calibri"/>
              </a:rPr>
              <a:t>effectively </a:t>
            </a:r>
            <a:r>
              <a:rPr sz="1800" dirty="0">
                <a:latin typeface="Calibri"/>
                <a:cs typeface="Calibri"/>
              </a:rPr>
              <a:t>as an individual </a:t>
            </a:r>
            <a:r>
              <a:rPr sz="1800" spc="10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as a member </a:t>
            </a:r>
            <a:r>
              <a:rPr sz="1800" spc="10" dirty="0">
                <a:latin typeface="Calibri"/>
                <a:cs typeface="Calibri"/>
              </a:rPr>
              <a:t>or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leader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diverse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multidisciplinary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environments.</a:t>
            </a:r>
            <a:endParaRPr sz="18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alibri"/>
                <a:cs typeface="Calibri"/>
              </a:rPr>
              <a:t>PO12: </a:t>
            </a:r>
            <a:r>
              <a:rPr sz="1800" b="1" spc="-15" dirty="0">
                <a:latin typeface="Calibri"/>
                <a:cs typeface="Calibri"/>
              </a:rPr>
              <a:t>Innovation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Entrepreneurship: </a:t>
            </a:r>
            <a:r>
              <a:rPr sz="1800" spc="-10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timely opportunity </a:t>
            </a:r>
            <a:r>
              <a:rPr sz="1800" dirty="0">
                <a:latin typeface="Calibri"/>
                <a:cs typeface="Calibri"/>
              </a:rPr>
              <a:t>and using </a:t>
            </a:r>
            <a:r>
              <a:rPr sz="1800" spc="-10" dirty="0">
                <a:latin typeface="Calibri"/>
                <a:cs typeface="Calibri"/>
              </a:rPr>
              <a:t>innovation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pursue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opportunity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wealth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betterment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individual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society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large.</a:t>
            </a:r>
            <a:endParaRPr sz="1800">
              <a:latin typeface="Calibri"/>
              <a:cs typeface="Calibri"/>
            </a:endParaRPr>
          </a:p>
          <a:p>
            <a:pPr marR="256540" algn="ctr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2232" y="0"/>
              <a:ext cx="2226310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1251" y="62230"/>
            <a:ext cx="1674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Pos</a:t>
            </a:r>
            <a:r>
              <a:rPr spc="-55" dirty="0"/>
              <a:t> </a:t>
            </a:r>
            <a:r>
              <a:rPr spc="-10" dirty="0"/>
              <a:t>Cont..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5405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1907" y="6466738"/>
            <a:ext cx="556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-40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9350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4107" y="6466738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686800" cy="5943600"/>
            <a:chOff x="0" y="0"/>
            <a:chExt cx="8686800" cy="5943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816864"/>
              <a:ext cx="8077200" cy="512673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9080" cy="894715"/>
            <a:chOff x="0" y="0"/>
            <a:chExt cx="914908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4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4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62230"/>
            <a:ext cx="8760460" cy="555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5437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spc="-20" dirty="0">
                <a:latin typeface="Calibri"/>
                <a:cs typeface="Calibri"/>
              </a:rPr>
              <a:t>microoperation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Calibri"/>
              <a:cs typeface="Calibri"/>
            </a:endParaRPr>
          </a:p>
          <a:p>
            <a:pPr marL="12700" marR="23241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transfers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serial </a:t>
            </a:r>
            <a:r>
              <a:rPr sz="3200" dirty="0">
                <a:latin typeface="Calibri"/>
                <a:cs typeface="Calibri"/>
              </a:rPr>
              <a:t>input. </a:t>
            </a: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symbols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shl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shr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left</a:t>
            </a:r>
            <a:r>
              <a:rPr sz="3200" spc="-5" dirty="0">
                <a:latin typeface="Calibri"/>
                <a:cs typeface="Calibri"/>
              </a:rPr>
              <a:t> and</a:t>
            </a:r>
            <a:r>
              <a:rPr sz="3200" dirty="0">
                <a:latin typeface="Calibri"/>
                <a:cs typeface="Calibri"/>
              </a:rPr>
              <a:t> shift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spc="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microoperations,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12700" marR="6729095" algn="just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R1 ← shl R1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R2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← shr R2</a:t>
            </a:r>
            <a:endParaRPr sz="3200">
              <a:latin typeface="Calibri"/>
              <a:cs typeface="Calibri"/>
            </a:endParaRPr>
          </a:p>
          <a:p>
            <a:pPr marL="12700" marR="232410" algn="just">
              <a:lnSpc>
                <a:spcPct val="100000"/>
              </a:lnSpc>
              <a:spcBef>
                <a:spcPts val="5"/>
              </a:spcBef>
            </a:pP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the two </a:t>
            </a:r>
            <a:r>
              <a:rPr sz="3200" spc="-15" dirty="0">
                <a:latin typeface="Calibri"/>
                <a:cs typeface="Calibri"/>
              </a:rPr>
              <a:t>micro operations </a:t>
            </a:r>
            <a:r>
              <a:rPr sz="3200" spc="-5" dirty="0">
                <a:latin typeface="Calibri"/>
                <a:cs typeface="Calibri"/>
              </a:rPr>
              <a:t>that specify a 1-bit </a:t>
            </a:r>
            <a:r>
              <a:rPr sz="3200" dirty="0">
                <a:latin typeface="Calibri"/>
                <a:cs typeface="Calibri"/>
              </a:rPr>
              <a:t> shift </a:t>
            </a:r>
            <a:r>
              <a:rPr sz="3200" spc="-10" dirty="0">
                <a:latin typeface="Calibri"/>
                <a:cs typeface="Calibri"/>
              </a:rPr>
              <a:t>left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content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dirty="0">
                <a:latin typeface="Calibri"/>
                <a:cs typeface="Calibri"/>
              </a:rPr>
              <a:t>R1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1-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dirty="0">
                <a:latin typeface="Calibri"/>
                <a:cs typeface="Calibri"/>
              </a:rPr>
              <a:t> shift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R2.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806576"/>
            <a:ext cx="8687435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Calibri"/>
                <a:cs typeface="Calibri"/>
              </a:rPr>
              <a:t>R1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←</a:t>
            </a:r>
            <a:r>
              <a:rPr sz="2800" dirty="0">
                <a:latin typeface="Calibri"/>
                <a:cs typeface="Calibri"/>
              </a:rPr>
              <a:t> shl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R1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 this shift </a:t>
            </a:r>
            <a:r>
              <a:rPr sz="2800" dirty="0">
                <a:latin typeface="Calibri"/>
                <a:cs typeface="Calibri"/>
              </a:rPr>
              <a:t>one position </a:t>
            </a:r>
            <a:r>
              <a:rPr sz="2800" spc="-10" dirty="0">
                <a:latin typeface="Calibri"/>
                <a:cs typeface="Calibri"/>
              </a:rPr>
              <a:t>moves </a:t>
            </a:r>
            <a:r>
              <a:rPr sz="2800" spc="-5" dirty="0">
                <a:latin typeface="Calibri"/>
                <a:cs typeface="Calibri"/>
              </a:rPr>
              <a:t>each bit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left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35" dirty="0">
                <a:latin typeface="Calibri"/>
                <a:cs typeface="Calibri"/>
              </a:rPr>
              <a:t>by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Empty </a:t>
            </a:r>
            <a:r>
              <a:rPr sz="2800" spc="-5" dirty="0">
                <a:latin typeface="Calibri"/>
                <a:cs typeface="Calibri"/>
              </a:rPr>
              <a:t>least </a:t>
            </a:r>
            <a:r>
              <a:rPr sz="2800" spc="-10" dirty="0">
                <a:latin typeface="Calibri"/>
                <a:cs typeface="Calibri"/>
              </a:rPr>
              <a:t>significant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dirty="0">
                <a:latin typeface="Calibri"/>
                <a:cs typeface="Calibri"/>
              </a:rPr>
              <a:t>(LSB) </a:t>
            </a:r>
            <a:r>
              <a:rPr sz="2800" spc="15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filled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30" dirty="0">
                <a:latin typeface="Calibri"/>
                <a:cs typeface="Calibri"/>
              </a:rPr>
              <a:t>zero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(i.e, </a:t>
            </a:r>
            <a:r>
              <a:rPr sz="2800" spc="-5" dirty="0">
                <a:latin typeface="Calibri"/>
                <a:cs typeface="Calibri"/>
              </a:rPr>
              <a:t>the serial input), and the most </a:t>
            </a:r>
            <a:r>
              <a:rPr sz="2800" spc="-15" dirty="0">
                <a:latin typeface="Calibri"/>
                <a:cs typeface="Calibri"/>
              </a:rPr>
              <a:t>significant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dirty="0">
                <a:latin typeface="Calibri"/>
                <a:cs typeface="Calibri"/>
              </a:rPr>
              <a:t>(MSB) 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rejected.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7114" y="3346960"/>
            <a:ext cx="7415522" cy="243764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806576"/>
            <a:ext cx="8686165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Calibri"/>
                <a:cs typeface="Calibri"/>
              </a:rPr>
              <a:t>R2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←</a:t>
            </a:r>
            <a:r>
              <a:rPr sz="2800" dirty="0">
                <a:latin typeface="Calibri"/>
                <a:cs typeface="Calibri"/>
              </a:rPr>
              <a:t> shr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R2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 this </a:t>
            </a:r>
            <a:r>
              <a:rPr sz="2800" dirty="0">
                <a:latin typeface="Calibri"/>
                <a:cs typeface="Calibri"/>
              </a:rPr>
              <a:t>one position </a:t>
            </a:r>
            <a:r>
              <a:rPr sz="2800" spc="-10" dirty="0">
                <a:latin typeface="Calibri"/>
                <a:cs typeface="Calibri"/>
              </a:rPr>
              <a:t>moves </a:t>
            </a:r>
            <a:r>
              <a:rPr sz="2800" spc="-5" dirty="0">
                <a:latin typeface="Calibri"/>
                <a:cs typeface="Calibri"/>
              </a:rPr>
              <a:t>each bit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right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least </a:t>
            </a:r>
            <a:r>
              <a:rPr sz="2800" spc="-10" dirty="0">
                <a:latin typeface="Calibri"/>
                <a:cs typeface="Calibri"/>
              </a:rPr>
              <a:t>significant </a:t>
            </a:r>
            <a:r>
              <a:rPr sz="2800" dirty="0">
                <a:latin typeface="Calibri"/>
                <a:cs typeface="Calibri"/>
              </a:rPr>
              <a:t>bit(LSB) is </a:t>
            </a:r>
            <a:r>
              <a:rPr sz="2800" spc="-10" dirty="0">
                <a:latin typeface="Calibri"/>
                <a:cs typeface="Calibri"/>
              </a:rPr>
              <a:t>rejected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empty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MSB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filled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zero.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" y="3200400"/>
            <a:ext cx="7387631" cy="27481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1690192"/>
            <a:ext cx="85375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circular </a:t>
            </a:r>
            <a:r>
              <a:rPr sz="3200" spc="-5" dirty="0">
                <a:latin typeface="Calibri"/>
                <a:cs typeface="Calibri"/>
              </a:rPr>
              <a:t>shift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known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5" dirty="0">
                <a:latin typeface="Calibri"/>
                <a:cs typeface="Calibri"/>
              </a:rPr>
              <a:t>rotate </a:t>
            </a:r>
            <a:r>
              <a:rPr sz="3200" spc="-15" dirty="0">
                <a:latin typeface="Calibri"/>
                <a:cs typeface="Calibri"/>
              </a:rPr>
              <a:t>operation.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circulates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bits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register </a:t>
            </a:r>
            <a:r>
              <a:rPr sz="3200" spc="-15" dirty="0">
                <a:latin typeface="Calibri"/>
                <a:cs typeface="Calibri"/>
              </a:rPr>
              <a:t>around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ends 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there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loss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information.</a:t>
            </a:r>
            <a:r>
              <a:rPr sz="3200" spc="-5" dirty="0">
                <a:latin typeface="Calibri"/>
                <a:cs typeface="Calibri"/>
              </a:rPr>
              <a:t> 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accomplished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connecting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output</a:t>
            </a:r>
            <a:r>
              <a:rPr sz="3200" spc="7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serial</a:t>
            </a:r>
            <a:r>
              <a:rPr sz="3200" dirty="0">
                <a:latin typeface="Calibri"/>
                <a:cs typeface="Calibri"/>
              </a:rPr>
              <a:t> input.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We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symbols</a:t>
            </a:r>
            <a:r>
              <a:rPr sz="3200" spc="-5" dirty="0">
                <a:latin typeface="Calibri"/>
                <a:cs typeface="Calibri"/>
              </a:rPr>
              <a:t> cil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cir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-5" dirty="0">
                <a:latin typeface="Calibri"/>
                <a:cs typeface="Calibri"/>
              </a:rPr>
              <a:t> 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left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right.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991362"/>
            <a:ext cx="8480425" cy="19170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sequence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around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b="1" spc="-10" dirty="0">
                <a:latin typeface="Calibri"/>
                <a:cs typeface="Calibri"/>
              </a:rPr>
              <a:t>Left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Circular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Shift –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4344" y="3434901"/>
            <a:ext cx="6967316" cy="248814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991362"/>
            <a:ext cx="8480425" cy="19170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sequence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around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b="1" spc="-5" dirty="0">
                <a:latin typeface="Calibri"/>
                <a:cs typeface="Calibri"/>
              </a:rPr>
              <a:t>Right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Circular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Shift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334511"/>
            <a:ext cx="8537448" cy="317296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1202258"/>
            <a:ext cx="8536305" cy="4723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arithmetic shift </a:t>
            </a:r>
            <a:r>
              <a:rPr sz="2800" spc="-10" dirty="0">
                <a:latin typeface="Calibri"/>
                <a:cs typeface="Calibri"/>
              </a:rPr>
              <a:t>micro operation </a:t>
            </a:r>
            <a:r>
              <a:rPr sz="2800" spc="-5" dirty="0">
                <a:latin typeface="Calibri"/>
                <a:cs typeface="Calibri"/>
              </a:rPr>
              <a:t>shifts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signed </a:t>
            </a:r>
            <a:r>
              <a:rPr sz="2800" dirty="0">
                <a:latin typeface="Calibri"/>
                <a:cs typeface="Calibri"/>
              </a:rPr>
              <a:t>binary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right.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effect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arithmetic </a:t>
            </a:r>
            <a:r>
              <a:rPr sz="2800" dirty="0">
                <a:latin typeface="Calibri"/>
                <a:cs typeface="Calibri"/>
              </a:rPr>
              <a:t> shift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multiply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Similarly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shift right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divides the number </a:t>
            </a:r>
            <a:r>
              <a:rPr sz="2800" spc="-20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2. Because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sign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number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shift-right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unchanged,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multiplied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or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divided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2.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left </a:t>
            </a:r>
            <a:r>
              <a:rPr sz="2800" spc="-5" dirty="0">
                <a:latin typeface="Calibri"/>
                <a:cs typeface="Calibri"/>
              </a:rPr>
              <a:t>most bit </a:t>
            </a:r>
            <a:r>
              <a:rPr sz="2800" spc="1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register </a:t>
            </a:r>
            <a:r>
              <a:rPr sz="2800" spc="-5" dirty="0">
                <a:latin typeface="Calibri"/>
                <a:cs typeface="Calibri"/>
              </a:rPr>
              <a:t>holds the </a:t>
            </a:r>
            <a:r>
              <a:rPr sz="2800" dirty="0">
                <a:latin typeface="Calibri"/>
                <a:cs typeface="Calibri"/>
              </a:rPr>
              <a:t>sign </a:t>
            </a:r>
            <a:r>
              <a:rPr sz="2800" spc="-5" dirty="0">
                <a:latin typeface="Calibri"/>
                <a:cs typeface="Calibri"/>
              </a:rPr>
              <a:t>bit, and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remaining</a:t>
            </a:r>
            <a:r>
              <a:rPr sz="2800" dirty="0">
                <a:latin typeface="Calibri"/>
                <a:cs typeface="Calibri"/>
              </a:rPr>
              <a:t> bits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number.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sign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positive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1 </a:t>
            </a:r>
            <a:r>
              <a:rPr sz="2800" spc="-15" dirty="0">
                <a:latin typeface="Calibri"/>
                <a:cs typeface="Calibri"/>
              </a:rPr>
              <a:t>for negative. Negative </a:t>
            </a:r>
            <a:r>
              <a:rPr sz="2800" spc="-10" dirty="0">
                <a:latin typeface="Calibri"/>
                <a:cs typeface="Calibri"/>
              </a:rPr>
              <a:t>numbers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20" dirty="0">
                <a:latin typeface="Calibri"/>
                <a:cs typeface="Calibri"/>
              </a:rPr>
              <a:t>2’s 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" y="1048511"/>
            <a:ext cx="7848600" cy="47609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8546" y="0"/>
            <a:ext cx="7740650" cy="894715"/>
            <a:chOff x="1408546" y="0"/>
            <a:chExt cx="77406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46" y="0"/>
              <a:ext cx="7735453" cy="7449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703" y="0"/>
              <a:ext cx="3966845" cy="89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323" y="1524"/>
              <a:ext cx="7694676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9323" y="1524"/>
              <a:ext cx="7694930" cy="685800"/>
            </a:xfrm>
            <a:custGeom>
              <a:avLst/>
              <a:gdLst/>
              <a:ahLst/>
              <a:cxnLst/>
              <a:rect l="l" t="t" r="r" b="b"/>
              <a:pathLst>
                <a:path w="7694930" h="685800">
                  <a:moveTo>
                    <a:pt x="0" y="685800"/>
                  </a:moveTo>
                  <a:lnTo>
                    <a:pt x="7694676" y="685800"/>
                  </a:lnTo>
                </a:path>
                <a:path w="7694930" h="685800">
                  <a:moveTo>
                    <a:pt x="7694676" y="0"/>
                  </a:moveTo>
                  <a:lnTo>
                    <a:pt x="0" y="0"/>
                  </a:lnTo>
                  <a:lnTo>
                    <a:pt x="0" y="685800"/>
                  </a:lnTo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3896" y="62230"/>
            <a:ext cx="76904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Shift </a:t>
            </a:r>
            <a:r>
              <a:rPr spc="-20" dirty="0"/>
              <a:t>microoperation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6538" y="1706986"/>
            <a:ext cx="7217858" cy="342269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60" y="0"/>
              <a:ext cx="3223133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1378" y="62230"/>
            <a:ext cx="26733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CO-PO</a:t>
            </a:r>
            <a:r>
              <a:rPr spc="-45" dirty="0"/>
              <a:t> </a:t>
            </a:r>
            <a:r>
              <a:rPr spc="-5" dirty="0"/>
              <a:t>Mapping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08050" y="1537461"/>
          <a:ext cx="7480300" cy="371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9507" y="6466738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8144" y="777620"/>
            <a:ext cx="51149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Calibri"/>
                <a:cs typeface="Calibri"/>
              </a:rPr>
              <a:t>Mapping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COs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575" y="5529783"/>
            <a:ext cx="10820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1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–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Week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010" y="5529783"/>
            <a:ext cx="144526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2-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Moderate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7317" y="5529783"/>
            <a:ext cx="11779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libri"/>
                <a:cs typeface="Calibri"/>
              </a:rPr>
              <a:t>3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–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Strong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482480"/>
            <a:ext cx="7807959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95"/>
              </a:spcBef>
              <a:tabLst>
                <a:tab pos="469265" algn="l"/>
                <a:tab pos="7699375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logic </a:t>
            </a:r>
            <a:r>
              <a:rPr sz="2800" spc="-10" dirty="0">
                <a:latin typeface="Calibri"/>
                <a:cs typeface="Calibri"/>
              </a:rPr>
              <a:t>circuit that provides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HIGH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both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</a:t>
            </a:r>
            <a:r>
              <a:rPr sz="2800" dirty="0">
                <a:latin typeface="Calibri"/>
                <a:cs typeface="Calibri"/>
              </a:rPr>
              <a:t> HIGH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 inputs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alibri"/>
                <a:cs typeface="Calibri"/>
              </a:rPr>
              <a:t>a)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Ex-NOR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c)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d)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NAND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482480"/>
            <a:ext cx="8134984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2800" spc="-5" dirty="0">
                <a:latin typeface="Calibri"/>
                <a:cs typeface="Calibri"/>
              </a:rPr>
              <a:t>2.	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major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spc="-10" dirty="0">
                <a:latin typeface="Calibri"/>
                <a:cs typeface="Calibri"/>
              </a:rPr>
              <a:t> between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half-adders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full-adders?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alibri"/>
                <a:cs typeface="Calibri"/>
              </a:rPr>
              <a:t>a)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Full-adders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half-adders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b) </a:t>
            </a:r>
            <a:r>
              <a:rPr sz="2800" dirty="0">
                <a:latin typeface="Calibri"/>
                <a:cs typeface="Calibri"/>
              </a:rPr>
              <a:t>Full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handle</a:t>
            </a:r>
            <a:r>
              <a:rPr sz="2800" dirty="0">
                <a:latin typeface="Calibri"/>
                <a:cs typeface="Calibri"/>
              </a:rPr>
              <a:t> double-digit</a:t>
            </a:r>
            <a:r>
              <a:rPr sz="2800" spc="-15" dirty="0">
                <a:latin typeface="Calibri"/>
                <a:cs typeface="Calibri"/>
              </a:rPr>
              <a:t> numbers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c)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capability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d)</a:t>
            </a:r>
            <a:r>
              <a:rPr sz="2800" dirty="0">
                <a:latin typeface="Calibri"/>
                <a:cs typeface="Calibri"/>
              </a:rPr>
              <a:t> Half </a:t>
            </a:r>
            <a:r>
              <a:rPr sz="2800" spc="-15" dirty="0">
                <a:latin typeface="Calibri"/>
                <a:cs typeface="Calibri"/>
              </a:rPr>
              <a:t>adders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handle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single-digit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8944" y="2756486"/>
            <a:ext cx="1767839" cy="0"/>
          </a:xfrm>
          <a:custGeom>
            <a:avLst/>
            <a:gdLst/>
            <a:ahLst/>
            <a:cxnLst/>
            <a:rect l="l" t="t" r="r" b="b"/>
            <a:pathLst>
              <a:path w="1767839">
                <a:moveTo>
                  <a:pt x="0" y="0"/>
                </a:moveTo>
                <a:lnTo>
                  <a:pt x="1767671" y="0"/>
                </a:lnTo>
              </a:path>
            </a:pathLst>
          </a:custGeom>
          <a:ln w="23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244" y="1694510"/>
            <a:ext cx="7252970" cy="3655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9650" algn="l"/>
              </a:tabLst>
            </a:pPr>
            <a:r>
              <a:rPr sz="2800" spc="-5" dirty="0">
                <a:latin typeface="Calibri"/>
                <a:cs typeface="Calibri"/>
              </a:rPr>
              <a:t>3.	The</a:t>
            </a:r>
            <a:r>
              <a:rPr sz="2800" spc="-20" dirty="0">
                <a:latin typeface="Calibri"/>
                <a:cs typeface="Calibri"/>
              </a:rPr>
              <a:t> gates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build</a:t>
            </a:r>
            <a:r>
              <a:rPr sz="2800" spc="5" dirty="0">
                <a:latin typeface="Calibri"/>
                <a:cs typeface="Calibri"/>
              </a:rPr>
              <a:t>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half </a:t>
            </a:r>
            <a:r>
              <a:rPr sz="2800" spc="-5" dirty="0">
                <a:latin typeface="Calibri"/>
                <a:cs typeface="Calibri"/>
              </a:rPr>
              <a:t>adder</a:t>
            </a:r>
            <a:r>
              <a:rPr sz="2800" spc="-15" dirty="0">
                <a:latin typeface="Calibri"/>
                <a:cs typeface="Calibri"/>
              </a:rPr>
              <a:t> are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c.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d.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EX-NOR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4007" y="1158885"/>
            <a:ext cx="7792084" cy="450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0480">
              <a:lnSpc>
                <a:spcPct val="150100"/>
              </a:lnSpc>
              <a:spcBef>
                <a:spcPts val="95"/>
              </a:spcBef>
              <a:tabLst>
                <a:tab pos="1047115" algn="l"/>
              </a:tabLst>
            </a:pPr>
            <a:r>
              <a:rPr sz="2800" spc="-5" dirty="0">
                <a:latin typeface="Calibri"/>
                <a:cs typeface="Calibri"/>
              </a:rPr>
              <a:t>4.	</a:t>
            </a:r>
            <a:r>
              <a:rPr sz="2800" spc="-45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4-bit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(1011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1111)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4-bit parallel </a:t>
            </a:r>
            <a:r>
              <a:rPr sz="2800" spc="-50" dirty="0">
                <a:latin typeface="Calibri"/>
                <a:cs typeface="Calibri"/>
              </a:rPr>
              <a:t>adder.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carry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1.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sum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carry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output?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alibri"/>
                <a:cs typeface="Calibri"/>
              </a:rPr>
              <a:t>a.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40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0111,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84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b.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02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1111,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84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c.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09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1011,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92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d.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4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3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2</a:t>
            </a:r>
            <a:r>
              <a:rPr sz="2800" spc="10" dirty="0">
                <a:latin typeface="Sitka Subheading"/>
                <a:cs typeface="Sitka Subheading"/>
              </a:rPr>
              <a:t>Σ</a:t>
            </a:r>
            <a:r>
              <a:rPr sz="2775" spc="15" baseline="-19519" dirty="0">
                <a:latin typeface="Calibri"/>
                <a:cs typeface="Calibri"/>
              </a:rPr>
              <a:t>1</a:t>
            </a:r>
            <a:r>
              <a:rPr sz="2775" spc="240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1100,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775" baseline="-19519" dirty="0">
                <a:latin typeface="Calibri"/>
                <a:cs typeface="Calibri"/>
              </a:rPr>
              <a:t>out</a:t>
            </a:r>
            <a:r>
              <a:rPr sz="2775" spc="292" baseline="-19519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933055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3200" spc="-10" dirty="0">
                <a:latin typeface="Calibri"/>
                <a:cs typeface="Calibri"/>
              </a:rPr>
              <a:t>5.	One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way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35" dirty="0">
                <a:latin typeface="Calibri"/>
                <a:cs typeface="Calibri"/>
              </a:rPr>
              <a:t>make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four-bit</a:t>
            </a:r>
            <a:r>
              <a:rPr sz="3200" spc="-5" dirty="0">
                <a:latin typeface="Calibri"/>
                <a:cs typeface="Calibri"/>
              </a:rPr>
              <a:t> adder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perform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subtraction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 </a:t>
            </a:r>
            <a:r>
              <a:rPr sz="3200" spc="-15" dirty="0">
                <a:latin typeface="Calibri"/>
                <a:cs typeface="Calibri"/>
              </a:rPr>
              <a:t>inverting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inverting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carry-in.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15" dirty="0">
                <a:latin typeface="Calibri"/>
                <a:cs typeface="Calibri"/>
              </a:rPr>
              <a:t> inverting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 inputs.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grounding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44701"/>
            <a:ext cx="8020684" cy="441642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6.	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circuit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add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1710055" algn="l"/>
              </a:tabLst>
            </a:pP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numbers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44701"/>
            <a:ext cx="8020684" cy="441642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7.	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circuit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add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1710055" algn="l"/>
              </a:tabLst>
            </a:pPr>
            <a:r>
              <a:rPr sz="3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numbers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652384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8.	When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mode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adder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subtractor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1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20" dirty="0">
                <a:latin typeface="Calibri"/>
                <a:cs typeface="Calibri"/>
              </a:rPr>
              <a:t> Subtracts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Divides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Multiplie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652384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9.	When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mode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adder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subtractor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0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a.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b.</a:t>
            </a:r>
            <a:r>
              <a:rPr sz="3200" spc="-20" dirty="0">
                <a:latin typeface="Calibri"/>
                <a:cs typeface="Calibri"/>
              </a:rPr>
              <a:t> Subtracts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Calibri"/>
                <a:cs typeface="Calibri"/>
              </a:rPr>
              <a:t>c.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Divides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Multiplie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339965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10.	</a:t>
            </a:r>
            <a:r>
              <a:rPr sz="3200" spc="-15" dirty="0">
                <a:latin typeface="Calibri"/>
                <a:cs typeface="Calibri"/>
              </a:rPr>
              <a:t>What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sum(S)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expression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adder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&amp;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Calibri"/>
                <a:cs typeface="Calibri"/>
              </a:rPr>
              <a:t>1)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</a:t>
            </a:r>
            <a:r>
              <a:rPr sz="3200" spc="-10" dirty="0">
                <a:latin typeface="Calibri"/>
                <a:cs typeface="Calibri"/>
              </a:rPr>
              <a:t> OR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10" dirty="0">
                <a:latin typeface="Calibri"/>
                <a:cs typeface="Calibri"/>
              </a:rPr>
              <a:t>2)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10" dirty="0">
                <a:latin typeface="Calibri"/>
                <a:cs typeface="Calibri"/>
              </a:rPr>
              <a:t> OR</a:t>
            </a:r>
            <a:r>
              <a:rPr sz="3200" spc="-5" dirty="0">
                <a:latin typeface="Calibri"/>
                <a:cs typeface="Calibri"/>
              </a:rPr>
              <a:t> 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latin typeface="Calibri"/>
                <a:cs typeface="Calibri"/>
              </a:rPr>
              <a:t>3)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 </a:t>
            </a:r>
            <a:r>
              <a:rPr sz="3200" spc="-10" dirty="0">
                <a:latin typeface="Calibri"/>
                <a:cs typeface="Calibri"/>
              </a:rPr>
              <a:t>XNOR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XOR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3200" spc="-10" dirty="0">
                <a:latin typeface="Calibri"/>
                <a:cs typeface="Calibri"/>
              </a:rPr>
              <a:t>4)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XOR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 </a:t>
            </a:r>
            <a:r>
              <a:rPr sz="3200" spc="-40" dirty="0">
                <a:latin typeface="Calibri"/>
                <a:cs typeface="Calibri"/>
              </a:rPr>
              <a:t>XOR</a:t>
            </a:r>
            <a:r>
              <a:rPr sz="3200" spc="-5" dirty="0">
                <a:latin typeface="Calibri"/>
                <a:cs typeface="Calibri"/>
              </a:rPr>
              <a:t> 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015110"/>
            <a:ext cx="8227059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 learning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Basic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Electronics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Computer </a:t>
            </a:r>
            <a:r>
              <a:rPr sz="2400" b="1" dirty="0">
                <a:latin typeface="Times New Roman"/>
                <a:cs typeface="Times New Roman"/>
              </a:rPr>
              <a:t>Organization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20" dirty="0">
                <a:latin typeface="Times New Roman"/>
                <a:cs typeface="Times New Roman"/>
              </a:rPr>
              <a:t>you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basic knowledge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computer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mathematics.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knowledge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English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satisfactory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5" dirty="0">
                <a:latin typeface="Times New Roman"/>
                <a:cs typeface="Times New Roman"/>
              </a:rPr>
              <a:t> 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systems, </a:t>
            </a:r>
            <a:r>
              <a:rPr sz="2400" dirty="0">
                <a:latin typeface="Times New Roman"/>
                <a:cs typeface="Times New Roman"/>
              </a:rPr>
              <a:t>conversion </a:t>
            </a:r>
            <a:r>
              <a:rPr sz="2400" spc="-5" dirty="0">
                <a:latin typeface="Times New Roman"/>
                <a:cs typeface="Times New Roman"/>
              </a:rPr>
              <a:t>among bases, representation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numbers,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sequential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circuits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minimization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boolean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2383" y="0"/>
              <a:ext cx="4366133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1021" y="62230"/>
            <a:ext cx="38150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Prerequisite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5" dirty="0"/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9507" y="6466738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58885"/>
            <a:ext cx="8387715" cy="45085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927100" algn="l"/>
              </a:tabLst>
            </a:pPr>
            <a:r>
              <a:rPr sz="2800" b="1" spc="-5" dirty="0">
                <a:latin typeface="Calibri"/>
                <a:cs typeface="Calibri"/>
              </a:rPr>
              <a:t>11.	</a:t>
            </a:r>
            <a:r>
              <a:rPr sz="2800" b="1" dirty="0">
                <a:latin typeface="Calibri"/>
                <a:cs typeface="Calibri"/>
              </a:rPr>
              <a:t>Arithmetic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shift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left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ct val="150100"/>
              </a:lnSpc>
            </a:pPr>
            <a:r>
              <a:rPr sz="2800" spc="-5" dirty="0">
                <a:latin typeface="Calibri"/>
                <a:cs typeface="Calibri"/>
              </a:rPr>
              <a:t>(A)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shift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609600" algn="l"/>
              </a:tabLst>
            </a:pPr>
            <a:r>
              <a:rPr sz="2800" spc="-5" dirty="0">
                <a:latin typeface="Calibri"/>
                <a:cs typeface="Calibri"/>
              </a:rPr>
              <a:t>(B)	Causes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sign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always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unchanged.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Calibri"/>
                <a:cs typeface="Calibri"/>
              </a:rPr>
              <a:t>(C)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hardware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preserve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sign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bit.</a:t>
            </a:r>
            <a:endParaRPr sz="2800">
              <a:latin typeface="Calibri"/>
              <a:cs typeface="Calibri"/>
            </a:endParaRPr>
          </a:p>
          <a:p>
            <a:pPr marL="527685" marR="1598930" indent="-515620">
              <a:lnSpc>
                <a:spcPts val="5040"/>
              </a:lnSpc>
              <a:spcBef>
                <a:spcPts val="250"/>
              </a:spcBef>
            </a:pPr>
            <a:r>
              <a:rPr sz="2800" spc="-5" dirty="0">
                <a:latin typeface="Calibri"/>
                <a:cs typeface="Calibri"/>
              </a:rPr>
              <a:t>(D) Is not applicable </a:t>
            </a:r>
            <a:r>
              <a:rPr sz="2800" spc="-1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signed </a:t>
            </a:r>
            <a:r>
              <a:rPr sz="2800" dirty="0">
                <a:latin typeface="Calibri"/>
                <a:cs typeface="Calibri"/>
              </a:rPr>
              <a:t>2's </a:t>
            </a:r>
            <a:r>
              <a:rPr sz="2800" spc="-10" dirty="0">
                <a:latin typeface="Calibri"/>
                <a:cs typeface="Calibri"/>
              </a:rPr>
              <a:t>complement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58885"/>
            <a:ext cx="7759065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12.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negative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(A)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magnitude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609600" algn="l"/>
              </a:tabLst>
            </a:pPr>
            <a:r>
              <a:rPr sz="2800" spc="-5" dirty="0">
                <a:latin typeface="Calibri"/>
                <a:cs typeface="Calibri"/>
              </a:rPr>
              <a:t>(B)	I's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Calibri"/>
                <a:cs typeface="Calibri"/>
              </a:rPr>
              <a:t>(C)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2's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(D)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above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58885"/>
            <a:ext cx="5577205" cy="322770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Calibri"/>
                <a:cs typeface="Calibri"/>
              </a:rPr>
              <a:t>13.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Boolean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A+BC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equals</a:t>
            </a:r>
            <a:endParaRPr sz="2800">
              <a:latin typeface="Calibri"/>
              <a:cs typeface="Calibri"/>
            </a:endParaRPr>
          </a:p>
          <a:p>
            <a:pPr marL="12700" marR="3060065">
              <a:lnSpc>
                <a:spcPct val="150100"/>
              </a:lnSpc>
              <a:tabLst>
                <a:tab pos="927100" algn="l"/>
              </a:tabLst>
            </a:pPr>
            <a:r>
              <a:rPr sz="2800" spc="1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)	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5" dirty="0">
                <a:latin typeface="Calibri"/>
                <a:cs typeface="Calibri"/>
              </a:rPr>
              <a:t>A+B)</a:t>
            </a:r>
            <a:r>
              <a:rPr sz="2800" spc="-20" dirty="0">
                <a:latin typeface="Calibri"/>
                <a:cs typeface="Calibri"/>
              </a:rPr>
              <a:t>(</a:t>
            </a:r>
            <a:r>
              <a:rPr sz="2800" spc="5" dirty="0">
                <a:latin typeface="Calibri"/>
                <a:cs typeface="Calibri"/>
              </a:rPr>
              <a:t>A+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)  </a:t>
            </a:r>
            <a:r>
              <a:rPr sz="2800" spc="-5" dirty="0">
                <a:latin typeface="Calibri"/>
                <a:cs typeface="Calibri"/>
              </a:rPr>
              <a:t>(B)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(A'+B)(A'+C)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(C)	</a:t>
            </a:r>
            <a:r>
              <a:rPr sz="2800" spc="-5" dirty="0">
                <a:latin typeface="Calibri"/>
                <a:cs typeface="Calibri"/>
              </a:rPr>
              <a:t>(A+B)(A'+C)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  <a:tabLst>
                <a:tab pos="609600" algn="l"/>
              </a:tabLst>
            </a:pPr>
            <a:r>
              <a:rPr sz="2800" spc="-5" dirty="0">
                <a:latin typeface="Calibri"/>
                <a:cs typeface="Calibri"/>
              </a:rPr>
              <a:t>(D)	</a:t>
            </a:r>
            <a:r>
              <a:rPr sz="2800" dirty="0">
                <a:latin typeface="Calibri"/>
                <a:cs typeface="Calibri"/>
              </a:rPr>
              <a:t>(A+B)C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233881"/>
            <a:ext cx="511238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spc="5" dirty="0">
                <a:latin typeface="Times New Roman"/>
                <a:cs typeface="Times New Roman"/>
              </a:rPr>
              <a:t>14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9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TL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</a:t>
            </a:r>
            <a:r>
              <a:rPr sz="3200" dirty="0">
                <a:latin typeface="Times New Roman"/>
                <a:cs typeface="Times New Roman"/>
              </a:rPr>
              <a:t>nd</a:t>
            </a:r>
            <a:r>
              <a:rPr sz="3200" spc="-5" dirty="0">
                <a:latin typeface="Times New Roman"/>
                <a:cs typeface="Times New Roman"/>
              </a:rPr>
              <a:t>s </a:t>
            </a:r>
            <a:r>
              <a:rPr sz="3200" spc="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A.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Random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3200" spc="-5" dirty="0">
                <a:latin typeface="Times New Roman"/>
                <a:cs typeface="Times New Roman"/>
              </a:rPr>
              <a:t>B.	Register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transfer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3200" spc="-5" dirty="0">
                <a:latin typeface="Times New Roman"/>
                <a:cs typeface="Times New Roman"/>
              </a:rPr>
              <a:t>C.	Register transport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28015" algn="l"/>
              </a:tabLst>
            </a:pPr>
            <a:r>
              <a:rPr sz="3200" spc="-10" dirty="0">
                <a:latin typeface="Times New Roman"/>
                <a:cs typeface="Times New Roman"/>
              </a:rPr>
              <a:t>D.	</a:t>
            </a:r>
            <a:r>
              <a:rPr sz="3200" spc="-5" dirty="0">
                <a:latin typeface="Times New Roman"/>
                <a:cs typeface="Times New Roman"/>
              </a:rPr>
              <a:t>None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672705" cy="412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200100"/>
              </a:lnSpc>
              <a:spcBef>
                <a:spcPts val="1545"/>
              </a:spcBef>
            </a:pPr>
            <a:r>
              <a:rPr sz="3200" spc="-5" dirty="0">
                <a:latin typeface="Times New Roman"/>
                <a:cs typeface="Times New Roman"/>
              </a:rPr>
              <a:t>15.In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register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transfer 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processor register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as: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A.MAR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B.PC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C.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Times New Roman"/>
                <a:cs typeface="Times New Roman"/>
              </a:rPr>
              <a:t>D.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245984" cy="6231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527685" marR="5080" indent="-515620">
              <a:lnSpc>
                <a:spcPct val="1501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16.Which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binary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20" dirty="0">
                <a:latin typeface="Calibri"/>
                <a:cs typeface="Calibri"/>
              </a:rPr>
              <a:t> performed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15" dirty="0">
                <a:latin typeface="Calibri"/>
                <a:cs typeface="Calibri"/>
              </a:rPr>
              <a:t>string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b="1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Both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7428230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927100" marR="5080" indent="-915035">
              <a:lnSpc>
                <a:spcPct val="150100"/>
              </a:lnSpc>
              <a:spcBef>
                <a:spcPts val="5"/>
              </a:spcBef>
              <a:tabLst>
                <a:tab pos="1841500" algn="l"/>
                <a:tab pos="3670935" algn="l"/>
                <a:tab pos="4585970" algn="l"/>
                <a:tab pos="6415405" algn="l"/>
              </a:tabLst>
            </a:pPr>
            <a:r>
              <a:rPr sz="3200" spc="-15" dirty="0">
                <a:latin typeface="Calibri"/>
                <a:cs typeface="Calibri"/>
              </a:rPr>
              <a:t>17</a:t>
            </a:r>
            <a:r>
              <a:rPr sz="3200" spc="25" dirty="0">
                <a:latin typeface="Calibri"/>
                <a:cs typeface="Calibri"/>
              </a:rPr>
              <a:t>.</a:t>
            </a:r>
            <a:r>
              <a:rPr sz="3200" spc="-10" dirty="0">
                <a:latin typeface="Calibri"/>
                <a:cs typeface="Calibri"/>
              </a:rPr>
              <a:t>Wh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ch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ope</a:t>
            </a:r>
            <a:r>
              <a:rPr sz="3200" spc="-9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6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xt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ely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us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ul 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serial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transfer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Shift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6899275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3200" spc="-10" dirty="0">
                <a:latin typeface="Calibri"/>
                <a:cs typeface="Calibri"/>
              </a:rPr>
              <a:t>18.	</a:t>
            </a:r>
            <a:r>
              <a:rPr sz="3200" spc="-5" dirty="0">
                <a:latin typeface="Calibri"/>
                <a:cs typeface="Calibri"/>
              </a:rPr>
              <a:t>Which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used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signed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number: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927100" algn="l"/>
              </a:tabLst>
            </a:pPr>
            <a:r>
              <a:rPr sz="3200" spc="-5" dirty="0">
                <a:latin typeface="Calibri"/>
                <a:cs typeface="Calibri"/>
              </a:rPr>
              <a:t>b.	</a:t>
            </a:r>
            <a:r>
              <a:rPr sz="3200" spc="-10" dirty="0">
                <a:latin typeface="Calibri"/>
                <a:cs typeface="Calibri"/>
              </a:rPr>
              <a:t>Arithmetic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10" dirty="0">
                <a:latin typeface="Calibri"/>
                <a:cs typeface="Calibri"/>
              </a:rPr>
              <a:t>c.	</a:t>
            </a:r>
            <a:r>
              <a:rPr sz="3200" spc="-5" dirty="0">
                <a:latin typeface="Calibri"/>
                <a:cs typeface="Calibri"/>
              </a:rPr>
              <a:t>Both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62230"/>
            <a:ext cx="8181340" cy="549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128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Quiz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libri"/>
              <a:cs typeface="Calibri"/>
            </a:endParaRPr>
          </a:p>
          <a:p>
            <a:pPr marL="527685" marR="5080" indent="-515620">
              <a:lnSpc>
                <a:spcPct val="1501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19.Which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refer</a:t>
            </a:r>
            <a:r>
              <a:rPr sz="3200" spc="-5" dirty="0">
                <a:latin typeface="Calibri"/>
                <a:cs typeface="Calibri"/>
              </a:rPr>
              <a:t> bitwise manipulation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contents</a:t>
            </a:r>
            <a:r>
              <a:rPr sz="3200" spc="-1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Shift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None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3057" y="1504061"/>
          <a:ext cx="784225" cy="333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ts val="303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20.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b.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c.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16811" y="1390014"/>
            <a:ext cx="68592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How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005967"/>
            <a:ext cx="57448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15" dirty="0">
                <a:latin typeface="Calibri"/>
                <a:cs typeface="Calibri"/>
              </a:rPr>
              <a:t> transfer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675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1/19/2022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3057" y="1504061"/>
          <a:ext cx="784225" cy="333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ts val="3035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20.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b.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c.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16811" y="1390014"/>
            <a:ext cx="68592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libri"/>
                <a:cs typeface="Calibri"/>
              </a:rPr>
              <a:t>How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shift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micro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632442"/>
            <a:ext cx="6311900" cy="368490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927100" algn="l"/>
              </a:tabLst>
            </a:pPr>
            <a:r>
              <a:rPr sz="3200" spc="-15" dirty="0">
                <a:latin typeface="Calibri"/>
                <a:cs typeface="Calibri"/>
              </a:rPr>
              <a:t>21.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group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4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 is</a:t>
            </a:r>
            <a:r>
              <a:rPr sz="3200" dirty="0">
                <a:latin typeface="Calibri"/>
                <a:cs typeface="Calibri"/>
              </a:rPr>
              <a:t> called: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Nibble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15" dirty="0">
                <a:latin typeface="Calibri"/>
                <a:cs typeface="Calibri"/>
              </a:rPr>
              <a:t>Byte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</a:t>
            </a:r>
            <a:r>
              <a:rPr sz="3200" spc="-10" dirty="0">
                <a:latin typeface="Calibri"/>
                <a:cs typeface="Calibri"/>
              </a:rPr>
              <a:t>Decimal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</a:t>
            </a:r>
            <a:r>
              <a:rPr sz="3200" dirty="0">
                <a:latin typeface="Calibri"/>
                <a:cs typeface="Calibri"/>
              </a:rPr>
              <a:t>Digit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632442"/>
            <a:ext cx="4333875" cy="368490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5" dirty="0">
                <a:latin typeface="Calibri"/>
                <a:cs typeface="Calibri"/>
              </a:rPr>
              <a:t>22.	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-10" dirty="0">
                <a:latin typeface="Calibri"/>
                <a:cs typeface="Calibri"/>
              </a:rPr>
              <a:t> left</a:t>
            </a:r>
            <a:r>
              <a:rPr sz="3200" spc="-5" dirty="0">
                <a:latin typeface="Calibri"/>
                <a:cs typeface="Calibri"/>
              </a:rPr>
              <a:t>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equal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dirty="0">
                <a:latin typeface="Calibri"/>
                <a:cs typeface="Calibri"/>
              </a:rPr>
              <a:t>multiply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10" dirty="0">
                <a:latin typeface="Calibri"/>
                <a:cs typeface="Calibri"/>
              </a:rPr>
              <a:t>B.	</a:t>
            </a:r>
            <a:r>
              <a:rPr sz="3200" spc="-5" dirty="0">
                <a:latin typeface="Calibri"/>
                <a:cs typeface="Calibri"/>
              </a:rPr>
              <a:t>add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C.	divide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19125" algn="l"/>
              </a:tabLst>
            </a:pPr>
            <a:r>
              <a:rPr sz="3200" spc="-5" dirty="0">
                <a:latin typeface="Calibri"/>
                <a:cs typeface="Calibri"/>
              </a:rPr>
              <a:t>D.	</a:t>
            </a:r>
            <a:r>
              <a:rPr sz="3200" spc="-20" dirty="0">
                <a:latin typeface="Calibri"/>
                <a:cs typeface="Calibri"/>
              </a:rPr>
              <a:t>subtract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2107" y="1144701"/>
            <a:ext cx="5777865" cy="3684904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020"/>
              </a:spcBef>
              <a:tabLst>
                <a:tab pos="1018540" algn="l"/>
              </a:tabLst>
            </a:pPr>
            <a:r>
              <a:rPr sz="3200" spc="-10" dirty="0">
                <a:latin typeface="Calibri"/>
                <a:cs typeface="Calibri"/>
              </a:rPr>
              <a:t>23.	</a:t>
            </a:r>
            <a:r>
              <a:rPr sz="3200" spc="-15" dirty="0">
                <a:latin typeface="Calibri"/>
                <a:cs typeface="Calibri"/>
              </a:rPr>
              <a:t>Micro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shown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a.	</a:t>
            </a:r>
            <a:r>
              <a:rPr sz="3200" spc="-10" dirty="0">
                <a:latin typeface="Calibri"/>
                <a:cs typeface="Calibri"/>
              </a:rPr>
              <a:t>R1→R2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b.	</a:t>
            </a:r>
            <a:r>
              <a:rPr sz="3200" spc="-10" dirty="0">
                <a:latin typeface="Calibri"/>
                <a:cs typeface="Calibri"/>
              </a:rPr>
              <a:t>R1←R2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527685" algn="l"/>
              </a:tabLst>
            </a:pPr>
            <a:r>
              <a:rPr sz="3200" spc="-10" dirty="0">
                <a:latin typeface="Calibri"/>
                <a:cs typeface="Calibri"/>
              </a:rPr>
              <a:t>c.	</a:t>
            </a:r>
            <a:r>
              <a:rPr sz="3200" spc="-5" dirty="0">
                <a:latin typeface="Calibri"/>
                <a:cs typeface="Calibri"/>
              </a:rPr>
              <a:t>Both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527685" algn="l"/>
              </a:tabLst>
            </a:pPr>
            <a:r>
              <a:rPr sz="3200" spc="-5" dirty="0">
                <a:latin typeface="Calibri"/>
                <a:cs typeface="Calibri"/>
              </a:rPr>
              <a:t>d.	d.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3178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239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8644" y="773175"/>
            <a:ext cx="7999095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8-bit register contains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binary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20" dirty="0">
                <a:latin typeface="Times New Roman"/>
                <a:cs typeface="Times New Roman"/>
              </a:rPr>
              <a:t>10011100. </a:t>
            </a:r>
            <a:r>
              <a:rPr sz="2400" dirty="0">
                <a:latin typeface="Times New Roman"/>
                <a:cs typeface="Times New Roman"/>
              </a:rPr>
              <a:t>What 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after an arithmetic </a:t>
            </a:r>
            <a:r>
              <a:rPr sz="2400" dirty="0">
                <a:latin typeface="Times New Roman"/>
                <a:cs typeface="Times New Roman"/>
              </a:rPr>
              <a:t>shift </a:t>
            </a:r>
            <a:r>
              <a:rPr sz="2400" spc="-10" dirty="0">
                <a:latin typeface="Times New Roman"/>
                <a:cs typeface="Times New Roman"/>
              </a:rPr>
              <a:t>right? </a:t>
            </a:r>
            <a:r>
              <a:rPr sz="2400" spc="-5" dirty="0">
                <a:latin typeface="Times New Roman"/>
                <a:cs typeface="Times New Roman"/>
              </a:rPr>
              <a:t>Starting from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initial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spc="-20" dirty="0">
                <a:latin typeface="Times New Roman"/>
                <a:cs typeface="Times New Roman"/>
              </a:rPr>
              <a:t>10011 </a:t>
            </a:r>
            <a:r>
              <a:rPr sz="2400" spc="-5" dirty="0">
                <a:latin typeface="Times New Roman"/>
                <a:cs typeface="Times New Roman"/>
              </a:rPr>
              <a:t>100, determine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arithmetic </a:t>
            </a:r>
            <a:r>
              <a:rPr sz="2400" dirty="0">
                <a:latin typeface="Times New Roman"/>
                <a:cs typeface="Times New Roman"/>
              </a:rPr>
              <a:t>shift </a:t>
            </a:r>
            <a:r>
              <a:rPr sz="2400" spc="-5" dirty="0">
                <a:latin typeface="Times New Roman"/>
                <a:cs typeface="Times New Roman"/>
              </a:rPr>
              <a:t>left, and </a:t>
            </a:r>
            <a:r>
              <a:rPr sz="2400" dirty="0">
                <a:latin typeface="Times New Roman"/>
                <a:cs typeface="Times New Roman"/>
              </a:rPr>
              <a:t>state </a:t>
            </a:r>
            <a:r>
              <a:rPr sz="2400" spc="-5" dirty="0">
                <a:latin typeface="Times New Roman"/>
                <a:cs typeface="Times New Roman"/>
              </a:rPr>
              <a:t>whether there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overflow.</a:t>
            </a:r>
            <a:endParaRPr sz="2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5010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Starting from an initial value </a:t>
            </a:r>
            <a:r>
              <a:rPr sz="2400" dirty="0">
                <a:latin typeface="Times New Roman"/>
                <a:cs typeface="Times New Roman"/>
              </a:rPr>
              <a:t>of R </a:t>
            </a:r>
            <a:r>
              <a:rPr sz="2400" spc="-30" dirty="0">
                <a:latin typeface="Times New Roman"/>
                <a:cs typeface="Times New Roman"/>
              </a:rPr>
              <a:t>=11011101,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binary </a:t>
            </a:r>
            <a:r>
              <a:rPr sz="2400" dirty="0">
                <a:latin typeface="Times New Roman"/>
                <a:cs typeface="Times New Roman"/>
              </a:rPr>
              <a:t>values in R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logical shift-left, followed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circular shift-right, followed </a:t>
            </a:r>
            <a:r>
              <a:rPr sz="2400" spc="20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logical shift-right and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circular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shift-left.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151966"/>
            <a:ext cx="77673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5" dirty="0">
                <a:latin typeface="Times New Roman"/>
                <a:cs typeface="Times New Roman"/>
              </a:rPr>
              <a:t> lecture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76070" algn="l"/>
                <a:tab pos="2350770" algn="l"/>
                <a:tab pos="2957830" algn="l"/>
                <a:tab pos="3670935" algn="l"/>
                <a:tab pos="5894070" algn="l"/>
                <a:tab pos="661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Arithmetic,	logic	and	</a:t>
            </a:r>
            <a:r>
              <a:rPr sz="2400" dirty="0">
                <a:latin typeface="Times New Roman"/>
                <a:cs typeface="Times New Roman"/>
              </a:rPr>
              <a:t>shift	</a:t>
            </a:r>
            <a:r>
              <a:rPr sz="2400" spc="-5" dirty="0">
                <a:latin typeface="Times New Roman"/>
                <a:cs typeface="Times New Roman"/>
              </a:rPr>
              <a:t>microoperations,	their	hardware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construction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construction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fast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87234"/>
            <a:ext cx="7969250" cy="39052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YouTube/other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Video</a:t>
            </a:r>
            <a:r>
              <a:rPr sz="2400" spc="-10" dirty="0">
                <a:latin typeface="Times New Roman"/>
                <a:cs typeface="Times New Roman"/>
              </a:rPr>
              <a:t> Links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  <a:hlinkClick r:id="rId2"/>
              </a:rPr>
              <a:t></a:t>
            </a:r>
            <a:r>
              <a:rPr sz="2400" spc="350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https://www.webopedia.com/quick_ref/computer-architecture-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study-guide.html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  <a:hlinkClick r:id="rId3"/>
              </a:rPr>
              <a:t></a:t>
            </a:r>
            <a:r>
              <a:rPr sz="2400" spc="155" dirty="0">
                <a:latin typeface="Times New Roman"/>
                <a:cs typeface="Times New Roman"/>
                <a:hlinkClick r:id="rId3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https://www.youtube.com/watch?v=RAeXWjPMRVM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  <a:hlinkClick r:id="rId4"/>
              </a:rPr>
              <a:t></a:t>
            </a:r>
            <a:r>
              <a:rPr sz="2400" spc="250" dirty="0">
                <a:latin typeface="Times New Roman"/>
                <a:cs typeface="Times New Roman"/>
                <a:hlinkClick r:id="rId4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https://www.youtube.com/watch?v=HKmWvlrrN3M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  <a:hlinkClick r:id="rId5"/>
              </a:rPr>
              <a:t></a:t>
            </a:r>
            <a:r>
              <a:rPr sz="2400" spc="220" dirty="0">
                <a:latin typeface="Times New Roman"/>
                <a:cs typeface="Times New Roman"/>
                <a:hlinkClick r:id="rId5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https://www.youtube.com/watch?v=DHhcnjEKEFo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1254760"/>
            <a:chOff x="1332346" y="0"/>
            <a:chExt cx="7818120" cy="1254760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2346" y="0"/>
              <a:ext cx="7811653" cy="973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023" y="0"/>
              <a:ext cx="7808976" cy="12509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3123" y="1524"/>
              <a:ext cx="7772400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914400"/>
            </a:xfrm>
            <a:custGeom>
              <a:avLst/>
              <a:gdLst/>
              <a:ahLst/>
              <a:cxnLst/>
              <a:rect l="l" t="t" r="r" b="b"/>
              <a:pathLst>
                <a:path w="7772400" h="914400">
                  <a:moveTo>
                    <a:pt x="0" y="914400"/>
                  </a:moveTo>
                  <a:lnTo>
                    <a:pt x="7772400" y="914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3153" y="0"/>
            <a:ext cx="728789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84885" marR="5080" indent="-972819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Faculty</a:t>
            </a:r>
            <a:r>
              <a:rPr spc="35" dirty="0"/>
              <a:t> </a:t>
            </a:r>
            <a:r>
              <a:rPr spc="-10" dirty="0"/>
              <a:t>Video</a:t>
            </a:r>
            <a:r>
              <a:rPr spc="35" dirty="0"/>
              <a:t> </a:t>
            </a:r>
            <a:r>
              <a:rPr spc="-15" dirty="0"/>
              <a:t>Links,</a:t>
            </a:r>
            <a:r>
              <a:rPr spc="10" dirty="0"/>
              <a:t> </a:t>
            </a:r>
            <a:r>
              <a:rPr spc="-70" dirty="0"/>
              <a:t>YouTube</a:t>
            </a:r>
            <a:r>
              <a:rPr spc="40" dirty="0"/>
              <a:t> </a:t>
            </a:r>
            <a:r>
              <a:rPr spc="-10" dirty="0"/>
              <a:t>&amp;</a:t>
            </a:r>
            <a:r>
              <a:rPr dirty="0"/>
              <a:t> </a:t>
            </a:r>
            <a:r>
              <a:rPr spc="-10" dirty="0"/>
              <a:t>NPTEL</a:t>
            </a:r>
            <a:r>
              <a:rPr spc="20" dirty="0"/>
              <a:t> </a:t>
            </a:r>
            <a:r>
              <a:rPr spc="-10" dirty="0"/>
              <a:t>Video </a:t>
            </a:r>
            <a:r>
              <a:rPr spc="-710" dirty="0"/>
              <a:t> </a:t>
            </a:r>
            <a:r>
              <a:rPr spc="-15" dirty="0"/>
              <a:t>Links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Online</a:t>
            </a:r>
            <a:r>
              <a:rPr spc="10" dirty="0"/>
              <a:t> </a:t>
            </a:r>
            <a:r>
              <a:rPr spc="-15" dirty="0"/>
              <a:t>Courses</a:t>
            </a:r>
            <a:r>
              <a:rPr dirty="0"/>
              <a:t> </a:t>
            </a:r>
            <a:r>
              <a:rPr spc="-15" dirty="0"/>
              <a:t>Details</a:t>
            </a:r>
          </a:p>
        </p:txBody>
      </p:sp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710310"/>
            <a:ext cx="8284209" cy="500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50990" algn="l"/>
              </a:tabLst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standard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SRAM</a:t>
            </a:r>
            <a:r>
              <a:rPr sz="2400" spc="-5" dirty="0">
                <a:latin typeface="Times New Roman"/>
                <a:cs typeface="Times New Roman"/>
              </a:rPr>
              <a:t> chips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costly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highly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advanced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micro-electronic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5" dirty="0">
                <a:latin typeface="Times New Roman"/>
                <a:cs typeface="Times New Roman"/>
              </a:rPr>
              <a:t> transistor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chip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 require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specially </a:t>
            </a:r>
            <a:r>
              <a:rPr sz="2400" spc="-10" dirty="0">
                <a:latin typeface="Times New Roman"/>
                <a:cs typeface="Times New Roman"/>
              </a:rPr>
              <a:t>designed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PCB’s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mentioned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941945" algn="l"/>
              </a:tabLst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drawback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DRAM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347154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inefficient</a:t>
            </a:r>
            <a:r>
              <a:rPr sz="2400" spc="-5" dirty="0">
                <a:latin typeface="Times New Roman"/>
                <a:cs typeface="Times New Roman"/>
              </a:rPr>
              <a:t> memory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4585970" algn="l"/>
              </a:tabLst>
            </a:pP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mentioned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overcome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slow </a:t>
            </a:r>
            <a:r>
              <a:rPr sz="2400" spc="-5" dirty="0">
                <a:latin typeface="Times New Roman"/>
                <a:cs typeface="Times New Roman"/>
              </a:rPr>
              <a:t>operating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speeds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faster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flash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drives.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tabLst>
                <a:tab pos="1841500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True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6466205" algn="l"/>
              </a:tabLst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access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1841500" algn="l"/>
                <a:tab pos="3670935" algn="l"/>
                <a:tab pos="5500370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Caches	</a:t>
            </a:r>
            <a:r>
              <a:rPr sz="2400" dirty="0">
                <a:latin typeface="Times New Roman"/>
                <a:cs typeface="Times New Roman"/>
              </a:rPr>
              <a:t>b) </a:t>
            </a:r>
            <a:r>
              <a:rPr sz="2400" spc="-30" dirty="0">
                <a:latin typeface="Times New Roman"/>
                <a:cs typeface="Times New Roman"/>
              </a:rPr>
              <a:t>DRAM’s	</a:t>
            </a: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SRAM’s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015" y="0"/>
              <a:ext cx="4920741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654" y="62230"/>
            <a:ext cx="4366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Choice</a:t>
            </a:r>
            <a:r>
              <a:rPr spc="-5" dirty="0"/>
              <a:t> </a:t>
            </a:r>
            <a:r>
              <a:rPr spc="-15" dirty="0"/>
              <a:t>Questions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015" y="0"/>
              <a:ext cx="4920741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654" y="62230"/>
            <a:ext cx="4366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Choice</a:t>
            </a:r>
            <a:r>
              <a:rPr spc="-5" dirty="0"/>
              <a:t> </a:t>
            </a:r>
            <a:r>
              <a:rPr spc="-15" dirty="0"/>
              <a:t>Questions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0044" y="710310"/>
            <a:ext cx="823849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83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5. The </a:t>
            </a:r>
            <a:r>
              <a:rPr sz="2400" spc="-5" dirty="0">
                <a:latin typeface="Times New Roman"/>
                <a:cs typeface="Times New Roman"/>
              </a:rPr>
              <a:t>memory which is 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store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copy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memories,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CPU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37535" algn="l"/>
                <a:tab pos="5538470" algn="l"/>
                <a:tab pos="732980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Level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Level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94970">
              <a:lnSpc>
                <a:spcPct val="100000"/>
              </a:lnSpc>
              <a:tabLst>
                <a:tab pos="3173095" algn="l"/>
              </a:tabLst>
            </a:pPr>
            <a:r>
              <a:rPr sz="2400" dirty="0">
                <a:latin typeface="Times New Roman"/>
                <a:cs typeface="Times New Roman"/>
              </a:rPr>
              <a:t>6.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larger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 placed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primary</a:t>
            </a:r>
            <a:r>
              <a:rPr sz="2400" spc="-10" dirty="0">
                <a:latin typeface="Times New Roman"/>
                <a:cs typeface="Times New Roman"/>
              </a:rPr>
              <a:t> cache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56535" algn="l"/>
                <a:tab pos="5500370" algn="l"/>
                <a:tab pos="732980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Level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Level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	</a:t>
            </a: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EEPROM	d)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998459" algn="l"/>
              </a:tabLst>
            </a:pPr>
            <a:r>
              <a:rPr sz="2400" dirty="0">
                <a:latin typeface="Times New Roman"/>
                <a:cs typeface="Times New Roman"/>
              </a:rPr>
              <a:t>7.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level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L2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56535" algn="l"/>
                <a:tab pos="641540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 storage	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TLBc)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	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73670" algn="l"/>
              </a:tabLst>
            </a:pPr>
            <a:r>
              <a:rPr sz="2400" dirty="0">
                <a:latin typeface="Times New Roman"/>
                <a:cs typeface="Times New Roman"/>
              </a:rPr>
              <a:t>8.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memory devices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60044" y="5100904"/>
            <a:ext cx="2073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4210" y="5100904"/>
            <a:ext cx="2733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 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Flash</a:t>
            </a:r>
            <a:r>
              <a:rPr sz="2400" spc="-5" dirty="0">
                <a:latin typeface="Times New Roman"/>
                <a:cs typeface="Times New Roman"/>
              </a:rPr>
              <a:t> drives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5863" y="0"/>
              <a:ext cx="201599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4883" y="74421"/>
            <a:ext cx="14700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Glossary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0382" y="1136980"/>
            <a:ext cx="7973695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dirty="0">
                <a:latin typeface="Calibri"/>
                <a:cs typeface="Calibri"/>
              </a:rPr>
              <a:t>1.	Single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choice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(11111111,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alibri"/>
                <a:cs typeface="Calibri"/>
              </a:rPr>
              <a:t>Accumulator,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01000)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tabLst>
                <a:tab pos="469265" algn="l"/>
                <a:tab pos="3395345" algn="l"/>
              </a:tabLst>
            </a:pPr>
            <a:r>
              <a:rPr sz="2400" dirty="0">
                <a:latin typeface="Calibri"/>
                <a:cs typeface="Calibri"/>
              </a:rPr>
              <a:t>a.	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ALU </a:t>
            </a:r>
            <a:r>
              <a:rPr sz="2400" spc="-10" dirty="0">
                <a:latin typeface="Calibri"/>
                <a:cs typeface="Calibri"/>
              </a:rPr>
              <a:t>gives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operations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6575" algn="l"/>
                <a:tab pos="6140450" algn="l"/>
              </a:tabLst>
            </a:pPr>
            <a:r>
              <a:rPr sz="2400" spc="5" dirty="0">
                <a:latin typeface="Calibri"/>
                <a:cs typeface="Calibri"/>
              </a:rPr>
              <a:t>b.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bitwise</a:t>
            </a:r>
            <a:r>
              <a:rPr sz="2400" spc="-5" dirty="0">
                <a:latin typeface="Calibri"/>
                <a:cs typeface="Calibri"/>
              </a:rPr>
              <a:t> complement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6575" algn="l"/>
                <a:tab pos="7755255" algn="l"/>
              </a:tabLst>
            </a:pPr>
            <a:r>
              <a:rPr sz="2400" spc="-5" dirty="0">
                <a:latin typeface="Calibri"/>
                <a:cs typeface="Calibri"/>
              </a:rPr>
              <a:t>c.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result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&gt;&gt;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11001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3-bits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6575" algn="l"/>
              </a:tabLst>
            </a:pPr>
            <a:r>
              <a:rPr sz="2400" spc="5" dirty="0">
                <a:latin typeface="Calibri"/>
                <a:cs typeface="Calibri"/>
              </a:rPr>
              <a:t>d.	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STA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for……..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</a:t>
            </a:r>
            <a:r>
              <a:rPr spc="-135" dirty="0"/>
              <a:t>r</a:t>
            </a:r>
            <a:r>
              <a:rPr dirty="0"/>
              <a:t>. R</a:t>
            </a:r>
            <a:r>
              <a:rPr spc="20" dirty="0"/>
              <a:t>A</a:t>
            </a:r>
            <a:r>
              <a:rPr dirty="0"/>
              <a:t>J</a:t>
            </a:r>
            <a:r>
              <a:rPr spc="-10" dirty="0"/>
              <a:t> </a:t>
            </a:r>
            <a:r>
              <a:rPr spc="-25" dirty="0"/>
              <a:t>K</a:t>
            </a:r>
            <a:r>
              <a:rPr dirty="0"/>
              <a:t>UMAR</a:t>
            </a:r>
            <a:r>
              <a:rPr spc="10" dirty="0"/>
              <a:t> </a:t>
            </a:r>
            <a:r>
              <a:rPr spc="5" dirty="0"/>
              <a:t>G</a:t>
            </a:r>
            <a:r>
              <a:rPr spc="-5" dirty="0"/>
              <a:t>O</a:t>
            </a:r>
            <a:r>
              <a:rPr spc="-15" dirty="0"/>
              <a:t>E</a:t>
            </a:r>
            <a:r>
              <a:rPr dirty="0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9027" y="6435039"/>
            <a:ext cx="7696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277" y="6435039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1/19/202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cso-unit2  Register and Micro operation</Template>
  <TotalTime>0</TotalTime>
  <Words>4500</Words>
  <Application>Microsoft Office PowerPoint</Application>
  <PresentationFormat>On-screen Show (4:3)</PresentationFormat>
  <Paragraphs>1168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1" baseType="lpstr">
      <vt:lpstr>Arial</vt:lpstr>
      <vt:lpstr>Calibri</vt:lpstr>
      <vt:lpstr>Cambria Math</vt:lpstr>
      <vt:lpstr>Sitka Subheading</vt:lpstr>
      <vt:lpstr>Times New Roman</vt:lpstr>
      <vt:lpstr>Wingdings</vt:lpstr>
      <vt:lpstr>Office Theme</vt:lpstr>
      <vt:lpstr>Register transfer and microoperations</vt:lpstr>
      <vt:lpstr>Content</vt:lpstr>
      <vt:lpstr>Course Objective</vt:lpstr>
      <vt:lpstr>COs</vt:lpstr>
      <vt:lpstr>POs</vt:lpstr>
      <vt:lpstr>Pos Cont..</vt:lpstr>
      <vt:lpstr>CO-PO Mapping</vt:lpstr>
      <vt:lpstr>Prerequisite and Recap</vt:lpstr>
      <vt:lpstr>Topic</vt:lpstr>
      <vt:lpstr>Topic objective</vt:lpstr>
      <vt:lpstr>Topic objective</vt:lpstr>
      <vt:lpstr>Fundamental Concepts (CO2)</vt:lpstr>
      <vt:lpstr>Fundamental Concepts (CO2)</vt:lpstr>
      <vt:lpstr>Register Transfers(CO2)</vt:lpstr>
      <vt:lpstr>Performing arithmetic or logical operations (CO2)</vt:lpstr>
      <vt:lpstr>Performing arithmetic or logical operations(CO2)</vt:lpstr>
      <vt:lpstr>Daily Quiz</vt:lpstr>
      <vt:lpstr>Recap</vt:lpstr>
      <vt:lpstr>Topic objective</vt:lpstr>
      <vt:lpstr>Fetching and storing words from memory (CO2)</vt:lpstr>
      <vt:lpstr>Fetching and storing words from memory (CO2)</vt:lpstr>
      <vt:lpstr>Execution of a complete instruction (CO2)</vt:lpstr>
      <vt:lpstr>Multiple-Bus organization (CO2)</vt:lpstr>
      <vt:lpstr>Multiple-Bus organization (CO2)</vt:lpstr>
      <vt:lpstr>Daily Quiz</vt:lpstr>
      <vt:lpstr>Recap</vt:lpstr>
      <vt:lpstr>Register Transfer Language(CO2)</vt:lpstr>
      <vt:lpstr>Bus and Memory Transfers (CO2)</vt:lpstr>
      <vt:lpstr>PowerPoint Presentation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Bus and Memory Transfer Cont.. (CO2)</vt:lpstr>
      <vt:lpstr>Daily Quiz</vt:lpstr>
      <vt:lpstr>Recap</vt:lpstr>
      <vt:lpstr>Topic</vt:lpstr>
      <vt:lpstr>Topic objective</vt:lpstr>
      <vt:lpstr>Bus Architecture (CO2)</vt:lpstr>
      <vt:lpstr>Bus Arbitration</vt:lpstr>
      <vt:lpstr>Bus Arbitration (CO2)</vt:lpstr>
      <vt:lpstr>Daily Quiz</vt:lpstr>
      <vt:lpstr>Recap</vt:lpstr>
      <vt:lpstr>Topic</vt:lpstr>
      <vt:lpstr>Topic objective</vt:lpstr>
      <vt:lpstr>Arithmetic, Logic &amp; Shift Microoperations</vt:lpstr>
      <vt:lpstr>Logic Microoperations</vt:lpstr>
      <vt:lpstr>Arithmetic Logic Shift Unit (CO2)</vt:lpstr>
      <vt:lpstr>Design of Fast adders (CO2)</vt:lpstr>
      <vt:lpstr>PowerPoint Presentation</vt:lpstr>
      <vt:lpstr>PowerPoint Presentation</vt:lpstr>
      <vt:lpstr>Binary adders</vt:lpstr>
      <vt:lpstr>Binary adders</vt:lpstr>
      <vt:lpstr>4-bit binary-adder subtractor</vt:lpstr>
      <vt:lpstr>4-bit binary-adder subtractor</vt:lpstr>
      <vt:lpstr>4-bit binary-Incrementer</vt:lpstr>
      <vt:lpstr>PowerPoint Presentation</vt:lpstr>
      <vt:lpstr>Shift microoperation</vt:lpstr>
      <vt:lpstr>PowerPoint Presentation</vt:lpstr>
      <vt:lpstr>Shift microoperation</vt:lpstr>
      <vt:lpstr>Shift microoperation</vt:lpstr>
      <vt:lpstr>Shift microoperation</vt:lpstr>
      <vt:lpstr>Shift microoperation</vt:lpstr>
      <vt:lpstr>Shift microoperation</vt:lpstr>
      <vt:lpstr>Shift microoperation</vt:lpstr>
      <vt:lpstr>Shift microoperation</vt:lpstr>
      <vt:lpstr>Shift microoperation</vt:lpstr>
      <vt:lpstr>Daily Quiz</vt:lpstr>
      <vt:lpstr>Daily Quiz</vt:lpstr>
      <vt:lpstr>Daily Quiz</vt:lpstr>
      <vt:lpstr>Daily Quiz</vt:lpstr>
      <vt:lpstr>PowerPoint Presentation</vt:lpstr>
      <vt:lpstr>Daily Quiz</vt:lpstr>
      <vt:lpstr>Daily Quiz</vt:lpstr>
      <vt:lpstr>PowerPoint Presentation</vt:lpstr>
      <vt:lpstr>PowerPoint Presentation</vt:lpstr>
      <vt:lpstr>PowerPoint Presentation</vt:lpstr>
      <vt:lpstr>Daily Quiz</vt:lpstr>
      <vt:lpstr>Daily Quiz</vt:lpstr>
      <vt:lpstr>Daily Quiz</vt:lpstr>
      <vt:lpstr>Daily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Daily Quiz</vt:lpstr>
      <vt:lpstr>Daily Quiz</vt:lpstr>
      <vt:lpstr>Daily Quiz</vt:lpstr>
      <vt:lpstr>Daily Quiz</vt:lpstr>
      <vt:lpstr>Daily Quiz</vt:lpstr>
      <vt:lpstr>Daily Quiz</vt:lpstr>
      <vt:lpstr>Recap</vt:lpstr>
      <vt:lpstr>Faculty Video Links, YouTube &amp; NPTEL Video  Links and Online Courses Details</vt:lpstr>
      <vt:lpstr>Multiple Choice Questions</vt:lpstr>
      <vt:lpstr>Multiple Choice Questions</vt:lpstr>
      <vt:lpstr>Glossary</vt:lpstr>
      <vt:lpstr>Glossary</vt:lpstr>
      <vt:lpstr>Old Question Papers</vt:lpstr>
      <vt:lpstr>Expected Questions for University Exam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transfer and microoperations</dc:title>
  <dc:creator>DESKTOP</dc:creator>
  <cp:lastModifiedBy>DESKTOP</cp:lastModifiedBy>
  <cp:revision>1</cp:revision>
  <dcterms:created xsi:type="dcterms:W3CDTF">2023-01-25T15:48:44Z</dcterms:created>
  <dcterms:modified xsi:type="dcterms:W3CDTF">2023-01-25T15:49:08Z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