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120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2346" y="0"/>
            <a:ext cx="7811653" cy="74494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2463" y="0"/>
            <a:ext cx="3085845" cy="89141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123" y="1524"/>
            <a:ext cx="7772400" cy="6858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373123" y="1524"/>
            <a:ext cx="7772400" cy="685800"/>
          </a:xfrm>
          <a:custGeom>
            <a:avLst/>
            <a:gdLst/>
            <a:ahLst/>
            <a:cxnLst/>
            <a:rect l="l" t="t" r="r" b="b"/>
            <a:pathLst>
              <a:path w="7772400" h="685800">
                <a:moveTo>
                  <a:pt x="0" y="685800"/>
                </a:moveTo>
                <a:lnTo>
                  <a:pt x="7772400" y="685800"/>
                </a:lnTo>
                <a:lnTo>
                  <a:pt x="7772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16961" y="74421"/>
            <a:ext cx="3910076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2346" y="0"/>
            <a:ext cx="7811653" cy="74494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9087" y="36626"/>
            <a:ext cx="5289677" cy="73591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123" y="1524"/>
            <a:ext cx="7772400" cy="6858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373123" y="1524"/>
            <a:ext cx="7772400" cy="685800"/>
          </a:xfrm>
          <a:custGeom>
            <a:avLst/>
            <a:gdLst/>
            <a:ahLst/>
            <a:cxnLst/>
            <a:rect l="l" t="t" r="r" b="b"/>
            <a:pathLst>
              <a:path w="7772400" h="685800">
                <a:moveTo>
                  <a:pt x="0" y="685800"/>
                </a:moveTo>
                <a:lnTo>
                  <a:pt x="7772400" y="685800"/>
                </a:lnTo>
                <a:lnTo>
                  <a:pt x="7772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32346" y="0"/>
            <a:ext cx="7811653" cy="7449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9673" y="74421"/>
            <a:ext cx="7264653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8330" y="1101104"/>
            <a:ext cx="8127339" cy="163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6244" y="6448280"/>
            <a:ext cx="644525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20208" y="6448280"/>
            <a:ext cx="83312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7907" y="6448280"/>
            <a:ext cx="2413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jp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jp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jp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958850"/>
            <a:chOff x="1332346" y="0"/>
            <a:chExt cx="7818120" cy="958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2871" y="0"/>
              <a:ext cx="7304278" cy="9552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60042" y="0"/>
            <a:ext cx="67995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Noida</a:t>
            </a:r>
            <a:r>
              <a:rPr sz="2400" spc="-10" dirty="0">
                <a:latin typeface="Times New Roman"/>
                <a:cs typeface="Times New Roman"/>
              </a:rPr>
              <a:t> Institute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Engineering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Technology,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Greater</a:t>
            </a:r>
            <a:endParaRPr sz="2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Noida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7800" y="1143000"/>
            <a:ext cx="6400800" cy="762000"/>
          </a:xfrm>
          <a:prstGeom prst="rect">
            <a:avLst/>
          </a:prstGeom>
          <a:ln w="24384">
            <a:solidFill>
              <a:srgbClr val="4AACC5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60"/>
              </a:spcBef>
            </a:pPr>
            <a:r>
              <a:rPr b="1" spc="-5" dirty="0">
                <a:latin typeface="Times New Roman"/>
                <a:cs typeface="Times New Roman"/>
              </a:rPr>
              <a:t>Central </a:t>
            </a:r>
            <a:r>
              <a:rPr b="1" spc="-10" dirty="0">
                <a:latin typeface="Times New Roman"/>
                <a:cs typeface="Times New Roman"/>
              </a:rPr>
              <a:t>Processing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Unit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10200" y="4166615"/>
            <a:ext cx="3429000" cy="1752600"/>
          </a:xfrm>
          <a:prstGeom prst="rect">
            <a:avLst/>
          </a:prstGeom>
          <a:ln w="24384">
            <a:solidFill>
              <a:srgbClr val="4AACC5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295"/>
              </a:spcBef>
            </a:pPr>
            <a:r>
              <a:rPr sz="2400" spc="-55" dirty="0">
                <a:latin typeface="Times New Roman"/>
                <a:cs typeface="Times New Roman"/>
              </a:rPr>
              <a:t>Dr.</a:t>
            </a:r>
            <a:r>
              <a:rPr sz="2400" dirty="0">
                <a:latin typeface="Times New Roman"/>
                <a:cs typeface="Times New Roman"/>
              </a:rPr>
              <a:t> RAJ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KUMAR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GOEL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000" y="5943600"/>
            <a:ext cx="533400" cy="5334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60044" y="6568237"/>
            <a:ext cx="644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1/21/2022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09507" y="643168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68698" y="2782498"/>
            <a:ext cx="1169358" cy="111184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52400" y="2971800"/>
            <a:ext cx="2057400" cy="533400"/>
          </a:xfrm>
          <a:prstGeom prst="rect">
            <a:avLst/>
          </a:prstGeom>
          <a:ln w="24384">
            <a:solidFill>
              <a:srgbClr val="4AACC5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582930">
              <a:lnSpc>
                <a:spcPct val="100000"/>
              </a:lnSpc>
              <a:spcBef>
                <a:spcPts val="295"/>
              </a:spcBef>
            </a:pPr>
            <a:r>
              <a:rPr sz="2500" spc="-5" dirty="0">
                <a:latin typeface="Times New Roman"/>
                <a:cs typeface="Times New Roman"/>
              </a:rPr>
              <a:t>Unit: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3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6511" y="6323787"/>
            <a:ext cx="1572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91354" y="6323787"/>
            <a:ext cx="8331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73469" y="6323787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UNIT-3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00" y="3810000"/>
            <a:ext cx="4191000" cy="838200"/>
          </a:xfrm>
          <a:prstGeom prst="rect">
            <a:avLst/>
          </a:prstGeom>
          <a:ln w="24383">
            <a:solidFill>
              <a:srgbClr val="4AACC5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latin typeface="Times New Roman"/>
                <a:cs typeface="Times New Roman"/>
              </a:rPr>
              <a:t>COMPUTER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spc="-30" dirty="0">
                <a:latin typeface="Times New Roman"/>
                <a:cs typeface="Times New Roman"/>
              </a:rPr>
              <a:t>ORGANIZATION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(AMCA-0104)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400" y="4876800"/>
            <a:ext cx="4191000" cy="838200"/>
          </a:xfrm>
          <a:prstGeom prst="rect">
            <a:avLst/>
          </a:prstGeom>
          <a:ln w="24383">
            <a:solidFill>
              <a:srgbClr val="4AACC5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00"/>
              </a:spcBef>
            </a:pPr>
            <a:r>
              <a:rPr sz="2000" spc="-15" dirty="0">
                <a:latin typeface="Times New Roman"/>
                <a:cs typeface="Times New Roman"/>
              </a:rPr>
              <a:t>MCA-I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29285"/>
            <a:ext cx="8685530" cy="375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794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Microprogrammed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Control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Unit </a:t>
            </a:r>
            <a:r>
              <a:rPr sz="2400" spc="-5" dirty="0">
                <a:latin typeface="Times New Roman"/>
                <a:cs typeface="Times New Roman"/>
              </a:rPr>
              <a:t>(CO3)</a:t>
            </a:r>
            <a:endParaRPr sz="2400">
              <a:latin typeface="Times New Roman"/>
              <a:cs typeface="Times New Roman"/>
            </a:endParaRPr>
          </a:p>
          <a:p>
            <a:pPr marL="356870" marR="6350" indent="-344805" algn="just">
              <a:lnSpc>
                <a:spcPct val="100000"/>
              </a:lnSpc>
              <a:spcBef>
                <a:spcPts val="229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part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control </a:t>
            </a:r>
            <a:r>
              <a:rPr sz="2400" dirty="0">
                <a:latin typeface="Times New Roman"/>
                <a:cs typeface="Times New Roman"/>
              </a:rPr>
              <a:t>unit is </a:t>
            </a:r>
            <a:r>
              <a:rPr sz="2400" spc="-5" dirty="0">
                <a:latin typeface="Times New Roman"/>
                <a:cs typeface="Times New Roman"/>
              </a:rPr>
              <a:t>referred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control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memory.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general </a:t>
            </a:r>
            <a:r>
              <a:rPr sz="2400" spc="-5" dirty="0">
                <a:latin typeface="Times New Roman"/>
                <a:cs typeface="Times New Roman"/>
              </a:rPr>
              <a:t>configuration 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micro-programmed control </a:t>
            </a:r>
            <a:r>
              <a:rPr sz="2400" dirty="0">
                <a:latin typeface="Times New Roman"/>
                <a:cs typeface="Times New Roman"/>
              </a:rPr>
              <a:t> unit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demonstrated</a:t>
            </a:r>
            <a:r>
              <a:rPr sz="2400" dirty="0">
                <a:latin typeface="Times New Roman"/>
                <a:cs typeface="Times New Roman"/>
              </a:rPr>
              <a:t> in 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below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figure.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1200" dirty="0">
                <a:latin typeface="Arial"/>
                <a:cs typeface="Aria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memory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assumed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r>
              <a:rPr sz="2400" spc="4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ROM,</a:t>
            </a:r>
            <a:r>
              <a:rPr sz="2400" spc="4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endParaRPr sz="24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permanently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stored.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dirty="0">
                <a:latin typeface="Times New Roman"/>
                <a:cs typeface="Times New Roman"/>
              </a:rPr>
              <a:t> unit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generates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signals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according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microprogram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rather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r>
              <a:rPr sz="2400" dirty="0">
                <a:latin typeface="Times New Roman"/>
                <a:cs typeface="Times New Roman"/>
              </a:rPr>
              <a:t> using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hardware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Microprogrammed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Unit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9881" y="4183944"/>
            <a:ext cx="8015206" cy="202343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29285"/>
            <a:ext cx="8689340" cy="565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794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Microprogrammed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Control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Unit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(CO3)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22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5" dirty="0">
                <a:latin typeface="Calibri"/>
                <a:cs typeface="Calibri"/>
              </a:rPr>
              <a:t>memory address </a:t>
            </a:r>
            <a:r>
              <a:rPr sz="2400" spc="-15" dirty="0">
                <a:latin typeface="Calibri"/>
                <a:cs typeface="Calibri"/>
              </a:rPr>
              <a:t>register </a:t>
            </a:r>
            <a:r>
              <a:rPr sz="2400" spc="-5" dirty="0">
                <a:latin typeface="Calibri"/>
                <a:cs typeface="Calibri"/>
              </a:rPr>
              <a:t>specifies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address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microinstruction,</a:t>
            </a:r>
            <a:r>
              <a:rPr sz="2400" spc="-5" dirty="0">
                <a:latin typeface="Calibri"/>
                <a:cs typeface="Calibri"/>
              </a:rPr>
              <a:t> 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control</a:t>
            </a:r>
            <a:r>
              <a:rPr sz="2400" spc="-15" dirty="0">
                <a:latin typeface="Calibri"/>
                <a:cs typeface="Calibri"/>
              </a:rPr>
              <a:t> data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holds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microinstruction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read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5" dirty="0">
                <a:latin typeface="Calibri"/>
                <a:cs typeface="Calibri"/>
              </a:rPr>
              <a:t> memory.</a:t>
            </a:r>
            <a:endParaRPr sz="240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microinstruction </a:t>
            </a:r>
            <a:r>
              <a:rPr sz="2400" spc="-15" dirty="0">
                <a:latin typeface="Calibri"/>
                <a:cs typeface="Calibri"/>
              </a:rPr>
              <a:t>contains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control word </a:t>
            </a:r>
            <a:r>
              <a:rPr sz="2400" spc="-15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specifies </a:t>
            </a:r>
            <a:r>
              <a:rPr sz="2400" dirty="0">
                <a:latin typeface="Calibri"/>
                <a:cs typeface="Calibri"/>
              </a:rPr>
              <a:t>one </a:t>
            </a:r>
            <a:r>
              <a:rPr sz="2400" spc="5" dirty="0">
                <a:latin typeface="Calibri"/>
                <a:cs typeface="Calibri"/>
              </a:rPr>
              <a:t>or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microoperations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processor.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these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executed,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control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determine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next </a:t>
            </a:r>
            <a:r>
              <a:rPr sz="2400" spc="-5" dirty="0">
                <a:latin typeface="Calibri"/>
                <a:cs typeface="Calibri"/>
              </a:rPr>
              <a:t> address.</a:t>
            </a:r>
            <a:endParaRPr sz="2400">
              <a:latin typeface="Calibri"/>
              <a:cs typeface="Calibri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location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next </a:t>
            </a:r>
            <a:r>
              <a:rPr sz="2400" spc="-10" dirty="0">
                <a:latin typeface="Calibri"/>
                <a:cs typeface="Calibri"/>
              </a:rPr>
              <a:t>microinstruction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1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one </a:t>
            </a:r>
            <a:r>
              <a:rPr sz="2400" spc="-15" dirty="0">
                <a:latin typeface="Calibri"/>
                <a:cs typeface="Calibri"/>
              </a:rPr>
              <a:t>next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located</a:t>
            </a:r>
            <a:r>
              <a:rPr sz="2400" spc="-10" dirty="0">
                <a:latin typeface="Calibri"/>
                <a:cs typeface="Calibri"/>
              </a:rPr>
              <a:t> somewhere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control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memory.</a:t>
            </a:r>
            <a:endParaRPr sz="240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next </a:t>
            </a:r>
            <a:r>
              <a:rPr sz="2400" spc="-5" dirty="0">
                <a:latin typeface="Calibri"/>
                <a:cs typeface="Calibri"/>
              </a:rPr>
              <a:t>address </a:t>
            </a:r>
            <a:r>
              <a:rPr sz="2400" spc="-20" dirty="0">
                <a:latin typeface="Calibri"/>
                <a:cs typeface="Calibri"/>
              </a:rPr>
              <a:t>generator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sometimes </a:t>
            </a:r>
            <a:r>
              <a:rPr sz="2400" spc="-10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micro-program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sequencer,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5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determines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address sequence </a:t>
            </a:r>
            <a:r>
              <a:rPr sz="2400" spc="-15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read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memory.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29285"/>
            <a:ext cx="8358505" cy="401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794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Microprogrammed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Control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Unit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(CO3)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5"/>
              </a:spcBef>
              <a:tabLst>
                <a:tab pos="35687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b="1" dirty="0">
                <a:latin typeface="Times New Roman"/>
                <a:cs typeface="Times New Roman"/>
              </a:rPr>
              <a:t>Basic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function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micro-program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sequencer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are:-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Incrementing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one.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50100"/>
              </a:lnSpc>
              <a:spcBef>
                <a:spcPts val="57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Loading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dirty="0">
                <a:latin typeface="Times New Roman"/>
                <a:cs typeface="Times New Roman"/>
              </a:rPr>
              <a:t> into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Transferring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external address.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Loading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initial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start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958850"/>
            <a:chOff x="1332346" y="0"/>
            <a:chExt cx="7818120" cy="958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7023" y="0"/>
              <a:ext cx="6313678" cy="9552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140" y="0"/>
            <a:ext cx="8549005" cy="583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315" algn="ctr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Advantages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0" dirty="0">
                <a:latin typeface="Calibri"/>
                <a:cs typeface="Calibri"/>
              </a:rPr>
              <a:t> Microprogrammed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Control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Unit</a:t>
            </a:r>
            <a:endParaRPr sz="2400">
              <a:latin typeface="Calibri"/>
              <a:cs typeface="Calibri"/>
            </a:endParaRPr>
          </a:p>
          <a:p>
            <a:pPr marL="1507490" algn="ctr">
              <a:lnSpc>
                <a:spcPct val="100000"/>
              </a:lnSpc>
              <a:spcBef>
                <a:spcPts val="75"/>
              </a:spcBef>
            </a:pPr>
            <a:r>
              <a:rPr sz="2400" spc="-5" dirty="0">
                <a:latin typeface="Times New Roman"/>
                <a:cs typeface="Times New Roman"/>
              </a:rPr>
              <a:t>(CO3)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710"/>
              </a:spcBef>
              <a:tabLst>
                <a:tab pos="35687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b="1" spc="-5" dirty="0">
                <a:latin typeface="Calibri"/>
                <a:cs typeface="Calibri"/>
              </a:rPr>
              <a:t>There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are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following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advantages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microprogrammed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control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are </a:t>
            </a:r>
            <a:r>
              <a:rPr sz="2400" b="1" spc="-5" dirty="0">
                <a:latin typeface="Calibri"/>
                <a:cs typeface="Calibri"/>
              </a:rPr>
              <a:t>as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follows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−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systematic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design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unit.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2418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simpler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debug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2418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retain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underlying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structure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  <a:p>
            <a:pPr marL="356870" marR="72390" indent="-344805">
              <a:lnSpc>
                <a:spcPct val="100000"/>
              </a:lnSpc>
              <a:spcBef>
                <a:spcPts val="575"/>
              </a:spcBef>
              <a:tabLst>
                <a:tab pos="42418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	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can </a:t>
            </a: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the design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dirty="0">
                <a:latin typeface="Calibri"/>
                <a:cs typeface="Calibri"/>
              </a:rPr>
              <a:t>unit much </a:t>
            </a:r>
            <a:r>
              <a:rPr sz="2400" spc="-35" dirty="0">
                <a:latin typeface="Calibri"/>
                <a:cs typeface="Calibri"/>
              </a:rPr>
              <a:t>simpler. </a:t>
            </a:r>
            <a:r>
              <a:rPr sz="2400" spc="-5" dirty="0">
                <a:latin typeface="Calibri"/>
                <a:cs typeface="Calibri"/>
              </a:rPr>
              <a:t>Hence,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inexpensive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error-prone.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2418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orderly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systematic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design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356870" marR="316865" indent="-344805">
              <a:lnSpc>
                <a:spcPct val="100000"/>
              </a:lnSpc>
              <a:spcBef>
                <a:spcPts val="580"/>
              </a:spcBef>
              <a:tabLst>
                <a:tab pos="42418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	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not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hardware.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2418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flexible.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2418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complex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carried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-30" dirty="0">
                <a:latin typeface="Calibri"/>
                <a:cs typeface="Calibri"/>
              </a:rPr>
              <a:t> easily.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958850"/>
            <a:chOff x="1332346" y="0"/>
            <a:chExt cx="7818120" cy="958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0239" y="0"/>
              <a:ext cx="6670294" cy="9552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37664" y="0"/>
            <a:ext cx="6243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Disadvantages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Microprogrammed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Control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122122"/>
            <a:ext cx="8688070" cy="3343910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1368425" algn="ctr">
              <a:lnSpc>
                <a:spcPct val="100000"/>
              </a:lnSpc>
              <a:spcBef>
                <a:spcPts val="1664"/>
              </a:spcBef>
            </a:pPr>
            <a:r>
              <a:rPr sz="2400" spc="-5" dirty="0">
                <a:latin typeface="Times New Roman"/>
                <a:cs typeface="Times New Roman"/>
              </a:rPr>
              <a:t>(CO3)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50100"/>
              </a:lnSpc>
              <a:spcBef>
                <a:spcPts val="165"/>
              </a:spcBef>
              <a:tabLst>
                <a:tab pos="356870" algn="l"/>
                <a:tab pos="1762760" algn="l"/>
                <a:tab pos="2802255" algn="l"/>
                <a:tab pos="3860165" algn="l"/>
                <a:tab pos="5763260" algn="l"/>
                <a:tab pos="8376284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wing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es	</a:t>
            </a:r>
            <a:r>
              <a:rPr sz="2800" spc="5" dirty="0">
                <a:latin typeface="Calibri"/>
                <a:cs typeface="Calibri"/>
              </a:rPr>
              <a:t>of  </a:t>
            </a:r>
            <a:r>
              <a:rPr sz="2800" spc="-15" dirty="0">
                <a:latin typeface="Calibri"/>
                <a:cs typeface="Calibri"/>
              </a:rPr>
              <a:t>microprogrammed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control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−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Calibri"/>
                <a:cs typeface="Calibri"/>
              </a:rPr>
              <a:t>Ad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p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ility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30" dirty="0">
                <a:latin typeface="Calibri"/>
                <a:cs typeface="Calibri"/>
              </a:rPr>
              <a:t>bt</a:t>
            </a:r>
            <a:r>
              <a:rPr sz="2800" dirty="0">
                <a:latin typeface="Calibri"/>
                <a:cs typeface="Calibri"/>
              </a:rPr>
              <a:t>ai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st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  <a:tabLst>
                <a:tab pos="439420" algn="l"/>
              </a:tabLst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slower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hardwired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control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26516"/>
            <a:ext cx="8609965" cy="317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715" indent="-344805" algn="just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•   </a:t>
            </a:r>
            <a:r>
              <a:rPr sz="2200" spc="-5" dirty="0">
                <a:latin typeface="Times New Roman"/>
                <a:cs typeface="Times New Roman"/>
              </a:rPr>
              <a:t>An instruction that control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data </a:t>
            </a:r>
            <a:r>
              <a:rPr sz="2200" spc="5" dirty="0">
                <a:latin typeface="Times New Roman"/>
                <a:cs typeface="Times New Roman"/>
              </a:rPr>
              <a:t>flow </a:t>
            </a:r>
            <a:r>
              <a:rPr sz="2200" dirty="0">
                <a:latin typeface="Times New Roman"/>
                <a:cs typeface="Times New Roman"/>
              </a:rPr>
              <a:t>and </a:t>
            </a:r>
            <a:r>
              <a:rPr sz="2200" spc="-5" dirty="0">
                <a:latin typeface="Times New Roman"/>
                <a:cs typeface="Times New Roman"/>
              </a:rPr>
              <a:t>sequencing </a:t>
            </a:r>
            <a:r>
              <a:rPr sz="2200" spc="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processor </a:t>
            </a:r>
            <a:r>
              <a:rPr sz="2200" spc="-25" dirty="0">
                <a:latin typeface="Times New Roman"/>
                <a:cs typeface="Times New Roman"/>
              </a:rPr>
              <a:t>at 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fundamental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level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machine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instruction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known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as 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microinstruction.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spc="715" dirty="0">
                <a:latin typeface="Arial"/>
                <a:cs typeface="Arial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microinstruction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instruction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micro-program.</a:t>
            </a:r>
            <a:endParaRPr sz="22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50100"/>
              </a:lnSpc>
              <a:spcBef>
                <a:spcPts val="525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 example , </a:t>
            </a:r>
            <a:r>
              <a:rPr sz="2200" spc="-10" dirty="0">
                <a:latin typeface="Times New Roman"/>
                <a:cs typeface="Times New Roman"/>
              </a:rPr>
              <a:t>moving </a:t>
            </a:r>
            <a:r>
              <a:rPr sz="2200" dirty="0">
                <a:latin typeface="Times New Roman"/>
                <a:cs typeface="Times New Roman"/>
              </a:rPr>
              <a:t>a bit </a:t>
            </a:r>
            <a:r>
              <a:rPr sz="2200" spc="5" dirty="0">
                <a:latin typeface="Times New Roman"/>
                <a:cs typeface="Times New Roman"/>
              </a:rPr>
              <a:t>from </a:t>
            </a:r>
            <a:r>
              <a:rPr sz="2200" dirty="0">
                <a:latin typeface="Times New Roman"/>
                <a:cs typeface="Times New Roman"/>
              </a:rPr>
              <a:t>one register </a:t>
            </a:r>
            <a:r>
              <a:rPr sz="2200" spc="-5" dirty="0">
                <a:latin typeface="Times New Roman"/>
                <a:cs typeface="Times New Roman"/>
              </a:rPr>
              <a:t>to another </a:t>
            </a:r>
            <a:r>
              <a:rPr sz="2200" dirty="0">
                <a:latin typeface="Times New Roman"/>
                <a:cs typeface="Times New Roman"/>
              </a:rPr>
              <a:t>. </a:t>
            </a:r>
            <a:r>
              <a:rPr sz="2200" spc="-20" dirty="0">
                <a:latin typeface="Times New Roman"/>
                <a:cs typeface="Times New Roman"/>
              </a:rPr>
              <a:t>It </a:t>
            </a:r>
            <a:r>
              <a:rPr sz="2200" dirty="0">
                <a:latin typeface="Times New Roman"/>
                <a:cs typeface="Times New Roman"/>
              </a:rPr>
              <a:t>takes </a:t>
            </a:r>
            <a:r>
              <a:rPr sz="2200" spc="-5" dirty="0">
                <a:latin typeface="Times New Roman"/>
                <a:cs typeface="Times New Roman"/>
              </a:rPr>
              <a:t>several </a:t>
            </a:r>
            <a:r>
              <a:rPr sz="2200" dirty="0">
                <a:latin typeface="Times New Roman"/>
                <a:cs typeface="Times New Roman"/>
              </a:rPr>
              <a:t> microinstruction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carry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machine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instruction.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3947467"/>
            <a:ext cx="2327910" cy="153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 algn="just">
              <a:lnSpc>
                <a:spcPct val="150000"/>
              </a:lnSpc>
              <a:spcBef>
                <a:spcPts val="95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Each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word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in 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microinstructions </a:t>
            </a:r>
            <a:r>
              <a:rPr sz="2200" spc="-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microprogram.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1492" y="3947467"/>
            <a:ext cx="6117590" cy="103124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415"/>
              </a:spcBef>
              <a:tabLst>
                <a:tab pos="643890" algn="l"/>
                <a:tab pos="1704339" algn="l"/>
                <a:tab pos="2902585" algn="l"/>
                <a:tab pos="4107179" algn="l"/>
                <a:tab pos="5095240" algn="l"/>
                <a:tab pos="5521960" algn="l"/>
                <a:tab pos="5979160" algn="l"/>
              </a:tabLst>
            </a:pP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he	</a:t>
            </a:r>
            <a:r>
              <a:rPr sz="2200" spc="-20" dirty="0">
                <a:latin typeface="Times New Roman"/>
                <a:cs typeface="Times New Roman"/>
              </a:rPr>
              <a:t>c</a:t>
            </a:r>
            <a:r>
              <a:rPr sz="2200" spc="-2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5" dirty="0">
                <a:latin typeface="Times New Roman"/>
                <a:cs typeface="Times New Roman"/>
              </a:rPr>
              <a:t>tr</a:t>
            </a:r>
            <a:r>
              <a:rPr sz="2200" spc="-2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l	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spc="25" dirty="0">
                <a:latin typeface="Times New Roman"/>
                <a:cs typeface="Times New Roman"/>
              </a:rPr>
              <a:t>e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y	c</a:t>
            </a:r>
            <a:r>
              <a:rPr sz="2200" spc="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10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5" dirty="0">
                <a:latin typeface="Times New Roman"/>
                <a:cs typeface="Times New Roman"/>
              </a:rPr>
              <a:t>i</a:t>
            </a:r>
            <a:r>
              <a:rPr sz="2200" spc="-2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s	</a:t>
            </a:r>
            <a:r>
              <a:rPr sz="2200" spc="-10" dirty="0">
                <a:latin typeface="Times New Roman"/>
                <a:cs typeface="Times New Roman"/>
              </a:rPr>
              <a:t>w</a:t>
            </a:r>
            <a:r>
              <a:rPr sz="2200" spc="5" dirty="0">
                <a:latin typeface="Times New Roman"/>
                <a:cs typeface="Times New Roman"/>
              </a:rPr>
              <a:t>it</a:t>
            </a:r>
            <a:r>
              <a:rPr sz="2200" spc="-25" dirty="0">
                <a:latin typeface="Times New Roman"/>
                <a:cs typeface="Times New Roman"/>
              </a:rPr>
              <a:t>h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	</a:t>
            </a:r>
            <a:r>
              <a:rPr sz="2200" spc="-1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t	</a:t>
            </a:r>
            <a:r>
              <a:rPr sz="2200" spc="-1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s	a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603885" algn="l"/>
                <a:tab pos="918210" algn="l"/>
                <a:tab pos="2134870" algn="l"/>
                <a:tab pos="2558415" algn="l"/>
                <a:tab pos="4594860" algn="l"/>
                <a:tab pos="5979160" algn="l"/>
              </a:tabLst>
            </a:pP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n</a:t>
            </a:r>
            <a:r>
              <a:rPr sz="2200" spc="5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	a	se</a:t>
            </a:r>
            <a:r>
              <a:rPr sz="2200" spc="5" dirty="0">
                <a:latin typeface="Times New Roman"/>
                <a:cs typeface="Times New Roman"/>
              </a:rPr>
              <a:t>q</a:t>
            </a:r>
            <a:r>
              <a:rPr sz="2200" spc="-25" dirty="0">
                <a:latin typeface="Times New Roman"/>
                <a:cs typeface="Times New Roman"/>
              </a:rPr>
              <a:t>u</a:t>
            </a:r>
            <a:r>
              <a:rPr sz="2200" dirty="0">
                <a:latin typeface="Times New Roman"/>
                <a:cs typeface="Times New Roman"/>
              </a:rPr>
              <a:t>en</a:t>
            </a:r>
            <a:r>
              <a:rPr sz="2200" spc="-20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e	</a:t>
            </a:r>
            <a:r>
              <a:rPr sz="2200" spc="-2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f	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c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spc="-20" dirty="0">
                <a:latin typeface="Times New Roman"/>
                <a:cs typeface="Times New Roman"/>
              </a:rPr>
              <a:t>o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s</a:t>
            </a:r>
            <a:r>
              <a:rPr sz="2200" spc="5" dirty="0">
                <a:latin typeface="Times New Roman"/>
                <a:cs typeface="Times New Roman"/>
              </a:rPr>
              <a:t>tr</a:t>
            </a:r>
            <a:r>
              <a:rPr sz="2200" spc="-25" dirty="0">
                <a:latin typeface="Times New Roman"/>
                <a:cs typeface="Times New Roman"/>
              </a:rPr>
              <a:t>uc</a:t>
            </a:r>
            <a:r>
              <a:rPr sz="2200" spc="5" dirty="0">
                <a:latin typeface="Times New Roman"/>
                <a:cs typeface="Times New Roman"/>
              </a:rPr>
              <a:t>tion</a:t>
            </a:r>
            <a:r>
              <a:rPr sz="2200" dirty="0">
                <a:latin typeface="Times New Roman"/>
                <a:cs typeface="Times New Roman"/>
              </a:rPr>
              <a:t>	c</a:t>
            </a:r>
            <a:r>
              <a:rPr sz="2200" spc="-15" dirty="0">
                <a:latin typeface="Times New Roman"/>
                <a:cs typeface="Times New Roman"/>
              </a:rPr>
              <a:t>o</a:t>
            </a:r>
            <a:r>
              <a:rPr sz="2200" spc="5" dirty="0">
                <a:latin typeface="Times New Roman"/>
                <a:cs typeface="Times New Roman"/>
              </a:rPr>
              <a:t>n</a:t>
            </a:r>
            <a:r>
              <a:rPr sz="2200" spc="-20" dirty="0">
                <a:latin typeface="Times New Roman"/>
                <a:cs typeface="Times New Roman"/>
              </a:rPr>
              <a:t>s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spc="-20" dirty="0">
                <a:latin typeface="Times New Roman"/>
                <a:cs typeface="Times New Roman"/>
              </a:rPr>
              <a:t>i</a:t>
            </a:r>
            <a:r>
              <a:rPr sz="2200" spc="5" dirty="0">
                <a:latin typeface="Times New Roman"/>
                <a:cs typeface="Times New Roman"/>
              </a:rPr>
              <a:t>tu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es	a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2760" y="0"/>
              <a:ext cx="4445253" cy="8914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11397" y="74421"/>
            <a:ext cx="38989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Microinstruction</a:t>
            </a:r>
            <a:r>
              <a:rPr spc="-30" dirty="0"/>
              <a:t> </a:t>
            </a:r>
            <a:r>
              <a:rPr dirty="0"/>
              <a:t>(CO3)</a:t>
            </a: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2760" y="0"/>
              <a:ext cx="4445253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11397" y="74421"/>
            <a:ext cx="38950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Microinstruction</a:t>
            </a:r>
            <a:r>
              <a:rPr spc="-35" dirty="0"/>
              <a:t> </a:t>
            </a:r>
            <a:r>
              <a:rPr spc="-5" dirty="0"/>
              <a:t>(CO3)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36650" y="5298694"/>
          <a:ext cx="648970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F1(3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F2(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F3(3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CD(2)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BR(2)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AD(7)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31140" y="786511"/>
            <a:ext cx="8789670" cy="526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 algn="just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spc="745" dirty="0">
                <a:latin typeface="Arial"/>
                <a:cs typeface="Arial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microinstruction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format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control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memory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shown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Figure.</a:t>
            </a:r>
            <a:endParaRPr sz="2200">
              <a:latin typeface="Times New Roman"/>
              <a:cs typeface="Times New Roman"/>
            </a:endParaRPr>
          </a:p>
          <a:p>
            <a:pPr marL="433070" algn="just">
              <a:lnSpc>
                <a:spcPct val="100000"/>
              </a:lnSpc>
            </a:pPr>
            <a:r>
              <a:rPr sz="2200" spc="1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20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bits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microinstruction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are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divided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into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four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functional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parts.</a:t>
            </a:r>
            <a:endParaRPr sz="2200">
              <a:latin typeface="Times New Roman"/>
              <a:cs typeface="Times New Roman"/>
            </a:endParaRPr>
          </a:p>
          <a:p>
            <a:pPr marL="433070" marR="106680" indent="-344805" algn="just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three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fields</a:t>
            </a:r>
            <a:r>
              <a:rPr sz="2200" dirty="0">
                <a:latin typeface="Times New Roman"/>
                <a:cs typeface="Times New Roman"/>
              </a:rPr>
              <a:t> F1,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F2,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5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F3</a:t>
            </a:r>
            <a:r>
              <a:rPr sz="2200" spc="5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specify</a:t>
            </a:r>
            <a:r>
              <a:rPr sz="2200" spc="5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microoperations</a:t>
            </a:r>
            <a:r>
              <a:rPr sz="2200" spc="5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5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computer.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CD</a:t>
            </a:r>
            <a:r>
              <a:rPr sz="2200" dirty="0">
                <a:latin typeface="Times New Roman"/>
                <a:cs typeface="Times New Roman"/>
              </a:rPr>
              <a:t> field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selects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status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bit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conditions.</a:t>
            </a:r>
            <a:r>
              <a:rPr sz="2200" dirty="0">
                <a:latin typeface="Times New Roman"/>
                <a:cs typeface="Times New Roman"/>
              </a:rPr>
              <a:t> 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BR</a:t>
            </a:r>
            <a:r>
              <a:rPr sz="2200" dirty="0">
                <a:latin typeface="Times New Roman"/>
                <a:cs typeface="Times New Roman"/>
              </a:rPr>
              <a:t> field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specifies the type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branch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10" dirty="0">
                <a:latin typeface="Times New Roman"/>
                <a:cs typeface="Times New Roman"/>
              </a:rPr>
              <a:t>used. </a:t>
            </a:r>
            <a:r>
              <a:rPr sz="2200" spc="5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AD </a:t>
            </a:r>
            <a:r>
              <a:rPr sz="2200" dirty="0">
                <a:latin typeface="Times New Roman"/>
                <a:cs typeface="Times New Roman"/>
              </a:rPr>
              <a:t>field </a:t>
            </a:r>
            <a:r>
              <a:rPr sz="2200" spc="-5" dirty="0">
                <a:latin typeface="Times New Roman"/>
                <a:cs typeface="Times New Roman"/>
              </a:rPr>
              <a:t>contains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branch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address.</a:t>
            </a:r>
            <a:endParaRPr sz="2200">
              <a:latin typeface="Times New Roman"/>
              <a:cs typeface="Times New Roman"/>
            </a:endParaRPr>
          </a:p>
          <a:p>
            <a:pPr marL="88900" algn="just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spc="730" dirty="0">
                <a:latin typeface="Arial"/>
                <a:cs typeface="Arial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address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field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seven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bits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wide,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since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control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memory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has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128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endParaRPr sz="2200">
              <a:latin typeface="Times New Roman"/>
              <a:cs typeface="Times New Roman"/>
            </a:endParaRPr>
          </a:p>
          <a:p>
            <a:pPr marL="433070" algn="just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2</a:t>
            </a:r>
            <a:r>
              <a:rPr sz="2175" baseline="24904" dirty="0">
                <a:latin typeface="Times New Roman"/>
                <a:cs typeface="Times New Roman"/>
              </a:rPr>
              <a:t>7</a:t>
            </a:r>
            <a:r>
              <a:rPr sz="2175" spc="-30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words.</a:t>
            </a:r>
            <a:endParaRPr sz="2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30"/>
              </a:spcBef>
              <a:tabLst>
                <a:tab pos="433070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dirty="0">
                <a:latin typeface="Times New Roman"/>
                <a:cs typeface="Times New Roman"/>
              </a:rPr>
              <a:t>F1,F2,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F3 </a:t>
            </a:r>
            <a:r>
              <a:rPr sz="2200" spc="5" dirty="0">
                <a:latin typeface="Times New Roman"/>
                <a:cs typeface="Times New Roman"/>
              </a:rPr>
              <a:t>are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microoperation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fields.</a:t>
            </a:r>
            <a:endParaRPr sz="2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30"/>
              </a:spcBef>
              <a:tabLst>
                <a:tab pos="433070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dirty="0">
                <a:latin typeface="Times New Roman"/>
                <a:cs typeface="Times New Roman"/>
              </a:rPr>
              <a:t>CD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conditions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branching</a:t>
            </a:r>
            <a:endParaRPr sz="2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30"/>
              </a:spcBef>
              <a:tabLst>
                <a:tab pos="433070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Times New Roman"/>
                <a:cs typeface="Times New Roman"/>
              </a:rPr>
              <a:t>BR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Branch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field</a:t>
            </a:r>
            <a:endParaRPr sz="2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30"/>
              </a:spcBef>
              <a:tabLst>
                <a:tab pos="433070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Times New Roman"/>
                <a:cs typeface="Times New Roman"/>
              </a:rPr>
              <a:t>AD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address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field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Times New Roman"/>
              <a:cs typeface="Times New Roman"/>
            </a:endParaRPr>
          </a:p>
          <a:p>
            <a:pPr marL="178562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Figure</a:t>
            </a:r>
            <a:r>
              <a:rPr sz="1800" dirty="0">
                <a:latin typeface="Times New Roman"/>
                <a:cs typeface="Times New Roman"/>
              </a:rPr>
              <a:t> Microinstruction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format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(20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bits).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344" y="786511"/>
            <a:ext cx="8163559" cy="3984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4970" marR="50800" indent="-344805" algn="just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microinstruction format for the control memory </a:t>
            </a:r>
            <a:r>
              <a:rPr sz="2200" spc="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shown </a:t>
            </a:r>
            <a:r>
              <a:rPr sz="2200" spc="10" dirty="0">
                <a:latin typeface="Times New Roman"/>
                <a:cs typeface="Times New Roman"/>
              </a:rPr>
              <a:t>in 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Figure. The 20 </a:t>
            </a:r>
            <a:r>
              <a:rPr sz="2200" spc="-10" dirty="0">
                <a:latin typeface="Times New Roman"/>
                <a:cs typeface="Times New Roman"/>
              </a:rPr>
              <a:t>bits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microinstruction are divided </a:t>
            </a:r>
            <a:r>
              <a:rPr sz="2200" spc="5" dirty="0">
                <a:latin typeface="Times New Roman"/>
                <a:cs typeface="Times New Roman"/>
              </a:rPr>
              <a:t>into four 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functional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parts.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394970" marR="52069" indent="-344805" algn="just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three </a:t>
            </a:r>
            <a:r>
              <a:rPr sz="2200" spc="-10" dirty="0">
                <a:latin typeface="Times New Roman"/>
                <a:cs typeface="Times New Roman"/>
              </a:rPr>
              <a:t>fields </a:t>
            </a:r>
            <a:r>
              <a:rPr sz="2200" dirty="0">
                <a:latin typeface="Times New Roman"/>
                <a:cs typeface="Times New Roman"/>
              </a:rPr>
              <a:t>F1, F2, and F3 </a:t>
            </a:r>
            <a:r>
              <a:rPr sz="2200" spc="-5" dirty="0">
                <a:latin typeface="Times New Roman"/>
                <a:cs typeface="Times New Roman"/>
              </a:rPr>
              <a:t>specify </a:t>
            </a:r>
            <a:r>
              <a:rPr sz="2200" dirty="0">
                <a:latin typeface="Times New Roman"/>
                <a:cs typeface="Times New Roman"/>
              </a:rPr>
              <a:t>microoperations for </a:t>
            </a:r>
            <a:r>
              <a:rPr sz="2200" spc="5" dirty="0">
                <a:latin typeface="Times New Roman"/>
                <a:cs typeface="Times New Roman"/>
              </a:rPr>
              <a:t>the 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computer. </a:t>
            </a:r>
            <a:r>
              <a:rPr sz="2200" spc="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CD </a:t>
            </a:r>
            <a:r>
              <a:rPr sz="2200" dirty="0">
                <a:latin typeface="Times New Roman"/>
                <a:cs typeface="Times New Roman"/>
              </a:rPr>
              <a:t>field </a:t>
            </a:r>
            <a:r>
              <a:rPr sz="2200" spc="-5" dirty="0">
                <a:latin typeface="Times New Roman"/>
                <a:cs typeface="Times New Roman"/>
              </a:rPr>
              <a:t>selects status bit conditions. </a:t>
            </a:r>
            <a:r>
              <a:rPr sz="2200" spc="10" dirty="0">
                <a:latin typeface="Times New Roman"/>
                <a:cs typeface="Times New Roman"/>
              </a:rPr>
              <a:t>The </a:t>
            </a:r>
            <a:r>
              <a:rPr sz="2200" spc="-15" dirty="0">
                <a:latin typeface="Times New Roman"/>
                <a:cs typeface="Times New Roman"/>
              </a:rPr>
              <a:t>BR </a:t>
            </a:r>
            <a:r>
              <a:rPr sz="2200" spc="-5" dirty="0">
                <a:latin typeface="Times New Roman"/>
                <a:cs typeface="Times New Roman"/>
              </a:rPr>
              <a:t>field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specifies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type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branch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spc="-1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used.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AD </a:t>
            </a:r>
            <a:r>
              <a:rPr sz="2200" dirty="0">
                <a:latin typeface="Times New Roman"/>
                <a:cs typeface="Times New Roman"/>
              </a:rPr>
              <a:t>field </a:t>
            </a:r>
            <a:r>
              <a:rPr sz="2200" spc="-5" dirty="0">
                <a:latin typeface="Times New Roman"/>
                <a:cs typeface="Times New Roman"/>
              </a:rPr>
              <a:t>contains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branch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address.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394970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address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field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seven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bits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wide,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since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control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memory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has</a:t>
            </a:r>
            <a:endParaRPr sz="2200">
              <a:latin typeface="Times New Roman"/>
              <a:cs typeface="Times New Roman"/>
            </a:endParaRPr>
          </a:p>
          <a:p>
            <a:pPr marL="39497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128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=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</a:t>
            </a:r>
            <a:r>
              <a:rPr sz="2175" baseline="24904" dirty="0">
                <a:latin typeface="Times New Roman"/>
                <a:cs typeface="Times New Roman"/>
              </a:rPr>
              <a:t>7</a:t>
            </a:r>
            <a:r>
              <a:rPr sz="2175" spc="-15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words.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2760" y="0"/>
              <a:ext cx="4445253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11397" y="74421"/>
            <a:ext cx="38950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Microinstruction</a:t>
            </a:r>
            <a:r>
              <a:rPr spc="-35" dirty="0"/>
              <a:t> </a:t>
            </a:r>
            <a:r>
              <a:rPr spc="-5" dirty="0"/>
              <a:t>(CO3)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60450" y="5010150"/>
          <a:ext cx="6489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F1(3 bit)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F2(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F3(3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CD(2)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BR(2)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AD(7)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019680" y="5589219"/>
            <a:ext cx="4714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Figure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24.1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Microinstruction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format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(20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bits).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2760" y="0"/>
              <a:ext cx="4445253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7696" y="74421"/>
            <a:ext cx="7767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Microinstruction </a:t>
            </a:r>
            <a:r>
              <a:rPr dirty="0"/>
              <a:t>(CO3)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9144000" cy="6845934"/>
            <a:chOff x="0" y="0"/>
            <a:chExt cx="9144000" cy="6845934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00" y="768094"/>
              <a:ext cx="9067799" cy="6077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929766"/>
            <a:ext cx="7454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1550" algn="l"/>
                <a:tab pos="3988435" algn="l"/>
                <a:tab pos="4863465" algn="l"/>
                <a:tab pos="5902960" algn="l"/>
              </a:tabLst>
            </a:pPr>
            <a:r>
              <a:rPr sz="2400" b="1" spc="-10" dirty="0">
                <a:latin typeface="Calibri"/>
                <a:cs typeface="Calibri"/>
              </a:rPr>
              <a:t>M</a:t>
            </a:r>
            <a:r>
              <a:rPr sz="2400" b="1" spc="5" dirty="0">
                <a:latin typeface="Calibri"/>
                <a:cs typeface="Calibri"/>
              </a:rPr>
              <a:t>i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-35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15" dirty="0">
                <a:latin typeface="Calibri"/>
                <a:cs typeface="Calibri"/>
              </a:rPr>
              <a:t>pr</a:t>
            </a:r>
            <a:r>
              <a:rPr sz="2400" b="1" dirty="0">
                <a:latin typeface="Calibri"/>
                <a:cs typeface="Calibri"/>
              </a:rPr>
              <a:t>og</a:t>
            </a:r>
            <a:r>
              <a:rPr sz="2400" b="1" spc="-40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m	S</a:t>
            </a:r>
            <a:r>
              <a:rPr sz="2400" b="1" spc="-15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qu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ce</a:t>
            </a:r>
            <a:r>
              <a:rPr sz="2400" b="1" dirty="0">
                <a:latin typeface="Calibri"/>
                <a:cs typeface="Calibri"/>
              </a:rPr>
              <a:t>r	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1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asic	</a:t>
            </a:r>
            <a:r>
              <a:rPr sz="2400" spc="-5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mp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76438" y="929766"/>
            <a:ext cx="8394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0085" algn="l"/>
              </a:tabLst>
            </a:pP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222182"/>
            <a:ext cx="8688070" cy="43434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2400" spc="-10" dirty="0">
                <a:latin typeface="Calibri"/>
                <a:cs typeface="Calibri"/>
              </a:rPr>
              <a:t>microprogrammed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are: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1.</a:t>
            </a:r>
            <a:r>
              <a:rPr sz="2400" spc="6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control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memory.</a:t>
            </a:r>
            <a:endParaRPr sz="2400">
              <a:latin typeface="Calibri"/>
              <a:cs typeface="Calibri"/>
            </a:endParaRPr>
          </a:p>
          <a:p>
            <a:pPr marL="12700" marR="762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2.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circuits </a:t>
            </a:r>
            <a:r>
              <a:rPr sz="2400" spc="-15" dirty="0">
                <a:latin typeface="Calibri"/>
                <a:cs typeface="Calibri"/>
              </a:rPr>
              <a:t>that </a:t>
            </a:r>
            <a:r>
              <a:rPr sz="2400" spc="-10" dirty="0">
                <a:latin typeface="Calibri"/>
                <a:cs typeface="Calibri"/>
              </a:rPr>
              <a:t>select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next </a:t>
            </a:r>
            <a:r>
              <a:rPr sz="2400" spc="-5" dirty="0">
                <a:latin typeface="Calibri"/>
                <a:cs typeface="Calibri"/>
              </a:rPr>
              <a:t>address.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address </a:t>
            </a:r>
            <a:r>
              <a:rPr sz="2400" spc="-5" dirty="0">
                <a:latin typeface="Calibri"/>
                <a:cs typeface="Calibri"/>
              </a:rPr>
              <a:t>selection </a:t>
            </a:r>
            <a:r>
              <a:rPr sz="2400" dirty="0">
                <a:latin typeface="Calibri"/>
                <a:cs typeface="Calibri"/>
              </a:rPr>
              <a:t>part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Microprogram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Sequencer.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purpose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microprogram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sequencer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address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control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microinstruction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may</a:t>
            </a:r>
            <a:r>
              <a:rPr sz="2400" dirty="0">
                <a:latin typeface="Calibri"/>
                <a:cs typeface="Calibri"/>
              </a:rPr>
              <a:t> 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read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executed.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next-address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sequencer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determines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specific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 </a:t>
            </a:r>
            <a:r>
              <a:rPr sz="2400" spc="-10" dirty="0">
                <a:latin typeface="Calibri"/>
                <a:cs typeface="Calibri"/>
              </a:rPr>
              <a:t>source to </a:t>
            </a:r>
            <a:r>
              <a:rPr sz="2400" spc="5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loaded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control </a:t>
            </a:r>
            <a:r>
              <a:rPr sz="2400" spc="-5" dirty="0">
                <a:latin typeface="Calibri"/>
                <a:cs typeface="Calibri"/>
              </a:rPr>
              <a:t>address </a:t>
            </a:r>
            <a:r>
              <a:rPr sz="2400" spc="-15" dirty="0">
                <a:latin typeface="Calibri"/>
                <a:cs typeface="Calibri"/>
              </a:rPr>
              <a:t>register </a:t>
            </a:r>
            <a:r>
              <a:rPr sz="2400" spc="-10" dirty="0">
                <a:latin typeface="Calibri"/>
                <a:cs typeface="Calibri"/>
              </a:rPr>
              <a:t>(CAR).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choice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source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guided</a:t>
            </a:r>
            <a:r>
              <a:rPr sz="2400" dirty="0">
                <a:latin typeface="Calibri"/>
                <a:cs typeface="Calibri"/>
              </a:rPr>
              <a:t> by</a:t>
            </a:r>
            <a:r>
              <a:rPr sz="2400" spc="5" dirty="0">
                <a:latin typeface="Calibri"/>
                <a:cs typeface="Calibri"/>
              </a:rPr>
              <a:t>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next-address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information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sequencer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receives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present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microinstruction.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32346" y="0"/>
            <a:ext cx="7818120" cy="897890"/>
            <a:chOff x="1332346" y="0"/>
            <a:chExt cx="7818120" cy="8978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8544" y="0"/>
              <a:ext cx="4853685" cy="8944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07182" y="65277"/>
            <a:ext cx="43059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25" dirty="0">
                <a:latin typeface="Calibri"/>
                <a:cs typeface="Calibri"/>
              </a:rPr>
              <a:t>Microprogram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Sequencer</a:t>
            </a: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035572"/>
            <a:ext cx="6833234" cy="405130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39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Micro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programmed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control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unit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38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Hardwired</a:t>
            </a:r>
            <a:r>
              <a:rPr sz="2200" b="1" spc="-8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control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unit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3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General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register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organization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3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Stack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organization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Instruction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types,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formats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instruction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cycles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sub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cycles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(Fetch,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decode,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execute)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39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execution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complete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instruction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38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Addressing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Modes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26720" algn="l"/>
              </a:tabLst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	</a:t>
            </a:r>
            <a:r>
              <a:rPr sz="2200" b="1" dirty="0">
                <a:latin typeface="Times New Roman"/>
                <a:cs typeface="Times New Roman"/>
              </a:rPr>
              <a:t>Reduced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latin typeface="Times New Roman"/>
                <a:cs typeface="Times New Roman"/>
              </a:rPr>
              <a:t>Instruction</a:t>
            </a:r>
            <a:r>
              <a:rPr sz="2200" b="1" spc="-8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set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computer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26720" algn="l"/>
              </a:tabLst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	</a:t>
            </a:r>
            <a:r>
              <a:rPr sz="2200" b="1" dirty="0">
                <a:latin typeface="Times New Roman"/>
                <a:cs typeface="Times New Roman"/>
              </a:rPr>
              <a:t>Complex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latin typeface="Times New Roman"/>
                <a:cs typeface="Times New Roman"/>
              </a:rPr>
              <a:t>Instruction</a:t>
            </a:r>
            <a:r>
              <a:rPr sz="2200" b="1" spc="-8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set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Computer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4367" y="0"/>
              <a:ext cx="4622164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23005" y="74421"/>
            <a:ext cx="40735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Times New Roman"/>
                <a:cs typeface="Times New Roman"/>
              </a:rPr>
              <a:t>Hardwired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control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unit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929766"/>
            <a:ext cx="7454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1550" algn="l"/>
                <a:tab pos="3988435" algn="l"/>
                <a:tab pos="4863465" algn="l"/>
                <a:tab pos="5902960" algn="l"/>
              </a:tabLst>
            </a:pPr>
            <a:r>
              <a:rPr sz="2400" b="1" spc="-10" dirty="0">
                <a:latin typeface="Calibri"/>
                <a:cs typeface="Calibri"/>
              </a:rPr>
              <a:t>M</a:t>
            </a:r>
            <a:r>
              <a:rPr sz="2400" b="1" spc="5" dirty="0">
                <a:latin typeface="Calibri"/>
                <a:cs typeface="Calibri"/>
              </a:rPr>
              <a:t>i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-35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15" dirty="0">
                <a:latin typeface="Calibri"/>
                <a:cs typeface="Calibri"/>
              </a:rPr>
              <a:t>pr</a:t>
            </a:r>
            <a:r>
              <a:rPr sz="2400" b="1" dirty="0">
                <a:latin typeface="Calibri"/>
                <a:cs typeface="Calibri"/>
              </a:rPr>
              <a:t>og</a:t>
            </a:r>
            <a:r>
              <a:rPr sz="2400" b="1" spc="-40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m	S</a:t>
            </a:r>
            <a:r>
              <a:rPr sz="2400" b="1" spc="-15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qu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ce</a:t>
            </a:r>
            <a:r>
              <a:rPr sz="2400" b="1" dirty="0">
                <a:latin typeface="Calibri"/>
                <a:cs typeface="Calibri"/>
              </a:rPr>
              <a:t>r	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1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asic	</a:t>
            </a:r>
            <a:r>
              <a:rPr sz="2400" spc="-5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mp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76438" y="929766"/>
            <a:ext cx="8394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0085" algn="l"/>
              </a:tabLst>
            </a:pP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222182"/>
            <a:ext cx="8688070" cy="47828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10" dirty="0">
                <a:latin typeface="Calibri"/>
                <a:cs typeface="Calibri"/>
              </a:rPr>
              <a:t>microprogrammed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are: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1.	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memory.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2.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circuits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next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address.</a:t>
            </a:r>
            <a:endParaRPr sz="24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address </a:t>
            </a:r>
            <a:r>
              <a:rPr sz="2400" spc="-10" dirty="0">
                <a:latin typeface="Calibri"/>
                <a:cs typeface="Calibri"/>
              </a:rPr>
              <a:t>selection </a:t>
            </a:r>
            <a:r>
              <a:rPr sz="2400" spc="-5" dirty="0">
                <a:latin typeface="Calibri"/>
                <a:cs typeface="Calibri"/>
              </a:rPr>
              <a:t>part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Microprogram </a:t>
            </a:r>
            <a:r>
              <a:rPr sz="2400" spc="-25" dirty="0">
                <a:latin typeface="Calibri"/>
                <a:cs typeface="Calibri"/>
              </a:rPr>
              <a:t>Sequencer.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purpose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microprogram </a:t>
            </a:r>
            <a:r>
              <a:rPr sz="2400" spc="-5" dirty="0">
                <a:latin typeface="Calibri"/>
                <a:cs typeface="Calibri"/>
              </a:rPr>
              <a:t>sequencer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to present </a:t>
            </a:r>
            <a:r>
              <a:rPr sz="2400" spc="-15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address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control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memory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microinstruction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read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executed.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next-address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sequencer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determines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specific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 </a:t>
            </a:r>
            <a:r>
              <a:rPr sz="2400" spc="-10" dirty="0">
                <a:latin typeface="Calibri"/>
                <a:cs typeface="Calibri"/>
              </a:rPr>
              <a:t>source to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loaded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control </a:t>
            </a:r>
            <a:r>
              <a:rPr sz="2400" spc="-5" dirty="0">
                <a:latin typeface="Calibri"/>
                <a:cs typeface="Calibri"/>
              </a:rPr>
              <a:t>address </a:t>
            </a:r>
            <a:r>
              <a:rPr sz="2400" spc="-15" dirty="0">
                <a:latin typeface="Calibri"/>
                <a:cs typeface="Calibri"/>
              </a:rPr>
              <a:t>register </a:t>
            </a:r>
            <a:r>
              <a:rPr sz="2400" spc="-10" dirty="0">
                <a:latin typeface="Calibri"/>
                <a:cs typeface="Calibri"/>
              </a:rPr>
              <a:t>(CAR).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choice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source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guided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next-address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5" dirty="0">
                <a:latin typeface="Calibri"/>
                <a:cs typeface="Calibri"/>
              </a:rPr>
              <a:t> bits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sequencer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receives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present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microinstruction.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32346" y="0"/>
            <a:ext cx="7818120" cy="897890"/>
            <a:chOff x="1332346" y="0"/>
            <a:chExt cx="7818120" cy="8978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8544" y="0"/>
              <a:ext cx="4853685" cy="8944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07182" y="65277"/>
            <a:ext cx="43059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25" dirty="0">
                <a:latin typeface="Calibri"/>
                <a:cs typeface="Calibri"/>
              </a:rPr>
              <a:t>Microprogram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Sequencer</a:t>
            </a: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7890"/>
            <a:chOff x="1332346" y="0"/>
            <a:chExt cx="7818120" cy="8978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8544" y="0"/>
              <a:ext cx="4853685" cy="89446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7696" y="65277"/>
            <a:ext cx="7767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b="1" spc="-25" dirty="0">
                <a:latin typeface="Calibri"/>
                <a:cs typeface="Calibri"/>
              </a:rPr>
              <a:t>Microprogram</a:t>
            </a:r>
            <a:r>
              <a:rPr b="1" spc="7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Sequencer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9126220" cy="6858000"/>
            <a:chOff x="0" y="0"/>
            <a:chExt cx="9126220" cy="68580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00" y="685798"/>
              <a:ext cx="8973312" cy="617219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923366"/>
            <a:ext cx="8840470" cy="5323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latin typeface="Calibri"/>
                <a:cs typeface="Calibri"/>
              </a:rPr>
              <a:t>Figure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shows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block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diagram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microprogram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sequencer.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control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included </a:t>
            </a:r>
            <a:r>
              <a:rPr sz="2800" dirty="0">
                <a:latin typeface="Calibri"/>
                <a:cs typeface="Calibri"/>
              </a:rPr>
              <a:t>in the </a:t>
            </a:r>
            <a:r>
              <a:rPr sz="2800" spc="-10" dirty="0">
                <a:latin typeface="Calibri"/>
                <a:cs typeface="Calibri"/>
              </a:rPr>
              <a:t>diagram </a:t>
            </a:r>
            <a:r>
              <a:rPr sz="2800" spc="-3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interaction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sequencer</a:t>
            </a:r>
            <a:r>
              <a:rPr sz="2800" spc="5" dirty="0">
                <a:latin typeface="Calibri"/>
                <a:cs typeface="Calibri"/>
              </a:rPr>
              <a:t> 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attached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it.</a:t>
            </a:r>
            <a:endParaRPr sz="2800">
              <a:latin typeface="Calibri"/>
              <a:cs typeface="Calibri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Calibri"/>
                <a:cs typeface="Calibri"/>
              </a:rPr>
              <a:t>1.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multiplexers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circuit.</a:t>
            </a:r>
            <a:r>
              <a:rPr sz="2800" dirty="0">
                <a:latin typeface="Calibri"/>
                <a:cs typeface="Calibri"/>
              </a:rPr>
              <a:t> a.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first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multiplexer symbolized by </a:t>
            </a:r>
            <a:r>
              <a:rPr sz="2800" spc="5" dirty="0">
                <a:latin typeface="Calibri"/>
                <a:cs typeface="Calibri"/>
              </a:rPr>
              <a:t>MUX1 </a:t>
            </a:r>
            <a:r>
              <a:rPr sz="2800" spc="-5" dirty="0">
                <a:latin typeface="Calibri"/>
                <a:cs typeface="Calibri"/>
              </a:rPr>
              <a:t>selects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address from </a:t>
            </a:r>
            <a:r>
              <a:rPr sz="2800" dirty="0">
                <a:latin typeface="Calibri"/>
                <a:cs typeface="Calibri"/>
              </a:rPr>
              <a:t> one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four </a:t>
            </a:r>
            <a:r>
              <a:rPr sz="2800" spc="-10" dirty="0">
                <a:latin typeface="Calibri"/>
                <a:cs typeface="Calibri"/>
              </a:rPr>
              <a:t>sources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transfer </a:t>
            </a:r>
            <a:r>
              <a:rPr sz="2800" dirty="0">
                <a:latin typeface="Calibri"/>
                <a:cs typeface="Calibri"/>
              </a:rPr>
              <a:t>it </a:t>
            </a:r>
            <a:r>
              <a:rPr sz="2800" spc="-15" dirty="0">
                <a:latin typeface="Calibri"/>
                <a:cs typeface="Calibri"/>
              </a:rPr>
              <a:t>into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control </a:t>
            </a:r>
            <a:r>
              <a:rPr sz="2800" spc="-10" dirty="0">
                <a:latin typeface="Calibri"/>
                <a:cs typeface="Calibri"/>
              </a:rPr>
              <a:t>address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register </a:t>
            </a:r>
            <a:r>
              <a:rPr sz="2800" spc="5" dirty="0">
                <a:latin typeface="Calibri"/>
                <a:cs typeface="Calibri"/>
              </a:rPr>
              <a:t>CAR.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output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dirty="0">
                <a:latin typeface="Calibri"/>
                <a:cs typeface="Calibri"/>
              </a:rPr>
              <a:t>CAR </a:t>
            </a:r>
            <a:r>
              <a:rPr sz="2800" spc="-10" dirty="0">
                <a:latin typeface="Calibri"/>
                <a:cs typeface="Calibri"/>
              </a:rPr>
              <a:t>provides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address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given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word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control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469900" marR="10795" indent="-457834" algn="just">
              <a:lnSpc>
                <a:spcPct val="100400"/>
              </a:lnSpc>
              <a:spcBef>
                <a:spcPts val="665"/>
              </a:spcBef>
            </a:pPr>
            <a:r>
              <a:rPr sz="2800" spc="-5" dirty="0">
                <a:latin typeface="Calibri"/>
                <a:cs typeface="Calibri"/>
              </a:rPr>
              <a:t>2.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second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multiplexer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symbolized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MUX2  </a:t>
            </a:r>
            <a:r>
              <a:rPr sz="2800" spc="-10" dirty="0">
                <a:latin typeface="Calibri"/>
                <a:cs typeface="Calibri"/>
              </a:rPr>
              <a:t>tests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selected </a:t>
            </a:r>
            <a:r>
              <a:rPr sz="2800" spc="-20" dirty="0">
                <a:latin typeface="Calibri"/>
                <a:cs typeface="Calibri"/>
              </a:rPr>
              <a:t>status </a:t>
            </a:r>
            <a:r>
              <a:rPr sz="2800" spc="-5" dirty="0">
                <a:latin typeface="Calibri"/>
                <a:cs typeface="Calibri"/>
              </a:rPr>
              <a:t>bit </a:t>
            </a:r>
            <a:r>
              <a:rPr sz="2800" spc="5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the result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test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applied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logic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circuits.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7890"/>
            <a:chOff x="1332346" y="0"/>
            <a:chExt cx="7818120" cy="8978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8544" y="0"/>
              <a:ext cx="4853685" cy="8944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07182" y="65277"/>
            <a:ext cx="43059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25" dirty="0">
                <a:latin typeface="Calibri"/>
                <a:cs typeface="Calibri"/>
              </a:rPr>
              <a:t>Microprogram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Sequencer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838976"/>
            <a:ext cx="8841105" cy="34442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four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MUX1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from: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1.</a:t>
            </a:r>
            <a:r>
              <a:rPr sz="2800" spc="12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incremented content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CAR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applied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one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multiplexer </a:t>
            </a:r>
            <a:r>
              <a:rPr sz="2800" spc="-5" dirty="0">
                <a:latin typeface="Calibri"/>
                <a:cs typeface="Calibri"/>
              </a:rPr>
              <a:t>inputs </a:t>
            </a:r>
            <a:r>
              <a:rPr sz="2800" spc="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subroutine </a:t>
            </a:r>
            <a:r>
              <a:rPr sz="2800" spc="-15" dirty="0">
                <a:latin typeface="Calibri"/>
                <a:cs typeface="Calibri"/>
              </a:rPr>
              <a:t>register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(SBR).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527685" algn="l"/>
              </a:tabLst>
            </a:pPr>
            <a:r>
              <a:rPr sz="2800" spc="-5" dirty="0">
                <a:latin typeface="Calibri"/>
                <a:cs typeface="Calibri"/>
              </a:rPr>
              <a:t>2.	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field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present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microinstruction.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527685" algn="l"/>
              </a:tabLst>
            </a:pPr>
            <a:r>
              <a:rPr sz="2800" spc="-5" dirty="0">
                <a:latin typeface="Calibri"/>
                <a:cs typeface="Calibri"/>
              </a:rPr>
              <a:t>3.	The outputs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SBR.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527685" algn="l"/>
              </a:tabLst>
            </a:pPr>
            <a:r>
              <a:rPr sz="2800" spc="-5" dirty="0">
                <a:latin typeface="Calibri"/>
                <a:cs typeface="Calibri"/>
              </a:rPr>
              <a:t>4.	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external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source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maps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7890"/>
            <a:chOff x="1332346" y="0"/>
            <a:chExt cx="7818120" cy="8978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8544" y="0"/>
              <a:ext cx="4853685" cy="8944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07182" y="65277"/>
            <a:ext cx="43059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25" dirty="0">
                <a:latin typeface="Calibri"/>
                <a:cs typeface="Calibri"/>
              </a:rPr>
              <a:t>Microprogram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Sequencer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611322"/>
            <a:ext cx="8839200" cy="55778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65"/>
              </a:spcBef>
            </a:pP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input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logic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circuit.</a:t>
            </a:r>
            <a:endParaRPr sz="28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condition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field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(CD)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microinstruction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selects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status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second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multiplexer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(MUX1).</a:t>
            </a:r>
            <a:endParaRPr sz="280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selected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equal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1,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(test)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variable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equal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1;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otherwise,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equal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0.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T </a:t>
            </a:r>
            <a:r>
              <a:rPr sz="2800" spc="-10" dirty="0">
                <a:latin typeface="Calibri"/>
                <a:cs typeface="Calibri"/>
              </a:rPr>
              <a:t>value together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5" dirty="0">
                <a:latin typeface="Calibri"/>
                <a:cs typeface="Calibri"/>
              </a:rPr>
              <a:t>the two </a:t>
            </a:r>
            <a:r>
              <a:rPr sz="2800" dirty="0">
                <a:latin typeface="Calibri"/>
                <a:cs typeface="Calibri"/>
              </a:rPr>
              <a:t>bits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branch </a:t>
            </a:r>
            <a:r>
              <a:rPr sz="2800" dirty="0">
                <a:latin typeface="Calibri"/>
                <a:cs typeface="Calibri"/>
              </a:rPr>
              <a:t>field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(BR)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goes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logic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circuit.</a:t>
            </a:r>
            <a:endParaRPr sz="2800">
              <a:latin typeface="Calibri"/>
              <a:cs typeface="Calibri"/>
            </a:endParaRPr>
          </a:p>
          <a:p>
            <a:pPr marL="12700" marR="5715" algn="just">
              <a:lnSpc>
                <a:spcPct val="100200"/>
              </a:lnSpc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he </a:t>
            </a:r>
            <a:r>
              <a:rPr sz="2800" dirty="0">
                <a:latin typeface="Calibri"/>
                <a:cs typeface="Calibri"/>
              </a:rPr>
              <a:t>input logic in a particular </a:t>
            </a:r>
            <a:r>
              <a:rPr sz="2800" spc="-5" dirty="0">
                <a:latin typeface="Calibri"/>
                <a:cs typeface="Calibri"/>
              </a:rPr>
              <a:t>sequencer will </a:t>
            </a:r>
            <a:r>
              <a:rPr sz="2800" spc="-10" dirty="0">
                <a:latin typeface="Calibri"/>
                <a:cs typeface="Calibri"/>
              </a:rPr>
              <a:t>determine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</a:t>
            </a:r>
            <a:r>
              <a:rPr sz="2800" spc="-10" dirty="0">
                <a:latin typeface="Calibri"/>
                <a:cs typeface="Calibri"/>
              </a:rPr>
              <a:t> 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available</a:t>
            </a:r>
            <a:r>
              <a:rPr sz="2800" spc="-10" dirty="0">
                <a:latin typeface="Calibri"/>
                <a:cs typeface="Calibri"/>
              </a:rPr>
              <a:t> in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unit.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Typical 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sequencer </a:t>
            </a:r>
            <a:r>
              <a:rPr sz="2800" spc="-15" dirty="0">
                <a:latin typeface="Calibri"/>
                <a:cs typeface="Calibri"/>
              </a:rPr>
              <a:t>operations </a:t>
            </a:r>
            <a:r>
              <a:rPr sz="2800" spc="-10" dirty="0">
                <a:latin typeface="Calibri"/>
                <a:cs typeface="Calibri"/>
              </a:rPr>
              <a:t>are: increment, branch </a:t>
            </a:r>
            <a:r>
              <a:rPr sz="2800" spc="5" dirty="0">
                <a:latin typeface="Calibri"/>
                <a:cs typeface="Calibri"/>
              </a:rPr>
              <a:t>or </a:t>
            </a:r>
            <a:r>
              <a:rPr sz="2800" dirty="0">
                <a:latin typeface="Calibri"/>
                <a:cs typeface="Calibri"/>
              </a:rPr>
              <a:t>jump, </a:t>
            </a:r>
            <a:r>
              <a:rPr sz="2800" spc="-10" dirty="0">
                <a:latin typeface="Calibri"/>
                <a:cs typeface="Calibri"/>
              </a:rPr>
              <a:t>call </a:t>
            </a:r>
            <a:r>
              <a:rPr sz="2800" spc="-5" dirty="0">
                <a:latin typeface="Calibri"/>
                <a:cs typeface="Calibri"/>
              </a:rPr>
              <a:t> and </a:t>
            </a:r>
            <a:r>
              <a:rPr sz="2800" spc="-15" dirty="0">
                <a:latin typeface="Calibri"/>
                <a:cs typeface="Calibri"/>
              </a:rPr>
              <a:t>return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subroutine, </a:t>
            </a:r>
            <a:r>
              <a:rPr sz="2800" dirty="0">
                <a:latin typeface="Calibri"/>
                <a:cs typeface="Calibri"/>
              </a:rPr>
              <a:t>load an </a:t>
            </a:r>
            <a:r>
              <a:rPr sz="2800" spc="-10" dirty="0">
                <a:latin typeface="Calibri"/>
                <a:cs typeface="Calibri"/>
              </a:rPr>
              <a:t>external address, </a:t>
            </a:r>
            <a:r>
              <a:rPr sz="2800" spc="5" dirty="0">
                <a:latin typeface="Calibri"/>
                <a:cs typeface="Calibri"/>
              </a:rPr>
              <a:t>push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or</a:t>
            </a:r>
            <a:r>
              <a:rPr sz="2800" spc="-5" dirty="0">
                <a:latin typeface="Calibri"/>
                <a:cs typeface="Calibri"/>
              </a:rPr>
              <a:t> pop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stack,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other</a:t>
            </a:r>
            <a:r>
              <a:rPr sz="2800" spc="-10" dirty="0">
                <a:latin typeface="Calibri"/>
                <a:cs typeface="Calibri"/>
              </a:rPr>
              <a:t> address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sequencing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operations.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7890"/>
            <a:chOff x="1332346" y="0"/>
            <a:chExt cx="7818120" cy="8978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8544" y="0"/>
              <a:ext cx="4853685" cy="8944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07182" y="65277"/>
            <a:ext cx="43059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25" dirty="0">
                <a:latin typeface="Calibri"/>
                <a:cs typeface="Calibri"/>
              </a:rPr>
              <a:t>Microprogram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Sequencer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23366"/>
            <a:ext cx="8307070" cy="395795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3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logic</a:t>
            </a:r>
            <a:r>
              <a:rPr sz="2800" spc="3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circuit</a:t>
            </a:r>
            <a:r>
              <a:rPr sz="2800" spc="3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3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figure</a:t>
            </a:r>
            <a:r>
              <a:rPr sz="2800" spc="3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8.7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3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three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inputs,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I0,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I1, and </a:t>
            </a:r>
            <a:r>
              <a:rPr sz="2800" spc="-145" dirty="0">
                <a:latin typeface="Calibri"/>
                <a:cs typeface="Calibri"/>
              </a:rPr>
              <a:t>T,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three </a:t>
            </a:r>
            <a:r>
              <a:rPr sz="2800" spc="-5" dirty="0">
                <a:latin typeface="Calibri"/>
                <a:cs typeface="Calibri"/>
              </a:rPr>
              <a:t>outputs, </a:t>
            </a:r>
            <a:r>
              <a:rPr sz="2800" dirty="0">
                <a:latin typeface="Calibri"/>
                <a:cs typeface="Calibri"/>
              </a:rPr>
              <a:t>S0, S1,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L. </a:t>
            </a:r>
            <a:r>
              <a:rPr sz="2800" spc="-20" dirty="0">
                <a:latin typeface="Calibri"/>
                <a:cs typeface="Calibri"/>
              </a:rPr>
              <a:t>Variables </a:t>
            </a:r>
            <a:r>
              <a:rPr sz="2800" spc="5" dirty="0">
                <a:latin typeface="Calibri"/>
                <a:cs typeface="Calibri"/>
              </a:rPr>
              <a:t>S0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S1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select</a:t>
            </a:r>
            <a:r>
              <a:rPr sz="2800" dirty="0">
                <a:latin typeface="Calibri"/>
                <a:cs typeface="Calibri"/>
              </a:rPr>
              <a:t> one</a:t>
            </a:r>
            <a:r>
              <a:rPr sz="2800" spc="5" dirty="0">
                <a:latin typeface="Calibri"/>
                <a:cs typeface="Calibri"/>
              </a:rPr>
              <a:t> 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source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addresses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CAR.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Variable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enables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load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SBR.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binary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values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 two </a:t>
            </a:r>
            <a:r>
              <a:rPr sz="2800" dirty="0">
                <a:latin typeface="Calibri"/>
                <a:cs typeface="Calibri"/>
              </a:rPr>
              <a:t>selection </a:t>
            </a:r>
            <a:r>
              <a:rPr sz="2800" spc="-5" dirty="0">
                <a:latin typeface="Calibri"/>
                <a:cs typeface="Calibri"/>
              </a:rPr>
              <a:t>variables </a:t>
            </a:r>
            <a:r>
              <a:rPr sz="2800" spc="-10" dirty="0">
                <a:latin typeface="Calibri"/>
                <a:cs typeface="Calibri"/>
              </a:rPr>
              <a:t>determine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path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multiplexer.</a:t>
            </a:r>
            <a:endParaRPr sz="2800">
              <a:latin typeface="Calibri"/>
              <a:cs typeface="Calibri"/>
            </a:endParaRPr>
          </a:p>
          <a:p>
            <a:pPr marL="12700" marR="12065" algn="just">
              <a:lnSpc>
                <a:spcPct val="100400"/>
              </a:lnSpc>
              <a:spcBef>
                <a:spcPts val="665"/>
              </a:spcBef>
            </a:pPr>
            <a:r>
              <a:rPr sz="2800" spc="-15" dirty="0">
                <a:latin typeface="Calibri"/>
                <a:cs typeface="Calibri"/>
              </a:rPr>
              <a:t>For example, </a:t>
            </a:r>
            <a:r>
              <a:rPr sz="2800" dirty="0">
                <a:latin typeface="Calibri"/>
                <a:cs typeface="Calibri"/>
              </a:rPr>
              <a:t>with S1S0 </a:t>
            </a:r>
            <a:r>
              <a:rPr sz="2800" spc="5" dirty="0">
                <a:latin typeface="Calibri"/>
                <a:cs typeface="Calibri"/>
              </a:rPr>
              <a:t>= 10, </a:t>
            </a:r>
            <a:r>
              <a:rPr sz="2800" spc="-10" dirty="0">
                <a:latin typeface="Calibri"/>
                <a:cs typeface="Calibri"/>
              </a:rPr>
              <a:t>multiplexer input </a:t>
            </a:r>
            <a:r>
              <a:rPr sz="2800" spc="-5" dirty="0">
                <a:latin typeface="Calibri"/>
                <a:cs typeface="Calibri"/>
              </a:rPr>
              <a:t>number </a:t>
            </a:r>
            <a:r>
              <a:rPr sz="2800" spc="5" dirty="0">
                <a:latin typeface="Calibri"/>
                <a:cs typeface="Calibri"/>
              </a:rPr>
              <a:t>2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selected </a:t>
            </a:r>
            <a:r>
              <a:rPr sz="2800" spc="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establishes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transfer </a:t>
            </a:r>
            <a:r>
              <a:rPr sz="2800" dirty="0">
                <a:latin typeface="Calibri"/>
                <a:cs typeface="Calibri"/>
              </a:rPr>
              <a:t>path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5" dirty="0">
                <a:latin typeface="Calibri"/>
                <a:cs typeface="Calibri"/>
              </a:rPr>
              <a:t>SBR </a:t>
            </a:r>
            <a:r>
              <a:rPr sz="2800" spc="-3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CAR.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9079" y="0"/>
              <a:ext cx="2369566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48098" y="74421"/>
            <a:ext cx="18199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55" dirty="0"/>
              <a:t> </a:t>
            </a:r>
            <a:r>
              <a:rPr spc="-5" dirty="0"/>
              <a:t>Quiz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929766"/>
            <a:ext cx="8010525" cy="419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8013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Using </a:t>
            </a:r>
            <a:r>
              <a:rPr sz="2400" spc="-40" dirty="0">
                <a:latin typeface="Calibri"/>
                <a:cs typeface="Calibri"/>
              </a:rPr>
              <a:t>Table </a:t>
            </a:r>
            <a:r>
              <a:rPr sz="2400" dirty="0">
                <a:latin typeface="Calibri"/>
                <a:cs typeface="Calibri"/>
              </a:rPr>
              <a:t>1, </a:t>
            </a:r>
            <a:r>
              <a:rPr sz="2400" spc="-10" dirty="0">
                <a:latin typeface="Calibri"/>
                <a:cs typeface="Calibri"/>
              </a:rPr>
              <a:t>give </a:t>
            </a:r>
            <a:r>
              <a:rPr sz="2400" dirty="0">
                <a:latin typeface="Calibri"/>
                <a:cs typeface="Calibri"/>
              </a:rPr>
              <a:t>the 9-bit </a:t>
            </a:r>
            <a:r>
              <a:rPr sz="2400" spc="-10" dirty="0">
                <a:latin typeface="Calibri"/>
                <a:cs typeface="Calibri"/>
              </a:rPr>
              <a:t>microoperation </a:t>
            </a:r>
            <a:r>
              <a:rPr sz="2400" dirty="0">
                <a:latin typeface="Calibri"/>
                <a:cs typeface="Calibri"/>
              </a:rPr>
              <a:t>field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microoperations: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sz="2400" dirty="0">
                <a:latin typeface="Calibri"/>
                <a:cs typeface="Calibri"/>
              </a:rPr>
              <a:t>a.	</a:t>
            </a:r>
            <a:r>
              <a:rPr sz="2400" spc="-15" dirty="0">
                <a:latin typeface="Calibri"/>
                <a:cs typeface="Calibri"/>
              </a:rPr>
              <a:t>AC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15" dirty="0">
                <a:latin typeface="Calibri"/>
                <a:cs typeface="Calibri"/>
              </a:rPr>
              <a:t> AC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+ 1,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9265" algn="l"/>
              </a:tabLst>
            </a:pPr>
            <a:r>
              <a:rPr sz="2400" spc="5" dirty="0">
                <a:latin typeface="Calibri"/>
                <a:cs typeface="Calibri"/>
              </a:rPr>
              <a:t>b.	</a:t>
            </a:r>
            <a:r>
              <a:rPr sz="2400" dirty="0">
                <a:latin typeface="Calibri"/>
                <a:cs typeface="Calibri"/>
              </a:rPr>
              <a:t>PC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+ 1,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[AR]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sz="2400" spc="-5" dirty="0">
                <a:latin typeface="Calibri"/>
                <a:cs typeface="Calibri"/>
              </a:rPr>
              <a:t>c.	c.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Table</a:t>
            </a:r>
            <a:r>
              <a:rPr sz="2400" dirty="0">
                <a:latin typeface="Calibri"/>
                <a:cs typeface="Calibri"/>
              </a:rPr>
              <a:t> 1, </a:t>
            </a:r>
            <a:r>
              <a:rPr sz="2400" spc="-15" dirty="0">
                <a:latin typeface="Calibri"/>
                <a:cs typeface="Calibri"/>
              </a:rPr>
              <a:t>convert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symbolic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microoperations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register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transfer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binary.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a.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READ,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INCPC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5" dirty="0">
                <a:latin typeface="Calibri"/>
                <a:cs typeface="Calibri"/>
              </a:rPr>
              <a:t>b.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ACTDR,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DRTAC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libri"/>
                <a:cs typeface="Calibri"/>
              </a:rPr>
              <a:t>c.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ARTPC,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DRTAC,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2063" y="0"/>
              <a:ext cx="1970277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01083" y="74421"/>
            <a:ext cx="13188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Tutorial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929766"/>
            <a:ext cx="6935470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Using </a:t>
            </a:r>
            <a:r>
              <a:rPr sz="2400" spc="-40" dirty="0">
                <a:latin typeface="Calibri"/>
                <a:cs typeface="Calibri"/>
              </a:rPr>
              <a:t>Table </a:t>
            </a:r>
            <a:r>
              <a:rPr sz="2400" dirty="0">
                <a:latin typeface="Calibri"/>
                <a:cs typeface="Calibri"/>
              </a:rPr>
              <a:t>1, </a:t>
            </a:r>
            <a:r>
              <a:rPr sz="2400" spc="-10" dirty="0">
                <a:latin typeface="Calibri"/>
                <a:cs typeface="Calibri"/>
              </a:rPr>
              <a:t>give </a:t>
            </a:r>
            <a:r>
              <a:rPr sz="2400" dirty="0">
                <a:latin typeface="Calibri"/>
                <a:cs typeface="Calibri"/>
              </a:rPr>
              <a:t>the 9-bit </a:t>
            </a:r>
            <a:r>
              <a:rPr sz="2400" spc="-10" dirty="0">
                <a:latin typeface="Calibri"/>
                <a:cs typeface="Calibri"/>
              </a:rPr>
              <a:t>microoperation </a:t>
            </a:r>
            <a:r>
              <a:rPr sz="2400" dirty="0">
                <a:latin typeface="Calibri"/>
                <a:cs typeface="Calibri"/>
              </a:rPr>
              <a:t>field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microoperations: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sz="2400" dirty="0">
                <a:latin typeface="Calibri"/>
                <a:cs typeface="Calibri"/>
              </a:rPr>
              <a:t>a.	</a:t>
            </a:r>
            <a:r>
              <a:rPr sz="2400" spc="-15" dirty="0">
                <a:latin typeface="Calibri"/>
                <a:cs typeface="Calibri"/>
              </a:rPr>
              <a:t>AC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15" dirty="0">
                <a:latin typeface="Calibri"/>
                <a:cs typeface="Calibri"/>
              </a:rPr>
              <a:t> AC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9265" algn="l"/>
              </a:tabLst>
            </a:pPr>
            <a:r>
              <a:rPr sz="2400" spc="5" dirty="0">
                <a:latin typeface="Calibri"/>
                <a:cs typeface="Calibri"/>
              </a:rPr>
              <a:t>b.	</a:t>
            </a:r>
            <a:r>
              <a:rPr sz="2400" dirty="0">
                <a:latin typeface="Calibri"/>
                <a:cs typeface="Calibri"/>
              </a:rPr>
              <a:t>PC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+ 1,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[AR]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sz="2400" spc="-5" dirty="0">
                <a:latin typeface="Calibri"/>
                <a:cs typeface="Calibri"/>
              </a:rPr>
              <a:t>c.	c.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2063" y="0"/>
              <a:ext cx="1970277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01083" y="74421"/>
            <a:ext cx="13188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Tutorial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929766"/>
            <a:ext cx="8010525" cy="419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8013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Using </a:t>
            </a:r>
            <a:r>
              <a:rPr sz="2400" spc="-40" dirty="0">
                <a:latin typeface="Calibri"/>
                <a:cs typeface="Calibri"/>
              </a:rPr>
              <a:t>Table </a:t>
            </a:r>
            <a:r>
              <a:rPr sz="2400" dirty="0">
                <a:latin typeface="Calibri"/>
                <a:cs typeface="Calibri"/>
              </a:rPr>
              <a:t>1, </a:t>
            </a:r>
            <a:r>
              <a:rPr sz="2400" spc="-10" dirty="0">
                <a:latin typeface="Calibri"/>
                <a:cs typeface="Calibri"/>
              </a:rPr>
              <a:t>give </a:t>
            </a:r>
            <a:r>
              <a:rPr sz="2400" dirty="0">
                <a:latin typeface="Calibri"/>
                <a:cs typeface="Calibri"/>
              </a:rPr>
              <a:t>the 9-bit </a:t>
            </a:r>
            <a:r>
              <a:rPr sz="2400" spc="-10" dirty="0">
                <a:latin typeface="Calibri"/>
                <a:cs typeface="Calibri"/>
              </a:rPr>
              <a:t>microoperation </a:t>
            </a:r>
            <a:r>
              <a:rPr sz="2400" dirty="0">
                <a:latin typeface="Calibri"/>
                <a:cs typeface="Calibri"/>
              </a:rPr>
              <a:t>field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microoperations: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sz="2400" dirty="0">
                <a:latin typeface="Calibri"/>
                <a:cs typeface="Calibri"/>
              </a:rPr>
              <a:t>a.	</a:t>
            </a:r>
            <a:r>
              <a:rPr sz="2400" spc="-15" dirty="0">
                <a:latin typeface="Calibri"/>
                <a:cs typeface="Calibri"/>
              </a:rPr>
              <a:t>AC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15" dirty="0">
                <a:latin typeface="Calibri"/>
                <a:cs typeface="Calibri"/>
              </a:rPr>
              <a:t> AC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+ 1,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9265" algn="l"/>
              </a:tabLst>
            </a:pPr>
            <a:r>
              <a:rPr sz="2400" spc="5" dirty="0">
                <a:latin typeface="Calibri"/>
                <a:cs typeface="Calibri"/>
              </a:rPr>
              <a:t>b.	</a:t>
            </a:r>
            <a:r>
              <a:rPr sz="2400" dirty="0">
                <a:latin typeface="Calibri"/>
                <a:cs typeface="Calibri"/>
              </a:rPr>
              <a:t>PC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+ 1,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[AR]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sz="2400" spc="-5" dirty="0">
                <a:latin typeface="Calibri"/>
                <a:cs typeface="Calibri"/>
              </a:rPr>
              <a:t>c.	c.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Table</a:t>
            </a:r>
            <a:r>
              <a:rPr sz="2400" dirty="0">
                <a:latin typeface="Calibri"/>
                <a:cs typeface="Calibri"/>
              </a:rPr>
              <a:t> 1, </a:t>
            </a:r>
            <a:r>
              <a:rPr sz="2400" spc="-15" dirty="0">
                <a:latin typeface="Calibri"/>
                <a:cs typeface="Calibri"/>
              </a:rPr>
              <a:t>convert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symbolic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microoperations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register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transfer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binary.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a.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READ,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INCPC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5" dirty="0">
                <a:latin typeface="Calibri"/>
                <a:cs typeface="Calibri"/>
              </a:rPr>
              <a:t>b.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ACTDR,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DRTAC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libri"/>
                <a:cs typeface="Calibri"/>
              </a:rPr>
              <a:t>c.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ARTPC,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DRTAC,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2063" y="0"/>
              <a:ext cx="1970277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01083" y="74421"/>
            <a:ext cx="13188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Tutorial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929766"/>
            <a:ext cx="8010525" cy="419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8013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Using </a:t>
            </a:r>
            <a:r>
              <a:rPr sz="2400" spc="-40" dirty="0">
                <a:latin typeface="Calibri"/>
                <a:cs typeface="Calibri"/>
              </a:rPr>
              <a:t>Table </a:t>
            </a:r>
            <a:r>
              <a:rPr sz="2400" dirty="0">
                <a:latin typeface="Calibri"/>
                <a:cs typeface="Calibri"/>
              </a:rPr>
              <a:t>1, </a:t>
            </a:r>
            <a:r>
              <a:rPr sz="2400" spc="-10" dirty="0">
                <a:latin typeface="Calibri"/>
                <a:cs typeface="Calibri"/>
              </a:rPr>
              <a:t>give </a:t>
            </a:r>
            <a:r>
              <a:rPr sz="2400" dirty="0">
                <a:latin typeface="Calibri"/>
                <a:cs typeface="Calibri"/>
              </a:rPr>
              <a:t>the 9-bit </a:t>
            </a:r>
            <a:r>
              <a:rPr sz="2400" spc="-10" dirty="0">
                <a:latin typeface="Calibri"/>
                <a:cs typeface="Calibri"/>
              </a:rPr>
              <a:t>microoperation </a:t>
            </a:r>
            <a:r>
              <a:rPr sz="2400" dirty="0">
                <a:latin typeface="Calibri"/>
                <a:cs typeface="Calibri"/>
              </a:rPr>
              <a:t>field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microoperations: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sz="2400" dirty="0">
                <a:latin typeface="Calibri"/>
                <a:cs typeface="Calibri"/>
              </a:rPr>
              <a:t>a.	</a:t>
            </a:r>
            <a:r>
              <a:rPr sz="2400" spc="-15" dirty="0">
                <a:latin typeface="Calibri"/>
                <a:cs typeface="Calibri"/>
              </a:rPr>
              <a:t>AC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15" dirty="0">
                <a:latin typeface="Calibri"/>
                <a:cs typeface="Calibri"/>
              </a:rPr>
              <a:t> AC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+ 1,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9265" algn="l"/>
              </a:tabLst>
            </a:pPr>
            <a:r>
              <a:rPr sz="2400" spc="5" dirty="0">
                <a:latin typeface="Calibri"/>
                <a:cs typeface="Calibri"/>
              </a:rPr>
              <a:t>b.	</a:t>
            </a:r>
            <a:r>
              <a:rPr sz="2400" dirty="0">
                <a:latin typeface="Calibri"/>
                <a:cs typeface="Calibri"/>
              </a:rPr>
              <a:t>PC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+ 1,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[AR]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sz="2400" spc="-5" dirty="0">
                <a:latin typeface="Calibri"/>
                <a:cs typeface="Calibri"/>
              </a:rPr>
              <a:t>c.	c.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←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Table</a:t>
            </a:r>
            <a:r>
              <a:rPr sz="2400" dirty="0">
                <a:latin typeface="Calibri"/>
                <a:cs typeface="Calibri"/>
              </a:rPr>
              <a:t> 1, </a:t>
            </a:r>
            <a:r>
              <a:rPr sz="2400" spc="-15" dirty="0">
                <a:latin typeface="Calibri"/>
                <a:cs typeface="Calibri"/>
              </a:rPr>
              <a:t>convert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symbolic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microoperations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register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transfer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binary.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a.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READ,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INCPC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5" dirty="0">
                <a:latin typeface="Calibri"/>
                <a:cs typeface="Calibri"/>
              </a:rPr>
              <a:t>b.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ACTDR,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DRTAC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libri"/>
                <a:cs typeface="Calibri"/>
              </a:rPr>
              <a:t>c.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ARTPC,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DRTAC,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2063" y="0"/>
              <a:ext cx="1970277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01083" y="74421"/>
            <a:ext cx="13188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Tutorial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630"/>
              </a:spcBef>
            </a:pPr>
            <a:r>
              <a:rPr spc="5" dirty="0">
                <a:latin typeface="Wingdings"/>
                <a:cs typeface="Wingdings"/>
              </a:rPr>
              <a:t></a:t>
            </a:r>
            <a:r>
              <a:rPr spc="400" dirty="0"/>
              <a:t> </a:t>
            </a:r>
            <a:r>
              <a:rPr dirty="0"/>
              <a:t>Discuss</a:t>
            </a:r>
            <a:r>
              <a:rPr spc="-65" dirty="0"/>
              <a:t> </a:t>
            </a:r>
            <a:r>
              <a:rPr spc="5" dirty="0"/>
              <a:t>the</a:t>
            </a:r>
            <a:r>
              <a:rPr spc="-20" dirty="0"/>
              <a:t> </a:t>
            </a:r>
            <a:r>
              <a:rPr spc="5" dirty="0"/>
              <a:t>basic</a:t>
            </a:r>
            <a:r>
              <a:rPr spc="-50" dirty="0"/>
              <a:t> </a:t>
            </a:r>
            <a:r>
              <a:rPr spc="5" dirty="0"/>
              <a:t>concepts</a:t>
            </a:r>
            <a:r>
              <a:rPr spc="-70" dirty="0"/>
              <a:t> </a:t>
            </a:r>
            <a:r>
              <a:rPr spc="5" dirty="0"/>
              <a:t>and</a:t>
            </a:r>
            <a:r>
              <a:rPr spc="-5" dirty="0"/>
              <a:t> </a:t>
            </a:r>
            <a:r>
              <a:rPr spc="5" dirty="0"/>
              <a:t>structure</a:t>
            </a:r>
            <a:r>
              <a:rPr spc="-8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computers.</a:t>
            </a:r>
          </a:p>
          <a:p>
            <a:pPr marL="116205">
              <a:lnSpc>
                <a:spcPct val="100000"/>
              </a:lnSpc>
              <a:spcBef>
                <a:spcPts val="530"/>
              </a:spcBef>
            </a:pPr>
            <a:r>
              <a:rPr spc="5" dirty="0">
                <a:latin typeface="Wingdings"/>
                <a:cs typeface="Wingdings"/>
              </a:rPr>
              <a:t></a:t>
            </a:r>
            <a:r>
              <a:rPr spc="409" dirty="0"/>
              <a:t> </a:t>
            </a:r>
            <a:r>
              <a:rPr dirty="0"/>
              <a:t>Understand</a:t>
            </a:r>
            <a:r>
              <a:rPr spc="-60" dirty="0"/>
              <a:t> </a:t>
            </a:r>
            <a:r>
              <a:rPr dirty="0"/>
              <a:t>concepts</a:t>
            </a:r>
            <a:r>
              <a:rPr spc="-3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5" dirty="0"/>
              <a:t>fetching</a:t>
            </a:r>
            <a:r>
              <a:rPr spc="-60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spc="5" dirty="0"/>
              <a:t>storing</a:t>
            </a:r>
            <a:r>
              <a:rPr spc="-65" dirty="0"/>
              <a:t> </a:t>
            </a:r>
            <a:r>
              <a:rPr dirty="0"/>
              <a:t>words</a:t>
            </a:r>
            <a:r>
              <a:rPr spc="-10" dirty="0"/>
              <a:t> </a:t>
            </a:r>
            <a:r>
              <a:rPr dirty="0"/>
              <a:t>from/to</a:t>
            </a:r>
            <a:r>
              <a:rPr spc="15" dirty="0"/>
              <a:t> </a:t>
            </a:r>
            <a:r>
              <a:rPr spc="-30" dirty="0"/>
              <a:t>memory.</a:t>
            </a:r>
          </a:p>
          <a:p>
            <a:pPr marL="116205">
              <a:lnSpc>
                <a:spcPct val="100000"/>
              </a:lnSpc>
              <a:spcBef>
                <a:spcPts val="525"/>
              </a:spcBef>
            </a:pPr>
            <a:r>
              <a:rPr spc="5" dirty="0">
                <a:latin typeface="Wingdings"/>
                <a:cs typeface="Wingdings"/>
              </a:rPr>
              <a:t></a:t>
            </a:r>
            <a:r>
              <a:rPr spc="400" dirty="0"/>
              <a:t> </a:t>
            </a:r>
            <a:r>
              <a:rPr dirty="0"/>
              <a:t>Explain</a:t>
            </a:r>
            <a:r>
              <a:rPr spc="-40" dirty="0"/>
              <a:t> </a:t>
            </a:r>
            <a:r>
              <a:rPr dirty="0"/>
              <a:t>different</a:t>
            </a:r>
            <a:r>
              <a:rPr spc="-30" dirty="0"/>
              <a:t> </a:t>
            </a:r>
            <a:r>
              <a:rPr spc="5" dirty="0"/>
              <a:t>steps</a:t>
            </a:r>
            <a:r>
              <a:rPr spc="-60" dirty="0"/>
              <a:t> </a:t>
            </a:r>
            <a:r>
              <a:rPr dirty="0"/>
              <a:t>of </a:t>
            </a:r>
            <a:r>
              <a:rPr spc="5" dirty="0"/>
              <a:t>execution</a:t>
            </a:r>
            <a:r>
              <a:rPr spc="-7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complete</a:t>
            </a:r>
            <a:r>
              <a:rPr spc="-15" dirty="0"/>
              <a:t> </a:t>
            </a:r>
            <a:r>
              <a:rPr spc="5" dirty="0"/>
              <a:t>instruction.</a:t>
            </a:r>
          </a:p>
          <a:p>
            <a:pPr marL="116205">
              <a:lnSpc>
                <a:spcPct val="100000"/>
              </a:lnSpc>
              <a:spcBef>
                <a:spcPts val="535"/>
              </a:spcBef>
            </a:pPr>
            <a:r>
              <a:rPr spc="5" dirty="0">
                <a:latin typeface="Wingdings"/>
                <a:cs typeface="Wingdings"/>
              </a:rPr>
              <a:t></a:t>
            </a:r>
            <a:r>
              <a:rPr spc="415" dirty="0"/>
              <a:t> </a:t>
            </a:r>
            <a:r>
              <a:rPr spc="-60" dirty="0"/>
              <a:t>To</a:t>
            </a:r>
            <a:r>
              <a:rPr spc="-10" dirty="0"/>
              <a:t> </a:t>
            </a:r>
            <a:r>
              <a:rPr dirty="0"/>
              <a:t>discuss</a:t>
            </a:r>
            <a:r>
              <a:rPr spc="-50" dirty="0"/>
              <a:t> </a:t>
            </a:r>
            <a:r>
              <a:rPr dirty="0"/>
              <a:t>about</a:t>
            </a:r>
            <a:r>
              <a:rPr spc="-25" dirty="0"/>
              <a:t> </a:t>
            </a:r>
            <a:r>
              <a:rPr dirty="0"/>
              <a:t>hardwired</a:t>
            </a:r>
            <a:r>
              <a:rPr spc="-3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-5" dirty="0"/>
              <a:t>Microprogrammed</a:t>
            </a:r>
            <a:r>
              <a:rPr spc="25" dirty="0"/>
              <a:t> </a:t>
            </a:r>
            <a:r>
              <a:rPr spc="5" dirty="0"/>
              <a:t>control</a:t>
            </a:r>
            <a:r>
              <a:rPr spc="-20" dirty="0"/>
              <a:t> </a:t>
            </a:r>
            <a:r>
              <a:rPr spc="5" dirty="0"/>
              <a:t>unit.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0919" y="0"/>
              <a:ext cx="340588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29558" y="74421"/>
            <a:ext cx="28575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Course</a:t>
            </a:r>
            <a:r>
              <a:rPr spc="-75" dirty="0"/>
              <a:t> </a:t>
            </a:r>
            <a:r>
              <a:rPr spc="-5" dirty="0"/>
              <a:t>Objective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938910"/>
            <a:ext cx="7813675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499745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1.	</a:t>
            </a:r>
            <a:r>
              <a:rPr sz="2400" spc="-10" dirty="0">
                <a:latin typeface="Times New Roman"/>
                <a:cs typeface="Times New Roman"/>
              </a:rPr>
              <a:t>Differentiate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between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hardwired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Microprogrammed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 </a:t>
            </a:r>
            <a:r>
              <a:rPr sz="2400" spc="-10" dirty="0">
                <a:latin typeface="Times New Roman"/>
                <a:cs typeface="Times New Roman"/>
              </a:rPr>
              <a:t>organization.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2.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25" dirty="0">
                <a:latin typeface="Times New Roman"/>
                <a:cs typeface="Times New Roman"/>
              </a:rPr>
              <a:t>you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Microinstruction.</a:t>
            </a:r>
            <a:r>
              <a:rPr sz="2400" dirty="0">
                <a:latin typeface="Times New Roman"/>
                <a:cs typeface="Times New Roman"/>
              </a:rPr>
              <a:t> Explain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format.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9079" y="0"/>
              <a:ext cx="2369566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48098" y="74421"/>
            <a:ext cx="18199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55" dirty="0"/>
              <a:t> </a:t>
            </a:r>
            <a:r>
              <a:rPr spc="-5" dirty="0"/>
              <a:t>Quiz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094308"/>
            <a:ext cx="8731885" cy="3392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1.	The</a:t>
            </a:r>
            <a:r>
              <a:rPr sz="2400" spc="-10" dirty="0">
                <a:latin typeface="Calibri"/>
                <a:cs typeface="Calibri"/>
              </a:rPr>
              <a:t> Hardwired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Control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organization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involves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  <a:p>
            <a:pPr marL="469900" marR="558800">
              <a:lnSpc>
                <a:spcPct val="200100"/>
              </a:lnSpc>
            </a:pPr>
            <a:r>
              <a:rPr sz="2400" spc="-5" dirty="0">
                <a:latin typeface="Calibri"/>
                <a:cs typeface="Calibri"/>
              </a:rPr>
              <a:t>implemented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gates,</a:t>
            </a:r>
            <a:r>
              <a:rPr sz="2400" dirty="0">
                <a:latin typeface="Calibri"/>
                <a:cs typeface="Calibri"/>
              </a:rPr>
              <a:t> flip-flops,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decoders,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digital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circuits.</a:t>
            </a:r>
            <a:endParaRPr sz="2400">
              <a:latin typeface="Calibri"/>
              <a:cs typeface="Calibri"/>
            </a:endParaRPr>
          </a:p>
          <a:p>
            <a:pPr marL="469900" marR="129539" indent="-457834">
              <a:lnSpc>
                <a:spcPct val="200100"/>
              </a:lnSpc>
              <a:spcBef>
                <a:spcPts val="580"/>
              </a:spcBef>
              <a:tabLst>
                <a:tab pos="546100" algn="l"/>
              </a:tabLst>
            </a:pPr>
            <a:r>
              <a:rPr sz="2400" dirty="0">
                <a:latin typeface="Times New Roman"/>
                <a:cs typeface="Times New Roman"/>
              </a:rPr>
              <a:t>2.		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changes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wiring</a:t>
            </a:r>
            <a:r>
              <a:rPr sz="2400" spc="-5" dirty="0">
                <a:latin typeface="Times New Roman"/>
                <a:cs typeface="Times New Roman"/>
              </a:rPr>
              <a:t> among</a:t>
            </a:r>
            <a:r>
              <a:rPr sz="2400" dirty="0">
                <a:latin typeface="Times New Roman"/>
                <a:cs typeface="Times New Roman"/>
              </a:rPr>
              <a:t> the </a:t>
            </a:r>
            <a:r>
              <a:rPr sz="2400" spc="-5" dirty="0">
                <a:latin typeface="Times New Roman"/>
                <a:cs typeface="Times New Roman"/>
              </a:rPr>
              <a:t>various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components</a:t>
            </a:r>
            <a:r>
              <a:rPr sz="2400" dirty="0">
                <a:latin typeface="Times New Roman"/>
                <a:cs typeface="Times New Roman"/>
              </a:rPr>
              <a:t> if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design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dirty="0">
                <a:latin typeface="Times New Roman"/>
                <a:cs typeface="Times New Roman"/>
              </a:rPr>
              <a:t> to be</a:t>
            </a:r>
            <a:r>
              <a:rPr sz="2400" spc="-10" dirty="0">
                <a:latin typeface="Times New Roman"/>
                <a:cs typeface="Times New Roman"/>
              </a:rPr>
              <a:t> changed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modified.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4367" y="0"/>
              <a:ext cx="4622164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23005" y="74421"/>
            <a:ext cx="40735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Times New Roman"/>
                <a:cs typeface="Times New Roman"/>
              </a:rPr>
              <a:t>Hardwired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control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unit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832484"/>
            <a:ext cx="8738870" cy="5221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1.	The </a:t>
            </a:r>
            <a:r>
              <a:rPr sz="2400" spc="-10" dirty="0">
                <a:latin typeface="Calibri"/>
                <a:cs typeface="Calibri"/>
              </a:rPr>
              <a:t>Hardwired Control organization </a:t>
            </a:r>
            <a:r>
              <a:rPr sz="2400" spc="-15" dirty="0">
                <a:latin typeface="Calibri"/>
                <a:cs typeface="Calibri"/>
              </a:rPr>
              <a:t>involves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dirty="0">
                <a:latin typeface="Calibri"/>
                <a:cs typeface="Calibri"/>
              </a:rPr>
              <a:t>logic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5" dirty="0">
                <a:latin typeface="Calibri"/>
                <a:cs typeface="Calibri"/>
              </a:rPr>
              <a:t>be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implemented with </a:t>
            </a:r>
            <a:r>
              <a:rPr sz="2400" spc="-15" dirty="0">
                <a:latin typeface="Calibri"/>
                <a:cs typeface="Calibri"/>
              </a:rPr>
              <a:t>gates, </a:t>
            </a:r>
            <a:r>
              <a:rPr sz="2400" dirty="0">
                <a:latin typeface="Calibri"/>
                <a:cs typeface="Calibri"/>
              </a:rPr>
              <a:t>flip-flops, </a:t>
            </a:r>
            <a:r>
              <a:rPr sz="2400" spc="-10" dirty="0">
                <a:latin typeface="Calibri"/>
                <a:cs typeface="Calibri"/>
              </a:rPr>
              <a:t>decoders, </a:t>
            </a:r>
            <a:r>
              <a:rPr sz="2400" dirty="0">
                <a:latin typeface="Calibri"/>
                <a:cs typeface="Calibri"/>
              </a:rPr>
              <a:t>and other </a:t>
            </a:r>
            <a:r>
              <a:rPr sz="2400" spc="-5" dirty="0">
                <a:latin typeface="Calibri"/>
                <a:cs typeface="Calibri"/>
              </a:rPr>
              <a:t>digital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circuits.</a:t>
            </a:r>
            <a:endParaRPr sz="2400">
              <a:latin typeface="Calibri"/>
              <a:cs typeface="Calibri"/>
            </a:endParaRPr>
          </a:p>
          <a:p>
            <a:pPr marL="469900" marR="213995" indent="-457834">
              <a:lnSpc>
                <a:spcPct val="100000"/>
              </a:lnSpc>
              <a:spcBef>
                <a:spcPts val="650"/>
              </a:spcBef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2.	The </a:t>
            </a:r>
            <a:r>
              <a:rPr sz="2400" spc="-5" dirty="0">
                <a:latin typeface="Times New Roman"/>
                <a:cs typeface="Times New Roman"/>
              </a:rPr>
              <a:t>instruction </a:t>
            </a:r>
            <a:r>
              <a:rPr sz="2400" spc="-10" dirty="0">
                <a:latin typeface="Times New Roman"/>
                <a:cs typeface="Times New Roman"/>
              </a:rPr>
              <a:t>register </a:t>
            </a:r>
            <a:r>
              <a:rPr sz="2400" spc="-5" dirty="0">
                <a:latin typeface="Times New Roman"/>
                <a:cs typeface="Times New Roman"/>
              </a:rPr>
              <a:t>is divided </a:t>
            </a:r>
            <a:r>
              <a:rPr sz="2400" dirty="0">
                <a:latin typeface="Times New Roman"/>
                <a:cs typeface="Times New Roman"/>
              </a:rPr>
              <a:t>into 3 </a:t>
            </a:r>
            <a:r>
              <a:rPr sz="2400" spc="-5" dirty="0">
                <a:latin typeface="Times New Roman"/>
                <a:cs typeface="Times New Roman"/>
              </a:rPr>
              <a:t>parts. </a:t>
            </a:r>
            <a:r>
              <a:rPr sz="2400" dirty="0">
                <a:latin typeface="Times New Roman"/>
                <a:cs typeface="Times New Roman"/>
              </a:rPr>
              <a:t>The I bit, </a:t>
            </a:r>
            <a:r>
              <a:rPr sz="2400" spc="-5" dirty="0">
                <a:latin typeface="Times New Roman"/>
                <a:cs typeface="Times New Roman"/>
              </a:rPr>
              <a:t>operation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part.</a:t>
            </a:r>
            <a:endParaRPr sz="2400">
              <a:latin typeface="Times New Roman"/>
              <a:cs typeface="Times New Roman"/>
            </a:endParaRPr>
          </a:p>
          <a:p>
            <a:pPr marL="469900" marR="549275" indent="-457834">
              <a:lnSpc>
                <a:spcPct val="100000"/>
              </a:lnSpc>
              <a:spcBef>
                <a:spcPts val="580"/>
              </a:spcBef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3.	</a:t>
            </a:r>
            <a:r>
              <a:rPr sz="2400" spc="-5" dirty="0">
                <a:latin typeface="Times New Roman"/>
                <a:cs typeface="Times New Roman"/>
              </a:rPr>
              <a:t>First </a:t>
            </a:r>
            <a:r>
              <a:rPr sz="2400" dirty="0">
                <a:latin typeface="Times New Roman"/>
                <a:cs typeface="Times New Roman"/>
              </a:rPr>
              <a:t>12 bit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(0-11)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 bit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(op-code)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specify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4.	First</a:t>
            </a:r>
            <a:r>
              <a:rPr sz="2400" dirty="0">
                <a:latin typeface="Times New Roman"/>
                <a:cs typeface="Times New Roman"/>
              </a:rPr>
              <a:t> 12 bit </a:t>
            </a:r>
            <a:r>
              <a:rPr sz="2400" spc="-20" dirty="0">
                <a:latin typeface="Times New Roman"/>
                <a:cs typeface="Times New Roman"/>
              </a:rPr>
              <a:t>(0-11)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gates.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5.	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(op-code)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decoded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3x8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decoder.</a:t>
            </a:r>
            <a:endParaRPr sz="2400">
              <a:latin typeface="Times New Roman"/>
              <a:cs typeface="Times New Roman"/>
            </a:endParaRPr>
          </a:p>
          <a:p>
            <a:pPr marL="469900" marR="144780" indent="-457834">
              <a:lnSpc>
                <a:spcPct val="100000"/>
              </a:lnSpc>
              <a:spcBef>
                <a:spcPts val="580"/>
              </a:spcBef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6.	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 output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decoder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goes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control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gates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7.	</a:t>
            </a:r>
            <a:r>
              <a:rPr sz="2400" spc="-10" dirty="0">
                <a:latin typeface="Calibri"/>
                <a:cs typeface="Calibri"/>
              </a:rPr>
              <a:t>Last </a:t>
            </a:r>
            <a:r>
              <a:rPr sz="2400" dirty="0">
                <a:latin typeface="Calibri"/>
                <a:cs typeface="Calibri"/>
              </a:rPr>
              <a:t>15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transferred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flip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flop 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designated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4367" y="0"/>
              <a:ext cx="4622164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23005" y="74421"/>
            <a:ext cx="40735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Times New Roman"/>
                <a:cs typeface="Times New Roman"/>
              </a:rPr>
              <a:t>Hardwired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control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unit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4367" y="0"/>
              <a:ext cx="4622164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23005" y="74421"/>
            <a:ext cx="40735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Times New Roman"/>
                <a:cs typeface="Times New Roman"/>
              </a:rPr>
              <a:t>Hardwired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control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unit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915400" cy="6327775"/>
            <a:chOff x="0" y="0"/>
            <a:chExt cx="8915400" cy="63277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00" y="816863"/>
              <a:ext cx="8839200" cy="551078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7991" y="0"/>
              <a:ext cx="16960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7265" y="74421"/>
            <a:ext cx="9455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29" dirty="0"/>
              <a:t>T</a:t>
            </a:r>
            <a:r>
              <a:rPr dirty="0"/>
              <a:t>op</a:t>
            </a:r>
            <a:r>
              <a:rPr spc="-5" dirty="0"/>
              <a:t>ic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1140" y="763280"/>
            <a:ext cx="8760460" cy="5148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>
              <a:lnSpc>
                <a:spcPct val="150100"/>
              </a:lnSpc>
              <a:spcBef>
                <a:spcPts val="95"/>
              </a:spcBef>
            </a:pP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Hard-wired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Control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consists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two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decoders,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sequence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counter,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logic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gates.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5040"/>
              </a:lnSpc>
              <a:spcBef>
                <a:spcPts val="450"/>
              </a:spcBef>
              <a:tabLst>
                <a:tab pos="546100" algn="l"/>
                <a:tab pos="2247265" algn="l"/>
                <a:tab pos="3479165" algn="l"/>
                <a:tab pos="4320540" algn="l"/>
                <a:tab pos="4942840" algn="l"/>
                <a:tab pos="6305550" algn="l"/>
                <a:tab pos="7019290" algn="l"/>
                <a:tab pos="7381875" algn="l"/>
                <a:tab pos="8476615" algn="l"/>
              </a:tabLst>
            </a:pPr>
            <a:r>
              <a:rPr sz="2800" spc="1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i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tr</a:t>
            </a:r>
            <a:r>
              <a:rPr sz="2800" spc="-15" dirty="0">
                <a:latin typeface="Calibri"/>
                <a:cs typeface="Calibri"/>
              </a:rPr>
              <a:t>uc</a:t>
            </a:r>
            <a:r>
              <a:rPr sz="2800" dirty="0">
                <a:latin typeface="Calibri"/>
                <a:cs typeface="Calibri"/>
              </a:rPr>
              <a:t>tion	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30" dirty="0">
                <a:latin typeface="Calibri"/>
                <a:cs typeface="Calibri"/>
              </a:rPr>
              <a:t>et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1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y	</a:t>
            </a:r>
            <a:r>
              <a:rPr sz="2800" spc="-5" dirty="0">
                <a:latin typeface="Calibri"/>
                <a:cs typeface="Calibri"/>
              </a:rPr>
              <a:t>un</a:t>
            </a:r>
            <a:r>
              <a:rPr sz="2800" dirty="0">
                <a:latin typeface="Calibri"/>
                <a:cs typeface="Calibri"/>
              </a:rPr>
              <a:t>it	is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la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	in 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register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(IR).</a:t>
            </a:r>
            <a:endParaRPr sz="2800">
              <a:latin typeface="Calibri"/>
              <a:cs typeface="Calibri"/>
            </a:endParaRPr>
          </a:p>
          <a:p>
            <a:pPr marL="12700" marR="8890">
              <a:lnSpc>
                <a:spcPts val="504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register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includes;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bit,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through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11.</a:t>
            </a:r>
            <a:endParaRPr sz="2800">
              <a:latin typeface="Calibri"/>
              <a:cs typeface="Calibri"/>
            </a:endParaRPr>
          </a:p>
          <a:p>
            <a:pPr marL="12700" marR="5715">
              <a:lnSpc>
                <a:spcPts val="5040"/>
              </a:lnSpc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12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through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14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decoder.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7991" y="0"/>
              <a:ext cx="16960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7265" y="74421"/>
            <a:ext cx="9455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29" dirty="0"/>
              <a:t>T</a:t>
            </a:r>
            <a:r>
              <a:rPr dirty="0"/>
              <a:t>op</a:t>
            </a:r>
            <a:r>
              <a:rPr spc="-5" dirty="0"/>
              <a:t>ic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1140" y="763280"/>
            <a:ext cx="8760460" cy="5148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>
              <a:lnSpc>
                <a:spcPct val="150100"/>
              </a:lnSpc>
              <a:spcBef>
                <a:spcPts val="95"/>
              </a:spcBef>
            </a:pP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Hard-wired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Control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consists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two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decoders,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sequence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counter,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logic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gates.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5040"/>
              </a:lnSpc>
              <a:spcBef>
                <a:spcPts val="450"/>
              </a:spcBef>
              <a:tabLst>
                <a:tab pos="546100" algn="l"/>
                <a:tab pos="2247265" algn="l"/>
                <a:tab pos="3479165" algn="l"/>
                <a:tab pos="4320540" algn="l"/>
                <a:tab pos="4942840" algn="l"/>
                <a:tab pos="6305550" algn="l"/>
                <a:tab pos="7019290" algn="l"/>
                <a:tab pos="7381875" algn="l"/>
                <a:tab pos="8476615" algn="l"/>
              </a:tabLst>
            </a:pPr>
            <a:r>
              <a:rPr sz="2800" spc="1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i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tr</a:t>
            </a:r>
            <a:r>
              <a:rPr sz="2800" spc="-15" dirty="0">
                <a:latin typeface="Calibri"/>
                <a:cs typeface="Calibri"/>
              </a:rPr>
              <a:t>uc</a:t>
            </a:r>
            <a:r>
              <a:rPr sz="2800" dirty="0">
                <a:latin typeface="Calibri"/>
                <a:cs typeface="Calibri"/>
              </a:rPr>
              <a:t>tion	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30" dirty="0">
                <a:latin typeface="Calibri"/>
                <a:cs typeface="Calibri"/>
              </a:rPr>
              <a:t>et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1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y	</a:t>
            </a:r>
            <a:r>
              <a:rPr sz="2800" spc="-5" dirty="0">
                <a:latin typeface="Calibri"/>
                <a:cs typeface="Calibri"/>
              </a:rPr>
              <a:t>un</a:t>
            </a:r>
            <a:r>
              <a:rPr sz="2800" dirty="0">
                <a:latin typeface="Calibri"/>
                <a:cs typeface="Calibri"/>
              </a:rPr>
              <a:t>it	is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la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	in 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register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(IR).</a:t>
            </a:r>
            <a:endParaRPr sz="2800">
              <a:latin typeface="Calibri"/>
              <a:cs typeface="Calibri"/>
            </a:endParaRPr>
          </a:p>
          <a:p>
            <a:pPr marL="12700" marR="8890">
              <a:lnSpc>
                <a:spcPts val="504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register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includes;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bit,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through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11.</a:t>
            </a:r>
            <a:endParaRPr sz="2800">
              <a:latin typeface="Calibri"/>
              <a:cs typeface="Calibri"/>
            </a:endParaRPr>
          </a:p>
          <a:p>
            <a:pPr marL="12700" marR="5715">
              <a:lnSpc>
                <a:spcPts val="5040"/>
              </a:lnSpc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12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through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14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decoder.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7991" y="0"/>
              <a:ext cx="16960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7265" y="74421"/>
            <a:ext cx="9455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29" dirty="0"/>
              <a:t>T</a:t>
            </a:r>
            <a:r>
              <a:rPr dirty="0"/>
              <a:t>op</a:t>
            </a:r>
            <a:r>
              <a:rPr spc="-5" dirty="0"/>
              <a:t>ic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5740" y="783336"/>
            <a:ext cx="8814435" cy="4636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1750">
              <a:lnSpc>
                <a:spcPct val="1401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decoder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designated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symbols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D0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through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D7.</a:t>
            </a:r>
            <a:endParaRPr sz="2400">
              <a:latin typeface="Calibri"/>
              <a:cs typeface="Calibri"/>
            </a:endParaRPr>
          </a:p>
          <a:p>
            <a:pPr marL="38100" marR="30480">
              <a:lnSpc>
                <a:spcPts val="4029"/>
              </a:lnSpc>
              <a:spcBef>
                <a:spcPts val="32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operation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bit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15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transferred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flip-flop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designated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symbol </a:t>
            </a:r>
            <a:r>
              <a:rPr sz="2400" spc="-5" dirty="0">
                <a:latin typeface="Calibri"/>
                <a:cs typeface="Calibri"/>
              </a:rPr>
              <a:t>I.</a:t>
            </a:r>
            <a:endParaRPr sz="2400">
              <a:latin typeface="Calibri"/>
              <a:cs typeface="Calibri"/>
            </a:endParaRPr>
          </a:p>
          <a:p>
            <a:pPr marL="38100" marR="31115">
              <a:lnSpc>
                <a:spcPts val="4040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operation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codes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Bits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11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applied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control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gates.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82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counter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(SC)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 through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15.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5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counter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output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decoded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pulses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7" baseline="-20833" dirty="0">
                <a:latin typeface="Calibri"/>
                <a:cs typeface="Calibri"/>
              </a:rPr>
              <a:t>0</a:t>
            </a:r>
            <a:r>
              <a:rPr sz="2400" spc="254" baseline="-20833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through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baseline="-20833" dirty="0">
                <a:latin typeface="Calibri"/>
                <a:cs typeface="Calibri"/>
              </a:rPr>
              <a:t>15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55"/>
              </a:spcBef>
            </a:pPr>
            <a:r>
              <a:rPr sz="2400" dirty="0">
                <a:latin typeface="Calibri"/>
                <a:cs typeface="Calibri"/>
              </a:rPr>
              <a:t>I=0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direct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I=1 Indirect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7991" y="0"/>
              <a:ext cx="16960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7265" y="74421"/>
            <a:ext cx="9455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29" dirty="0"/>
              <a:t>T</a:t>
            </a:r>
            <a:r>
              <a:rPr dirty="0"/>
              <a:t>op</a:t>
            </a:r>
            <a:r>
              <a:rPr spc="-5" dirty="0"/>
              <a:t>ic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9144000" cy="6355080"/>
            <a:chOff x="0" y="0"/>
            <a:chExt cx="9144000" cy="6355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00" y="685800"/>
              <a:ext cx="9067799" cy="566928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7991" y="0"/>
              <a:ext cx="16960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7265" y="74421"/>
            <a:ext cx="9455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29" dirty="0"/>
              <a:t>T</a:t>
            </a:r>
            <a:r>
              <a:rPr dirty="0"/>
              <a:t>op</a:t>
            </a:r>
            <a:r>
              <a:rPr spc="-5" dirty="0"/>
              <a:t>ic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44" y="1216609"/>
            <a:ext cx="807656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84885" algn="l"/>
                <a:tab pos="2503805" algn="l"/>
                <a:tab pos="2817495" algn="l"/>
                <a:tab pos="5235575" algn="l"/>
                <a:tab pos="5686425" algn="l"/>
                <a:tab pos="7272020" algn="l"/>
              </a:tabLst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This	</a:t>
            </a:r>
            <a:r>
              <a:rPr sz="2200" spc="-10" dirty="0">
                <a:latin typeface="Times New Roman"/>
                <a:cs typeface="Times New Roman"/>
              </a:rPr>
              <a:t>organization	</a:t>
            </a:r>
            <a:r>
              <a:rPr sz="2200" spc="-5" dirty="0">
                <a:latin typeface="Times New Roman"/>
                <a:cs typeface="Times New Roman"/>
              </a:rPr>
              <a:t>is	very</a:t>
            </a:r>
            <a:r>
              <a:rPr sz="2200" spc="4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complicated</a:t>
            </a:r>
            <a:r>
              <a:rPr sz="2200" spc="4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if	</a:t>
            </a:r>
            <a:r>
              <a:rPr sz="2200" spc="-15" dirty="0">
                <a:latin typeface="Times New Roman"/>
                <a:cs typeface="Times New Roman"/>
              </a:rPr>
              <a:t>we	</a:t>
            </a:r>
            <a:r>
              <a:rPr sz="2200" spc="-5" dirty="0">
                <a:latin typeface="Times New Roman"/>
                <a:cs typeface="Times New Roman"/>
              </a:rPr>
              <a:t>have</a:t>
            </a:r>
            <a:r>
              <a:rPr sz="2200" spc="4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4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large	</a:t>
            </a:r>
            <a:r>
              <a:rPr sz="2200" spc="-5" dirty="0">
                <a:latin typeface="Times New Roman"/>
                <a:cs typeface="Times New Roman"/>
              </a:rPr>
              <a:t>control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unit.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9967" y="0"/>
              <a:ext cx="64477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112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General</a:t>
            </a:r>
            <a:r>
              <a:rPr spc="15" dirty="0"/>
              <a:t> </a:t>
            </a:r>
            <a:r>
              <a:rPr spc="-5" dirty="0"/>
              <a:t>register </a:t>
            </a:r>
            <a:r>
              <a:rPr spc="-10" dirty="0"/>
              <a:t>organization</a:t>
            </a:r>
            <a:r>
              <a:rPr dirty="0"/>
              <a:t> </a:t>
            </a:r>
            <a:r>
              <a:rPr spc="-5" dirty="0"/>
              <a:t>(CO3)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9086215" cy="5962015"/>
            <a:chOff x="0" y="0"/>
            <a:chExt cx="9086215" cy="59620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27887"/>
              <a:ext cx="9086088" cy="53340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08175" y="6000394"/>
            <a:ext cx="3646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Figure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General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Register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Organization.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873450"/>
            <a:ext cx="7913370" cy="237299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Classify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compute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performance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machines.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Understand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how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implement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memory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read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write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operations.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rith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5" dirty="0">
                <a:latin typeface="Times New Roman"/>
                <a:cs typeface="Times New Roman"/>
              </a:rPr>
              <a:t>ti</a:t>
            </a:r>
            <a:r>
              <a:rPr sz="2200" dirty="0">
                <a:latin typeface="Times New Roman"/>
                <a:cs typeface="Times New Roman"/>
              </a:rPr>
              <a:t>c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LU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spc="5" dirty="0">
                <a:latin typeface="Times New Roman"/>
                <a:cs typeface="Times New Roman"/>
              </a:rPr>
              <a:t>pl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en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ti</a:t>
            </a:r>
            <a:r>
              <a:rPr sz="2200" dirty="0">
                <a:latin typeface="Times New Roman"/>
                <a:cs typeface="Times New Roman"/>
              </a:rPr>
              <a:t>on.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Understand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basics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hardwired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micro-programmed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control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CPU.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Learn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about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concept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execution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complete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instruction.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688" y="0"/>
              <a:ext cx="3308477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78707" y="74421"/>
            <a:ext cx="27597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Course</a:t>
            </a:r>
            <a:r>
              <a:rPr spc="-55" dirty="0"/>
              <a:t> </a:t>
            </a:r>
            <a:r>
              <a:rPr spc="-15" dirty="0"/>
              <a:t>Outcome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9967" y="0"/>
              <a:ext cx="64477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112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General</a:t>
            </a:r>
            <a:r>
              <a:rPr spc="15" dirty="0"/>
              <a:t> </a:t>
            </a:r>
            <a:r>
              <a:rPr spc="-5" dirty="0"/>
              <a:t>register </a:t>
            </a:r>
            <a:r>
              <a:rPr spc="-10" dirty="0"/>
              <a:t>organization</a:t>
            </a:r>
            <a:r>
              <a:rPr dirty="0"/>
              <a:t> </a:t>
            </a:r>
            <a:r>
              <a:rPr spc="-5" dirty="0"/>
              <a:t>(CO3)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88442" y="754507"/>
            <a:ext cx="3959860" cy="290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bus </a:t>
            </a:r>
            <a:r>
              <a:rPr sz="2400" spc="-15" dirty="0">
                <a:latin typeface="Calibri"/>
                <a:cs typeface="Calibri"/>
              </a:rPr>
              <a:t>organization </a:t>
            </a:r>
            <a:r>
              <a:rPr sz="2400" spc="-25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seven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shown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Fig</a:t>
            </a:r>
            <a:endParaRPr sz="240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65"/>
              </a:spcBef>
            </a:pPr>
            <a:r>
              <a:rPr sz="2000" spc="-10" dirty="0">
                <a:latin typeface="Wingdings"/>
                <a:cs typeface="Wingdings"/>
              </a:rPr>
              <a:t>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When a </a:t>
            </a:r>
            <a:r>
              <a:rPr sz="2000" spc="-15" dirty="0">
                <a:latin typeface="Times New Roman"/>
                <a:cs typeface="Times New Roman"/>
              </a:rPr>
              <a:t>large </a:t>
            </a:r>
            <a:r>
              <a:rPr sz="2000" spc="-10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registers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 </a:t>
            </a:r>
            <a:r>
              <a:rPr sz="2000" spc="-10" dirty="0">
                <a:latin typeface="Times New Roman"/>
                <a:cs typeface="Times New Roman"/>
              </a:rPr>
              <a:t>included </a:t>
            </a:r>
            <a:r>
              <a:rPr sz="2000" spc="-5" dirty="0">
                <a:latin typeface="Times New Roman"/>
                <a:cs typeface="Times New Roman"/>
              </a:rPr>
              <a:t>in the CPU, it is </a:t>
            </a:r>
            <a:r>
              <a:rPr sz="2000" spc="-10" dirty="0">
                <a:latin typeface="Times New Roman"/>
                <a:cs typeface="Times New Roman"/>
              </a:rPr>
              <a:t>most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efficient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connect </a:t>
            </a:r>
            <a:r>
              <a:rPr sz="2000" dirty="0">
                <a:latin typeface="Times New Roman"/>
                <a:cs typeface="Times New Roman"/>
              </a:rPr>
              <a:t>them </a:t>
            </a:r>
            <a:r>
              <a:rPr sz="2000" spc="-5" dirty="0">
                <a:latin typeface="Times New Roman"/>
                <a:cs typeface="Times New Roman"/>
              </a:rPr>
              <a:t>through 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common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bus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R="6985" algn="r">
              <a:lnSpc>
                <a:spcPct val="100000"/>
              </a:lnSpc>
              <a:tabLst>
                <a:tab pos="401955" algn="l"/>
                <a:tab pos="953769" algn="l"/>
                <a:tab pos="1965960" algn="l"/>
                <a:tab pos="3484879" algn="l"/>
              </a:tabLst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r>
              <a:rPr sz="2000" spc="25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r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g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te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-4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icate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30" dirty="0">
                <a:latin typeface="Times New Roman"/>
                <a:cs typeface="Times New Roman"/>
              </a:rPr>
              <a:t>w</a:t>
            </a:r>
            <a:r>
              <a:rPr sz="2000" spc="-5" dirty="0">
                <a:latin typeface="Times New Roman"/>
                <a:cs typeface="Times New Roman"/>
              </a:rPr>
              <a:t>ith</a:t>
            </a:r>
            <a:endParaRPr sz="2000">
              <a:latin typeface="Times New Roman"/>
              <a:cs typeface="Times New Roman"/>
            </a:endParaRPr>
          </a:p>
          <a:p>
            <a:pPr marR="6985" algn="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other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not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only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direct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7810" y="3629914"/>
            <a:ext cx="4330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also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4465" y="3629914"/>
            <a:ext cx="77470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90"/>
              </a:spcBef>
            </a:pPr>
            <a:r>
              <a:rPr sz="2000" spc="-35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ile  </a:t>
            </a:r>
            <a:r>
              <a:rPr sz="2000" spc="-15" dirty="0">
                <a:latin typeface="Times New Roman"/>
                <a:cs typeface="Times New Roman"/>
              </a:rPr>
              <a:t>v</a:t>
            </a:r>
            <a:r>
              <a:rPr sz="2000" spc="2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866" y="3629914"/>
            <a:ext cx="1736089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tabLst>
                <a:tab pos="1399540" algn="l"/>
              </a:tabLst>
            </a:pPr>
            <a:r>
              <a:rPr sz="2000" spc="-5" dirty="0">
                <a:latin typeface="Times New Roman"/>
                <a:cs typeface="Times New Roman"/>
              </a:rPr>
              <a:t>tra</a:t>
            </a:r>
            <a:r>
              <a:rPr sz="2000" spc="-15" dirty="0">
                <a:latin typeface="Times New Roman"/>
                <a:cs typeface="Times New Roman"/>
              </a:rPr>
              <a:t>ns</a:t>
            </a:r>
            <a:r>
              <a:rPr sz="2000" spc="-25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spc="-20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t  </a:t>
            </a:r>
            <a:r>
              <a:rPr sz="2000" spc="-10" dirty="0">
                <a:latin typeface="Times New Roman"/>
                <a:cs typeface="Times New Roman"/>
              </a:rPr>
              <a:t>performing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ic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oop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ati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8442" y="4849748"/>
            <a:ext cx="3958590" cy="12769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6870" marR="5080" indent="-344805" algn="just">
              <a:lnSpc>
                <a:spcPct val="100299"/>
              </a:lnSpc>
              <a:spcBef>
                <a:spcPts val="85"/>
              </a:spcBef>
            </a:pPr>
            <a:r>
              <a:rPr sz="2000" spc="-10" dirty="0">
                <a:latin typeface="Wingdings"/>
                <a:cs typeface="Wingdings"/>
              </a:rPr>
              <a:t>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Hence </a:t>
            </a: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necessary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provide a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common </a:t>
            </a:r>
            <a:r>
              <a:rPr sz="2000" spc="-5" dirty="0">
                <a:latin typeface="Times New Roman"/>
                <a:cs typeface="Times New Roman"/>
              </a:rPr>
              <a:t>unit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spc="5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perform all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arithmetic,</a:t>
            </a:r>
            <a:r>
              <a:rPr sz="2000" spc="-5" dirty="0">
                <a:latin typeface="Times New Roman"/>
                <a:cs typeface="Times New Roman"/>
              </a:rPr>
              <a:t> logic,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shift 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microoperations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processor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35423" y="1078991"/>
            <a:ext cx="4550664" cy="440740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804664" y="5752896"/>
            <a:ext cx="3657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Figure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General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Register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Organization.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9967" y="0"/>
              <a:ext cx="64477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08351" y="74421"/>
            <a:ext cx="59016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General</a:t>
            </a:r>
            <a:r>
              <a:rPr spc="25" dirty="0"/>
              <a:t> </a:t>
            </a:r>
            <a:r>
              <a:rPr spc="-5" dirty="0"/>
              <a:t>register</a:t>
            </a:r>
            <a:r>
              <a:rPr dirty="0"/>
              <a:t> </a:t>
            </a:r>
            <a:r>
              <a:rPr spc="-10" dirty="0"/>
              <a:t>organization</a:t>
            </a:r>
            <a:r>
              <a:rPr spc="5" dirty="0"/>
              <a:t> </a:t>
            </a:r>
            <a:r>
              <a:rPr dirty="0"/>
              <a:t>(CO3)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923671"/>
            <a:ext cx="8610600" cy="4980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525" indent="914400" algn="just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5" dirty="0">
                <a:latin typeface="Times New Roman"/>
                <a:cs typeface="Times New Roman"/>
              </a:rPr>
              <a:t>control unit </a:t>
            </a:r>
            <a:r>
              <a:rPr sz="2500" dirty="0">
                <a:latin typeface="Times New Roman"/>
                <a:cs typeface="Times New Roman"/>
              </a:rPr>
              <a:t>that operates </a:t>
            </a:r>
            <a:r>
              <a:rPr sz="2500" spc="5" dirty="0">
                <a:latin typeface="Times New Roman"/>
                <a:cs typeface="Times New Roman"/>
              </a:rPr>
              <a:t>the </a:t>
            </a:r>
            <a:r>
              <a:rPr sz="2500" spc="-10" dirty="0">
                <a:latin typeface="Times New Roman"/>
                <a:cs typeface="Times New Roman"/>
              </a:rPr>
              <a:t>CPU </a:t>
            </a:r>
            <a:r>
              <a:rPr sz="2500" spc="5" dirty="0">
                <a:latin typeface="Times New Roman"/>
                <a:cs typeface="Times New Roman"/>
              </a:rPr>
              <a:t>bus </a:t>
            </a:r>
            <a:r>
              <a:rPr sz="2500" dirty="0">
                <a:latin typeface="Times New Roman"/>
                <a:cs typeface="Times New Roman"/>
              </a:rPr>
              <a:t>system directs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3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information</a:t>
            </a:r>
            <a:r>
              <a:rPr sz="2500" spc="3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flow</a:t>
            </a:r>
            <a:r>
              <a:rPr sz="2500" spc="3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through</a:t>
            </a:r>
            <a:r>
              <a:rPr sz="2500" spc="3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3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registers</a:t>
            </a:r>
            <a:r>
              <a:rPr sz="2500" spc="3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3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ALU</a:t>
            </a:r>
            <a:r>
              <a:rPr sz="2500" spc="3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by</a:t>
            </a:r>
            <a:r>
              <a:rPr sz="2500" spc="3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selecting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various components </a:t>
            </a:r>
            <a:r>
              <a:rPr sz="2500" spc="-5" dirty="0">
                <a:latin typeface="Times New Roman"/>
                <a:cs typeface="Times New Roman"/>
              </a:rPr>
              <a:t>in the system. For </a:t>
            </a:r>
            <a:r>
              <a:rPr sz="2500" dirty="0">
                <a:latin typeface="Times New Roman"/>
                <a:cs typeface="Times New Roman"/>
              </a:rPr>
              <a:t>example, </a:t>
            </a:r>
            <a:r>
              <a:rPr sz="2500" spc="-5" dirty="0">
                <a:latin typeface="Times New Roman"/>
                <a:cs typeface="Times New Roman"/>
              </a:rPr>
              <a:t>to </a:t>
            </a:r>
            <a:r>
              <a:rPr sz="2500" spc="5" dirty="0">
                <a:latin typeface="Times New Roman"/>
                <a:cs typeface="Times New Roman"/>
              </a:rPr>
              <a:t>perform the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operation:</a:t>
            </a:r>
            <a:endParaRPr sz="2500">
              <a:latin typeface="Times New Roman"/>
              <a:cs typeface="Times New Roman"/>
            </a:endParaRPr>
          </a:p>
          <a:p>
            <a:pPr marL="2757170">
              <a:lnSpc>
                <a:spcPct val="100000"/>
              </a:lnSpc>
              <a:spcBef>
                <a:spcPts val="5"/>
              </a:spcBef>
            </a:pPr>
            <a:r>
              <a:rPr sz="2500" spc="-10" dirty="0">
                <a:latin typeface="Cambria Math"/>
                <a:cs typeface="Cambria Math"/>
              </a:rPr>
              <a:t>𝑅</a:t>
            </a:r>
            <a:r>
              <a:rPr sz="2500" spc="-10" dirty="0">
                <a:latin typeface="Times New Roman"/>
                <a:cs typeface="Times New Roman"/>
              </a:rPr>
              <a:t>1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←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𝑅</a:t>
            </a:r>
            <a:r>
              <a:rPr sz="2500" spc="-10" dirty="0">
                <a:latin typeface="Times New Roman"/>
                <a:cs typeface="Times New Roman"/>
              </a:rPr>
              <a:t>2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+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𝑅</a:t>
            </a:r>
            <a:r>
              <a:rPr sz="2500" spc="-10" dirty="0">
                <a:latin typeface="Times New Roman"/>
                <a:cs typeface="Times New Roman"/>
              </a:rPr>
              <a:t>3</a:t>
            </a:r>
            <a:endParaRPr sz="2500">
              <a:latin typeface="Times New Roman"/>
              <a:cs typeface="Times New Roman"/>
            </a:endParaRPr>
          </a:p>
          <a:p>
            <a:pPr marL="12700" marR="9525">
              <a:lnSpc>
                <a:spcPct val="100000"/>
              </a:lnSpc>
              <a:tabLst>
                <a:tab pos="737870" algn="l"/>
                <a:tab pos="1875789" algn="l"/>
                <a:tab pos="2722880" algn="l"/>
                <a:tab pos="3927475" algn="l"/>
                <a:tab pos="4976495" algn="l"/>
                <a:tab pos="6342380" algn="l"/>
                <a:tab pos="7723505" algn="l"/>
                <a:tab pos="8205470" algn="l"/>
              </a:tabLst>
            </a:pP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he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control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30" dirty="0">
                <a:latin typeface="Times New Roman"/>
                <a:cs typeface="Times New Roman"/>
              </a:rPr>
              <a:t>m</a:t>
            </a:r>
            <a:r>
              <a:rPr sz="2500" spc="15" dirty="0">
                <a:latin typeface="Times New Roman"/>
                <a:cs typeface="Times New Roman"/>
              </a:rPr>
              <a:t>u</a:t>
            </a:r>
            <a:r>
              <a:rPr sz="2500" spc="-15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p</a:t>
            </a:r>
            <a:r>
              <a:rPr sz="2500" spc="25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ov</a:t>
            </a:r>
            <a:r>
              <a:rPr sz="2500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de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bi</a:t>
            </a:r>
            <a:r>
              <a:rPr sz="2500" spc="15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20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y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5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spc="15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spc="-15" dirty="0">
                <a:latin typeface="Times New Roman"/>
                <a:cs typeface="Times New Roman"/>
              </a:rPr>
              <a:t>c</a:t>
            </a:r>
            <a:r>
              <a:rPr sz="2500" spc="-5" dirty="0">
                <a:latin typeface="Times New Roman"/>
                <a:cs typeface="Times New Roman"/>
              </a:rPr>
              <a:t>ti</a:t>
            </a:r>
            <a:r>
              <a:rPr sz="2500" spc="20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variab</a:t>
            </a:r>
            <a:r>
              <a:rPr sz="2500" spc="20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es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the  following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selector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inputs: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900" algn="l"/>
              </a:tabLst>
            </a:pPr>
            <a:r>
              <a:rPr sz="2500" spc="-5" dirty="0">
                <a:latin typeface="Times New Roman"/>
                <a:cs typeface="Times New Roman"/>
              </a:rPr>
              <a:t>1.	</a:t>
            </a:r>
            <a:r>
              <a:rPr sz="2500" spc="-10" dirty="0">
                <a:latin typeface="Times New Roman"/>
                <a:cs typeface="Times New Roman"/>
              </a:rPr>
              <a:t>MUX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-1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selector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(SELA):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place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content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R2</a:t>
            </a:r>
            <a:r>
              <a:rPr sz="2500" dirty="0">
                <a:latin typeface="Times New Roman"/>
                <a:cs typeface="Times New Roman"/>
              </a:rPr>
              <a:t> into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bus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500" spc="-5" dirty="0">
                <a:latin typeface="Times New Roman"/>
                <a:cs typeface="Times New Roman"/>
              </a:rPr>
              <a:t>2.	</a:t>
            </a:r>
            <a:r>
              <a:rPr sz="2500" spc="-10" dirty="0">
                <a:latin typeface="Times New Roman"/>
                <a:cs typeface="Times New Roman"/>
              </a:rPr>
              <a:t>MUX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 selector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(SELB):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place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content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R3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into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bus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B.</a:t>
            </a:r>
            <a:endParaRPr sz="2500">
              <a:latin typeface="Times New Roman"/>
              <a:cs typeface="Times New Roman"/>
            </a:endParaRPr>
          </a:p>
          <a:p>
            <a:pPr marL="469900" marR="10160" indent="-457834">
              <a:lnSpc>
                <a:spcPct val="100000"/>
              </a:lnSpc>
              <a:tabLst>
                <a:tab pos="469900" algn="l"/>
                <a:tab pos="1329690" algn="l"/>
                <a:tab pos="2738120" algn="l"/>
                <a:tab pos="3939540" algn="l"/>
                <a:tab pos="5064760" algn="l"/>
                <a:tab pos="5521960" algn="l"/>
                <a:tab pos="6701790" algn="l"/>
                <a:tab pos="7299959" algn="l"/>
              </a:tabLst>
            </a:pPr>
            <a:r>
              <a:rPr sz="2500" spc="-5" dirty="0">
                <a:latin typeface="Times New Roman"/>
                <a:cs typeface="Times New Roman"/>
              </a:rPr>
              <a:t>3.	ALU	op</a:t>
            </a:r>
            <a:r>
              <a:rPr sz="2500" spc="-1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ation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el</a:t>
            </a:r>
            <a:r>
              <a:rPr sz="2500" spc="15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spc="15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or</a:t>
            </a:r>
            <a:r>
              <a:rPr sz="2500" dirty="0">
                <a:latin typeface="Times New Roman"/>
                <a:cs typeface="Times New Roman"/>
              </a:rPr>
              <a:t>	(</a:t>
            </a:r>
            <a:r>
              <a:rPr sz="2500" spc="-5" dirty="0">
                <a:latin typeface="Times New Roman"/>
                <a:cs typeface="Times New Roman"/>
              </a:rPr>
              <a:t>OP</a:t>
            </a:r>
            <a:r>
              <a:rPr sz="2500" spc="-20" dirty="0">
                <a:latin typeface="Times New Roman"/>
                <a:cs typeface="Times New Roman"/>
              </a:rPr>
              <a:t>R</a:t>
            </a:r>
            <a:r>
              <a:rPr sz="2500" spc="5" dirty="0">
                <a:latin typeface="Times New Roman"/>
                <a:cs typeface="Times New Roman"/>
              </a:rPr>
              <a:t>)</a:t>
            </a:r>
            <a:r>
              <a:rPr sz="2500" spc="-5" dirty="0">
                <a:latin typeface="Times New Roman"/>
                <a:cs typeface="Times New Roman"/>
              </a:rPr>
              <a:t>: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provide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arit</a:t>
            </a:r>
            <a:r>
              <a:rPr sz="2500" spc="20" dirty="0">
                <a:latin typeface="Times New Roman"/>
                <a:cs typeface="Times New Roman"/>
              </a:rPr>
              <a:t>h</a:t>
            </a:r>
            <a:r>
              <a:rPr sz="2500" spc="-5" dirty="0">
                <a:latin typeface="Times New Roman"/>
                <a:cs typeface="Times New Roman"/>
              </a:rPr>
              <a:t>met</a:t>
            </a:r>
            <a:r>
              <a:rPr sz="2500" spc="1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c  addition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+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B.</a:t>
            </a:r>
            <a:endParaRPr sz="25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spcBef>
                <a:spcPts val="5"/>
              </a:spcBef>
              <a:tabLst>
                <a:tab pos="549275" algn="l"/>
              </a:tabLst>
            </a:pPr>
            <a:r>
              <a:rPr sz="2500" spc="-5" dirty="0">
                <a:latin typeface="Times New Roman"/>
                <a:cs typeface="Times New Roman"/>
              </a:rPr>
              <a:t>4.		Decoder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destination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selector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(SELD):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transfer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content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of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output bus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into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Rl.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66738"/>
            <a:ext cx="676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1/21/202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41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9967" y="0"/>
              <a:ext cx="64477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112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General</a:t>
            </a:r>
            <a:r>
              <a:rPr spc="15" dirty="0"/>
              <a:t> </a:t>
            </a:r>
            <a:r>
              <a:rPr spc="-5" dirty="0"/>
              <a:t>register </a:t>
            </a:r>
            <a:r>
              <a:rPr spc="-10" dirty="0"/>
              <a:t>organization</a:t>
            </a:r>
            <a:r>
              <a:rPr dirty="0"/>
              <a:t> </a:t>
            </a:r>
            <a:r>
              <a:rPr spc="-5" dirty="0"/>
              <a:t>(CO3)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908126"/>
            <a:ext cx="8609965" cy="30156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14 binary </a:t>
            </a:r>
            <a:r>
              <a:rPr sz="2800" spc="-5" dirty="0">
                <a:latin typeface="Calibri"/>
                <a:cs typeface="Calibri"/>
              </a:rPr>
              <a:t>selection inputs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unit, </a:t>
            </a:r>
            <a:r>
              <a:rPr sz="2800" spc="5" dirty="0">
                <a:latin typeface="Calibri"/>
                <a:cs typeface="Calibri"/>
              </a:rPr>
              <a:t>and their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combined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spc="-15" dirty="0">
                <a:latin typeface="Calibri"/>
                <a:cs typeface="Calibri"/>
              </a:rPr>
              <a:t>control </a:t>
            </a:r>
            <a:r>
              <a:rPr sz="2800" spc="-20" dirty="0">
                <a:latin typeface="Calibri"/>
                <a:cs typeface="Calibri"/>
              </a:rPr>
              <a:t>word </a:t>
            </a:r>
            <a:r>
              <a:rPr sz="2800" dirty="0">
                <a:latin typeface="Calibri"/>
                <a:cs typeface="Calibri"/>
              </a:rPr>
              <a:t>specifies a </a:t>
            </a:r>
            <a:r>
              <a:rPr sz="2800" spc="-15" dirty="0">
                <a:latin typeface="Calibri"/>
                <a:cs typeface="Calibri"/>
              </a:rPr>
              <a:t>control </a:t>
            </a:r>
            <a:r>
              <a:rPr sz="2800" spc="-20" dirty="0">
                <a:latin typeface="Calibri"/>
                <a:cs typeface="Calibri"/>
              </a:rPr>
              <a:t>word.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three </a:t>
            </a:r>
            <a:r>
              <a:rPr sz="2800" dirty="0">
                <a:latin typeface="Calibri"/>
                <a:cs typeface="Calibri"/>
              </a:rPr>
              <a:t>bits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SELA </a:t>
            </a:r>
            <a:r>
              <a:rPr sz="2800" spc="-5" dirty="0">
                <a:latin typeface="Calibri"/>
                <a:cs typeface="Calibri"/>
              </a:rPr>
              <a:t>select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source register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input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ALU.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three </a:t>
            </a:r>
            <a:r>
              <a:rPr sz="2800" spc="-5" dirty="0">
                <a:latin typeface="Calibri"/>
                <a:cs typeface="Calibri"/>
              </a:rPr>
              <a:t>bits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SELB </a:t>
            </a:r>
            <a:r>
              <a:rPr sz="2800" spc="-5" dirty="0">
                <a:latin typeface="Calibri"/>
                <a:cs typeface="Calibri"/>
              </a:rPr>
              <a:t>select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register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B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ALU.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three </a:t>
            </a:r>
            <a:r>
              <a:rPr sz="2800" spc="-5" dirty="0">
                <a:latin typeface="Calibri"/>
                <a:cs typeface="Calibri"/>
              </a:rPr>
              <a:t>bits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SELD </a:t>
            </a:r>
            <a:r>
              <a:rPr sz="2800" spc="-5" dirty="0">
                <a:latin typeface="Calibri"/>
                <a:cs typeface="Calibri"/>
              </a:rPr>
              <a:t>select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destination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register </a:t>
            </a:r>
            <a:r>
              <a:rPr sz="2800" spc="-5" dirty="0">
                <a:latin typeface="Calibri"/>
                <a:cs typeface="Calibri"/>
              </a:rPr>
              <a:t>using the decoder </a:t>
            </a:r>
            <a:r>
              <a:rPr sz="2800" dirty="0">
                <a:latin typeface="Calibri"/>
                <a:cs typeface="Calibri"/>
              </a:rPr>
              <a:t>and its </a:t>
            </a:r>
            <a:r>
              <a:rPr sz="2800" spc="-5" dirty="0">
                <a:latin typeface="Calibri"/>
                <a:cs typeface="Calibri"/>
              </a:rPr>
              <a:t>seven </a:t>
            </a:r>
            <a:r>
              <a:rPr sz="2800" spc="5" dirty="0">
                <a:latin typeface="Calibri"/>
                <a:cs typeface="Calibri"/>
              </a:rPr>
              <a:t>load </a:t>
            </a:r>
            <a:r>
              <a:rPr sz="2800" spc="-5" dirty="0">
                <a:latin typeface="Calibri"/>
                <a:cs typeface="Calibri"/>
              </a:rPr>
              <a:t>outputs.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five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bits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select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operations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ALU.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9100" y="4306823"/>
            <a:ext cx="5842000" cy="16764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676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1/21/202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42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9967" y="0"/>
              <a:ext cx="64477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112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General</a:t>
            </a:r>
            <a:r>
              <a:rPr spc="15" dirty="0"/>
              <a:t> </a:t>
            </a:r>
            <a:r>
              <a:rPr spc="-5" dirty="0"/>
              <a:t>register </a:t>
            </a:r>
            <a:r>
              <a:rPr spc="-10" dirty="0"/>
              <a:t>organization</a:t>
            </a:r>
            <a:r>
              <a:rPr dirty="0"/>
              <a:t> </a:t>
            </a:r>
            <a:r>
              <a:rPr spc="-5" dirty="0"/>
              <a:t>(CO3)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686800" cy="6276340"/>
            <a:chOff x="0" y="0"/>
            <a:chExt cx="8686800" cy="627634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800" y="762000"/>
              <a:ext cx="8382000" cy="551383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6244" y="6466738"/>
            <a:ext cx="676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1/21/202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43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9967" y="0"/>
              <a:ext cx="64477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112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General</a:t>
            </a:r>
            <a:r>
              <a:rPr spc="15" dirty="0"/>
              <a:t> </a:t>
            </a:r>
            <a:r>
              <a:rPr spc="-5" dirty="0"/>
              <a:t>register </a:t>
            </a:r>
            <a:r>
              <a:rPr spc="-10" dirty="0"/>
              <a:t>organization</a:t>
            </a:r>
            <a:r>
              <a:rPr dirty="0"/>
              <a:t> </a:t>
            </a:r>
            <a:r>
              <a:rPr spc="-5" dirty="0"/>
              <a:t>(CO3)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839200" cy="6355080"/>
            <a:chOff x="0" y="0"/>
            <a:chExt cx="8839200" cy="6355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600" y="816864"/>
              <a:ext cx="8610600" cy="553821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6244" y="6466738"/>
            <a:ext cx="676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1/21/202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44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9967" y="0"/>
              <a:ext cx="64477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112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General</a:t>
            </a:r>
            <a:r>
              <a:rPr spc="15" dirty="0"/>
              <a:t> </a:t>
            </a:r>
            <a:r>
              <a:rPr spc="-5" dirty="0"/>
              <a:t>register </a:t>
            </a:r>
            <a:r>
              <a:rPr spc="-10" dirty="0"/>
              <a:t>organization</a:t>
            </a:r>
            <a:r>
              <a:rPr dirty="0"/>
              <a:t> </a:t>
            </a:r>
            <a:r>
              <a:rPr spc="-5" dirty="0"/>
              <a:t>(CO3)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915400" cy="6355080"/>
            <a:chOff x="0" y="0"/>
            <a:chExt cx="8915400" cy="6355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00" y="816863"/>
              <a:ext cx="8763000" cy="553821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6244" y="6466738"/>
            <a:ext cx="676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1/21/202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45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9967" y="0"/>
              <a:ext cx="64477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08351" y="74421"/>
            <a:ext cx="59016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General</a:t>
            </a:r>
            <a:r>
              <a:rPr spc="25" dirty="0"/>
              <a:t> </a:t>
            </a:r>
            <a:r>
              <a:rPr spc="-5" dirty="0"/>
              <a:t>register</a:t>
            </a:r>
            <a:r>
              <a:rPr dirty="0"/>
              <a:t> </a:t>
            </a:r>
            <a:r>
              <a:rPr spc="-10" dirty="0"/>
              <a:t>organization</a:t>
            </a:r>
            <a:r>
              <a:rPr spc="5" dirty="0"/>
              <a:t> </a:t>
            </a:r>
            <a:r>
              <a:rPr dirty="0"/>
              <a:t>(CO3)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0044" y="911174"/>
            <a:ext cx="8382634" cy="1734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For example,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subtract </a:t>
            </a:r>
            <a:r>
              <a:rPr sz="2800" spc="-10" dirty="0">
                <a:latin typeface="Calibri"/>
                <a:cs typeface="Calibri"/>
              </a:rPr>
              <a:t>microoperation </a:t>
            </a:r>
            <a:r>
              <a:rPr sz="2800" spc="-5" dirty="0">
                <a:latin typeface="Calibri"/>
                <a:cs typeface="Calibri"/>
              </a:rPr>
              <a:t>given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statement: </a:t>
            </a:r>
            <a:r>
              <a:rPr sz="2800" spc="-5" dirty="0">
                <a:latin typeface="Cambria Math"/>
                <a:cs typeface="Cambria Math"/>
              </a:rPr>
              <a:t>𝑅</a:t>
            </a:r>
            <a:r>
              <a:rPr sz="2800" spc="-5" dirty="0">
                <a:latin typeface="Calibri"/>
                <a:cs typeface="Calibri"/>
              </a:rPr>
              <a:t>1 </a:t>
            </a:r>
            <a:r>
              <a:rPr sz="2800" spc="5" dirty="0">
                <a:latin typeface="Calibri"/>
                <a:cs typeface="Calibri"/>
              </a:rPr>
              <a:t>← </a:t>
            </a:r>
            <a:r>
              <a:rPr sz="2800" spc="-5" dirty="0">
                <a:latin typeface="Cambria Math"/>
                <a:cs typeface="Cambria Math"/>
              </a:rPr>
              <a:t>𝑅</a:t>
            </a:r>
            <a:r>
              <a:rPr sz="2800" spc="-5" dirty="0">
                <a:latin typeface="Calibri"/>
                <a:cs typeface="Calibri"/>
              </a:rPr>
              <a:t>2 </a:t>
            </a:r>
            <a:r>
              <a:rPr sz="2800" dirty="0">
                <a:latin typeface="Calibri"/>
                <a:cs typeface="Calibri"/>
              </a:rPr>
              <a:t>− </a:t>
            </a:r>
            <a:r>
              <a:rPr sz="2800" spc="-5" dirty="0">
                <a:latin typeface="Cambria Math"/>
                <a:cs typeface="Cambria Math"/>
              </a:rPr>
              <a:t>𝑅</a:t>
            </a:r>
            <a:r>
              <a:rPr sz="2800" spc="-5" dirty="0">
                <a:latin typeface="Calibri"/>
                <a:cs typeface="Calibri"/>
              </a:rPr>
              <a:t>3 </a:t>
            </a:r>
            <a:r>
              <a:rPr sz="2800" dirty="0">
                <a:latin typeface="Calibri"/>
                <a:cs typeface="Calibri"/>
              </a:rPr>
              <a:t>The binary </a:t>
            </a:r>
            <a:r>
              <a:rPr sz="2800" spc="-15" dirty="0">
                <a:latin typeface="Calibri"/>
                <a:cs typeface="Calibri"/>
              </a:rPr>
              <a:t>control </a:t>
            </a:r>
            <a:r>
              <a:rPr sz="2800" spc="-20" dirty="0">
                <a:latin typeface="Calibri"/>
                <a:cs typeface="Calibri"/>
              </a:rPr>
              <a:t>word for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subtract microoperation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010 011 </a:t>
            </a:r>
            <a:r>
              <a:rPr sz="2800" spc="5" dirty="0">
                <a:latin typeface="Calibri"/>
                <a:cs typeface="Calibri"/>
              </a:rPr>
              <a:t>001 </a:t>
            </a:r>
            <a:r>
              <a:rPr sz="2800" dirty="0">
                <a:latin typeface="Calibri"/>
                <a:cs typeface="Calibri"/>
              </a:rPr>
              <a:t>00101 and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obtained</a:t>
            </a:r>
            <a:r>
              <a:rPr sz="2800" dirty="0">
                <a:latin typeface="Calibri"/>
                <a:cs typeface="Calibri"/>
              </a:rPr>
              <a:t> 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8359" y="3368040"/>
            <a:ext cx="6631997" cy="13075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676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1/21/202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46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3511" y="0"/>
              <a:ext cx="460082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32150" y="62230"/>
            <a:ext cx="405002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>
                <a:latin typeface="Calibri"/>
                <a:cs typeface="Calibri"/>
              </a:rPr>
              <a:t>Stack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organization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(CO3)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0044" y="948055"/>
            <a:ext cx="8383270" cy="4058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307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useful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feature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included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CPU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of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most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computers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0"/>
              </a:spcBef>
            </a:pPr>
            <a:r>
              <a:rPr sz="2200" spc="5" dirty="0">
                <a:latin typeface="Times New Roman"/>
                <a:cs typeface="Times New Roman"/>
              </a:rPr>
              <a:t>stack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last-in,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first-out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(LIFO)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list.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11480" algn="l"/>
              </a:tabLst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	A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stack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storage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device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stores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information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such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manner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item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stored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last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first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item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retrieved.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21005" algn="l"/>
              </a:tabLst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	The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operation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of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stack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compared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stack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trays.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last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tray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placed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top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stack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first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 taken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off.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10" dirty="0">
                <a:latin typeface="Times New Roman"/>
                <a:cs typeface="Times New Roman"/>
              </a:rPr>
              <a:t> The </a:t>
            </a:r>
            <a:r>
              <a:rPr sz="2200" dirty="0">
                <a:latin typeface="Times New Roman"/>
                <a:cs typeface="Times New Roman"/>
              </a:rPr>
              <a:t>stack </a:t>
            </a:r>
            <a:r>
              <a:rPr sz="2200" spc="-5" dirty="0">
                <a:latin typeface="Times New Roman"/>
                <a:cs typeface="Times New Roman"/>
              </a:rPr>
              <a:t>in digital computers </a:t>
            </a:r>
            <a:r>
              <a:rPr sz="2200" spc="5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essentially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memory </a:t>
            </a:r>
            <a:r>
              <a:rPr sz="2200" spc="5" dirty="0">
                <a:latin typeface="Times New Roman"/>
                <a:cs typeface="Times New Roman"/>
              </a:rPr>
              <a:t>unit </a:t>
            </a:r>
            <a:r>
              <a:rPr sz="2200" spc="-5" dirty="0">
                <a:latin typeface="Times New Roman"/>
                <a:cs typeface="Times New Roman"/>
              </a:rPr>
              <a:t>with </a:t>
            </a:r>
            <a:r>
              <a:rPr sz="2200" dirty="0">
                <a:latin typeface="Times New Roman"/>
                <a:cs typeface="Times New Roman"/>
              </a:rPr>
              <a:t>an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address register that can count only </a:t>
            </a:r>
            <a:r>
              <a:rPr sz="2200" dirty="0">
                <a:latin typeface="Times New Roman"/>
                <a:cs typeface="Times New Roman"/>
              </a:rPr>
              <a:t>(after an </a:t>
            </a:r>
            <a:r>
              <a:rPr sz="2200" spc="-5" dirty="0">
                <a:latin typeface="Times New Roman"/>
                <a:cs typeface="Times New Roman"/>
              </a:rPr>
              <a:t>initial value is </a:t>
            </a:r>
            <a:r>
              <a:rPr sz="2200" dirty="0">
                <a:latin typeface="Times New Roman"/>
                <a:cs typeface="Times New Roman"/>
              </a:rPr>
              <a:t>loaded into </a:t>
            </a:r>
            <a:r>
              <a:rPr sz="2200" spc="5" dirty="0">
                <a:latin typeface="Times New Roman"/>
                <a:cs typeface="Times New Roman"/>
              </a:rPr>
              <a:t> it).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66738"/>
            <a:ext cx="676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1/21/202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47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7903" y="0"/>
              <a:ext cx="747496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96033" y="74421"/>
            <a:ext cx="69297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Stack</a:t>
            </a:r>
            <a:r>
              <a:rPr spc="20" dirty="0"/>
              <a:t> </a:t>
            </a:r>
            <a:r>
              <a:rPr spc="-10" dirty="0"/>
              <a:t>organization</a:t>
            </a:r>
            <a:r>
              <a:rPr spc="-25" dirty="0"/>
              <a:t> </a:t>
            </a:r>
            <a:r>
              <a:rPr spc="-5" dirty="0"/>
              <a:t>(Register</a:t>
            </a:r>
            <a:r>
              <a:rPr spc="35" dirty="0"/>
              <a:t> </a:t>
            </a:r>
            <a:r>
              <a:rPr spc="-5" dirty="0"/>
              <a:t>Stack)</a:t>
            </a:r>
            <a:r>
              <a:rPr dirty="0"/>
              <a:t> </a:t>
            </a:r>
            <a:r>
              <a:rPr spc="5" dirty="0"/>
              <a:t>(CO3)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876680"/>
            <a:ext cx="4476750" cy="514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0795" indent="-34480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stack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placed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portion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5" dirty="0">
                <a:latin typeface="Times New Roman"/>
                <a:cs typeface="Times New Roman"/>
              </a:rPr>
              <a:t>large </a:t>
            </a:r>
            <a:r>
              <a:rPr sz="2400" dirty="0">
                <a:latin typeface="Times New Roman"/>
                <a:cs typeface="Times New Roman"/>
              </a:rPr>
              <a:t>memory </a:t>
            </a:r>
            <a:r>
              <a:rPr sz="2400" spc="10" dirty="0">
                <a:latin typeface="Times New Roman"/>
                <a:cs typeface="Times New Roman"/>
              </a:rPr>
              <a:t>or </a:t>
            </a:r>
            <a:r>
              <a:rPr sz="2400" spc="5" dirty="0">
                <a:latin typeface="Times New Roman"/>
                <a:cs typeface="Times New Roman"/>
              </a:rPr>
              <a:t>it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10" dirty="0">
                <a:latin typeface="Times New Roman"/>
                <a:cs typeface="Times New Roman"/>
              </a:rPr>
              <a:t>organized 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collection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finite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memory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registers.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356870" marR="12700" indent="-344805" algn="just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Figure </a:t>
            </a:r>
            <a:r>
              <a:rPr sz="2400" dirty="0">
                <a:latin typeface="Times New Roman"/>
                <a:cs typeface="Times New Roman"/>
              </a:rPr>
              <a:t>shows the </a:t>
            </a:r>
            <a:r>
              <a:rPr sz="2400" spc="-5" dirty="0">
                <a:latin typeface="Times New Roman"/>
                <a:cs typeface="Times New Roman"/>
              </a:rPr>
              <a:t>organization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64-word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stack.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stack</a:t>
            </a:r>
            <a:r>
              <a:rPr sz="2400" dirty="0">
                <a:latin typeface="Times New Roman"/>
                <a:cs typeface="Times New Roman"/>
              </a:rPr>
              <a:t> pointer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SP 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contains </a:t>
            </a:r>
            <a:r>
              <a:rPr sz="2400" dirty="0">
                <a:latin typeface="Times New Roman"/>
                <a:cs typeface="Times New Roman"/>
              </a:rPr>
              <a:t>a binary number </a:t>
            </a:r>
            <a:r>
              <a:rPr sz="2400" spc="-5" dirty="0">
                <a:latin typeface="Times New Roman"/>
                <a:cs typeface="Times New Roman"/>
              </a:rPr>
              <a:t>whose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equal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10" dirty="0">
                <a:latin typeface="Times New Roman"/>
                <a:cs typeface="Times New Roman"/>
              </a:rPr>
              <a:t>address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word that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currently on </a:t>
            </a:r>
            <a:r>
              <a:rPr sz="2400" dirty="0">
                <a:latin typeface="Times New Roman"/>
                <a:cs typeface="Times New Roman"/>
              </a:rPr>
              <a:t>top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stack.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62742" y="1156400"/>
            <a:ext cx="3617263" cy="358401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7903" y="0"/>
              <a:ext cx="747496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96033" y="74421"/>
            <a:ext cx="69227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Stack</a:t>
            </a:r>
            <a:r>
              <a:rPr spc="15" dirty="0"/>
              <a:t> </a:t>
            </a:r>
            <a:r>
              <a:rPr spc="-10" dirty="0"/>
              <a:t>organization</a:t>
            </a:r>
            <a:r>
              <a:rPr spc="-25" dirty="0"/>
              <a:t> </a:t>
            </a:r>
            <a:r>
              <a:rPr spc="-5" dirty="0"/>
              <a:t>(Register</a:t>
            </a:r>
            <a:r>
              <a:rPr spc="35" dirty="0"/>
              <a:t> </a:t>
            </a:r>
            <a:r>
              <a:rPr spc="-5" dirty="0"/>
              <a:t>Stack)</a:t>
            </a:r>
            <a:r>
              <a:rPr dirty="0"/>
              <a:t> </a:t>
            </a:r>
            <a:r>
              <a:rPr spc="-5" dirty="0"/>
              <a:t>(CO3)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873632"/>
            <a:ext cx="4661535" cy="4723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two </a:t>
            </a:r>
            <a:r>
              <a:rPr sz="2800" spc="-5" dirty="0">
                <a:latin typeface="Times New Roman"/>
                <a:cs typeface="Times New Roman"/>
              </a:rPr>
              <a:t>operations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stack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 the </a:t>
            </a:r>
            <a:r>
              <a:rPr sz="2800" spc="-5" dirty="0">
                <a:latin typeface="Times New Roman"/>
                <a:cs typeface="Times New Roman"/>
              </a:rPr>
              <a:t>insertion and </a:t>
            </a:r>
            <a:r>
              <a:rPr sz="2800" spc="-10" dirty="0">
                <a:latin typeface="Times New Roman"/>
                <a:cs typeface="Times New Roman"/>
              </a:rPr>
              <a:t>deletion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items.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insertion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called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push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because</a:t>
            </a:r>
            <a:r>
              <a:rPr sz="2800" spc="46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it</a:t>
            </a:r>
            <a:r>
              <a:rPr sz="2800" spc="4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</a:t>
            </a:r>
            <a:r>
              <a:rPr sz="2800" spc="4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r>
              <a:rPr sz="2800" spc="4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thought</a:t>
            </a:r>
            <a:r>
              <a:rPr sz="2800" spc="484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of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 the </a:t>
            </a:r>
            <a:r>
              <a:rPr sz="2800" spc="-10" dirty="0">
                <a:latin typeface="Times New Roman"/>
                <a:cs typeface="Times New Roman"/>
              </a:rPr>
              <a:t>result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pushing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new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item </a:t>
            </a:r>
            <a:r>
              <a:rPr sz="2800" spc="10" dirty="0">
                <a:latin typeface="Times New Roman"/>
                <a:cs typeface="Times New Roman"/>
              </a:rPr>
              <a:t>on </a:t>
            </a:r>
            <a:r>
              <a:rPr sz="2800" spc="5" dirty="0">
                <a:latin typeface="Times New Roman"/>
                <a:cs typeface="Times New Roman"/>
              </a:rPr>
              <a:t>top. </a:t>
            </a:r>
            <a:r>
              <a:rPr sz="2800" spc="-5" dirty="0">
                <a:latin typeface="Times New Roman"/>
                <a:cs typeface="Times New Roman"/>
              </a:rPr>
              <a:t>The operation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deletion </a:t>
            </a:r>
            <a:r>
              <a:rPr sz="2800" spc="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called </a:t>
            </a:r>
            <a:r>
              <a:rPr sz="2800" dirty="0">
                <a:latin typeface="Times New Roman"/>
                <a:cs typeface="Times New Roman"/>
              </a:rPr>
              <a:t>pop </a:t>
            </a:r>
            <a:r>
              <a:rPr sz="2800" spc="-5" dirty="0">
                <a:latin typeface="Times New Roman"/>
                <a:cs typeface="Times New Roman"/>
              </a:rPr>
              <a:t>because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thought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as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result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removing</a:t>
            </a:r>
            <a:r>
              <a:rPr sz="2800" dirty="0">
                <a:latin typeface="Times New Roman"/>
                <a:cs typeface="Times New Roman"/>
              </a:rPr>
              <a:t> one</a:t>
            </a:r>
            <a:r>
              <a:rPr sz="2800" spc="7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item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that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stack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pops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up.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62742" y="1182876"/>
            <a:ext cx="3617263" cy="464305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186129"/>
            <a:ext cx="8312150" cy="25761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Before</a:t>
            </a:r>
            <a:r>
              <a:rPr sz="2200" dirty="0">
                <a:latin typeface="Times New Roman"/>
                <a:cs typeface="Times New Roman"/>
              </a:rPr>
              <a:t> learning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concepts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Basic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Electronics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Computer </a:t>
            </a:r>
            <a:r>
              <a:rPr sz="2200" b="1" spc="-5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Organization</a:t>
            </a:r>
            <a:r>
              <a:rPr sz="2200" dirty="0">
                <a:latin typeface="Times New Roman"/>
                <a:cs typeface="Times New Roman"/>
              </a:rPr>
              <a:t>, </a:t>
            </a:r>
            <a:r>
              <a:rPr sz="2200" spc="-5" dirty="0">
                <a:latin typeface="Times New Roman"/>
                <a:cs typeface="Times New Roman"/>
              </a:rPr>
              <a:t>you should have </a:t>
            </a:r>
            <a:r>
              <a:rPr sz="2200" dirty="0">
                <a:latin typeface="Times New Roman"/>
                <a:cs typeface="Times New Roman"/>
              </a:rPr>
              <a:t>a basic </a:t>
            </a:r>
            <a:r>
              <a:rPr sz="2200" spc="-5" dirty="0">
                <a:latin typeface="Times New Roman"/>
                <a:cs typeface="Times New Roman"/>
              </a:rPr>
              <a:t>knowledge </a:t>
            </a:r>
            <a:r>
              <a:rPr sz="2200" dirty="0">
                <a:latin typeface="Times New Roman"/>
                <a:cs typeface="Times New Roman"/>
              </a:rPr>
              <a:t>of functional </a:t>
            </a:r>
            <a:r>
              <a:rPr sz="2200" spc="-5" dirty="0">
                <a:latin typeface="Times New Roman"/>
                <a:cs typeface="Times New Roman"/>
              </a:rPr>
              <a:t>units 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computer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3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38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knowledge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mathematics.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3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knowledge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English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language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upto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satisfactory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level.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3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</a:t>
            </a:r>
            <a:r>
              <a:rPr sz="2200" spc="7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 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last</a:t>
            </a:r>
            <a:r>
              <a:rPr sz="2200" spc="7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unit</a:t>
            </a:r>
            <a:r>
              <a:rPr sz="2200" spc="7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we</a:t>
            </a:r>
            <a:r>
              <a:rPr sz="2200" spc="7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have</a:t>
            </a:r>
            <a:r>
              <a:rPr sz="2200" spc="7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discussed</a:t>
            </a:r>
            <a:r>
              <a:rPr sz="2200" spc="7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about</a:t>
            </a:r>
            <a:r>
              <a:rPr sz="2200" spc="7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Memory,</a:t>
            </a:r>
            <a:r>
              <a:rPr sz="2200" spc="7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Register</a:t>
            </a:r>
            <a:r>
              <a:rPr sz="2200" spc="7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Register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transfer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3719" y="0"/>
              <a:ext cx="432028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72358" y="74421"/>
            <a:ext cx="37687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Prerequisite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Recap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7903" y="0"/>
              <a:ext cx="747496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96033" y="74421"/>
            <a:ext cx="69297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Stack</a:t>
            </a:r>
            <a:r>
              <a:rPr spc="20" dirty="0"/>
              <a:t> </a:t>
            </a:r>
            <a:r>
              <a:rPr spc="-10" dirty="0"/>
              <a:t>organization</a:t>
            </a:r>
            <a:r>
              <a:rPr spc="-25" dirty="0"/>
              <a:t> </a:t>
            </a:r>
            <a:r>
              <a:rPr spc="-5" dirty="0"/>
              <a:t>(Register</a:t>
            </a:r>
            <a:r>
              <a:rPr spc="35" dirty="0"/>
              <a:t> </a:t>
            </a:r>
            <a:r>
              <a:rPr spc="-5" dirty="0"/>
              <a:t>Stack)</a:t>
            </a:r>
            <a:r>
              <a:rPr dirty="0"/>
              <a:t> </a:t>
            </a:r>
            <a:r>
              <a:rPr spc="5" dirty="0"/>
              <a:t>(CO3)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873632"/>
            <a:ext cx="4661535" cy="4723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two </a:t>
            </a:r>
            <a:r>
              <a:rPr sz="2800" spc="-5" dirty="0">
                <a:latin typeface="Times New Roman"/>
                <a:cs typeface="Times New Roman"/>
              </a:rPr>
              <a:t>operations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stack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 the </a:t>
            </a:r>
            <a:r>
              <a:rPr sz="2800" spc="-5" dirty="0">
                <a:latin typeface="Times New Roman"/>
                <a:cs typeface="Times New Roman"/>
              </a:rPr>
              <a:t>insertion and </a:t>
            </a:r>
            <a:r>
              <a:rPr sz="2800" spc="-10" dirty="0">
                <a:latin typeface="Times New Roman"/>
                <a:cs typeface="Times New Roman"/>
              </a:rPr>
              <a:t>deletion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items.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insertion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called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push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because</a:t>
            </a:r>
            <a:r>
              <a:rPr sz="2800" spc="46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it</a:t>
            </a:r>
            <a:r>
              <a:rPr sz="2800" spc="4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</a:t>
            </a:r>
            <a:r>
              <a:rPr sz="2800" spc="4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r>
              <a:rPr sz="2800" spc="4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thought</a:t>
            </a:r>
            <a:r>
              <a:rPr sz="2800" spc="484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of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 the </a:t>
            </a:r>
            <a:r>
              <a:rPr sz="2800" spc="-10" dirty="0">
                <a:latin typeface="Times New Roman"/>
                <a:cs typeface="Times New Roman"/>
              </a:rPr>
              <a:t>result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pushing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new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item </a:t>
            </a:r>
            <a:r>
              <a:rPr sz="2800" spc="10" dirty="0">
                <a:latin typeface="Times New Roman"/>
                <a:cs typeface="Times New Roman"/>
              </a:rPr>
              <a:t>on </a:t>
            </a:r>
            <a:r>
              <a:rPr sz="2800" spc="5" dirty="0">
                <a:latin typeface="Times New Roman"/>
                <a:cs typeface="Times New Roman"/>
              </a:rPr>
              <a:t>top. </a:t>
            </a:r>
            <a:r>
              <a:rPr sz="2800" spc="-5" dirty="0">
                <a:latin typeface="Times New Roman"/>
                <a:cs typeface="Times New Roman"/>
              </a:rPr>
              <a:t>The operation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deletion </a:t>
            </a:r>
            <a:r>
              <a:rPr sz="2800" spc="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called </a:t>
            </a:r>
            <a:r>
              <a:rPr sz="2800" dirty="0">
                <a:latin typeface="Times New Roman"/>
                <a:cs typeface="Times New Roman"/>
              </a:rPr>
              <a:t>pop </a:t>
            </a:r>
            <a:r>
              <a:rPr sz="2800" spc="-5" dirty="0">
                <a:latin typeface="Times New Roman"/>
                <a:cs typeface="Times New Roman"/>
              </a:rPr>
              <a:t>because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thought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as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result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removing</a:t>
            </a:r>
            <a:r>
              <a:rPr sz="2800" dirty="0">
                <a:latin typeface="Times New Roman"/>
                <a:cs typeface="Times New Roman"/>
              </a:rPr>
              <a:t> one</a:t>
            </a:r>
            <a:r>
              <a:rPr sz="2800" spc="7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item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that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stack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pops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up.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62742" y="1182876"/>
            <a:ext cx="3617263" cy="464305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3408" y="0"/>
              <a:ext cx="4740910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62045" y="74421"/>
            <a:ext cx="41910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Stack</a:t>
            </a:r>
            <a:r>
              <a:rPr dirty="0"/>
              <a:t> </a:t>
            </a:r>
            <a:r>
              <a:rPr spc="-10" dirty="0"/>
              <a:t>organization</a:t>
            </a:r>
            <a:r>
              <a:rPr spc="-45" dirty="0"/>
              <a:t> </a:t>
            </a:r>
            <a:r>
              <a:rPr spc="-5" dirty="0"/>
              <a:t>(CO3)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991600" cy="6019800"/>
            <a:chOff x="0" y="0"/>
            <a:chExt cx="8991600" cy="60198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816863"/>
              <a:ext cx="8991599" cy="520293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3408" y="0"/>
              <a:ext cx="4740910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62045" y="74421"/>
            <a:ext cx="41910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Stack</a:t>
            </a:r>
            <a:r>
              <a:rPr dirty="0"/>
              <a:t> </a:t>
            </a:r>
            <a:r>
              <a:rPr spc="-10" dirty="0"/>
              <a:t>organization</a:t>
            </a:r>
            <a:r>
              <a:rPr spc="-45" dirty="0"/>
              <a:t> </a:t>
            </a:r>
            <a:r>
              <a:rPr spc="-5" dirty="0"/>
              <a:t>(CO3)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0044" y="498557"/>
            <a:ext cx="4513580" cy="5269865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890269">
              <a:lnSpc>
                <a:spcPct val="100000"/>
              </a:lnSpc>
              <a:spcBef>
                <a:spcPts val="1735"/>
              </a:spcBef>
            </a:pPr>
            <a:r>
              <a:rPr sz="3200" spc="-10" dirty="0">
                <a:latin typeface="Wingdings"/>
                <a:cs typeface="Wingdings"/>
              </a:rPr>
              <a:t></a:t>
            </a:r>
            <a:r>
              <a:rPr sz="3200" spc="225" dirty="0">
                <a:latin typeface="Times New Roman"/>
                <a:cs typeface="Times New Roman"/>
              </a:rPr>
              <a:t> </a:t>
            </a:r>
            <a:r>
              <a:rPr sz="3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Memory</a:t>
            </a:r>
            <a:r>
              <a:rPr sz="3200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Stack</a:t>
            </a:r>
            <a:endParaRPr sz="3200">
              <a:latin typeface="Times New Roman"/>
              <a:cs typeface="Times New Roman"/>
            </a:endParaRPr>
          </a:p>
          <a:p>
            <a:pPr marL="356870" marR="331470" indent="-344805" algn="just">
              <a:lnSpc>
                <a:spcPct val="101000"/>
              </a:lnSpc>
              <a:spcBef>
                <a:spcPts val="140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stack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exist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stand-alone </a:t>
            </a:r>
            <a:r>
              <a:rPr sz="2200" spc="-5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unit as </a:t>
            </a:r>
            <a:r>
              <a:rPr sz="2200" spc="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Register </a:t>
            </a:r>
            <a:r>
              <a:rPr sz="2200" spc="5" dirty="0">
                <a:latin typeface="Times New Roman"/>
                <a:cs typeface="Times New Roman"/>
              </a:rPr>
              <a:t>stack </a:t>
            </a:r>
            <a:r>
              <a:rPr sz="2200" dirty="0">
                <a:latin typeface="Times New Roman"/>
                <a:cs typeface="Times New Roman"/>
              </a:rPr>
              <a:t>or can be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implemented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 random-access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memory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attached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CPU.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39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new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item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inserted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push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operation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follows:</a:t>
            </a:r>
            <a:endParaRPr sz="2200">
              <a:latin typeface="Times New Roman"/>
              <a:cs typeface="Times New Roman"/>
            </a:endParaRPr>
          </a:p>
          <a:p>
            <a:pPr marL="648970" algn="ctr">
              <a:lnSpc>
                <a:spcPct val="100000"/>
              </a:lnSpc>
              <a:tabLst>
                <a:tab pos="2478405" algn="l"/>
              </a:tabLst>
            </a:pPr>
            <a:r>
              <a:rPr sz="2200" dirty="0">
                <a:latin typeface="Times New Roman"/>
                <a:cs typeface="Times New Roman"/>
              </a:rPr>
              <a:t>SP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SP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–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;	M[SP]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Wingdings"/>
                <a:cs typeface="Wingdings"/>
              </a:rPr>
              <a:t></a:t>
            </a:r>
            <a:r>
              <a:rPr sz="2200" spc="-10" dirty="0">
                <a:latin typeface="Times New Roman"/>
                <a:cs typeface="Times New Roman"/>
              </a:rPr>
              <a:t>DR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39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new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item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deleted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pop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operation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follows:</a:t>
            </a:r>
            <a:endParaRPr sz="2200">
              <a:latin typeface="Times New Roman"/>
              <a:cs typeface="Times New Roman"/>
            </a:endParaRPr>
          </a:p>
          <a:p>
            <a:pPr marL="621665" algn="ctr">
              <a:lnSpc>
                <a:spcPct val="100000"/>
              </a:lnSpc>
              <a:spcBef>
                <a:spcPts val="5"/>
              </a:spcBef>
              <a:tabLst>
                <a:tab pos="2521585" algn="l"/>
              </a:tabLst>
            </a:pPr>
            <a:r>
              <a:rPr sz="2200" spc="-5" dirty="0">
                <a:latin typeface="Times New Roman"/>
                <a:cs typeface="Times New Roman"/>
              </a:rPr>
              <a:t>DR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Wingdings"/>
                <a:cs typeface="Wingdings"/>
              </a:rPr>
              <a:t></a:t>
            </a:r>
            <a:r>
              <a:rPr sz="2200" spc="5" dirty="0">
                <a:latin typeface="Times New Roman"/>
                <a:cs typeface="Times New Roman"/>
              </a:rPr>
              <a:t>M[SP];	</a:t>
            </a:r>
            <a:r>
              <a:rPr sz="2200" dirty="0">
                <a:latin typeface="Times New Roman"/>
                <a:cs typeface="Times New Roman"/>
              </a:rPr>
              <a:t>SP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SP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+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0" y="1066800"/>
            <a:ext cx="3529584" cy="50292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823" y="1815286"/>
            <a:ext cx="8076565" cy="2757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2800" spc="5" dirty="0">
                <a:latin typeface="Times New Roman"/>
                <a:cs typeface="Times New Roman"/>
              </a:rPr>
              <a:t>1.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Let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SP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000000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stack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Register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stack.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How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items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5" dirty="0">
                <a:latin typeface="Times New Roman"/>
                <a:cs typeface="Times New Roman"/>
              </a:rPr>
              <a:t>there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stack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if: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2800" dirty="0">
                <a:latin typeface="Times New Roman"/>
                <a:cs typeface="Times New Roman"/>
              </a:rPr>
              <a:t>a.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FULL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EMTY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0?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2800" spc="5" dirty="0">
                <a:latin typeface="Times New Roman"/>
                <a:cs typeface="Times New Roman"/>
              </a:rPr>
              <a:t>b.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FULL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 </a:t>
            </a:r>
            <a:r>
              <a:rPr sz="2800" spc="5" dirty="0">
                <a:latin typeface="Times New Roman"/>
                <a:cs typeface="Times New Roman"/>
              </a:rPr>
              <a:t>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EMTY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1?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9079" y="0"/>
              <a:ext cx="2369566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48098" y="74421"/>
            <a:ext cx="18199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55" dirty="0"/>
              <a:t> </a:t>
            </a:r>
            <a:r>
              <a:rPr spc="-5" dirty="0"/>
              <a:t>Quiz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7991" y="0"/>
              <a:ext cx="1595374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7265" y="74421"/>
            <a:ext cx="9455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29" dirty="0"/>
              <a:t>T</a:t>
            </a:r>
            <a:r>
              <a:rPr dirty="0"/>
              <a:t>op</a:t>
            </a:r>
            <a:r>
              <a:rPr spc="-5" dirty="0"/>
              <a:t>ic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44" y="1015111"/>
            <a:ext cx="566166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3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Hardwired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Micro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programmed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control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unit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684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Topic</a:t>
            </a:r>
            <a:r>
              <a:rPr spc="-55" dirty="0"/>
              <a:t> </a:t>
            </a:r>
            <a:r>
              <a:rPr spc="-5" dirty="0"/>
              <a:t>objective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1044" y="1228090"/>
            <a:ext cx="72593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discuss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 Hardwired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Microprogrammed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1/21/2022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AMCA-0104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7711" y="0"/>
              <a:ext cx="597242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46095" y="62230"/>
            <a:ext cx="54197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>
                <a:latin typeface="Calibri"/>
                <a:cs typeface="Calibri"/>
              </a:rPr>
              <a:t>Microprogrammed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control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(CO3)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44" y="941069"/>
            <a:ext cx="8003540" cy="4722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890" algn="just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control </a:t>
            </a:r>
            <a:r>
              <a:rPr sz="2800" spc="-5" dirty="0">
                <a:latin typeface="Times New Roman"/>
                <a:cs typeface="Times New Roman"/>
              </a:rPr>
              <a:t>unit whose </a:t>
            </a:r>
            <a:r>
              <a:rPr sz="2800" dirty="0">
                <a:latin typeface="Times New Roman"/>
                <a:cs typeface="Times New Roman"/>
              </a:rPr>
              <a:t>binary control </a:t>
            </a:r>
            <a:r>
              <a:rPr sz="2800" spc="-5" dirty="0">
                <a:latin typeface="Times New Roman"/>
                <a:cs typeface="Times New Roman"/>
              </a:rPr>
              <a:t>variables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stored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memory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called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Microprogrammed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control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unit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Each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control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memory</a:t>
            </a:r>
            <a:r>
              <a:rPr sz="2800" spc="-5" dirty="0">
                <a:latin typeface="Times New Roman"/>
                <a:cs typeface="Times New Roman"/>
              </a:rPr>
              <a:t> contains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microinstruction </a:t>
            </a:r>
            <a:r>
              <a:rPr sz="2800" dirty="0">
                <a:latin typeface="Times New Roman"/>
                <a:cs typeface="Times New Roman"/>
              </a:rPr>
              <a:t>. </a:t>
            </a:r>
            <a:r>
              <a:rPr sz="2800" spc="-5" dirty="0">
                <a:latin typeface="Times New Roman"/>
                <a:cs typeface="Times New Roman"/>
              </a:rPr>
              <a:t>The microinstruction specifies </a:t>
            </a:r>
            <a:r>
              <a:rPr sz="2800" dirty="0">
                <a:latin typeface="Times New Roman"/>
                <a:cs typeface="Times New Roman"/>
              </a:rPr>
              <a:t>one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more</a:t>
            </a:r>
            <a:r>
              <a:rPr sz="2800" spc="-5" dirty="0">
                <a:latin typeface="Times New Roman"/>
                <a:cs typeface="Times New Roman"/>
              </a:rPr>
              <a:t> microoperations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system. </a:t>
            </a:r>
            <a:r>
              <a:rPr sz="2800" spc="5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sequence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microinstructions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constitutes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Microprogram.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ROM </a:t>
            </a:r>
            <a:r>
              <a:rPr sz="2800" spc="-5" dirty="0">
                <a:latin typeface="Times New Roman"/>
                <a:cs typeface="Times New Roman"/>
              </a:rPr>
              <a:t>words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10" dirty="0">
                <a:latin typeface="Times New Roman"/>
                <a:cs typeface="Times New Roman"/>
              </a:rPr>
              <a:t>made </a:t>
            </a:r>
            <a:r>
              <a:rPr sz="2800" spc="-5" dirty="0">
                <a:latin typeface="Times New Roman"/>
                <a:cs typeface="Times New Roman"/>
              </a:rPr>
              <a:t>permanent </a:t>
            </a:r>
            <a:r>
              <a:rPr sz="2800" dirty="0">
                <a:latin typeface="Times New Roman"/>
                <a:cs typeface="Times New Roman"/>
              </a:rPr>
              <a:t>during </a:t>
            </a:r>
            <a:r>
              <a:rPr sz="2800" spc="-5" dirty="0">
                <a:latin typeface="Times New Roman"/>
                <a:cs typeface="Times New Roman"/>
              </a:rPr>
              <a:t>the hardware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production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unit.</a:t>
            </a:r>
            <a:r>
              <a:rPr sz="2800" spc="7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content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word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ROM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given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address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specifies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microinstruction.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66738"/>
            <a:ext cx="675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1/21/2022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84107" y="6466738"/>
            <a:ext cx="166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7711" y="0"/>
              <a:ext cx="597242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46095" y="62230"/>
            <a:ext cx="54197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>
                <a:latin typeface="Calibri"/>
                <a:cs typeface="Calibri"/>
              </a:rPr>
              <a:t>Microprogrammed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control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(CO3)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1140" y="865835"/>
            <a:ext cx="8689340" cy="450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When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control </a:t>
            </a:r>
            <a:r>
              <a:rPr sz="2800" spc="-5" dirty="0">
                <a:latin typeface="Times New Roman"/>
                <a:cs typeface="Times New Roman"/>
              </a:rPr>
              <a:t>signals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generated </a:t>
            </a:r>
            <a:r>
              <a:rPr sz="2800" spc="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hardware </a:t>
            </a:r>
            <a:r>
              <a:rPr sz="2800" spc="-5" dirty="0">
                <a:latin typeface="Times New Roman"/>
                <a:cs typeface="Times New Roman"/>
              </a:rPr>
              <a:t>using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conventional logic design techniques,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control unit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said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 be </a:t>
            </a:r>
            <a:r>
              <a:rPr sz="2800" dirty="0">
                <a:latin typeface="Times New Roman"/>
                <a:cs typeface="Times New Roman"/>
              </a:rPr>
              <a:t>hardwired. </a:t>
            </a:r>
            <a:r>
              <a:rPr sz="2800" spc="-5" dirty="0">
                <a:latin typeface="Times New Roman"/>
                <a:cs typeface="Times New Roman"/>
              </a:rPr>
              <a:t>Microprogramming is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second alternative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designing 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control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unit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digital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computer.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 principle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microprogramming </a:t>
            </a:r>
            <a:r>
              <a:rPr sz="2800" spc="-10" dirty="0">
                <a:latin typeface="Times New Roman"/>
                <a:cs typeface="Times New Roman"/>
              </a:rPr>
              <a:t>is an </a:t>
            </a:r>
            <a:r>
              <a:rPr sz="2800" spc="-5" dirty="0">
                <a:latin typeface="Times New Roman"/>
                <a:cs typeface="Times New Roman"/>
              </a:rPr>
              <a:t>elegant and systematic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 </a:t>
            </a:r>
            <a:r>
              <a:rPr sz="2800" spc="5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controlling the </a:t>
            </a:r>
            <a:r>
              <a:rPr sz="2800" spc="-10" dirty="0">
                <a:latin typeface="Times New Roman"/>
                <a:cs typeface="Times New Roman"/>
              </a:rPr>
              <a:t>micro </a:t>
            </a:r>
            <a:r>
              <a:rPr sz="2800" spc="-5" dirty="0">
                <a:latin typeface="Times New Roman"/>
                <a:cs typeface="Times New Roman"/>
              </a:rPr>
              <a:t>operation sequence </a:t>
            </a:r>
            <a:r>
              <a:rPr sz="2800" spc="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digital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computer.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66738"/>
            <a:ext cx="675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1/21/2022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84107" y="6466738"/>
            <a:ext cx="166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sodapdf-converted (2)</Template>
  <TotalTime>0</TotalTime>
  <Words>2734</Words>
  <Application>Microsoft Office PowerPoint</Application>
  <PresentationFormat>On-screen Show (4:3)</PresentationFormat>
  <Paragraphs>561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Cambria Math</vt:lpstr>
      <vt:lpstr>Times New Roman</vt:lpstr>
      <vt:lpstr>Wingdings</vt:lpstr>
      <vt:lpstr>Office Theme</vt:lpstr>
      <vt:lpstr>Central Processing Unit</vt:lpstr>
      <vt:lpstr>Hardwired control unit</vt:lpstr>
      <vt:lpstr>Course Objective</vt:lpstr>
      <vt:lpstr>Course Outcome</vt:lpstr>
      <vt:lpstr>Prerequisite and Recap</vt:lpstr>
      <vt:lpstr>Topic</vt:lpstr>
      <vt:lpstr>Topic objective</vt:lpstr>
      <vt:lpstr>Microprogrammed control (CO3)</vt:lpstr>
      <vt:lpstr>Microprogrammed control (CO3)</vt:lpstr>
      <vt:lpstr>PowerPoint Presentation</vt:lpstr>
      <vt:lpstr>PowerPoint Presentation</vt:lpstr>
      <vt:lpstr>PowerPoint Presentation</vt:lpstr>
      <vt:lpstr>PowerPoint Presentation</vt:lpstr>
      <vt:lpstr>Disadvantages of Microprogrammed Control Unit</vt:lpstr>
      <vt:lpstr>Microinstruction (CO3)</vt:lpstr>
      <vt:lpstr>Microinstruction (CO3)</vt:lpstr>
      <vt:lpstr>Microinstruction (CO3)</vt:lpstr>
      <vt:lpstr>Microinstruction (CO3)</vt:lpstr>
      <vt:lpstr>Microprogram Sequencer</vt:lpstr>
      <vt:lpstr>Microprogram Sequencer</vt:lpstr>
      <vt:lpstr>Microprogram Sequencer</vt:lpstr>
      <vt:lpstr>Microprogram Sequencer</vt:lpstr>
      <vt:lpstr>Microprogram Sequencer</vt:lpstr>
      <vt:lpstr>Microprogram Sequencer</vt:lpstr>
      <vt:lpstr>Daily Quiz</vt:lpstr>
      <vt:lpstr>Tutorial</vt:lpstr>
      <vt:lpstr>Tutorial</vt:lpstr>
      <vt:lpstr>Tutorial</vt:lpstr>
      <vt:lpstr>Tutorial</vt:lpstr>
      <vt:lpstr>Daily Quiz</vt:lpstr>
      <vt:lpstr>Hardwired control unit</vt:lpstr>
      <vt:lpstr>Hardwired control unit</vt:lpstr>
      <vt:lpstr>Hardwired control unit</vt:lpstr>
      <vt:lpstr>Topic</vt:lpstr>
      <vt:lpstr>Topic</vt:lpstr>
      <vt:lpstr>Topic</vt:lpstr>
      <vt:lpstr>Topic</vt:lpstr>
      <vt:lpstr>Topic</vt:lpstr>
      <vt:lpstr>General register organization (CO3)</vt:lpstr>
      <vt:lpstr>General register organization (CO3)</vt:lpstr>
      <vt:lpstr>General register organization (CO3)</vt:lpstr>
      <vt:lpstr>General register organization (CO3)</vt:lpstr>
      <vt:lpstr>General register organization (CO3)</vt:lpstr>
      <vt:lpstr>General register organization (CO3)</vt:lpstr>
      <vt:lpstr>General register organization (CO3)</vt:lpstr>
      <vt:lpstr>General register organization (CO3)</vt:lpstr>
      <vt:lpstr>Stack organization (CO3)</vt:lpstr>
      <vt:lpstr>Stack organization (Register Stack) (CO3)</vt:lpstr>
      <vt:lpstr>Stack organization (Register Stack) (CO3)</vt:lpstr>
      <vt:lpstr>Stack organization (Register Stack) (CO3)</vt:lpstr>
      <vt:lpstr>Stack organization (CO3)</vt:lpstr>
      <vt:lpstr>Stack organization (CO3)</vt:lpstr>
      <vt:lpstr>Daily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Processing Unit</dc:title>
  <dc:creator>DESKTOP</dc:creator>
  <cp:lastModifiedBy>DESKTOP</cp:lastModifiedBy>
  <cp:revision>1</cp:revision>
  <dcterms:created xsi:type="dcterms:W3CDTF">2022-11-24T15:10:26Z</dcterms:created>
  <dcterms:modified xsi:type="dcterms:W3CDTF">2022-11-24T15:10:56Z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2022-11-24T00:00:00Z</vt:filetime>
  </property>
</Properties>
</file>