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202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76179"/>
            <a:ext cx="4800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67602" y="9900919"/>
            <a:ext cx="2324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NPTEL.AC.IN/COURS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4351" y="891285"/>
            <a:ext cx="244983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UNIT-V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200" b="1" spc="-5" dirty="0">
                <a:latin typeface="Times New Roman"/>
                <a:cs typeface="Times New Roman"/>
              </a:rPr>
              <a:t>INPUT-OUTPUT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74266"/>
            <a:ext cx="5715635" cy="7547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Peripheral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Devices:</a:t>
            </a:r>
            <a:endParaRPr sz="1400">
              <a:latin typeface="Times New Roman"/>
              <a:cs typeface="Times New Roman"/>
            </a:endParaRPr>
          </a:p>
          <a:p>
            <a:pPr marL="12700" marR="124460">
              <a:lnSpc>
                <a:spcPct val="110400"/>
              </a:lnSpc>
              <a:spcBef>
                <a:spcPts val="101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organization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depends</a:t>
            </a:r>
            <a:r>
              <a:rPr sz="1200" dirty="0">
                <a:latin typeface="Times New Roman"/>
                <a:cs typeface="Times New Roman"/>
              </a:rPr>
              <a:t> upon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 of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central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outside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5" dirty="0">
                <a:latin typeface="Times New Roman"/>
                <a:cs typeface="Times New Roman"/>
              </a:rPr>
              <a:t> common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devices are: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i)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ii)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Keyboard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iii) </a:t>
            </a:r>
            <a:r>
              <a:rPr sz="1200" spc="-5" dirty="0">
                <a:latin typeface="Times New Roman"/>
                <a:cs typeface="Times New Roman"/>
              </a:rPr>
              <a:t>Mouse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iv)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Printer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v)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Magnetic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tapes</a:t>
            </a:r>
            <a:endParaRPr sz="1200">
              <a:latin typeface="Times New Roman"/>
              <a:cs typeface="Times New Roman"/>
            </a:endParaRPr>
          </a:p>
          <a:p>
            <a:pPr marL="12700" marR="350520" indent="15240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online.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b="1" dirty="0">
                <a:latin typeface="Times New Roman"/>
                <a:cs typeface="Times New Roman"/>
              </a:rPr>
              <a:t>Input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Output Interface</a:t>
            </a:r>
            <a:endParaRPr sz="1400">
              <a:latin typeface="Times New Roman"/>
              <a:cs typeface="Times New Roman"/>
            </a:endParaRPr>
          </a:p>
          <a:p>
            <a:pPr marL="12700" marR="247650" indent="153670">
              <a:lnSpc>
                <a:spcPct val="110000"/>
              </a:lnSpc>
              <a:spcBef>
                <a:spcPts val="1015"/>
              </a:spcBef>
            </a:pPr>
            <a:r>
              <a:rPr sz="1200" spc="-10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transferring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12700" marR="74930" indent="38100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interfacing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central</a:t>
            </a:r>
            <a:r>
              <a:rPr sz="1200" dirty="0">
                <a:latin typeface="Times New Roman"/>
                <a:cs typeface="Times New Roman"/>
              </a:rPr>
              <a:t> 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unit.</a:t>
            </a:r>
            <a:endParaRPr sz="1200">
              <a:latin typeface="Times New Roman"/>
              <a:cs typeface="Times New Roman"/>
            </a:endParaRPr>
          </a:p>
          <a:p>
            <a:pPr marL="12700" marR="322580" indent="114300">
              <a:lnSpc>
                <a:spcPct val="110000"/>
              </a:lnSpc>
              <a:spcBef>
                <a:spcPts val="10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purpose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resolve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differences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between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central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each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peripheral.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Differences </a:t>
            </a:r>
            <a:r>
              <a:rPr sz="1200" dirty="0">
                <a:latin typeface="Times New Roman"/>
                <a:cs typeface="Times New Roman"/>
              </a:rPr>
              <a:t>are:-</a:t>
            </a:r>
            <a:endParaRPr sz="1200">
              <a:latin typeface="Times New Roman"/>
              <a:cs typeface="Times New Roman"/>
            </a:endParaRPr>
          </a:p>
          <a:p>
            <a:pPr marL="469265" marR="370205" indent="-228600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electromechnical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electromagnetic devices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CPU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 </a:t>
            </a:r>
            <a:r>
              <a:rPr sz="1200" spc="-5" dirty="0">
                <a:latin typeface="Times New Roman"/>
                <a:cs typeface="Times New Roman"/>
              </a:rPr>
              <a:t>are electronic devices. Therefore, </a:t>
            </a:r>
            <a:r>
              <a:rPr sz="1200" dirty="0">
                <a:latin typeface="Times New Roman"/>
                <a:cs typeface="Times New Roman"/>
              </a:rPr>
              <a:t>a conversion of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values may 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469265" marR="163195" indent="-228600">
              <a:lnSpc>
                <a:spcPct val="110800"/>
              </a:lnSpc>
              <a:spcBef>
                <a:spcPts val="985"/>
              </a:spcBef>
              <a:tabLst>
                <a:tab pos="507365" algn="l"/>
              </a:tabLst>
            </a:pPr>
            <a:r>
              <a:rPr sz="1200" dirty="0">
                <a:latin typeface="Times New Roman"/>
                <a:cs typeface="Times New Roman"/>
              </a:rPr>
              <a:t>2.		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consequently,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synchronization </a:t>
            </a:r>
            <a:r>
              <a:rPr sz="1200" spc="-5" dirty="0">
                <a:latin typeface="Times New Roman"/>
                <a:cs typeface="Times New Roman"/>
              </a:rPr>
              <a:t>mechanism</a:t>
            </a:r>
            <a:r>
              <a:rPr sz="1200" dirty="0">
                <a:latin typeface="Times New Roman"/>
                <a:cs typeface="Times New Roman"/>
              </a:rPr>
              <a:t> 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formats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9950"/>
            <a:ext cx="562673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6570">
              <a:lnSpc>
                <a:spcPct val="11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executing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Programmed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Flowchart-: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05296"/>
            <a:ext cx="574103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Drawback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Programmed </a:t>
            </a:r>
            <a:r>
              <a:rPr sz="1200" spc="-15" dirty="0">
                <a:latin typeface="Times New Roman"/>
                <a:cs typeface="Times New Roman"/>
              </a:rPr>
              <a:t>I/O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drawback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Program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that the</a:t>
            </a:r>
            <a:r>
              <a:rPr sz="1200" spc="-5" dirty="0">
                <a:latin typeface="Times New Roman"/>
                <a:cs typeface="Times New Roman"/>
              </a:rPr>
              <a:t> 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monitor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units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 the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stays</a:t>
            </a:r>
            <a:r>
              <a:rPr sz="1200" dirty="0">
                <a:latin typeface="Times New Roman"/>
                <a:cs typeface="Times New Roman"/>
              </a:rPr>
              <a:t> in a program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 until the </a:t>
            </a:r>
            <a:r>
              <a:rPr sz="1200" spc="-15" dirty="0">
                <a:latin typeface="Times New Roman"/>
                <a:cs typeface="Times New Roman"/>
              </a:rPr>
              <a:t>I/O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dirty="0">
                <a:latin typeface="Times New Roman"/>
                <a:cs typeface="Times New Roman"/>
              </a:rPr>
              <a:t> time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wasted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keeping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eye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remove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Interrupt-Initiated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I/O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10300"/>
              </a:lnSpc>
              <a:spcBef>
                <a:spcPts val="969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interrupt facility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of transfer.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meantime the </a:t>
            </a:r>
            <a:r>
              <a:rPr sz="1200" spc="-5" dirty="0">
                <a:latin typeface="Times New Roman"/>
                <a:cs typeface="Times New Roman"/>
              </a:rPr>
              <a:t>CPU executes </a:t>
            </a:r>
            <a:r>
              <a:rPr sz="1200" dirty="0">
                <a:latin typeface="Times New Roman"/>
                <a:cs typeface="Times New Roman"/>
              </a:rPr>
              <a:t>other program. When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sends</a:t>
            </a:r>
            <a:r>
              <a:rPr sz="1200" dirty="0">
                <a:latin typeface="Times New Roman"/>
                <a:cs typeface="Times New Roman"/>
              </a:rPr>
              <a:t> it to the </a:t>
            </a:r>
            <a:r>
              <a:rPr sz="1200" spc="-5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 marL="12700" marR="44450" algn="just">
              <a:lnSpc>
                <a:spcPct val="1101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CPU receives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an signal, </a:t>
            </a:r>
            <a:r>
              <a:rPr sz="1200" dirty="0">
                <a:latin typeface="Times New Roman"/>
                <a:cs typeface="Times New Roman"/>
              </a:rPr>
              <a:t>it temporarily </a:t>
            </a:r>
            <a:r>
              <a:rPr sz="1200" spc="-5" dirty="0">
                <a:latin typeface="Times New Roman"/>
                <a:cs typeface="Times New Roman"/>
              </a:rPr>
              <a:t>stops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execution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branches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service program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I/O </a:t>
            </a:r>
            <a:r>
              <a:rPr sz="1200" spc="-5" dirty="0">
                <a:latin typeface="Times New Roman"/>
                <a:cs typeface="Times New Roman"/>
              </a:rPr>
              <a:t>transfer and after completing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back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task,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originally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performing.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type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IO,</a:t>
            </a:r>
            <a:r>
              <a:rPr sz="1200" dirty="0">
                <a:latin typeface="Times New Roman"/>
                <a:cs typeface="Times New Roman"/>
              </a:rPr>
              <a:t> 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dirty="0">
                <a:latin typeface="Times New Roman"/>
                <a:cs typeface="Times New Roman"/>
              </a:rPr>
              <a:t> not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flag.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 to perform</a:t>
            </a:r>
            <a:r>
              <a:rPr sz="1200" spc="-5" dirty="0">
                <a:latin typeface="Times New Roman"/>
                <a:cs typeface="Times New Roman"/>
              </a:rPr>
              <a:t> its</a:t>
            </a:r>
            <a:r>
              <a:rPr sz="1200" dirty="0">
                <a:latin typeface="Times New Roman"/>
                <a:cs typeface="Times New Roman"/>
              </a:rPr>
              <a:t> task.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110744"/>
            <a:ext cx="5578581" cy="3202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8238"/>
            <a:ext cx="5688330" cy="884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Whenever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attention,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  <a:p>
            <a:pPr marL="469265" marR="313690" indent="-228600">
              <a:lnSpc>
                <a:spcPct val="110000"/>
              </a:lnSpc>
              <a:spcBef>
                <a:spcPts val="100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address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subroutine.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There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ways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dirty="0">
                <a:latin typeface="Times New Roman"/>
                <a:cs typeface="Times New Roman"/>
              </a:rPr>
              <a:t> address: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Vectored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Non-vectored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endParaRPr sz="1200">
              <a:latin typeface="Times New Roman"/>
              <a:cs typeface="Times New Roman"/>
            </a:endParaRPr>
          </a:p>
          <a:p>
            <a:pPr marL="469265" marR="672465" indent="-228600">
              <a:lnSpc>
                <a:spcPct val="1102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vectored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interrupt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branch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vectored.</a:t>
            </a:r>
            <a:endParaRPr sz="1200">
              <a:latin typeface="Times New Roman"/>
              <a:cs typeface="Times New Roman"/>
            </a:endParaRPr>
          </a:p>
          <a:p>
            <a:pPr marL="469265" marR="158750" indent="-228600">
              <a:lnSpc>
                <a:spcPct val="110000"/>
              </a:lnSpc>
              <a:spcBef>
                <a:spcPts val="100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non-vectored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fixed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Priority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Interrupt: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1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There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15" dirty="0">
                <a:latin typeface="Times New Roman"/>
                <a:cs typeface="Times New Roman"/>
              </a:rPr>
              <a:t>IO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attached</a:t>
            </a:r>
            <a:r>
              <a:rPr sz="1200" dirty="0">
                <a:latin typeface="Times New Roman"/>
                <a:cs typeface="Times New Roman"/>
              </a:rPr>
              <a:t>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generating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interrupt.</a:t>
            </a:r>
            <a:endParaRPr sz="1200">
              <a:latin typeface="Times New Roman"/>
              <a:cs typeface="Times New Roman"/>
            </a:endParaRPr>
          </a:p>
          <a:p>
            <a:pPr marL="469265" marR="55244" indent="-228600">
              <a:lnSpc>
                <a:spcPct val="111000"/>
              </a:lnSpc>
              <a:spcBef>
                <a:spcPts val="98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When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device,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-5" dirty="0">
                <a:latin typeface="Times New Roman"/>
                <a:cs typeface="Times New Roman"/>
              </a:rPr>
              <a:t> serviced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first.</a:t>
            </a:r>
            <a:endParaRPr sz="1200">
              <a:latin typeface="Times New Roman"/>
              <a:cs typeface="Times New Roman"/>
            </a:endParaRPr>
          </a:p>
          <a:p>
            <a:pPr marL="469265" marR="13970" indent="-228600">
              <a:lnSpc>
                <a:spcPct val="11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 priority.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Establishing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priority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in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40"/>
              </a:spcBef>
              <a:tabLst>
                <a:tab pos="9264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pooling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identify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spc="-5" dirty="0">
                <a:latin typeface="Times New Roman"/>
                <a:cs typeface="Times New Roman"/>
              </a:rPr>
              <a:t>Polling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Procedure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3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There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interrupts.</a:t>
            </a:r>
            <a:endParaRPr sz="1200">
              <a:latin typeface="Times New Roman"/>
              <a:cs typeface="Times New Roman"/>
            </a:endParaRPr>
          </a:p>
          <a:p>
            <a:pPr marL="469265" marR="289560" indent="-228600">
              <a:lnSpc>
                <a:spcPct val="110800"/>
              </a:lnSpc>
              <a:spcBef>
                <a:spcPts val="98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</a:t>
            </a:r>
            <a:r>
              <a:rPr sz="1200" spc="5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that polls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sequence.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tested</a:t>
            </a:r>
            <a:r>
              <a:rPr sz="1200" dirty="0">
                <a:latin typeface="Times New Roman"/>
                <a:cs typeface="Times New Roman"/>
              </a:rPr>
              <a:t> first.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routine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highest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served.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100"/>
              </a:lnSpc>
              <a:spcBef>
                <a:spcPts val="100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disadvantage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large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70420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accepts</a:t>
            </a:r>
            <a:r>
              <a:rPr sz="1200" spc="-5" dirty="0">
                <a:latin typeface="Times New Roman"/>
                <a:cs typeface="Times New Roman"/>
              </a:rPr>
              <a:t> interrupt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determine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priorities.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To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dirty="0">
                <a:latin typeface="Times New Roman"/>
                <a:cs typeface="Times New Roman"/>
              </a:rPr>
              <a:t> up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interrupting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polling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 of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spc="-5" dirty="0">
                <a:latin typeface="Times New Roman"/>
                <a:cs typeface="Times New Roman"/>
              </a:rPr>
              <a:t>Serial</a:t>
            </a:r>
            <a:r>
              <a:rPr sz="1200" b="1" dirty="0">
                <a:latin typeface="Times New Roman"/>
                <a:cs typeface="Times New Roman"/>
              </a:rPr>
              <a:t> or</a:t>
            </a:r>
            <a:r>
              <a:rPr sz="1200" b="1" spc="2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Daisy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Chaining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Priority: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3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  <a:p>
            <a:pPr marL="469265" marR="258445" indent="-228600">
              <a:lnSpc>
                <a:spcPct val="110000"/>
              </a:lnSpc>
              <a:spcBef>
                <a:spcPts val="100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INTACK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which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 to PI(priority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first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device.</a:t>
            </a:r>
            <a:endParaRPr sz="1200">
              <a:latin typeface="Times New Roman"/>
              <a:cs typeface="Times New Roman"/>
            </a:endParaRPr>
          </a:p>
          <a:p>
            <a:pPr marL="469265" marR="153670" indent="-228600">
              <a:lnSpc>
                <a:spcPct val="110000"/>
              </a:lnSpc>
              <a:spcBef>
                <a:spcPts val="101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place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VAD(vector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address)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bus.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signal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 in PO(priority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not it </a:t>
            </a:r>
            <a:r>
              <a:rPr sz="1200" spc="-5" dirty="0">
                <a:latin typeface="Times New Roman"/>
                <a:cs typeface="Times New Roman"/>
              </a:rPr>
              <a:t>pass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signal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device through </a:t>
            </a:r>
            <a:r>
              <a:rPr sz="1200" dirty="0">
                <a:latin typeface="Times New Roman"/>
                <a:cs typeface="Times New Roman"/>
              </a:rPr>
              <a:t>PO(priority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out)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This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found.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whose </a:t>
            </a:r>
            <a:r>
              <a:rPr sz="1200" spc="5" dirty="0">
                <a:latin typeface="Times New Roman"/>
                <a:cs typeface="Times New Roman"/>
              </a:rPr>
              <a:t>PI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58961"/>
            <a:ext cx="573532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Parallel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Priority Interrupt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1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interrupt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whose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259831"/>
            <a:ext cx="5731509" cy="30671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9950"/>
            <a:ext cx="542671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179705" indent="-228600">
              <a:lnSpc>
                <a:spcPct val="11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Mask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disable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 higher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being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Priority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bits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dirty="0">
                <a:latin typeface="Times New Roman"/>
                <a:cs typeface="Times New Roman"/>
              </a:rPr>
              <a:t> output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it sets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IST(interrupt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dirty="0">
                <a:latin typeface="Times New Roman"/>
                <a:cs typeface="Times New Roman"/>
              </a:rPr>
              <a:t> flip flop).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9423907"/>
            <a:ext cx="4938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Interrupt–Initiated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flowchart: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631947"/>
            <a:ext cx="5731509" cy="4310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095743"/>
            <a:ext cx="5731509" cy="22002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311520"/>
            <a:ext cx="5752465" cy="439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Direct Memory Access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(DMA):</a:t>
            </a:r>
            <a:endParaRPr sz="1200">
              <a:latin typeface="Times New Roman"/>
              <a:cs typeface="Times New Roman"/>
            </a:endParaRPr>
          </a:p>
          <a:p>
            <a:pPr marL="12700" marR="5080" indent="153670">
              <a:lnSpc>
                <a:spcPct val="110200"/>
              </a:lnSpc>
              <a:spcBef>
                <a:spcPts val="98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dirty="0">
                <a:latin typeface="Times New Roman"/>
                <a:cs typeface="Times New Roman"/>
              </a:rPr>
              <a:t> 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(DMA)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transfer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 unit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 memory bus. The transfer of </a:t>
            </a:r>
            <a:r>
              <a:rPr sz="1200" spc="-5" dirty="0">
                <a:latin typeface="Times New Roman"/>
                <a:cs typeface="Times New Roman"/>
              </a:rPr>
              <a:t>data between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fast storage </a:t>
            </a:r>
            <a:r>
              <a:rPr sz="1200" dirty="0">
                <a:latin typeface="Times New Roman"/>
                <a:cs typeface="Times New Roman"/>
              </a:rPr>
              <a:t>device such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magnetic</a:t>
            </a:r>
            <a:r>
              <a:rPr sz="1200" dirty="0">
                <a:latin typeface="Times New Roman"/>
                <a:cs typeface="Times New Roman"/>
              </a:rPr>
              <a:t> disk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often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CPU.</a:t>
            </a:r>
            <a:r>
              <a:rPr sz="1200" dirty="0">
                <a:latin typeface="Times New Roman"/>
                <a:cs typeface="Times New Roman"/>
              </a:rPr>
              <a:t> Removing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path </a:t>
            </a:r>
            <a:r>
              <a:rPr sz="1200" dirty="0">
                <a:latin typeface="Times New Roman"/>
                <a:cs typeface="Times New Roman"/>
              </a:rPr>
              <a:t>and letting the </a:t>
            </a:r>
            <a:r>
              <a:rPr sz="1200" spc="-5" dirty="0">
                <a:latin typeface="Times New Roman"/>
                <a:cs typeface="Times New Roman"/>
              </a:rPr>
              <a:t>peripheral device </a:t>
            </a:r>
            <a:r>
              <a:rPr sz="1200" dirty="0">
                <a:latin typeface="Times New Roman"/>
                <a:cs typeface="Times New Roman"/>
              </a:rPr>
              <a:t>manage the memory buses directly would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5" dirty="0">
                <a:latin typeface="Times New Roman"/>
                <a:cs typeface="Times New Roman"/>
              </a:rPr>
              <a:t> Access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(DMA).</a:t>
            </a:r>
            <a:endParaRPr sz="1200">
              <a:latin typeface="Times New Roman"/>
              <a:cs typeface="Times New Roman"/>
            </a:endParaRPr>
          </a:p>
          <a:p>
            <a:pPr marL="12700" marR="123189">
              <a:lnSpc>
                <a:spcPct val="11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dirty="0">
                <a:latin typeface="Times New Roman"/>
                <a:cs typeface="Times New Roman"/>
              </a:rPr>
              <a:t> transfer,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idle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 takes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dirty="0">
                <a:latin typeface="Times New Roman"/>
                <a:cs typeface="Times New Roman"/>
              </a:rPr>
              <a:t> the 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12700" marR="315595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placed </a:t>
            </a:r>
            <a:r>
              <a:rPr sz="1200" dirty="0">
                <a:latin typeface="Times New Roman"/>
                <a:cs typeface="Times New Roman"/>
              </a:rPr>
              <a:t>in an idle state in a </a:t>
            </a:r>
            <a:r>
              <a:rPr sz="1200" spc="-5" dirty="0">
                <a:latin typeface="Times New Roman"/>
                <a:cs typeface="Times New Roman"/>
              </a:rPr>
              <a:t>variety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ways. One common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buses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(BR)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(BG)</a:t>
            </a:r>
            <a:endParaRPr sz="1200">
              <a:latin typeface="Times New Roman"/>
              <a:cs typeface="Times New Roman"/>
            </a:endParaRPr>
          </a:p>
          <a:p>
            <a:pPr marL="12700" marR="135890" indent="190500" algn="just">
              <a:lnSpc>
                <a:spcPct val="1104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These two control </a:t>
            </a:r>
            <a:r>
              <a:rPr sz="1200" dirty="0">
                <a:latin typeface="Times New Roman"/>
                <a:cs typeface="Times New Roman"/>
              </a:rPr>
              <a:t>signals in the </a:t>
            </a:r>
            <a:r>
              <a:rPr sz="1200" spc="-5" dirty="0">
                <a:latin typeface="Times New Roman"/>
                <a:cs typeface="Times New Roman"/>
              </a:rPr>
              <a:t>CPU that facilitates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DMA transfer.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Bus Request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(BR)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is used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DMA controller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CPU. When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input is active,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80648"/>
            <a:ext cx="5555718" cy="3564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9950"/>
            <a:ext cx="569531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high </a:t>
            </a:r>
            <a:r>
              <a:rPr sz="1200" i="1" spc="-5" dirty="0">
                <a:latin typeface="Times New Roman"/>
                <a:cs typeface="Times New Roman"/>
              </a:rPr>
              <a:t>Impedance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state.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Impedance</a:t>
            </a:r>
            <a:r>
              <a:rPr sz="1200" dirty="0">
                <a:latin typeface="Times New Roman"/>
                <a:cs typeface="Times New Roman"/>
              </a:rPr>
              <a:t> state means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disconnected.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53254"/>
            <a:ext cx="5664200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6230">
              <a:lnSpc>
                <a:spcPct val="1101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Bus </a:t>
            </a:r>
            <a:r>
              <a:rPr sz="1200" i="1" spc="-5" dirty="0">
                <a:latin typeface="Times New Roman"/>
                <a:cs typeface="Times New Roman"/>
              </a:rPr>
              <a:t>Grant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(BG)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(BR)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>
              <a:latin typeface="Times New Roman"/>
              <a:cs typeface="Times New Roman"/>
            </a:endParaRPr>
          </a:p>
          <a:p>
            <a:pPr marL="12700" marR="17145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disables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Bus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Request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(BR)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dirty="0">
                <a:latin typeface="Times New Roman"/>
                <a:cs typeface="Times New Roman"/>
              </a:rPr>
              <a:t> disables the </a:t>
            </a:r>
            <a:r>
              <a:rPr sz="1200" i="1" spc="-5" dirty="0">
                <a:latin typeface="Times New Roman"/>
                <a:cs typeface="Times New Roman"/>
              </a:rPr>
              <a:t>Bus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Grant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(BG)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Burst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Stealing</a:t>
            </a:r>
            <a:endParaRPr sz="1200">
              <a:latin typeface="Times New Roman"/>
              <a:cs typeface="Times New Roman"/>
            </a:endParaRPr>
          </a:p>
          <a:p>
            <a:pPr marL="469265" marR="13970" indent="-321945">
              <a:lnSpc>
                <a:spcPct val="110500"/>
              </a:lnSpc>
              <a:spcBef>
                <a:spcPts val="99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i)	</a:t>
            </a:r>
            <a:r>
              <a:rPr sz="1200" spc="-5" dirty="0">
                <a:latin typeface="Times New Roman"/>
                <a:cs typeface="Times New Roman"/>
              </a:rPr>
              <a:t>DMA Burst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:-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block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</a:t>
            </a:r>
            <a:r>
              <a:rPr sz="1200" dirty="0">
                <a:latin typeface="Times New Roman"/>
                <a:cs typeface="Times New Roman"/>
              </a:rPr>
              <a:t> in continuous burst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the</a:t>
            </a:r>
            <a:r>
              <a:rPr sz="1200" spc="-5" dirty="0">
                <a:latin typeface="Times New Roman"/>
                <a:cs typeface="Times New Roman"/>
              </a:rPr>
              <a:t> DMA </a:t>
            </a:r>
            <a:r>
              <a:rPr sz="1200" dirty="0">
                <a:latin typeface="Times New Roman"/>
                <a:cs typeface="Times New Roman"/>
              </a:rPr>
              <a:t>controller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master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buses.</a:t>
            </a:r>
            <a:endParaRPr sz="1200">
              <a:latin typeface="Times New Roman"/>
              <a:cs typeface="Times New Roman"/>
            </a:endParaRPr>
          </a:p>
          <a:p>
            <a:pPr marL="469265" marR="13335" indent="-364490">
              <a:lnSpc>
                <a:spcPct val="1100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ii)	</a:t>
            </a:r>
            <a:r>
              <a:rPr sz="1200" spc="-5" dirty="0">
                <a:latin typeface="Times New Roman"/>
                <a:cs typeface="Times New Roman"/>
              </a:rPr>
              <a:t>Cycle</a:t>
            </a:r>
            <a:r>
              <a:rPr sz="1200" dirty="0">
                <a:latin typeface="Times New Roman"/>
                <a:cs typeface="Times New Roman"/>
              </a:rPr>
              <a:t> Stealing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:-</a:t>
            </a:r>
            <a:r>
              <a:rPr sz="1200" spc="-5" dirty="0">
                <a:latin typeface="Times New Roman"/>
                <a:cs typeface="Times New Roman"/>
              </a:rPr>
              <a:t> Cycle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stealing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time,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it must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buses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CPU.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Controller: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 </a:t>
            </a:r>
            <a:r>
              <a:rPr sz="1200" dirty="0">
                <a:latin typeface="Times New Roman"/>
                <a:cs typeface="Times New Roman"/>
              </a:rPr>
              <a:t>controller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usual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to communicate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 controller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three</a:t>
            </a:r>
            <a:r>
              <a:rPr sz="1200" spc="-5" dirty="0">
                <a:latin typeface="Times New Roman"/>
                <a:cs typeface="Times New Roman"/>
              </a:rPr>
              <a:t> registers: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736" y="1444751"/>
            <a:ext cx="5415888" cy="28619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32" y="869950"/>
            <a:ext cx="5583555" cy="306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278765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:-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321945" marR="17399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Word Count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:-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WC holds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words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-5" dirty="0">
                <a:latin typeface="Times New Roman"/>
                <a:cs typeface="Times New Roman"/>
              </a:rPr>
              <a:t> transferred.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incre/decre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zero.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1945" algn="l"/>
              </a:tabLst>
            </a:pPr>
            <a:r>
              <a:rPr sz="1200" dirty="0">
                <a:latin typeface="Times New Roman"/>
                <a:cs typeface="Times New Roman"/>
              </a:rPr>
              <a:t>i.	Control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dirty="0">
                <a:latin typeface="Times New Roman"/>
                <a:cs typeface="Times New Roman"/>
              </a:rPr>
              <a:t> :-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321945" marR="5080" indent="45720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communicates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CPU</a:t>
            </a:r>
            <a:r>
              <a:rPr sz="1200" dirty="0">
                <a:latin typeface="Times New Roman"/>
                <a:cs typeface="Times New Roman"/>
              </a:rPr>
              <a:t> via 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lines.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(Register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inputs. The </a:t>
            </a:r>
            <a:r>
              <a:rPr sz="1200" spc="-5" dirty="0">
                <a:latin typeface="Times New Roman"/>
                <a:cs typeface="Times New Roman"/>
              </a:rPr>
              <a:t>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(read)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 </a:t>
            </a:r>
            <a:r>
              <a:rPr sz="1200" spc="-5" dirty="0">
                <a:latin typeface="Times New Roman"/>
                <a:cs typeface="Times New Roman"/>
              </a:rPr>
              <a:t>(write) </a:t>
            </a:r>
            <a:r>
              <a:rPr sz="1200" dirty="0">
                <a:latin typeface="Times New Roman"/>
                <a:cs typeface="Times New Roman"/>
              </a:rPr>
              <a:t> inputs</a:t>
            </a:r>
            <a:r>
              <a:rPr sz="1200" spc="-5" dirty="0">
                <a:latin typeface="Times New Roman"/>
                <a:cs typeface="Times New Roman"/>
              </a:rPr>
              <a:t> are bidirectional.</a:t>
            </a:r>
            <a:endParaRPr sz="1200">
              <a:latin typeface="Times New Roman"/>
              <a:cs typeface="Times New Roman"/>
            </a:endParaRPr>
          </a:p>
          <a:p>
            <a:pPr marL="321945" marR="276860" indent="1066800">
              <a:lnSpc>
                <a:spcPts val="138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(Bus </a:t>
            </a:r>
            <a:r>
              <a:rPr sz="1200" dirty="0">
                <a:latin typeface="Times New Roman"/>
                <a:cs typeface="Times New Roman"/>
              </a:rPr>
              <a:t>Grant) input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0,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communicate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DMA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write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DMA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=1,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8385809"/>
            <a:ext cx="5264150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unit.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DMA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initializes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510" y="4011191"/>
            <a:ext cx="5562263" cy="4193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714"/>
            <a:ext cx="5522595" cy="53371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259715" indent="4572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10" dirty="0">
                <a:latin typeface="Times New Roman"/>
                <a:cs typeface="Times New Roman"/>
              </a:rPr>
              <a:t>BG </a:t>
            </a:r>
            <a:r>
              <a:rPr sz="1200" dirty="0">
                <a:latin typeface="Times New Roman"/>
                <a:cs typeface="Times New Roman"/>
              </a:rPr>
              <a:t>= 0 the </a:t>
            </a:r>
            <a:r>
              <a:rPr sz="1200" spc="-5" dirty="0">
                <a:latin typeface="Times New Roman"/>
                <a:cs typeface="Times New Roman"/>
              </a:rPr>
              <a:t>RD </a:t>
            </a:r>
            <a:r>
              <a:rPr sz="1200" dirty="0">
                <a:latin typeface="Times New Roman"/>
                <a:cs typeface="Times New Roman"/>
              </a:rPr>
              <a:t>and WR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lines </a:t>
            </a:r>
            <a:r>
              <a:rPr sz="1200" dirty="0">
                <a:latin typeface="Times New Roman"/>
                <a:cs typeface="Times New Roman"/>
              </a:rPr>
              <a:t>allowing the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BG=1,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WR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output </a:t>
            </a:r>
            <a:r>
              <a:rPr sz="1200" spc="-5" dirty="0">
                <a:latin typeface="Times New Roman"/>
                <a:cs typeface="Times New Roman"/>
              </a:rPr>
              <a:t>lines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DMA controller </a:t>
            </a:r>
            <a:r>
              <a:rPr sz="1200" dirty="0">
                <a:latin typeface="Times New Roman"/>
                <a:cs typeface="Times New Roman"/>
              </a:rPr>
              <a:t>to the random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memory to specify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 operation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15"/>
              </a:lnSpc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Summary</a:t>
            </a:r>
            <a:r>
              <a:rPr sz="1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307340" indent="-22860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0665" marR="251460" indent="-228600">
              <a:lnSpc>
                <a:spcPts val="1380"/>
              </a:lnSpc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time</a:t>
            </a:r>
            <a:r>
              <a:rPr sz="1200" spc="-5" dirty="0">
                <a:latin typeface="Times New Roman"/>
                <a:cs typeface="Times New Roman"/>
              </a:rPr>
              <a:t> 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endParaRPr sz="1200">
              <a:latin typeface="Times New Roman"/>
              <a:cs typeface="Times New Roman"/>
            </a:endParaRPr>
          </a:p>
          <a:p>
            <a:pPr marL="240665" marR="437515" indent="-228600">
              <a:lnSpc>
                <a:spcPts val="1380"/>
              </a:lnSpc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handshaking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endParaRPr sz="1200">
              <a:latin typeface="Times New Roman"/>
              <a:cs typeface="Times New Roman"/>
            </a:endParaRPr>
          </a:p>
          <a:p>
            <a:pPr marL="240665" marR="730885" indent="-228600">
              <a:lnSpc>
                <a:spcPts val="1380"/>
              </a:lnSpc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I/O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a part of</a:t>
            </a:r>
            <a:r>
              <a:rPr sz="1200" spc="-5" dirty="0">
                <a:latin typeface="Times New Roman"/>
                <a:cs typeface="Times New Roman"/>
              </a:rPr>
              <a:t> 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240665" marR="12700" indent="-22860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inform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dirty="0">
                <a:latin typeface="Times New Roman"/>
                <a:cs typeface="Times New Roman"/>
              </a:rPr>
              <a:t> about the</a:t>
            </a:r>
            <a:r>
              <a:rPr sz="1200" spc="-5" dirty="0">
                <a:latin typeface="Times New Roman"/>
                <a:cs typeface="Times New Roman"/>
              </a:rPr>
              <a:t> start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380"/>
              </a:lnSpc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(DMA)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Input-Output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Processor: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0665" marR="316865" indent="-228600">
              <a:lnSpc>
                <a:spcPct val="110100"/>
              </a:lnSpc>
              <a:spcBef>
                <a:spcPts val="104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240665" marR="585470" indent="-228600">
              <a:lnSpc>
                <a:spcPct val="110000"/>
              </a:lnSpc>
              <a:spcBef>
                <a:spcPts val="101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Unlike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initialized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 operation.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370319"/>
            <a:ext cx="5731509" cy="31160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9950"/>
            <a:ext cx="5362575" cy="267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central</a:t>
            </a:r>
            <a:r>
              <a:rPr sz="1200" dirty="0">
                <a:latin typeface="Times New Roman"/>
                <a:cs typeface="Times New Roman"/>
              </a:rPr>
              <a:t> position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processor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40665" marR="163195" indent="-228600">
              <a:lnSpc>
                <a:spcPct val="110800"/>
              </a:lnSpc>
              <a:spcBef>
                <a:spcPts val="985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240665" marR="381000" indent="-228600">
              <a:lnSpc>
                <a:spcPct val="110000"/>
              </a:lnSpc>
              <a:spcBef>
                <a:spcPts val="994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dirty="0">
                <a:latin typeface="Times New Roman"/>
                <a:cs typeface="Times New Roman"/>
              </a:rPr>
              <a:t> to 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cycle.</a:t>
            </a:r>
            <a:endParaRPr sz="1200">
              <a:latin typeface="Times New Roman"/>
              <a:cs typeface="Times New Roman"/>
            </a:endParaRPr>
          </a:p>
          <a:p>
            <a:pPr marL="240665" marR="60960" indent="-228600">
              <a:lnSpc>
                <a:spcPct val="110000"/>
              </a:lnSpc>
              <a:spcBef>
                <a:spcPts val="101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IOP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distinguish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CPU.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94726"/>
            <a:ext cx="563943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Instruction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are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read</a:t>
            </a:r>
            <a:r>
              <a:rPr sz="1200" i="1" dirty="0">
                <a:latin typeface="Times New Roman"/>
                <a:cs typeface="Times New Roman"/>
              </a:rPr>
              <a:t> from </a:t>
            </a:r>
            <a:r>
              <a:rPr sz="1200" i="1" spc="-5" dirty="0">
                <a:latin typeface="Times New Roman"/>
                <a:cs typeface="Times New Roman"/>
              </a:rPr>
              <a:t>memory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by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IOP</a:t>
            </a:r>
            <a:endParaRPr sz="12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140"/>
              </a:spcBef>
              <a:tabLst>
                <a:tab pos="18415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Distinguish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instructions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  <a:p>
            <a:pPr marL="1841500" marR="5080" indent="-228600">
              <a:lnSpc>
                <a:spcPct val="110100"/>
              </a:lnSpc>
              <a:spcBef>
                <a:spcPts val="1005"/>
              </a:spcBef>
              <a:tabLst>
                <a:tab pos="18415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memory</a:t>
            </a:r>
            <a:endParaRPr sz="12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140"/>
              </a:spcBef>
              <a:tabLst>
                <a:tab pos="18415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Command word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spc="-5" dirty="0">
                <a:latin typeface="Times New Roman"/>
                <a:cs typeface="Times New Roman"/>
              </a:rPr>
              <a:t> program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691635"/>
            <a:ext cx="5731509" cy="42741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640070" cy="564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30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PIPELINE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VECTOR</a:t>
            </a:r>
            <a:r>
              <a:rPr sz="1200" b="1" spc="-5" dirty="0">
                <a:latin typeface="Times New Roman"/>
                <a:cs typeface="Times New Roman"/>
              </a:rPr>
              <a:t> PROCESSING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Parallel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processing: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85"/>
              </a:spcBef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large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 marR="262890">
              <a:lnSpc>
                <a:spcPct val="1100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used to provide </a:t>
            </a:r>
            <a:r>
              <a:rPr sz="1200" spc="-5" dirty="0">
                <a:latin typeface="Times New Roman"/>
                <a:cs typeface="Times New Roman"/>
              </a:rPr>
              <a:t>simultaneous </a:t>
            </a:r>
            <a:r>
              <a:rPr sz="1200" dirty="0">
                <a:latin typeface="Times New Roman"/>
                <a:cs typeface="Times New Roman"/>
              </a:rPr>
              <a:t>data-processing tasks for the purpose of </a:t>
            </a:r>
            <a:r>
              <a:rPr sz="1200" spc="-5" dirty="0">
                <a:latin typeface="Times New Roman"/>
                <a:cs typeface="Times New Roman"/>
              </a:rPr>
              <a:t>increasing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refers to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used to 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simultaneous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 marL="469265" marR="572770" indent="-228600">
              <a:lnSpc>
                <a:spcPct val="110000"/>
              </a:lnSpc>
              <a:spcBef>
                <a:spcPts val="101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two or </a:t>
            </a:r>
            <a:r>
              <a:rPr sz="1200" spc="-5" dirty="0">
                <a:latin typeface="Times New Roman"/>
                <a:cs typeface="Times New Roman"/>
              </a:rPr>
              <a:t>more ALUs </a:t>
            </a:r>
            <a:r>
              <a:rPr sz="1200" dirty="0">
                <a:latin typeface="Times New Roman"/>
                <a:cs typeface="Times New Roman"/>
              </a:rPr>
              <a:t>to be able to </a:t>
            </a:r>
            <a:r>
              <a:rPr sz="1200" spc="-5" dirty="0">
                <a:latin typeface="Times New Roman"/>
                <a:cs typeface="Times New Roman"/>
              </a:rPr>
              <a:t>execute two </a:t>
            </a:r>
            <a:r>
              <a:rPr sz="1200" dirty="0">
                <a:latin typeface="Times New Roman"/>
                <a:cs typeface="Times New Roman"/>
              </a:rPr>
              <a:t>or more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at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concurrently.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800"/>
              </a:lnSpc>
              <a:spcBef>
                <a:spcPts val="98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achieved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having multiple </a:t>
            </a:r>
            <a:r>
              <a:rPr sz="1200" spc="-5" dirty="0">
                <a:latin typeface="Times New Roman"/>
                <a:cs typeface="Times New Roman"/>
              </a:rPr>
              <a:t>functional </a:t>
            </a:r>
            <a:r>
              <a:rPr sz="1200" dirty="0">
                <a:latin typeface="Times New Roman"/>
                <a:cs typeface="Times New Roman"/>
              </a:rPr>
              <a:t>units that perform same or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 simultaneously.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•	Example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Multiple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1200" i="1" spc="-5" dirty="0">
                <a:latin typeface="Times New Roman"/>
                <a:cs typeface="Times New Roman"/>
              </a:rPr>
              <a:t>Separate</a:t>
            </a:r>
            <a:r>
              <a:rPr sz="1200" i="1" dirty="0">
                <a:latin typeface="Times New Roman"/>
                <a:cs typeface="Times New Roman"/>
              </a:rPr>
              <a:t> the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execution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unit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into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eight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functional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units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operating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3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parallel.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the</a:t>
            </a:r>
            <a:r>
              <a:rPr sz="1200" spc="-5" dirty="0">
                <a:latin typeface="Times New Roman"/>
                <a:cs typeface="Times New Roman"/>
              </a:rPr>
              <a:t> parallel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Interconnection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through system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057" y="7011834"/>
            <a:ext cx="5438269" cy="2590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950"/>
            <a:ext cx="5701030" cy="806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7975" indent="-22860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disturb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other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  <a:p>
            <a:pPr marL="12700" marR="116205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transfers</a:t>
            </a:r>
            <a:endParaRPr sz="1200">
              <a:latin typeface="Times New Roman"/>
              <a:cs typeface="Times New Roman"/>
            </a:endParaRPr>
          </a:p>
          <a:p>
            <a:pPr marL="469265" marR="349250" indent="-22860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Wingdings"/>
                <a:cs typeface="Wingdings"/>
              </a:rPr>
              <a:t>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 bus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dirty="0">
                <a:latin typeface="Times New Roman"/>
                <a:cs typeface="Times New Roman"/>
              </a:rPr>
              <a:t> devices.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latin typeface="Times New Roman"/>
                <a:cs typeface="Times New Roman"/>
              </a:rPr>
              <a:t>I/O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 Module</a:t>
            </a:r>
            <a:endParaRPr sz="14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peripherals.</a:t>
            </a:r>
            <a:endParaRPr sz="1200">
              <a:latin typeface="Times New Roman"/>
              <a:cs typeface="Times New Roman"/>
            </a:endParaRPr>
          </a:p>
          <a:p>
            <a:pPr marL="12700" marR="1416050" indent="38100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lines,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lines.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attached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12700" marR="116839" indent="3810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controller.</a:t>
            </a:r>
            <a:endParaRPr sz="1200">
              <a:latin typeface="Times New Roman"/>
              <a:cs typeface="Times New Roman"/>
            </a:endParaRPr>
          </a:p>
          <a:p>
            <a:pPr marL="12700" marR="342900" indent="39370">
              <a:lnSpc>
                <a:spcPct val="110000"/>
              </a:lnSpc>
              <a:spcBef>
                <a:spcPts val="1010"/>
              </a:spcBef>
            </a:pP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supervises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Each peripheral</a:t>
            </a:r>
            <a:r>
              <a:rPr sz="1200" dirty="0">
                <a:latin typeface="Times New Roman"/>
                <a:cs typeface="Times New Roman"/>
              </a:rPr>
              <a:t> has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own </a:t>
            </a:r>
            <a:r>
              <a:rPr sz="1200" spc="-5" dirty="0">
                <a:latin typeface="Times New Roman"/>
                <a:cs typeface="Times New Roman"/>
              </a:rPr>
              <a:t>controller.</a:t>
            </a:r>
            <a:endParaRPr sz="1200">
              <a:latin typeface="Times New Roman"/>
              <a:cs typeface="Times New Roman"/>
            </a:endParaRPr>
          </a:p>
          <a:p>
            <a:pPr marL="12700" marR="749300" indent="38100">
              <a:lnSpc>
                <a:spcPct val="180000"/>
              </a:lnSpc>
            </a:pPr>
            <a:r>
              <a:rPr sz="1200" spc="-5" dirty="0">
                <a:latin typeface="Times New Roman"/>
                <a:cs typeface="Times New Roman"/>
              </a:rPr>
              <a:t>For 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12700" marR="171450">
              <a:lnSpc>
                <a:spcPct val="110200"/>
              </a:lnSpc>
              <a:spcBef>
                <a:spcPts val="994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command-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to do.</a:t>
            </a:r>
            <a:endParaRPr sz="1200">
              <a:latin typeface="Times New Roman"/>
              <a:cs typeface="Times New Roman"/>
            </a:endParaRPr>
          </a:p>
          <a:p>
            <a:pPr marL="12700" marR="85725">
              <a:lnSpc>
                <a:spcPct val="110000"/>
              </a:lnSpc>
              <a:spcBef>
                <a:spcPts val="100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Status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command-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peripheral.</a:t>
            </a:r>
            <a:endParaRPr sz="1200">
              <a:latin typeface="Times New Roman"/>
              <a:cs typeface="Times New Roman"/>
            </a:endParaRPr>
          </a:p>
          <a:p>
            <a:pPr marL="12700" marR="635000">
              <a:lnSpc>
                <a:spcPct val="110000"/>
              </a:lnSpc>
              <a:spcBef>
                <a:spcPts val="101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command-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to respond</a:t>
            </a:r>
            <a:r>
              <a:rPr sz="1200" spc="5" dirty="0">
                <a:latin typeface="Times New Roman"/>
                <a:cs typeface="Times New Roman"/>
              </a:rPr>
              <a:t> 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from the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dirty="0">
                <a:latin typeface="Times New Roman"/>
                <a:cs typeface="Times New Roman"/>
              </a:rPr>
              <a:t> into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command-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 </a:t>
            </a:r>
            <a:r>
              <a:rPr sz="1200" dirty="0">
                <a:latin typeface="Times New Roman"/>
                <a:cs typeface="Times New Roman"/>
              </a:rPr>
              <a:t>input command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opposite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  <a:p>
            <a:pPr marL="12700" marR="314960" indent="39370">
              <a:lnSpc>
                <a:spcPct val="110000"/>
              </a:lnSpc>
              <a:spcBef>
                <a:spcPts val="100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 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Versus</a:t>
            </a:r>
            <a:r>
              <a:rPr sz="1200" dirty="0">
                <a:latin typeface="Times New Roman"/>
                <a:cs typeface="Times New Roman"/>
              </a:rPr>
              <a:t> 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46608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Architectural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Flynn's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1140"/>
              </a:spcBef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multiplicity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Instruction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Streams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Streams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1150"/>
              </a:spcBef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145"/>
              </a:spcBef>
              <a:tabLst>
                <a:tab pos="1841500" algn="l"/>
              </a:tabLst>
            </a:pPr>
            <a:r>
              <a:rPr sz="1200" dirty="0">
                <a:latin typeface="Times New Roman"/>
                <a:cs typeface="Times New Roman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1150"/>
              </a:spcBef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»	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145"/>
              </a:spcBef>
              <a:tabLst>
                <a:tab pos="1841500" algn="l"/>
              </a:tabLst>
            </a:pPr>
            <a:r>
              <a:rPr sz="1200" dirty="0">
                <a:latin typeface="Times New Roman"/>
                <a:cs typeface="Times New Roman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10124"/>
            <a:ext cx="5725160" cy="44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228600">
              <a:lnSpc>
                <a:spcPct val="11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SISD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 </a:t>
            </a:r>
            <a:r>
              <a:rPr sz="1200" spc="-5" dirty="0">
                <a:latin typeface="Times New Roman"/>
                <a:cs typeface="Times New Roman"/>
              </a:rPr>
              <a:t>containing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5" dirty="0">
                <a:latin typeface="Times New Roman"/>
                <a:cs typeface="Times New Roman"/>
              </a:rPr>
              <a:t> control</a:t>
            </a:r>
            <a:r>
              <a:rPr sz="1200" dirty="0">
                <a:latin typeface="Times New Roman"/>
                <a:cs typeface="Times New Roman"/>
              </a:rPr>
              <a:t> unit, a 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 unit. </a:t>
            </a:r>
            <a:r>
              <a:rPr sz="1200" spc="-5" dirty="0">
                <a:latin typeface="Times New Roman"/>
                <a:cs typeface="Times New Roman"/>
              </a:rPr>
              <a:t>Instruction are executed </a:t>
            </a:r>
            <a:r>
              <a:rPr sz="1200" dirty="0">
                <a:latin typeface="Times New Roman"/>
                <a:cs typeface="Times New Roman"/>
              </a:rPr>
              <a:t>sequentially </a:t>
            </a:r>
            <a:r>
              <a:rPr sz="1200" spc="-5" dirty="0">
                <a:latin typeface="Times New Roman"/>
                <a:cs typeface="Times New Roman"/>
              </a:rPr>
              <a:t>and system </a:t>
            </a:r>
            <a:r>
              <a:rPr sz="1200" spc="5" dirty="0">
                <a:latin typeface="Times New Roman"/>
                <a:cs typeface="Times New Roman"/>
              </a:rPr>
              <a:t>may or may </a:t>
            </a:r>
            <a:r>
              <a:rPr sz="1200" dirty="0">
                <a:latin typeface="Times New Roman"/>
                <a:cs typeface="Times New Roman"/>
              </a:rPr>
              <a:t>not have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dirty="0">
                <a:latin typeface="Times New Roman"/>
                <a:cs typeface="Times New Roman"/>
              </a:rPr>
              <a:t> 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capabilities.</a:t>
            </a:r>
            <a:endParaRPr sz="1200">
              <a:latin typeface="Times New Roman"/>
              <a:cs typeface="Times New Roman"/>
            </a:endParaRPr>
          </a:p>
          <a:p>
            <a:pPr marL="469265" marR="405130" indent="-228600">
              <a:lnSpc>
                <a:spcPct val="110000"/>
              </a:lnSpc>
              <a:spcBef>
                <a:spcPts val="100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SIMD represents </a:t>
            </a:r>
            <a:r>
              <a:rPr sz="1200" dirty="0">
                <a:latin typeface="Times New Roman"/>
                <a:cs typeface="Times New Roman"/>
              </a:rPr>
              <a:t>an organization that </a:t>
            </a:r>
            <a:r>
              <a:rPr sz="1200" spc="-5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many processing units under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common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unit.</a:t>
            </a:r>
            <a:endParaRPr sz="1200">
              <a:latin typeface="Times New Roman"/>
              <a:cs typeface="Times New Roman"/>
            </a:endParaRPr>
          </a:p>
          <a:p>
            <a:pPr marL="469265" marR="381000" indent="-228600">
              <a:lnSpc>
                <a:spcPct val="110800"/>
              </a:lnSpc>
              <a:spcBef>
                <a:spcPts val="98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MISD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5" dirty="0">
                <a:latin typeface="Times New Roman"/>
                <a:cs typeface="Times New Roman"/>
              </a:rPr>
              <a:t> theoretical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constructed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469265" marR="469265" indent="-228600">
              <a:lnSpc>
                <a:spcPct val="1102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MIMD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processing</a:t>
            </a:r>
            <a:r>
              <a:rPr sz="1200" spc="-5" dirty="0">
                <a:latin typeface="Times New Roman"/>
                <a:cs typeface="Times New Roman"/>
              </a:rPr>
              <a:t> several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 </a:t>
            </a:r>
            <a:r>
              <a:rPr sz="1200" dirty="0">
                <a:latin typeface="Times New Roman"/>
                <a:cs typeface="Times New Roman"/>
              </a:rPr>
              <a:t>at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 marR="234950">
              <a:lnSpc>
                <a:spcPct val="1103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main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multicomputer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multiprocessor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controlled</a:t>
            </a:r>
            <a:r>
              <a:rPr sz="1200" spc="5" dirty="0">
                <a:latin typeface="Times New Roman"/>
                <a:cs typeface="Times New Roman"/>
              </a:rPr>
              <a:t> 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operating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cooperate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discussed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topics: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214115"/>
            <a:ext cx="4238625" cy="14629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726430" cy="372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PIPELINING:</a:t>
            </a:r>
            <a:endParaRPr sz="1200">
              <a:latin typeface="Times New Roman"/>
              <a:cs typeface="Times New Roman"/>
            </a:endParaRPr>
          </a:p>
          <a:p>
            <a:pPr marL="926465" marR="146050" indent="-228600">
              <a:lnSpc>
                <a:spcPct val="110000"/>
              </a:lnSpc>
              <a:spcBef>
                <a:spcPts val="980"/>
              </a:spcBef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decomposing a </a:t>
            </a:r>
            <a:r>
              <a:rPr sz="1200" spc="-5" dirty="0">
                <a:latin typeface="Times New Roman"/>
                <a:cs typeface="Times New Roman"/>
              </a:rPr>
              <a:t>sequential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suboperations,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all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926465" marR="5080" indent="-228600" algn="just">
              <a:lnSpc>
                <a:spcPct val="110400"/>
              </a:lnSpc>
              <a:spcBef>
                <a:spcPts val="1005"/>
              </a:spcBef>
            </a:pPr>
            <a:r>
              <a:rPr sz="1200" dirty="0">
                <a:latin typeface="Arial"/>
                <a:cs typeface="Arial"/>
              </a:rPr>
              <a:t>•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technique of decomposing a </a:t>
            </a:r>
            <a:r>
              <a:rPr sz="1200" spc="-5" dirty="0">
                <a:latin typeface="Times New Roman"/>
                <a:cs typeface="Times New Roman"/>
              </a:rPr>
              <a:t>sequential process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sub operations,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sub process </a:t>
            </a:r>
            <a:r>
              <a:rPr sz="1200" dirty="0">
                <a:latin typeface="Times New Roman"/>
                <a:cs typeface="Times New Roman"/>
              </a:rPr>
              <a:t>being executed in a </a:t>
            </a:r>
            <a:r>
              <a:rPr sz="1200" spc="-5" dirty="0">
                <a:latin typeface="Times New Roman"/>
                <a:cs typeface="Times New Roman"/>
              </a:rPr>
              <a:t>special dedicated segments that </a:t>
            </a:r>
            <a:r>
              <a:rPr sz="1200" dirty="0">
                <a:latin typeface="Times New Roman"/>
                <a:cs typeface="Times New Roman"/>
              </a:rPr>
              <a:t>operates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all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926465" marR="586740" indent="-228600">
              <a:lnSpc>
                <a:spcPct val="110200"/>
              </a:lnSpc>
              <a:spcBef>
                <a:spcPts val="1005"/>
              </a:spcBef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Each segment performs </a:t>
            </a:r>
            <a:r>
              <a:rPr sz="1200" dirty="0">
                <a:latin typeface="Times New Roman"/>
                <a:cs typeface="Times New Roman"/>
              </a:rPr>
              <a:t>partial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dictated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task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partitioned.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65"/>
              </a:spcBef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Suppose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 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task:</a:t>
            </a:r>
            <a:endParaRPr sz="1200">
              <a:latin typeface="Times New Roman"/>
              <a:cs typeface="Times New Roman"/>
            </a:endParaRPr>
          </a:p>
          <a:p>
            <a:pPr marL="469265" marR="132080" indent="-228600">
              <a:lnSpc>
                <a:spcPct val="110800"/>
              </a:lnSpc>
              <a:spcBef>
                <a:spcPts val="980"/>
              </a:spcBef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dirty="0">
                <a:latin typeface="Times New Roman"/>
                <a:cs typeface="Times New Roman"/>
              </a:rPr>
              <a:t> in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a pipeline.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dirty="0">
                <a:latin typeface="Times New Roman"/>
                <a:cs typeface="Times New Roman"/>
              </a:rPr>
              <a:t> and a</a:t>
            </a:r>
            <a:r>
              <a:rPr sz="1200" spc="-5" dirty="0">
                <a:latin typeface="Times New Roman"/>
                <a:cs typeface="Times New Roman"/>
              </a:rPr>
              <a:t> combinational</a:t>
            </a:r>
            <a:r>
              <a:rPr sz="1200" dirty="0">
                <a:latin typeface="Times New Roman"/>
                <a:cs typeface="Times New Roman"/>
              </a:rPr>
              <a:t> circuit.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4756479"/>
            <a:ext cx="4145788" cy="458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50" y="5367527"/>
            <a:ext cx="4434967" cy="40795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22805"/>
            <a:ext cx="304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986908"/>
            <a:ext cx="2839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General Structure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4-Segment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547484"/>
            <a:ext cx="469074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Space-Time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 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T6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4segments.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667750"/>
            <a:ext cx="429069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PIPELINE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SPEEDUP: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k-segment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50"/>
              </a:spcBef>
              <a:tabLst>
                <a:tab pos="10026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68" y="964724"/>
            <a:ext cx="5667470" cy="530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299" y="1977389"/>
            <a:ext cx="5017930" cy="2788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458" y="5340095"/>
            <a:ext cx="5585134" cy="10772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7587" y="7288131"/>
            <a:ext cx="5575986" cy="123213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00404" y="888238"/>
            <a:ext cx="5788025" cy="862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0"/>
              </a:spcBef>
              <a:tabLst>
                <a:tab pos="11042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60"/>
              </a:spcBef>
              <a:tabLst>
                <a:tab pos="6470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dirty="0">
                <a:latin typeface="Times New Roman"/>
                <a:cs typeface="Times New Roman"/>
              </a:rPr>
              <a:t>Pipelined</a:t>
            </a:r>
            <a:r>
              <a:rPr sz="1200" spc="-5" dirty="0">
                <a:latin typeface="Times New Roman"/>
                <a:cs typeface="Times New Roman"/>
              </a:rPr>
              <a:t> Machine (k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stages,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tasks)</a:t>
            </a:r>
            <a:endParaRPr sz="1200">
              <a:latin typeface="Times New Roman"/>
              <a:cs typeface="Times New Roman"/>
            </a:endParaRPr>
          </a:p>
          <a:p>
            <a:pPr marL="1028065" marR="43180" indent="-228600">
              <a:lnSpc>
                <a:spcPct val="110000"/>
              </a:lnSpc>
              <a:spcBef>
                <a:spcPts val="1000"/>
              </a:spcBef>
              <a:tabLst>
                <a:tab pos="10661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	The</a:t>
            </a:r>
            <a:r>
              <a:rPr sz="1200" spc="-5" dirty="0">
                <a:latin typeface="Times New Roman"/>
                <a:cs typeface="Times New Roman"/>
              </a:rPr>
              <a:t> 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 </a:t>
            </a:r>
            <a:r>
              <a:rPr sz="1200" spc="-5" dirty="0">
                <a:latin typeface="Times New Roman"/>
                <a:cs typeface="Times New Roman"/>
              </a:rPr>
              <a:t>segments</a:t>
            </a:r>
            <a:endParaRPr sz="12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spc="5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n-1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 n-1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</a:t>
            </a:r>
            <a:endParaRPr sz="12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spc="5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k+(n-1)</a:t>
            </a:r>
            <a:r>
              <a:rPr sz="1200" spc="5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(9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example)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65"/>
              </a:spcBef>
              <a:tabLst>
                <a:tab pos="6089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Conventional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(Non-Pipelined)</a:t>
            </a:r>
            <a:endParaRPr sz="12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1140"/>
              </a:spcBef>
              <a:tabLst>
                <a:tab pos="10661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Cycles </a:t>
            </a:r>
            <a:r>
              <a:rPr sz="1200" dirty="0">
                <a:latin typeface="Times New Roman"/>
                <a:cs typeface="Times New Roman"/>
              </a:rPr>
              <a:t>to complete</a:t>
            </a:r>
            <a:r>
              <a:rPr sz="1200" spc="-5" dirty="0">
                <a:latin typeface="Times New Roman"/>
                <a:cs typeface="Times New Roman"/>
              </a:rPr>
              <a:t> 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 in </a:t>
            </a:r>
            <a:r>
              <a:rPr sz="1200" spc="-5" dirty="0">
                <a:latin typeface="Times New Roman"/>
                <a:cs typeface="Times New Roman"/>
              </a:rPr>
              <a:t>nonpipeline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1140"/>
              </a:spcBef>
              <a:tabLst>
                <a:tab pos="10661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tasks,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cycles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65"/>
              </a:spcBef>
              <a:tabLst>
                <a:tab pos="608965" algn="l"/>
              </a:tabLst>
            </a:pPr>
            <a:r>
              <a:rPr sz="1200" dirty="0">
                <a:latin typeface="Arial"/>
                <a:cs typeface="Arial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Speedup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(S)</a:t>
            </a:r>
            <a:endParaRPr sz="12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1140"/>
              </a:spcBef>
              <a:tabLst>
                <a:tab pos="10661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Nonpipeline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/Pipeline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40"/>
              </a:spcBef>
              <a:tabLst>
                <a:tab pos="647065" algn="l"/>
                <a:tab pos="150939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tasks:	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nk/(k+n-1)</a:t>
            </a:r>
            <a:endParaRPr sz="1200">
              <a:latin typeface="Times New Roman"/>
              <a:cs typeface="Times New Roman"/>
            </a:endParaRPr>
          </a:p>
          <a:p>
            <a:pPr marL="114300" marR="1451610" indent="228600">
              <a:lnSpc>
                <a:spcPct val="179300"/>
              </a:lnSpc>
              <a:spcBef>
                <a:spcPts val="10"/>
              </a:spcBef>
              <a:tabLst>
                <a:tab pos="647065" algn="l"/>
              </a:tabLst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n</a:t>
            </a:r>
            <a:r>
              <a:rPr sz="1200" spc="-5" dirty="0">
                <a:latin typeface="Times New Roman"/>
                <a:cs typeface="Times New Roman"/>
              </a:rPr>
              <a:t> becomes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dirty="0">
                <a:latin typeface="Times New Roman"/>
                <a:cs typeface="Times New Roman"/>
              </a:rPr>
              <a:t> larger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k-1; </a:t>
            </a:r>
            <a:r>
              <a:rPr sz="1200" spc="-5" dirty="0">
                <a:latin typeface="Times New Roman"/>
                <a:cs typeface="Times New Roman"/>
              </a:rPr>
              <a:t>Therefore,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nk/n = 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UNITS: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4-stage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 task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non-pipelined system;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 clock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endParaRPr sz="1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140"/>
              </a:spcBef>
              <a:tabLst>
                <a:tab pos="1675130" algn="l"/>
              </a:tabLst>
            </a:pPr>
            <a:r>
              <a:rPr sz="1200" dirty="0">
                <a:latin typeface="Times New Roman"/>
                <a:cs typeface="Times New Roman"/>
              </a:rPr>
              <a:t>Pipelined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dirty="0">
                <a:latin typeface="Times New Roman"/>
                <a:cs typeface="Times New Roman"/>
              </a:rPr>
              <a:t> :	k 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-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99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 cycles</a:t>
            </a:r>
            <a:endParaRPr sz="1200">
              <a:latin typeface="Times New Roman"/>
              <a:cs typeface="Times New Roman"/>
            </a:endParaRPr>
          </a:p>
          <a:p>
            <a:pPr marL="381000" marR="1804670">
              <a:lnSpc>
                <a:spcPct val="179200"/>
              </a:lnSpc>
              <a:spcBef>
                <a:spcPts val="10"/>
              </a:spcBef>
              <a:tabLst>
                <a:tab pos="1213485" algn="l"/>
              </a:tabLst>
            </a:pPr>
            <a:r>
              <a:rPr sz="1200" spc="-5" dirty="0">
                <a:latin typeface="Times New Roman"/>
                <a:cs typeface="Times New Roman"/>
              </a:rPr>
              <a:t>Non-Pipelined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n*k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 4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400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	S</a:t>
            </a:r>
            <a:r>
              <a:rPr sz="1200" baseline="-10416" dirty="0">
                <a:latin typeface="Times New Roman"/>
                <a:cs typeface="Times New Roman"/>
              </a:rPr>
              <a:t>k</a:t>
            </a:r>
            <a:r>
              <a:rPr sz="1200" spc="157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400 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103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3.88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Pipelining: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50"/>
              </a:spcBef>
              <a:tabLst>
                <a:tab pos="570865" algn="l"/>
              </a:tabLst>
            </a:pPr>
            <a:r>
              <a:rPr sz="1200" dirty="0">
                <a:latin typeface="Times New Roman"/>
                <a:cs typeface="Times New Roman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Arithmetic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40"/>
              </a:spcBef>
              <a:tabLst>
                <a:tab pos="570865" algn="l"/>
              </a:tabLst>
            </a:pPr>
            <a:r>
              <a:rPr sz="1200" dirty="0">
                <a:latin typeface="Times New Roman"/>
                <a:cs typeface="Times New Roman"/>
              </a:rPr>
              <a:t>•	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ARITHMETIC</a:t>
            </a:r>
            <a:r>
              <a:rPr sz="1200" b="1" spc="2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PIPELINE: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20"/>
              </a:spcBef>
              <a:tabLst>
                <a:tab pos="5708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Pipeline </a:t>
            </a:r>
            <a:r>
              <a:rPr sz="1200" spc="-5" dirty="0">
                <a:latin typeface="Times New Roman"/>
                <a:cs typeface="Times New Roman"/>
              </a:rPr>
              <a:t>arithmetic</a:t>
            </a:r>
            <a:r>
              <a:rPr sz="1200" dirty="0">
                <a:latin typeface="Times New Roman"/>
                <a:cs typeface="Times New Roman"/>
              </a:rPr>
              <a:t> units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usually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very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dirty="0">
                <a:latin typeface="Times New Roman"/>
                <a:cs typeface="Times New Roman"/>
              </a:rPr>
              <a:t> speed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computers.</a:t>
            </a:r>
            <a:endParaRPr sz="1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150"/>
              </a:spcBef>
              <a:tabLst>
                <a:tab pos="5708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504" y="888238"/>
            <a:ext cx="5834380" cy="645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  <a:tabLst>
                <a:tab pos="5327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We</a:t>
            </a:r>
            <a:r>
              <a:rPr sz="1200" spc="-5" dirty="0">
                <a:latin typeface="Times New Roman"/>
                <a:cs typeface="Times New Roman"/>
              </a:rPr>
              <a:t> will</a:t>
            </a:r>
            <a:r>
              <a:rPr sz="1200" dirty="0">
                <a:latin typeface="Times New Roman"/>
                <a:cs typeface="Times New Roman"/>
              </a:rPr>
              <a:t> 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discuss</a:t>
            </a:r>
            <a:r>
              <a:rPr sz="1200" dirty="0">
                <a:latin typeface="Times New Roman"/>
                <a:cs typeface="Times New Roman"/>
              </a:rPr>
              <a:t> the pipeline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subtraction.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50"/>
              </a:spcBef>
              <a:tabLst>
                <a:tab pos="5327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two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40"/>
              </a:spcBef>
              <a:tabLst>
                <a:tab pos="5327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 and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mantissas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exponents.</a:t>
            </a:r>
            <a:endParaRPr sz="1200">
              <a:latin typeface="Times New Roman"/>
              <a:cs typeface="Times New Roman"/>
            </a:endParaRPr>
          </a:p>
          <a:p>
            <a:pPr marL="76200" marR="486409" indent="228600">
              <a:lnSpc>
                <a:spcPct val="179200"/>
              </a:lnSpc>
              <a:spcBef>
                <a:spcPts val="10"/>
              </a:spcBef>
              <a:tabLst>
                <a:tab pos="5327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subtraction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5" dirty="0">
                <a:latin typeface="Times New Roman"/>
                <a:cs typeface="Times New Roman"/>
              </a:rPr>
              <a:t> segments.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Floating-point adder: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[1]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exponents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[2]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mantissa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[3]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Add/sub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mantissa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 10</a:t>
            </a:r>
            <a:r>
              <a:rPr sz="1200" baseline="38194" dirty="0">
                <a:latin typeface="Times New Roman"/>
                <a:cs typeface="Times New Roman"/>
              </a:rPr>
              <a:t>a</a:t>
            </a:r>
            <a:r>
              <a:rPr sz="1200" spc="-7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0.9504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3</a:t>
            </a:r>
            <a:endParaRPr sz="1200" baseline="38194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b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0.8200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</a:t>
            </a:r>
            <a:r>
              <a:rPr sz="1200" spc="-7" baseline="38194" dirty="0">
                <a:latin typeface="Times New Roman"/>
                <a:cs typeface="Times New Roman"/>
              </a:rPr>
              <a:t>2</a:t>
            </a:r>
            <a:endParaRPr sz="1200" baseline="38194">
              <a:latin typeface="Times New Roman"/>
              <a:cs typeface="Times New Roman"/>
            </a:endParaRPr>
          </a:p>
          <a:p>
            <a:pPr marL="419100" marR="4290695" indent="-342900">
              <a:lnSpc>
                <a:spcPts val="259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1)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exponents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latin typeface="Times New Roman"/>
                <a:cs typeface="Times New Roman"/>
              </a:rPr>
              <a:t>2)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mantissas</a:t>
            </a:r>
            <a:endParaRPr sz="1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0.9504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3</a:t>
            </a:r>
            <a:endParaRPr sz="1200" baseline="38194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0.08200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3</a:t>
            </a:r>
            <a:endParaRPr sz="1200" baseline="38194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3)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mantissas</a:t>
            </a:r>
            <a:endParaRPr sz="1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Z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1.0324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3</a:t>
            </a:r>
            <a:endParaRPr sz="1200" baseline="38194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4)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Z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0.10324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baseline="38194" dirty="0">
                <a:latin typeface="Times New Roman"/>
                <a:cs typeface="Times New Roman"/>
              </a:rPr>
              <a:t>4</a:t>
            </a:r>
            <a:endParaRPr sz="1200" baseline="3819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588888"/>
            <a:ext cx="570166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Instruction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Pipeline: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800"/>
              </a:lnSpc>
              <a:spcBef>
                <a:spcPts val="96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Pipeline </a:t>
            </a:r>
            <a:r>
              <a:rPr sz="1200" spc="-5" dirty="0">
                <a:latin typeface="Times New Roman"/>
                <a:cs typeface="Times New Roman"/>
              </a:rPr>
              <a:t>processing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well.</a:t>
            </a:r>
            <a:endParaRPr sz="1200">
              <a:latin typeface="Times New Roman"/>
              <a:cs typeface="Times New Roman"/>
            </a:endParaRPr>
          </a:p>
          <a:p>
            <a:pPr marL="469265" marR="193675" indent="-228600">
              <a:lnSpc>
                <a:spcPct val="1100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consecutive</a:t>
            </a:r>
            <a:r>
              <a:rPr sz="1200" dirty="0">
                <a:latin typeface="Times New Roman"/>
                <a:cs typeface="Times New Roman"/>
              </a:rPr>
              <a:t> 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469265" marR="438784" indent="-228600">
              <a:lnSpc>
                <a:spcPct val="110000"/>
              </a:lnSpc>
              <a:spcBef>
                <a:spcPts val="101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This </a:t>
            </a:r>
            <a:r>
              <a:rPr sz="1200" spc="-5" dirty="0">
                <a:latin typeface="Times New Roman"/>
                <a:cs typeface="Times New Roman"/>
              </a:rPr>
              <a:t>caused </a:t>
            </a:r>
            <a:r>
              <a:rPr sz="1200" dirty="0">
                <a:latin typeface="Times New Roman"/>
                <a:cs typeface="Times New Roman"/>
              </a:rPr>
              <a:t>the instruction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</a:t>
            </a:r>
            <a:r>
              <a:rPr sz="1200" dirty="0">
                <a:latin typeface="Times New Roman"/>
                <a:cs typeface="Times New Roman"/>
              </a:rPr>
              <a:t> segments to </a:t>
            </a:r>
            <a:r>
              <a:rPr sz="1200" spc="-5" dirty="0">
                <a:latin typeface="Times New Roman"/>
                <a:cs typeface="Times New Roman"/>
              </a:rPr>
              <a:t>overlap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perform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 operation.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Four Segment CPU Pipeline: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FI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instruction.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FO</a:t>
            </a:r>
            <a:r>
              <a:rPr sz="1200" spc="-5" dirty="0">
                <a:latin typeface="Times New Roman"/>
                <a:cs typeface="Times New Roman"/>
              </a:rPr>
              <a:t> segment fetches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operand.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EX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4" y="969305"/>
            <a:ext cx="4814440" cy="44885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325105"/>
            <a:ext cx="4589780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79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-5" dirty="0">
                <a:latin typeface="Times New Roman"/>
                <a:cs typeface="Times New Roman"/>
              </a:rPr>
              <a:t>processing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-5" dirty="0">
                <a:latin typeface="Times New Roman"/>
                <a:cs typeface="Times New Roman"/>
              </a:rPr>
              <a:t>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 </a:t>
            </a:r>
            <a:r>
              <a:rPr sz="1200" spc="-5" dirty="0">
                <a:latin typeface="Times New Roman"/>
                <a:cs typeface="Times New Roman"/>
              </a:rPr>
              <a:t>stream.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-5" dirty="0">
                <a:latin typeface="Times New Roman"/>
                <a:cs typeface="Times New Roman"/>
              </a:rPr>
              <a:t>reads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consecutive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 </a:t>
            </a:r>
            <a:r>
              <a:rPr sz="1200" dirty="0">
                <a:latin typeface="Times New Roman"/>
                <a:cs typeface="Times New Roman"/>
              </a:rPr>
              <a:t>in 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Six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Phases*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Cycle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[1]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 an instruction from</a:t>
            </a:r>
            <a:r>
              <a:rPr sz="1200" dirty="0">
                <a:latin typeface="Times New Roman"/>
                <a:cs typeface="Times New Roman"/>
              </a:rPr>
              <a:t> memory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[2]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731509" cy="3381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49063"/>
            <a:ext cx="5731509" cy="27481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601335" cy="447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[3]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operand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operands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[5]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[6]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instructions </a:t>
            </a:r>
            <a:r>
              <a:rPr sz="1200" dirty="0">
                <a:latin typeface="Times New Roman"/>
                <a:cs typeface="Times New Roman"/>
              </a:rPr>
              <a:t>skip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phases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in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dirty="0">
                <a:latin typeface="Times New Roman"/>
                <a:cs typeface="Times New Roman"/>
              </a:rPr>
              <a:t> of the decoding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-5" dirty="0">
                <a:latin typeface="Times New Roman"/>
                <a:cs typeface="Times New Roman"/>
              </a:rPr>
              <a:t> 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automatically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==&gt;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4-Stage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94995" algn="l"/>
              </a:tabLst>
            </a:pPr>
            <a:r>
              <a:rPr sz="1200" dirty="0">
                <a:latin typeface="Times New Roman"/>
                <a:cs typeface="Times New Roman"/>
              </a:rPr>
              <a:t>[1]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FI:	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[2]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DA: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[3]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FO: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Pipeline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Conflicts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120"/>
              </a:spcBef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Pipeline</a:t>
            </a:r>
            <a:r>
              <a:rPr sz="1200" spc="-5" dirty="0">
                <a:latin typeface="Times New Roman"/>
                <a:cs typeface="Times New Roman"/>
              </a:rPr>
              <a:t> Conflicts</a:t>
            </a:r>
            <a:r>
              <a:rPr sz="1200" dirty="0">
                <a:latin typeface="Times New Roman"/>
                <a:cs typeface="Times New Roman"/>
              </a:rPr>
              <a:t> : 3 </a:t>
            </a:r>
            <a:r>
              <a:rPr sz="1200" spc="-5" dirty="0">
                <a:latin typeface="Times New Roman"/>
                <a:cs typeface="Times New Roman"/>
              </a:rPr>
              <a:t>major difficulties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64245"/>
            <a:ext cx="554990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12700" marR="66040" indent="152400">
              <a:lnSpc>
                <a:spcPct val="11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1)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conflicts: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conflicts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resolved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 and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memories.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2)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dependency: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previous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5513831"/>
            <a:ext cx="4847463" cy="2714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69950"/>
            <a:ext cx="5685790" cy="8284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10000"/>
              </a:lnSpc>
              <a:spcBef>
                <a:spcPts val="1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indirect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the</a:t>
            </a:r>
            <a:r>
              <a:rPr sz="1200" spc="-5" dirty="0">
                <a:latin typeface="Times New Roman"/>
                <a:cs typeface="Times New Roman"/>
              </a:rPr>
              <a:t> previous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loading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into the</a:t>
            </a:r>
            <a:r>
              <a:rPr sz="1200" spc="-5" dirty="0">
                <a:latin typeface="Times New Roman"/>
                <a:cs typeface="Times New Roman"/>
              </a:rPr>
              <a:t> register.</a:t>
            </a:r>
            <a:endParaRPr sz="1200">
              <a:latin typeface="Times New Roman"/>
              <a:cs typeface="Times New Roman"/>
            </a:endParaRPr>
          </a:p>
          <a:p>
            <a:pPr marL="12700" marR="34290" indent="15240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3)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difficulties: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(interrupt,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Dependency: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This</a:t>
            </a:r>
            <a:r>
              <a:rPr sz="1200" spc="-5" dirty="0">
                <a:latin typeface="Times New Roman"/>
                <a:cs typeface="Times New Roman"/>
              </a:rPr>
              <a:t> problem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solved in 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926465" marR="271145" indent="-22860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 interlocks: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detects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conflict </a:t>
            </a:r>
            <a:r>
              <a:rPr sz="1200" dirty="0">
                <a:latin typeface="Times New Roman"/>
                <a:cs typeface="Times New Roman"/>
              </a:rPr>
              <a:t>situation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conflict.</a:t>
            </a:r>
            <a:endParaRPr sz="1200">
              <a:latin typeface="Times New Roman"/>
              <a:cs typeface="Times New Roman"/>
            </a:endParaRPr>
          </a:p>
          <a:p>
            <a:pPr marL="926465" marR="169545" indent="-228600">
              <a:lnSpc>
                <a:spcPct val="110000"/>
              </a:lnSpc>
              <a:spcBef>
                <a:spcPts val="1015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Operand Forwarding: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special </a:t>
            </a:r>
            <a:r>
              <a:rPr sz="1200" dirty="0">
                <a:latin typeface="Times New Roman"/>
                <a:cs typeface="Times New Roman"/>
              </a:rPr>
              <a:t>hardware 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conflict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avoid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routing the data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special </a:t>
            </a:r>
            <a:r>
              <a:rPr sz="1200" dirty="0">
                <a:latin typeface="Times New Roman"/>
                <a:cs typeface="Times New Roman"/>
              </a:rPr>
              <a:t>path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926465" marR="488315" indent="-228600" algn="just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Wingdings"/>
                <a:cs typeface="Wingdings"/>
              </a:rPr>
              <a:t>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Delayed Loads: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compiler detects </a:t>
            </a:r>
            <a:r>
              <a:rPr sz="1200" dirty="0">
                <a:latin typeface="Times New Roman"/>
                <a:cs typeface="Times New Roman"/>
              </a:rPr>
              <a:t>the data conflict </a:t>
            </a:r>
            <a:r>
              <a:rPr sz="1200" spc="-5" dirty="0">
                <a:latin typeface="Times New Roman"/>
                <a:cs typeface="Times New Roman"/>
              </a:rPr>
              <a:t>and reorder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as </a:t>
            </a:r>
            <a:r>
              <a:rPr sz="1200" dirty="0">
                <a:latin typeface="Times New Roman"/>
                <a:cs typeface="Times New Roman"/>
              </a:rPr>
              <a:t>necessary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delay the loading of the </a:t>
            </a:r>
            <a:r>
              <a:rPr sz="1200" spc="-5" dirty="0">
                <a:latin typeface="Times New Roman"/>
                <a:cs typeface="Times New Roman"/>
              </a:rPr>
              <a:t>conflicting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inserting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Pre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instruction.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buffer(BTB)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5073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endParaRPr sz="1200">
              <a:latin typeface="Times New Roman"/>
              <a:cs typeface="Times New Roman"/>
            </a:endParaRPr>
          </a:p>
          <a:p>
            <a:pPr marL="12700" marR="4224020" indent="228600">
              <a:lnSpc>
                <a:spcPct val="180000"/>
              </a:lnSpc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Delayed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RISC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Pipeline:</a:t>
            </a:r>
            <a:endParaRPr sz="1200">
              <a:latin typeface="Times New Roman"/>
              <a:cs typeface="Times New Roman"/>
            </a:endParaRPr>
          </a:p>
          <a:p>
            <a:pPr marL="469265" marR="262255" indent="-228600">
              <a:lnSpc>
                <a:spcPct val="11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Simplicity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 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sub-operation,</a:t>
            </a:r>
            <a:r>
              <a:rPr sz="1200" dirty="0">
                <a:latin typeface="Times New Roman"/>
                <a:cs typeface="Times New Roman"/>
              </a:rPr>
              <a:t> with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executed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cycle.</a:t>
            </a:r>
            <a:endParaRPr sz="1200">
              <a:latin typeface="Times New Roman"/>
              <a:cs typeface="Times New Roman"/>
            </a:endParaRPr>
          </a:p>
          <a:p>
            <a:pPr marL="12700" marR="485775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performed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</a:t>
            </a:r>
            <a:r>
              <a:rPr sz="1200" dirty="0">
                <a:latin typeface="Times New Roman"/>
                <a:cs typeface="Times New Roman"/>
              </a:rPr>
              <a:t>Pipeline: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Fetch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A: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  <a:p>
            <a:pPr marL="12700" marR="3845560" indent="228600">
              <a:lnSpc>
                <a:spcPts val="2590"/>
              </a:lnSpc>
              <a:spcBef>
                <a:spcPts val="90"/>
              </a:spcBef>
              <a:tabLst>
                <a:tab pos="4692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E: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183248"/>
            <a:ext cx="3905250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Delayed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10" dirty="0">
                <a:latin typeface="Times New Roman"/>
                <a:cs typeface="Times New Roman"/>
              </a:rPr>
              <a:t>Let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731509" cy="9447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339339"/>
            <a:ext cx="5731509" cy="18784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4369307"/>
            <a:ext cx="5731509" cy="16866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6865619"/>
            <a:ext cx="5534787" cy="13141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96282"/>
            <a:ext cx="573659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read/write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I/O: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i.  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I/O.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145"/>
              </a:spcBef>
              <a:tabLst>
                <a:tab pos="4170045" algn="l"/>
              </a:tabLst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	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each.</a:t>
            </a:r>
            <a:endParaRPr sz="1200">
              <a:latin typeface="Times New Roman"/>
              <a:cs typeface="Times New Roman"/>
            </a:endParaRPr>
          </a:p>
          <a:p>
            <a:pPr marL="12700" marR="1030605" indent="190500">
              <a:lnSpc>
                <a:spcPct val="180000"/>
              </a:lnSpc>
            </a:pPr>
            <a:r>
              <a:rPr sz="1200" dirty="0">
                <a:latin typeface="Times New Roman"/>
                <a:cs typeface="Times New Roman"/>
              </a:rPr>
              <a:t>iii.</a:t>
            </a:r>
            <a:r>
              <a:rPr sz="1200" spc="-5" dirty="0">
                <a:latin typeface="Times New Roman"/>
                <a:cs typeface="Times New Roman"/>
              </a:rPr>
              <a:t> 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lines.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-5" dirty="0">
                <a:latin typeface="Times New Roman"/>
                <a:cs typeface="Times New Roman"/>
              </a:rPr>
              <a:t> Processor</a:t>
            </a:r>
            <a:endParaRPr sz="1200">
              <a:latin typeface="Times New Roman"/>
              <a:cs typeface="Times New Roman"/>
            </a:endParaRPr>
          </a:p>
          <a:p>
            <a:pPr marL="12700" marR="151765" indent="153670">
              <a:lnSpc>
                <a:spcPct val="110300"/>
              </a:lnSpc>
              <a:spcBef>
                <a:spcPts val="99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for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other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I/O.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computers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(IOP).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b="1" spc="-5" dirty="0">
                <a:latin typeface="Times New Roman"/>
                <a:cs typeface="Times New Roman"/>
              </a:rPr>
              <a:t>Asynchronous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Transfer :</a:t>
            </a:r>
            <a:endParaRPr sz="1400">
              <a:latin typeface="Times New Roman"/>
              <a:cs typeface="Times New Roman"/>
            </a:endParaRPr>
          </a:p>
          <a:p>
            <a:pPr marL="12700" marR="103505">
              <a:lnSpc>
                <a:spcPct val="110200"/>
              </a:lnSpc>
              <a:spcBef>
                <a:spcPts val="102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Scheme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match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timing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predictable.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techniques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 on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r>
              <a:rPr sz="1200" dirty="0">
                <a:latin typeface="Times New Roman"/>
                <a:cs typeface="Times New Roman"/>
              </a:rPr>
              <a:t> before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transfer.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1135" y="9119107"/>
            <a:ext cx="108458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Handshaking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649173" cy="32355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32531"/>
            <a:ext cx="5756910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Organization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Intel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8085</a:t>
            </a:r>
            <a:r>
              <a:rPr sz="1400" b="1" spc="3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Micro-Processor: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6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microprocessors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available </a:t>
            </a:r>
            <a:r>
              <a:rPr sz="1200" dirty="0">
                <a:latin typeface="Times New Roman"/>
                <a:cs typeface="Times New Roman"/>
              </a:rPr>
              <a:t>today came with a wide variety of </a:t>
            </a:r>
            <a:r>
              <a:rPr sz="1200" spc="-5" dirty="0">
                <a:latin typeface="Times New Roman"/>
                <a:cs typeface="Times New Roman"/>
              </a:rPr>
              <a:t>capabilities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architectural features. </a:t>
            </a:r>
            <a:r>
              <a:rPr sz="1200" dirty="0">
                <a:latin typeface="Times New Roman"/>
                <a:cs typeface="Times New Roman"/>
              </a:rPr>
              <a:t>All of them, </a:t>
            </a:r>
            <a:r>
              <a:rPr sz="1200" spc="-5" dirty="0">
                <a:latin typeface="Times New Roman"/>
                <a:cs typeface="Times New Roman"/>
              </a:rPr>
              <a:t>regardless </a:t>
            </a:r>
            <a:r>
              <a:rPr sz="1200" dirty="0">
                <a:latin typeface="Times New Roman"/>
                <a:cs typeface="Times New Roman"/>
              </a:rPr>
              <a:t>of their </a:t>
            </a:r>
            <a:r>
              <a:rPr sz="1200" spc="-5" dirty="0">
                <a:latin typeface="Times New Roman"/>
                <a:cs typeface="Times New Roman"/>
              </a:rPr>
              <a:t>diversity, are </a:t>
            </a:r>
            <a:r>
              <a:rPr sz="1200" dirty="0">
                <a:latin typeface="Times New Roman"/>
                <a:cs typeface="Times New Roman"/>
              </a:rPr>
              <a:t>provided with </a:t>
            </a:r>
            <a:r>
              <a:rPr sz="1200" spc="-5" dirty="0">
                <a:latin typeface="Times New Roman"/>
                <a:cs typeface="Times New Roman"/>
              </a:rPr>
              <a:t>at least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functional </a:t>
            </a:r>
            <a:r>
              <a:rPr sz="1200" dirty="0">
                <a:latin typeface="Times New Roman"/>
                <a:cs typeface="Times New Roman"/>
              </a:rPr>
              <a:t>components,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form the </a:t>
            </a:r>
            <a:r>
              <a:rPr sz="1200" spc="-5" dirty="0">
                <a:latin typeface="Times New Roman"/>
                <a:cs typeface="Times New Roman"/>
              </a:rPr>
              <a:t>central </a:t>
            </a:r>
            <a:r>
              <a:rPr sz="1200" dirty="0">
                <a:latin typeface="Times New Roman"/>
                <a:cs typeface="Times New Roman"/>
              </a:rPr>
              <a:t>processing unit (CPU) of a </a:t>
            </a:r>
            <a:r>
              <a:rPr sz="1200" spc="-5" dirty="0">
                <a:latin typeface="Times New Roman"/>
                <a:cs typeface="Times New Roman"/>
              </a:rPr>
              <a:t>classical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 marR="6985" indent="-2286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Section : </a:t>
            </a:r>
            <a:r>
              <a:rPr sz="1200" spc="-5" dirty="0">
                <a:latin typeface="Times New Roman"/>
                <a:cs typeface="Times New Roman"/>
              </a:rPr>
              <a:t>A 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registers </a:t>
            </a:r>
            <a:r>
              <a:rPr sz="1200" dirty="0">
                <a:latin typeface="Times New Roman"/>
                <a:cs typeface="Times New Roman"/>
              </a:rPr>
              <a:t>for temporary storage of instructions, </a:t>
            </a:r>
            <a:r>
              <a:rPr sz="1200" spc="-5" dirty="0">
                <a:latin typeface="Times New Roman"/>
                <a:cs typeface="Times New Roman"/>
              </a:rPr>
              <a:t>data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of data 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Arithmetic and Logic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Unit : </a:t>
            </a:r>
            <a:r>
              <a:rPr sz="1200" spc="-5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for performing </a:t>
            </a:r>
            <a:r>
              <a:rPr sz="1200" spc="-5" dirty="0">
                <a:latin typeface="Times New Roman"/>
                <a:cs typeface="Times New Roman"/>
              </a:rPr>
              <a:t>primitive arithmetic and logical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Interface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Section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communicates with</a:t>
            </a:r>
            <a:r>
              <a:rPr sz="1200" dirty="0">
                <a:latin typeface="Times New Roman"/>
                <a:cs typeface="Times New Roman"/>
              </a:rPr>
              <a:t> the outside</a:t>
            </a:r>
            <a:r>
              <a:rPr sz="1200" spc="-5" dirty="0">
                <a:latin typeface="Times New Roman"/>
                <a:cs typeface="Times New Roman"/>
              </a:rPr>
              <a:t> world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Timing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Control Section : </a:t>
            </a:r>
            <a:r>
              <a:rPr sz="1200" spc="-5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for coordinating </a:t>
            </a:r>
            <a:r>
              <a:rPr sz="1200" spc="-5" dirty="0">
                <a:latin typeface="Times New Roman"/>
                <a:cs typeface="Times New Roman"/>
              </a:rPr>
              <a:t>and controlling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 of the various sections within the </a:t>
            </a:r>
            <a:r>
              <a:rPr sz="1200" spc="-5" dirty="0">
                <a:latin typeface="Times New Roman"/>
                <a:cs typeface="Times New Roman"/>
              </a:rPr>
              <a:t>microprocessor 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devices connected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block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microprocessor </a:t>
            </a:r>
            <a:r>
              <a:rPr sz="1200" dirty="0">
                <a:latin typeface="Times New Roman"/>
                <a:cs typeface="Times New Roman"/>
              </a:rPr>
              <a:t>along with the memory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Input/Output </a:t>
            </a:r>
            <a:r>
              <a:rPr sz="1200" spc="-5" dirty="0">
                <a:latin typeface="Times New Roman"/>
                <a:cs typeface="Times New Roman"/>
              </a:rPr>
              <a:t>(I/O)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Figure </a:t>
            </a:r>
            <a:r>
              <a:rPr sz="1200" dirty="0">
                <a:latin typeface="Times New Roman"/>
                <a:cs typeface="Times New Roman"/>
              </a:rPr>
              <a:t>11.1.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495535"/>
            <a:ext cx="4261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11.1: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Micorprocessor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731509" cy="2191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833615"/>
            <a:ext cx="3333750" cy="25335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6714"/>
            <a:ext cx="5758180" cy="795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Intel</a:t>
            </a:r>
            <a:r>
              <a:rPr sz="12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Microprocessors: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4004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4-bit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1971.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first </a:t>
            </a:r>
            <a:r>
              <a:rPr sz="1200" spc="-5" dirty="0">
                <a:latin typeface="Times New Roman"/>
                <a:cs typeface="Times New Roman"/>
              </a:rPr>
              <a:t>8-bit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8088</a:t>
            </a:r>
            <a:r>
              <a:rPr sz="1200" dirty="0">
                <a:latin typeface="Times New Roman"/>
                <a:cs typeface="Times New Roman"/>
              </a:rPr>
              <a:t> in 1972.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general-purpose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limitations.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1974,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8080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step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8080,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launched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capacity,</a:t>
            </a:r>
            <a:r>
              <a:rPr sz="1200" dirty="0">
                <a:latin typeface="Times New Roman"/>
                <a:cs typeface="Times New Roman"/>
              </a:rPr>
              <a:t> limited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general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 less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  <a:tabLst>
                <a:tab pos="312420" algn="l"/>
                <a:tab pos="1043305" algn="l"/>
                <a:tab pos="1487170" algn="l"/>
                <a:tab pos="2272665" algn="l"/>
                <a:tab pos="2680335" algn="l"/>
                <a:tab pos="3210560" algn="l"/>
                <a:tab pos="3637279" algn="l"/>
                <a:tab pos="4058920" algn="l"/>
                <a:tab pos="5128895" algn="l"/>
                <a:tab pos="5379085" algn="l"/>
              </a:tabLst>
            </a:pPr>
            <a:r>
              <a:rPr sz="1200" dirty="0">
                <a:latin typeface="Times New Roman"/>
                <a:cs typeface="Times New Roman"/>
              </a:rPr>
              <a:t>To	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	these	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imit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ons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ntel	moves	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	</a:t>
            </a:r>
            <a:r>
              <a:rPr sz="1200" spc="20" dirty="0">
                <a:latin typeface="Times New Roman"/>
                <a:cs typeface="Times New Roman"/>
              </a:rPr>
              <a:t>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bit	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ces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or	to	16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bit  </a:t>
            </a:r>
            <a:r>
              <a:rPr sz="1200" spc="-5" dirty="0">
                <a:latin typeface="Times New Roman"/>
                <a:cs typeface="Times New Roman"/>
              </a:rPr>
              <a:t>microprocessor.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16-bit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8086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dirty="0">
                <a:latin typeface="Times New Roman"/>
                <a:cs typeface="Times New Roman"/>
              </a:rPr>
              <a:t> 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powerful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developments, which </a:t>
            </a:r>
            <a:r>
              <a:rPr sz="1200" dirty="0">
                <a:latin typeface="Times New Roman"/>
                <a:cs typeface="Times New Roman"/>
              </a:rPr>
              <a:t>imparted </a:t>
            </a:r>
            <a:r>
              <a:rPr sz="1200" spc="-5" dirty="0">
                <a:latin typeface="Times New Roman"/>
                <a:cs typeface="Times New Roman"/>
              </a:rPr>
              <a:t>substantial </a:t>
            </a:r>
            <a:r>
              <a:rPr sz="1200" dirty="0">
                <a:latin typeface="Times New Roman"/>
                <a:cs typeface="Times New Roman"/>
              </a:rPr>
              <a:t>programming flexibility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improvement over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8-bit microprocessor.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Microprocessor Intel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8085</a:t>
            </a:r>
            <a:r>
              <a:rPr sz="12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92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Intel </a:t>
            </a:r>
            <a:r>
              <a:rPr sz="1200" dirty="0">
                <a:latin typeface="Times New Roman"/>
                <a:cs typeface="Times New Roman"/>
              </a:rPr>
              <a:t>8085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first popular </a:t>
            </a:r>
            <a:r>
              <a:rPr sz="1200" spc="-5" dirty="0">
                <a:latin typeface="Times New Roman"/>
                <a:cs typeface="Times New Roman"/>
              </a:rPr>
              <a:t>microprocessor used </a:t>
            </a:r>
            <a:r>
              <a:rPr sz="1200" spc="5" dirty="0">
                <a:latin typeface="Times New Roman"/>
                <a:cs typeface="Times New Roman"/>
              </a:rPr>
              <a:t>by many </a:t>
            </a:r>
            <a:r>
              <a:rPr sz="1200" dirty="0">
                <a:latin typeface="Times New Roman"/>
                <a:cs typeface="Times New Roman"/>
              </a:rPr>
              <a:t>vendors. </a:t>
            </a:r>
            <a:r>
              <a:rPr sz="1200" spc="-5" dirty="0">
                <a:latin typeface="Times New Roman"/>
                <a:cs typeface="Times New Roman"/>
              </a:rPr>
              <a:t>Due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organization,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the working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principle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697865">
              <a:lnSpc>
                <a:spcPts val="1410"/>
              </a:lnSpc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8-bit accumulator A.</a:t>
            </a:r>
            <a:endParaRPr sz="1200">
              <a:latin typeface="Times New Roman"/>
              <a:cs typeface="Times New Roman"/>
            </a:endParaRPr>
          </a:p>
          <a:p>
            <a:pPr marL="926465" marR="2247900" indent="-228600">
              <a:lnSpc>
                <a:spcPts val="1380"/>
              </a:lnSpc>
              <a:spcBef>
                <a:spcPts val="70"/>
              </a:spcBef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Six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8-bit general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-5" dirty="0">
                <a:latin typeface="Times New Roman"/>
                <a:cs typeface="Times New Roman"/>
              </a:rPr>
              <a:t>register (GPR’s)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B, </a:t>
            </a:r>
            <a:r>
              <a:rPr sz="1200" dirty="0">
                <a:latin typeface="Times New Roman"/>
                <a:cs typeface="Times New Roman"/>
              </a:rPr>
              <a:t>C, </a:t>
            </a:r>
            <a:r>
              <a:rPr sz="1200" spc="-5" dirty="0">
                <a:latin typeface="Times New Roman"/>
                <a:cs typeface="Times New Roman"/>
              </a:rPr>
              <a:t>D </a:t>
            </a:r>
            <a:r>
              <a:rPr sz="1200" dirty="0">
                <a:latin typeface="Times New Roman"/>
                <a:cs typeface="Times New Roman"/>
              </a:rPr>
              <a:t>, E ,</a:t>
            </a:r>
            <a:r>
              <a:rPr sz="1200" spc="-5" dirty="0">
                <a:latin typeface="Times New Roman"/>
                <a:cs typeface="Times New Roman"/>
              </a:rPr>
              <a:t> 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15"/>
              </a:lnSpc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GPR’s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16-bit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BC,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HL.</a:t>
            </a:r>
            <a:endParaRPr sz="1200">
              <a:latin typeface="Times New Roman"/>
              <a:cs typeface="Times New Roman"/>
            </a:endParaRPr>
          </a:p>
          <a:p>
            <a:pPr marL="1384300" marR="763905" indent="-229235">
              <a:lnSpc>
                <a:spcPts val="1380"/>
              </a:lnSpc>
              <a:spcBef>
                <a:spcPts val="65"/>
              </a:spcBef>
              <a:tabLst>
                <a:tab pos="1384300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16-bit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counter(PC),</a:t>
            </a:r>
            <a:r>
              <a:rPr sz="1200" dirty="0">
                <a:latin typeface="Times New Roman"/>
                <a:cs typeface="Times New Roman"/>
              </a:rPr>
              <a:t> 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pointer(SP)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8-bit</a:t>
            </a:r>
            <a:r>
              <a:rPr sz="1200" dirty="0">
                <a:latin typeface="Times New Roman"/>
                <a:cs typeface="Times New Roman"/>
              </a:rPr>
              <a:t> flag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Out</a:t>
            </a:r>
            <a:r>
              <a:rPr sz="1200" dirty="0">
                <a:latin typeface="Times New Roman"/>
                <a:cs typeface="Times New Roman"/>
              </a:rPr>
              <a:t> of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flag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 bits</a:t>
            </a:r>
            <a:r>
              <a:rPr sz="1200" spc="-5" dirty="0">
                <a:latin typeface="Times New Roman"/>
                <a:cs typeface="Times New Roman"/>
              </a:rPr>
              <a:t> are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8085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11.2-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900042"/>
            <a:ext cx="5755640" cy="569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11.2: </a:t>
            </a:r>
            <a:r>
              <a:rPr sz="1200" spc="-5" dirty="0">
                <a:latin typeface="Times New Roman"/>
                <a:cs typeface="Times New Roman"/>
              </a:rPr>
              <a:t>Register Organisation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255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Apart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programmable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dirty="0">
                <a:latin typeface="Times New Roman"/>
                <a:cs typeface="Times New Roman"/>
              </a:rPr>
              <a:t> to the</a:t>
            </a:r>
            <a:r>
              <a:rPr sz="1200" spc="-5" dirty="0">
                <a:latin typeface="Times New Roman"/>
                <a:cs typeface="Times New Roman"/>
              </a:rPr>
              <a:t> programmer</a:t>
            </a:r>
            <a:r>
              <a:rPr sz="1200" dirty="0">
                <a:latin typeface="Times New Roman"/>
                <a:cs typeface="Times New Roman"/>
              </a:rPr>
              <a:t> . These</a:t>
            </a:r>
            <a:r>
              <a:rPr sz="1200" spc="-5" dirty="0">
                <a:latin typeface="Times New Roman"/>
                <a:cs typeface="Times New Roman"/>
              </a:rPr>
              <a:t> registers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ts val="1410"/>
              </a:lnSpc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Register(IR).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80"/>
              </a:lnSpc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and 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buffers(MAR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MDR).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ts val="1380"/>
              </a:lnSpc>
              <a:tabLst>
                <a:tab pos="1384300" algn="l"/>
              </a:tabLst>
            </a:pPr>
            <a:r>
              <a:rPr sz="1000" spc="-5" dirty="0">
                <a:latin typeface="Courier New"/>
                <a:cs typeface="Courier New"/>
              </a:rPr>
              <a:t>o	</a:t>
            </a:r>
            <a:r>
              <a:rPr sz="1200" spc="-5" dirty="0">
                <a:latin typeface="Times New Roman"/>
                <a:cs typeface="Times New Roman"/>
              </a:rPr>
              <a:t>MAR: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ts val="1380"/>
              </a:lnSpc>
              <a:tabLst>
                <a:tab pos="1384300" algn="l"/>
              </a:tabLst>
            </a:pPr>
            <a:r>
              <a:rPr sz="1000" spc="-5" dirty="0">
                <a:latin typeface="Courier New"/>
                <a:cs typeface="Courier New"/>
              </a:rPr>
              <a:t>o	</a:t>
            </a:r>
            <a:r>
              <a:rPr sz="1200" spc="-5" dirty="0">
                <a:latin typeface="Times New Roman"/>
                <a:cs typeface="Times New Roman"/>
              </a:rPr>
              <a:t>MDR: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410"/>
              </a:lnSpc>
              <a:tabLst>
                <a:tab pos="9264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Temporary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ALU </a:t>
            </a:r>
            <a:r>
              <a:rPr sz="1200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ALU</a:t>
            </a:r>
            <a:r>
              <a:rPr sz="12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8085</a:t>
            </a:r>
            <a:r>
              <a:rPr sz="12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641985">
              <a:lnSpc>
                <a:spcPts val="278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8-bit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8085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operations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Arithmetic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: </a:t>
            </a:r>
            <a:r>
              <a:rPr sz="1200" dirty="0">
                <a:latin typeface="Times New Roman"/>
                <a:cs typeface="Times New Roman"/>
              </a:rPr>
              <a:t>Addition,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Subtraction,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Decrement,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Logical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OR,</a:t>
            </a:r>
            <a:r>
              <a:rPr sz="1200" dirty="0">
                <a:latin typeface="Times New Roman"/>
                <a:cs typeface="Times New Roman"/>
              </a:rPr>
              <a:t> EXOR,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r>
              <a:rPr sz="1200" dirty="0">
                <a:latin typeface="Times New Roman"/>
                <a:cs typeface="Times New Roman"/>
              </a:rPr>
              <a:t> / </a:t>
            </a:r>
            <a:r>
              <a:rPr sz="1200" spc="-5" dirty="0">
                <a:latin typeface="Times New Roman"/>
                <a:cs typeface="Times New Roman"/>
              </a:rPr>
              <a:t>ROTATE,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chip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multiplication,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division,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available, </a:t>
            </a:r>
            <a:r>
              <a:rPr sz="1200" dirty="0">
                <a:latin typeface="Times New Roman"/>
                <a:cs typeface="Times New Roman"/>
              </a:rPr>
              <a:t>in earlier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processors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binary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complement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910590">
              <a:lnSpc>
                <a:spcPct val="193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flag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MSB.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flag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accumulater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Auxiliary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 lower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nibble)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same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manner,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 C-flag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 the</a:t>
            </a:r>
            <a:r>
              <a:rPr sz="1200" spc="-5" dirty="0">
                <a:latin typeface="Times New Roman"/>
                <a:cs typeface="Times New Roman"/>
              </a:rPr>
              <a:t> overflow</a:t>
            </a:r>
            <a:r>
              <a:rPr sz="1200" dirty="0">
                <a:latin typeface="Times New Roman"/>
                <a:cs typeface="Times New Roman"/>
              </a:rPr>
              <a:t> out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bit-7.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3333750" cy="2857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57545" cy="444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Zero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(Z)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flag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accumulator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Sign(S)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bit-7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accumulator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accumulator(positive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negative 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Interface</a:t>
            </a:r>
            <a:r>
              <a:rPr sz="1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Section: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07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equipped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outside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known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bus.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11.3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Address</a:t>
            </a:r>
            <a:r>
              <a:rPr sz="1200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Data</a:t>
            </a:r>
            <a:r>
              <a:rPr sz="1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AD0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AD7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multiplexed manner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 marL="12700" marR="1756410">
              <a:lnSpc>
                <a:spcPts val="278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A8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A15 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used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dirty="0">
                <a:latin typeface="Times New Roman"/>
                <a:cs typeface="Times New Roman"/>
              </a:rPr>
              <a:t> 8 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seven 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lines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latin typeface="Times New Roman"/>
                <a:cs typeface="Times New Roman"/>
              </a:rPr>
              <a:t>RD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READ 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signal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LOW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the signal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LOW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IO/M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2239"/>
            <a:ext cx="5754370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spc="-10" dirty="0">
                <a:latin typeface="Times New Roman"/>
                <a:cs typeface="Times New Roman"/>
              </a:rPr>
              <a:t>ALE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present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AD0-AD7 </a:t>
            </a:r>
            <a:r>
              <a:rPr sz="1200" dirty="0">
                <a:latin typeface="Times New Roman"/>
                <a:cs typeface="Times New Roman"/>
              </a:rPr>
              <a:t>. The </a:t>
            </a:r>
            <a:r>
              <a:rPr sz="1200" spc="-5" dirty="0">
                <a:latin typeface="Times New Roman"/>
                <a:cs typeface="Times New Roman"/>
              </a:rPr>
              <a:t>falling </a:t>
            </a:r>
            <a:r>
              <a:rPr sz="1200" dirty="0">
                <a:latin typeface="Times New Roman"/>
                <a:cs typeface="Times New Roman"/>
              </a:rPr>
              <a:t>edge of ALU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used to </a:t>
            </a:r>
            <a:r>
              <a:rPr sz="1200" spc="-5" dirty="0">
                <a:latin typeface="Times New Roman"/>
                <a:cs typeface="Times New Roman"/>
              </a:rPr>
              <a:t>latch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de-multiples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654" y="5851905"/>
            <a:ext cx="4200525" cy="3028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36702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READY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S0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S1</a:t>
            </a:r>
            <a:r>
              <a:rPr sz="1200" dirty="0">
                <a:latin typeface="Times New Roman"/>
                <a:cs typeface="Times New Roman"/>
              </a:rPr>
              <a:t> 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4275" y="1620265"/>
          <a:ext cx="2653665" cy="90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889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Operation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Specified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9FDFB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FDFB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9F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I/O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9FDFB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FDFB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I/O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9F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889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1204" y="2685033"/>
            <a:ext cx="5832475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There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5" dirty="0">
                <a:latin typeface="Times New Roman"/>
                <a:cs typeface="Times New Roman"/>
              </a:rPr>
              <a:t> with</a:t>
            </a:r>
            <a:r>
              <a:rPr sz="1200" dirty="0">
                <a:latin typeface="Times New Roman"/>
                <a:cs typeface="Times New Roman"/>
              </a:rPr>
              <a:t> CPU </a:t>
            </a:r>
            <a:r>
              <a:rPr sz="1200" spc="-5" dirty="0">
                <a:latin typeface="Times New Roman"/>
                <a:cs typeface="Times New Roman"/>
              </a:rPr>
              <a:t>and bus</a:t>
            </a:r>
            <a:r>
              <a:rPr sz="1200" dirty="0">
                <a:latin typeface="Times New Roman"/>
                <a:cs typeface="Times New Roman"/>
              </a:rPr>
              <a:t> control-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748665">
              <a:lnSpc>
                <a:spcPts val="1410"/>
              </a:lnSpc>
              <a:spcBef>
                <a:spcPts val="5"/>
              </a:spcBef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TRAP</a:t>
            </a:r>
            <a:r>
              <a:rPr sz="1200" dirty="0">
                <a:latin typeface="Times New Roman"/>
                <a:cs typeface="Times New Roman"/>
              </a:rPr>
              <a:t> , RST7.5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RST6.5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RST5.5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marL="748665">
              <a:lnSpc>
                <a:spcPts val="1380"/>
              </a:lnSpc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INTA: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acknowledge line.</a:t>
            </a:r>
            <a:endParaRPr sz="1200">
              <a:latin typeface="Times New Roman"/>
              <a:cs typeface="Times New Roman"/>
            </a:endParaRPr>
          </a:p>
          <a:p>
            <a:pPr marL="748665">
              <a:lnSpc>
                <a:spcPts val="1380"/>
              </a:lnSpc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RESET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reset</a:t>
            </a:r>
            <a:r>
              <a:rPr sz="1200" dirty="0">
                <a:latin typeface="Times New Roman"/>
                <a:cs typeface="Times New Roman"/>
              </a:rPr>
              <a:t> input</a:t>
            </a:r>
            <a:r>
              <a:rPr sz="1200" spc="-5" dirty="0">
                <a:latin typeface="Times New Roman"/>
                <a:cs typeface="Times New Roman"/>
              </a:rPr>
              <a:t> signal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8085.</a:t>
            </a:r>
            <a:endParaRPr sz="1200">
              <a:latin typeface="Times New Roman"/>
              <a:cs typeface="Times New Roman"/>
            </a:endParaRPr>
          </a:p>
          <a:p>
            <a:pPr marL="977265" marR="30480" indent="-228600">
              <a:lnSpc>
                <a:spcPts val="1380"/>
              </a:lnSpc>
              <a:spcBef>
                <a:spcPts val="65"/>
              </a:spcBef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RESET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RESET-OUT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RESET-IN </a:t>
            </a:r>
            <a:r>
              <a:rPr sz="1200" dirty="0">
                <a:latin typeface="Times New Roman"/>
                <a:cs typeface="Times New Roman"/>
              </a:rPr>
              <a:t>signal , which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.</a:t>
            </a:r>
            <a:endParaRPr sz="1200">
              <a:latin typeface="Times New Roman"/>
              <a:cs typeface="Times New Roman"/>
            </a:endParaRPr>
          </a:p>
          <a:p>
            <a:pPr marL="748665">
              <a:lnSpc>
                <a:spcPts val="1315"/>
              </a:lnSpc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HOLD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HOLD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request.</a:t>
            </a:r>
            <a:endParaRPr sz="1200">
              <a:latin typeface="Times New Roman"/>
              <a:cs typeface="Times New Roman"/>
            </a:endParaRPr>
          </a:p>
          <a:p>
            <a:pPr marL="748665">
              <a:lnSpc>
                <a:spcPts val="1380"/>
              </a:lnSpc>
              <a:tabLst>
                <a:tab pos="9772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HLDA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HLDA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grant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92100">
              <a:lnSpc>
                <a:spcPts val="1410"/>
              </a:lnSpc>
              <a:tabLst>
                <a:tab pos="5200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Clock</a:t>
            </a:r>
            <a:r>
              <a:rPr sz="1200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Utility</a:t>
            </a:r>
            <a:r>
              <a:rPr sz="1200" spc="-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66"/>
                </a:solidFill>
                <a:latin typeface="Times New Roman"/>
                <a:cs typeface="Times New Roman"/>
              </a:rPr>
              <a:t>Lines</a:t>
            </a:r>
            <a:r>
              <a:rPr sz="1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63500" marR="374650">
              <a:lnSpc>
                <a:spcPts val="138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X1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X2: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X2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provided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crystal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generating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theclockinternaltothe</a:t>
            </a:r>
            <a:r>
              <a:rPr sz="1200" dirty="0">
                <a:latin typeface="Times New Roman"/>
                <a:cs typeface="Times New Roman"/>
              </a:rPr>
              <a:t> chip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3500" marR="288925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Sid: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line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serial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Sod: </a:t>
            </a:r>
            <a:r>
              <a:rPr sz="1200" dirty="0">
                <a:latin typeface="Times New Roman"/>
                <a:cs typeface="Times New Roman"/>
              </a:rPr>
              <a:t>output line </a:t>
            </a:r>
            <a:r>
              <a:rPr sz="1200" spc="-5" dirty="0">
                <a:latin typeface="Times New Roman"/>
                <a:cs typeface="Times New Roman"/>
              </a:rPr>
              <a:t>for serial data communication.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-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cc</a:t>
            </a:r>
            <a:r>
              <a:rPr sz="1200" spc="14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-7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ss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5200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</a:t>
            </a:r>
            <a:r>
              <a:rPr sz="1200" dirty="0">
                <a:latin typeface="Times New Roman"/>
                <a:cs typeface="Times New Roman"/>
              </a:rPr>
              <a:t> 8085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11.4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052489"/>
            <a:ext cx="6315836" cy="343890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9761"/>
            <a:ext cx="5758815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Addressing</a:t>
            </a:r>
            <a:r>
              <a:rPr sz="1200" b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Modes</a:t>
            </a:r>
            <a:r>
              <a:rPr sz="1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8085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four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addressing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ts val="138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Direct:</a:t>
            </a:r>
            <a:r>
              <a:rPr sz="12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exact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item(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low-order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address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byte 2 ,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high-order</a:t>
            </a:r>
            <a:r>
              <a:rPr sz="1200" dirty="0">
                <a:latin typeface="Times New Roman"/>
                <a:cs typeface="Times New Roman"/>
              </a:rPr>
              <a:t> bits in </a:t>
            </a:r>
            <a:r>
              <a:rPr sz="1200" spc="-5" dirty="0">
                <a:latin typeface="Times New Roman"/>
                <a:cs typeface="Times New Roman"/>
              </a:rPr>
              <a:t>byte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959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Register Indirect: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instruction specifies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register pair which contains </a:t>
            </a:r>
            <a:r>
              <a:rPr sz="1200" dirty="0">
                <a:latin typeface="Times New Roman"/>
                <a:cs typeface="Times New Roman"/>
              </a:rPr>
              <a:t>the memory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are located .( the high-order bits of 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are in the first </a:t>
            </a:r>
            <a:r>
              <a:rPr sz="1200" spc="-5" dirty="0">
                <a:latin typeface="Times New Roman"/>
                <a:cs typeface="Times New Roman"/>
              </a:rPr>
              <a:t>register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 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dirty="0">
                <a:latin typeface="Times New Roman"/>
                <a:cs typeface="Times New Roman"/>
              </a:rPr>
              <a:t> bits in the</a:t>
            </a:r>
            <a:r>
              <a:rPr sz="1200" spc="-5" dirty="0">
                <a:latin typeface="Times New Roman"/>
                <a:cs typeface="Times New Roman"/>
              </a:rPr>
              <a:t> second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138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Immediate: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itself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8-bit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 quantity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(least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43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Unless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consecutively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tabLst>
                <a:tab pos="2811145" algn="l"/>
                <a:tab pos="5694680" algn="l"/>
              </a:tabLst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	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Direct:</a:t>
            </a:r>
            <a:r>
              <a:rPr sz="12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67196"/>
            <a:ext cx="5154930" cy="877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R</a:t>
            </a:r>
            <a:r>
              <a:rPr sz="9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EFERENCE</a:t>
            </a:r>
            <a:r>
              <a:rPr sz="900" b="1" u="sng" spc="3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469265" marR="5080" indent="-228600">
              <a:lnSpc>
                <a:spcPts val="1380"/>
              </a:lnSpc>
            </a:pPr>
            <a:r>
              <a:rPr sz="1200" b="1" spc="10" dirty="0">
                <a:solidFill>
                  <a:srgbClr val="C0504D"/>
                </a:solidFill>
                <a:latin typeface="Times New Roman"/>
                <a:cs typeface="Times New Roman"/>
              </a:rPr>
              <a:t>1.</a:t>
            </a:r>
            <a:r>
              <a:rPr sz="1200" b="1" spc="26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OMPUTER</a:t>
            </a:r>
            <a:r>
              <a:rPr sz="950" b="1" u="sng" spc="5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YSTEM</a:t>
            </a:r>
            <a:r>
              <a:rPr sz="950" b="1" u="sng" spc="6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95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RCHITECTURE</a:t>
            </a:r>
            <a:r>
              <a:rPr sz="120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200" b="1" u="sng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ORRIS</a:t>
            </a:r>
            <a:r>
              <a:rPr sz="950" b="1" u="sng" spc="6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M.</a:t>
            </a:r>
            <a:r>
              <a:rPr sz="1200" b="1" u="sng" spc="-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ANO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1200" b="1" u="sng" spc="-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RD</a:t>
            </a:r>
            <a:r>
              <a:rPr sz="950" b="1" u="sng" spc="4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95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DITION</a:t>
            </a:r>
            <a:r>
              <a:rPr sz="1200" b="1" u="sng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, </a:t>
            </a:r>
            <a:r>
              <a:rPr sz="1200" b="1" spc="-28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RENTICE</a:t>
            </a:r>
            <a:r>
              <a:rPr sz="950" b="1" u="sng" spc="5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950" b="1" u="sng" spc="5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95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NDIA</a:t>
            </a:r>
            <a:r>
              <a:rPr sz="1200" b="1" u="sng" spc="1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b="1" spc="10" dirty="0">
                <a:solidFill>
                  <a:srgbClr val="C0504D"/>
                </a:solidFill>
                <a:latin typeface="Times New Roman"/>
                <a:cs typeface="Times New Roman"/>
              </a:rPr>
              <a:t>2. </a:t>
            </a:r>
            <a:r>
              <a:rPr sz="1200" b="1" u="heavy" spc="16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HTTP</a:t>
            </a:r>
            <a:r>
              <a:rPr sz="120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://</a:t>
            </a:r>
            <a:r>
              <a:rPr sz="95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NPTEL</a:t>
            </a:r>
            <a:r>
              <a:rPr sz="120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95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AC</a:t>
            </a:r>
            <a:r>
              <a:rPr sz="120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95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120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950" b="1" u="heavy" spc="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  <a:hlinkClick r:id="rId2"/>
              </a:rPr>
              <a:t>COURSES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0469"/>
            <a:ext cx="555498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Strobe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96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 unit.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5048"/>
            <a:ext cx="569722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075">
              <a:lnSpc>
                <a:spcPct val="11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block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(a),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 </a:t>
            </a:r>
            <a:r>
              <a:rPr sz="1200" spc="-5" dirty="0">
                <a:latin typeface="Times New Roman"/>
                <a:cs typeface="Times New Roman"/>
              </a:rPr>
              <a:t>carries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binary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dirty="0">
                <a:latin typeface="Times New Roman"/>
                <a:cs typeface="Times New Roman"/>
              </a:rPr>
              <a:t> unit.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Typically,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entire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word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 marL="12700" marR="49530" indent="913765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</a:t>
            </a:r>
            <a:r>
              <a:rPr sz="1200" dirty="0">
                <a:latin typeface="Times New Roman"/>
                <a:cs typeface="Times New Roman"/>
              </a:rPr>
              <a:t> the data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bus. The</a:t>
            </a:r>
            <a:r>
              <a:rPr sz="1200" spc="-5" dirty="0">
                <a:latin typeface="Times New Roman"/>
                <a:cs typeface="Times New Roman"/>
              </a:rPr>
              <a:t> information</a:t>
            </a:r>
            <a:r>
              <a:rPr sz="1200" dirty="0">
                <a:latin typeface="Times New Roman"/>
                <a:cs typeface="Times New Roman"/>
              </a:rPr>
              <a:t> on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strobe</a:t>
            </a:r>
            <a:r>
              <a:rPr sz="1200" spc="-5" dirty="0">
                <a:latin typeface="Times New Roman"/>
                <a:cs typeface="Times New Roman"/>
              </a:rPr>
              <a:t> signal</a:t>
            </a:r>
            <a:r>
              <a:rPr sz="1200" dirty="0">
                <a:latin typeface="Times New Roman"/>
                <a:cs typeface="Times New Roman"/>
              </a:rPr>
              <a:t> remain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allow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 </a:t>
            </a:r>
            <a:r>
              <a:rPr sz="1200" dirty="0">
                <a:latin typeface="Times New Roman"/>
                <a:cs typeface="Times New Roman"/>
              </a:rPr>
              <a:t>unit to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data.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dirty="0">
                <a:latin typeface="Times New Roman"/>
                <a:cs typeface="Times New Roman"/>
              </a:rPr>
              <a:t> Unit:</a:t>
            </a:r>
            <a:endParaRPr sz="1200">
              <a:latin typeface="Times New Roman"/>
              <a:cs typeface="Times New Roman"/>
            </a:endParaRPr>
          </a:p>
          <a:p>
            <a:pPr marL="12700" marR="27305" indent="191770">
              <a:lnSpc>
                <a:spcPct val="110400"/>
              </a:lnSpc>
              <a:spcBef>
                <a:spcPts val="990"/>
              </a:spcBef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method, the destination unit </a:t>
            </a:r>
            <a:r>
              <a:rPr sz="1200" spc="-5" dirty="0">
                <a:latin typeface="Times New Roman"/>
                <a:cs typeface="Times New Roman"/>
              </a:rPr>
              <a:t>activates </a:t>
            </a:r>
            <a:r>
              <a:rPr sz="1200" dirty="0">
                <a:latin typeface="Times New Roman"/>
                <a:cs typeface="Times New Roman"/>
              </a:rPr>
              <a:t>the strobe pulse, to informing the source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The source will </a:t>
            </a:r>
            <a:r>
              <a:rPr sz="1200" spc="-5" dirty="0">
                <a:latin typeface="Times New Roman"/>
                <a:cs typeface="Times New Roman"/>
              </a:rPr>
              <a:t>respond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placing the </a:t>
            </a:r>
            <a:r>
              <a:rPr sz="1200" spc="-5" dirty="0">
                <a:latin typeface="Times New Roman"/>
                <a:cs typeface="Times New Roman"/>
              </a:rPr>
              <a:t>requested </a:t>
            </a:r>
            <a:r>
              <a:rPr sz="1200" dirty="0">
                <a:latin typeface="Times New Roman"/>
                <a:cs typeface="Times New Roman"/>
              </a:rPr>
              <a:t>binary information on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bus.</a:t>
            </a:r>
            <a:endParaRPr sz="1200">
              <a:latin typeface="Times New Roman"/>
              <a:cs typeface="Times New Roman"/>
            </a:endParaRPr>
          </a:p>
          <a:p>
            <a:pPr marL="12700" marR="5080" indent="989965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valid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to </a:t>
            </a:r>
            <a:r>
              <a:rPr sz="1200" spc="-5" dirty="0">
                <a:latin typeface="Times New Roman"/>
                <a:cs typeface="Times New Roman"/>
              </a:rPr>
              <a:t>accept </a:t>
            </a:r>
            <a:r>
              <a:rPr sz="1200" dirty="0">
                <a:latin typeface="Times New Roman"/>
                <a:cs typeface="Times New Roman"/>
              </a:rPr>
              <a:t>it. When </a:t>
            </a:r>
            <a:r>
              <a:rPr sz="1200" spc="-5" dirty="0">
                <a:latin typeface="Times New Roman"/>
                <a:cs typeface="Times New Roman"/>
              </a:rPr>
              <a:t>accepted </a:t>
            </a:r>
            <a:r>
              <a:rPr sz="1200" dirty="0">
                <a:latin typeface="Times New Roman"/>
                <a:cs typeface="Times New Roman"/>
              </a:rPr>
              <a:t>the destination unit then </a:t>
            </a:r>
            <a:r>
              <a:rPr sz="1200" spc="-5" dirty="0">
                <a:latin typeface="Times New Roman"/>
                <a:cs typeface="Times New Roman"/>
              </a:rPr>
              <a:t>disables </a:t>
            </a:r>
            <a:r>
              <a:rPr sz="1200" dirty="0">
                <a:latin typeface="Times New Roman"/>
                <a:cs typeface="Times New Roman"/>
              </a:rPr>
              <a:t>the strobe and the source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5" dirty="0">
                <a:latin typeface="Times New Roman"/>
                <a:cs typeface="Times New Roman"/>
              </a:rPr>
              <a:t> removes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from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795187"/>
            <a:ext cx="5731509" cy="24078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93490"/>
            <a:ext cx="5742305" cy="545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Disadvantage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Strobe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97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disadvantage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knowing </a:t>
            </a:r>
            <a:r>
              <a:rPr sz="1200" spc="-5" dirty="0">
                <a:latin typeface="Times New Roman"/>
                <a:cs typeface="Times New Roman"/>
              </a:rPr>
              <a:t>whether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actually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bus. </a:t>
            </a:r>
            <a:r>
              <a:rPr sz="1200" spc="-5" dirty="0">
                <a:latin typeface="Times New Roman"/>
                <a:cs typeface="Times New Roman"/>
              </a:rPr>
              <a:t>Similarly, </a:t>
            </a:r>
            <a:r>
              <a:rPr sz="1200" dirty="0">
                <a:latin typeface="Times New Roman"/>
                <a:cs typeface="Times New Roman"/>
              </a:rPr>
              <a:t>a destination unit that </a:t>
            </a:r>
            <a:r>
              <a:rPr sz="1200" spc="-5" dirty="0">
                <a:latin typeface="Times New Roman"/>
                <a:cs typeface="Times New Roman"/>
              </a:rPr>
              <a:t>initiates the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of knowing whether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unit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bus.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Handshaking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solves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Handshaking:</a:t>
            </a:r>
            <a:endParaRPr sz="1200">
              <a:latin typeface="Times New Roman"/>
              <a:cs typeface="Times New Roman"/>
            </a:endParaRPr>
          </a:p>
          <a:p>
            <a:pPr marL="12700" marR="425450">
              <a:lnSpc>
                <a:spcPct val="110000"/>
              </a:lnSpc>
              <a:spcBef>
                <a:spcPts val="9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handshaking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provides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transfer.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Principle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Handshaking: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basic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principle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two-wire </a:t>
            </a:r>
            <a:r>
              <a:rPr sz="1200" dirty="0">
                <a:latin typeface="Times New Roman"/>
                <a:cs typeface="Times New Roman"/>
              </a:rPr>
              <a:t>handshaking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follow:</a:t>
            </a:r>
            <a:endParaRPr sz="1200">
              <a:latin typeface="Times New Roman"/>
              <a:cs typeface="Times New Roman"/>
            </a:endParaRPr>
          </a:p>
          <a:p>
            <a:pPr marL="12700" marR="28575" indent="190500">
              <a:lnSpc>
                <a:spcPct val="110300"/>
              </a:lnSpc>
              <a:spcBef>
                <a:spcPts val="995"/>
              </a:spcBef>
            </a:pP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unit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 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valid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in the bus. The other control line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other direction from </a:t>
            </a:r>
            <a:r>
              <a:rPr sz="1200" dirty="0">
                <a:latin typeface="Times New Roman"/>
                <a:cs typeface="Times New Roman"/>
              </a:rPr>
              <a:t>the destination to the </a:t>
            </a:r>
            <a:r>
              <a:rPr sz="1200" spc="-5" dirty="0">
                <a:latin typeface="Times New Roman"/>
                <a:cs typeface="Times New Roman"/>
              </a:rPr>
              <a:t>source.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5" dirty="0">
                <a:latin typeface="Times New Roman"/>
                <a:cs typeface="Times New Roman"/>
              </a:rPr>
              <a:t>depends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Handshaking:</a:t>
            </a: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ct val="1102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dirty="0">
                <a:latin typeface="Times New Roman"/>
                <a:cs typeface="Times New Roman"/>
              </a:rPr>
              <a:t> shows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time.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source</a:t>
            </a:r>
            <a:r>
              <a:rPr sz="1200" dirty="0">
                <a:latin typeface="Times New Roman"/>
                <a:cs typeface="Times New Roman"/>
              </a:rPr>
              <a:t>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valid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accepted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dirty="0">
                <a:latin typeface="Times New Roman"/>
                <a:cs typeface="Times New Roman"/>
              </a:rPr>
              <a:t> 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bus. The 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-5" dirty="0">
                <a:latin typeface="Times New Roman"/>
                <a:cs typeface="Times New Roman"/>
              </a:rPr>
              <a:t> accepted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 initial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46447"/>
            <a:ext cx="5731509" cy="2183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74946"/>
            <a:ext cx="572516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Handshaking:</a:t>
            </a:r>
            <a:endParaRPr sz="1200">
              <a:latin typeface="Times New Roman"/>
              <a:cs typeface="Times New Roman"/>
            </a:endParaRPr>
          </a:p>
          <a:p>
            <a:pPr marL="12700" marR="99695">
              <a:lnSpc>
                <a:spcPct val="1103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ready for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reflects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 meaning.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unit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 does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place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receives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ready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for</a:t>
            </a:r>
            <a:r>
              <a:rPr sz="1200" i="1" dirty="0">
                <a:latin typeface="Times New Roman"/>
                <a:cs typeface="Times New Roman"/>
              </a:rPr>
              <a:t> data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unit.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on,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handshaking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procedure</a:t>
            </a:r>
            <a:r>
              <a:rPr sz="1200" dirty="0">
                <a:latin typeface="Times New Roman"/>
                <a:cs typeface="Times New Roman"/>
              </a:rPr>
              <a:t> follows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source </a:t>
            </a:r>
            <a:r>
              <a:rPr sz="1200" dirty="0">
                <a:latin typeface="Times New Roman"/>
                <a:cs typeface="Times New Roman"/>
              </a:rPr>
              <a:t>initiated </a:t>
            </a:r>
            <a:r>
              <a:rPr sz="1200" spc="-5" dirty="0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108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Initial</a:t>
            </a:r>
            <a:r>
              <a:rPr sz="1200" dirty="0">
                <a:latin typeface="Times New Roman"/>
                <a:cs typeface="Times New Roman"/>
              </a:rPr>
              <a:t> sate.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50999"/>
            <a:ext cx="5591175" cy="2836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011818"/>
            <a:ext cx="5731509" cy="36464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744210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Advantage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Handshaking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469265" marR="244475" indent="-22860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Handshaking </a:t>
            </a:r>
            <a:r>
              <a:rPr sz="1200" dirty="0">
                <a:latin typeface="Times New Roman"/>
                <a:cs typeface="Times New Roman"/>
              </a:rPr>
              <a:t>scheme </a:t>
            </a:r>
            <a:r>
              <a:rPr sz="1200" spc="-5" dirty="0">
                <a:latin typeface="Times New Roman"/>
                <a:cs typeface="Times New Roman"/>
              </a:rPr>
              <a:t>provides degree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flexibility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reliability because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participation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units.</a:t>
            </a:r>
            <a:endParaRPr sz="1200">
              <a:latin typeface="Times New Roman"/>
              <a:cs typeface="Times New Roman"/>
            </a:endParaRPr>
          </a:p>
          <a:p>
            <a:pPr marL="469265" marR="99695" indent="-228600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Wingdings"/>
                <a:cs typeface="Wingdings"/>
              </a:rPr>
              <a:t>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of one unit </a:t>
            </a:r>
            <a:r>
              <a:rPr sz="1200" spc="-5" dirty="0">
                <a:latin typeface="Times New Roman"/>
                <a:cs typeface="Times New Roman"/>
              </a:rPr>
              <a:t>is faulty, </a:t>
            </a:r>
            <a:r>
              <a:rPr sz="1200" dirty="0">
                <a:latin typeface="Times New Roman"/>
                <a:cs typeface="Times New Roman"/>
              </a:rPr>
              <a:t>the data </a:t>
            </a:r>
            <a:r>
              <a:rPr sz="1200" spc="-5" dirty="0">
                <a:latin typeface="Times New Roman"/>
                <a:cs typeface="Times New Roman"/>
              </a:rPr>
              <a:t>transfer will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completed.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an error can 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i="1" spc="-5" dirty="0">
                <a:latin typeface="Times New Roman"/>
                <a:cs typeface="Times New Roman"/>
              </a:rPr>
              <a:t>Timeout mechanism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provides an </a:t>
            </a:r>
            <a:r>
              <a:rPr sz="1200" dirty="0">
                <a:latin typeface="Times New Roman"/>
                <a:cs typeface="Times New Roman"/>
              </a:rPr>
              <a:t>alarm if the </a:t>
            </a:r>
            <a:r>
              <a:rPr sz="1200" spc="-5" dirty="0">
                <a:latin typeface="Times New Roman"/>
                <a:cs typeface="Times New Roman"/>
              </a:rPr>
              <a:t>data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completed</a:t>
            </a:r>
            <a:r>
              <a:rPr sz="1200" dirty="0">
                <a:latin typeface="Times New Roman"/>
                <a:cs typeface="Times New Roman"/>
              </a:rPr>
              <a:t> within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spc="-5" dirty="0">
                <a:latin typeface="Times New Roman"/>
                <a:cs typeface="Times New Roman"/>
              </a:rPr>
              <a:t>Asynchronous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Serial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Transmission:</a:t>
            </a:r>
            <a:endParaRPr sz="1200">
              <a:latin typeface="Times New Roman"/>
              <a:cs typeface="Times New Roman"/>
            </a:endParaRPr>
          </a:p>
          <a:p>
            <a:pPr marL="12700" marR="54610" algn="just">
              <a:lnSpc>
                <a:spcPct val="1101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of data </a:t>
            </a:r>
            <a:r>
              <a:rPr sz="1200" spc="-5" dirty="0">
                <a:latin typeface="Times New Roman"/>
                <a:cs typeface="Times New Roman"/>
              </a:rPr>
              <a:t>between two </a:t>
            </a:r>
            <a:r>
              <a:rPr sz="1200" dirty="0">
                <a:latin typeface="Times New Roman"/>
                <a:cs typeface="Times New Roman"/>
              </a:rPr>
              <a:t>units </a:t>
            </a:r>
            <a:r>
              <a:rPr sz="1200" spc="-5" dirty="0">
                <a:latin typeface="Times New Roman"/>
                <a:cs typeface="Times New Roman"/>
              </a:rPr>
              <a:t>is serial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parallel.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parallel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dirty="0">
                <a:latin typeface="Times New Roman"/>
                <a:cs typeface="Times New Roman"/>
              </a:rPr>
              <a:t>n bit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transmitted through </a:t>
            </a:r>
            <a:r>
              <a:rPr sz="1200" dirty="0">
                <a:latin typeface="Times New Roman"/>
                <a:cs typeface="Times New Roman"/>
              </a:rPr>
              <a:t>n separate conductor </a:t>
            </a:r>
            <a:r>
              <a:rPr sz="1200" spc="-5" dirty="0">
                <a:latin typeface="Times New Roman"/>
                <a:cs typeface="Times New Roman"/>
              </a:rPr>
              <a:t>path.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serial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bit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 marR="114300" indent="152400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short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important.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slower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dirty="0">
                <a:latin typeface="Times New Roman"/>
                <a:cs typeface="Times New Roman"/>
              </a:rPr>
              <a:t> expensive.</a:t>
            </a:r>
            <a:endParaRPr sz="1200">
              <a:latin typeface="Times New Roman"/>
              <a:cs typeface="Times New Roman"/>
            </a:endParaRPr>
          </a:p>
          <a:p>
            <a:pPr marL="12700" marR="5080" indent="115570">
              <a:lnSpc>
                <a:spcPct val="110000"/>
              </a:lnSpc>
              <a:spcBef>
                <a:spcPts val="101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time,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binary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available.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to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transferred,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idle.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1150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technique</a:t>
            </a:r>
            <a:r>
              <a:rPr sz="1200" spc="-5" dirty="0">
                <a:latin typeface="Times New Roman"/>
                <a:cs typeface="Times New Roman"/>
              </a:rPr>
              <a:t> 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dirty="0">
                <a:latin typeface="Times New Roman"/>
                <a:cs typeface="Times New Roman"/>
              </a:rPr>
              <a:t> of three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 :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469265" marR="184150" indent="-309880">
              <a:lnSpc>
                <a:spcPct val="11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i.	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bit,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dirty="0">
                <a:latin typeface="Times New Roman"/>
                <a:cs typeface="Times New Roman"/>
              </a:rPr>
              <a:t> 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always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dirty="0">
                <a:latin typeface="Times New Roman"/>
                <a:cs typeface="Times New Roman"/>
              </a:rPr>
              <a:t> the beginning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character.</a:t>
            </a:r>
            <a:endParaRPr sz="1200">
              <a:latin typeface="Times New Roman"/>
              <a:cs typeface="Times New Roman"/>
            </a:endParaRPr>
          </a:p>
          <a:p>
            <a:pPr marL="469265" marR="295910" indent="-352425">
              <a:lnSpc>
                <a:spcPct val="110100"/>
              </a:lnSpc>
              <a:spcBef>
                <a:spcPts val="1005"/>
              </a:spcBef>
              <a:tabLst>
                <a:tab pos="469265" algn="l"/>
                <a:tab pos="1177925" algn="l"/>
              </a:tabLst>
            </a:pPr>
            <a:r>
              <a:rPr sz="1200" dirty="0">
                <a:latin typeface="Times New Roman"/>
                <a:cs typeface="Times New Roman"/>
              </a:rPr>
              <a:t>ii.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Stop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Bit-</a:t>
            </a:r>
            <a:r>
              <a:rPr sz="1200" spc="-5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Last</a:t>
            </a:r>
            <a:r>
              <a:rPr sz="1200" dirty="0">
                <a:latin typeface="Times New Roman"/>
                <a:cs typeface="Times New Roman"/>
              </a:rPr>
              <a:t> bit,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stop bit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characters.</a:t>
            </a:r>
            <a:r>
              <a:rPr sz="1200" dirty="0">
                <a:latin typeface="Times New Roman"/>
                <a:cs typeface="Times New Roman"/>
              </a:rPr>
              <a:t> Stop 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always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1-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characters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idle 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 </a:t>
            </a:r>
            <a:r>
              <a:rPr sz="1200" spc="-5" dirty="0"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7376921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7358633"/>
            <a:ext cx="505269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 stop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character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 always follow the</a:t>
            </a:r>
            <a:r>
              <a:rPr sz="1200" spc="-5" dirty="0">
                <a:latin typeface="Times New Roman"/>
                <a:cs typeface="Times New Roman"/>
              </a:rPr>
              <a:t> start</a:t>
            </a:r>
            <a:r>
              <a:rPr sz="1200" dirty="0">
                <a:latin typeface="Times New Roman"/>
                <a:cs typeface="Times New Roman"/>
              </a:rPr>
              <a:t> bit.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494011"/>
            <a:ext cx="364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8260715"/>
            <a:ext cx="4581525" cy="10773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8238"/>
            <a:ext cx="5732780" cy="872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b)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spc="-5" dirty="0">
                <a:latin typeface="Times New Roman"/>
                <a:cs typeface="Times New Roman"/>
              </a:rPr>
              <a:t>Asynchronous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Interface:</a:t>
            </a:r>
            <a:endParaRPr sz="1200">
              <a:latin typeface="Times New Roman"/>
              <a:cs typeface="Times New Roman"/>
            </a:endParaRPr>
          </a:p>
          <a:p>
            <a:pPr marL="12700" marR="76835">
              <a:lnSpc>
                <a:spcPct val="110000"/>
              </a:lnSpc>
              <a:spcBef>
                <a:spcPts val="985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receiver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transmitter.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initialized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endParaRPr sz="1200">
              <a:latin typeface="Times New Roman"/>
              <a:cs typeface="Times New Roman"/>
            </a:endParaRPr>
          </a:p>
          <a:p>
            <a:pPr marL="12700" marR="396875" indent="456565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</a:t>
            </a:r>
            <a:r>
              <a:rPr sz="1200" dirty="0">
                <a:latin typeface="Times New Roman"/>
                <a:cs typeface="Times New Roman"/>
              </a:rPr>
              <a:t> to a shift register</a:t>
            </a:r>
            <a:r>
              <a:rPr sz="1200" spc="-5" dirty="0">
                <a:latin typeface="Times New Roman"/>
                <a:cs typeface="Times New Roman"/>
              </a:rPr>
              <a:t> for serial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transmission.</a:t>
            </a:r>
            <a:endParaRPr sz="1200">
              <a:latin typeface="Times New Roman"/>
              <a:cs typeface="Times New Roman"/>
            </a:endParaRPr>
          </a:p>
          <a:p>
            <a:pPr marL="12700" marR="423545" indent="456565">
              <a:lnSpc>
                <a:spcPct val="1108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 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register.</a:t>
            </a:r>
            <a:endParaRPr sz="1200">
              <a:latin typeface="Times New Roman"/>
              <a:cs typeface="Times New Roman"/>
            </a:endParaRPr>
          </a:p>
          <a:p>
            <a:pPr marL="12700" marR="73660" indent="456565">
              <a:lnSpc>
                <a:spcPct val="1100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dirty="0">
                <a:latin typeface="Times New Roman"/>
                <a:cs typeface="Times New Roman"/>
              </a:rPr>
              <a:t> the receiver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byte 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data bus.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 register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output </a:t>
            </a:r>
            <a:r>
              <a:rPr sz="1200" spc="-5" dirty="0">
                <a:latin typeface="Times New Roman"/>
                <a:cs typeface="Times New Roman"/>
              </a:rPr>
              <a:t>flags.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First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First </a:t>
            </a:r>
            <a:r>
              <a:rPr sz="1200" b="1" dirty="0">
                <a:latin typeface="Times New Roman"/>
                <a:cs typeface="Times New Roman"/>
              </a:rPr>
              <a:t>Out </a:t>
            </a:r>
            <a:r>
              <a:rPr sz="1200" b="1" spc="-5" dirty="0">
                <a:latin typeface="Times New Roman"/>
                <a:cs typeface="Times New Roman"/>
              </a:rPr>
              <a:t>Buffer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(FIFO):</a:t>
            </a:r>
            <a:endParaRPr sz="1200">
              <a:latin typeface="Times New Roman"/>
              <a:cs typeface="Times New Roman"/>
            </a:endParaRPr>
          </a:p>
          <a:p>
            <a:pPr marL="12700" marR="45720">
              <a:lnSpc>
                <a:spcPct val="110000"/>
              </a:lnSpc>
              <a:spcBef>
                <a:spcPts val="98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(FIFO) Buffer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item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the item</a:t>
            </a:r>
            <a:r>
              <a:rPr sz="1200" dirty="0">
                <a:latin typeface="Times New Roman"/>
                <a:cs typeface="Times New Roman"/>
              </a:rPr>
              <a:t> first out.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FIFO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separate input and output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terminals.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12700" marR="188595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placed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FIFO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rate,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deliver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dirty="0">
                <a:latin typeface="Times New Roman"/>
                <a:cs typeface="Times New Roman"/>
              </a:rPr>
              <a:t> unit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rate.</a:t>
            </a:r>
            <a:endParaRPr sz="1200">
              <a:latin typeface="Times New Roman"/>
              <a:cs typeface="Times New Roman"/>
            </a:endParaRPr>
          </a:p>
          <a:p>
            <a:pPr marL="12700" marR="111760" indent="191770">
              <a:lnSpc>
                <a:spcPct val="110000"/>
              </a:lnSpc>
              <a:spcBef>
                <a:spcPts val="1005"/>
              </a:spcBef>
            </a:pP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faster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destination,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FIFO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buffer.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FIFO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b="1" dirty="0">
                <a:latin typeface="Times New Roman"/>
                <a:cs typeface="Times New Roman"/>
              </a:rPr>
              <a:t>Modes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Transfer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90170">
              <a:lnSpc>
                <a:spcPct val="110200"/>
              </a:lnSpc>
              <a:spcBef>
                <a:spcPts val="1020"/>
              </a:spcBef>
            </a:pP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dirty="0">
                <a:latin typeface="Times New Roman"/>
                <a:cs typeface="Times New Roman"/>
              </a:rPr>
              <a:t> units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 To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unit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one should be sure that both units have proper </a:t>
            </a:r>
            <a:r>
              <a:rPr sz="1200" spc="-5" dirty="0">
                <a:latin typeface="Times New Roman"/>
                <a:cs typeface="Times New Roman"/>
              </a:rPr>
              <a:t>connection and at </a:t>
            </a:r>
            <a:r>
              <a:rPr sz="1200" dirty="0">
                <a:latin typeface="Times New Roman"/>
                <a:cs typeface="Times New Roman"/>
              </a:rPr>
              <a:t>the time 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 </a:t>
            </a:r>
            <a:r>
              <a:rPr sz="1200" spc="-10" dirty="0">
                <a:latin typeface="Times New Roman"/>
                <a:cs typeface="Times New Roman"/>
              </a:rPr>
              <a:t>busy.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data</a:t>
            </a:r>
            <a:r>
              <a:rPr sz="1200" spc="-5" dirty="0">
                <a:latin typeface="Times New Roman"/>
                <a:cs typeface="Times New Roman"/>
              </a:rPr>
              <a:t> 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12700" marR="207010" indent="114300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synchronized</a:t>
            </a:r>
            <a:r>
              <a:rPr sz="1200" spc="10" dirty="0">
                <a:latin typeface="Times New Roman"/>
                <a:cs typeface="Times New Roman"/>
              </a:rPr>
              <a:t> 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pulses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supplied 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dirty="0">
                <a:latin typeface="Times New Roman"/>
                <a:cs typeface="Times New Roman"/>
              </a:rPr>
              <a:t> pulse </a:t>
            </a:r>
            <a:r>
              <a:rPr sz="1200" spc="-5" dirty="0">
                <a:latin typeface="Times New Roman"/>
                <a:cs typeface="Times New Roman"/>
              </a:rPr>
              <a:t>Generator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When 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transmitting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 use same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pulse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a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transfer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pulses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9950"/>
            <a:ext cx="5619750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transfer.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modes. some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modes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intermediate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 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ii.</a:t>
            </a:r>
            <a:r>
              <a:rPr sz="1200" spc="-5" dirty="0">
                <a:latin typeface="Times New Roman"/>
                <a:cs typeface="Times New Roman"/>
              </a:rPr>
              <a:t> Interrupt-Initiated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r>
              <a:rPr sz="1200" spc="-5" dirty="0">
                <a:latin typeface="Times New Roman"/>
                <a:cs typeface="Times New Roman"/>
              </a:rPr>
              <a:t> Direct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 (DMA)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Programmed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I/O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Mode:</a:t>
            </a:r>
            <a:endParaRPr sz="1200">
              <a:latin typeface="Times New Roman"/>
              <a:cs typeface="Times New Roman"/>
            </a:endParaRPr>
          </a:p>
          <a:p>
            <a:pPr marL="12700" marR="141605" indent="153670">
              <a:lnSpc>
                <a:spcPct val="110400"/>
              </a:lnSpc>
              <a:spcBef>
                <a:spcPts val="965"/>
              </a:spcBef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mode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data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instructions which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instruction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program. </a:t>
            </a:r>
            <a:r>
              <a:rPr sz="1200" dirty="0">
                <a:latin typeface="Times New Roman"/>
                <a:cs typeface="Times New Roman"/>
              </a:rPr>
              <a:t> Normally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transfer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from a</a:t>
            </a:r>
            <a:r>
              <a:rPr sz="1200" spc="-5" dirty="0">
                <a:latin typeface="Times New Roman"/>
                <a:cs typeface="Times New Roman"/>
              </a:rPr>
              <a:t> 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dirty="0">
                <a:latin typeface="Times New Roman"/>
                <a:cs typeface="Times New Roman"/>
              </a:rPr>
              <a:t> device 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vice-versa.</a:t>
            </a: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 of the</a:t>
            </a:r>
            <a:r>
              <a:rPr sz="1200" spc="-5" dirty="0">
                <a:latin typeface="Times New Roman"/>
                <a:cs typeface="Times New Roman"/>
              </a:rPr>
              <a:t> program</a:t>
            </a:r>
            <a:r>
              <a:rPr sz="1200" dirty="0">
                <a:latin typeface="Times New Roman"/>
                <a:cs typeface="Times New Roman"/>
              </a:rPr>
              <a:t> keep close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tabs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everything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dirty="0">
                <a:latin typeface="Times New Roman"/>
                <a:cs typeface="Times New Roman"/>
              </a:rPr>
              <a:t> place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interface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I/O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905750"/>
            <a:ext cx="3114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200" dirty="0">
                <a:latin typeface="Wingdings 2"/>
                <a:cs typeface="Wingdings 2"/>
              </a:rPr>
              <a:t></a:t>
            </a:r>
            <a:r>
              <a:rPr sz="1200" dirty="0">
                <a:latin typeface="Times New Roman"/>
                <a:cs typeface="Times New Roman"/>
              </a:rPr>
              <a:t>	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requires three </a:t>
            </a:r>
            <a:r>
              <a:rPr sz="1200" dirty="0">
                <a:latin typeface="Times New Roman"/>
                <a:cs typeface="Times New Roman"/>
              </a:rPr>
              <a:t>instructions: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282183"/>
            <a:ext cx="5731509" cy="2495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8259292"/>
            <a:ext cx="5731509" cy="14892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UNI</a:t>
            </a:r>
            <a:r>
              <a:rPr spc="5" dirty="0"/>
              <a:t>T</a:t>
            </a:r>
            <a:r>
              <a:rPr dirty="0"/>
              <a:t>-V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sodapdf-converted (4)</Template>
  <TotalTime>0</TotalTime>
  <Words>4151</Words>
  <Application>Microsoft Office PowerPoint</Application>
  <PresentationFormat>Custom</PresentationFormat>
  <Paragraphs>566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DESKTOP</cp:lastModifiedBy>
  <cp:revision>1</cp:revision>
  <dcterms:created xsi:type="dcterms:W3CDTF">2022-11-24T15:11:59Z</dcterms:created>
  <dcterms:modified xsi:type="dcterms:W3CDTF">2022-11-24T15:12:28Z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2017-01-18T00:00:00Z</vt:filetime>
  </property>
  <property fmtid="{D5CDD505-2E9C-101B-9397-08002B2CF9AE}" pid="3" name="Creator">
    <vt:lpwstr>convertonlinefree.com</vt:lpwstr>
  </property>
  <property fmtid="{D5CDD505-2E9C-101B-9397-08002B2CF9AE}" pid="4" name="LastSaved">
    <vt:filetime>2022-11-24T00:00:00Z</vt:filetime>
  </property>
</Properties>
</file>