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media/image7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91" r:id="rId2"/>
    <p:sldId id="292" r:id="rId3"/>
    <p:sldId id="293" r:id="rId4"/>
    <p:sldId id="6274" r:id="rId5"/>
    <p:sldId id="294" r:id="rId6"/>
    <p:sldId id="295" r:id="rId7"/>
    <p:sldId id="296" r:id="rId8"/>
    <p:sldId id="6272" r:id="rId9"/>
    <p:sldId id="298" r:id="rId10"/>
    <p:sldId id="297" r:id="rId11"/>
    <p:sldId id="6270" r:id="rId12"/>
    <p:sldId id="6271" r:id="rId13"/>
    <p:sldId id="6275" r:id="rId14"/>
    <p:sldId id="6273" r:id="rId15"/>
    <p:sldId id="299" r:id="rId16"/>
    <p:sldId id="265" r:id="rId17"/>
    <p:sldId id="280" r:id="rId18"/>
    <p:sldId id="267" r:id="rId19"/>
    <p:sldId id="268" r:id="rId20"/>
    <p:sldId id="273" r:id="rId21"/>
    <p:sldId id="6269" r:id="rId22"/>
    <p:sldId id="274" r:id="rId23"/>
    <p:sldId id="275" r:id="rId24"/>
    <p:sldId id="276" r:id="rId25"/>
    <p:sldId id="277" r:id="rId26"/>
    <p:sldId id="263" r:id="rId27"/>
    <p:sldId id="287" r:id="rId28"/>
    <p:sldId id="279" r:id="rId29"/>
    <p:sldId id="278" r:id="rId30"/>
    <p:sldId id="380" r:id="rId31"/>
    <p:sldId id="264" r:id="rId32"/>
    <p:sldId id="281" r:id="rId33"/>
    <p:sldId id="282" r:id="rId34"/>
    <p:sldId id="283" r:id="rId35"/>
    <p:sldId id="284" r:id="rId36"/>
    <p:sldId id="285" r:id="rId37"/>
    <p:sldId id="290" r:id="rId38"/>
    <p:sldId id="286" r:id="rId39"/>
    <p:sldId id="272" r:id="rId40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>
      <p:cViewPr varScale="1">
        <p:scale>
          <a:sx n="57" d="100"/>
          <a:sy n="57" d="100"/>
        </p:scale>
        <p:origin x="36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rojects\YoungSoft\To\DraftHighLevelEstim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rojects\YoungSoft\To\DraftHighLevelEstima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AppData\Local\Temp\2a5088ff-694b-4a38-a9c1-a08049201b15_ChartsArchive.zip.b15\Bug%20Tracker%20Template%20(with%20instructions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akshmanaraj\Downloads\IC-Release-Burndown-Chart-1156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Lakshmanaraj\Downloads\IC-Simple-Burndown-Chart-11568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akshmanaraj\Downloads\IC-Release-Burndown-Chart-1156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shwarPratikTreasurer\my%20files\ChartWeeklyETP16Feb202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400" b="0" i="0">
                <a:solidFill>
                  <a:srgbClr val="757575"/>
                </a:solidFill>
                <a:latin typeface="+mn-lt"/>
              </a:defRPr>
            </a:pPr>
            <a:r>
              <a:rPr lang="en-IN" sz="1400" b="0" i="0" dirty="0">
                <a:solidFill>
                  <a:srgbClr val="757575"/>
                </a:solidFill>
                <a:latin typeface="+mn-lt"/>
              </a:rPr>
              <a:t>Sprint X
Development And Testing</a:t>
            </a:r>
          </a:p>
        </c:rich>
      </c:tx>
      <c:layout>
        <c:manualLayout>
          <c:xMode val="edge"/>
          <c:yMode val="edge"/>
          <c:x val="0.9110450281829523"/>
          <c:y val="2.1802325581395349E-2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'Agile Development Cycle'!$B$1</c:f>
              <c:strCache>
                <c:ptCount val="1"/>
                <c:pt idx="0">
                  <c:v>Sprint 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11F-44DA-AD08-D50327CC84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811F-44DA-AD08-D50327CC84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811F-44DA-AD08-D50327CC84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811F-44DA-AD08-D50327CC84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811F-44DA-AD08-D50327CC848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B-811F-44DA-AD08-D50327CC8487}"/>
              </c:ext>
            </c:extLst>
          </c:dPt>
          <c:dPt>
            <c:idx val="6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D-811F-44DA-AD08-D50327CC8487}"/>
              </c:ext>
            </c:extLst>
          </c:dPt>
          <c:dLbls>
            <c:dLbl>
              <c:idx val="0"/>
              <c:layout>
                <c:manualLayout>
                  <c:x val="-2.2679797075499851E-2"/>
                  <c:y val="-0.2003710575139146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1F-44DA-AD08-D50327CC8487}"/>
                </c:ext>
              </c:extLst>
            </c:dLbl>
            <c:dLbl>
              <c:idx val="1"/>
              <c:layout>
                <c:manualLayout>
                  <c:x val="0.20053715308863027"/>
                  <c:y val="-0.1261595547309833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1F-44DA-AD08-D50327CC8487}"/>
                </c:ext>
              </c:extLst>
            </c:dLbl>
            <c:dLbl>
              <c:idx val="2"/>
              <c:layout>
                <c:manualLayout>
                  <c:x val="0.19098776484631463"/>
                  <c:y val="-0.1014223871366729"/>
                </c:manualLayout>
              </c:layout>
              <c:spPr/>
              <c:txPr>
                <a:bodyPr/>
                <a:lstStyle/>
                <a:p>
                  <a:pPr lvl="0">
                    <a:defRPr sz="900" b="0" i="0">
                      <a:solidFill>
                        <a:srgbClr val="000000"/>
                      </a:solidFill>
                      <a:latin typeface="+mn-lt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11F-44DA-AD08-D50327CC8487}"/>
                </c:ext>
              </c:extLst>
            </c:dLbl>
            <c:dLbl>
              <c:idx val="3"/>
              <c:layout>
                <c:manualLayout>
                  <c:x val="0.2411220531184721"/>
                  <c:y val="0.1088435374149659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11F-44DA-AD08-D50327CC8487}"/>
                </c:ext>
              </c:extLst>
            </c:dLbl>
            <c:dLbl>
              <c:idx val="4"/>
              <c:layout>
                <c:manualLayout>
                  <c:x val="-0.25164902887139107"/>
                  <c:y val="0.10636982065553494"/>
                </c:manualLayout>
              </c:layout>
              <c:spPr/>
              <c:txPr>
                <a:bodyPr/>
                <a:lstStyle/>
                <a:p>
                  <a:pPr lvl="0">
                    <a:defRPr sz="900" b="0" i="0">
                      <a:solidFill>
                        <a:srgbClr val="000000"/>
                      </a:solidFill>
                      <a:latin typeface="+mn-lt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11F-44DA-AD08-D50327CC8487}"/>
                </c:ext>
              </c:extLst>
            </c:dLbl>
            <c:dLbl>
              <c:idx val="5"/>
              <c:layout>
                <c:manualLayout>
                  <c:x val="-0.21605490898239332"/>
                  <c:y val="4.9474335188620907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11F-44DA-AD08-D50327CC8487}"/>
                </c:ext>
              </c:extLst>
            </c:dLbl>
            <c:dLbl>
              <c:idx val="6"/>
              <c:layout>
                <c:manualLayout>
                  <c:x val="-0.21844225604297229"/>
                  <c:y val="-0.1113172541743970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11F-44DA-AD08-D50327CC8487}"/>
                </c:ext>
              </c:extLst>
            </c:dLbl>
            <c:dLbl>
              <c:idx val="7"/>
              <c:layout>
                <c:manualLayout>
                  <c:x val="-0.22202327663384064"/>
                  <c:y val="-5.194805194805199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11F-44DA-AD08-D50327CC8487}"/>
                </c:ext>
              </c:extLst>
            </c:dLbl>
            <c:dLbl>
              <c:idx val="8"/>
              <c:layout>
                <c:manualLayout>
                  <c:x val="-0.20173082661891981"/>
                  <c:y val="-0.1335807050092764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11F-44DA-AD08-D50327CC848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'Agile Development Cycle'!$A$2:$A$10</c:f>
              <c:strCache>
                <c:ptCount val="9"/>
                <c:pt idx="0">
                  <c:v>Pickup UserStories and Update BackLog</c:v>
                </c:pt>
                <c:pt idx="1">
                  <c:v>Impact Analysis, Reusability, Design Changes, UX Freezing</c:v>
                </c:pt>
                <c:pt idx="2">
                  <c:v>Coding, Unit Testing Week 1</c:v>
                </c:pt>
                <c:pt idx="3">
                  <c:v>Bug Fixing, Code Refactoring Week 1</c:v>
                </c:pt>
                <c:pt idx="4">
                  <c:v>Coding, Unit Testing Week 2</c:v>
                </c:pt>
                <c:pt idx="5">
                  <c:v>Bug Fixing, Code Refactoring Week 2</c:v>
                </c:pt>
                <c:pt idx="6">
                  <c:v>Bug Fixing, Code Refactoring Week3</c:v>
                </c:pt>
                <c:pt idx="7">
                  <c:v>Demo Week3</c:v>
                </c:pt>
                <c:pt idx="8">
                  <c:v>Deployment, Delivery Instructions, Sprint Retrospective and Planning</c:v>
                </c:pt>
              </c:strCache>
            </c:strRef>
          </c:cat>
          <c:val>
            <c:numRef>
              <c:f>'Agile Development Cycle'!$B$2:$B$10</c:f>
              <c:numCache>
                <c:formatCode>General</c:formatCode>
                <c:ptCount val="9"/>
                <c:pt idx="0">
                  <c:v>0.5</c:v>
                </c:pt>
                <c:pt idx="1">
                  <c:v>0.5</c:v>
                </c:pt>
                <c:pt idx="2">
                  <c:v>3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4</c:v>
                </c:pt>
                <c:pt idx="7">
                  <c:v>0.5</c:v>
                </c:pt>
                <c:pt idx="8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11F-44DA-AD08-D50327CC8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400" b="0" i="0">
                <a:solidFill>
                  <a:srgbClr val="757575"/>
                </a:solidFill>
                <a:latin typeface="+mn-lt"/>
              </a:defRPr>
            </a:pPr>
            <a:r>
              <a:rPr lang="en-IN" sz="1400" b="0" i="0" dirty="0">
                <a:solidFill>
                  <a:srgbClr val="757575"/>
                </a:solidFill>
                <a:latin typeface="+mn-lt"/>
              </a:rPr>
              <a:t>Sprint X+1
Automation QA</a:t>
            </a:r>
          </a:p>
        </c:rich>
      </c:tx>
      <c:layout>
        <c:manualLayout>
          <c:xMode val="edge"/>
          <c:yMode val="edge"/>
          <c:x val="0.9110450281829523"/>
          <c:y val="2.1802325581395349E-2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'Agile QA Cycle'!$B$1</c:f>
              <c:strCache>
                <c:ptCount val="1"/>
                <c:pt idx="0">
                  <c:v>Sprint X+1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9E5B-467E-A06C-33D1F96438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9E5B-467E-A06C-33D1F964387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9E5B-467E-A06C-33D1F964387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9E5B-467E-A06C-33D1F964387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9E5B-467E-A06C-33D1F964387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B-9E5B-467E-A06C-33D1F9643870}"/>
              </c:ext>
            </c:extLst>
          </c:dPt>
          <c:dPt>
            <c:idx val="6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D-9E5B-467E-A06C-33D1F9643870}"/>
              </c:ext>
            </c:extLst>
          </c:dPt>
          <c:dLbls>
            <c:dLbl>
              <c:idx val="0"/>
              <c:layout>
                <c:manualLayout>
                  <c:x val="-2.2679797075499851E-2"/>
                  <c:y val="-0.2003710575139146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E5B-467E-A06C-33D1F9643870}"/>
                </c:ext>
              </c:extLst>
            </c:dLbl>
            <c:dLbl>
              <c:idx val="1"/>
              <c:layout>
                <c:manualLayout>
                  <c:x val="0.20053715308863027"/>
                  <c:y val="-0.1261595547309833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E5B-467E-A06C-33D1F9643870}"/>
                </c:ext>
              </c:extLst>
            </c:dLbl>
            <c:dLbl>
              <c:idx val="2"/>
              <c:layout>
                <c:manualLayout>
                  <c:x val="0.19098776484631463"/>
                  <c:y val="-0.1014223871366729"/>
                </c:manualLayout>
              </c:layout>
              <c:spPr/>
              <c:txPr>
                <a:bodyPr/>
                <a:lstStyle/>
                <a:p>
                  <a:pPr lvl="0">
                    <a:defRPr sz="900" b="0" i="0">
                      <a:solidFill>
                        <a:srgbClr val="000000"/>
                      </a:solidFill>
                      <a:latin typeface="+mn-lt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E5B-467E-A06C-33D1F9643870}"/>
                </c:ext>
              </c:extLst>
            </c:dLbl>
            <c:dLbl>
              <c:idx val="3"/>
              <c:layout>
                <c:manualLayout>
                  <c:x val="0.2411220531184721"/>
                  <c:y val="0.1088435374149659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E5B-467E-A06C-33D1F9643870}"/>
                </c:ext>
              </c:extLst>
            </c:dLbl>
            <c:dLbl>
              <c:idx val="4"/>
              <c:layout>
                <c:manualLayout>
                  <c:x val="-0.32343103499895215"/>
                  <c:y val="7.4211502782931357E-2"/>
                </c:manualLayout>
              </c:layout>
              <c:spPr/>
              <c:txPr>
                <a:bodyPr/>
                <a:lstStyle/>
                <a:p>
                  <a:pPr lvl="0">
                    <a:defRPr sz="900" b="0" i="0">
                      <a:solidFill>
                        <a:srgbClr val="000000"/>
                      </a:solidFill>
                      <a:latin typeface="+mn-lt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E5B-467E-A06C-33D1F9643870}"/>
                </c:ext>
              </c:extLst>
            </c:dLbl>
            <c:dLbl>
              <c:idx val="5"/>
              <c:layout>
                <c:manualLayout>
                  <c:x val="-0.22441062369441958"/>
                  <c:y val="8.410636982065544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E5B-467E-A06C-33D1F9643870}"/>
                </c:ext>
              </c:extLst>
            </c:dLbl>
            <c:dLbl>
              <c:idx val="6"/>
              <c:layout>
                <c:manualLayout>
                  <c:x val="-0.21844225604297229"/>
                  <c:y val="-0.1113172541743970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E5B-467E-A06C-33D1F9643870}"/>
                </c:ext>
              </c:extLst>
            </c:dLbl>
            <c:dLbl>
              <c:idx val="7"/>
              <c:layout>
                <c:manualLayout>
                  <c:x val="-0.25450668476326394"/>
                  <c:y val="-7.421150278293135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E5B-467E-A06C-33D1F9643870}"/>
                </c:ext>
              </c:extLst>
            </c:dLbl>
            <c:dLbl>
              <c:idx val="8"/>
              <c:layout>
                <c:manualLayout>
                  <c:x val="-0.15756490599820952"/>
                  <c:y val="-0.1607915893630179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E5B-467E-A06C-33D1F964387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'Agile QA Cycle'!$A$2:$A$10</c:f>
              <c:strCache>
                <c:ptCount val="9"/>
                <c:pt idx="0">
                  <c:v>Automation vs Manual Testing Strategy</c:v>
                </c:pt>
                <c:pt idx="1">
                  <c:v>Impact Analysis, Data Generation, Automation Design Changes</c:v>
                </c:pt>
                <c:pt idx="2">
                  <c:v>Automation Coding, Manual Testing Week 1</c:v>
                </c:pt>
                <c:pt idx="3">
                  <c:v>Regression Testing , Refactoring Automation Week 1</c:v>
                </c:pt>
                <c:pt idx="4">
                  <c:v>Automation Coding, Manual Testing Week 2</c:v>
                </c:pt>
                <c:pt idx="5">
                  <c:v>Regression Testing , Refactoring Automation Week 3</c:v>
                </c:pt>
                <c:pt idx="6">
                  <c:v>Demo Data Preparation</c:v>
                </c:pt>
                <c:pt idx="7">
                  <c:v>User Acceptance, Performance Testing , Refactoring Automation Week 3</c:v>
                </c:pt>
                <c:pt idx="8">
                  <c:v>Deployment, Delivery Instructions, Sprint Retrospective and Planning</c:v>
                </c:pt>
              </c:strCache>
            </c:strRef>
          </c:cat>
          <c:val>
            <c:numRef>
              <c:f>'Agile QA Cycle'!$B$2:$B$10</c:f>
              <c:numCache>
                <c:formatCode>General</c:formatCode>
                <c:ptCount val="9"/>
                <c:pt idx="0">
                  <c:v>0.5</c:v>
                </c:pt>
                <c:pt idx="1">
                  <c:v>0.5</c:v>
                </c:pt>
                <c:pt idx="2">
                  <c:v>3</c:v>
                </c:pt>
                <c:pt idx="3">
                  <c:v>1</c:v>
                </c:pt>
                <c:pt idx="4">
                  <c:v>5</c:v>
                </c:pt>
                <c:pt idx="5">
                  <c:v>1</c:v>
                </c:pt>
                <c:pt idx="6">
                  <c:v>3</c:v>
                </c:pt>
                <c:pt idx="7">
                  <c:v>0.5</c:v>
                </c:pt>
                <c:pt idx="8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E5B-467E-A06C-33D1F9643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zero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rPr lang="en-US"/>
              <a:t>Bug Tracking</a:t>
            </a:r>
          </a:p>
        </c:rich>
      </c:tx>
      <c:overlay val="0"/>
    </c:title>
    <c:autoTitleDeleted val="0"/>
    <c:plotArea>
      <c:layout/>
      <c:areaChart>
        <c:grouping val="standard"/>
        <c:varyColors val="1"/>
        <c:ser>
          <c:idx val="0"/>
          <c:order val="0"/>
          <c:tx>
            <c:strRef>
              <c:f>Calc!$D$1</c:f>
              <c:strCache>
                <c:ptCount val="1"/>
                <c:pt idx="0">
                  <c:v>Bugs Reported (All time)</c:v>
                </c:pt>
              </c:strCache>
            </c:strRef>
          </c:tx>
          <c:spPr>
            <a:solidFill>
              <a:srgbClr val="FF0000">
                <a:alpha val="0"/>
              </a:srgbClr>
            </a:solidFill>
            <a:ln w="12700" cmpd="sng">
              <a:solidFill>
                <a:srgbClr val="FF0000"/>
              </a:solidFill>
            </a:ln>
          </c:spPr>
          <c:cat>
            <c:numRef>
              <c:f>Calc!$C$2:$C$28</c:f>
              <c:numCache>
                <c:formatCode>mmm\-d;@</c:formatCode>
                <c:ptCount val="27"/>
                <c:pt idx="0">
                  <c:v>41461</c:v>
                </c:pt>
                <c:pt idx="1">
                  <c:v>41468</c:v>
                </c:pt>
                <c:pt idx="2">
                  <c:v>41475</c:v>
                </c:pt>
                <c:pt idx="3">
                  <c:v>41482</c:v>
                </c:pt>
                <c:pt idx="4">
                  <c:v>41489</c:v>
                </c:pt>
                <c:pt idx="5">
                  <c:v>41496</c:v>
                </c:pt>
                <c:pt idx="6">
                  <c:v>41503</c:v>
                </c:pt>
                <c:pt idx="7">
                  <c:v>41510</c:v>
                </c:pt>
                <c:pt idx="8">
                  <c:v>41517</c:v>
                </c:pt>
                <c:pt idx="9">
                  <c:v>41524</c:v>
                </c:pt>
                <c:pt idx="10">
                  <c:v>41531</c:v>
                </c:pt>
                <c:pt idx="11">
                  <c:v>41538</c:v>
                </c:pt>
                <c:pt idx="12">
                  <c:v>41545</c:v>
                </c:pt>
                <c:pt idx="13">
                  <c:v>41552</c:v>
                </c:pt>
                <c:pt idx="14">
                  <c:v>41559</c:v>
                </c:pt>
                <c:pt idx="15">
                  <c:v>41566</c:v>
                </c:pt>
                <c:pt idx="16">
                  <c:v>41573</c:v>
                </c:pt>
                <c:pt idx="17">
                  <c:v>41580</c:v>
                </c:pt>
                <c:pt idx="18">
                  <c:v>41587</c:v>
                </c:pt>
                <c:pt idx="19">
                  <c:v>41594</c:v>
                </c:pt>
                <c:pt idx="20">
                  <c:v>41601</c:v>
                </c:pt>
                <c:pt idx="21">
                  <c:v>41608</c:v>
                </c:pt>
                <c:pt idx="22">
                  <c:v>41615</c:v>
                </c:pt>
                <c:pt idx="23">
                  <c:v>41622</c:v>
                </c:pt>
                <c:pt idx="24">
                  <c:v>41629</c:v>
                </c:pt>
                <c:pt idx="25">
                  <c:v>41636</c:v>
                </c:pt>
                <c:pt idx="26">
                  <c:v>41643</c:v>
                </c:pt>
              </c:numCache>
            </c:numRef>
          </c:cat>
          <c:val>
            <c:numRef>
              <c:f>Calc!$D$2:$D$28</c:f>
              <c:numCache>
                <c:formatCode>General</c:formatCode>
                <c:ptCount val="27"/>
                <c:pt idx="0">
                  <c:v>5</c:v>
                </c:pt>
                <c:pt idx="1">
                  <c:v>11</c:v>
                </c:pt>
                <c:pt idx="2">
                  <c:v>18</c:v>
                </c:pt>
                <c:pt idx="3">
                  <c:v>20</c:v>
                </c:pt>
                <c:pt idx="4">
                  <c:v>21</c:v>
                </c:pt>
                <c:pt idx="5">
                  <c:v>26</c:v>
                </c:pt>
                <c:pt idx="6">
                  <c:v>30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53</c:v>
                </c:pt>
                <c:pt idx="13">
                  <c:v>78</c:v>
                </c:pt>
                <c:pt idx="14">
                  <c:v>78</c:v>
                </c:pt>
                <c:pt idx="15">
                  <c:v>78</c:v>
                </c:pt>
                <c:pt idx="16">
                  <c:v>78</c:v>
                </c:pt>
                <c:pt idx="17">
                  <c:v>78</c:v>
                </c:pt>
                <c:pt idx="18">
                  <c:v>78</c:v>
                </c:pt>
                <c:pt idx="19">
                  <c:v>78</c:v>
                </c:pt>
                <c:pt idx="20">
                  <c:v>78</c:v>
                </c:pt>
                <c:pt idx="21">
                  <c:v>78</c:v>
                </c:pt>
                <c:pt idx="22">
                  <c:v>78</c:v>
                </c:pt>
                <c:pt idx="23">
                  <c:v>78</c:v>
                </c:pt>
                <c:pt idx="24">
                  <c:v>78</c:v>
                </c:pt>
                <c:pt idx="25">
                  <c:v>78</c:v>
                </c:pt>
                <c:pt idx="26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7B-47BC-A2DC-5334AA9FA513}"/>
            </c:ext>
          </c:extLst>
        </c:ser>
        <c:ser>
          <c:idx val="1"/>
          <c:order val="1"/>
          <c:tx>
            <c:strRef>
              <c:f>Calc!$E$1</c:f>
              <c:strCache>
                <c:ptCount val="1"/>
                <c:pt idx="0">
                  <c:v>Bugs Resolved (All time)</c:v>
                </c:pt>
              </c:strCache>
            </c:strRef>
          </c:tx>
          <c:spPr>
            <a:solidFill>
              <a:srgbClr val="3366CC">
                <a:alpha val="0"/>
              </a:srgbClr>
            </a:solidFill>
            <a:ln w="12700" cmpd="sng">
              <a:solidFill>
                <a:srgbClr val="3366CC"/>
              </a:solidFill>
            </a:ln>
          </c:spPr>
          <c:cat>
            <c:numRef>
              <c:f>Calc!$C$2:$C$28</c:f>
              <c:numCache>
                <c:formatCode>mmm\-d;@</c:formatCode>
                <c:ptCount val="27"/>
                <c:pt idx="0">
                  <c:v>41461</c:v>
                </c:pt>
                <c:pt idx="1">
                  <c:v>41468</c:v>
                </c:pt>
                <c:pt idx="2">
                  <c:v>41475</c:v>
                </c:pt>
                <c:pt idx="3">
                  <c:v>41482</c:v>
                </c:pt>
                <c:pt idx="4">
                  <c:v>41489</c:v>
                </c:pt>
                <c:pt idx="5">
                  <c:v>41496</c:v>
                </c:pt>
                <c:pt idx="6">
                  <c:v>41503</c:v>
                </c:pt>
                <c:pt idx="7">
                  <c:v>41510</c:v>
                </c:pt>
                <c:pt idx="8">
                  <c:v>41517</c:v>
                </c:pt>
                <c:pt idx="9">
                  <c:v>41524</c:v>
                </c:pt>
                <c:pt idx="10">
                  <c:v>41531</c:v>
                </c:pt>
                <c:pt idx="11">
                  <c:v>41538</c:v>
                </c:pt>
                <c:pt idx="12">
                  <c:v>41545</c:v>
                </c:pt>
                <c:pt idx="13">
                  <c:v>41552</c:v>
                </c:pt>
                <c:pt idx="14">
                  <c:v>41559</c:v>
                </c:pt>
                <c:pt idx="15">
                  <c:v>41566</c:v>
                </c:pt>
                <c:pt idx="16">
                  <c:v>41573</c:v>
                </c:pt>
                <c:pt idx="17">
                  <c:v>41580</c:v>
                </c:pt>
                <c:pt idx="18">
                  <c:v>41587</c:v>
                </c:pt>
                <c:pt idx="19">
                  <c:v>41594</c:v>
                </c:pt>
                <c:pt idx="20">
                  <c:v>41601</c:v>
                </c:pt>
                <c:pt idx="21">
                  <c:v>41608</c:v>
                </c:pt>
                <c:pt idx="22">
                  <c:v>41615</c:v>
                </c:pt>
                <c:pt idx="23">
                  <c:v>41622</c:v>
                </c:pt>
                <c:pt idx="24">
                  <c:v>41629</c:v>
                </c:pt>
                <c:pt idx="25">
                  <c:v>41636</c:v>
                </c:pt>
                <c:pt idx="26">
                  <c:v>41643</c:v>
                </c:pt>
              </c:numCache>
            </c:numRef>
          </c:cat>
          <c:val>
            <c:numRef>
              <c:f>Calc!$E$2:$E$28</c:f>
              <c:numCache>
                <c:formatCode>General</c:formatCode>
                <c:ptCount val="27"/>
                <c:pt idx="0">
                  <c:v>3</c:v>
                </c:pt>
                <c:pt idx="1">
                  <c:v>7</c:v>
                </c:pt>
                <c:pt idx="2">
                  <c:v>8</c:v>
                </c:pt>
                <c:pt idx="3">
                  <c:v>14</c:v>
                </c:pt>
                <c:pt idx="4">
                  <c:v>18</c:v>
                </c:pt>
                <c:pt idx="5">
                  <c:v>23</c:v>
                </c:pt>
                <c:pt idx="6">
                  <c:v>30</c:v>
                </c:pt>
                <c:pt idx="7">
                  <c:v>31</c:v>
                </c:pt>
                <c:pt idx="8">
                  <c:v>31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43</c:v>
                </c:pt>
                <c:pt idx="13">
                  <c:v>53</c:v>
                </c:pt>
                <c:pt idx="14">
                  <c:v>53</c:v>
                </c:pt>
                <c:pt idx="15">
                  <c:v>53</c:v>
                </c:pt>
                <c:pt idx="16">
                  <c:v>53</c:v>
                </c:pt>
                <c:pt idx="17">
                  <c:v>53</c:v>
                </c:pt>
                <c:pt idx="18">
                  <c:v>53</c:v>
                </c:pt>
                <c:pt idx="19">
                  <c:v>53</c:v>
                </c:pt>
                <c:pt idx="20">
                  <c:v>53</c:v>
                </c:pt>
                <c:pt idx="21">
                  <c:v>53</c:v>
                </c:pt>
                <c:pt idx="22">
                  <c:v>53</c:v>
                </c:pt>
                <c:pt idx="23">
                  <c:v>53</c:v>
                </c:pt>
                <c:pt idx="24">
                  <c:v>53</c:v>
                </c:pt>
                <c:pt idx="25">
                  <c:v>53</c:v>
                </c:pt>
                <c:pt idx="26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7B-47BC-A2DC-5334AA9FA513}"/>
            </c:ext>
          </c:extLst>
        </c:ser>
        <c:ser>
          <c:idx val="2"/>
          <c:order val="2"/>
          <c:tx>
            <c:strRef>
              <c:f>Calc!$F$1</c:f>
              <c:strCache>
                <c:ptCount val="1"/>
                <c:pt idx="0">
                  <c:v>Bugs in Backlog (point in time)</c:v>
                </c:pt>
              </c:strCache>
            </c:strRef>
          </c:tx>
          <c:spPr>
            <a:solidFill>
              <a:srgbClr val="F1C232">
                <a:alpha val="30000"/>
              </a:srgbClr>
            </a:solidFill>
            <a:ln w="12700" cmpd="sng">
              <a:solidFill>
                <a:srgbClr val="F1C232"/>
              </a:solidFill>
            </a:ln>
          </c:spPr>
          <c:cat>
            <c:numRef>
              <c:f>Calc!$C$2:$C$28</c:f>
              <c:numCache>
                <c:formatCode>mmm\-d;@</c:formatCode>
                <c:ptCount val="27"/>
                <c:pt idx="0">
                  <c:v>41461</c:v>
                </c:pt>
                <c:pt idx="1">
                  <c:v>41468</c:v>
                </c:pt>
                <c:pt idx="2">
                  <c:v>41475</c:v>
                </c:pt>
                <c:pt idx="3">
                  <c:v>41482</c:v>
                </c:pt>
                <c:pt idx="4">
                  <c:v>41489</c:v>
                </c:pt>
                <c:pt idx="5">
                  <c:v>41496</c:v>
                </c:pt>
                <c:pt idx="6">
                  <c:v>41503</c:v>
                </c:pt>
                <c:pt idx="7">
                  <c:v>41510</c:v>
                </c:pt>
                <c:pt idx="8">
                  <c:v>41517</c:v>
                </c:pt>
                <c:pt idx="9">
                  <c:v>41524</c:v>
                </c:pt>
                <c:pt idx="10">
                  <c:v>41531</c:v>
                </c:pt>
                <c:pt idx="11">
                  <c:v>41538</c:v>
                </c:pt>
                <c:pt idx="12">
                  <c:v>41545</c:v>
                </c:pt>
                <c:pt idx="13">
                  <c:v>41552</c:v>
                </c:pt>
                <c:pt idx="14">
                  <c:v>41559</c:v>
                </c:pt>
                <c:pt idx="15">
                  <c:v>41566</c:v>
                </c:pt>
                <c:pt idx="16">
                  <c:v>41573</c:v>
                </c:pt>
                <c:pt idx="17">
                  <c:v>41580</c:v>
                </c:pt>
                <c:pt idx="18">
                  <c:v>41587</c:v>
                </c:pt>
                <c:pt idx="19">
                  <c:v>41594</c:v>
                </c:pt>
                <c:pt idx="20">
                  <c:v>41601</c:v>
                </c:pt>
                <c:pt idx="21">
                  <c:v>41608</c:v>
                </c:pt>
                <c:pt idx="22">
                  <c:v>41615</c:v>
                </c:pt>
                <c:pt idx="23">
                  <c:v>41622</c:v>
                </c:pt>
                <c:pt idx="24">
                  <c:v>41629</c:v>
                </c:pt>
                <c:pt idx="25">
                  <c:v>41636</c:v>
                </c:pt>
                <c:pt idx="26">
                  <c:v>41643</c:v>
                </c:pt>
              </c:numCache>
            </c:numRef>
          </c:cat>
          <c:val>
            <c:numRef>
              <c:f>Calc!$F$2:$F$28</c:f>
              <c:numCache>
                <c:formatCode>General</c:formatCode>
                <c:ptCount val="27"/>
                <c:pt idx="0">
                  <c:v>2</c:v>
                </c:pt>
                <c:pt idx="1">
                  <c:v>4</c:v>
                </c:pt>
                <c:pt idx="2">
                  <c:v>10</c:v>
                </c:pt>
                <c:pt idx="3">
                  <c:v>6</c:v>
                </c:pt>
                <c:pt idx="4">
                  <c:v>3</c:v>
                </c:pt>
                <c:pt idx="5">
                  <c:v>3</c:v>
                </c:pt>
                <c:pt idx="6">
                  <c:v>0</c:v>
                </c:pt>
                <c:pt idx="7">
                  <c:v>2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10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25</c:v>
                </c:pt>
                <c:pt idx="17">
                  <c:v>25</c:v>
                </c:pt>
                <c:pt idx="18">
                  <c:v>25</c:v>
                </c:pt>
                <c:pt idx="19">
                  <c:v>25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25</c:v>
                </c:pt>
                <c:pt idx="24">
                  <c:v>25</c:v>
                </c:pt>
                <c:pt idx="25">
                  <c:v>25</c:v>
                </c:pt>
                <c:pt idx="2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7B-47BC-A2DC-5334AA9FA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5669304"/>
        <c:axId val="2145672424"/>
      </c:areaChart>
      <c:dateAx>
        <c:axId val="2145669304"/>
        <c:scaling>
          <c:orientation val="minMax"/>
        </c:scaling>
        <c:delete val="0"/>
        <c:axPos val="b"/>
        <c:numFmt formatCode="mmm\-d;@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145672424"/>
        <c:crosses val="autoZero"/>
        <c:auto val="1"/>
        <c:lblOffset val="100"/>
        <c:baseTimeUnit val="days"/>
      </c:dateAx>
      <c:valAx>
        <c:axId val="2145672424"/>
        <c:scaling>
          <c:orientation val="minMax"/>
        </c:scaling>
        <c:delete val="0"/>
        <c:axPos val="l"/>
        <c:majorGridlines>
          <c:spPr>
            <a:ln w="2540" cmpd="sng">
              <a:prstDash val="sysDot"/>
            </a:ln>
          </c:spPr>
        </c:majorGridlines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2145669304"/>
        <c:crosses val="autoZero"/>
        <c:crossBetween val="midCat"/>
      </c:valAx>
      <c:spPr>
        <a:ln w="3175" cmpd="sng"/>
      </c:spPr>
    </c:plotArea>
    <c:legend>
      <c:legendPos val="t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1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'SAMPLE - Release Burndown Chart'!$B$16</c:f>
              <c:strCache>
                <c:ptCount val="1"/>
                <c:pt idx="0">
                  <c:v>Planned Hours</c:v>
                </c:pt>
              </c:strCache>
            </c:strRef>
          </c:tx>
          <c:spPr>
            <a:solidFill>
              <a:srgbClr val="C14CD9"/>
            </a:solidFill>
            <a:ln>
              <a:noFill/>
            </a:ln>
            <a:effectLst/>
          </c:spPr>
          <c:invertIfNegative val="0"/>
          <c:cat>
            <c:strRef>
              <c:f>'SAMPLE - Release Burndown Chart'!$C$15:$K$15</c:f>
              <c:strCache>
                <c:ptCount val="9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'SAMPLE - Release Burndown Chart'!$C$16:$K$16</c:f>
              <c:numCache>
                <c:formatCode>General</c:formatCode>
                <c:ptCount val="9"/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5-4A84-B7AB-896E2E3BCE01}"/>
            </c:ext>
          </c:extLst>
        </c:ser>
        <c:ser>
          <c:idx val="1"/>
          <c:order val="1"/>
          <c:tx>
            <c:strRef>
              <c:f>'SAMPLE - Release Burndown Chart'!$B$17</c:f>
              <c:strCache>
                <c:ptCount val="1"/>
                <c:pt idx="0">
                  <c:v>Actual Hours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'SAMPLE - Release Burndown Chart'!$C$15:$K$15</c:f>
              <c:strCache>
                <c:ptCount val="9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'SAMPLE - Release Burndown Chart'!$C$17:$K$17</c:f>
              <c:numCache>
                <c:formatCode>General</c:formatCode>
                <c:ptCount val="9"/>
                <c:pt idx="1">
                  <c:v>49</c:v>
                </c:pt>
                <c:pt idx="2">
                  <c:v>37</c:v>
                </c:pt>
                <c:pt idx="3">
                  <c:v>26</c:v>
                </c:pt>
                <c:pt idx="4">
                  <c:v>23</c:v>
                </c:pt>
                <c:pt idx="5">
                  <c:v>28</c:v>
                </c:pt>
                <c:pt idx="6">
                  <c:v>35</c:v>
                </c:pt>
                <c:pt idx="7">
                  <c:v>42</c:v>
                </c:pt>
                <c:pt idx="8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95-4A84-B7AB-896E2E3BC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7231920"/>
        <c:axId val="69524128"/>
      </c:barChart>
      <c:lineChart>
        <c:grouping val="standard"/>
        <c:varyColors val="0"/>
        <c:ser>
          <c:idx val="2"/>
          <c:order val="2"/>
          <c:tx>
            <c:strRef>
              <c:f>'SAMPLE - Release Burndown Chart'!$B$18</c:f>
              <c:strCache>
                <c:ptCount val="1"/>
                <c:pt idx="0">
                  <c:v>Remaining Effort</c:v>
                </c:pt>
              </c:strCache>
            </c:strRef>
          </c:tx>
          <c:spPr>
            <a:ln w="34925" cap="rnd">
              <a:solidFill>
                <a:srgbClr val="24C0B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079E93"/>
              </a:solidFill>
              <a:ln w="9525">
                <a:noFill/>
              </a:ln>
              <a:effectLst/>
            </c:spPr>
          </c:marker>
          <c:cat>
            <c:strRef>
              <c:f>'SAMPLE - Release Burndown Chart'!$C$15:$K$15</c:f>
              <c:strCache>
                <c:ptCount val="9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'SAMPLE - Release Burndown Chart'!$C$18:$K$18</c:f>
              <c:numCache>
                <c:formatCode>General</c:formatCode>
                <c:ptCount val="9"/>
                <c:pt idx="0">
                  <c:v>320</c:v>
                </c:pt>
                <c:pt idx="1">
                  <c:v>271</c:v>
                </c:pt>
                <c:pt idx="2">
                  <c:v>234</c:v>
                </c:pt>
                <c:pt idx="3">
                  <c:v>208</c:v>
                </c:pt>
                <c:pt idx="4">
                  <c:v>185</c:v>
                </c:pt>
                <c:pt idx="5">
                  <c:v>157</c:v>
                </c:pt>
                <c:pt idx="6">
                  <c:v>122</c:v>
                </c:pt>
                <c:pt idx="7">
                  <c:v>80</c:v>
                </c:pt>
                <c:pt idx="8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95-4A84-B7AB-896E2E3BCE01}"/>
            </c:ext>
          </c:extLst>
        </c:ser>
        <c:ser>
          <c:idx val="3"/>
          <c:order val="3"/>
          <c:tx>
            <c:strRef>
              <c:f>'SAMPLE - Release Burndown Chart'!$B$19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3492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'SAMPLE - Release Burndown Chart'!$C$15:$K$15</c:f>
              <c:strCache>
                <c:ptCount val="9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'SAMPLE - Release Burndown Chart'!$C$19:$K$19</c:f>
              <c:numCache>
                <c:formatCode>General</c:formatCode>
                <c:ptCount val="9"/>
                <c:pt idx="0">
                  <c:v>320</c:v>
                </c:pt>
                <c:pt idx="1">
                  <c:v>280</c:v>
                </c:pt>
                <c:pt idx="2">
                  <c:v>240</c:v>
                </c:pt>
                <c:pt idx="3">
                  <c:v>200</c:v>
                </c:pt>
                <c:pt idx="4">
                  <c:v>160</c:v>
                </c:pt>
                <c:pt idx="5">
                  <c:v>120</c:v>
                </c:pt>
                <c:pt idx="6">
                  <c:v>80</c:v>
                </c:pt>
                <c:pt idx="7">
                  <c:v>40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95-4A84-B7AB-896E2E3BC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6459152"/>
        <c:axId val="69504576"/>
      </c:lineChart>
      <c:catAx>
        <c:axId val="204645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9504576"/>
        <c:crosses val="autoZero"/>
        <c:auto val="1"/>
        <c:lblAlgn val="ctr"/>
        <c:lblOffset val="100"/>
        <c:noMultiLvlLbl val="0"/>
      </c:catAx>
      <c:valAx>
        <c:axId val="6950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046459152"/>
        <c:crosses val="autoZero"/>
        <c:crossBetween val="between"/>
      </c:valAx>
      <c:valAx>
        <c:axId val="69524128"/>
        <c:scaling>
          <c:orientation val="minMax"/>
          <c:max val="3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097231920"/>
        <c:crosses val="max"/>
        <c:crossBetween val="between"/>
      </c:valAx>
      <c:catAx>
        <c:axId val="20972319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95241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426644099394115E-2"/>
          <c:y val="1.5826328670941449E-2"/>
          <c:w val="0.89643939951431306"/>
          <c:h val="0.85716836238166838"/>
        </c:manualLayout>
      </c:layout>
      <c:lineChart>
        <c:grouping val="standard"/>
        <c:varyColors val="1"/>
        <c:ser>
          <c:idx val="0"/>
          <c:order val="0"/>
          <c:tx>
            <c:strRef>
              <c:f>'EXAMPLE - Simple Burndown Chart'!$E$6</c:f>
              <c:strCache>
                <c:ptCount val="1"/>
                <c:pt idx="0">
                  <c:v>Goal Velocity</c:v>
                </c:pt>
              </c:strCache>
            </c:strRef>
          </c:tx>
          <c:spPr>
            <a:ln w="38100" cmpd="sng">
              <a:solidFill>
                <a:srgbClr val="FFAC01"/>
              </a:solidFill>
            </a:ln>
          </c:spPr>
          <c:marker>
            <c:symbol val="none"/>
          </c:marker>
          <c:val>
            <c:numRef>
              <c:f>'EXAMPLE - Simple Burndown Chart'!$E$7:$E$22</c:f>
              <c:numCache>
                <c:formatCode>General</c:formatCode>
                <c:ptCount val="16"/>
                <c:pt idx="0">
                  <c:v>600</c:v>
                </c:pt>
                <c:pt idx="1">
                  <c:v>600</c:v>
                </c:pt>
                <c:pt idx="2">
                  <c:v>600</c:v>
                </c:pt>
                <c:pt idx="3">
                  <c:v>600</c:v>
                </c:pt>
                <c:pt idx="4">
                  <c:v>600</c:v>
                </c:pt>
                <c:pt idx="5">
                  <c:v>600</c:v>
                </c:pt>
                <c:pt idx="6">
                  <c:v>600</c:v>
                </c:pt>
                <c:pt idx="7">
                  <c:v>600</c:v>
                </c:pt>
                <c:pt idx="8">
                  <c:v>600</c:v>
                </c:pt>
                <c:pt idx="9">
                  <c:v>600</c:v>
                </c:pt>
                <c:pt idx="10">
                  <c:v>600</c:v>
                </c:pt>
                <c:pt idx="11">
                  <c:v>600</c:v>
                </c:pt>
                <c:pt idx="12">
                  <c:v>600</c:v>
                </c:pt>
                <c:pt idx="13">
                  <c:v>600</c:v>
                </c:pt>
                <c:pt idx="14">
                  <c:v>600</c:v>
                </c:pt>
                <c:pt idx="15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CC-4961-800E-457266E8D070}"/>
            </c:ext>
          </c:extLst>
        </c:ser>
        <c:ser>
          <c:idx val="1"/>
          <c:order val="1"/>
          <c:tx>
            <c:strRef>
              <c:f>'EXAMPLE - Simple Burndown Chart'!$F$6</c:f>
              <c:strCache>
                <c:ptCount val="1"/>
                <c:pt idx="0">
                  <c:v>Actual Velocity</c:v>
                </c:pt>
              </c:strCache>
            </c:strRef>
          </c:tx>
          <c:spPr>
            <a:ln w="38100" cmpd="sng">
              <a:solidFill>
                <a:srgbClr val="C14CD9"/>
              </a:solidFill>
            </a:ln>
          </c:spPr>
          <c:marker>
            <c:symbol val="none"/>
          </c:marker>
          <c:val>
            <c:numRef>
              <c:f>'EXAMPLE - Simple Burndown Chart'!$F$7:$F$22</c:f>
              <c:numCache>
                <c:formatCode>General</c:formatCode>
                <c:ptCount val="16"/>
                <c:pt idx="0">
                  <c:v>560</c:v>
                </c:pt>
                <c:pt idx="1">
                  <c:v>565</c:v>
                </c:pt>
                <c:pt idx="2">
                  <c:v>565</c:v>
                </c:pt>
                <c:pt idx="3">
                  <c:v>565</c:v>
                </c:pt>
                <c:pt idx="4">
                  <c:v>580</c:v>
                </c:pt>
                <c:pt idx="5">
                  <c:v>587</c:v>
                </c:pt>
                <c:pt idx="6">
                  <c:v>596</c:v>
                </c:pt>
                <c:pt idx="7">
                  <c:v>592</c:v>
                </c:pt>
                <c:pt idx="8">
                  <c:v>585</c:v>
                </c:pt>
                <c:pt idx="9">
                  <c:v>595</c:v>
                </c:pt>
                <c:pt idx="10">
                  <c:v>581</c:v>
                </c:pt>
                <c:pt idx="11">
                  <c:v>595</c:v>
                </c:pt>
                <c:pt idx="12">
                  <c:v>589</c:v>
                </c:pt>
                <c:pt idx="13">
                  <c:v>591</c:v>
                </c:pt>
                <c:pt idx="14">
                  <c:v>587</c:v>
                </c:pt>
                <c:pt idx="15">
                  <c:v>590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CC-4961-800E-457266E8D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6137344"/>
        <c:axId val="1782905496"/>
      </c:lineChart>
      <c:catAx>
        <c:axId val="746137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  <c:crossAx val="1782905496"/>
        <c:crosses val="autoZero"/>
        <c:auto val="1"/>
        <c:lblAlgn val="ctr"/>
        <c:lblOffset val="100"/>
        <c:noMultiLvlLbl val="1"/>
      </c:catAx>
      <c:valAx>
        <c:axId val="178290549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  <c:crossAx val="74613734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</c:spPr>
      <c:txPr>
        <a:bodyPr/>
        <a:lstStyle/>
        <a:p>
          <a:pPr>
            <a:defRPr sz="1500"/>
          </a:pPr>
          <a:endParaRPr lang="en-US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 sz="1050">
          <a:latin typeface="Century Gothic" panose="020B0502020202020204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'SAMPLE - Release Burndown Chart'!$B$16</c:f>
              <c:strCache>
                <c:ptCount val="1"/>
                <c:pt idx="0">
                  <c:v>Planned Hours</c:v>
                </c:pt>
              </c:strCache>
            </c:strRef>
          </c:tx>
          <c:spPr>
            <a:solidFill>
              <a:srgbClr val="C14CD9"/>
            </a:solidFill>
            <a:ln>
              <a:noFill/>
            </a:ln>
            <a:effectLst/>
          </c:spPr>
          <c:invertIfNegative val="0"/>
          <c:cat>
            <c:strRef>
              <c:f>'SAMPLE - Release Burndown Chart'!$C$15:$K$15</c:f>
              <c:strCache>
                <c:ptCount val="9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'SAMPLE - Release Burndown Chart'!$C$16:$K$16</c:f>
              <c:numCache>
                <c:formatCode>General</c:formatCode>
                <c:ptCount val="9"/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56-4263-B4EB-3BFFC7911A97}"/>
            </c:ext>
          </c:extLst>
        </c:ser>
        <c:ser>
          <c:idx val="1"/>
          <c:order val="1"/>
          <c:tx>
            <c:strRef>
              <c:f>'SAMPLE - Release Burndown Chart'!$B$17</c:f>
              <c:strCache>
                <c:ptCount val="1"/>
                <c:pt idx="0">
                  <c:v>Actual Hours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'SAMPLE - Release Burndown Chart'!$C$15:$K$15</c:f>
              <c:strCache>
                <c:ptCount val="9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'SAMPLE - Release Burndown Chart'!$C$17:$K$17</c:f>
              <c:numCache>
                <c:formatCode>General</c:formatCode>
                <c:ptCount val="9"/>
                <c:pt idx="1">
                  <c:v>49</c:v>
                </c:pt>
                <c:pt idx="2">
                  <c:v>37</c:v>
                </c:pt>
                <c:pt idx="3">
                  <c:v>26</c:v>
                </c:pt>
                <c:pt idx="4">
                  <c:v>23</c:v>
                </c:pt>
                <c:pt idx="5">
                  <c:v>28</c:v>
                </c:pt>
                <c:pt idx="6">
                  <c:v>35</c:v>
                </c:pt>
                <c:pt idx="7">
                  <c:v>42</c:v>
                </c:pt>
                <c:pt idx="8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56-4263-B4EB-3BFFC7911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7231920"/>
        <c:axId val="69524128"/>
      </c:barChart>
      <c:lineChart>
        <c:grouping val="standard"/>
        <c:varyColors val="0"/>
        <c:ser>
          <c:idx val="2"/>
          <c:order val="2"/>
          <c:tx>
            <c:strRef>
              <c:f>'SAMPLE - Release Burndown Chart'!$B$18</c:f>
              <c:strCache>
                <c:ptCount val="1"/>
                <c:pt idx="0">
                  <c:v>Remaining Effort</c:v>
                </c:pt>
              </c:strCache>
            </c:strRef>
          </c:tx>
          <c:spPr>
            <a:ln w="34925" cap="rnd">
              <a:solidFill>
                <a:srgbClr val="24C0B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079E93"/>
              </a:solidFill>
              <a:ln w="9525">
                <a:noFill/>
              </a:ln>
              <a:effectLst/>
            </c:spPr>
          </c:marker>
          <c:cat>
            <c:strRef>
              <c:f>'SAMPLE - Release Burndown Chart'!$C$15:$K$15</c:f>
              <c:strCache>
                <c:ptCount val="9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'SAMPLE - Release Burndown Chart'!$C$18:$K$18</c:f>
              <c:numCache>
                <c:formatCode>General</c:formatCode>
                <c:ptCount val="9"/>
                <c:pt idx="0">
                  <c:v>320</c:v>
                </c:pt>
                <c:pt idx="1">
                  <c:v>271</c:v>
                </c:pt>
                <c:pt idx="2">
                  <c:v>234</c:v>
                </c:pt>
                <c:pt idx="3">
                  <c:v>208</c:v>
                </c:pt>
                <c:pt idx="4">
                  <c:v>185</c:v>
                </c:pt>
                <c:pt idx="5">
                  <c:v>157</c:v>
                </c:pt>
                <c:pt idx="6">
                  <c:v>122</c:v>
                </c:pt>
                <c:pt idx="7">
                  <c:v>80</c:v>
                </c:pt>
                <c:pt idx="8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56-4263-B4EB-3BFFC7911A97}"/>
            </c:ext>
          </c:extLst>
        </c:ser>
        <c:ser>
          <c:idx val="3"/>
          <c:order val="3"/>
          <c:tx>
            <c:strRef>
              <c:f>'SAMPLE - Release Burndown Chart'!$B$19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3492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'SAMPLE - Release Burndown Chart'!$C$15:$K$15</c:f>
              <c:strCache>
                <c:ptCount val="9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'SAMPLE - Release Burndown Chart'!$C$19:$K$19</c:f>
              <c:numCache>
                <c:formatCode>General</c:formatCode>
                <c:ptCount val="9"/>
                <c:pt idx="0">
                  <c:v>320</c:v>
                </c:pt>
                <c:pt idx="1">
                  <c:v>280</c:v>
                </c:pt>
                <c:pt idx="2">
                  <c:v>240</c:v>
                </c:pt>
                <c:pt idx="3">
                  <c:v>200</c:v>
                </c:pt>
                <c:pt idx="4">
                  <c:v>160</c:v>
                </c:pt>
                <c:pt idx="5">
                  <c:v>120</c:v>
                </c:pt>
                <c:pt idx="6">
                  <c:v>80</c:v>
                </c:pt>
                <c:pt idx="7">
                  <c:v>40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356-4263-B4EB-3BFFC7911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6459152"/>
        <c:axId val="69504576"/>
      </c:lineChart>
      <c:catAx>
        <c:axId val="204645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9504576"/>
        <c:crosses val="autoZero"/>
        <c:auto val="1"/>
        <c:lblAlgn val="ctr"/>
        <c:lblOffset val="100"/>
        <c:noMultiLvlLbl val="0"/>
      </c:catAx>
      <c:valAx>
        <c:axId val="6950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046459152"/>
        <c:crosses val="autoZero"/>
        <c:crossBetween val="between"/>
      </c:valAx>
      <c:valAx>
        <c:axId val="69524128"/>
        <c:scaling>
          <c:orientation val="minMax"/>
          <c:max val="3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097231920"/>
        <c:crosses val="max"/>
        <c:crossBetween val="between"/>
      </c:valAx>
      <c:catAx>
        <c:axId val="20972319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95241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FirstSet!$B$1</c:f>
              <c:strCache>
                <c:ptCount val="1"/>
                <c:pt idx="0">
                  <c:v>FINISH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33-44C7-B8FF-C42040E9308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33-44C7-B8FF-C42040E9308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433-44C7-B8FF-C42040E9308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433-44C7-B8FF-C42040E9308B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433-44C7-B8FF-C42040E9308B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433-44C7-B8FF-C42040E9308B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433-44C7-B8FF-C42040E9308B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433-44C7-B8FF-C42040E9308B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433-44C7-B8FF-C42040E9308B}"/>
              </c:ext>
            </c:extLst>
          </c:dPt>
          <c:dPt>
            <c:idx val="18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433-44C7-B8FF-C42040E9308B}"/>
              </c:ext>
            </c:extLst>
          </c:dPt>
          <c:dPt>
            <c:idx val="1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C433-44C7-B8FF-C42040E9308B}"/>
              </c:ext>
            </c:extLst>
          </c:dPt>
          <c:dPt>
            <c:idx val="2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C433-44C7-B8FF-C42040E9308B}"/>
              </c:ext>
            </c:extLst>
          </c:dPt>
          <c:dPt>
            <c:idx val="2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C433-44C7-B8FF-C42040E9308B}"/>
              </c:ext>
            </c:extLst>
          </c:dPt>
          <c:dPt>
            <c:idx val="2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C433-44C7-B8FF-C42040E9308B}"/>
              </c:ext>
            </c:extLst>
          </c:dPt>
          <c:dPt>
            <c:idx val="2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C433-44C7-B8FF-C42040E9308B}"/>
              </c:ext>
            </c:extLst>
          </c:dPt>
          <c:dPt>
            <c:idx val="2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C433-44C7-B8FF-C42040E9308B}"/>
              </c:ext>
            </c:extLst>
          </c:dPt>
          <c:dPt>
            <c:idx val="2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C433-44C7-B8FF-C42040E9308B}"/>
              </c:ext>
            </c:extLst>
          </c:dPt>
          <c:dPt>
            <c:idx val="2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C433-44C7-B8FF-C42040E9308B}"/>
              </c:ext>
            </c:extLst>
          </c:dPt>
          <c:dPt>
            <c:idx val="2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C433-44C7-B8FF-C42040E9308B}"/>
              </c:ext>
            </c:extLst>
          </c:dPt>
          <c:dPt>
            <c:idx val="28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C433-44C7-B8FF-C42040E9308B}"/>
              </c:ext>
            </c:extLst>
          </c:dPt>
          <c:dPt>
            <c:idx val="2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C433-44C7-B8FF-C42040E9308B}"/>
              </c:ext>
            </c:extLst>
          </c:dPt>
          <c:dPt>
            <c:idx val="3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C433-44C7-B8FF-C42040E9308B}"/>
              </c:ext>
            </c:extLst>
          </c:dPt>
          <c:dPt>
            <c:idx val="3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C433-44C7-B8FF-C42040E9308B}"/>
              </c:ext>
            </c:extLst>
          </c:dPt>
          <c:dPt>
            <c:idx val="3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C433-44C7-B8FF-C42040E9308B}"/>
              </c:ext>
            </c:extLst>
          </c:dPt>
          <c:dPt>
            <c:idx val="3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C433-44C7-B8FF-C42040E9308B}"/>
              </c:ext>
            </c:extLst>
          </c:dPt>
          <c:cat>
            <c:strRef>
              <c:f>FirstSet!$A$2:$A$35</c:f>
              <c:strCache>
                <c:ptCount val="34"/>
                <c:pt idx="0">
                  <c:v>Dev Code Merging First Set</c:v>
                </c:pt>
                <c:pt idx="1">
                  <c:v>Actuals</c:v>
                </c:pt>
                <c:pt idx="2">
                  <c:v>Environment Setup</c:v>
                </c:pt>
                <c:pt idx="3">
                  <c:v>Actuals</c:v>
                </c:pt>
                <c:pt idx="4">
                  <c:v>stock order type </c:v>
                </c:pt>
                <c:pt idx="5">
                  <c:v>Actuals</c:v>
                </c:pt>
                <c:pt idx="6">
                  <c:v>communication provider</c:v>
                </c:pt>
                <c:pt idx="7">
                  <c:v>Actuals</c:v>
                </c:pt>
                <c:pt idx="8">
                  <c:v>communication template</c:v>
                </c:pt>
                <c:pt idx="9">
                  <c:v>Actuals</c:v>
                </c:pt>
                <c:pt idx="10">
                  <c:v>node to node relation</c:v>
                </c:pt>
                <c:pt idx="11">
                  <c:v>Actuals</c:v>
                </c:pt>
                <c:pt idx="12">
                  <c:v>stock transfer</c:v>
                </c:pt>
                <c:pt idx="13">
                  <c:v>Actuals</c:v>
                </c:pt>
                <c:pt idx="14">
                  <c:v>digital receipt setup</c:v>
                </c:pt>
                <c:pt idx="15">
                  <c:v>Actuals</c:v>
                </c:pt>
                <c:pt idx="16">
                  <c:v>upload download history</c:v>
                </c:pt>
                <c:pt idx="17">
                  <c:v>Actuals</c:v>
                </c:pt>
                <c:pt idx="18">
                  <c:v>First Set Unit &amp; Integration Testing</c:v>
                </c:pt>
                <c:pt idx="19">
                  <c:v>Actuals</c:v>
                </c:pt>
                <c:pt idx="20">
                  <c:v>stock order type </c:v>
                </c:pt>
                <c:pt idx="21">
                  <c:v>Actuals</c:v>
                </c:pt>
                <c:pt idx="22">
                  <c:v>communication provider</c:v>
                </c:pt>
                <c:pt idx="23">
                  <c:v>Actuals</c:v>
                </c:pt>
                <c:pt idx="24">
                  <c:v>communication template</c:v>
                </c:pt>
                <c:pt idx="25">
                  <c:v>Actuals</c:v>
                </c:pt>
                <c:pt idx="26">
                  <c:v>node to node relation</c:v>
                </c:pt>
                <c:pt idx="27">
                  <c:v>Actuals</c:v>
                </c:pt>
                <c:pt idx="28">
                  <c:v>stock transfer</c:v>
                </c:pt>
                <c:pt idx="29">
                  <c:v>Actuals</c:v>
                </c:pt>
                <c:pt idx="30">
                  <c:v>digital receipt setup</c:v>
                </c:pt>
                <c:pt idx="31">
                  <c:v>Actuals</c:v>
                </c:pt>
                <c:pt idx="32">
                  <c:v>upload download history</c:v>
                </c:pt>
                <c:pt idx="33">
                  <c:v>Actuals</c:v>
                </c:pt>
              </c:strCache>
            </c:strRef>
          </c:cat>
          <c:val>
            <c:numRef>
              <c:f>FirstSet!$B$2:$B$35</c:f>
              <c:numCache>
                <c:formatCode>[$-14009]dd/mm/yy;@</c:formatCode>
                <c:ptCount val="34"/>
                <c:pt idx="0">
                  <c:v>45331</c:v>
                </c:pt>
                <c:pt idx="1">
                  <c:v>45331</c:v>
                </c:pt>
                <c:pt idx="2">
                  <c:v>45324</c:v>
                </c:pt>
                <c:pt idx="3">
                  <c:v>45327</c:v>
                </c:pt>
                <c:pt idx="4">
                  <c:v>45324</c:v>
                </c:pt>
                <c:pt idx="5">
                  <c:v>45328</c:v>
                </c:pt>
                <c:pt idx="6">
                  <c:v>45324</c:v>
                </c:pt>
                <c:pt idx="7">
                  <c:v>45328</c:v>
                </c:pt>
                <c:pt idx="8">
                  <c:v>45327</c:v>
                </c:pt>
                <c:pt idx="9">
                  <c:v>45329</c:v>
                </c:pt>
                <c:pt idx="10">
                  <c:v>45327</c:v>
                </c:pt>
                <c:pt idx="11">
                  <c:v>45329</c:v>
                </c:pt>
                <c:pt idx="12">
                  <c:v>45331</c:v>
                </c:pt>
                <c:pt idx="13">
                  <c:v>45331</c:v>
                </c:pt>
                <c:pt idx="14">
                  <c:v>45331</c:v>
                </c:pt>
                <c:pt idx="15">
                  <c:v>45331</c:v>
                </c:pt>
                <c:pt idx="16">
                  <c:v>45331</c:v>
                </c:pt>
                <c:pt idx="17">
                  <c:v>45331</c:v>
                </c:pt>
                <c:pt idx="18">
                  <c:v>45338</c:v>
                </c:pt>
                <c:pt idx="19">
                  <c:v>45338</c:v>
                </c:pt>
                <c:pt idx="20">
                  <c:v>45334</c:v>
                </c:pt>
                <c:pt idx="21">
                  <c:v>45334</c:v>
                </c:pt>
                <c:pt idx="22">
                  <c:v>45334</c:v>
                </c:pt>
                <c:pt idx="23">
                  <c:v>45334</c:v>
                </c:pt>
                <c:pt idx="24">
                  <c:v>45335</c:v>
                </c:pt>
                <c:pt idx="25">
                  <c:v>45335</c:v>
                </c:pt>
                <c:pt idx="26">
                  <c:v>45335</c:v>
                </c:pt>
                <c:pt idx="27">
                  <c:v>45335</c:v>
                </c:pt>
                <c:pt idx="28">
                  <c:v>45337</c:v>
                </c:pt>
                <c:pt idx="29">
                  <c:v>45337</c:v>
                </c:pt>
                <c:pt idx="30">
                  <c:v>45338</c:v>
                </c:pt>
                <c:pt idx="31">
                  <c:v>45338</c:v>
                </c:pt>
                <c:pt idx="32">
                  <c:v>45338</c:v>
                </c:pt>
                <c:pt idx="33">
                  <c:v>45338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C433-44C7-B8FF-C42040E9308B}"/>
            </c:ext>
          </c:extLst>
        </c:ser>
        <c:ser>
          <c:idx val="2"/>
          <c:order val="1"/>
          <c:tx>
            <c:strRef>
              <c:f>FirstSet!$C$1</c:f>
              <c:strCache>
                <c:ptCount val="1"/>
                <c:pt idx="0">
                  <c:v>BEGIN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FirstSet!$A$2:$A$35</c:f>
              <c:strCache>
                <c:ptCount val="34"/>
                <c:pt idx="0">
                  <c:v>Dev Code Merging First Set</c:v>
                </c:pt>
                <c:pt idx="1">
                  <c:v>Actuals</c:v>
                </c:pt>
                <c:pt idx="2">
                  <c:v>Environment Setup</c:v>
                </c:pt>
                <c:pt idx="3">
                  <c:v>Actuals</c:v>
                </c:pt>
                <c:pt idx="4">
                  <c:v>stock order type </c:v>
                </c:pt>
                <c:pt idx="5">
                  <c:v>Actuals</c:v>
                </c:pt>
                <c:pt idx="6">
                  <c:v>communication provider</c:v>
                </c:pt>
                <c:pt idx="7">
                  <c:v>Actuals</c:v>
                </c:pt>
                <c:pt idx="8">
                  <c:v>communication template</c:v>
                </c:pt>
                <c:pt idx="9">
                  <c:v>Actuals</c:v>
                </c:pt>
                <c:pt idx="10">
                  <c:v>node to node relation</c:v>
                </c:pt>
                <c:pt idx="11">
                  <c:v>Actuals</c:v>
                </c:pt>
                <c:pt idx="12">
                  <c:v>stock transfer</c:v>
                </c:pt>
                <c:pt idx="13">
                  <c:v>Actuals</c:v>
                </c:pt>
                <c:pt idx="14">
                  <c:v>digital receipt setup</c:v>
                </c:pt>
                <c:pt idx="15">
                  <c:v>Actuals</c:v>
                </c:pt>
                <c:pt idx="16">
                  <c:v>upload download history</c:v>
                </c:pt>
                <c:pt idx="17">
                  <c:v>Actuals</c:v>
                </c:pt>
                <c:pt idx="18">
                  <c:v>First Set Unit &amp; Integration Testing</c:v>
                </c:pt>
                <c:pt idx="19">
                  <c:v>Actuals</c:v>
                </c:pt>
                <c:pt idx="20">
                  <c:v>stock order type </c:v>
                </c:pt>
                <c:pt idx="21">
                  <c:v>Actuals</c:v>
                </c:pt>
                <c:pt idx="22">
                  <c:v>communication provider</c:v>
                </c:pt>
                <c:pt idx="23">
                  <c:v>Actuals</c:v>
                </c:pt>
                <c:pt idx="24">
                  <c:v>communication template</c:v>
                </c:pt>
                <c:pt idx="25">
                  <c:v>Actuals</c:v>
                </c:pt>
                <c:pt idx="26">
                  <c:v>node to node relation</c:v>
                </c:pt>
                <c:pt idx="27">
                  <c:v>Actuals</c:v>
                </c:pt>
                <c:pt idx="28">
                  <c:v>stock transfer</c:v>
                </c:pt>
                <c:pt idx="29">
                  <c:v>Actuals</c:v>
                </c:pt>
                <c:pt idx="30">
                  <c:v>digital receipt setup</c:v>
                </c:pt>
                <c:pt idx="31">
                  <c:v>Actuals</c:v>
                </c:pt>
                <c:pt idx="32">
                  <c:v>upload download history</c:v>
                </c:pt>
                <c:pt idx="33">
                  <c:v>Actuals</c:v>
                </c:pt>
              </c:strCache>
            </c:strRef>
          </c:cat>
          <c:val>
            <c:numRef>
              <c:f>FirstSet!$C$2:$C$35</c:f>
              <c:numCache>
                <c:formatCode>[$-14009]dd/mm/yy;@</c:formatCode>
                <c:ptCount val="34"/>
                <c:pt idx="0">
                  <c:v>45323</c:v>
                </c:pt>
                <c:pt idx="1">
                  <c:v>45326</c:v>
                </c:pt>
                <c:pt idx="2">
                  <c:v>45323</c:v>
                </c:pt>
                <c:pt idx="3">
                  <c:v>45326</c:v>
                </c:pt>
                <c:pt idx="4">
                  <c:v>45323</c:v>
                </c:pt>
                <c:pt idx="5">
                  <c:v>45327</c:v>
                </c:pt>
                <c:pt idx="6">
                  <c:v>45323</c:v>
                </c:pt>
                <c:pt idx="7">
                  <c:v>45327</c:v>
                </c:pt>
                <c:pt idx="8">
                  <c:v>45326</c:v>
                </c:pt>
                <c:pt idx="9">
                  <c:v>45328</c:v>
                </c:pt>
                <c:pt idx="10">
                  <c:v>45326</c:v>
                </c:pt>
                <c:pt idx="11">
                  <c:v>45328</c:v>
                </c:pt>
                <c:pt idx="12">
                  <c:v>45327</c:v>
                </c:pt>
                <c:pt idx="13">
                  <c:v>45328</c:v>
                </c:pt>
                <c:pt idx="14">
                  <c:v>45327</c:v>
                </c:pt>
                <c:pt idx="15">
                  <c:v>45328</c:v>
                </c:pt>
                <c:pt idx="16">
                  <c:v>45327</c:v>
                </c:pt>
                <c:pt idx="17">
                  <c:v>45328</c:v>
                </c:pt>
                <c:pt idx="18">
                  <c:v>45333</c:v>
                </c:pt>
                <c:pt idx="19">
                  <c:v>45333</c:v>
                </c:pt>
                <c:pt idx="20">
                  <c:v>45333</c:v>
                </c:pt>
                <c:pt idx="21">
                  <c:v>45333</c:v>
                </c:pt>
                <c:pt idx="22">
                  <c:v>45333</c:v>
                </c:pt>
                <c:pt idx="23">
                  <c:v>45333</c:v>
                </c:pt>
                <c:pt idx="24">
                  <c:v>45334</c:v>
                </c:pt>
                <c:pt idx="25">
                  <c:v>45334</c:v>
                </c:pt>
                <c:pt idx="26">
                  <c:v>45334</c:v>
                </c:pt>
                <c:pt idx="27">
                  <c:v>45334</c:v>
                </c:pt>
                <c:pt idx="28">
                  <c:v>45335</c:v>
                </c:pt>
                <c:pt idx="29">
                  <c:v>45335</c:v>
                </c:pt>
                <c:pt idx="30">
                  <c:v>45336</c:v>
                </c:pt>
                <c:pt idx="31">
                  <c:v>45336</c:v>
                </c:pt>
                <c:pt idx="32">
                  <c:v>45336</c:v>
                </c:pt>
                <c:pt idx="33">
                  <c:v>45336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C433-44C7-B8FF-C42040E930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34475776"/>
        <c:axId val="1334768784"/>
      </c:barChart>
      <c:catAx>
        <c:axId val="1334475776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334768784"/>
        <c:crosses val="autoZero"/>
        <c:auto val="1"/>
        <c:lblAlgn val="ctr"/>
        <c:lblOffset val="100"/>
        <c:noMultiLvlLbl val="0"/>
      </c:catAx>
      <c:valAx>
        <c:axId val="1334768784"/>
        <c:scaling>
          <c:orientation val="minMax"/>
          <c:max val="45339"/>
          <c:min val="4532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/m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34475776"/>
        <c:crosses val="autoZero"/>
        <c:crossBetween val="between"/>
        <c:majorUnit val="7"/>
        <c:min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EC9A4-93B2-40C2-8315-92D33B583096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326AE-DD1E-4760-8AA8-1135B74AF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56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02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0182" y="1184186"/>
            <a:ext cx="15080335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8BAE06DD-05E5-A644-7A53-14F12E22A3CA}"/>
              </a:ext>
            </a:extLst>
          </p:cNvPr>
          <p:cNvGrpSpPr/>
          <p:nvPr userDrawn="1"/>
        </p:nvGrpSpPr>
        <p:grpSpPr>
          <a:xfrm>
            <a:off x="-38879" y="0"/>
            <a:ext cx="1029335" cy="1879600"/>
            <a:chOff x="17278142" y="0"/>
            <a:chExt cx="1029335" cy="1879600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0C6AEEAC-5EBB-7929-5337-633BE211A477}"/>
                </a:ext>
              </a:extLst>
            </p:cNvPr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07BE8CCD-E68D-C195-4564-667A87B98B19}"/>
                </a:ext>
              </a:extLst>
            </p:cNvPr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413A6EE0-73DF-59B2-135F-5808DA8A061B}"/>
                </a:ext>
              </a:extLst>
            </p:cNvPr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F19821C1-AE0B-EBDC-A381-FE24AF17444D}"/>
                </a:ext>
              </a:extLst>
            </p:cNvPr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969EC86D-03F6-56D2-2D4D-FB965E9A80CC}"/>
                </a:ext>
              </a:extLst>
            </p:cNvPr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8">
            <a:extLst>
              <a:ext uri="{FF2B5EF4-FFF2-40B4-BE49-F238E27FC236}">
                <a16:creationId xmlns:a16="http://schemas.microsoft.com/office/drawing/2014/main" id="{4224F28C-B77B-5833-9F19-EE21999F1A3D}"/>
              </a:ext>
            </a:extLst>
          </p:cNvPr>
          <p:cNvGrpSpPr/>
          <p:nvPr userDrawn="1"/>
        </p:nvGrpSpPr>
        <p:grpSpPr>
          <a:xfrm>
            <a:off x="281660" y="1832278"/>
            <a:ext cx="459740" cy="459740"/>
            <a:chOff x="17591764" y="2317642"/>
            <a:chExt cx="459740" cy="459740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3499DD12-ADC0-7CBC-CDE2-E959E0064BF3}"/>
                </a:ext>
              </a:extLst>
            </p:cNvPr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385C7B38-7FB4-ED75-6707-93E14263729F}"/>
                </a:ext>
              </a:extLst>
            </p:cNvPr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4">
            <a:extLst>
              <a:ext uri="{FF2B5EF4-FFF2-40B4-BE49-F238E27FC236}">
                <a16:creationId xmlns:a16="http://schemas.microsoft.com/office/drawing/2014/main" id="{8BF693E2-0213-7D26-5E62-36E7ADFDA6AD}"/>
              </a:ext>
            </a:extLst>
          </p:cNvPr>
          <p:cNvGrpSpPr/>
          <p:nvPr userDrawn="1"/>
        </p:nvGrpSpPr>
        <p:grpSpPr>
          <a:xfrm>
            <a:off x="660834" y="581660"/>
            <a:ext cx="671195" cy="669290"/>
            <a:chOff x="328317" y="742289"/>
            <a:chExt cx="671195" cy="669290"/>
          </a:xfrm>
        </p:grpSpPr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696D1C51-0F7E-83AC-170D-180918406D8C}"/>
                </a:ext>
              </a:extLst>
            </p:cNvPr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72A1B5D6-91EF-BE8B-2CF9-DA2B6316500B}"/>
                </a:ext>
              </a:extLst>
            </p:cNvPr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6D6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DE645F16-E0B3-08D3-4CE9-7C4D8AAE9D71}"/>
              </a:ext>
            </a:extLst>
          </p:cNvPr>
          <p:cNvGrpSpPr/>
          <p:nvPr userDrawn="1"/>
        </p:nvGrpSpPr>
        <p:grpSpPr>
          <a:xfrm>
            <a:off x="-38879" y="0"/>
            <a:ext cx="1029335" cy="1879600"/>
            <a:chOff x="17278142" y="0"/>
            <a:chExt cx="1029335" cy="187960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9B3A564E-1D1D-C821-B8A9-55DBCA4705B3}"/>
                </a:ext>
              </a:extLst>
            </p:cNvPr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B1CC1BFC-CB04-6A91-8403-18CE86F14495}"/>
                </a:ext>
              </a:extLst>
            </p:cNvPr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4C0D454B-F14E-5EC3-50A1-E7C58740C774}"/>
                </a:ext>
              </a:extLst>
            </p:cNvPr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A4FC50A6-950F-C5B2-1D96-E493C426B7BD}"/>
                </a:ext>
              </a:extLst>
            </p:cNvPr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B05C192E-3A0F-97B8-9A35-B8651E19C2F4}"/>
                </a:ext>
              </a:extLst>
            </p:cNvPr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8">
            <a:extLst>
              <a:ext uri="{FF2B5EF4-FFF2-40B4-BE49-F238E27FC236}">
                <a16:creationId xmlns:a16="http://schemas.microsoft.com/office/drawing/2014/main" id="{FB42204F-0E69-0484-3151-72C893658146}"/>
              </a:ext>
            </a:extLst>
          </p:cNvPr>
          <p:cNvGrpSpPr/>
          <p:nvPr userDrawn="1"/>
        </p:nvGrpSpPr>
        <p:grpSpPr>
          <a:xfrm>
            <a:off x="281660" y="1832278"/>
            <a:ext cx="459740" cy="459740"/>
            <a:chOff x="17591764" y="2317642"/>
            <a:chExt cx="459740" cy="459740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D16A7171-D511-C95C-D607-BB16EBF9A30D}"/>
                </a:ext>
              </a:extLst>
            </p:cNvPr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C3E99D7-0146-8A83-8409-91311B4FCBB2}"/>
                </a:ext>
              </a:extLst>
            </p:cNvPr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4">
            <a:extLst>
              <a:ext uri="{FF2B5EF4-FFF2-40B4-BE49-F238E27FC236}">
                <a16:creationId xmlns:a16="http://schemas.microsoft.com/office/drawing/2014/main" id="{BF7933A9-3B5B-5471-08BD-152F02EFD2A9}"/>
              </a:ext>
            </a:extLst>
          </p:cNvPr>
          <p:cNvGrpSpPr/>
          <p:nvPr userDrawn="1"/>
        </p:nvGrpSpPr>
        <p:grpSpPr>
          <a:xfrm>
            <a:off x="660834" y="581660"/>
            <a:ext cx="671195" cy="669290"/>
            <a:chOff x="328317" y="742289"/>
            <a:chExt cx="671195" cy="669290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3763A62A-6B35-5C80-E42A-23E2DD112D0C}"/>
                </a:ext>
              </a:extLst>
            </p:cNvPr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C8D75159-1C0C-9FE4-9FF7-E7E1D6B37CC0}"/>
                </a:ext>
              </a:extLst>
            </p:cNvPr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6D6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2FA83EB9-6E9C-CF0C-BA7A-E52DE85EFD1F}"/>
              </a:ext>
            </a:extLst>
          </p:cNvPr>
          <p:cNvGrpSpPr/>
          <p:nvPr userDrawn="1"/>
        </p:nvGrpSpPr>
        <p:grpSpPr>
          <a:xfrm>
            <a:off x="-38879" y="0"/>
            <a:ext cx="1029335" cy="1879600"/>
            <a:chOff x="17278142" y="0"/>
            <a:chExt cx="1029335" cy="187960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42DE2D1C-ACD5-8FFE-B7B8-388321A7E6C2}"/>
                </a:ext>
              </a:extLst>
            </p:cNvPr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81E135BF-66E4-20A4-74C5-946CFAD0C37B}"/>
                </a:ext>
              </a:extLst>
            </p:cNvPr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FD6B2EC3-E6FA-39B7-D6C0-E124D17E879E}"/>
                </a:ext>
              </a:extLst>
            </p:cNvPr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4CBC58F8-D87B-0EC3-49D2-8F0FBAA174CC}"/>
                </a:ext>
              </a:extLst>
            </p:cNvPr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C5371C20-3471-2947-D009-3EAF3451E965}"/>
                </a:ext>
              </a:extLst>
            </p:cNvPr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8">
            <a:extLst>
              <a:ext uri="{FF2B5EF4-FFF2-40B4-BE49-F238E27FC236}">
                <a16:creationId xmlns:a16="http://schemas.microsoft.com/office/drawing/2014/main" id="{C5A46F95-6EEF-C969-6848-EF747C928251}"/>
              </a:ext>
            </a:extLst>
          </p:cNvPr>
          <p:cNvGrpSpPr/>
          <p:nvPr userDrawn="1"/>
        </p:nvGrpSpPr>
        <p:grpSpPr>
          <a:xfrm>
            <a:off x="281660" y="1832278"/>
            <a:ext cx="459740" cy="459740"/>
            <a:chOff x="17591764" y="2317642"/>
            <a:chExt cx="459740" cy="459740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816FCB1E-6BC1-E672-61F6-9F8D54845362}"/>
                </a:ext>
              </a:extLst>
            </p:cNvPr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9CA90CA9-DEDC-BA99-C8C0-5FC70E530BF1}"/>
                </a:ext>
              </a:extLst>
            </p:cNvPr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4">
            <a:extLst>
              <a:ext uri="{FF2B5EF4-FFF2-40B4-BE49-F238E27FC236}">
                <a16:creationId xmlns:a16="http://schemas.microsoft.com/office/drawing/2014/main" id="{1ABDDAF7-B5A4-563D-D86C-70866AE30168}"/>
              </a:ext>
            </a:extLst>
          </p:cNvPr>
          <p:cNvGrpSpPr/>
          <p:nvPr userDrawn="1"/>
        </p:nvGrpSpPr>
        <p:grpSpPr>
          <a:xfrm>
            <a:off x="660834" y="581660"/>
            <a:ext cx="671195" cy="669290"/>
            <a:chOff x="328317" y="742289"/>
            <a:chExt cx="671195" cy="669290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773CD162-BBAD-AB68-45DC-EE47B93DEC26}"/>
                </a:ext>
              </a:extLst>
            </p:cNvPr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AAAB578F-AE30-3C96-7AB2-DEF238306E4B}"/>
                </a:ext>
              </a:extLst>
            </p:cNvPr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038" y="0"/>
            <a:ext cx="3058410" cy="153351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7322419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506900" y="0"/>
                </a:moveTo>
                <a:lnTo>
                  <a:pt x="488344" y="0"/>
                </a:lnTo>
                <a:lnTo>
                  <a:pt x="487646" y="4150"/>
                </a:lnTo>
                <a:lnTo>
                  <a:pt x="475680" y="47486"/>
                </a:lnTo>
                <a:lnTo>
                  <a:pt x="459456" y="89850"/>
                </a:lnTo>
                <a:lnTo>
                  <a:pt x="439280" y="130943"/>
                </a:lnTo>
                <a:lnTo>
                  <a:pt x="415457" y="170467"/>
                </a:lnTo>
                <a:lnTo>
                  <a:pt x="388292" y="208122"/>
                </a:lnTo>
                <a:lnTo>
                  <a:pt x="358091" y="243609"/>
                </a:lnTo>
                <a:lnTo>
                  <a:pt x="325158" y="276631"/>
                </a:lnTo>
                <a:lnTo>
                  <a:pt x="289800" y="306887"/>
                </a:lnTo>
                <a:lnTo>
                  <a:pt x="252320" y="334079"/>
                </a:lnTo>
                <a:lnTo>
                  <a:pt x="213025" y="357907"/>
                </a:lnTo>
                <a:lnTo>
                  <a:pt x="172220" y="378074"/>
                </a:lnTo>
                <a:lnTo>
                  <a:pt x="130209" y="394279"/>
                </a:lnTo>
                <a:lnTo>
                  <a:pt x="87299" y="406225"/>
                </a:lnTo>
                <a:lnTo>
                  <a:pt x="43794" y="413611"/>
                </a:lnTo>
                <a:lnTo>
                  <a:pt x="0" y="416140"/>
                </a:lnTo>
                <a:lnTo>
                  <a:pt x="43794" y="418668"/>
                </a:lnTo>
                <a:lnTo>
                  <a:pt x="87299" y="426054"/>
                </a:lnTo>
                <a:lnTo>
                  <a:pt x="130209" y="437997"/>
                </a:lnTo>
                <a:lnTo>
                  <a:pt x="172220" y="454198"/>
                </a:lnTo>
                <a:lnTo>
                  <a:pt x="213025" y="474356"/>
                </a:lnTo>
                <a:lnTo>
                  <a:pt x="252320" y="498172"/>
                </a:lnTo>
                <a:lnTo>
                  <a:pt x="289800" y="525346"/>
                </a:lnTo>
                <a:lnTo>
                  <a:pt x="325158" y="555579"/>
                </a:lnTo>
                <a:lnTo>
                  <a:pt x="358091" y="588569"/>
                </a:lnTo>
                <a:lnTo>
                  <a:pt x="388292" y="624018"/>
                </a:lnTo>
                <a:lnTo>
                  <a:pt x="415457" y="661626"/>
                </a:lnTo>
                <a:lnTo>
                  <a:pt x="439280" y="701092"/>
                </a:lnTo>
                <a:lnTo>
                  <a:pt x="459456" y="742117"/>
                </a:lnTo>
                <a:lnTo>
                  <a:pt x="475680" y="784401"/>
                </a:lnTo>
                <a:lnTo>
                  <a:pt x="487646" y="827644"/>
                </a:lnTo>
                <a:lnTo>
                  <a:pt x="495050" y="871546"/>
                </a:lnTo>
                <a:lnTo>
                  <a:pt x="497586" y="915808"/>
                </a:lnTo>
                <a:lnTo>
                  <a:pt x="500142" y="871546"/>
                </a:lnTo>
                <a:lnTo>
                  <a:pt x="507604" y="827644"/>
                </a:lnTo>
                <a:lnTo>
                  <a:pt x="519662" y="784401"/>
                </a:lnTo>
                <a:lnTo>
                  <a:pt x="536008" y="742117"/>
                </a:lnTo>
                <a:lnTo>
                  <a:pt x="556331" y="701092"/>
                </a:lnTo>
                <a:lnTo>
                  <a:pt x="580323" y="661626"/>
                </a:lnTo>
                <a:lnTo>
                  <a:pt x="607673" y="624018"/>
                </a:lnTo>
                <a:lnTo>
                  <a:pt x="638073" y="588569"/>
                </a:lnTo>
                <a:lnTo>
                  <a:pt x="671212" y="555579"/>
                </a:lnTo>
                <a:lnTo>
                  <a:pt x="706783" y="525346"/>
                </a:lnTo>
                <a:lnTo>
                  <a:pt x="744474" y="498172"/>
                </a:lnTo>
                <a:lnTo>
                  <a:pt x="783977" y="474356"/>
                </a:lnTo>
                <a:lnTo>
                  <a:pt x="824983" y="454198"/>
                </a:lnTo>
                <a:lnTo>
                  <a:pt x="867181" y="437997"/>
                </a:lnTo>
                <a:lnTo>
                  <a:pt x="910263" y="426054"/>
                </a:lnTo>
                <a:lnTo>
                  <a:pt x="953918" y="418668"/>
                </a:lnTo>
                <a:lnTo>
                  <a:pt x="965601" y="417996"/>
                </a:lnTo>
                <a:lnTo>
                  <a:pt x="965601" y="414284"/>
                </a:lnTo>
                <a:lnTo>
                  <a:pt x="953918" y="413611"/>
                </a:lnTo>
                <a:lnTo>
                  <a:pt x="910263" y="406225"/>
                </a:lnTo>
                <a:lnTo>
                  <a:pt x="867181" y="394279"/>
                </a:lnTo>
                <a:lnTo>
                  <a:pt x="824983" y="378074"/>
                </a:lnTo>
                <a:lnTo>
                  <a:pt x="783977" y="357907"/>
                </a:lnTo>
                <a:lnTo>
                  <a:pt x="744474" y="334079"/>
                </a:lnTo>
                <a:lnTo>
                  <a:pt x="706783" y="306887"/>
                </a:lnTo>
                <a:lnTo>
                  <a:pt x="671212" y="276631"/>
                </a:lnTo>
                <a:lnTo>
                  <a:pt x="638073" y="243609"/>
                </a:lnTo>
                <a:lnTo>
                  <a:pt x="607673" y="208122"/>
                </a:lnTo>
                <a:lnTo>
                  <a:pt x="580323" y="170467"/>
                </a:lnTo>
                <a:lnTo>
                  <a:pt x="556331" y="130943"/>
                </a:lnTo>
                <a:lnTo>
                  <a:pt x="536008" y="89850"/>
                </a:lnTo>
                <a:lnTo>
                  <a:pt x="519662" y="47486"/>
                </a:lnTo>
                <a:lnTo>
                  <a:pt x="507604" y="4150"/>
                </a:lnTo>
                <a:lnTo>
                  <a:pt x="506900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322493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497446" y="915851"/>
                </a:moveTo>
                <a:lnTo>
                  <a:pt x="494912" y="871590"/>
                </a:lnTo>
                <a:lnTo>
                  <a:pt x="487512" y="827689"/>
                </a:lnTo>
                <a:lnTo>
                  <a:pt x="475551" y="784447"/>
                </a:lnTo>
                <a:lnTo>
                  <a:pt x="459335" y="742165"/>
                </a:lnTo>
                <a:lnTo>
                  <a:pt x="439169" y="701141"/>
                </a:lnTo>
                <a:lnTo>
                  <a:pt x="415356" y="661676"/>
                </a:lnTo>
                <a:lnTo>
                  <a:pt x="388202" y="624070"/>
                </a:lnTo>
                <a:lnTo>
                  <a:pt x="358013" y="588622"/>
                </a:lnTo>
                <a:lnTo>
                  <a:pt x="325092" y="555632"/>
                </a:lnTo>
                <a:lnTo>
                  <a:pt x="289746" y="525401"/>
                </a:lnTo>
                <a:lnTo>
                  <a:pt x="252278" y="498228"/>
                </a:lnTo>
                <a:lnTo>
                  <a:pt x="212993" y="474412"/>
                </a:lnTo>
                <a:lnTo>
                  <a:pt x="172198" y="454255"/>
                </a:lnTo>
                <a:lnTo>
                  <a:pt x="130196" y="438054"/>
                </a:lnTo>
                <a:lnTo>
                  <a:pt x="87292" y="426112"/>
                </a:lnTo>
                <a:lnTo>
                  <a:pt x="43792" y="418726"/>
                </a:lnTo>
                <a:lnTo>
                  <a:pt x="0" y="416198"/>
                </a:lnTo>
                <a:lnTo>
                  <a:pt x="43792" y="413669"/>
                </a:lnTo>
                <a:lnTo>
                  <a:pt x="87292" y="406282"/>
                </a:lnTo>
                <a:lnTo>
                  <a:pt x="130196" y="394337"/>
                </a:lnTo>
                <a:lnTo>
                  <a:pt x="172198" y="378131"/>
                </a:lnTo>
                <a:lnTo>
                  <a:pt x="212993" y="357964"/>
                </a:lnTo>
                <a:lnTo>
                  <a:pt x="252278" y="334135"/>
                </a:lnTo>
                <a:lnTo>
                  <a:pt x="289746" y="306943"/>
                </a:lnTo>
                <a:lnTo>
                  <a:pt x="325092" y="276686"/>
                </a:lnTo>
                <a:lnTo>
                  <a:pt x="358013" y="243664"/>
                </a:lnTo>
                <a:lnTo>
                  <a:pt x="388202" y="208176"/>
                </a:lnTo>
                <a:lnTo>
                  <a:pt x="415356" y="170520"/>
                </a:lnTo>
                <a:lnTo>
                  <a:pt x="439169" y="130995"/>
                </a:lnTo>
                <a:lnTo>
                  <a:pt x="459335" y="89901"/>
                </a:lnTo>
                <a:lnTo>
                  <a:pt x="475551" y="47536"/>
                </a:lnTo>
                <a:lnTo>
                  <a:pt x="487512" y="4200"/>
                </a:lnTo>
                <a:lnTo>
                  <a:pt x="488218" y="0"/>
                </a:lnTo>
              </a:path>
              <a:path w="965834" h="916305">
                <a:moveTo>
                  <a:pt x="506756" y="0"/>
                </a:moveTo>
                <a:lnTo>
                  <a:pt x="519533" y="47536"/>
                </a:lnTo>
                <a:lnTo>
                  <a:pt x="535885" y="89901"/>
                </a:lnTo>
                <a:lnTo>
                  <a:pt x="556217" y="130995"/>
                </a:lnTo>
                <a:lnTo>
                  <a:pt x="580217" y="170520"/>
                </a:lnTo>
                <a:lnTo>
                  <a:pt x="607578" y="208176"/>
                </a:lnTo>
                <a:lnTo>
                  <a:pt x="637988" y="243664"/>
                </a:lnTo>
                <a:lnTo>
                  <a:pt x="671138" y="276686"/>
                </a:lnTo>
                <a:lnTo>
                  <a:pt x="706718" y="306943"/>
                </a:lnTo>
                <a:lnTo>
                  <a:pt x="744419" y="334135"/>
                </a:lnTo>
                <a:lnTo>
                  <a:pt x="783931" y="357964"/>
                </a:lnTo>
                <a:lnTo>
                  <a:pt x="824944" y="378131"/>
                </a:lnTo>
                <a:lnTo>
                  <a:pt x="867149" y="394337"/>
                </a:lnTo>
                <a:lnTo>
                  <a:pt x="910235" y="406282"/>
                </a:lnTo>
                <a:lnTo>
                  <a:pt x="953893" y="413669"/>
                </a:lnTo>
                <a:lnTo>
                  <a:pt x="965529" y="414339"/>
                </a:lnTo>
              </a:path>
              <a:path w="965834" h="916305">
                <a:moveTo>
                  <a:pt x="965529" y="418056"/>
                </a:moveTo>
                <a:lnTo>
                  <a:pt x="910235" y="426112"/>
                </a:lnTo>
                <a:lnTo>
                  <a:pt x="867149" y="438054"/>
                </a:lnTo>
                <a:lnTo>
                  <a:pt x="824944" y="454255"/>
                </a:lnTo>
                <a:lnTo>
                  <a:pt x="783931" y="474412"/>
                </a:lnTo>
                <a:lnTo>
                  <a:pt x="744419" y="498228"/>
                </a:lnTo>
                <a:lnTo>
                  <a:pt x="706718" y="525401"/>
                </a:lnTo>
                <a:lnTo>
                  <a:pt x="671138" y="555632"/>
                </a:lnTo>
                <a:lnTo>
                  <a:pt x="637988" y="588622"/>
                </a:lnTo>
                <a:lnTo>
                  <a:pt x="607578" y="624070"/>
                </a:lnTo>
                <a:lnTo>
                  <a:pt x="580217" y="661676"/>
                </a:lnTo>
                <a:lnTo>
                  <a:pt x="556217" y="701141"/>
                </a:lnTo>
                <a:lnTo>
                  <a:pt x="535885" y="742165"/>
                </a:lnTo>
                <a:lnTo>
                  <a:pt x="519533" y="784447"/>
                </a:lnTo>
                <a:lnTo>
                  <a:pt x="507469" y="827689"/>
                </a:lnTo>
                <a:lnTo>
                  <a:pt x="500003" y="871590"/>
                </a:lnTo>
                <a:lnTo>
                  <a:pt x="497446" y="915851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322419" y="840930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586" y="0"/>
                </a:moveTo>
                <a:lnTo>
                  <a:pt x="495050" y="44382"/>
                </a:lnTo>
                <a:lnTo>
                  <a:pt x="487646" y="88390"/>
                </a:lnTo>
                <a:lnTo>
                  <a:pt x="475680" y="131726"/>
                </a:lnTo>
                <a:lnTo>
                  <a:pt x="459456" y="174089"/>
                </a:lnTo>
                <a:lnTo>
                  <a:pt x="439280" y="215183"/>
                </a:lnTo>
                <a:lnTo>
                  <a:pt x="415457" y="254706"/>
                </a:lnTo>
                <a:lnTo>
                  <a:pt x="388292" y="292362"/>
                </a:lnTo>
                <a:lnTo>
                  <a:pt x="358091" y="327849"/>
                </a:lnTo>
                <a:lnTo>
                  <a:pt x="325158" y="360871"/>
                </a:lnTo>
                <a:lnTo>
                  <a:pt x="289800" y="391127"/>
                </a:lnTo>
                <a:lnTo>
                  <a:pt x="252320" y="418319"/>
                </a:lnTo>
                <a:lnTo>
                  <a:pt x="213025" y="442147"/>
                </a:lnTo>
                <a:lnTo>
                  <a:pt x="172220" y="462314"/>
                </a:lnTo>
                <a:lnTo>
                  <a:pt x="130209" y="478519"/>
                </a:lnTo>
                <a:lnTo>
                  <a:pt x="87299" y="490464"/>
                </a:lnTo>
                <a:lnTo>
                  <a:pt x="43794" y="497851"/>
                </a:lnTo>
                <a:lnTo>
                  <a:pt x="0" y="500380"/>
                </a:lnTo>
                <a:lnTo>
                  <a:pt x="43794" y="502908"/>
                </a:lnTo>
                <a:lnTo>
                  <a:pt x="87299" y="510294"/>
                </a:lnTo>
                <a:lnTo>
                  <a:pt x="130209" y="522237"/>
                </a:lnTo>
                <a:lnTo>
                  <a:pt x="172220" y="538438"/>
                </a:lnTo>
                <a:lnTo>
                  <a:pt x="213025" y="558596"/>
                </a:lnTo>
                <a:lnTo>
                  <a:pt x="252320" y="582412"/>
                </a:lnTo>
                <a:lnTo>
                  <a:pt x="289800" y="609586"/>
                </a:lnTo>
                <a:lnTo>
                  <a:pt x="325158" y="639819"/>
                </a:lnTo>
                <a:lnTo>
                  <a:pt x="358091" y="672809"/>
                </a:lnTo>
                <a:lnTo>
                  <a:pt x="388292" y="708258"/>
                </a:lnTo>
                <a:lnTo>
                  <a:pt x="415457" y="745866"/>
                </a:lnTo>
                <a:lnTo>
                  <a:pt x="439280" y="785332"/>
                </a:lnTo>
                <a:lnTo>
                  <a:pt x="459456" y="826357"/>
                </a:lnTo>
                <a:lnTo>
                  <a:pt x="475680" y="868641"/>
                </a:lnTo>
                <a:lnTo>
                  <a:pt x="487646" y="911884"/>
                </a:lnTo>
                <a:lnTo>
                  <a:pt x="495050" y="955786"/>
                </a:lnTo>
                <a:lnTo>
                  <a:pt x="497586" y="1000048"/>
                </a:lnTo>
                <a:lnTo>
                  <a:pt x="500142" y="955786"/>
                </a:lnTo>
                <a:lnTo>
                  <a:pt x="507604" y="911884"/>
                </a:lnTo>
                <a:lnTo>
                  <a:pt x="519662" y="868641"/>
                </a:lnTo>
                <a:lnTo>
                  <a:pt x="536008" y="826357"/>
                </a:lnTo>
                <a:lnTo>
                  <a:pt x="556331" y="785332"/>
                </a:lnTo>
                <a:lnTo>
                  <a:pt x="580323" y="745866"/>
                </a:lnTo>
                <a:lnTo>
                  <a:pt x="607673" y="708258"/>
                </a:lnTo>
                <a:lnTo>
                  <a:pt x="638073" y="672809"/>
                </a:lnTo>
                <a:lnTo>
                  <a:pt x="671212" y="639819"/>
                </a:lnTo>
                <a:lnTo>
                  <a:pt x="706783" y="609586"/>
                </a:lnTo>
                <a:lnTo>
                  <a:pt x="744474" y="582412"/>
                </a:lnTo>
                <a:lnTo>
                  <a:pt x="783977" y="558596"/>
                </a:lnTo>
                <a:lnTo>
                  <a:pt x="824983" y="538438"/>
                </a:lnTo>
                <a:lnTo>
                  <a:pt x="867181" y="522237"/>
                </a:lnTo>
                <a:lnTo>
                  <a:pt x="910263" y="510294"/>
                </a:lnTo>
                <a:lnTo>
                  <a:pt x="953918" y="502908"/>
                </a:lnTo>
                <a:lnTo>
                  <a:pt x="965601" y="502236"/>
                </a:lnTo>
                <a:lnTo>
                  <a:pt x="965601" y="498524"/>
                </a:lnTo>
                <a:lnTo>
                  <a:pt x="953918" y="497851"/>
                </a:lnTo>
                <a:lnTo>
                  <a:pt x="910263" y="490464"/>
                </a:lnTo>
                <a:lnTo>
                  <a:pt x="867181" y="478519"/>
                </a:lnTo>
                <a:lnTo>
                  <a:pt x="824983" y="462314"/>
                </a:lnTo>
                <a:lnTo>
                  <a:pt x="783977" y="442147"/>
                </a:lnTo>
                <a:lnTo>
                  <a:pt x="744474" y="418319"/>
                </a:lnTo>
                <a:lnTo>
                  <a:pt x="706783" y="391127"/>
                </a:lnTo>
                <a:lnTo>
                  <a:pt x="671212" y="360871"/>
                </a:lnTo>
                <a:lnTo>
                  <a:pt x="638073" y="327849"/>
                </a:lnTo>
                <a:lnTo>
                  <a:pt x="607673" y="292362"/>
                </a:lnTo>
                <a:lnTo>
                  <a:pt x="580323" y="254706"/>
                </a:lnTo>
                <a:lnTo>
                  <a:pt x="556331" y="215183"/>
                </a:lnTo>
                <a:lnTo>
                  <a:pt x="536008" y="174089"/>
                </a:lnTo>
                <a:lnTo>
                  <a:pt x="519662" y="131726"/>
                </a:lnTo>
                <a:lnTo>
                  <a:pt x="507604" y="88390"/>
                </a:lnTo>
                <a:lnTo>
                  <a:pt x="500142" y="44382"/>
                </a:lnTo>
                <a:lnTo>
                  <a:pt x="497586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322493" y="840983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446" y="1000043"/>
                </a:moveTo>
                <a:lnTo>
                  <a:pt x="494912" y="955780"/>
                </a:lnTo>
                <a:lnTo>
                  <a:pt x="487512" y="911877"/>
                </a:lnTo>
                <a:lnTo>
                  <a:pt x="475551" y="868634"/>
                </a:lnTo>
                <a:lnTo>
                  <a:pt x="459335" y="826350"/>
                </a:lnTo>
                <a:lnTo>
                  <a:pt x="439169" y="785325"/>
                </a:lnTo>
                <a:lnTo>
                  <a:pt x="415356" y="745859"/>
                </a:lnTo>
                <a:lnTo>
                  <a:pt x="388202" y="708251"/>
                </a:lnTo>
                <a:lnTo>
                  <a:pt x="358013" y="672803"/>
                </a:lnTo>
                <a:lnTo>
                  <a:pt x="325092" y="639813"/>
                </a:lnTo>
                <a:lnTo>
                  <a:pt x="289746" y="609581"/>
                </a:lnTo>
                <a:lnTo>
                  <a:pt x="252278" y="582408"/>
                </a:lnTo>
                <a:lnTo>
                  <a:pt x="212993" y="558592"/>
                </a:lnTo>
                <a:lnTo>
                  <a:pt x="172198" y="538434"/>
                </a:lnTo>
                <a:lnTo>
                  <a:pt x="130196" y="522234"/>
                </a:lnTo>
                <a:lnTo>
                  <a:pt x="87292" y="510291"/>
                </a:lnTo>
                <a:lnTo>
                  <a:pt x="43792" y="502905"/>
                </a:lnTo>
                <a:lnTo>
                  <a:pt x="0" y="500377"/>
                </a:lnTo>
                <a:lnTo>
                  <a:pt x="43792" y="497848"/>
                </a:lnTo>
                <a:lnTo>
                  <a:pt x="87292" y="490462"/>
                </a:lnTo>
                <a:lnTo>
                  <a:pt x="130196" y="478516"/>
                </a:lnTo>
                <a:lnTo>
                  <a:pt x="172198" y="462310"/>
                </a:lnTo>
                <a:lnTo>
                  <a:pt x="212993" y="442144"/>
                </a:lnTo>
                <a:lnTo>
                  <a:pt x="252278" y="418315"/>
                </a:lnTo>
                <a:lnTo>
                  <a:pt x="289746" y="391123"/>
                </a:lnTo>
                <a:lnTo>
                  <a:pt x="325092" y="360867"/>
                </a:lnTo>
                <a:lnTo>
                  <a:pt x="358013" y="327845"/>
                </a:lnTo>
                <a:lnTo>
                  <a:pt x="388202" y="292357"/>
                </a:lnTo>
                <a:lnTo>
                  <a:pt x="415356" y="254702"/>
                </a:lnTo>
                <a:lnTo>
                  <a:pt x="439169" y="215179"/>
                </a:lnTo>
                <a:lnTo>
                  <a:pt x="459335" y="174086"/>
                </a:lnTo>
                <a:lnTo>
                  <a:pt x="475551" y="131723"/>
                </a:lnTo>
                <a:lnTo>
                  <a:pt x="487512" y="88388"/>
                </a:lnTo>
                <a:lnTo>
                  <a:pt x="494912" y="44380"/>
                </a:lnTo>
                <a:lnTo>
                  <a:pt x="497446" y="0"/>
                </a:lnTo>
                <a:lnTo>
                  <a:pt x="500003" y="44380"/>
                </a:lnTo>
                <a:lnTo>
                  <a:pt x="507469" y="88388"/>
                </a:lnTo>
                <a:lnTo>
                  <a:pt x="519533" y="131723"/>
                </a:lnTo>
                <a:lnTo>
                  <a:pt x="535885" y="174086"/>
                </a:lnTo>
                <a:lnTo>
                  <a:pt x="556217" y="215179"/>
                </a:lnTo>
                <a:lnTo>
                  <a:pt x="580217" y="254702"/>
                </a:lnTo>
                <a:lnTo>
                  <a:pt x="607578" y="292357"/>
                </a:lnTo>
                <a:lnTo>
                  <a:pt x="637988" y="327845"/>
                </a:lnTo>
                <a:lnTo>
                  <a:pt x="671138" y="360867"/>
                </a:lnTo>
                <a:lnTo>
                  <a:pt x="706718" y="391123"/>
                </a:lnTo>
                <a:lnTo>
                  <a:pt x="744419" y="418315"/>
                </a:lnTo>
                <a:lnTo>
                  <a:pt x="783931" y="442144"/>
                </a:lnTo>
                <a:lnTo>
                  <a:pt x="824944" y="462310"/>
                </a:lnTo>
                <a:lnTo>
                  <a:pt x="867149" y="478516"/>
                </a:lnTo>
                <a:lnTo>
                  <a:pt x="910235" y="490462"/>
                </a:lnTo>
                <a:lnTo>
                  <a:pt x="953893" y="497848"/>
                </a:lnTo>
                <a:lnTo>
                  <a:pt x="965529" y="498518"/>
                </a:lnTo>
              </a:path>
              <a:path w="965834" h="1000125">
                <a:moveTo>
                  <a:pt x="965529" y="502235"/>
                </a:moveTo>
                <a:lnTo>
                  <a:pt x="910235" y="510291"/>
                </a:lnTo>
                <a:lnTo>
                  <a:pt x="867149" y="522234"/>
                </a:lnTo>
                <a:lnTo>
                  <a:pt x="824944" y="538434"/>
                </a:lnTo>
                <a:lnTo>
                  <a:pt x="783931" y="558592"/>
                </a:lnTo>
                <a:lnTo>
                  <a:pt x="744419" y="582408"/>
                </a:lnTo>
                <a:lnTo>
                  <a:pt x="706718" y="609581"/>
                </a:lnTo>
                <a:lnTo>
                  <a:pt x="671138" y="639813"/>
                </a:lnTo>
                <a:lnTo>
                  <a:pt x="637988" y="672803"/>
                </a:lnTo>
                <a:lnTo>
                  <a:pt x="607578" y="708251"/>
                </a:lnTo>
                <a:lnTo>
                  <a:pt x="580217" y="745859"/>
                </a:lnTo>
                <a:lnTo>
                  <a:pt x="556217" y="785325"/>
                </a:lnTo>
                <a:lnTo>
                  <a:pt x="535885" y="826350"/>
                </a:lnTo>
                <a:lnTo>
                  <a:pt x="519533" y="868634"/>
                </a:lnTo>
                <a:lnTo>
                  <a:pt x="507469" y="911877"/>
                </a:lnTo>
                <a:lnTo>
                  <a:pt x="500003" y="955780"/>
                </a:lnTo>
                <a:lnTo>
                  <a:pt x="497446" y="1000043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297220" y="0"/>
            <a:ext cx="991235" cy="1841500"/>
          </a:xfrm>
          <a:custGeom>
            <a:avLst/>
            <a:gdLst/>
            <a:ahLst/>
            <a:cxnLst/>
            <a:rect l="l" t="t" r="r" b="b"/>
            <a:pathLst>
              <a:path w="991234" h="1841500">
                <a:moveTo>
                  <a:pt x="990801" y="1841026"/>
                </a:moveTo>
                <a:lnTo>
                  <a:pt x="0" y="1841026"/>
                </a:lnTo>
                <a:lnTo>
                  <a:pt x="0" y="0"/>
                </a:lnTo>
              </a:path>
            </a:pathLst>
          </a:custGeom>
          <a:ln w="38157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601057" y="2326970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231902" y="0"/>
                </a:moveTo>
                <a:lnTo>
                  <a:pt x="208788" y="0"/>
                </a:lnTo>
                <a:lnTo>
                  <a:pt x="185801" y="2870"/>
                </a:lnTo>
                <a:lnTo>
                  <a:pt x="141097" y="14389"/>
                </a:lnTo>
                <a:lnTo>
                  <a:pt x="110236" y="29514"/>
                </a:lnTo>
                <a:lnTo>
                  <a:pt x="100076" y="35267"/>
                </a:lnTo>
                <a:lnTo>
                  <a:pt x="64770" y="64795"/>
                </a:lnTo>
                <a:lnTo>
                  <a:pt x="35306" y="100076"/>
                </a:lnTo>
                <a:lnTo>
                  <a:pt x="29591" y="110147"/>
                </a:lnTo>
                <a:lnTo>
                  <a:pt x="23749" y="120230"/>
                </a:lnTo>
                <a:lnTo>
                  <a:pt x="7239" y="163423"/>
                </a:lnTo>
                <a:lnTo>
                  <a:pt x="1524" y="197269"/>
                </a:lnTo>
                <a:lnTo>
                  <a:pt x="0" y="208788"/>
                </a:lnTo>
                <a:lnTo>
                  <a:pt x="0" y="220306"/>
                </a:lnTo>
                <a:lnTo>
                  <a:pt x="0" y="231825"/>
                </a:lnTo>
                <a:lnTo>
                  <a:pt x="1524" y="243344"/>
                </a:lnTo>
                <a:lnTo>
                  <a:pt x="10795" y="287985"/>
                </a:lnTo>
                <a:lnTo>
                  <a:pt x="29591" y="330466"/>
                </a:lnTo>
                <a:lnTo>
                  <a:pt x="56896" y="367182"/>
                </a:lnTo>
                <a:lnTo>
                  <a:pt x="82169" y="390944"/>
                </a:lnTo>
                <a:lnTo>
                  <a:pt x="90805" y="398145"/>
                </a:lnTo>
                <a:lnTo>
                  <a:pt x="131064" y="421182"/>
                </a:lnTo>
                <a:lnTo>
                  <a:pt x="175006" y="434860"/>
                </a:lnTo>
                <a:lnTo>
                  <a:pt x="185801" y="437019"/>
                </a:lnTo>
                <a:lnTo>
                  <a:pt x="208788" y="439902"/>
                </a:lnTo>
                <a:lnTo>
                  <a:pt x="220345" y="439902"/>
                </a:lnTo>
                <a:lnTo>
                  <a:pt x="220345" y="440626"/>
                </a:lnTo>
                <a:lnTo>
                  <a:pt x="231902" y="440626"/>
                </a:lnTo>
                <a:lnTo>
                  <a:pt x="243332" y="439178"/>
                </a:lnTo>
                <a:lnTo>
                  <a:pt x="254889" y="437743"/>
                </a:lnTo>
                <a:lnTo>
                  <a:pt x="309626" y="421182"/>
                </a:lnTo>
                <a:lnTo>
                  <a:pt x="349250" y="398145"/>
                </a:lnTo>
                <a:lnTo>
                  <a:pt x="383794" y="367182"/>
                </a:lnTo>
                <a:lnTo>
                  <a:pt x="390906" y="358546"/>
                </a:lnTo>
                <a:lnTo>
                  <a:pt x="398145" y="349910"/>
                </a:lnTo>
                <a:lnTo>
                  <a:pt x="421259" y="309587"/>
                </a:lnTo>
                <a:lnTo>
                  <a:pt x="434848" y="265671"/>
                </a:lnTo>
                <a:lnTo>
                  <a:pt x="437007" y="254863"/>
                </a:lnTo>
                <a:lnTo>
                  <a:pt x="438531" y="243344"/>
                </a:lnTo>
                <a:lnTo>
                  <a:pt x="439928" y="231825"/>
                </a:lnTo>
                <a:lnTo>
                  <a:pt x="439928" y="220306"/>
                </a:lnTo>
                <a:lnTo>
                  <a:pt x="440690" y="220306"/>
                </a:lnTo>
                <a:lnTo>
                  <a:pt x="440690" y="208788"/>
                </a:lnTo>
                <a:lnTo>
                  <a:pt x="439166" y="197269"/>
                </a:lnTo>
                <a:lnTo>
                  <a:pt x="437769" y="185750"/>
                </a:lnTo>
                <a:lnTo>
                  <a:pt x="426212" y="141109"/>
                </a:lnTo>
                <a:lnTo>
                  <a:pt x="411099" y="110147"/>
                </a:lnTo>
                <a:lnTo>
                  <a:pt x="405384" y="100076"/>
                </a:lnTo>
                <a:lnTo>
                  <a:pt x="398907" y="90716"/>
                </a:lnTo>
                <a:lnTo>
                  <a:pt x="391668" y="81343"/>
                </a:lnTo>
                <a:lnTo>
                  <a:pt x="383794" y="72707"/>
                </a:lnTo>
                <a:lnTo>
                  <a:pt x="375793" y="64795"/>
                </a:lnTo>
                <a:lnTo>
                  <a:pt x="367919" y="56870"/>
                </a:lnTo>
                <a:lnTo>
                  <a:pt x="359283" y="48958"/>
                </a:lnTo>
                <a:lnTo>
                  <a:pt x="349885" y="41757"/>
                </a:lnTo>
                <a:lnTo>
                  <a:pt x="340614" y="35267"/>
                </a:lnTo>
                <a:lnTo>
                  <a:pt x="330454" y="29514"/>
                </a:lnTo>
                <a:lnTo>
                  <a:pt x="320421" y="23749"/>
                </a:lnTo>
                <a:lnTo>
                  <a:pt x="277241" y="7188"/>
                </a:lnTo>
                <a:lnTo>
                  <a:pt x="254889" y="2870"/>
                </a:lnTo>
                <a:lnTo>
                  <a:pt x="231902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601124" y="2327001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0" y="220311"/>
                </a:moveTo>
                <a:lnTo>
                  <a:pt x="0" y="208792"/>
                </a:lnTo>
                <a:lnTo>
                  <a:pt x="1396" y="197273"/>
                </a:lnTo>
                <a:lnTo>
                  <a:pt x="2793" y="185753"/>
                </a:lnTo>
                <a:lnTo>
                  <a:pt x="14350" y="141112"/>
                </a:lnTo>
                <a:lnTo>
                  <a:pt x="35305" y="100077"/>
                </a:lnTo>
                <a:lnTo>
                  <a:pt x="64768" y="64796"/>
                </a:lnTo>
                <a:lnTo>
                  <a:pt x="100073" y="35281"/>
                </a:lnTo>
                <a:lnTo>
                  <a:pt x="141093" y="14402"/>
                </a:lnTo>
                <a:lnTo>
                  <a:pt x="185669" y="2882"/>
                </a:lnTo>
                <a:lnTo>
                  <a:pt x="197226" y="1447"/>
                </a:lnTo>
                <a:lnTo>
                  <a:pt x="208782" y="0"/>
                </a:lnTo>
                <a:lnTo>
                  <a:pt x="220212" y="0"/>
                </a:lnTo>
                <a:lnTo>
                  <a:pt x="231769" y="0"/>
                </a:lnTo>
                <a:lnTo>
                  <a:pt x="243325" y="1447"/>
                </a:lnTo>
                <a:lnTo>
                  <a:pt x="288663" y="10807"/>
                </a:lnTo>
                <a:lnTo>
                  <a:pt x="330445" y="29515"/>
                </a:lnTo>
                <a:lnTo>
                  <a:pt x="367909" y="56884"/>
                </a:lnTo>
                <a:lnTo>
                  <a:pt x="398770" y="90717"/>
                </a:lnTo>
                <a:lnTo>
                  <a:pt x="421883" y="131041"/>
                </a:lnTo>
                <a:lnTo>
                  <a:pt x="435472" y="174234"/>
                </a:lnTo>
                <a:lnTo>
                  <a:pt x="440551" y="208792"/>
                </a:lnTo>
                <a:lnTo>
                  <a:pt x="440551" y="220311"/>
                </a:lnTo>
                <a:lnTo>
                  <a:pt x="439789" y="220311"/>
                </a:lnTo>
                <a:lnTo>
                  <a:pt x="439789" y="231830"/>
                </a:lnTo>
                <a:lnTo>
                  <a:pt x="438393" y="243362"/>
                </a:lnTo>
                <a:lnTo>
                  <a:pt x="436996" y="254881"/>
                </a:lnTo>
                <a:lnTo>
                  <a:pt x="434837" y="265676"/>
                </a:lnTo>
                <a:lnTo>
                  <a:pt x="432678" y="277195"/>
                </a:lnTo>
                <a:lnTo>
                  <a:pt x="428995" y="287990"/>
                </a:lnTo>
                <a:lnTo>
                  <a:pt x="425439" y="298786"/>
                </a:lnTo>
                <a:lnTo>
                  <a:pt x="421121" y="309594"/>
                </a:lnTo>
                <a:lnTo>
                  <a:pt x="398135" y="349917"/>
                </a:lnTo>
                <a:lnTo>
                  <a:pt x="390896" y="358553"/>
                </a:lnTo>
                <a:lnTo>
                  <a:pt x="383657" y="367189"/>
                </a:lnTo>
                <a:lnTo>
                  <a:pt x="349114" y="398140"/>
                </a:lnTo>
                <a:lnTo>
                  <a:pt x="339716" y="404630"/>
                </a:lnTo>
                <a:lnTo>
                  <a:pt x="330445" y="411107"/>
                </a:lnTo>
                <a:lnTo>
                  <a:pt x="287901" y="429827"/>
                </a:lnTo>
                <a:lnTo>
                  <a:pt x="243325" y="439187"/>
                </a:lnTo>
                <a:lnTo>
                  <a:pt x="231769" y="440622"/>
                </a:lnTo>
                <a:lnTo>
                  <a:pt x="220212" y="440622"/>
                </a:lnTo>
                <a:lnTo>
                  <a:pt x="220212" y="439911"/>
                </a:lnTo>
                <a:lnTo>
                  <a:pt x="208782" y="439911"/>
                </a:lnTo>
                <a:lnTo>
                  <a:pt x="197226" y="438463"/>
                </a:lnTo>
                <a:lnTo>
                  <a:pt x="185669" y="437028"/>
                </a:lnTo>
                <a:lnTo>
                  <a:pt x="174874" y="434869"/>
                </a:lnTo>
                <a:lnTo>
                  <a:pt x="163444" y="432710"/>
                </a:lnTo>
                <a:lnTo>
                  <a:pt x="152650" y="429103"/>
                </a:lnTo>
                <a:lnTo>
                  <a:pt x="141855" y="425509"/>
                </a:lnTo>
                <a:lnTo>
                  <a:pt x="100708" y="404630"/>
                </a:lnTo>
                <a:lnTo>
                  <a:pt x="64768" y="375825"/>
                </a:lnTo>
                <a:lnTo>
                  <a:pt x="35940" y="339833"/>
                </a:lnTo>
                <a:lnTo>
                  <a:pt x="15112" y="298786"/>
                </a:lnTo>
                <a:lnTo>
                  <a:pt x="10794" y="287990"/>
                </a:lnTo>
                <a:lnTo>
                  <a:pt x="1396" y="243362"/>
                </a:lnTo>
                <a:lnTo>
                  <a:pt x="0" y="231830"/>
                </a:lnTo>
                <a:lnTo>
                  <a:pt x="0" y="220311"/>
                </a:lnTo>
                <a:close/>
              </a:path>
            </a:pathLst>
          </a:custGeom>
          <a:ln w="18718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952219" y="8116557"/>
            <a:ext cx="3336290" cy="2171065"/>
          </a:xfrm>
          <a:custGeom>
            <a:avLst/>
            <a:gdLst/>
            <a:ahLst/>
            <a:cxnLst/>
            <a:rect l="l" t="t" r="r" b="b"/>
            <a:pathLst>
              <a:path w="3336290" h="2171065">
                <a:moveTo>
                  <a:pt x="1136904" y="1106587"/>
                </a:moveTo>
                <a:lnTo>
                  <a:pt x="553720" y="1106587"/>
                </a:lnTo>
                <a:lnTo>
                  <a:pt x="0" y="1660961"/>
                </a:lnTo>
                <a:lnTo>
                  <a:pt x="0" y="2170440"/>
                </a:lnTo>
                <a:lnTo>
                  <a:pt x="29591" y="2170440"/>
                </a:lnTo>
                <a:lnTo>
                  <a:pt x="29591" y="1689760"/>
                </a:lnTo>
                <a:lnTo>
                  <a:pt x="1600344" y="1689760"/>
                </a:lnTo>
                <a:lnTo>
                  <a:pt x="1629920" y="1660961"/>
                </a:lnTo>
                <a:lnTo>
                  <a:pt x="42545" y="1660961"/>
                </a:lnTo>
                <a:lnTo>
                  <a:pt x="553720" y="1148349"/>
                </a:lnTo>
                <a:lnTo>
                  <a:pt x="583946" y="1148349"/>
                </a:lnTo>
                <a:lnTo>
                  <a:pt x="583946" y="1136829"/>
                </a:lnTo>
                <a:lnTo>
                  <a:pt x="1136904" y="1136829"/>
                </a:lnTo>
                <a:lnTo>
                  <a:pt x="1136904" y="1106587"/>
                </a:lnTo>
                <a:close/>
              </a:path>
              <a:path w="3336290" h="2171065">
                <a:moveTo>
                  <a:pt x="583946" y="1689760"/>
                </a:moveTo>
                <a:lnTo>
                  <a:pt x="553720" y="1689760"/>
                </a:lnTo>
                <a:lnTo>
                  <a:pt x="553720" y="2170440"/>
                </a:lnTo>
                <a:lnTo>
                  <a:pt x="583946" y="2170440"/>
                </a:lnTo>
                <a:lnTo>
                  <a:pt x="583946" y="1689760"/>
                </a:lnTo>
                <a:close/>
              </a:path>
              <a:path w="3336290" h="2171065">
                <a:moveTo>
                  <a:pt x="1136904" y="1689760"/>
                </a:moveTo>
                <a:lnTo>
                  <a:pt x="1106678" y="1689760"/>
                </a:lnTo>
                <a:lnTo>
                  <a:pt x="1106678" y="2170440"/>
                </a:lnTo>
                <a:lnTo>
                  <a:pt x="1136904" y="2141009"/>
                </a:lnTo>
                <a:lnTo>
                  <a:pt x="1136904" y="1689760"/>
                </a:lnTo>
                <a:close/>
              </a:path>
              <a:path w="3336290" h="2171065">
                <a:moveTo>
                  <a:pt x="1661033" y="1689760"/>
                </a:moveTo>
                <a:lnTo>
                  <a:pt x="1600344" y="1689760"/>
                </a:lnTo>
                <a:lnTo>
                  <a:pt x="1136904" y="2141009"/>
                </a:lnTo>
                <a:lnTo>
                  <a:pt x="1136904" y="2170440"/>
                </a:lnTo>
                <a:lnTo>
                  <a:pt x="1661033" y="2170440"/>
                </a:lnTo>
                <a:lnTo>
                  <a:pt x="1661033" y="1689760"/>
                </a:lnTo>
                <a:close/>
              </a:path>
              <a:path w="3336290" h="2171065">
                <a:moveTo>
                  <a:pt x="3335755" y="1136829"/>
                </a:moveTo>
                <a:lnTo>
                  <a:pt x="2791460" y="1136829"/>
                </a:lnTo>
                <a:lnTo>
                  <a:pt x="2245614" y="1689760"/>
                </a:lnTo>
                <a:lnTo>
                  <a:pt x="1691259" y="1689760"/>
                </a:lnTo>
                <a:lnTo>
                  <a:pt x="1691259" y="2170440"/>
                </a:lnTo>
                <a:lnTo>
                  <a:pt x="3335755" y="1136829"/>
                </a:lnTo>
                <a:close/>
              </a:path>
              <a:path w="3336290" h="2171065">
                <a:moveTo>
                  <a:pt x="583946" y="1148349"/>
                </a:moveTo>
                <a:lnTo>
                  <a:pt x="553720" y="1148349"/>
                </a:lnTo>
                <a:lnTo>
                  <a:pt x="553720" y="1660961"/>
                </a:lnTo>
                <a:lnTo>
                  <a:pt x="583946" y="1660961"/>
                </a:lnTo>
                <a:lnTo>
                  <a:pt x="583946" y="1148349"/>
                </a:lnTo>
                <a:close/>
              </a:path>
              <a:path w="3336290" h="2171065">
                <a:moveTo>
                  <a:pt x="1136904" y="1136829"/>
                </a:moveTo>
                <a:lnTo>
                  <a:pt x="1106678" y="1136829"/>
                </a:lnTo>
                <a:lnTo>
                  <a:pt x="1106678" y="1660961"/>
                </a:lnTo>
                <a:lnTo>
                  <a:pt x="1136904" y="1660961"/>
                </a:lnTo>
                <a:lnTo>
                  <a:pt x="1136904" y="1136829"/>
                </a:lnTo>
                <a:close/>
              </a:path>
              <a:path w="3336290" h="2171065">
                <a:moveTo>
                  <a:pt x="1661033" y="1630668"/>
                </a:moveTo>
                <a:lnTo>
                  <a:pt x="1629920" y="1660961"/>
                </a:lnTo>
                <a:lnTo>
                  <a:pt x="1661033" y="1660961"/>
                </a:lnTo>
                <a:lnTo>
                  <a:pt x="1661033" y="1630668"/>
                </a:lnTo>
                <a:close/>
              </a:path>
              <a:path w="3336290" h="2171065">
                <a:moveTo>
                  <a:pt x="2215388" y="1136829"/>
                </a:moveTo>
                <a:lnTo>
                  <a:pt x="2168213" y="1136829"/>
                </a:lnTo>
                <a:lnTo>
                  <a:pt x="1691259" y="1601237"/>
                </a:lnTo>
                <a:lnTo>
                  <a:pt x="1691259" y="1660961"/>
                </a:lnTo>
                <a:lnTo>
                  <a:pt x="2215388" y="1660961"/>
                </a:lnTo>
                <a:lnTo>
                  <a:pt x="2215388" y="1136829"/>
                </a:lnTo>
                <a:close/>
              </a:path>
              <a:path w="3336290" h="2171065">
                <a:moveTo>
                  <a:pt x="2749677" y="1136829"/>
                </a:moveTo>
                <a:lnTo>
                  <a:pt x="2245614" y="1136829"/>
                </a:lnTo>
                <a:lnTo>
                  <a:pt x="2245614" y="1646561"/>
                </a:lnTo>
                <a:lnTo>
                  <a:pt x="2749677" y="1136829"/>
                </a:lnTo>
                <a:close/>
              </a:path>
              <a:path w="3336290" h="2171065">
                <a:moveTo>
                  <a:pt x="2199271" y="1106587"/>
                </a:moveTo>
                <a:lnTo>
                  <a:pt x="1661033" y="1106587"/>
                </a:lnTo>
                <a:lnTo>
                  <a:pt x="1661033" y="1630668"/>
                </a:lnTo>
                <a:lnTo>
                  <a:pt x="1691259" y="1601237"/>
                </a:lnTo>
                <a:lnTo>
                  <a:pt x="1691259" y="1136829"/>
                </a:lnTo>
                <a:lnTo>
                  <a:pt x="2168213" y="1136829"/>
                </a:lnTo>
                <a:lnTo>
                  <a:pt x="2199271" y="1106587"/>
                </a:lnTo>
                <a:close/>
              </a:path>
              <a:path w="3336290" h="2171065">
                <a:moveTo>
                  <a:pt x="3321304" y="602615"/>
                </a:moveTo>
                <a:lnTo>
                  <a:pt x="2797175" y="1131069"/>
                </a:lnTo>
                <a:lnTo>
                  <a:pt x="2797175" y="1136829"/>
                </a:lnTo>
                <a:lnTo>
                  <a:pt x="3321304" y="1136829"/>
                </a:lnTo>
                <a:lnTo>
                  <a:pt x="3321304" y="602615"/>
                </a:lnTo>
                <a:close/>
              </a:path>
              <a:path w="3336290" h="2171065">
                <a:moveTo>
                  <a:pt x="2215388" y="1090895"/>
                </a:moveTo>
                <a:lnTo>
                  <a:pt x="2199271" y="1106587"/>
                </a:lnTo>
                <a:lnTo>
                  <a:pt x="2215388" y="1106587"/>
                </a:lnTo>
                <a:lnTo>
                  <a:pt x="2215388" y="1090895"/>
                </a:lnTo>
                <a:close/>
              </a:path>
              <a:path w="3336290" h="2171065">
                <a:moveTo>
                  <a:pt x="2768346" y="582460"/>
                </a:moveTo>
                <a:lnTo>
                  <a:pt x="2737559" y="582460"/>
                </a:lnTo>
                <a:lnTo>
                  <a:pt x="2245614" y="1061464"/>
                </a:lnTo>
                <a:lnTo>
                  <a:pt x="2245614" y="1106587"/>
                </a:lnTo>
                <a:lnTo>
                  <a:pt x="2768346" y="1106587"/>
                </a:lnTo>
                <a:lnTo>
                  <a:pt x="2768346" y="582460"/>
                </a:lnTo>
                <a:close/>
              </a:path>
              <a:path w="3336290" h="2171065">
                <a:moveTo>
                  <a:pt x="3335755" y="0"/>
                </a:moveTo>
                <a:lnTo>
                  <a:pt x="2768346" y="0"/>
                </a:lnTo>
                <a:lnTo>
                  <a:pt x="2768346" y="552221"/>
                </a:lnTo>
                <a:lnTo>
                  <a:pt x="2215388" y="552221"/>
                </a:lnTo>
                <a:lnTo>
                  <a:pt x="2215388" y="1090895"/>
                </a:lnTo>
                <a:lnTo>
                  <a:pt x="2245614" y="1061464"/>
                </a:lnTo>
                <a:lnTo>
                  <a:pt x="2245614" y="582460"/>
                </a:lnTo>
                <a:lnTo>
                  <a:pt x="2737559" y="582460"/>
                </a:lnTo>
                <a:lnTo>
                  <a:pt x="2797175" y="524412"/>
                </a:lnTo>
                <a:lnTo>
                  <a:pt x="2797175" y="29527"/>
                </a:lnTo>
                <a:lnTo>
                  <a:pt x="3305430" y="29527"/>
                </a:lnTo>
                <a:lnTo>
                  <a:pt x="3335755" y="0"/>
                </a:lnTo>
                <a:close/>
              </a:path>
              <a:path w="3336290" h="2171065">
                <a:moveTo>
                  <a:pt x="3298317" y="582460"/>
                </a:moveTo>
                <a:lnTo>
                  <a:pt x="2797175" y="582460"/>
                </a:lnTo>
                <a:lnTo>
                  <a:pt x="2797175" y="1087869"/>
                </a:lnTo>
                <a:lnTo>
                  <a:pt x="3298317" y="582460"/>
                </a:lnTo>
                <a:close/>
              </a:path>
              <a:path w="3336290" h="2171065">
                <a:moveTo>
                  <a:pt x="3321304" y="29527"/>
                </a:moveTo>
                <a:lnTo>
                  <a:pt x="3305430" y="29527"/>
                </a:lnTo>
                <a:lnTo>
                  <a:pt x="2797175" y="524412"/>
                </a:lnTo>
                <a:lnTo>
                  <a:pt x="2797175" y="552221"/>
                </a:lnTo>
                <a:lnTo>
                  <a:pt x="3321304" y="552221"/>
                </a:lnTo>
                <a:lnTo>
                  <a:pt x="3321304" y="29527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56433" y="9899191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159766" y="0"/>
                </a:moveTo>
                <a:lnTo>
                  <a:pt x="144018" y="0"/>
                </a:lnTo>
                <a:lnTo>
                  <a:pt x="136017" y="718"/>
                </a:lnTo>
                <a:lnTo>
                  <a:pt x="97155" y="10081"/>
                </a:lnTo>
                <a:lnTo>
                  <a:pt x="62611" y="28798"/>
                </a:lnTo>
                <a:lnTo>
                  <a:pt x="33782" y="56158"/>
                </a:lnTo>
                <a:lnTo>
                  <a:pt x="12954" y="89996"/>
                </a:lnTo>
                <a:lnTo>
                  <a:pt x="2159" y="128155"/>
                </a:lnTo>
                <a:lnTo>
                  <a:pt x="635" y="136074"/>
                </a:lnTo>
                <a:lnTo>
                  <a:pt x="0" y="143996"/>
                </a:lnTo>
                <a:lnTo>
                  <a:pt x="0" y="151913"/>
                </a:lnTo>
                <a:lnTo>
                  <a:pt x="0" y="159832"/>
                </a:lnTo>
                <a:lnTo>
                  <a:pt x="635" y="167754"/>
                </a:lnTo>
                <a:lnTo>
                  <a:pt x="2159" y="175671"/>
                </a:lnTo>
                <a:lnTo>
                  <a:pt x="3556" y="183595"/>
                </a:lnTo>
                <a:lnTo>
                  <a:pt x="4953" y="190793"/>
                </a:lnTo>
                <a:lnTo>
                  <a:pt x="7874" y="198710"/>
                </a:lnTo>
                <a:lnTo>
                  <a:pt x="10033" y="205913"/>
                </a:lnTo>
                <a:lnTo>
                  <a:pt x="13589" y="213112"/>
                </a:lnTo>
                <a:lnTo>
                  <a:pt x="16510" y="220310"/>
                </a:lnTo>
                <a:lnTo>
                  <a:pt x="20828" y="227509"/>
                </a:lnTo>
                <a:lnTo>
                  <a:pt x="44577" y="259189"/>
                </a:lnTo>
                <a:lnTo>
                  <a:pt x="56896" y="269269"/>
                </a:lnTo>
                <a:lnTo>
                  <a:pt x="62611" y="274310"/>
                </a:lnTo>
                <a:lnTo>
                  <a:pt x="97917" y="293027"/>
                </a:lnTo>
                <a:lnTo>
                  <a:pt x="105029" y="295905"/>
                </a:lnTo>
                <a:lnTo>
                  <a:pt x="113030" y="298068"/>
                </a:lnTo>
                <a:lnTo>
                  <a:pt x="120142" y="299506"/>
                </a:lnTo>
                <a:lnTo>
                  <a:pt x="128143" y="300945"/>
                </a:lnTo>
                <a:lnTo>
                  <a:pt x="136017" y="302389"/>
                </a:lnTo>
                <a:lnTo>
                  <a:pt x="144018" y="303108"/>
                </a:lnTo>
                <a:lnTo>
                  <a:pt x="151892" y="303108"/>
                </a:lnTo>
                <a:lnTo>
                  <a:pt x="151892" y="303827"/>
                </a:lnTo>
                <a:lnTo>
                  <a:pt x="159766" y="303827"/>
                </a:lnTo>
                <a:lnTo>
                  <a:pt x="167767" y="303108"/>
                </a:lnTo>
                <a:lnTo>
                  <a:pt x="183515" y="300226"/>
                </a:lnTo>
                <a:lnTo>
                  <a:pt x="190754" y="298787"/>
                </a:lnTo>
                <a:lnTo>
                  <a:pt x="198628" y="295905"/>
                </a:lnTo>
                <a:lnTo>
                  <a:pt x="205867" y="293747"/>
                </a:lnTo>
                <a:lnTo>
                  <a:pt x="213106" y="290145"/>
                </a:lnTo>
                <a:lnTo>
                  <a:pt x="220218" y="287268"/>
                </a:lnTo>
                <a:lnTo>
                  <a:pt x="227457" y="282947"/>
                </a:lnTo>
                <a:lnTo>
                  <a:pt x="233934" y="279350"/>
                </a:lnTo>
                <a:lnTo>
                  <a:pt x="241173" y="274310"/>
                </a:lnTo>
                <a:lnTo>
                  <a:pt x="246888" y="269989"/>
                </a:lnTo>
                <a:lnTo>
                  <a:pt x="253365" y="264229"/>
                </a:lnTo>
                <a:lnTo>
                  <a:pt x="259207" y="259189"/>
                </a:lnTo>
                <a:lnTo>
                  <a:pt x="264160" y="253429"/>
                </a:lnTo>
                <a:lnTo>
                  <a:pt x="269240" y="246950"/>
                </a:lnTo>
                <a:lnTo>
                  <a:pt x="274320" y="241190"/>
                </a:lnTo>
                <a:lnTo>
                  <a:pt x="292989" y="205913"/>
                </a:lnTo>
                <a:lnTo>
                  <a:pt x="295910" y="198710"/>
                </a:lnTo>
                <a:lnTo>
                  <a:pt x="298069" y="190793"/>
                </a:lnTo>
                <a:lnTo>
                  <a:pt x="299466" y="183595"/>
                </a:lnTo>
                <a:lnTo>
                  <a:pt x="300863" y="175671"/>
                </a:lnTo>
                <a:lnTo>
                  <a:pt x="302387" y="167754"/>
                </a:lnTo>
                <a:lnTo>
                  <a:pt x="303022" y="159832"/>
                </a:lnTo>
                <a:lnTo>
                  <a:pt x="303022" y="151913"/>
                </a:lnTo>
                <a:lnTo>
                  <a:pt x="303784" y="151913"/>
                </a:lnTo>
                <a:lnTo>
                  <a:pt x="303784" y="143996"/>
                </a:lnTo>
                <a:lnTo>
                  <a:pt x="303022" y="136074"/>
                </a:lnTo>
                <a:lnTo>
                  <a:pt x="293751" y="97194"/>
                </a:lnTo>
                <a:lnTo>
                  <a:pt x="274955" y="62636"/>
                </a:lnTo>
                <a:lnTo>
                  <a:pt x="247650" y="33839"/>
                </a:lnTo>
                <a:lnTo>
                  <a:pt x="213741" y="12962"/>
                </a:lnTo>
                <a:lnTo>
                  <a:pt x="183515" y="3601"/>
                </a:lnTo>
                <a:lnTo>
                  <a:pt x="167767" y="718"/>
                </a:lnTo>
                <a:lnTo>
                  <a:pt x="159766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5656492" y="98991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0" y="151913"/>
                </a:moveTo>
                <a:lnTo>
                  <a:pt x="0" y="143996"/>
                </a:lnTo>
                <a:lnTo>
                  <a:pt x="635" y="136073"/>
                </a:lnTo>
                <a:lnTo>
                  <a:pt x="2159" y="128156"/>
                </a:lnTo>
                <a:lnTo>
                  <a:pt x="3556" y="120232"/>
                </a:lnTo>
                <a:lnTo>
                  <a:pt x="16510" y="82797"/>
                </a:lnTo>
                <a:lnTo>
                  <a:pt x="20066" y="75599"/>
                </a:lnTo>
                <a:lnTo>
                  <a:pt x="44577" y="44638"/>
                </a:lnTo>
                <a:lnTo>
                  <a:pt x="76328" y="20160"/>
                </a:lnTo>
                <a:lnTo>
                  <a:pt x="112270" y="5040"/>
                </a:lnTo>
                <a:lnTo>
                  <a:pt x="128145" y="2162"/>
                </a:lnTo>
                <a:lnTo>
                  <a:pt x="136019" y="718"/>
                </a:lnTo>
                <a:lnTo>
                  <a:pt x="143893" y="0"/>
                </a:lnTo>
                <a:lnTo>
                  <a:pt x="151895" y="0"/>
                </a:lnTo>
                <a:lnTo>
                  <a:pt x="159769" y="0"/>
                </a:lnTo>
                <a:lnTo>
                  <a:pt x="167770" y="718"/>
                </a:lnTo>
                <a:lnTo>
                  <a:pt x="175644" y="2162"/>
                </a:lnTo>
                <a:lnTo>
                  <a:pt x="183518" y="3601"/>
                </a:lnTo>
                <a:lnTo>
                  <a:pt x="220984" y="16559"/>
                </a:lnTo>
                <a:lnTo>
                  <a:pt x="234700" y="24482"/>
                </a:lnTo>
                <a:lnTo>
                  <a:pt x="241177" y="28798"/>
                </a:lnTo>
                <a:lnTo>
                  <a:pt x="270007" y="56157"/>
                </a:lnTo>
                <a:lnTo>
                  <a:pt x="290835" y="89995"/>
                </a:lnTo>
                <a:lnTo>
                  <a:pt x="301631" y="128156"/>
                </a:lnTo>
                <a:lnTo>
                  <a:pt x="303028" y="136073"/>
                </a:lnTo>
                <a:lnTo>
                  <a:pt x="303790" y="143996"/>
                </a:lnTo>
                <a:lnTo>
                  <a:pt x="303790" y="151913"/>
                </a:lnTo>
                <a:lnTo>
                  <a:pt x="303028" y="151913"/>
                </a:lnTo>
                <a:lnTo>
                  <a:pt x="303028" y="159831"/>
                </a:lnTo>
                <a:lnTo>
                  <a:pt x="302393" y="167753"/>
                </a:lnTo>
                <a:lnTo>
                  <a:pt x="300869" y="175671"/>
                </a:lnTo>
                <a:lnTo>
                  <a:pt x="299471" y="183594"/>
                </a:lnTo>
                <a:lnTo>
                  <a:pt x="298074" y="190792"/>
                </a:lnTo>
                <a:lnTo>
                  <a:pt x="295915" y="198709"/>
                </a:lnTo>
                <a:lnTo>
                  <a:pt x="292994" y="205913"/>
                </a:lnTo>
                <a:lnTo>
                  <a:pt x="290073" y="213831"/>
                </a:lnTo>
                <a:lnTo>
                  <a:pt x="269245" y="246949"/>
                </a:lnTo>
                <a:lnTo>
                  <a:pt x="264165" y="253429"/>
                </a:lnTo>
                <a:lnTo>
                  <a:pt x="259212" y="259188"/>
                </a:lnTo>
                <a:lnTo>
                  <a:pt x="253370" y="264229"/>
                </a:lnTo>
                <a:lnTo>
                  <a:pt x="246892" y="269988"/>
                </a:lnTo>
                <a:lnTo>
                  <a:pt x="241177" y="274309"/>
                </a:lnTo>
                <a:lnTo>
                  <a:pt x="233938" y="279350"/>
                </a:lnTo>
                <a:lnTo>
                  <a:pt x="227461" y="282946"/>
                </a:lnTo>
                <a:lnTo>
                  <a:pt x="220222" y="287267"/>
                </a:lnTo>
                <a:lnTo>
                  <a:pt x="213110" y="290145"/>
                </a:lnTo>
                <a:lnTo>
                  <a:pt x="205871" y="293746"/>
                </a:lnTo>
                <a:lnTo>
                  <a:pt x="198631" y="295904"/>
                </a:lnTo>
                <a:lnTo>
                  <a:pt x="190757" y="298787"/>
                </a:lnTo>
                <a:lnTo>
                  <a:pt x="183518" y="300225"/>
                </a:lnTo>
                <a:lnTo>
                  <a:pt x="175644" y="301664"/>
                </a:lnTo>
                <a:lnTo>
                  <a:pt x="167770" y="303108"/>
                </a:lnTo>
                <a:lnTo>
                  <a:pt x="159769" y="303827"/>
                </a:lnTo>
                <a:lnTo>
                  <a:pt x="151895" y="303827"/>
                </a:lnTo>
                <a:lnTo>
                  <a:pt x="151895" y="303108"/>
                </a:lnTo>
                <a:lnTo>
                  <a:pt x="143893" y="303108"/>
                </a:lnTo>
                <a:lnTo>
                  <a:pt x="136019" y="302388"/>
                </a:lnTo>
                <a:lnTo>
                  <a:pt x="128145" y="300945"/>
                </a:lnTo>
                <a:lnTo>
                  <a:pt x="120144" y="299506"/>
                </a:lnTo>
                <a:lnTo>
                  <a:pt x="113032" y="298067"/>
                </a:lnTo>
                <a:lnTo>
                  <a:pt x="105031" y="295904"/>
                </a:lnTo>
                <a:lnTo>
                  <a:pt x="97918" y="293027"/>
                </a:lnTo>
                <a:lnTo>
                  <a:pt x="89917" y="290145"/>
                </a:lnTo>
                <a:lnTo>
                  <a:pt x="56770" y="269269"/>
                </a:lnTo>
                <a:lnTo>
                  <a:pt x="50293" y="264229"/>
                </a:lnTo>
                <a:lnTo>
                  <a:pt x="24384" y="233992"/>
                </a:lnTo>
                <a:lnTo>
                  <a:pt x="20828" y="227507"/>
                </a:lnTo>
                <a:lnTo>
                  <a:pt x="16510" y="220309"/>
                </a:lnTo>
                <a:lnTo>
                  <a:pt x="13589" y="213111"/>
                </a:lnTo>
                <a:lnTo>
                  <a:pt x="10033" y="205913"/>
                </a:lnTo>
                <a:lnTo>
                  <a:pt x="7874" y="198709"/>
                </a:lnTo>
                <a:lnTo>
                  <a:pt x="4953" y="190792"/>
                </a:lnTo>
                <a:lnTo>
                  <a:pt x="3556" y="183594"/>
                </a:lnTo>
                <a:lnTo>
                  <a:pt x="2159" y="175671"/>
                </a:lnTo>
                <a:lnTo>
                  <a:pt x="635" y="167753"/>
                </a:lnTo>
                <a:lnTo>
                  <a:pt x="0" y="159831"/>
                </a:lnTo>
                <a:lnTo>
                  <a:pt x="0" y="151913"/>
                </a:lnTo>
                <a:close/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9769798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0" y="0"/>
                </a:moveTo>
                <a:lnTo>
                  <a:pt x="0" y="517199"/>
                </a:lnTo>
                <a:lnTo>
                  <a:pt x="576456" y="517199"/>
                </a:lnTo>
                <a:lnTo>
                  <a:pt x="567352" y="463557"/>
                </a:lnTo>
                <a:lnTo>
                  <a:pt x="551512" y="404517"/>
                </a:lnTo>
                <a:lnTo>
                  <a:pt x="529912" y="346920"/>
                </a:lnTo>
                <a:lnTo>
                  <a:pt x="501834" y="292921"/>
                </a:lnTo>
                <a:lnTo>
                  <a:pt x="468713" y="241078"/>
                </a:lnTo>
                <a:lnTo>
                  <a:pt x="429835" y="193557"/>
                </a:lnTo>
                <a:lnTo>
                  <a:pt x="386636" y="150358"/>
                </a:lnTo>
                <a:lnTo>
                  <a:pt x="339115" y="111480"/>
                </a:lnTo>
                <a:lnTo>
                  <a:pt x="287997" y="78359"/>
                </a:lnTo>
                <a:lnTo>
                  <a:pt x="233278" y="50281"/>
                </a:lnTo>
                <a:lnTo>
                  <a:pt x="175676" y="28681"/>
                </a:lnTo>
                <a:lnTo>
                  <a:pt x="116636" y="12841"/>
                </a:lnTo>
                <a:lnTo>
                  <a:pt x="56157" y="276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9769798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0" y="0"/>
                </a:moveTo>
                <a:lnTo>
                  <a:pt x="56157" y="2760"/>
                </a:lnTo>
                <a:lnTo>
                  <a:pt x="116636" y="12841"/>
                </a:lnTo>
                <a:lnTo>
                  <a:pt x="175676" y="28681"/>
                </a:lnTo>
                <a:lnTo>
                  <a:pt x="233278" y="50281"/>
                </a:lnTo>
                <a:lnTo>
                  <a:pt x="287997" y="78359"/>
                </a:lnTo>
                <a:lnTo>
                  <a:pt x="339115" y="111480"/>
                </a:lnTo>
                <a:lnTo>
                  <a:pt x="386636" y="150358"/>
                </a:lnTo>
                <a:lnTo>
                  <a:pt x="429835" y="193557"/>
                </a:lnTo>
                <a:lnTo>
                  <a:pt x="468713" y="241078"/>
                </a:lnTo>
                <a:lnTo>
                  <a:pt x="501834" y="292921"/>
                </a:lnTo>
                <a:lnTo>
                  <a:pt x="529912" y="346920"/>
                </a:lnTo>
                <a:lnTo>
                  <a:pt x="551512" y="404517"/>
                </a:lnTo>
                <a:lnTo>
                  <a:pt x="567352" y="463557"/>
                </a:lnTo>
                <a:lnTo>
                  <a:pt x="573112" y="493799"/>
                </a:lnTo>
                <a:lnTo>
                  <a:pt x="576456" y="517199"/>
                </a:lnTo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6D6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E5D5-7A07-7E31-375C-F8BD6681D6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1361" y="-28711"/>
            <a:ext cx="3626818" cy="189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0621B6F5-5100-9EC2-3DB5-5DEA1026F778}"/>
              </a:ext>
            </a:extLst>
          </p:cNvPr>
          <p:cNvGrpSpPr/>
          <p:nvPr userDrawn="1"/>
        </p:nvGrpSpPr>
        <p:grpSpPr>
          <a:xfrm>
            <a:off x="-38879" y="0"/>
            <a:ext cx="1029335" cy="1879600"/>
            <a:chOff x="17278142" y="0"/>
            <a:chExt cx="1029335" cy="1879600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A5224E46-E4E1-8CF3-E37E-8338981BB292}"/>
                </a:ext>
              </a:extLst>
            </p:cNvPr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6AC1288-5A18-6F96-D03A-1890181402C2}"/>
                </a:ext>
              </a:extLst>
            </p:cNvPr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A80A1B5-E19B-0C6D-3A05-7120D08754AC}"/>
                </a:ext>
              </a:extLst>
            </p:cNvPr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25CB3D31-BEB8-0B3D-A994-81D9B1E6DF74}"/>
                </a:ext>
              </a:extLst>
            </p:cNvPr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08D88E76-CBEB-3644-7E39-A55ADD67F5C8}"/>
                </a:ext>
              </a:extLst>
            </p:cNvPr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8">
            <a:extLst>
              <a:ext uri="{FF2B5EF4-FFF2-40B4-BE49-F238E27FC236}">
                <a16:creationId xmlns:a16="http://schemas.microsoft.com/office/drawing/2014/main" id="{159A2C02-0A80-8381-987C-B2127A63238D}"/>
              </a:ext>
            </a:extLst>
          </p:cNvPr>
          <p:cNvGrpSpPr/>
          <p:nvPr userDrawn="1"/>
        </p:nvGrpSpPr>
        <p:grpSpPr>
          <a:xfrm>
            <a:off x="281660" y="1832278"/>
            <a:ext cx="459740" cy="459740"/>
            <a:chOff x="17591764" y="2317642"/>
            <a:chExt cx="459740" cy="45974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1D82B3F8-616B-AA93-4703-A41BD1767963}"/>
                </a:ext>
              </a:extLst>
            </p:cNvPr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94531C55-7FEE-F6A8-4530-7DFFC5F18700}"/>
                </a:ext>
              </a:extLst>
            </p:cNvPr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2AFE63F7-65E7-4676-D672-3F69A2642CF6}"/>
              </a:ext>
            </a:extLst>
          </p:cNvPr>
          <p:cNvGrpSpPr/>
          <p:nvPr userDrawn="1"/>
        </p:nvGrpSpPr>
        <p:grpSpPr>
          <a:xfrm>
            <a:off x="660834" y="581660"/>
            <a:ext cx="671195" cy="669290"/>
            <a:chOff x="328317" y="742289"/>
            <a:chExt cx="671195" cy="669290"/>
          </a:xfrm>
        </p:grpSpPr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72A75023-1FE2-DADE-CF04-091B2D22BD79}"/>
                </a:ext>
              </a:extLst>
            </p:cNvPr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D9122673-225D-5220-BB00-F33D36DD41AD}"/>
                </a:ext>
              </a:extLst>
            </p:cNvPr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hierarc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403940"/>
            <a:ext cx="3439483" cy="289576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484DE4-F6E8-C444-B6CA-B2C12AA3443F}"/>
              </a:ext>
            </a:extLst>
          </p:cNvPr>
          <p:cNvSpPr txBox="1"/>
          <p:nvPr userDrawn="1"/>
        </p:nvSpPr>
        <p:spPr>
          <a:xfrm>
            <a:off x="14598967" y="11218201"/>
            <a:ext cx="0" cy="0"/>
          </a:xfrm>
          <a:prstGeom prst="rect">
            <a:avLst/>
          </a:prstGeom>
          <a:noFill/>
        </p:spPr>
        <p:txBody>
          <a:bodyPr vert="horz" wrap="none" lIns="135716" tIns="67857" rIns="135716" bIns="67857" rtlCol="0">
            <a:noAutofit/>
          </a:bodyPr>
          <a:lstStyle/>
          <a:p>
            <a:pPr marL="0" marR="0" lvl="0" indent="0" algn="l" defTabSz="61261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312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7503354-D19F-CE4B-8314-7887D4CDB43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0188" y="3711193"/>
            <a:ext cx="8099373" cy="237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1"/>
            </a:lvl1pPr>
            <a:lvl2pPr>
              <a:defRPr sz="2001"/>
            </a:lvl2pPr>
            <a:lvl3pPr>
              <a:defRPr sz="2001"/>
            </a:lvl3pPr>
            <a:lvl4pPr>
              <a:defRPr sz="2001"/>
            </a:lvl4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Content</a:t>
            </a:r>
          </a:p>
          <a:p>
            <a:pPr lvl="2"/>
            <a:r>
              <a:rPr lang="en-US"/>
              <a:t>Content</a:t>
            </a:r>
          </a:p>
          <a:p>
            <a:pPr lvl="3"/>
            <a:r>
              <a:rPr lang="en-US"/>
              <a:t>Content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6FF853-40A0-F916-716D-1D1D2CA7F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50980" y="529686"/>
            <a:ext cx="14878949" cy="759202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5004" b="0" i="0" u="none" strike="noStrike" cap="all" spc="891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0C83237-9AC7-FC57-4B5B-AB707E79E9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0977" y="1143399"/>
            <a:ext cx="16973423" cy="674726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3202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678595" indent="0" algn="ctr">
              <a:buNone/>
              <a:defRPr sz="2968"/>
            </a:lvl2pPr>
            <a:lvl3pPr marL="1357187" indent="0" algn="ctr">
              <a:buNone/>
              <a:defRPr sz="2672"/>
            </a:lvl3pPr>
            <a:lvl4pPr marL="2035782" indent="0" algn="ctr">
              <a:buNone/>
              <a:defRPr sz="2376"/>
            </a:lvl4pPr>
            <a:lvl5pPr marL="2714375" indent="0" algn="ctr">
              <a:buNone/>
              <a:defRPr sz="2376"/>
            </a:lvl5pPr>
            <a:lvl6pPr marL="3392969" indent="0" algn="ctr">
              <a:buNone/>
              <a:defRPr sz="2376"/>
            </a:lvl6pPr>
            <a:lvl7pPr marL="4071562" indent="0" algn="ctr">
              <a:buNone/>
              <a:defRPr sz="2376"/>
            </a:lvl7pPr>
            <a:lvl8pPr marL="4750157" indent="0" algn="ctr">
              <a:buNone/>
              <a:defRPr sz="2376"/>
            </a:lvl8pPr>
            <a:lvl9pPr marL="5428749" indent="0" algn="ctr">
              <a:buNone/>
              <a:defRPr sz="2376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04E7A-3B5F-49F4-82D0-02CD54779B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6371312" y="19181094"/>
            <a:ext cx="8424168" cy="276999"/>
          </a:xfrm>
        </p:spPr>
        <p:txBody>
          <a:bodyPr/>
          <a:lstStyle/>
          <a:p>
            <a:pPr defTabSz="612619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12619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FE822-7568-8924-4C77-0D762FBE34D6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9634780" y="3711193"/>
            <a:ext cx="8099373" cy="237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1"/>
            </a:lvl1pPr>
            <a:lvl2pPr>
              <a:defRPr sz="2001"/>
            </a:lvl2pPr>
            <a:lvl3pPr>
              <a:defRPr sz="2001"/>
            </a:lvl3pPr>
            <a:lvl4pPr>
              <a:defRPr sz="2001"/>
            </a:lvl4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Content</a:t>
            </a:r>
          </a:p>
          <a:p>
            <a:pPr lvl="2"/>
            <a:r>
              <a:rPr lang="en-US"/>
              <a:t>Content</a:t>
            </a:r>
          </a:p>
          <a:p>
            <a:pPr lvl="3"/>
            <a:r>
              <a:rPr lang="en-US"/>
              <a:t>Content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3CCC1AE-DBCF-60CA-971B-1E9D31414E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0188" y="7015864"/>
            <a:ext cx="8099373" cy="237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1"/>
            </a:lvl1pPr>
            <a:lvl2pPr>
              <a:defRPr sz="2001"/>
            </a:lvl2pPr>
            <a:lvl3pPr>
              <a:defRPr sz="2001"/>
            </a:lvl3pPr>
            <a:lvl4pPr>
              <a:defRPr sz="2001"/>
            </a:lvl4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Content</a:t>
            </a:r>
          </a:p>
          <a:p>
            <a:pPr lvl="2"/>
            <a:r>
              <a:rPr lang="en-US"/>
              <a:t>Content</a:t>
            </a:r>
          </a:p>
          <a:p>
            <a:pPr lvl="3"/>
            <a:r>
              <a:rPr lang="en-US"/>
              <a:t>Content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5A97B81-C2F8-DE6E-83AB-8D11117F4DF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34780" y="7015864"/>
            <a:ext cx="8099373" cy="237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1"/>
            </a:lvl1pPr>
            <a:lvl2pPr>
              <a:defRPr sz="2001"/>
            </a:lvl2pPr>
            <a:lvl3pPr>
              <a:defRPr sz="2001"/>
            </a:lvl3pPr>
            <a:lvl4pPr>
              <a:defRPr sz="2001"/>
            </a:lvl4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Content</a:t>
            </a:r>
          </a:p>
          <a:p>
            <a:pPr lvl="2"/>
            <a:r>
              <a:rPr lang="en-US"/>
              <a:t>Content</a:t>
            </a:r>
          </a:p>
          <a:p>
            <a:pPr lvl="3"/>
            <a:r>
              <a:rPr lang="en-US"/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1600-0B8C-4314-AB04-1B66D9CC7FE2}"/>
              </a:ext>
            </a:extLst>
          </p:cNvPr>
          <p:cNvSpPr txBox="1"/>
          <p:nvPr userDrawn="1"/>
        </p:nvSpPr>
        <p:spPr>
          <a:xfrm>
            <a:off x="767014" y="2099355"/>
            <a:ext cx="4985596" cy="716047"/>
          </a:xfrm>
          <a:prstGeom prst="rect">
            <a:avLst/>
          </a:prstGeom>
        </p:spPr>
        <p:txBody>
          <a:bodyPr vert="horz" lIns="67857" tIns="33930" rIns="67857" bIns="33930" rtlCol="0">
            <a:normAutofit/>
          </a:bodyPr>
          <a:lstStyle>
            <a:lvl1pPr marL="635000" lvl="0" indent="-635000" algn="l">
              <a:lnSpc>
                <a:spcPct val="150000"/>
              </a:lnSpc>
              <a:buClr>
                <a:srgbClr val="646464"/>
              </a:buClr>
              <a:buSzPct val="50000"/>
              <a:buBlip>
                <a:blip r:embed="rId3"/>
              </a:buBlip>
              <a:defRPr sz="4800">
                <a:solidFill>
                  <a:srgbClr val="4F4F4F"/>
                </a:solidFill>
                <a:latin typeface="☞Gilroy-Medium" pitchFamily="2" charset="77"/>
              </a:defRPr>
            </a:lvl1pPr>
            <a:lvl2pPr marL="1270000" lvl="1" indent="-635000" algn="l">
              <a:lnSpc>
                <a:spcPct val="150000"/>
              </a:lnSpc>
              <a:buClr>
                <a:srgbClr val="F2CA04"/>
              </a:buClr>
              <a:buSzPct val="90000"/>
              <a:buChar char="•"/>
              <a:defRPr sz="3600">
                <a:solidFill>
                  <a:srgbClr val="4F4F4F"/>
                </a:solidFill>
                <a:latin typeface="☞Gilroy-Medium" pitchFamily="2" charset="77"/>
              </a:defRPr>
            </a:lvl2pPr>
            <a:lvl3pPr marL="1905000" lvl="2" indent="-635000" algn="l">
              <a:lnSpc>
                <a:spcPct val="150000"/>
              </a:lnSpc>
              <a:buClr>
                <a:srgbClr val="F2CA04"/>
              </a:buClr>
              <a:buSzPct val="90000"/>
              <a:buFont typeface="Courier New" panose="02070309020205020404" pitchFamily="49" charset="0"/>
              <a:buChar char="o"/>
              <a:defRPr sz="2800">
                <a:solidFill>
                  <a:srgbClr val="4F4F4F"/>
                </a:solidFill>
                <a:latin typeface="☞Gilroy-Medium" pitchFamily="2" charset="77"/>
              </a:defRPr>
            </a:lvl3pPr>
            <a:lvl4pPr marL="2540000" lvl="3" indent="-635000" algn="l">
              <a:lnSpc>
                <a:spcPct val="150000"/>
              </a:lnSpc>
              <a:buClr>
                <a:srgbClr val="F2CA04"/>
              </a:buClr>
              <a:buSzPct val="90000"/>
              <a:buFont typeface="Wingdings" pitchFamily="2" charset="2"/>
              <a:buChar char="Ø"/>
              <a:defRPr sz="6000">
                <a:solidFill>
                  <a:srgbClr val="4F4F4F"/>
                </a:solidFill>
                <a:latin typeface="☞Gilroy-Medium" pitchFamily="2" charset="77"/>
              </a:defRPr>
            </a:lvl4pPr>
            <a:lvl5pPr marL="3175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5pPr>
            <a:lvl6pPr marL="3810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6pPr>
            <a:lvl7pPr marL="4445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7pPr>
            <a:lvl8pPr marL="5080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8pPr>
            <a:lvl9pPr marL="5715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9pPr>
          </a:lstStyle>
          <a:p>
            <a:pPr marL="0" lvl="0" indent="0">
              <a:buNone/>
            </a:pPr>
            <a:endParaRPr lang="en-IN" sz="2402">
              <a:sym typeface="Avenir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ABF8C-B00F-B7AA-D6F8-37417EB05750}"/>
              </a:ext>
            </a:extLst>
          </p:cNvPr>
          <p:cNvSpPr txBox="1"/>
          <p:nvPr userDrawn="1"/>
        </p:nvSpPr>
        <p:spPr>
          <a:xfrm>
            <a:off x="6657552" y="2234488"/>
            <a:ext cx="4985596" cy="445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698" tIns="37698" rIns="37698" bIns="37698" numCol="1" spcCol="38100" rtlCol="0" anchor="ctr">
            <a:spAutoFit/>
          </a:bodyPr>
          <a:lstStyle/>
          <a:p>
            <a:pPr marL="0" marR="0" indent="0" algn="ctr" defTabSz="61261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2402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venir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BD550-CD33-40BC-93CA-D83A652BC5EC}"/>
              </a:ext>
            </a:extLst>
          </p:cNvPr>
          <p:cNvSpPr txBox="1"/>
          <p:nvPr userDrawn="1"/>
        </p:nvSpPr>
        <p:spPr>
          <a:xfrm>
            <a:off x="12548090" y="2234488"/>
            <a:ext cx="4985596" cy="445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698" tIns="37698" rIns="37698" bIns="37698" numCol="1" spcCol="38100" rtlCol="0" anchor="ctr">
            <a:spAutoFit/>
          </a:bodyPr>
          <a:lstStyle/>
          <a:p>
            <a:pPr marL="0" marR="0" indent="0" algn="ctr" defTabSz="61261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2402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venir Light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6BA48F2-4649-A629-298A-CAEE897445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50977" y="2082091"/>
            <a:ext cx="4258531" cy="63061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IN" sz="2402" dirty="0"/>
            </a:lvl1pPr>
          </a:lstStyle>
          <a:p>
            <a:pPr marL="471246" lvl="0" indent="-471246"/>
            <a:r>
              <a:rPr lang="en-US"/>
              <a:t>Click to edit</a:t>
            </a:r>
            <a:endParaRPr lang="en-IN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30044D2-3F90-996D-02F2-F9E72D33E3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21085" y="2082091"/>
            <a:ext cx="4258531" cy="63061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IN" sz="2402" dirty="0"/>
            </a:lvl1pPr>
          </a:lstStyle>
          <a:p>
            <a:pPr marL="471246" lvl="0" indent="-471246"/>
            <a:r>
              <a:rPr lang="en-US"/>
              <a:t>Click to edit</a:t>
            </a:r>
          </a:p>
          <a:p>
            <a:pPr marL="471246" lvl="0" indent="-471246"/>
            <a:endParaRPr lang="en-IN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174C7204-C6EB-8172-BF36-AC8AE9CE08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991192" y="2082091"/>
            <a:ext cx="4258531" cy="63061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IN" sz="2402" dirty="0"/>
            </a:lvl1pPr>
          </a:lstStyle>
          <a:p>
            <a:pPr marL="471246" lvl="0" indent="-471246"/>
            <a:r>
              <a:rPr lang="en-US"/>
              <a:t>Click to edit</a:t>
            </a:r>
          </a:p>
          <a:p>
            <a:pPr marL="471246" lvl="0" indent="-471246"/>
            <a:endParaRPr lang="en-IN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62012E6-36EC-457C-0FE1-331416792D0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00493" y="2995141"/>
            <a:ext cx="8099489" cy="63061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1"/>
            </a:lvl1pPr>
            <a:lvl2pPr marL="471246" indent="0">
              <a:buNone/>
              <a:defRPr/>
            </a:lvl2pPr>
            <a:lvl3pPr marL="942491" indent="0">
              <a:buNone/>
              <a:defRPr/>
            </a:lvl3pPr>
            <a:lvl4pPr marL="1413737" indent="0">
              <a:buNone/>
              <a:defRPr/>
            </a:lvl4pPr>
            <a:lvl5pPr marL="1884983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IN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491350C5-14A1-0294-A4D5-C5F8B5527AD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634782" y="2993939"/>
            <a:ext cx="8099489" cy="63061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1"/>
            </a:lvl1pPr>
            <a:lvl2pPr marL="471246" indent="0">
              <a:buNone/>
              <a:defRPr/>
            </a:lvl2pPr>
            <a:lvl3pPr marL="942491" indent="0">
              <a:buNone/>
              <a:defRPr/>
            </a:lvl3pPr>
            <a:lvl4pPr marL="1413737" indent="0">
              <a:buNone/>
              <a:defRPr/>
            </a:lvl4pPr>
            <a:lvl5pPr marL="1884983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IN"/>
          </a:p>
        </p:txBody>
      </p:sp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CDCA03FE-92C6-8986-9ADB-74B1484545B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00493" y="6271735"/>
            <a:ext cx="8099489" cy="63061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1"/>
            </a:lvl1pPr>
            <a:lvl2pPr marL="471246" indent="0">
              <a:buNone/>
              <a:defRPr/>
            </a:lvl2pPr>
            <a:lvl3pPr marL="942491" indent="0">
              <a:buNone/>
              <a:defRPr/>
            </a:lvl3pPr>
            <a:lvl4pPr marL="1413737" indent="0">
              <a:buNone/>
              <a:defRPr/>
            </a:lvl4pPr>
            <a:lvl5pPr marL="1884983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IN"/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CD578543-297C-5409-42ED-33BED2BCD6B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634782" y="6270532"/>
            <a:ext cx="8099489" cy="63061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1"/>
            </a:lvl1pPr>
            <a:lvl2pPr marL="471246" indent="0">
              <a:buNone/>
              <a:defRPr/>
            </a:lvl2pPr>
            <a:lvl3pPr marL="942491" indent="0">
              <a:buNone/>
              <a:defRPr/>
            </a:lvl3pPr>
            <a:lvl4pPr marL="1413737" indent="0">
              <a:buNone/>
              <a:defRPr/>
            </a:lvl4pPr>
            <a:lvl5pPr marL="1884983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403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>
          <p15:clr>
            <a:srgbClr val="FBAE40"/>
          </p15:clr>
        </p15:guide>
        <p15:guide id="2" orient="horz" pos="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taglin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2ED13B91-C40A-C85F-96A5-665ABE68AD1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050861" y="2741716"/>
            <a:ext cx="16585009" cy="6534852"/>
          </a:xfrm>
        </p:spPr>
        <p:txBody>
          <a:bodyPr>
            <a:normAutofit/>
          </a:bodyPr>
          <a:lstStyle>
            <a:lvl1pPr>
              <a:defRPr sz="2001"/>
            </a:lvl1pPr>
          </a:lstStyle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533D1-70D1-D249-9E6B-C2402D0C8A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6371312" y="19181094"/>
            <a:ext cx="8424168" cy="276999"/>
          </a:xfrm>
        </p:spPr>
        <p:txBody>
          <a:bodyPr/>
          <a:lstStyle/>
          <a:p>
            <a:pPr defTabSz="612619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12619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B974F3-AA73-0698-7722-63EAAA9C7B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50980" y="529686"/>
            <a:ext cx="14816560" cy="759202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5004" b="0" i="0" u="none" strike="noStrike" cap="all" spc="891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258092C-28D5-FABA-3D8B-27DEE2A088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0977" y="1143399"/>
            <a:ext cx="16973423" cy="674726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3202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678595" indent="0" algn="ctr">
              <a:buNone/>
              <a:defRPr sz="2968"/>
            </a:lvl2pPr>
            <a:lvl3pPr marL="1357187" indent="0" algn="ctr">
              <a:buNone/>
              <a:defRPr sz="2672"/>
            </a:lvl3pPr>
            <a:lvl4pPr marL="2035782" indent="0" algn="ctr">
              <a:buNone/>
              <a:defRPr sz="2376"/>
            </a:lvl4pPr>
            <a:lvl5pPr marL="2714375" indent="0" algn="ctr">
              <a:buNone/>
              <a:defRPr sz="2376"/>
            </a:lvl5pPr>
            <a:lvl6pPr marL="3392969" indent="0" algn="ctr">
              <a:buNone/>
              <a:defRPr sz="2376"/>
            </a:lvl6pPr>
            <a:lvl7pPr marL="4071562" indent="0" algn="ctr">
              <a:buNone/>
              <a:defRPr sz="2376"/>
            </a:lvl7pPr>
            <a:lvl8pPr marL="4750157" indent="0" algn="ctr">
              <a:buNone/>
              <a:defRPr sz="2376"/>
            </a:lvl8pPr>
            <a:lvl9pPr marL="5428749" indent="0" algn="ctr">
              <a:buNone/>
              <a:defRPr sz="2376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6ECC0E84-767E-D744-5733-642540DE93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403940"/>
            <a:ext cx="3439483" cy="2895761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5093172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96036" y="1460373"/>
            <a:ext cx="4508627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36D6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5050" y="3273811"/>
            <a:ext cx="8410598" cy="2468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10991-EBB8-3C9F-316A-FC115EF90C4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60550" y="12700"/>
            <a:ext cx="3626818" cy="1890032"/>
          </a:xfrm>
          <a:prstGeom prst="rect">
            <a:avLst/>
          </a:prstGeom>
        </p:spPr>
      </p:pic>
      <p:grpSp>
        <p:nvGrpSpPr>
          <p:cNvPr id="8" name="object 2">
            <a:extLst>
              <a:ext uri="{FF2B5EF4-FFF2-40B4-BE49-F238E27FC236}">
                <a16:creationId xmlns:a16="http://schemas.microsoft.com/office/drawing/2014/main" id="{3C487211-AFA8-66B6-8E65-CA8B9E3C91B3}"/>
              </a:ext>
            </a:extLst>
          </p:cNvPr>
          <p:cNvGrpSpPr/>
          <p:nvPr userDrawn="1"/>
        </p:nvGrpSpPr>
        <p:grpSpPr>
          <a:xfrm>
            <a:off x="-38879" y="0"/>
            <a:ext cx="1029335" cy="1879600"/>
            <a:chOff x="17278142" y="0"/>
            <a:chExt cx="1029335" cy="187960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0384E525-8862-3786-533B-DDCA49E95F04}"/>
                </a:ext>
              </a:extLst>
            </p:cNvPr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274C8927-D45E-30E2-2819-6F83A1BECAA3}"/>
                </a:ext>
              </a:extLst>
            </p:cNvPr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11ABC2C0-2A89-F871-5809-1F04DD4A55E7}"/>
                </a:ext>
              </a:extLst>
            </p:cNvPr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84DBCB01-947C-4EC2-3DAB-FD9A6F142373}"/>
                </a:ext>
              </a:extLst>
            </p:cNvPr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FB68D3FB-609D-860B-04C9-85C0D985956C}"/>
                </a:ext>
              </a:extLst>
            </p:cNvPr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8">
            <a:extLst>
              <a:ext uri="{FF2B5EF4-FFF2-40B4-BE49-F238E27FC236}">
                <a16:creationId xmlns:a16="http://schemas.microsoft.com/office/drawing/2014/main" id="{482A0981-0BA3-0AED-490F-42E4500DDE7A}"/>
              </a:ext>
            </a:extLst>
          </p:cNvPr>
          <p:cNvGrpSpPr/>
          <p:nvPr userDrawn="1"/>
        </p:nvGrpSpPr>
        <p:grpSpPr>
          <a:xfrm>
            <a:off x="281660" y="1832278"/>
            <a:ext cx="459740" cy="459740"/>
            <a:chOff x="17591764" y="2317642"/>
            <a:chExt cx="459740" cy="459740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8B7EC8E7-4DC2-D1C5-17BA-E460BB4039B5}"/>
                </a:ext>
              </a:extLst>
            </p:cNvPr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99AC726C-0EBE-0475-8E02-77DE9C7BDEFA}"/>
                </a:ext>
              </a:extLst>
            </p:cNvPr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4">
            <a:extLst>
              <a:ext uri="{FF2B5EF4-FFF2-40B4-BE49-F238E27FC236}">
                <a16:creationId xmlns:a16="http://schemas.microsoft.com/office/drawing/2014/main" id="{58250AC0-C9AA-6A95-BF87-623A5D84165F}"/>
              </a:ext>
            </a:extLst>
          </p:cNvPr>
          <p:cNvGrpSpPr/>
          <p:nvPr userDrawn="1"/>
        </p:nvGrpSpPr>
        <p:grpSpPr>
          <a:xfrm>
            <a:off x="660834" y="581660"/>
            <a:ext cx="671195" cy="669290"/>
            <a:chOff x="328317" y="742289"/>
            <a:chExt cx="671195" cy="669290"/>
          </a:xfrm>
        </p:grpSpPr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C516F811-AA58-AD06-9842-56AD20F3334E}"/>
                </a:ext>
              </a:extLst>
            </p:cNvPr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CE1CC213-261F-10FF-1E0B-92190B982612}"/>
                </a:ext>
              </a:extLst>
            </p:cNvPr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611" y="3087687"/>
            <a:ext cx="17477339" cy="4526688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67055" marR="5080" indent="-554990">
              <a:lnSpc>
                <a:spcPts val="11850"/>
              </a:lnSpc>
              <a:spcBef>
                <a:spcPts val="320"/>
              </a:spcBef>
            </a:pPr>
            <a:r>
              <a:rPr sz="9900" dirty="0"/>
              <a:t>Mastering Agile Scrum: Empowering Your Software Development Tea</a:t>
            </a:r>
            <a:r>
              <a:rPr lang="en-IN" sz="9900"/>
              <a:t>m</a:t>
            </a:r>
            <a:endParaRPr sz="9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82750" y="1399615"/>
            <a:ext cx="611497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Scrum Events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82751" y="2412432"/>
            <a:ext cx="5257800" cy="232371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Scrum events such as </a:t>
            </a:r>
            <a:r>
              <a:rPr lang="en-US" sz="2500" b="1" spc="-45" dirty="0">
                <a:latin typeface="Tahoma"/>
                <a:cs typeface="Tahoma"/>
              </a:rPr>
              <a:t>Sprint Planning</a:t>
            </a:r>
            <a:r>
              <a:rPr lang="en-US" sz="2500" spc="-45" dirty="0">
                <a:latin typeface="Tahoma"/>
                <a:cs typeface="Tahoma"/>
              </a:rPr>
              <a:t>, </a:t>
            </a:r>
            <a:r>
              <a:rPr lang="en-US" sz="2500" b="1" spc="-45" dirty="0">
                <a:latin typeface="Tahoma"/>
                <a:cs typeface="Tahoma"/>
              </a:rPr>
              <a:t>Daily Stand-ups</a:t>
            </a:r>
            <a:r>
              <a:rPr lang="en-US" sz="2500" spc="-45" dirty="0">
                <a:latin typeface="Tahoma"/>
                <a:cs typeface="Tahoma"/>
              </a:rPr>
              <a:t>, </a:t>
            </a:r>
            <a:r>
              <a:rPr lang="en-US" sz="2500" b="1" spc="-45" dirty="0">
                <a:latin typeface="Tahoma"/>
                <a:cs typeface="Tahoma"/>
              </a:rPr>
              <a:t>Sprint Review</a:t>
            </a:r>
            <a:r>
              <a:rPr lang="en-US" sz="2500" spc="-45" dirty="0">
                <a:latin typeface="Tahoma"/>
                <a:cs typeface="Tahoma"/>
              </a:rPr>
              <a:t>, and </a:t>
            </a:r>
            <a:r>
              <a:rPr lang="en-US" sz="2500" b="1" spc="-45" dirty="0">
                <a:latin typeface="Tahoma"/>
                <a:cs typeface="Tahoma"/>
              </a:rPr>
              <a:t>Sprint Retrospective</a:t>
            </a:r>
            <a:r>
              <a:rPr lang="en-US" sz="2500" spc="-45" dirty="0">
                <a:latin typeface="Tahoma"/>
                <a:cs typeface="Tahoma"/>
              </a:rPr>
              <a:t> facilitate </a:t>
            </a:r>
            <a:r>
              <a:rPr lang="en-US" sz="2500" b="1" spc="-45" dirty="0">
                <a:latin typeface="Tahoma"/>
                <a:cs typeface="Tahoma"/>
              </a:rPr>
              <a:t>effective communication</a:t>
            </a:r>
            <a:r>
              <a:rPr lang="en-US" sz="2500" spc="-45" dirty="0">
                <a:latin typeface="Tahoma"/>
                <a:cs typeface="Tahoma"/>
              </a:rPr>
              <a:t> and </a:t>
            </a:r>
            <a:r>
              <a:rPr lang="en-US" sz="2500" b="1" spc="-45" dirty="0">
                <a:latin typeface="Tahoma"/>
                <a:cs typeface="Tahoma"/>
              </a:rPr>
              <a:t>collaboration</a:t>
            </a:r>
            <a:r>
              <a:rPr lang="en-US" sz="2500" spc="-45" dirty="0">
                <a:latin typeface="Tahoma"/>
                <a:cs typeface="Tahoma"/>
              </a:rPr>
              <a:t> within the team, driving continuous improvement.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254C0-2FAE-AAE4-0D8B-49B15EB4A50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96484" y="2060766"/>
            <a:ext cx="11104216" cy="7979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4A252-511A-53A8-B12F-CC7C91CB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0" y="6902449"/>
            <a:ext cx="5463913" cy="32579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5CE11-0528-704F-EE1B-E8EDD198B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4FF3357F-C015-C334-E537-B6B6D7C088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614" y="1295831"/>
            <a:ext cx="697293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Sprint Planning</a:t>
            </a:r>
            <a:endParaRPr sz="6000"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31216ED-FA3D-BD67-ABAC-984CFB4A377F}"/>
              </a:ext>
            </a:extLst>
          </p:cNvPr>
          <p:cNvSpPr txBox="1"/>
          <p:nvPr/>
        </p:nvSpPr>
        <p:spPr>
          <a:xfrm>
            <a:off x="1869438" y="2547315"/>
            <a:ext cx="14900911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we need to take to complement the Agile Transformation - 3 Sprint Ahead of Functional Specification</a:t>
            </a:r>
            <a:endParaRPr lang="en-IN" sz="2500" dirty="0">
              <a:latin typeface="Tahoma"/>
              <a:cs typeface="Tahoma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4821C3A-08DB-D6E6-425A-35D06C7DCE1B}"/>
              </a:ext>
            </a:extLst>
          </p:cNvPr>
          <p:cNvSpPr txBox="1">
            <a:spLocks/>
          </p:cNvSpPr>
          <p:nvPr/>
        </p:nvSpPr>
        <p:spPr>
          <a:xfrm>
            <a:off x="949322" y="2947425"/>
            <a:ext cx="16741142" cy="663110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US" sz="16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C8F821-0582-3883-425A-5EDEFEB50889}"/>
              </a:ext>
            </a:extLst>
          </p:cNvPr>
          <p:cNvGrpSpPr/>
          <p:nvPr/>
        </p:nvGrpSpPr>
        <p:grpSpPr>
          <a:xfrm>
            <a:off x="1565098" y="3092337"/>
            <a:ext cx="16102801" cy="6820579"/>
            <a:chOff x="304800" y="1371600"/>
            <a:chExt cx="9055111" cy="4986347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78E6AA23-3E3D-794B-A257-C09331954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1676400"/>
              <a:ext cx="8839200" cy="2209800"/>
              <a:chOff x="192" y="1152"/>
              <a:chExt cx="5568" cy="1296"/>
            </a:xfrm>
          </p:grpSpPr>
          <p:sp>
            <p:nvSpPr>
              <p:cNvPr id="39" name="Rectangle 3">
                <a:extLst>
                  <a:ext uri="{FF2B5EF4-FFF2-40B4-BE49-F238E27FC236}">
                    <a16:creationId xmlns:a16="http://schemas.microsoft.com/office/drawing/2014/main" id="{4C6E9352-E894-EB7E-3681-36024BDA2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152"/>
                <a:ext cx="5568" cy="1296"/>
              </a:xfrm>
              <a:prstGeom prst="rect">
                <a:avLst/>
              </a:prstGeom>
              <a:solidFill>
                <a:srgbClr val="FDF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800"/>
              </a:p>
            </p:txBody>
          </p:sp>
          <p:sp>
            <p:nvSpPr>
              <p:cNvPr id="40" name="Text Box 4">
                <a:extLst>
                  <a:ext uri="{FF2B5EF4-FFF2-40B4-BE49-F238E27FC236}">
                    <a16:creationId xmlns:a16="http://schemas.microsoft.com/office/drawing/2014/main" id="{0359D8AF-2D45-4CF9-47F7-397BC2E0B4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-68" y="1581"/>
                <a:ext cx="960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400" dirty="0">
                    <a:latin typeface="Tahoma" panose="020B0604030504040204" pitchFamily="34" charset="0"/>
                  </a:rPr>
                  <a:t>Product Owner Team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9D7A0E-718D-FDB4-B4F5-7FCA71A8A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3886200"/>
              <a:ext cx="8839200" cy="2057400"/>
              <a:chOff x="192" y="2448"/>
              <a:chExt cx="5568" cy="1296"/>
            </a:xfrm>
          </p:grpSpPr>
          <p:sp>
            <p:nvSpPr>
              <p:cNvPr id="37" name="Rectangle 6">
                <a:extLst>
                  <a:ext uri="{FF2B5EF4-FFF2-40B4-BE49-F238E27FC236}">
                    <a16:creationId xmlns:a16="http://schemas.microsoft.com/office/drawing/2014/main" id="{5379F745-EDF8-4376-934E-59F73D3F4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448"/>
                <a:ext cx="5568" cy="1296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800"/>
              </a:p>
            </p:txBody>
          </p:sp>
          <p:sp>
            <p:nvSpPr>
              <p:cNvPr id="38" name="Text Box 7">
                <a:extLst>
                  <a:ext uri="{FF2B5EF4-FFF2-40B4-BE49-F238E27FC236}">
                    <a16:creationId xmlns:a16="http://schemas.microsoft.com/office/drawing/2014/main" id="{AC6BADAE-5939-7018-C615-1BCDC83ED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-215" y="2900"/>
                <a:ext cx="1198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400" dirty="0">
                    <a:latin typeface="Tahoma" panose="020B0604030504040204" pitchFamily="34" charset="0"/>
                  </a:rPr>
                  <a:t>Development and Testing Team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8E5776-9505-7AC9-36E9-B67283A2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86" y="4524245"/>
              <a:ext cx="1546185" cy="10080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000" dirty="0">
                  <a:latin typeface="Tahoma" panose="020B0604030504040204" pitchFamily="34" charset="0"/>
                </a:rPr>
                <a:t>implement Sprint 1 features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902A06-0B08-0D4C-D2ED-5173346AD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663" y="1828800"/>
              <a:ext cx="1512887" cy="17653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marL="111125" indent="-111125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gather user input for Sprint 3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design Sprint 2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support Sprint 1 development and </a:t>
              </a:r>
            </a:p>
            <a:p>
              <a:pPr marL="0" indent="0" algn="l" eaLnBrk="1" hangingPunct="1"/>
              <a:r>
                <a:rPr lang="en-US" altLang="en-US" sz="2000" dirty="0">
                  <a:latin typeface="Tahoma" panose="020B0604030504040204" pitchFamily="34" charset="0"/>
                </a:rPr>
                <a:t> testing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047DEE-8C20-B9D0-6AA1-205E3E4BE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761" y="4524245"/>
              <a:ext cx="1592263" cy="10080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000" dirty="0">
                  <a:latin typeface="Tahoma" panose="020B0604030504040204" pitchFamily="34" charset="0"/>
                </a:rPr>
                <a:t>implement Sprint 2 features</a:t>
              </a:r>
            </a:p>
            <a:p>
              <a:pPr algn="l" eaLnBrk="1" hangingPunct="1"/>
              <a:r>
                <a:rPr lang="en-US" altLang="en-US" sz="2000" dirty="0">
                  <a:latin typeface="Tahoma" panose="020B0604030504040204" pitchFamily="34" charset="0"/>
                </a:rPr>
                <a:t>fix Sprint 1 bugs if any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4BFAF0-4E37-7D16-3B14-1ACC3DB43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627" y="1828800"/>
              <a:ext cx="1814086" cy="17653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marL="111125" indent="-111125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gather user input for Sprint 4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design Sprint 3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/>
                <a:t>support Sprint 2 development and testing</a:t>
              </a:r>
              <a:endParaRPr lang="en-US" altLang="en-US" sz="2000" dirty="0">
                <a:latin typeface="Tahoma" panose="020B0604030504040204" pitchFamily="34" charset="0"/>
              </a:endParaRP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Automate Sprint 1 features verifications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DDF6F9-64BA-EDAF-4BEC-864462A9F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24" y="4524245"/>
              <a:ext cx="1703672" cy="10080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000" dirty="0">
                  <a:latin typeface="Tahoma" panose="020B0604030504040204" pitchFamily="34" charset="0"/>
                </a:rPr>
                <a:t>implement Sprint 3 features</a:t>
              </a:r>
            </a:p>
            <a:p>
              <a:pPr algn="l" eaLnBrk="1" hangingPunct="1"/>
              <a:r>
                <a:rPr lang="en-US" altLang="en-US" sz="2000" dirty="0"/>
                <a:t>fix Sprint 2 bugs if any</a:t>
              </a:r>
            </a:p>
            <a:p>
              <a:pPr algn="l" eaLnBrk="1" hangingPunct="1"/>
              <a:endParaRPr lang="en-US" altLang="en-US" sz="2000" dirty="0">
                <a:latin typeface="Tahoma" panose="020B060403050404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E0E3DF-28E9-7A80-98C8-CB8013C5E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791" y="1828800"/>
              <a:ext cx="1853356" cy="17653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marL="111125" indent="-111125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gather user input for Sprint 5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/>
                <a:t>design Sprint 4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/>
                <a:t>support Sprint 3 development and testing</a:t>
              </a:r>
              <a:endParaRPr lang="en-US" altLang="en-US" sz="2000" dirty="0">
                <a:latin typeface="Tahoma" panose="020B0604030504040204" pitchFamily="34" charset="0"/>
              </a:endParaRP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Automate Sprint 2 features verifications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1F07F1-C8F5-8CDB-93EC-E3A89EE05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1828800"/>
              <a:ext cx="1604885" cy="17653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marL="111125" indent="-111125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Planning after Sprint 1 gathering completed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data gathering for Sprint 2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design for Sprint 1 features – high technical requirements, low user requirements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D277F2-16B8-C91B-C73A-7758C5A59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554" y="4541707"/>
              <a:ext cx="1450079" cy="10080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marL="111125" indent="-111125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development environment setup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architectural “spikes”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7E4A5CE1-4D9F-1615-60DF-4094FF79F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1371600"/>
              <a:ext cx="1447800" cy="337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Tahoma" panose="020B0604030504040204" pitchFamily="34" charset="0"/>
                </a:rPr>
                <a:t>Sprint 0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D9D2C9B5-5889-2E46-B611-4C3DF7DBB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1371600"/>
              <a:ext cx="1447800" cy="337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>
                  <a:latin typeface="Tahoma" panose="020B0604030504040204" pitchFamily="34" charset="0"/>
                </a:rPr>
                <a:t>Sprint 1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90050DEB-E46B-B7BE-C768-F72B0F405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1371600"/>
              <a:ext cx="1447800" cy="337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>
                  <a:latin typeface="Tahoma" panose="020B0604030504040204" pitchFamily="34" charset="0"/>
                </a:rPr>
                <a:t>Sprint 2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CE17F295-2AD9-C713-DCDB-027430AC3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1371600"/>
              <a:ext cx="1447800" cy="337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>
                  <a:latin typeface="Tahoma" panose="020B0604030504040204" pitchFamily="34" charset="0"/>
                </a:rPr>
                <a:t>Sprint 3</a:t>
              </a:r>
            </a:p>
          </p:txBody>
        </p:sp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7BBC9942-ECD3-B094-4066-B6AACCBE4D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31310">
              <a:off x="2006611" y="3894006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/>
                <a:t>feature design</a:t>
              </a:r>
            </a:p>
          </p:txBody>
        </p:sp>
        <p:sp>
          <p:nvSpPr>
            <p:cNvPr id="22" name="AutoShape 22">
              <a:extLst>
                <a:ext uri="{FF2B5EF4-FFF2-40B4-BE49-F238E27FC236}">
                  <a16:creationId xmlns:a16="http://schemas.microsoft.com/office/drawing/2014/main" id="{A40D7EC4-E2E2-B974-E285-CC4E8F56E8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14400">
              <a:off x="3911611" y="3817808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B4E5AD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coded features</a:t>
              </a:r>
            </a:p>
          </p:txBody>
        </p:sp>
        <p:sp>
          <p:nvSpPr>
            <p:cNvPr id="23" name="AutoShape 23">
              <a:extLst>
                <a:ext uri="{FF2B5EF4-FFF2-40B4-BE49-F238E27FC236}">
                  <a16:creationId xmlns:a16="http://schemas.microsoft.com/office/drawing/2014/main" id="{F8D5E4E3-26D1-C43A-EF5B-5BA6B4C602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31310">
              <a:off x="5892811" y="3894006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24" name="AutoShape 24">
              <a:extLst>
                <a:ext uri="{FF2B5EF4-FFF2-40B4-BE49-F238E27FC236}">
                  <a16:creationId xmlns:a16="http://schemas.microsoft.com/office/drawing/2014/main" id="{EB4A4054-7FDE-781C-10D9-BE5B1D839B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14400">
              <a:off x="5816611" y="3817808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B4E5AD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 b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12FA59-D471-CE71-40C6-8F114724C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4063" y="1816100"/>
              <a:ext cx="769937" cy="1765300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6350">
              <a:solidFill>
                <a:srgbClr val="333333"/>
              </a:solidFill>
              <a:prstDash val="lgDash"/>
              <a:miter lim="800000"/>
              <a:headEnd/>
              <a:tailEnd/>
            </a:ln>
          </p:spPr>
          <p:txBody>
            <a:bodyPr lIns="45720" rIns="45720"/>
            <a:lstStyle>
              <a:lvl1pPr marL="111125" indent="-111125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endParaRPr lang="en-US" altLang="en-US" sz="2000">
                <a:latin typeface="Tahoma" panose="020B060403050404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D6EBBD-1AE0-03E2-AE81-34ED34D9A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311" y="4524245"/>
              <a:ext cx="762000" cy="1008062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6350">
              <a:solidFill>
                <a:srgbClr val="333333"/>
              </a:solidFill>
              <a:prstDash val="lgDash"/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 sz="2000">
                <a:latin typeface="Tahoma" panose="020B0604030504040204" pitchFamily="34" charset="0"/>
              </a:endParaRPr>
            </a:p>
          </p:txBody>
        </p:sp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0F5C2983-D3E5-5449-D6B1-5D8A1F11B5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31310">
              <a:off x="7645411" y="3894006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EEE9A2">
                <a:alpha val="59999"/>
              </a:srgb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64538E5E-3B6C-C7C2-D33A-8F19C0FED6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14400">
              <a:off x="7569211" y="3817808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B4E5AD">
                <a:alpha val="59999"/>
              </a:srgb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 b="1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5F63248-A7FA-ED9B-8928-FF716C3A3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6019809"/>
              <a:ext cx="7467600" cy="338138"/>
              <a:chOff x="576" y="3792"/>
              <a:chExt cx="4704" cy="213"/>
            </a:xfrm>
          </p:grpSpPr>
          <p:sp>
            <p:nvSpPr>
              <p:cNvPr id="35" name="Line 30">
                <a:extLst>
                  <a:ext uri="{FF2B5EF4-FFF2-40B4-BE49-F238E27FC236}">
                    <a16:creationId xmlns:a16="http://schemas.microsoft.com/office/drawing/2014/main" id="{CCF6D58E-A002-B12B-A821-A7E7AB92D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888"/>
                <a:ext cx="4704" cy="0"/>
              </a:xfrm>
              <a:prstGeom prst="line">
                <a:avLst/>
              </a:prstGeom>
              <a:noFill/>
              <a:ln w="50800">
                <a:solidFill>
                  <a:schemeClr val="tx2">
                    <a:lumMod val="20000"/>
                    <a:lumOff val="80000"/>
                  </a:schemeClr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8000"/>
              </a:p>
            </p:txBody>
          </p:sp>
          <p:sp>
            <p:nvSpPr>
              <p:cNvPr id="36" name="Text Box 31">
                <a:extLst>
                  <a:ext uri="{FF2B5EF4-FFF2-40B4-BE49-F238E27FC236}">
                    <a16:creationId xmlns:a16="http://schemas.microsoft.com/office/drawing/2014/main" id="{BA224C32-FA9E-6EE5-F01D-BB785AF50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792"/>
                <a:ext cx="336" cy="2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400">
                    <a:latin typeface="Tahoma" panose="020B0604030504040204" pitchFamily="34" charset="0"/>
                  </a:rPr>
                  <a:t>time</a:t>
                </a:r>
              </a:p>
            </p:txBody>
          </p:sp>
        </p:grpSp>
        <p:sp>
          <p:nvSpPr>
            <p:cNvPr id="30" name="AutoShape 32">
              <a:extLst>
                <a:ext uri="{FF2B5EF4-FFF2-40B4-BE49-F238E27FC236}">
                  <a16:creationId xmlns:a16="http://schemas.microsoft.com/office/drawing/2014/main" id="{EB171D3D-ED40-5D04-B75C-86ED1718AF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31310">
              <a:off x="3486516" y="3656922"/>
              <a:ext cx="2021677" cy="522149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feature design </a:t>
              </a:r>
            </a:p>
            <a:p>
              <a:pPr algn="ctr" eaLnBrk="1" hangingPunct="1"/>
              <a:r>
                <a:rPr lang="en-US" altLang="en-US" sz="1200" b="1" dirty="0"/>
                <a:t>+ bugs found in </a:t>
              </a:r>
            </a:p>
            <a:p>
              <a:pPr algn="ctr" eaLnBrk="1" hangingPunct="1"/>
              <a:r>
                <a:rPr lang="en-US" altLang="en-US" sz="1200" b="1" dirty="0"/>
                <a:t>Integration or automation testing</a:t>
              </a:r>
            </a:p>
          </p:txBody>
        </p:sp>
        <p:sp>
          <p:nvSpPr>
            <p:cNvPr id="31" name="AutoShape 33">
              <a:extLst>
                <a:ext uri="{FF2B5EF4-FFF2-40B4-BE49-F238E27FC236}">
                  <a16:creationId xmlns:a16="http://schemas.microsoft.com/office/drawing/2014/main" id="{85EE685B-4F3A-4094-A0B0-6D08BBE15C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73411" y="3741607"/>
              <a:ext cx="1066800" cy="533400"/>
            </a:xfrm>
            <a:prstGeom prst="rightArrow">
              <a:avLst>
                <a:gd name="adj1" fmla="val 44648"/>
                <a:gd name="adj2" fmla="val 34454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/>
                <a:t>support dev</a:t>
              </a:r>
            </a:p>
          </p:txBody>
        </p:sp>
        <p:sp>
          <p:nvSpPr>
            <p:cNvPr id="32" name="AutoShape 34">
              <a:extLst>
                <a:ext uri="{FF2B5EF4-FFF2-40B4-BE49-F238E27FC236}">
                  <a16:creationId xmlns:a16="http://schemas.microsoft.com/office/drawing/2014/main" id="{00B36AC6-CFB9-F543-44A1-4CB6BAAE6B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78411" y="3817808"/>
              <a:ext cx="1066800" cy="533400"/>
            </a:xfrm>
            <a:prstGeom prst="rightArrow">
              <a:avLst>
                <a:gd name="adj1" fmla="val 44648"/>
                <a:gd name="adj2" fmla="val 34454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/>
                <a:t>support dev</a:t>
              </a:r>
            </a:p>
          </p:txBody>
        </p:sp>
        <p:sp>
          <p:nvSpPr>
            <p:cNvPr id="33" name="AutoShape 35">
              <a:extLst>
                <a:ext uri="{FF2B5EF4-FFF2-40B4-BE49-F238E27FC236}">
                  <a16:creationId xmlns:a16="http://schemas.microsoft.com/office/drawing/2014/main" id="{94A678C3-EA54-0EDC-FA04-1E16D12DDD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07211" y="3894007"/>
              <a:ext cx="1066800" cy="533400"/>
            </a:xfrm>
            <a:prstGeom prst="rightArrow">
              <a:avLst>
                <a:gd name="adj1" fmla="val 44648"/>
                <a:gd name="adj2" fmla="val 34454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 b="1"/>
            </a:p>
          </p:txBody>
        </p:sp>
        <p:sp>
          <p:nvSpPr>
            <p:cNvPr id="34" name="AutoShape 36">
              <a:extLst>
                <a:ext uri="{FF2B5EF4-FFF2-40B4-BE49-F238E27FC236}">
                  <a16:creationId xmlns:a16="http://schemas.microsoft.com/office/drawing/2014/main" id="{ADCCDECC-26D2-237C-478B-6C11A0EE4A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559811" y="3817808"/>
              <a:ext cx="1066800" cy="533400"/>
            </a:xfrm>
            <a:prstGeom prst="rightArrow">
              <a:avLst>
                <a:gd name="adj1" fmla="val 44648"/>
                <a:gd name="adj2" fmla="val 34454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118431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44512-6725-E663-1FF1-6763104D0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5AAE5070-EACE-FF13-A6CF-261331983E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614" y="1295831"/>
            <a:ext cx="697293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Sprint Schedule</a:t>
            </a:r>
            <a:endParaRPr sz="6000"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8795174-E2AC-2CF7-D07D-683F16F1AF9D}"/>
              </a:ext>
            </a:extLst>
          </p:cNvPr>
          <p:cNvSpPr txBox="1"/>
          <p:nvPr/>
        </p:nvSpPr>
        <p:spPr>
          <a:xfrm>
            <a:off x="1869438" y="2547315"/>
            <a:ext cx="14900911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Activities in typical sprint</a:t>
            </a:r>
            <a:endParaRPr lang="en-IN" sz="2500" dirty="0">
              <a:latin typeface="Tahoma"/>
              <a:cs typeface="Tahoma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100-00002F47A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782827"/>
              </p:ext>
            </p:extLst>
          </p:nvPr>
        </p:nvGraphicFramePr>
        <p:xfrm>
          <a:off x="387922" y="3375931"/>
          <a:ext cx="9525000" cy="5736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Shape 2">
            <a:extLst>
              <a:ext uri="{FF2B5EF4-FFF2-40B4-BE49-F238E27FC236}">
                <a16:creationId xmlns:a16="http://schemas.microsoft.com/office/drawing/2014/main" id="{00000000-0008-0000-0100-000009000000}"/>
              </a:ext>
            </a:extLst>
          </p:cNvPr>
          <p:cNvGrpSpPr/>
          <p:nvPr/>
        </p:nvGrpSpPr>
        <p:grpSpPr>
          <a:xfrm>
            <a:off x="4771268" y="6064250"/>
            <a:ext cx="758307" cy="770810"/>
            <a:chOff x="167122" y="152598"/>
            <a:chExt cx="857250" cy="857250"/>
          </a:xfrm>
        </p:grpSpPr>
        <p:grpSp>
          <p:nvGrpSpPr>
            <p:cNvPr id="5" name="Shape 9">
              <a:extLst>
                <a:ext uri="{FF2B5EF4-FFF2-40B4-BE49-F238E27FC236}">
                  <a16:creationId xmlns:a16="http://schemas.microsoft.com/office/drawing/2014/main" id="{00000000-0008-0000-0100-00000A000000}"/>
                </a:ext>
              </a:extLst>
            </p:cNvPr>
            <p:cNvGrpSpPr/>
            <p:nvPr/>
          </p:nvGrpSpPr>
          <p:grpSpPr>
            <a:xfrm rot="-934043">
              <a:off x="167122" y="152598"/>
              <a:ext cx="857250" cy="857250"/>
              <a:chOff x="170094" y="155868"/>
              <a:chExt cx="862861" cy="877087"/>
            </a:xfrm>
          </p:grpSpPr>
          <p:sp>
            <p:nvSpPr>
              <p:cNvPr id="6" name="Shape 4">
                <a:extLst>
                  <a:ext uri="{FF2B5EF4-FFF2-40B4-BE49-F238E27FC236}">
                    <a16:creationId xmlns:a16="http://schemas.microsoft.com/office/drawing/2014/main" id="{00000000-0008-0000-0100-00000B000000}"/>
                  </a:ext>
                </a:extLst>
              </p:cNvPr>
              <p:cNvSpPr/>
              <p:nvPr/>
            </p:nvSpPr>
            <p:spPr>
              <a:xfrm>
                <a:off x="170094" y="155868"/>
                <a:ext cx="862850" cy="87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7" name="Shape 10">
                <a:extLst>
                  <a:ext uri="{FF2B5EF4-FFF2-40B4-BE49-F238E27FC236}">
                    <a16:creationId xmlns:a16="http://schemas.microsoft.com/office/drawing/2014/main" id="{00000000-0008-0000-0100-00000C000000}"/>
                  </a:ext>
                </a:extLst>
              </p:cNvPr>
              <p:cNvCxnSpPr/>
              <p:nvPr/>
            </p:nvCxnSpPr>
            <p:spPr>
              <a:xfrm rot="-9865957" flipH="1">
                <a:off x="661701" y="155868"/>
                <a:ext cx="106609" cy="29700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8" name="Shape 11">
                <a:extLst>
                  <a:ext uri="{FF2B5EF4-FFF2-40B4-BE49-F238E27FC236}">
                    <a16:creationId xmlns:a16="http://schemas.microsoft.com/office/drawing/2014/main" id="{00000000-0008-0000-0100-00000D000000}"/>
                  </a:ext>
                </a:extLst>
              </p:cNvPr>
              <p:cNvSpPr/>
              <p:nvPr/>
            </p:nvSpPr>
            <p:spPr>
              <a:xfrm rot="-2121784" flipH="1">
                <a:off x="170094" y="170094"/>
                <a:ext cx="862861" cy="862861"/>
              </a:xfrm>
              <a:prstGeom prst="blockArc">
                <a:avLst>
                  <a:gd name="adj1" fmla="val 13846007"/>
                  <a:gd name="adj2" fmla="val 10333226"/>
                  <a:gd name="adj3" fmla="val 0"/>
                </a:avLst>
              </a:prstGeom>
              <a:solidFill>
                <a:schemeClr val="lt1"/>
              </a:solidFill>
              <a:ln w="50800" cap="sq" cmpd="sng">
                <a:solidFill>
                  <a:schemeClr val="accent6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Daily </a:t>
                </a: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Standup</a:t>
                </a:r>
                <a:endParaRPr sz="1400" dirty="0"/>
              </a:p>
            </p:txBody>
          </p:sp>
        </p:grp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652ECE6-52C6-4CD4-AA85-1190257F91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782277"/>
              </p:ext>
            </p:extLst>
          </p:nvPr>
        </p:nvGraphicFramePr>
        <p:xfrm>
          <a:off x="10521950" y="3126754"/>
          <a:ext cx="7515225" cy="5736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Shape 2">
            <a:extLst>
              <a:ext uri="{FF2B5EF4-FFF2-40B4-BE49-F238E27FC236}">
                <a16:creationId xmlns:a16="http://schemas.microsoft.com/office/drawing/2014/main" id="{5903C1B5-1AF7-02C2-3782-B4A0E390163F}"/>
              </a:ext>
            </a:extLst>
          </p:cNvPr>
          <p:cNvGrpSpPr/>
          <p:nvPr/>
        </p:nvGrpSpPr>
        <p:grpSpPr>
          <a:xfrm>
            <a:off x="13900408" y="5903040"/>
            <a:ext cx="758307" cy="770810"/>
            <a:chOff x="167122" y="152598"/>
            <a:chExt cx="857250" cy="857250"/>
          </a:xfrm>
        </p:grpSpPr>
        <p:grpSp>
          <p:nvGrpSpPr>
            <p:cNvPr id="11" name="Shape 9">
              <a:extLst>
                <a:ext uri="{FF2B5EF4-FFF2-40B4-BE49-F238E27FC236}">
                  <a16:creationId xmlns:a16="http://schemas.microsoft.com/office/drawing/2014/main" id="{888C74CA-A003-6C02-BA23-0089EDD18AAA}"/>
                </a:ext>
              </a:extLst>
            </p:cNvPr>
            <p:cNvGrpSpPr/>
            <p:nvPr/>
          </p:nvGrpSpPr>
          <p:grpSpPr>
            <a:xfrm rot="-934043">
              <a:off x="167122" y="152598"/>
              <a:ext cx="857250" cy="857250"/>
              <a:chOff x="170094" y="155868"/>
              <a:chExt cx="862861" cy="877087"/>
            </a:xfrm>
          </p:grpSpPr>
          <p:sp>
            <p:nvSpPr>
              <p:cNvPr id="12" name="Shape 4">
                <a:extLst>
                  <a:ext uri="{FF2B5EF4-FFF2-40B4-BE49-F238E27FC236}">
                    <a16:creationId xmlns:a16="http://schemas.microsoft.com/office/drawing/2014/main" id="{E019F4F6-3932-3051-C4FB-99E311E09EBB}"/>
                  </a:ext>
                </a:extLst>
              </p:cNvPr>
              <p:cNvSpPr/>
              <p:nvPr/>
            </p:nvSpPr>
            <p:spPr>
              <a:xfrm>
                <a:off x="170094" y="155868"/>
                <a:ext cx="862850" cy="87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" name="Shape 10">
                <a:extLst>
                  <a:ext uri="{FF2B5EF4-FFF2-40B4-BE49-F238E27FC236}">
                    <a16:creationId xmlns:a16="http://schemas.microsoft.com/office/drawing/2014/main" id="{A31BD6B9-AFBB-ED2E-2C4F-6965B6609A97}"/>
                  </a:ext>
                </a:extLst>
              </p:cNvPr>
              <p:cNvCxnSpPr/>
              <p:nvPr/>
            </p:nvCxnSpPr>
            <p:spPr>
              <a:xfrm rot="-9865957" flipH="1">
                <a:off x="661701" y="155868"/>
                <a:ext cx="106609" cy="29700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4" name="Shape 11">
                <a:extLst>
                  <a:ext uri="{FF2B5EF4-FFF2-40B4-BE49-F238E27FC236}">
                    <a16:creationId xmlns:a16="http://schemas.microsoft.com/office/drawing/2014/main" id="{940D0349-DE03-2885-8D97-6AFE1E37889E}"/>
                  </a:ext>
                </a:extLst>
              </p:cNvPr>
              <p:cNvSpPr/>
              <p:nvPr/>
            </p:nvSpPr>
            <p:spPr>
              <a:xfrm rot="-2121784" flipH="1">
                <a:off x="170094" y="170094"/>
                <a:ext cx="862861" cy="862861"/>
              </a:xfrm>
              <a:prstGeom prst="blockArc">
                <a:avLst>
                  <a:gd name="adj1" fmla="val 13846007"/>
                  <a:gd name="adj2" fmla="val 10333226"/>
                  <a:gd name="adj3" fmla="val 0"/>
                </a:avLst>
              </a:prstGeom>
              <a:solidFill>
                <a:schemeClr val="lt1"/>
              </a:solidFill>
              <a:ln w="50800" cap="sq" cmpd="sng">
                <a:solidFill>
                  <a:schemeClr val="accent6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Daily </a:t>
                </a: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Standup</a:t>
                </a:r>
                <a:endParaRPr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816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0C864-D80A-9AB4-B4D1-5AC05F0F0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F9228B37-BF9C-0AC5-EE3F-EF14B72BB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614" y="1295831"/>
            <a:ext cx="697293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Sprint Structure</a:t>
            </a:r>
            <a:endParaRPr sz="6000"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887392C-559D-A0E5-B988-ED2E22CC621B}"/>
              </a:ext>
            </a:extLst>
          </p:cNvPr>
          <p:cNvSpPr txBox="1"/>
          <p:nvPr/>
        </p:nvSpPr>
        <p:spPr>
          <a:xfrm>
            <a:off x="1869438" y="2547315"/>
            <a:ext cx="14900911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Roles and Activities in typical sprint</a:t>
            </a:r>
            <a:endParaRPr lang="en-IN" sz="2500" dirty="0">
              <a:latin typeface="Tahoma"/>
              <a:cs typeface="Tahom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165C7A-07C9-BEF6-185A-BECAF124383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0" y="1777878"/>
            <a:ext cx="3974556" cy="7832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22AB82-576F-068F-4A0D-8A55833E580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150" y="1739959"/>
            <a:ext cx="3731990" cy="77523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C59A27-79F2-243C-5003-C5DC97CD1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438" y="6978650"/>
            <a:ext cx="6694510" cy="26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2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39B5B-ECEE-E1CF-471A-5F13F68A3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BD8DC08-E919-F1BB-B3B9-E889B3FCA7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3882" y="1035050"/>
            <a:ext cx="971613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Sprint Review (Demo)</a:t>
            </a:r>
            <a:endParaRPr sz="6000" dirty="0"/>
          </a:p>
        </p:txBody>
      </p:sp>
      <p:sp>
        <p:nvSpPr>
          <p:cNvPr id="22" name="object 32">
            <a:extLst>
              <a:ext uri="{FF2B5EF4-FFF2-40B4-BE49-F238E27FC236}">
                <a16:creationId xmlns:a16="http://schemas.microsoft.com/office/drawing/2014/main" id="{EC0A436A-C8A6-3075-4B5F-8007E4C89CE5}"/>
              </a:ext>
            </a:extLst>
          </p:cNvPr>
          <p:cNvSpPr txBox="1"/>
          <p:nvPr/>
        </p:nvSpPr>
        <p:spPr>
          <a:xfrm>
            <a:off x="2063750" y="2447561"/>
            <a:ext cx="9296400" cy="4931093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276225" marR="17780" indent="-238760">
              <a:lnSpc>
                <a:spcPct val="76100"/>
              </a:lnSpc>
              <a:spcBef>
                <a:spcPts val="650"/>
              </a:spcBef>
              <a:buClr>
                <a:srgbClr val="5F7BAE"/>
              </a:buClr>
              <a:buSzPct val="148717"/>
              <a:buFontTx/>
              <a:buChar char="•"/>
              <a:tabLst>
                <a:tab pos="277495" algn="l"/>
              </a:tabLst>
            </a:pPr>
            <a:r>
              <a:rPr lang="en-US" sz="3600" kern="0" dirty="0">
                <a:latin typeface="Arial MT"/>
                <a:cs typeface="Arial MT"/>
              </a:rPr>
              <a:t>Team presents what it accomplished during the sprint</a:t>
            </a:r>
          </a:p>
          <a:p>
            <a:pPr marL="276225" marR="17780" indent="-238760">
              <a:lnSpc>
                <a:spcPct val="76100"/>
              </a:lnSpc>
              <a:spcBef>
                <a:spcPts val="650"/>
              </a:spcBef>
              <a:buClr>
                <a:srgbClr val="5F7BAE"/>
              </a:buClr>
              <a:buSzPct val="148717"/>
              <a:buChar char="•"/>
              <a:tabLst>
                <a:tab pos="277495" algn="l"/>
              </a:tabLst>
            </a:pPr>
            <a:r>
              <a:rPr lang="en-US" sz="3600" kern="0" dirty="0">
                <a:latin typeface="Arial MT"/>
                <a:cs typeface="Arial MT"/>
              </a:rPr>
              <a:t>Typically takes the form of a demo of new 	features or underlying architecture</a:t>
            </a:r>
          </a:p>
          <a:p>
            <a:pPr marL="276860" indent="-238760">
              <a:lnSpc>
                <a:spcPct val="100000"/>
              </a:lnSpc>
              <a:spcBef>
                <a:spcPts val="250"/>
              </a:spcBef>
              <a:buClr>
                <a:srgbClr val="5F7BAE"/>
              </a:buClr>
              <a:buSzPct val="148717"/>
              <a:buChar char="•"/>
              <a:tabLst>
                <a:tab pos="276860" algn="l"/>
              </a:tabLst>
            </a:pPr>
            <a:r>
              <a:rPr lang="en-US" sz="3600" kern="0" dirty="0">
                <a:latin typeface="Arial MT"/>
                <a:cs typeface="Arial MT"/>
              </a:rPr>
              <a:t>Informal</a:t>
            </a:r>
          </a:p>
          <a:p>
            <a:pPr marL="462280" lvl="1" indent="-239395">
              <a:lnSpc>
                <a:spcPct val="100000"/>
              </a:lnSpc>
              <a:spcBef>
                <a:spcPts val="280"/>
              </a:spcBef>
              <a:buSzPct val="150000"/>
              <a:buChar char="•"/>
              <a:tabLst>
                <a:tab pos="462280" algn="l"/>
              </a:tabLst>
            </a:pPr>
            <a:r>
              <a:rPr lang="en-US" sz="3600" kern="0" dirty="0">
                <a:latin typeface="Arial MT"/>
                <a:cs typeface="Arial MT"/>
              </a:rPr>
              <a:t>2-hour prep time rule</a:t>
            </a:r>
          </a:p>
          <a:p>
            <a:pPr marL="462280" lvl="1" indent="-239395">
              <a:lnSpc>
                <a:spcPct val="100000"/>
              </a:lnSpc>
              <a:spcBef>
                <a:spcPts val="280"/>
              </a:spcBef>
              <a:buSzPct val="150000"/>
              <a:buChar char="•"/>
              <a:tabLst>
                <a:tab pos="462280" algn="l"/>
              </a:tabLst>
            </a:pPr>
            <a:r>
              <a:rPr lang="en-US" sz="3600" kern="0" dirty="0">
                <a:latin typeface="Arial MT"/>
                <a:cs typeface="Arial MT"/>
              </a:rPr>
              <a:t>No slides</a:t>
            </a:r>
          </a:p>
          <a:p>
            <a:pPr marL="276860" indent="-238760">
              <a:lnSpc>
                <a:spcPct val="100000"/>
              </a:lnSpc>
              <a:spcBef>
                <a:spcPts val="300"/>
              </a:spcBef>
              <a:buClr>
                <a:srgbClr val="5F7BAE"/>
              </a:buClr>
              <a:buSzPct val="148717"/>
              <a:buChar char="•"/>
              <a:tabLst>
                <a:tab pos="276860" algn="l"/>
              </a:tabLst>
            </a:pPr>
            <a:r>
              <a:rPr lang="en-US" sz="3600" kern="0" dirty="0">
                <a:latin typeface="Arial MT"/>
                <a:cs typeface="Arial MT"/>
              </a:rPr>
              <a:t>Whole team participates</a:t>
            </a:r>
          </a:p>
          <a:p>
            <a:pPr marL="276860" indent="-238760">
              <a:lnSpc>
                <a:spcPct val="100000"/>
              </a:lnSpc>
              <a:spcBef>
                <a:spcPts val="250"/>
              </a:spcBef>
              <a:buClr>
                <a:srgbClr val="5F7BAE"/>
              </a:buClr>
              <a:buSzPct val="148717"/>
              <a:buChar char="•"/>
              <a:tabLst>
                <a:tab pos="276860" algn="l"/>
              </a:tabLst>
            </a:pPr>
            <a:r>
              <a:rPr lang="en-US" sz="3600" kern="0" dirty="0">
                <a:latin typeface="Arial MT"/>
                <a:cs typeface="Arial MT"/>
              </a:rPr>
              <a:t>Invite the world</a:t>
            </a:r>
            <a:endParaRPr sz="3600" kern="0" dirty="0">
              <a:latin typeface="Arial MT"/>
              <a:cs typeface="Arial MT"/>
            </a:endParaRPr>
          </a:p>
        </p:txBody>
      </p:sp>
      <p:grpSp>
        <p:nvGrpSpPr>
          <p:cNvPr id="25" name="object 35">
            <a:extLst>
              <a:ext uri="{FF2B5EF4-FFF2-40B4-BE49-F238E27FC236}">
                <a16:creationId xmlns:a16="http://schemas.microsoft.com/office/drawing/2014/main" id="{838C96E9-63B8-7EC1-C311-7B3FBE933BAA}"/>
              </a:ext>
            </a:extLst>
          </p:cNvPr>
          <p:cNvGrpSpPr/>
          <p:nvPr/>
        </p:nvGrpSpPr>
        <p:grpSpPr>
          <a:xfrm>
            <a:off x="11741150" y="2443452"/>
            <a:ext cx="6248400" cy="6592598"/>
            <a:chOff x="10389994" y="4859717"/>
            <a:chExt cx="2430366" cy="3408125"/>
          </a:xfrm>
        </p:grpSpPr>
        <p:pic>
          <p:nvPicPr>
            <p:cNvPr id="26" name="object 36">
              <a:extLst>
                <a:ext uri="{FF2B5EF4-FFF2-40B4-BE49-F238E27FC236}">
                  <a16:creationId xmlns:a16="http://schemas.microsoft.com/office/drawing/2014/main" id="{57595A46-A271-58C2-DB11-B80F0FCD9BA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9994" y="6491852"/>
              <a:ext cx="2430366" cy="1775990"/>
            </a:xfrm>
            <a:prstGeom prst="rect">
              <a:avLst/>
            </a:prstGeom>
          </p:spPr>
        </p:pic>
        <p:pic>
          <p:nvPicPr>
            <p:cNvPr id="28" name="object 38">
              <a:extLst>
                <a:ext uri="{FF2B5EF4-FFF2-40B4-BE49-F238E27FC236}">
                  <a16:creationId xmlns:a16="http://schemas.microsoft.com/office/drawing/2014/main" id="{55289CD5-4AB9-4ACD-3BC6-5374ED4099C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9994" y="4859717"/>
              <a:ext cx="2430366" cy="1466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654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11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42935" y="2162736"/>
            <a:ext cx="5131953" cy="8096531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58950" y="761182"/>
            <a:ext cx="979233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Continuous Improvement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758950" y="1970665"/>
            <a:ext cx="10993290" cy="11695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485255" algn="l"/>
              </a:tabLst>
            </a:pPr>
            <a:r>
              <a:rPr sz="2500" spc="-60" dirty="0">
                <a:latin typeface="Tahoma"/>
                <a:cs typeface="Tahoma"/>
              </a:rPr>
              <a:t>Embracing</a:t>
            </a:r>
            <a:r>
              <a:rPr sz="2500" spc="-235" dirty="0">
                <a:latin typeface="Tahoma"/>
                <a:cs typeface="Tahoma"/>
              </a:rPr>
              <a:t> </a:t>
            </a:r>
            <a:r>
              <a:rPr sz="2500" spc="-60" dirty="0">
                <a:latin typeface="Tahoma"/>
                <a:cs typeface="Tahoma"/>
              </a:rPr>
              <a:t>a</a:t>
            </a:r>
            <a:r>
              <a:rPr sz="2500" spc="-23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culture</a:t>
            </a:r>
            <a:r>
              <a:rPr sz="2500" spc="-229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of</a:t>
            </a:r>
            <a:r>
              <a:rPr lang="en-IN" sz="2500" spc="-25" dirty="0">
                <a:latin typeface="Tahoma"/>
                <a:cs typeface="Tahoma"/>
              </a:rPr>
              <a:t> </a:t>
            </a:r>
            <a:r>
              <a:rPr lang="en-IN" sz="2500" b="1" spc="-25" dirty="0">
                <a:latin typeface="Tahoma"/>
                <a:cs typeface="Tahoma"/>
              </a:rPr>
              <a:t>continuous improvement </a:t>
            </a:r>
            <a:r>
              <a:rPr sz="2500" spc="-25" dirty="0">
                <a:latin typeface="Tahoma"/>
                <a:cs typeface="Tahoma"/>
              </a:rPr>
              <a:t>is</a:t>
            </a:r>
            <a:r>
              <a:rPr lang="en-IN" sz="2500" spc="-25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essential</a:t>
            </a:r>
            <a:r>
              <a:rPr sz="2500" spc="-245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in</a:t>
            </a:r>
            <a:r>
              <a:rPr sz="2500" spc="-240" dirty="0">
                <a:latin typeface="Tahoma"/>
                <a:cs typeface="Tahoma"/>
              </a:rPr>
              <a:t> </a:t>
            </a:r>
            <a:r>
              <a:rPr sz="2500" spc="-70" dirty="0">
                <a:latin typeface="Tahoma"/>
                <a:cs typeface="Tahoma"/>
              </a:rPr>
              <a:t>Agile</a:t>
            </a:r>
            <a:r>
              <a:rPr sz="2500" spc="-245" dirty="0">
                <a:latin typeface="Tahoma"/>
                <a:cs typeface="Tahoma"/>
              </a:rPr>
              <a:t> </a:t>
            </a:r>
            <a:r>
              <a:rPr sz="2500" spc="-65" dirty="0">
                <a:latin typeface="Tahoma"/>
                <a:cs typeface="Tahoma"/>
              </a:rPr>
              <a:t>Scrum.</a:t>
            </a:r>
            <a:r>
              <a:rPr sz="2500" spc="-24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Encouraging</a:t>
            </a:r>
            <a:r>
              <a:rPr lang="en-IN" sz="2500" spc="-10" dirty="0">
                <a:latin typeface="Tahoma"/>
                <a:cs typeface="Tahoma"/>
              </a:rPr>
              <a:t> </a:t>
            </a:r>
            <a:r>
              <a:rPr lang="en-IN" sz="2500" b="1" spc="-10" dirty="0">
                <a:latin typeface="Tahoma"/>
                <a:cs typeface="Tahoma"/>
              </a:rPr>
              <a:t>feedback loops </a:t>
            </a:r>
            <a:r>
              <a:rPr sz="2500" spc="-40" dirty="0">
                <a:latin typeface="Tahoma"/>
                <a:cs typeface="Tahoma"/>
              </a:rPr>
              <a:t>and</a:t>
            </a:r>
            <a:r>
              <a:rPr lang="en-IN" sz="2500" spc="-4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implementing</a:t>
            </a:r>
            <a:r>
              <a:rPr lang="en-IN" sz="2500" spc="-10" dirty="0">
                <a:latin typeface="Tahoma"/>
                <a:cs typeface="Tahoma"/>
              </a:rPr>
              <a:t> </a:t>
            </a:r>
            <a:r>
              <a:rPr lang="en-IN" sz="2500" b="1" spc="-10" dirty="0">
                <a:latin typeface="Tahoma"/>
                <a:cs typeface="Tahoma"/>
              </a:rPr>
              <a:t>retrospective</a:t>
            </a:r>
            <a:r>
              <a:rPr lang="en-IN" sz="2500" spc="-1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practices</a:t>
            </a:r>
            <a:r>
              <a:rPr lang="en-IN" sz="2500" spc="-1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enables</a:t>
            </a:r>
            <a:r>
              <a:rPr sz="2500" spc="-240" dirty="0">
                <a:latin typeface="Tahoma"/>
                <a:cs typeface="Tahoma"/>
              </a:rPr>
              <a:t> </a:t>
            </a:r>
            <a:r>
              <a:rPr sz="2500" spc="-70" dirty="0">
                <a:latin typeface="Tahoma"/>
                <a:cs typeface="Tahoma"/>
              </a:rPr>
              <a:t>teams</a:t>
            </a:r>
            <a:r>
              <a:rPr sz="2500" spc="-235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to</a:t>
            </a:r>
            <a:r>
              <a:rPr sz="2500" spc="-24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identify</a:t>
            </a:r>
            <a:r>
              <a:rPr sz="2500" spc="-235" dirty="0">
                <a:latin typeface="Tahoma"/>
                <a:cs typeface="Tahoma"/>
              </a:rPr>
              <a:t> </a:t>
            </a:r>
            <a:r>
              <a:rPr sz="2500" spc="-85" dirty="0">
                <a:latin typeface="Tahoma"/>
                <a:cs typeface="Tahoma"/>
              </a:rPr>
              <a:t>areas</a:t>
            </a:r>
            <a:r>
              <a:rPr sz="2500" spc="-235" dirty="0">
                <a:latin typeface="Tahoma"/>
                <a:cs typeface="Tahoma"/>
              </a:rPr>
              <a:t> </a:t>
            </a:r>
            <a:r>
              <a:rPr sz="2500" spc="-70" dirty="0">
                <a:latin typeface="Tahoma"/>
                <a:cs typeface="Tahoma"/>
              </a:rPr>
              <a:t>for</a:t>
            </a:r>
            <a:r>
              <a:rPr sz="2500" spc="-24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enhancement </a:t>
            </a:r>
            <a:r>
              <a:rPr sz="2500" spc="-40" dirty="0">
                <a:latin typeface="Tahoma"/>
                <a:cs typeface="Tahoma"/>
              </a:rPr>
              <a:t>and</a:t>
            </a:r>
            <a:r>
              <a:rPr sz="2500" spc="-265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drive</a:t>
            </a:r>
            <a:r>
              <a:rPr lang="en-IN" sz="2500" spc="-20" dirty="0">
                <a:latin typeface="Tahoma"/>
                <a:cs typeface="Tahoma"/>
              </a:rPr>
              <a:t> </a:t>
            </a:r>
            <a:r>
              <a:rPr lang="en-IN" sz="2500" b="1" spc="-20" dirty="0">
                <a:latin typeface="Tahoma"/>
                <a:cs typeface="Tahoma"/>
              </a:rPr>
              <a:t>innovation</a:t>
            </a:r>
            <a:r>
              <a:rPr sz="2500" spc="-50" dirty="0">
                <a:latin typeface="Tahoma"/>
                <a:cs typeface="Tahoma"/>
              </a:rPr>
              <a:t>.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ED6D6034-980A-03A3-8261-7C581073260C}"/>
              </a:ext>
            </a:extLst>
          </p:cNvPr>
          <p:cNvSpPr txBox="1">
            <a:spLocks/>
          </p:cNvSpPr>
          <p:nvPr/>
        </p:nvSpPr>
        <p:spPr>
          <a:xfrm>
            <a:off x="1948583" y="5195624"/>
            <a:ext cx="4831080" cy="543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000" b="1" i="0">
                <a:solidFill>
                  <a:srgbClr val="36D636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>
              <a:spcBef>
                <a:spcPts val="1520"/>
              </a:spcBef>
            </a:pPr>
            <a:r>
              <a:rPr lang="en-IN" sz="3450" spc="-70" dirty="0">
                <a:solidFill>
                  <a:srgbClr val="5F7BAE"/>
                </a:solidFill>
                <a:latin typeface="Arial MT"/>
                <a:ea typeface="+mn-ea"/>
              </a:rPr>
              <a:t>Sprint retrospective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8AB677F-110D-5AE0-6730-9BAC78EE8001}"/>
              </a:ext>
            </a:extLst>
          </p:cNvPr>
          <p:cNvSpPr txBox="1"/>
          <p:nvPr/>
        </p:nvSpPr>
        <p:spPr>
          <a:xfrm>
            <a:off x="1948582" y="5768610"/>
            <a:ext cx="5068167" cy="36792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4160" indent="-238760">
              <a:spcBef>
                <a:spcPts val="355"/>
              </a:spcBef>
              <a:buClr>
                <a:srgbClr val="5F7BAE"/>
              </a:buClr>
              <a:buSzPct val="148717"/>
              <a:buFontTx/>
              <a:buChar char="•"/>
              <a:tabLst>
                <a:tab pos="264160" algn="l"/>
              </a:tabLst>
            </a:pPr>
            <a:r>
              <a:rPr lang="en-US" sz="2200" kern="0" dirty="0">
                <a:latin typeface="Arial MT"/>
                <a:cs typeface="Arial MT"/>
              </a:rPr>
              <a:t>Periodically take a look at what is and is not </a:t>
            </a:r>
            <a:r>
              <a:rPr lang="en-IN" sz="2200" kern="0" dirty="0">
                <a:latin typeface="Arial MT"/>
                <a:cs typeface="Arial MT"/>
              </a:rPr>
              <a:t>working</a:t>
            </a:r>
          </a:p>
          <a:p>
            <a:pPr marL="264160" indent="-238760">
              <a:lnSpc>
                <a:spcPct val="100000"/>
              </a:lnSpc>
              <a:spcBef>
                <a:spcPts val="355"/>
              </a:spcBef>
              <a:buClr>
                <a:srgbClr val="5F7BAE"/>
              </a:buClr>
              <a:buSzPct val="148717"/>
              <a:buChar char="•"/>
              <a:tabLst>
                <a:tab pos="264160" algn="l"/>
              </a:tabLst>
            </a:pPr>
            <a:r>
              <a:rPr sz="2200" kern="0" dirty="0">
                <a:latin typeface="Arial MT"/>
                <a:cs typeface="Arial MT"/>
              </a:rPr>
              <a:t>Typically around 30 minutes</a:t>
            </a:r>
          </a:p>
          <a:p>
            <a:pPr marL="264160" indent="-238760">
              <a:lnSpc>
                <a:spcPct val="100000"/>
              </a:lnSpc>
              <a:spcBef>
                <a:spcPts val="305"/>
              </a:spcBef>
              <a:buClr>
                <a:srgbClr val="5F7BAE"/>
              </a:buClr>
              <a:buSzPct val="148717"/>
              <a:buChar char="•"/>
              <a:tabLst>
                <a:tab pos="264160" algn="l"/>
              </a:tabLst>
            </a:pPr>
            <a:r>
              <a:rPr sz="2200" kern="0" dirty="0">
                <a:latin typeface="Arial MT"/>
                <a:cs typeface="Arial MT"/>
              </a:rPr>
              <a:t>Done after every sprint</a:t>
            </a:r>
          </a:p>
          <a:p>
            <a:pPr marL="264160" indent="-238760">
              <a:lnSpc>
                <a:spcPct val="100000"/>
              </a:lnSpc>
              <a:spcBef>
                <a:spcPts val="355"/>
              </a:spcBef>
              <a:buClr>
                <a:srgbClr val="5F7BAE"/>
              </a:buClr>
              <a:buSzPct val="148717"/>
              <a:buChar char="•"/>
              <a:tabLst>
                <a:tab pos="264160" algn="l"/>
              </a:tabLst>
            </a:pPr>
            <a:r>
              <a:rPr sz="2200" kern="0" dirty="0">
                <a:latin typeface="Arial MT"/>
                <a:cs typeface="Arial MT"/>
              </a:rPr>
              <a:t>Whole team participates</a:t>
            </a:r>
          </a:p>
          <a:p>
            <a:pPr marL="449580" lvl="1" indent="-239395">
              <a:lnSpc>
                <a:spcPct val="100000"/>
              </a:lnSpc>
              <a:spcBef>
                <a:spcPts val="395"/>
              </a:spcBef>
              <a:buSzPct val="150000"/>
              <a:buChar char="•"/>
              <a:tabLst>
                <a:tab pos="449580" algn="l"/>
              </a:tabLst>
            </a:pPr>
            <a:r>
              <a:rPr sz="2200" kern="0" dirty="0">
                <a:latin typeface="Arial MT"/>
                <a:cs typeface="Arial MT"/>
              </a:rPr>
              <a:t>ScrumMaster</a:t>
            </a:r>
          </a:p>
          <a:p>
            <a:pPr marL="449580" lvl="1" indent="-239395">
              <a:lnSpc>
                <a:spcPct val="100000"/>
              </a:lnSpc>
              <a:spcBef>
                <a:spcPts val="440"/>
              </a:spcBef>
              <a:buSzPct val="150000"/>
              <a:buChar char="•"/>
              <a:tabLst>
                <a:tab pos="449580" algn="l"/>
              </a:tabLst>
            </a:pPr>
            <a:r>
              <a:rPr sz="2200" kern="0" dirty="0">
                <a:latin typeface="Arial MT"/>
                <a:cs typeface="Arial MT"/>
              </a:rPr>
              <a:t>Product owner</a:t>
            </a:r>
          </a:p>
          <a:p>
            <a:pPr marL="449580" lvl="1" indent="-239395">
              <a:lnSpc>
                <a:spcPct val="100000"/>
              </a:lnSpc>
              <a:spcBef>
                <a:spcPts val="385"/>
              </a:spcBef>
              <a:buSzPct val="150000"/>
              <a:buChar char="•"/>
              <a:tabLst>
                <a:tab pos="449580" algn="l"/>
              </a:tabLst>
            </a:pPr>
            <a:r>
              <a:rPr sz="2200" kern="0" dirty="0">
                <a:latin typeface="Arial MT"/>
                <a:cs typeface="Arial MT"/>
              </a:rPr>
              <a:t>Team</a:t>
            </a:r>
          </a:p>
          <a:p>
            <a:pPr marL="449580" lvl="1" indent="-239395">
              <a:lnSpc>
                <a:spcPct val="100000"/>
              </a:lnSpc>
              <a:spcBef>
                <a:spcPts val="390"/>
              </a:spcBef>
              <a:buSzPct val="150000"/>
              <a:buChar char="•"/>
              <a:tabLst>
                <a:tab pos="449580" algn="l"/>
              </a:tabLst>
            </a:pPr>
            <a:r>
              <a:rPr sz="2200" kern="0" dirty="0">
                <a:latin typeface="Arial MT"/>
                <a:cs typeface="Arial MT"/>
              </a:rPr>
              <a:t>Possibly customers and others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Arial MT"/>
              <a:cs typeface="Arial MT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C2DED90-8747-28DE-5F98-98900DE876B2}"/>
              </a:ext>
            </a:extLst>
          </p:cNvPr>
          <p:cNvSpPr/>
          <p:nvPr/>
        </p:nvSpPr>
        <p:spPr>
          <a:xfrm>
            <a:off x="1758950" y="5149850"/>
            <a:ext cx="5474335" cy="4104004"/>
          </a:xfrm>
          <a:custGeom>
            <a:avLst/>
            <a:gdLst/>
            <a:ahLst/>
            <a:cxnLst/>
            <a:rect l="l" t="t" r="r" b="b"/>
            <a:pathLst>
              <a:path w="5474335" h="4104004">
                <a:moveTo>
                  <a:pt x="0" y="4103827"/>
                </a:moveTo>
                <a:lnTo>
                  <a:pt x="5473890" y="4103827"/>
                </a:lnTo>
                <a:lnTo>
                  <a:pt x="5473890" y="0"/>
                </a:lnTo>
                <a:lnTo>
                  <a:pt x="0" y="0"/>
                </a:lnTo>
                <a:lnTo>
                  <a:pt x="0" y="410382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80E2296A-B5AF-92F9-1064-7F4500E3B694}"/>
              </a:ext>
            </a:extLst>
          </p:cNvPr>
          <p:cNvGrpSpPr/>
          <p:nvPr/>
        </p:nvGrpSpPr>
        <p:grpSpPr>
          <a:xfrm>
            <a:off x="8180472" y="6602553"/>
            <a:ext cx="3149600" cy="1371599"/>
            <a:chOff x="1231900" y="6896100"/>
            <a:chExt cx="3149600" cy="1371599"/>
          </a:xfrm>
        </p:grpSpPr>
        <p:pic>
          <p:nvPicPr>
            <p:cNvPr id="20" name="object 13">
              <a:extLst>
                <a:ext uri="{FF2B5EF4-FFF2-40B4-BE49-F238E27FC236}">
                  <a16:creationId xmlns:a16="http://schemas.microsoft.com/office/drawing/2014/main" id="{95FE6D21-71B2-5001-D17B-53937E81C6D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900" y="6896100"/>
              <a:ext cx="2260600" cy="698499"/>
            </a:xfrm>
            <a:prstGeom prst="rect">
              <a:avLst/>
            </a:prstGeom>
          </p:spPr>
        </p:pic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D846C4D8-A995-2B66-D03E-F1DE872CF5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6329" y="6960984"/>
              <a:ext cx="2061946" cy="527469"/>
            </a:xfrm>
            <a:prstGeom prst="rect">
              <a:avLst/>
            </a:prstGeom>
          </p:spPr>
        </p:pic>
        <p:sp>
          <p:nvSpPr>
            <p:cNvPr id="22" name="object 15">
              <a:extLst>
                <a:ext uri="{FF2B5EF4-FFF2-40B4-BE49-F238E27FC236}">
                  <a16:creationId xmlns:a16="http://schemas.microsoft.com/office/drawing/2014/main" id="{AB36200C-B784-025C-2185-D362F4810E38}"/>
                </a:ext>
              </a:extLst>
            </p:cNvPr>
            <p:cNvSpPr/>
            <p:nvPr/>
          </p:nvSpPr>
          <p:spPr>
            <a:xfrm>
              <a:off x="1316335" y="6960983"/>
              <a:ext cx="2062480" cy="527685"/>
            </a:xfrm>
            <a:custGeom>
              <a:avLst/>
              <a:gdLst/>
              <a:ahLst/>
              <a:cxnLst/>
              <a:rect l="l" t="t" r="r" b="b"/>
              <a:pathLst>
                <a:path w="2062479" h="527684">
                  <a:moveTo>
                    <a:pt x="0" y="363067"/>
                  </a:moveTo>
                  <a:lnTo>
                    <a:pt x="0" y="164414"/>
                  </a:lnTo>
                  <a:lnTo>
                    <a:pt x="5872" y="120705"/>
                  </a:lnTo>
                  <a:lnTo>
                    <a:pt x="22446" y="81430"/>
                  </a:lnTo>
                  <a:lnTo>
                    <a:pt x="48153" y="48155"/>
                  </a:lnTo>
                  <a:lnTo>
                    <a:pt x="81426" y="22447"/>
                  </a:lnTo>
                  <a:lnTo>
                    <a:pt x="120698" y="5872"/>
                  </a:lnTo>
                  <a:lnTo>
                    <a:pt x="164401" y="0"/>
                  </a:lnTo>
                  <a:lnTo>
                    <a:pt x="1897532" y="0"/>
                  </a:lnTo>
                  <a:lnTo>
                    <a:pt x="1941240" y="5872"/>
                  </a:lnTo>
                  <a:lnTo>
                    <a:pt x="1980516" y="22447"/>
                  </a:lnTo>
                  <a:lnTo>
                    <a:pt x="2013791" y="48155"/>
                  </a:lnTo>
                  <a:lnTo>
                    <a:pt x="2039499" y="81430"/>
                  </a:lnTo>
                  <a:lnTo>
                    <a:pt x="2056073" y="120705"/>
                  </a:lnTo>
                  <a:lnTo>
                    <a:pt x="2061946" y="164414"/>
                  </a:lnTo>
                  <a:lnTo>
                    <a:pt x="2061946" y="363067"/>
                  </a:lnTo>
                  <a:lnTo>
                    <a:pt x="2056073" y="406775"/>
                  </a:lnTo>
                  <a:lnTo>
                    <a:pt x="2039499" y="446047"/>
                  </a:lnTo>
                  <a:lnTo>
                    <a:pt x="2013791" y="479320"/>
                  </a:lnTo>
                  <a:lnTo>
                    <a:pt x="1980516" y="505025"/>
                  </a:lnTo>
                  <a:lnTo>
                    <a:pt x="1941240" y="521597"/>
                  </a:lnTo>
                  <a:lnTo>
                    <a:pt x="1897532" y="527469"/>
                  </a:lnTo>
                  <a:lnTo>
                    <a:pt x="164401" y="527469"/>
                  </a:lnTo>
                  <a:lnTo>
                    <a:pt x="120698" y="521597"/>
                  </a:lnTo>
                  <a:lnTo>
                    <a:pt x="81426" y="505025"/>
                  </a:lnTo>
                  <a:lnTo>
                    <a:pt x="48153" y="479320"/>
                  </a:lnTo>
                  <a:lnTo>
                    <a:pt x="22446" y="446047"/>
                  </a:lnTo>
                  <a:lnTo>
                    <a:pt x="5872" y="406775"/>
                  </a:lnTo>
                  <a:lnTo>
                    <a:pt x="0" y="363067"/>
                  </a:lnTo>
                  <a:close/>
                </a:path>
              </a:pathLst>
            </a:custGeom>
            <a:ln w="13703">
              <a:solidFill>
                <a:srgbClr val="005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16">
              <a:extLst>
                <a:ext uri="{FF2B5EF4-FFF2-40B4-BE49-F238E27FC236}">
                  <a16:creationId xmlns:a16="http://schemas.microsoft.com/office/drawing/2014/main" id="{751A4046-2CE9-B999-6F3C-EFB5E1F7B06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3600" y="7556500"/>
              <a:ext cx="2247900" cy="711199"/>
            </a:xfrm>
            <a:prstGeom prst="rect">
              <a:avLst/>
            </a:prstGeom>
          </p:spPr>
        </p:pic>
        <p:pic>
          <p:nvPicPr>
            <p:cNvPr id="25" name="object 17">
              <a:extLst>
                <a:ext uri="{FF2B5EF4-FFF2-40B4-BE49-F238E27FC236}">
                  <a16:creationId xmlns:a16="http://schemas.microsoft.com/office/drawing/2014/main" id="{22DACE0C-2AA9-1B6A-66BE-2D0DEEE1329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3724" y="7625460"/>
              <a:ext cx="2061946" cy="527469"/>
            </a:xfrm>
            <a:prstGeom prst="rect">
              <a:avLst/>
            </a:prstGeom>
          </p:spPr>
        </p:pic>
        <p:sp>
          <p:nvSpPr>
            <p:cNvPr id="26" name="object 18">
              <a:extLst>
                <a:ext uri="{FF2B5EF4-FFF2-40B4-BE49-F238E27FC236}">
                  <a16:creationId xmlns:a16="http://schemas.microsoft.com/office/drawing/2014/main" id="{99334A2C-207C-B5EB-F950-80968DFE2E72}"/>
                </a:ext>
              </a:extLst>
            </p:cNvPr>
            <p:cNvSpPr/>
            <p:nvPr/>
          </p:nvSpPr>
          <p:spPr>
            <a:xfrm>
              <a:off x="2213725" y="7625462"/>
              <a:ext cx="2062480" cy="527685"/>
            </a:xfrm>
            <a:custGeom>
              <a:avLst/>
              <a:gdLst/>
              <a:ahLst/>
              <a:cxnLst/>
              <a:rect l="l" t="t" r="r" b="b"/>
              <a:pathLst>
                <a:path w="2062479" h="527684">
                  <a:moveTo>
                    <a:pt x="0" y="363067"/>
                  </a:moveTo>
                  <a:lnTo>
                    <a:pt x="0" y="164414"/>
                  </a:lnTo>
                  <a:lnTo>
                    <a:pt x="5872" y="120705"/>
                  </a:lnTo>
                  <a:lnTo>
                    <a:pt x="22446" y="81430"/>
                  </a:lnTo>
                  <a:lnTo>
                    <a:pt x="48153" y="48155"/>
                  </a:lnTo>
                  <a:lnTo>
                    <a:pt x="81426" y="22447"/>
                  </a:lnTo>
                  <a:lnTo>
                    <a:pt x="120698" y="5872"/>
                  </a:lnTo>
                  <a:lnTo>
                    <a:pt x="164401" y="0"/>
                  </a:lnTo>
                  <a:lnTo>
                    <a:pt x="1897532" y="0"/>
                  </a:lnTo>
                  <a:lnTo>
                    <a:pt x="1941240" y="5872"/>
                  </a:lnTo>
                  <a:lnTo>
                    <a:pt x="1980516" y="22447"/>
                  </a:lnTo>
                  <a:lnTo>
                    <a:pt x="2013791" y="48155"/>
                  </a:lnTo>
                  <a:lnTo>
                    <a:pt x="2039499" y="81430"/>
                  </a:lnTo>
                  <a:lnTo>
                    <a:pt x="2056073" y="120705"/>
                  </a:lnTo>
                  <a:lnTo>
                    <a:pt x="2061946" y="164414"/>
                  </a:lnTo>
                  <a:lnTo>
                    <a:pt x="2061946" y="363067"/>
                  </a:lnTo>
                  <a:lnTo>
                    <a:pt x="2056073" y="406775"/>
                  </a:lnTo>
                  <a:lnTo>
                    <a:pt x="2039499" y="446047"/>
                  </a:lnTo>
                  <a:lnTo>
                    <a:pt x="2013791" y="479320"/>
                  </a:lnTo>
                  <a:lnTo>
                    <a:pt x="1980516" y="505025"/>
                  </a:lnTo>
                  <a:lnTo>
                    <a:pt x="1941240" y="521597"/>
                  </a:lnTo>
                  <a:lnTo>
                    <a:pt x="1897532" y="527469"/>
                  </a:lnTo>
                  <a:lnTo>
                    <a:pt x="164401" y="527469"/>
                  </a:lnTo>
                  <a:lnTo>
                    <a:pt x="120698" y="521597"/>
                  </a:lnTo>
                  <a:lnTo>
                    <a:pt x="81426" y="505025"/>
                  </a:lnTo>
                  <a:lnTo>
                    <a:pt x="48153" y="479320"/>
                  </a:lnTo>
                  <a:lnTo>
                    <a:pt x="22446" y="446047"/>
                  </a:lnTo>
                  <a:lnTo>
                    <a:pt x="5872" y="406775"/>
                  </a:lnTo>
                  <a:lnTo>
                    <a:pt x="0" y="363067"/>
                  </a:lnTo>
                  <a:close/>
                </a:path>
              </a:pathLst>
            </a:custGeom>
            <a:ln w="13703">
              <a:solidFill>
                <a:srgbClr val="005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19">
            <a:extLst>
              <a:ext uri="{FF2B5EF4-FFF2-40B4-BE49-F238E27FC236}">
                <a16:creationId xmlns:a16="http://schemas.microsoft.com/office/drawing/2014/main" id="{10CC6696-2D51-4919-88EA-FB964464A4ED}"/>
              </a:ext>
            </a:extLst>
          </p:cNvPr>
          <p:cNvSpPr txBox="1"/>
          <p:nvPr/>
        </p:nvSpPr>
        <p:spPr>
          <a:xfrm>
            <a:off x="7623980" y="5015385"/>
            <a:ext cx="5128260" cy="272796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20"/>
              </a:spcBef>
            </a:pPr>
            <a:r>
              <a:rPr sz="3450" spc="-70" dirty="0">
                <a:solidFill>
                  <a:srgbClr val="5F7BAE"/>
                </a:solidFill>
                <a:latin typeface="Arial MT"/>
                <a:cs typeface="Arial MT"/>
              </a:rPr>
              <a:t>Start</a:t>
            </a:r>
            <a:r>
              <a:rPr sz="3450" spc="-55" dirty="0">
                <a:solidFill>
                  <a:srgbClr val="5F7BAE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5F7BAE"/>
                </a:solidFill>
                <a:latin typeface="Arial MT"/>
                <a:cs typeface="Arial MT"/>
              </a:rPr>
              <a:t>/</a:t>
            </a:r>
            <a:r>
              <a:rPr sz="3450" spc="-50" dirty="0">
                <a:solidFill>
                  <a:srgbClr val="5F7BAE"/>
                </a:solidFill>
                <a:latin typeface="Arial MT"/>
                <a:cs typeface="Arial MT"/>
              </a:rPr>
              <a:t> </a:t>
            </a:r>
            <a:r>
              <a:rPr sz="3450" spc="-185" dirty="0">
                <a:solidFill>
                  <a:srgbClr val="5F7BAE"/>
                </a:solidFill>
                <a:latin typeface="Arial MT"/>
                <a:cs typeface="Arial MT"/>
              </a:rPr>
              <a:t>Stop</a:t>
            </a:r>
            <a:r>
              <a:rPr sz="3450" spc="-50" dirty="0">
                <a:solidFill>
                  <a:srgbClr val="5F7BAE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5F7BAE"/>
                </a:solidFill>
                <a:latin typeface="Arial MT"/>
                <a:cs typeface="Arial MT"/>
              </a:rPr>
              <a:t>/</a:t>
            </a:r>
            <a:r>
              <a:rPr sz="3450" spc="-50" dirty="0">
                <a:solidFill>
                  <a:srgbClr val="5F7BAE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rgbClr val="5F7BAE"/>
                </a:solidFill>
                <a:latin typeface="Arial MT"/>
                <a:cs typeface="Arial MT"/>
              </a:rPr>
              <a:t>Continue</a:t>
            </a:r>
            <a:endParaRPr sz="3450" dirty="0">
              <a:latin typeface="Arial MT"/>
              <a:cs typeface="Arial MT"/>
            </a:endParaRPr>
          </a:p>
          <a:p>
            <a:pPr marL="413384" marR="43180" indent="-238760">
              <a:lnSpc>
                <a:spcPts val="2210"/>
              </a:lnSpc>
              <a:spcBef>
                <a:spcPts val="2340"/>
              </a:spcBef>
              <a:buClr>
                <a:srgbClr val="5F7BAE"/>
              </a:buClr>
              <a:buSzPct val="148717"/>
              <a:buChar char="•"/>
              <a:tabLst>
                <a:tab pos="414655" algn="l"/>
              </a:tabLst>
            </a:pPr>
            <a:r>
              <a:rPr sz="2200" kern="0" dirty="0">
                <a:latin typeface="Arial MT"/>
                <a:cs typeface="Arial MT"/>
              </a:rPr>
              <a:t>Whole team gathers and discusses what they’d like to:</a:t>
            </a:r>
          </a:p>
          <a:p>
            <a:pPr marL="1122680">
              <a:lnSpc>
                <a:spcPct val="100000"/>
              </a:lnSpc>
              <a:spcBef>
                <a:spcPts val="1390"/>
              </a:spcBef>
            </a:pPr>
            <a:r>
              <a:rPr sz="1950" spc="-55" dirty="0">
                <a:solidFill>
                  <a:srgbClr val="FFFFFF"/>
                </a:solidFill>
                <a:latin typeface="Arial MT"/>
                <a:cs typeface="Arial MT"/>
              </a:rPr>
              <a:t>Start 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doing</a:t>
            </a:r>
            <a:endParaRPr sz="1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950" dirty="0">
              <a:latin typeface="Arial MT"/>
              <a:cs typeface="Arial MT"/>
            </a:endParaRPr>
          </a:p>
          <a:p>
            <a:pPr marL="10795" algn="ctr">
              <a:lnSpc>
                <a:spcPct val="100000"/>
              </a:lnSpc>
              <a:spcBef>
                <a:spcPts val="5"/>
              </a:spcBef>
            </a:pPr>
            <a:r>
              <a:rPr sz="1950" spc="-105" dirty="0">
                <a:solidFill>
                  <a:srgbClr val="FFFFFF"/>
                </a:solidFill>
                <a:latin typeface="Arial MT"/>
                <a:cs typeface="Arial MT"/>
              </a:rPr>
              <a:t>Stop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doing</a:t>
            </a:r>
            <a:endParaRPr sz="1950" dirty="0">
              <a:latin typeface="Arial MT"/>
              <a:cs typeface="Arial MT"/>
            </a:endParaRPr>
          </a:p>
        </p:txBody>
      </p:sp>
      <p:grpSp>
        <p:nvGrpSpPr>
          <p:cNvPr id="28" name="object 20">
            <a:extLst>
              <a:ext uri="{FF2B5EF4-FFF2-40B4-BE49-F238E27FC236}">
                <a16:creationId xmlns:a16="http://schemas.microsoft.com/office/drawing/2014/main" id="{732D128B-C7B4-C95D-D260-8BD8D171FBA2}"/>
              </a:ext>
            </a:extLst>
          </p:cNvPr>
          <p:cNvGrpSpPr/>
          <p:nvPr/>
        </p:nvGrpSpPr>
        <p:grpSpPr>
          <a:xfrm>
            <a:off x="9971172" y="7936053"/>
            <a:ext cx="2260600" cy="698500"/>
            <a:chOff x="3022600" y="8229600"/>
            <a:chExt cx="2260600" cy="698500"/>
          </a:xfrm>
        </p:grpSpPr>
        <p:pic>
          <p:nvPicPr>
            <p:cNvPr id="29" name="object 21">
              <a:extLst>
                <a:ext uri="{FF2B5EF4-FFF2-40B4-BE49-F238E27FC236}">
                  <a16:creationId xmlns:a16="http://schemas.microsoft.com/office/drawing/2014/main" id="{530D2B46-684F-68BF-D172-1830F91E5D9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2600" y="8229600"/>
              <a:ext cx="2260600" cy="698499"/>
            </a:xfrm>
            <a:prstGeom prst="rect">
              <a:avLst/>
            </a:prstGeom>
          </p:spPr>
        </p:pic>
        <p:pic>
          <p:nvPicPr>
            <p:cNvPr id="30" name="object 22">
              <a:extLst>
                <a:ext uri="{FF2B5EF4-FFF2-40B4-BE49-F238E27FC236}">
                  <a16:creationId xmlns:a16="http://schemas.microsoft.com/office/drawing/2014/main" id="{FD9B3FC8-2C85-41A0-C935-9F7F2E425C9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1118" y="8289937"/>
              <a:ext cx="2061933" cy="527469"/>
            </a:xfrm>
            <a:prstGeom prst="rect">
              <a:avLst/>
            </a:prstGeom>
          </p:spPr>
        </p:pic>
        <p:sp>
          <p:nvSpPr>
            <p:cNvPr id="31" name="object 23">
              <a:extLst>
                <a:ext uri="{FF2B5EF4-FFF2-40B4-BE49-F238E27FC236}">
                  <a16:creationId xmlns:a16="http://schemas.microsoft.com/office/drawing/2014/main" id="{EA0F0C2D-F1AA-8929-ECDC-74FFC3F24918}"/>
                </a:ext>
              </a:extLst>
            </p:cNvPr>
            <p:cNvSpPr/>
            <p:nvPr/>
          </p:nvSpPr>
          <p:spPr>
            <a:xfrm>
              <a:off x="3111115" y="8289941"/>
              <a:ext cx="2062480" cy="527685"/>
            </a:xfrm>
            <a:custGeom>
              <a:avLst/>
              <a:gdLst/>
              <a:ahLst/>
              <a:cxnLst/>
              <a:rect l="l" t="t" r="r" b="b"/>
              <a:pathLst>
                <a:path w="2062479" h="527684">
                  <a:moveTo>
                    <a:pt x="0" y="363067"/>
                  </a:moveTo>
                  <a:lnTo>
                    <a:pt x="0" y="164414"/>
                  </a:lnTo>
                  <a:lnTo>
                    <a:pt x="5872" y="120705"/>
                  </a:lnTo>
                  <a:lnTo>
                    <a:pt x="22446" y="81430"/>
                  </a:lnTo>
                  <a:lnTo>
                    <a:pt x="48153" y="48155"/>
                  </a:lnTo>
                  <a:lnTo>
                    <a:pt x="81426" y="22447"/>
                  </a:lnTo>
                  <a:lnTo>
                    <a:pt x="120698" y="5872"/>
                  </a:lnTo>
                  <a:lnTo>
                    <a:pt x="164401" y="0"/>
                  </a:lnTo>
                  <a:lnTo>
                    <a:pt x="1897532" y="0"/>
                  </a:lnTo>
                  <a:lnTo>
                    <a:pt x="1941240" y="5872"/>
                  </a:lnTo>
                  <a:lnTo>
                    <a:pt x="1980516" y="22447"/>
                  </a:lnTo>
                  <a:lnTo>
                    <a:pt x="2013791" y="48155"/>
                  </a:lnTo>
                  <a:lnTo>
                    <a:pt x="2039499" y="81430"/>
                  </a:lnTo>
                  <a:lnTo>
                    <a:pt x="2056073" y="120705"/>
                  </a:lnTo>
                  <a:lnTo>
                    <a:pt x="2061946" y="164414"/>
                  </a:lnTo>
                  <a:lnTo>
                    <a:pt x="2061946" y="363067"/>
                  </a:lnTo>
                  <a:lnTo>
                    <a:pt x="2056073" y="406775"/>
                  </a:lnTo>
                  <a:lnTo>
                    <a:pt x="2039499" y="446047"/>
                  </a:lnTo>
                  <a:lnTo>
                    <a:pt x="2013791" y="479320"/>
                  </a:lnTo>
                  <a:lnTo>
                    <a:pt x="1980516" y="505025"/>
                  </a:lnTo>
                  <a:lnTo>
                    <a:pt x="1941240" y="521597"/>
                  </a:lnTo>
                  <a:lnTo>
                    <a:pt x="1897532" y="527469"/>
                  </a:lnTo>
                  <a:lnTo>
                    <a:pt x="164401" y="527469"/>
                  </a:lnTo>
                  <a:lnTo>
                    <a:pt x="120698" y="521597"/>
                  </a:lnTo>
                  <a:lnTo>
                    <a:pt x="81426" y="505025"/>
                  </a:lnTo>
                  <a:lnTo>
                    <a:pt x="48153" y="479320"/>
                  </a:lnTo>
                  <a:lnTo>
                    <a:pt x="22446" y="446047"/>
                  </a:lnTo>
                  <a:lnTo>
                    <a:pt x="5872" y="406775"/>
                  </a:lnTo>
                  <a:lnTo>
                    <a:pt x="0" y="363067"/>
                  </a:lnTo>
                  <a:close/>
                </a:path>
              </a:pathLst>
            </a:custGeom>
            <a:ln w="13703">
              <a:solidFill>
                <a:srgbClr val="005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24">
            <a:extLst>
              <a:ext uri="{FF2B5EF4-FFF2-40B4-BE49-F238E27FC236}">
                <a16:creationId xmlns:a16="http://schemas.microsoft.com/office/drawing/2014/main" id="{773E9CD8-D22F-CB85-5BB7-2D172F383A0E}"/>
              </a:ext>
            </a:extLst>
          </p:cNvPr>
          <p:cNvSpPr txBox="1"/>
          <p:nvPr/>
        </p:nvSpPr>
        <p:spPr>
          <a:xfrm>
            <a:off x="10317951" y="8086451"/>
            <a:ext cx="155892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950" spc="-65" dirty="0">
                <a:solidFill>
                  <a:srgbClr val="FFFFFF"/>
                </a:solidFill>
                <a:latin typeface="Arial MT"/>
                <a:cs typeface="Arial MT"/>
              </a:rPr>
              <a:t>Continue</a:t>
            </a:r>
            <a:r>
              <a:rPr sz="19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85" dirty="0">
                <a:solidFill>
                  <a:srgbClr val="FFFFFF"/>
                </a:solidFill>
                <a:latin typeface="Arial MT"/>
                <a:cs typeface="Arial MT"/>
              </a:rPr>
              <a:t>doing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33" name="object 25">
            <a:extLst>
              <a:ext uri="{FF2B5EF4-FFF2-40B4-BE49-F238E27FC236}">
                <a16:creationId xmlns:a16="http://schemas.microsoft.com/office/drawing/2014/main" id="{1EED1629-5281-C6EB-C509-0923FAE0CD7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41220" y="7985661"/>
            <a:ext cx="1676387" cy="1269999"/>
          </a:xfrm>
          <a:prstGeom prst="rect">
            <a:avLst/>
          </a:prstGeom>
        </p:spPr>
      </p:pic>
      <p:sp>
        <p:nvSpPr>
          <p:cNvPr id="34" name="object 26">
            <a:extLst>
              <a:ext uri="{FF2B5EF4-FFF2-40B4-BE49-F238E27FC236}">
                <a16:creationId xmlns:a16="http://schemas.microsoft.com/office/drawing/2014/main" id="{F89268B4-A9CB-6A4D-9840-354829FF56C4}"/>
              </a:ext>
            </a:extLst>
          </p:cNvPr>
          <p:cNvSpPr txBox="1"/>
          <p:nvPr/>
        </p:nvSpPr>
        <p:spPr>
          <a:xfrm>
            <a:off x="7772217" y="8142602"/>
            <a:ext cx="1289685" cy="84899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080" algn="ctr">
              <a:lnSpc>
                <a:spcPct val="95200"/>
              </a:lnSpc>
              <a:spcBef>
                <a:spcPts val="180"/>
              </a:spcBef>
            </a:pPr>
            <a:r>
              <a:rPr sz="1400" dirty="0">
                <a:solidFill>
                  <a:srgbClr val="FF2600"/>
                </a:solidFill>
                <a:latin typeface="Comic Sans MS"/>
                <a:cs typeface="Comic Sans MS"/>
              </a:rPr>
              <a:t>This</a:t>
            </a:r>
            <a:r>
              <a:rPr sz="1400" spc="-1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FF2600"/>
                </a:solidFill>
                <a:latin typeface="Comic Sans MS"/>
                <a:cs typeface="Comic Sans MS"/>
              </a:rPr>
              <a:t>is</a:t>
            </a:r>
            <a:r>
              <a:rPr sz="1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FF2600"/>
                </a:solidFill>
                <a:latin typeface="Comic Sans MS"/>
                <a:cs typeface="Comic Sans MS"/>
              </a:rPr>
              <a:t>just</a:t>
            </a:r>
            <a:r>
              <a:rPr sz="1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1400" spc="-25" dirty="0">
                <a:solidFill>
                  <a:srgbClr val="FF2600"/>
                </a:solidFill>
                <a:latin typeface="Comic Sans MS"/>
                <a:cs typeface="Comic Sans MS"/>
              </a:rPr>
              <a:t>one </a:t>
            </a:r>
            <a:r>
              <a:rPr sz="1400" dirty="0">
                <a:solidFill>
                  <a:srgbClr val="FF2600"/>
                </a:solidFill>
                <a:latin typeface="Comic Sans MS"/>
                <a:cs typeface="Comic Sans MS"/>
              </a:rPr>
              <a:t>of</a:t>
            </a:r>
            <a:r>
              <a:rPr sz="1400" spc="-2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FF2600"/>
                </a:solidFill>
                <a:latin typeface="Comic Sans MS"/>
                <a:cs typeface="Comic Sans MS"/>
              </a:rPr>
              <a:t>many</a:t>
            </a:r>
            <a:r>
              <a:rPr sz="1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1400" spc="-20" dirty="0">
                <a:solidFill>
                  <a:srgbClr val="FF2600"/>
                </a:solidFill>
                <a:latin typeface="Comic Sans MS"/>
                <a:cs typeface="Comic Sans MS"/>
              </a:rPr>
              <a:t>ways </a:t>
            </a:r>
            <a:r>
              <a:rPr sz="1400" dirty="0">
                <a:solidFill>
                  <a:srgbClr val="FF2600"/>
                </a:solidFill>
                <a:latin typeface="Comic Sans MS"/>
                <a:cs typeface="Comic Sans MS"/>
              </a:rPr>
              <a:t>to</a:t>
            </a:r>
            <a:r>
              <a:rPr sz="14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FF2600"/>
                </a:solidFill>
                <a:latin typeface="Comic Sans MS"/>
                <a:cs typeface="Comic Sans MS"/>
              </a:rPr>
              <a:t>do</a:t>
            </a:r>
            <a:r>
              <a:rPr sz="14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FF2600"/>
                </a:solidFill>
                <a:latin typeface="Comic Sans MS"/>
                <a:cs typeface="Comic Sans MS"/>
              </a:rPr>
              <a:t>a</a:t>
            </a:r>
            <a:r>
              <a:rPr sz="1400" spc="-10" dirty="0">
                <a:solidFill>
                  <a:srgbClr val="FF2600"/>
                </a:solidFill>
                <a:latin typeface="Comic Sans MS"/>
                <a:cs typeface="Comic Sans MS"/>
              </a:rPr>
              <a:t> sprint retrospective.</a:t>
            </a:r>
            <a:endParaRPr sz="1400" dirty="0">
              <a:latin typeface="Comic Sans MS"/>
              <a:cs typeface="Comic Sans MS"/>
            </a:endParaRPr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5C9207E4-D313-C752-54E4-CCF3A3D377A7}"/>
              </a:ext>
            </a:extLst>
          </p:cNvPr>
          <p:cNvSpPr/>
          <p:nvPr/>
        </p:nvSpPr>
        <p:spPr>
          <a:xfrm>
            <a:off x="7459747" y="5149850"/>
            <a:ext cx="5474335" cy="4104004"/>
          </a:xfrm>
          <a:custGeom>
            <a:avLst/>
            <a:gdLst/>
            <a:ahLst/>
            <a:cxnLst/>
            <a:rect l="l" t="t" r="r" b="b"/>
            <a:pathLst>
              <a:path w="5474335" h="4104004">
                <a:moveTo>
                  <a:pt x="0" y="4103827"/>
                </a:moveTo>
                <a:lnTo>
                  <a:pt x="5473890" y="4103827"/>
                </a:lnTo>
                <a:lnTo>
                  <a:pt x="5473890" y="0"/>
                </a:lnTo>
                <a:lnTo>
                  <a:pt x="0" y="0"/>
                </a:lnTo>
                <a:lnTo>
                  <a:pt x="0" y="410382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2802" y="1"/>
            <a:ext cx="5875134" cy="1028699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2962" y="1829689"/>
            <a:ext cx="793978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Measuring Success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62962" y="3214667"/>
            <a:ext cx="7787388" cy="24860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35"/>
              </a:spcBef>
              <a:tabLst>
                <a:tab pos="4919980" algn="l"/>
              </a:tabLst>
            </a:pPr>
            <a:r>
              <a:rPr sz="3200" spc="-105" dirty="0">
                <a:latin typeface="Tahoma"/>
                <a:cs typeface="Tahoma"/>
              </a:rPr>
              <a:t>Measuring</a:t>
            </a:r>
            <a:r>
              <a:rPr sz="3200" spc="-335" dirty="0">
                <a:latin typeface="Tahoma"/>
                <a:cs typeface="Tahoma"/>
              </a:rPr>
              <a:t> </a:t>
            </a:r>
            <a:r>
              <a:rPr sz="3200" spc="-105" dirty="0">
                <a:latin typeface="Tahoma"/>
                <a:cs typeface="Tahoma"/>
              </a:rPr>
              <a:t>success</a:t>
            </a:r>
            <a:r>
              <a:rPr sz="3200" spc="-330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in</a:t>
            </a:r>
            <a:r>
              <a:rPr sz="3200" spc="-335" dirty="0">
                <a:latin typeface="Tahoma"/>
                <a:cs typeface="Tahoma"/>
              </a:rPr>
              <a:t> </a:t>
            </a:r>
            <a:r>
              <a:rPr sz="3200" spc="-95" dirty="0">
                <a:latin typeface="Tahoma"/>
                <a:cs typeface="Tahoma"/>
              </a:rPr>
              <a:t>Agile</a:t>
            </a:r>
            <a:r>
              <a:rPr sz="3200" spc="-33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Scrum </a:t>
            </a:r>
            <a:r>
              <a:rPr sz="3200" spc="-75" dirty="0">
                <a:latin typeface="Tahoma"/>
                <a:cs typeface="Tahoma"/>
              </a:rPr>
              <a:t>involves</a:t>
            </a:r>
            <a:r>
              <a:rPr sz="3200" spc="-30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tracking</a:t>
            </a:r>
            <a:r>
              <a:rPr lang="en-IN" sz="3200" spc="-10" dirty="0">
                <a:latin typeface="Tahoma"/>
                <a:cs typeface="Tahoma"/>
              </a:rPr>
              <a:t> key metrics </a:t>
            </a:r>
            <a:r>
              <a:rPr sz="3200" spc="-80" dirty="0">
                <a:latin typeface="Tahoma"/>
                <a:cs typeface="Tahoma"/>
              </a:rPr>
              <a:t>such</a:t>
            </a:r>
            <a:r>
              <a:rPr sz="3200" spc="-335" dirty="0">
                <a:latin typeface="Tahoma"/>
                <a:cs typeface="Tahoma"/>
              </a:rPr>
              <a:t> </a:t>
            </a:r>
            <a:r>
              <a:rPr sz="3200" spc="-85" dirty="0">
                <a:latin typeface="Tahoma"/>
                <a:cs typeface="Tahoma"/>
              </a:rPr>
              <a:t>as</a:t>
            </a:r>
            <a:r>
              <a:rPr lang="en-IN" sz="3200" spc="-85" dirty="0">
                <a:latin typeface="Tahoma"/>
                <a:cs typeface="Tahoma"/>
              </a:rPr>
              <a:t> </a:t>
            </a:r>
            <a:r>
              <a:rPr lang="en-IN" sz="3200" b="1" spc="-85" dirty="0">
                <a:latin typeface="Tahoma"/>
                <a:cs typeface="Tahoma"/>
              </a:rPr>
              <a:t>velocity,</a:t>
            </a:r>
            <a:r>
              <a:rPr lang="en-IN" sz="3200" spc="-85" dirty="0">
                <a:latin typeface="Tahoma"/>
                <a:cs typeface="Tahoma"/>
              </a:rPr>
              <a:t> </a:t>
            </a:r>
            <a:r>
              <a:rPr lang="en-IN" sz="3200" b="1" spc="-85" dirty="0">
                <a:latin typeface="Tahoma"/>
                <a:cs typeface="Tahoma"/>
              </a:rPr>
              <a:t>burndown charts</a:t>
            </a:r>
            <a:r>
              <a:rPr sz="3200" spc="-210" dirty="0">
                <a:latin typeface="Tahoma"/>
                <a:cs typeface="Tahoma"/>
              </a:rPr>
              <a:t>,</a:t>
            </a:r>
            <a:r>
              <a:rPr sz="3200" spc="-360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and</a:t>
            </a:r>
            <a:r>
              <a:rPr lang="en-IN" sz="3200" spc="-25" dirty="0">
                <a:latin typeface="Tahoma"/>
                <a:cs typeface="Tahoma"/>
              </a:rPr>
              <a:t> </a:t>
            </a:r>
            <a:r>
              <a:rPr lang="en-IN" sz="3200" b="1" spc="-25" dirty="0">
                <a:latin typeface="Tahoma"/>
                <a:cs typeface="Tahoma"/>
              </a:rPr>
              <a:t>quality metrics </a:t>
            </a:r>
            <a:r>
              <a:rPr sz="3200" spc="-50" dirty="0">
                <a:latin typeface="Tahoma"/>
                <a:cs typeface="Tahoma"/>
              </a:rPr>
              <a:t>to</a:t>
            </a:r>
            <a:r>
              <a:rPr sz="3200" spc="-335" dirty="0">
                <a:latin typeface="Tahoma"/>
                <a:cs typeface="Tahoma"/>
              </a:rPr>
              <a:t> </a:t>
            </a:r>
            <a:r>
              <a:rPr sz="3200" spc="-100" dirty="0">
                <a:latin typeface="Tahoma"/>
                <a:cs typeface="Tahoma"/>
              </a:rPr>
              <a:t>evaluate</a:t>
            </a:r>
            <a:r>
              <a:rPr sz="3200" spc="-330" dirty="0">
                <a:latin typeface="Tahoma"/>
                <a:cs typeface="Tahoma"/>
              </a:rPr>
              <a:t> </a:t>
            </a:r>
            <a:r>
              <a:rPr sz="3200" spc="-80" dirty="0">
                <a:latin typeface="Tahoma"/>
                <a:cs typeface="Tahoma"/>
              </a:rPr>
              <a:t>the</a:t>
            </a:r>
            <a:r>
              <a:rPr sz="3200" spc="-33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team’s</a:t>
            </a:r>
            <a:r>
              <a:rPr lang="en-IN" sz="3200" spc="-10" dirty="0">
                <a:latin typeface="Tahoma"/>
                <a:cs typeface="Tahoma"/>
              </a:rPr>
              <a:t> </a:t>
            </a:r>
            <a:r>
              <a:rPr lang="en-IN" sz="3200" b="1" spc="-10" dirty="0">
                <a:latin typeface="Tahoma"/>
                <a:cs typeface="Tahoma"/>
              </a:rPr>
              <a:t>performance</a:t>
            </a:r>
            <a:r>
              <a:rPr lang="en-IN" sz="3200" spc="-10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and</a:t>
            </a:r>
            <a:r>
              <a:rPr lang="en-IN" sz="3200" spc="-25" dirty="0">
                <a:latin typeface="Tahoma"/>
                <a:cs typeface="Tahoma"/>
              </a:rPr>
              <a:t> delivery </a:t>
            </a:r>
            <a:r>
              <a:rPr sz="3200" spc="-85" dirty="0">
                <a:latin typeface="Tahoma"/>
                <a:cs typeface="Tahoma"/>
              </a:rPr>
              <a:t>of</a:t>
            </a:r>
            <a:r>
              <a:rPr sz="3200" spc="-350" dirty="0">
                <a:latin typeface="Tahoma"/>
                <a:cs typeface="Tahoma"/>
              </a:rPr>
              <a:t> </a:t>
            </a:r>
            <a:r>
              <a:rPr sz="3200" b="1" spc="-10" dirty="0">
                <a:latin typeface="Tahoma"/>
                <a:cs typeface="Tahoma"/>
              </a:rPr>
              <a:t>value</a:t>
            </a:r>
            <a:r>
              <a:rPr sz="3200" spc="-10" dirty="0">
                <a:latin typeface="Tahoma"/>
                <a:cs typeface="Tahoma"/>
              </a:rPr>
              <a:t>.</a:t>
            </a:r>
            <a:endParaRPr sz="3200" dirty="0">
              <a:latin typeface="Tahoma"/>
              <a:cs typeface="Tahoma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58421"/>
              </p:ext>
            </p:extLst>
          </p:nvPr>
        </p:nvGraphicFramePr>
        <p:xfrm>
          <a:off x="6720388" y="6149554"/>
          <a:ext cx="5234268" cy="3541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6E32830-B67B-FF44-BDE7-5BCDB7CB5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41950"/>
              </p:ext>
            </p:extLst>
          </p:nvPr>
        </p:nvGraphicFramePr>
        <p:xfrm>
          <a:off x="545491" y="6401606"/>
          <a:ext cx="6167800" cy="328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039156" y="2297444"/>
            <a:ext cx="5968194" cy="3298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l">
              <a:lnSpc>
                <a:spcPct val="99700"/>
              </a:lnSpc>
              <a:spcBef>
                <a:spcPts val="105"/>
              </a:spcBef>
            </a:pPr>
            <a:r>
              <a:rPr sz="3050" dirty="0">
                <a:latin typeface="Tahoma"/>
                <a:cs typeface="Tahoma"/>
              </a:rPr>
              <a:t>Scaling Agile practices involves leveraging frameworks such as </a:t>
            </a:r>
            <a:r>
              <a:rPr sz="3050" b="1" dirty="0">
                <a:latin typeface="Trebuchet MS"/>
                <a:cs typeface="Trebuchet MS"/>
              </a:rPr>
              <a:t>SAFe </a:t>
            </a:r>
            <a:r>
              <a:rPr sz="3050" dirty="0">
                <a:latin typeface="Tahoma"/>
                <a:cs typeface="Tahoma"/>
              </a:rPr>
              <a:t>(Scaled Agile Framework) and </a:t>
            </a:r>
            <a:r>
              <a:rPr sz="3050" b="1" dirty="0">
                <a:latin typeface="Trebuchet MS"/>
                <a:cs typeface="Trebuchet MS"/>
              </a:rPr>
              <a:t>LeSS </a:t>
            </a:r>
            <a:r>
              <a:rPr sz="3050" dirty="0">
                <a:latin typeface="Tahoma"/>
                <a:cs typeface="Tahoma"/>
              </a:rPr>
              <a:t>(Large-Scale Scrum) to extend agile principles across </a:t>
            </a:r>
            <a:r>
              <a:rPr sz="3050" b="1" dirty="0">
                <a:latin typeface="Trebuchet MS"/>
                <a:cs typeface="Trebuchet MS"/>
              </a:rPr>
              <a:t>large organizations </a:t>
            </a:r>
            <a:r>
              <a:rPr sz="3050" dirty="0">
                <a:latin typeface="Tahoma"/>
                <a:cs typeface="Tahoma"/>
              </a:rPr>
              <a:t>and </a:t>
            </a:r>
            <a:r>
              <a:rPr sz="3050" b="1" dirty="0">
                <a:latin typeface="Trebuchet MS"/>
                <a:cs typeface="Trebuchet MS"/>
              </a:rPr>
              <a:t>complex projects</a:t>
            </a:r>
            <a:r>
              <a:rPr sz="3050" dirty="0">
                <a:latin typeface="Tahoma"/>
                <a:cs typeface="Tahoma"/>
              </a:rPr>
              <a:t>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39156" y="1187450"/>
            <a:ext cx="5574272" cy="939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0" dirty="0"/>
              <a:t>Scaling Agile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235015-CF60-FAB0-F288-D700A8887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33818"/>
              </p:ext>
            </p:extLst>
          </p:nvPr>
        </p:nvGraphicFramePr>
        <p:xfrm>
          <a:off x="8300886" y="2345307"/>
          <a:ext cx="9932146" cy="691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714">
                  <a:extLst>
                    <a:ext uri="{9D8B030D-6E8A-4147-A177-3AD203B41FA5}">
                      <a16:colId xmlns:a16="http://schemas.microsoft.com/office/drawing/2014/main" val="2122683712"/>
                    </a:ext>
                  </a:extLst>
                </a:gridCol>
                <a:gridCol w="2298145">
                  <a:extLst>
                    <a:ext uri="{9D8B030D-6E8A-4147-A177-3AD203B41FA5}">
                      <a16:colId xmlns:a16="http://schemas.microsoft.com/office/drawing/2014/main" val="1378681450"/>
                    </a:ext>
                  </a:extLst>
                </a:gridCol>
                <a:gridCol w="1986429">
                  <a:extLst>
                    <a:ext uri="{9D8B030D-6E8A-4147-A177-3AD203B41FA5}">
                      <a16:colId xmlns:a16="http://schemas.microsoft.com/office/drawing/2014/main" val="1726895276"/>
                    </a:ext>
                  </a:extLst>
                </a:gridCol>
                <a:gridCol w="1986429">
                  <a:extLst>
                    <a:ext uri="{9D8B030D-6E8A-4147-A177-3AD203B41FA5}">
                      <a16:colId xmlns:a16="http://schemas.microsoft.com/office/drawing/2014/main" val="2701912269"/>
                    </a:ext>
                  </a:extLst>
                </a:gridCol>
                <a:gridCol w="1986429">
                  <a:extLst>
                    <a:ext uri="{9D8B030D-6E8A-4147-A177-3AD203B41FA5}">
                      <a16:colId xmlns:a16="http://schemas.microsoft.com/office/drawing/2014/main" val="3078340566"/>
                    </a:ext>
                  </a:extLst>
                </a:gridCol>
              </a:tblGrid>
              <a:tr h="758148">
                <a:tc>
                  <a:txBody>
                    <a:bodyPr/>
                    <a:lstStyle/>
                    <a:p>
                      <a:r>
                        <a:rPr lang="en-IN" sz="2200" dirty="0"/>
                        <a:t>Which 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 err="1"/>
                        <a:t>SAFe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 err="1"/>
                        <a:t>LeSS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83766"/>
                  </a:ext>
                </a:extLst>
              </a:tr>
              <a:tr h="525765">
                <a:tc>
                  <a:txBody>
                    <a:bodyPr/>
                    <a:lstStyle/>
                    <a:p>
                      <a:r>
                        <a:rPr lang="en-IN" sz="2200" b="1" dirty="0"/>
                        <a:t>Based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Agile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Scrum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Various Agile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Scrum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06068"/>
                  </a:ext>
                </a:extLst>
              </a:tr>
              <a:tr h="575838">
                <a:tc>
                  <a:txBody>
                    <a:bodyPr/>
                    <a:lstStyle/>
                    <a:p>
                      <a:r>
                        <a:rPr lang="en-IN" sz="2200" b="1" dirty="0"/>
                        <a:t>Company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Large organization to enterprises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Several Scrum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Midsized Organizations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Midsized Organizations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47396"/>
                  </a:ext>
                </a:extLst>
              </a:tr>
              <a:tr h="1427077">
                <a:tc>
                  <a:txBody>
                    <a:bodyPr/>
                    <a:lstStyle/>
                    <a:p>
                      <a:r>
                        <a:rPr lang="en-IN" sz="2200" b="1" dirty="0"/>
                        <a:t>Company Level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Defines Communication all the up to executive 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Defines Communication between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Define Communication between different teams and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/>
                        <a:t>Define Communication between different teams and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82294"/>
                  </a:ext>
                </a:extLst>
              </a:tr>
              <a:tr h="751093">
                <a:tc>
                  <a:txBody>
                    <a:bodyPr/>
                    <a:lstStyle/>
                    <a:p>
                      <a:r>
                        <a:rPr lang="en-IN" sz="2200" b="1" dirty="0"/>
                        <a:t>Routines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Scrum, Kanban and custom routines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Scrum routines with Scrum of Scrums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/>
                        <a:t>Scrum, Kanban and custom routines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Scrum routines with additional meetings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49447"/>
                  </a:ext>
                </a:extLst>
              </a:tr>
              <a:tr h="976421">
                <a:tc>
                  <a:txBody>
                    <a:bodyPr/>
                    <a:lstStyle/>
                    <a:p>
                      <a:r>
                        <a:rPr lang="en-IN" sz="2200" b="1" dirty="0"/>
                        <a:t>Cost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High, requires restructuring and change of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Low, natural progression of Scrum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Medium, requires change of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Low, natural progression of Scrum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812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143F9F-7383-FB48-C24F-1D81BF9B1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89351"/>
              </p:ext>
            </p:extLst>
          </p:nvPr>
        </p:nvGraphicFramePr>
        <p:xfrm>
          <a:off x="1987550" y="6121107"/>
          <a:ext cx="6221390" cy="3139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4">
                  <a:extLst>
                    <a:ext uri="{9D8B030D-6E8A-4147-A177-3AD203B41FA5}">
                      <a16:colId xmlns:a16="http://schemas.microsoft.com/office/drawing/2014/main" val="390484112"/>
                    </a:ext>
                  </a:extLst>
                </a:gridCol>
                <a:gridCol w="4901396">
                  <a:extLst>
                    <a:ext uri="{9D8B030D-6E8A-4147-A177-3AD203B41FA5}">
                      <a16:colId xmlns:a16="http://schemas.microsoft.com/office/drawing/2014/main" val="4086617501"/>
                    </a:ext>
                  </a:extLst>
                </a:gridCol>
              </a:tblGrid>
              <a:tr h="440230">
                <a:tc>
                  <a:txBody>
                    <a:bodyPr/>
                    <a:lstStyle/>
                    <a:p>
                      <a:pPr algn="l"/>
                      <a:r>
                        <a:rPr lang="en-IN" sz="2400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06343"/>
                  </a:ext>
                </a:extLst>
              </a:tr>
              <a:tr h="862935">
                <a:tc>
                  <a:txBody>
                    <a:bodyPr/>
                    <a:lstStyle/>
                    <a:p>
                      <a:pPr algn="l"/>
                      <a:r>
                        <a:rPr lang="en-IN" sz="2200" b="1" dirty="0"/>
                        <a:t>Kanban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/>
                        <a:t>Initiation - POC, Discovery - Research to EPIC, EPIC to Technical Solution, Retrospective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89289"/>
                  </a:ext>
                </a:extLst>
              </a:tr>
              <a:tr h="440230">
                <a:tc>
                  <a:txBody>
                    <a:bodyPr/>
                    <a:lstStyle/>
                    <a:p>
                      <a:pPr algn="l"/>
                      <a:r>
                        <a:rPr lang="en-IN" sz="2200" b="1" dirty="0"/>
                        <a:t>Scrum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/>
                        <a:t>Delivery - Development and Testing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64720"/>
                  </a:ext>
                </a:extLst>
              </a:tr>
              <a:tr h="1144598">
                <a:tc>
                  <a:txBody>
                    <a:bodyPr/>
                    <a:lstStyle/>
                    <a:p>
                      <a:pPr algn="l"/>
                      <a:r>
                        <a:rPr lang="en-IN" sz="2200" b="1" dirty="0"/>
                        <a:t>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/>
                        <a:t>Initiation - </a:t>
                      </a:r>
                      <a:r>
                        <a:rPr lang="en-IN" sz="2200" dirty="0" err="1"/>
                        <a:t>Ux</a:t>
                      </a:r>
                      <a:r>
                        <a:rPr lang="en-IN" sz="2200" dirty="0"/>
                        <a:t> / </a:t>
                      </a:r>
                      <a:r>
                        <a:rPr lang="en-IN" sz="2200" dirty="0" err="1"/>
                        <a:t>Cx</a:t>
                      </a:r>
                      <a:r>
                        <a:rPr lang="en-IN" sz="2200" dirty="0"/>
                        <a:t>, Discovery, Delivery - </a:t>
                      </a:r>
                      <a:r>
                        <a:rPr lang="en-IN" sz="2200" dirty="0" err="1"/>
                        <a:t>Ux</a:t>
                      </a:r>
                      <a:r>
                        <a:rPr lang="en-IN" sz="2200" dirty="0"/>
                        <a:t> / </a:t>
                      </a:r>
                      <a:r>
                        <a:rPr lang="en-IN" sz="2200" dirty="0" err="1"/>
                        <a:t>Cx</a:t>
                      </a:r>
                      <a:r>
                        <a:rPr lang="en-IN" sz="2200" dirty="0"/>
                        <a:t>, Estimation, Release - Deployment and Release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4487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610182" y="1184186"/>
            <a:ext cx="685436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BEST PRACTICES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26361" y="2330450"/>
            <a:ext cx="14997430" cy="11695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2500" dirty="0">
                <a:latin typeface="Tahoma"/>
                <a:cs typeface="Tahoma"/>
              </a:rPr>
              <a:t>Implementing best practices such as </a:t>
            </a:r>
            <a:r>
              <a:rPr sz="2500" b="1" dirty="0">
                <a:latin typeface="Trebuchet MS"/>
                <a:cs typeface="Trebuchet MS"/>
              </a:rPr>
              <a:t>cross-functional teams</a:t>
            </a:r>
            <a:r>
              <a:rPr sz="2500" dirty="0">
                <a:latin typeface="Tahoma"/>
                <a:cs typeface="Tahoma"/>
              </a:rPr>
              <a:t>, </a:t>
            </a:r>
            <a:r>
              <a:rPr sz="2500" b="1" dirty="0">
                <a:latin typeface="Trebuchet MS"/>
                <a:cs typeface="Trebuchet MS"/>
              </a:rPr>
              <a:t>clear communication</a:t>
            </a:r>
            <a:r>
              <a:rPr sz="2500" dirty="0">
                <a:latin typeface="Tahoma"/>
                <a:cs typeface="Tahoma"/>
              </a:rPr>
              <a:t>, and </a:t>
            </a:r>
            <a:r>
              <a:rPr sz="2500" b="1" dirty="0">
                <a:latin typeface="Trebuchet MS"/>
                <a:cs typeface="Trebuchet MS"/>
              </a:rPr>
              <a:t>prioritizing customer value </a:t>
            </a:r>
            <a:r>
              <a:rPr sz="2500" dirty="0">
                <a:latin typeface="Tahoma"/>
                <a:cs typeface="Tahoma"/>
              </a:rPr>
              <a:t>are essential for maximizing the benefits of Agile Scrum and empowering your software development team.</a:t>
            </a: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360" y="6799700"/>
            <a:ext cx="6191250" cy="2752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67FC8A-B8B5-7EB1-112B-ABBAD0D59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350" y="3142170"/>
            <a:ext cx="10028789" cy="65156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63845" y="1552962"/>
            <a:ext cx="557638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CONCLUSION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xfrm>
            <a:off x="2363845" y="2752691"/>
            <a:ext cx="15497992" cy="14196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0"/>
              </a:spcBef>
            </a:pPr>
            <a:r>
              <a:rPr sz="3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conclusion, mastering Agile Scrum empowers software development teams to deliver value with </a:t>
            </a:r>
            <a:r>
              <a:rPr sz="3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agility </a:t>
            </a:r>
            <a:r>
              <a:rPr sz="3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3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</a:t>
            </a:r>
            <a:r>
              <a:rPr sz="3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Embracing the principles of Agile Scrum fosters a culture of </a:t>
            </a:r>
            <a:r>
              <a:rPr sz="3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innovation</a:t>
            </a:r>
            <a:r>
              <a:rPr sz="3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3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collaboration</a:t>
            </a:r>
            <a:r>
              <a:rPr sz="3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continuous improvement.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0C4010-FA20-2440-3D5F-1F6625EC802C}"/>
              </a:ext>
            </a:extLst>
          </p:cNvPr>
          <p:cNvGrpSpPr/>
          <p:nvPr/>
        </p:nvGrpSpPr>
        <p:grpSpPr>
          <a:xfrm>
            <a:off x="2063750" y="4435870"/>
            <a:ext cx="15849600" cy="4327060"/>
            <a:chOff x="256308" y="5153888"/>
            <a:chExt cx="5673437" cy="565179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F14C41F0-E560-2B8F-2120-C22B2A70478E}"/>
                </a:ext>
              </a:extLst>
            </p:cNvPr>
            <p:cNvSpPr/>
            <p:nvPr/>
          </p:nvSpPr>
          <p:spPr>
            <a:xfrm>
              <a:off x="295564" y="5477163"/>
              <a:ext cx="942109" cy="230909"/>
            </a:xfrm>
            <a:prstGeom prst="homePlate">
              <a:avLst/>
            </a:prstGeom>
            <a:solidFill>
              <a:srgbClr val="B4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Roboto" panose="02000000000000000000" pitchFamily="2" charset="0"/>
                  <a:ea typeface="Roboto" panose="02000000000000000000" pitchFamily="2" charset="0"/>
                </a:rPr>
                <a:t>Struggle</a:t>
              </a:r>
              <a:endParaRPr lang="en-CA" sz="32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D0533897-C147-78F0-DA2C-C4AF6D338B9B}"/>
                </a:ext>
              </a:extLst>
            </p:cNvPr>
            <p:cNvSpPr/>
            <p:nvPr/>
          </p:nvSpPr>
          <p:spPr>
            <a:xfrm>
              <a:off x="1454727" y="5477163"/>
              <a:ext cx="942109" cy="230909"/>
            </a:xfrm>
            <a:prstGeom prst="homePlate">
              <a:avLst/>
            </a:prstGeom>
            <a:solidFill>
              <a:srgbClr val="ED74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Roboto" panose="02000000000000000000" pitchFamily="2" charset="0"/>
                  <a:ea typeface="Roboto" panose="02000000000000000000" pitchFamily="2" charset="0"/>
                </a:rPr>
                <a:t>Support</a:t>
              </a:r>
              <a:endParaRPr lang="en-CA" sz="32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112D50E4-0D02-5D26-509B-B3C1EF8EB3A7}"/>
                </a:ext>
              </a:extLst>
            </p:cNvPr>
            <p:cNvSpPr/>
            <p:nvPr/>
          </p:nvSpPr>
          <p:spPr>
            <a:xfrm>
              <a:off x="2613890" y="5477163"/>
              <a:ext cx="942109" cy="230909"/>
            </a:xfrm>
            <a:prstGeom prst="homePlate">
              <a:avLst/>
            </a:prstGeom>
            <a:solidFill>
              <a:srgbClr val="F8C6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Roboto" panose="02000000000000000000" pitchFamily="2" charset="0"/>
                  <a:ea typeface="Roboto" panose="02000000000000000000" pitchFamily="2" charset="0"/>
                </a:rPr>
                <a:t>Optimize</a:t>
              </a:r>
              <a:endParaRPr lang="en-CA" sz="32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2D8678A8-AFA1-2AB0-0991-3E7A3860EAF7}"/>
                </a:ext>
              </a:extLst>
            </p:cNvPr>
            <p:cNvSpPr/>
            <p:nvPr/>
          </p:nvSpPr>
          <p:spPr>
            <a:xfrm>
              <a:off x="3773053" y="5477163"/>
              <a:ext cx="942109" cy="230909"/>
            </a:xfrm>
            <a:prstGeom prst="homePlate">
              <a:avLst/>
            </a:prstGeom>
            <a:solidFill>
              <a:srgbClr val="1972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Roboto" panose="02000000000000000000" pitchFamily="2" charset="0"/>
                  <a:ea typeface="Roboto" panose="02000000000000000000" pitchFamily="2" charset="0"/>
                </a:rPr>
                <a:t>Expand</a:t>
              </a:r>
              <a:endParaRPr lang="en-CA" sz="32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38EC07DB-43B6-5937-2DD4-F6E0028AC22E}"/>
                </a:ext>
              </a:extLst>
            </p:cNvPr>
            <p:cNvSpPr/>
            <p:nvPr/>
          </p:nvSpPr>
          <p:spPr>
            <a:xfrm>
              <a:off x="4932216" y="5477162"/>
              <a:ext cx="997529" cy="241905"/>
            </a:xfrm>
            <a:prstGeom prst="homePlate">
              <a:avLst/>
            </a:prstGeom>
            <a:solidFill>
              <a:srgbClr val="259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Roboto" panose="02000000000000000000" pitchFamily="2" charset="0"/>
                  <a:ea typeface="Roboto" panose="02000000000000000000" pitchFamily="2" charset="0"/>
                </a:rPr>
                <a:t>Transform</a:t>
              </a:r>
              <a:endParaRPr lang="en-CA" sz="32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8" name="Graphic 7" descr="Crawl outline">
              <a:extLst>
                <a:ext uri="{FF2B5EF4-FFF2-40B4-BE49-F238E27FC236}">
                  <a16:creationId xmlns:a16="http://schemas.microsoft.com/office/drawing/2014/main" id="{5126643E-AA91-CA84-D9DA-E87844E70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6308" y="5153888"/>
              <a:ext cx="385619" cy="385619"/>
            </a:xfrm>
            <a:prstGeom prst="rect">
              <a:avLst/>
            </a:prstGeom>
          </p:spPr>
        </p:pic>
        <p:pic>
          <p:nvPicPr>
            <p:cNvPr id="9" name="Graphic 8" descr="Walk outline">
              <a:extLst>
                <a:ext uri="{FF2B5EF4-FFF2-40B4-BE49-F238E27FC236}">
                  <a16:creationId xmlns:a16="http://schemas.microsoft.com/office/drawing/2014/main" id="{4FE2491E-B5E6-2C15-517A-6C0D7B2E9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9454" y="5153890"/>
              <a:ext cx="323273" cy="332509"/>
            </a:xfrm>
            <a:prstGeom prst="rect">
              <a:avLst/>
            </a:prstGeom>
          </p:spPr>
        </p:pic>
        <p:pic>
          <p:nvPicPr>
            <p:cNvPr id="10" name="Graphic 9" descr="Run outline">
              <a:extLst>
                <a:ext uri="{FF2B5EF4-FFF2-40B4-BE49-F238E27FC236}">
                  <a16:creationId xmlns:a16="http://schemas.microsoft.com/office/drawing/2014/main" id="{5DB94512-274F-85F8-B345-3A80084F9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67128" y="5160638"/>
              <a:ext cx="325672" cy="3256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610182" y="1184186"/>
            <a:ext cx="1241696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INTRODUCTION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10183" y="2762485"/>
            <a:ext cx="11807367" cy="111953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770"/>
              </a:lnSpc>
              <a:spcBef>
                <a:spcPts val="330"/>
              </a:spcBef>
              <a:tabLst>
                <a:tab pos="8571865" algn="l"/>
              </a:tabLst>
            </a:pPr>
            <a:r>
              <a:rPr sz="2350" dirty="0">
                <a:latin typeface="Tahoma"/>
                <a:cs typeface="Tahoma"/>
              </a:rPr>
              <a:t>Welcome to </a:t>
            </a:r>
            <a:r>
              <a:rPr sz="2450" i="1" dirty="0">
                <a:latin typeface="Verdana"/>
                <a:cs typeface="Verdana"/>
              </a:rPr>
              <a:t>Mastering Agile Scrum</a:t>
            </a:r>
            <a:r>
              <a:rPr sz="2350" dirty="0">
                <a:latin typeface="Tahoma"/>
                <a:cs typeface="Tahoma"/>
              </a:rPr>
              <a:t>, a professional guide to</a:t>
            </a:r>
            <a:r>
              <a:rPr lang="en-IN" sz="2350" dirty="0">
                <a:latin typeface="Tahoma"/>
                <a:cs typeface="Tahoma"/>
              </a:rPr>
              <a:t> </a:t>
            </a:r>
            <a:r>
              <a:rPr lang="en-IN" sz="2350" b="1" dirty="0">
                <a:latin typeface="Tahoma"/>
                <a:cs typeface="Tahoma"/>
              </a:rPr>
              <a:t>empower</a:t>
            </a:r>
            <a:r>
              <a:rPr lang="en-IN" sz="235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your software development team through agile methodologies. This presentation will provide valuable insights and practical tips to optimize your team's performance.</a:t>
            </a: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361" y="6056231"/>
            <a:ext cx="7219950" cy="320992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3156" y="6056231"/>
            <a:ext cx="7219949" cy="3209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90770B-08E7-0CED-3E0F-78A378665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7150" y="1938753"/>
            <a:ext cx="3840813" cy="388653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611" y="3087687"/>
            <a:ext cx="17477339" cy="30006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67055" marR="5080" indent="-554990">
              <a:lnSpc>
                <a:spcPts val="11850"/>
              </a:lnSpc>
              <a:spcBef>
                <a:spcPts val="320"/>
              </a:spcBef>
            </a:pPr>
            <a:r>
              <a:rPr lang="en-IN" sz="9900" dirty="0"/>
              <a:t>Weekly Report - &lt;&lt;Customer Name &gt;&gt;</a:t>
            </a:r>
            <a:endParaRPr sz="9900" dirty="0"/>
          </a:p>
        </p:txBody>
      </p:sp>
      <p:sp>
        <p:nvSpPr>
          <p:cNvPr id="3" name="October 2021">
            <a:extLst>
              <a:ext uri="{FF2B5EF4-FFF2-40B4-BE49-F238E27FC236}">
                <a16:creationId xmlns:a16="http://schemas.microsoft.com/office/drawing/2014/main" id="{52158943-42FE-FC22-E048-7F0DB3952B9A}"/>
              </a:ext>
            </a:extLst>
          </p:cNvPr>
          <p:cNvSpPr txBox="1">
            <a:spLocks/>
          </p:cNvSpPr>
          <p:nvPr/>
        </p:nvSpPr>
        <p:spPr>
          <a:xfrm>
            <a:off x="844550" y="6673850"/>
            <a:ext cx="12573000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8836" tIns="18836" rIns="18836" bIns="18836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all" spc="384" baseline="0">
                <a:solidFill>
                  <a:srgbClr val="FFFFFF"/>
                </a:solidFill>
                <a:uFillTx/>
                <a:latin typeface="Gilroy-Regular"/>
                <a:ea typeface="Gilroy-Regular"/>
                <a:cs typeface="Gilroy-Regular"/>
                <a:sym typeface="Gilroy-Regular"/>
              </a:defRPr>
            </a:lvl1pPr>
            <a:lvl2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hangingPunct="1"/>
            <a:fld id="{24982852-982C-428E-BDAA-FB97D7F7B0D9}" type="datetime2">
              <a:rPr lang="en-IN" sz="4800" smtClean="0">
                <a:solidFill>
                  <a:schemeClr val="tx1"/>
                </a:solidFill>
              </a:rPr>
              <a:t>Tuesday, 12 March 2024</a:t>
            </a:fld>
            <a:endParaRPr lang="en-IN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DAB38-F6F0-C8F1-45EF-3B9F86D27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061CCE-71AD-47DD-D255-90241106A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12619">
              <a:defRPr/>
            </a:pPr>
            <a:fld id="{B1D216B8-C507-4535-935D-65E66B50FFF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12619">
                <a:defRPr/>
              </a:pPr>
              <a:t>21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6D5765-103D-5893-E8C1-5B49F0D5351C}"/>
              </a:ext>
            </a:extLst>
          </p:cNvPr>
          <p:cNvGraphicFramePr>
            <a:graphicFrameLocks noGrp="1"/>
          </p:cNvGraphicFramePr>
          <p:nvPr/>
        </p:nvGraphicFramePr>
        <p:xfrm>
          <a:off x="1050980" y="1940540"/>
          <a:ext cx="16489431" cy="195936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55633">
                  <a:extLst>
                    <a:ext uri="{9D8B030D-6E8A-4147-A177-3AD203B41FA5}">
                      <a16:colId xmlns:a16="http://schemas.microsoft.com/office/drawing/2014/main" val="4116408403"/>
                    </a:ext>
                  </a:extLst>
                </a:gridCol>
                <a:gridCol w="2355633">
                  <a:extLst>
                    <a:ext uri="{9D8B030D-6E8A-4147-A177-3AD203B41FA5}">
                      <a16:colId xmlns:a16="http://schemas.microsoft.com/office/drawing/2014/main" val="3085475813"/>
                    </a:ext>
                  </a:extLst>
                </a:gridCol>
                <a:gridCol w="2355633">
                  <a:extLst>
                    <a:ext uri="{9D8B030D-6E8A-4147-A177-3AD203B41FA5}">
                      <a16:colId xmlns:a16="http://schemas.microsoft.com/office/drawing/2014/main" val="1749350139"/>
                    </a:ext>
                  </a:extLst>
                </a:gridCol>
                <a:gridCol w="2355633">
                  <a:extLst>
                    <a:ext uri="{9D8B030D-6E8A-4147-A177-3AD203B41FA5}">
                      <a16:colId xmlns:a16="http://schemas.microsoft.com/office/drawing/2014/main" val="850141630"/>
                    </a:ext>
                  </a:extLst>
                </a:gridCol>
                <a:gridCol w="2355633">
                  <a:extLst>
                    <a:ext uri="{9D8B030D-6E8A-4147-A177-3AD203B41FA5}">
                      <a16:colId xmlns:a16="http://schemas.microsoft.com/office/drawing/2014/main" val="2944868437"/>
                    </a:ext>
                  </a:extLst>
                </a:gridCol>
                <a:gridCol w="2355633">
                  <a:extLst>
                    <a:ext uri="{9D8B030D-6E8A-4147-A177-3AD203B41FA5}">
                      <a16:colId xmlns:a16="http://schemas.microsoft.com/office/drawing/2014/main" val="187086514"/>
                    </a:ext>
                  </a:extLst>
                </a:gridCol>
                <a:gridCol w="2355633">
                  <a:extLst>
                    <a:ext uri="{9D8B030D-6E8A-4147-A177-3AD203B41FA5}">
                      <a16:colId xmlns:a16="http://schemas.microsoft.com/office/drawing/2014/main" val="3036649077"/>
                    </a:ext>
                  </a:extLst>
                </a:gridCol>
              </a:tblGrid>
              <a:tr h="732028">
                <a:tc>
                  <a:txBody>
                    <a:bodyPr/>
                    <a:lstStyle/>
                    <a:p>
                      <a:r>
                        <a:rPr lang="en-IN" sz="3600" dirty="0"/>
                        <a:t>Over All</a:t>
                      </a:r>
                    </a:p>
                  </a:txBody>
                  <a:tcPr marL="183007" marR="183007" marT="91504" marB="91504"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Budget</a:t>
                      </a:r>
                    </a:p>
                  </a:txBody>
                  <a:tcPr marL="183007" marR="183007" marT="91504" marB="91504"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Scope</a:t>
                      </a:r>
                    </a:p>
                  </a:txBody>
                  <a:tcPr marL="183007" marR="183007" marT="91504" marB="91504"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Resources</a:t>
                      </a:r>
                    </a:p>
                  </a:txBody>
                  <a:tcPr marL="183007" marR="183007" marT="91504" marB="91504"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Timeline</a:t>
                      </a:r>
                    </a:p>
                  </a:txBody>
                  <a:tcPr marL="183007" marR="183007" marT="91504" marB="91504"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Quality</a:t>
                      </a:r>
                    </a:p>
                  </a:txBody>
                  <a:tcPr marL="183007" marR="183007" marT="91504" marB="91504"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Risks</a:t>
                      </a:r>
                    </a:p>
                  </a:txBody>
                  <a:tcPr marL="183007" marR="183007" marT="91504" marB="91504"/>
                </a:tc>
                <a:extLst>
                  <a:ext uri="{0D108BD9-81ED-4DB2-BD59-A6C34878D82A}">
                    <a16:rowId xmlns:a16="http://schemas.microsoft.com/office/drawing/2014/main" val="4150407123"/>
                  </a:ext>
                </a:extLst>
              </a:tr>
              <a:tr h="1227338">
                <a:tc>
                  <a:txBody>
                    <a:bodyPr/>
                    <a:lstStyle/>
                    <a:p>
                      <a:endParaRPr lang="en-IN" sz="3600" dirty="0"/>
                    </a:p>
                  </a:txBody>
                  <a:tcPr marL="183007" marR="183007" marT="91504" marB="9150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600"/>
                    </a:p>
                  </a:txBody>
                  <a:tcPr marL="183007" marR="183007" marT="91504" marB="9150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600"/>
                    </a:p>
                  </a:txBody>
                  <a:tcPr marL="183007" marR="183007" marT="91504" marB="9150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600"/>
                    </a:p>
                  </a:txBody>
                  <a:tcPr marL="183007" marR="183007" marT="91504" marB="9150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600" dirty="0"/>
                    </a:p>
                  </a:txBody>
                  <a:tcPr marL="183007" marR="183007" marT="91504" marB="9150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600"/>
                    </a:p>
                  </a:txBody>
                  <a:tcPr marL="183007" marR="183007" marT="91504" marB="9150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600" dirty="0"/>
                    </a:p>
                  </a:txBody>
                  <a:tcPr marL="183007" marR="183007" marT="91504" marB="91504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98485"/>
                  </a:ext>
                </a:extLst>
              </a:tr>
            </a:tbl>
          </a:graphicData>
        </a:graphic>
      </p:graphicFrame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7748E5F-AAC2-7DA5-AD6E-E1129C103D45}"/>
              </a:ext>
            </a:extLst>
          </p:cNvPr>
          <p:cNvGrpSpPr/>
          <p:nvPr/>
        </p:nvGrpSpPr>
        <p:grpSpPr>
          <a:xfrm>
            <a:off x="1050981" y="2854638"/>
            <a:ext cx="2273647" cy="1037098"/>
            <a:chOff x="525125" y="1424940"/>
            <a:chExt cx="1136035" cy="51818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F8BD35-54B3-B427-B24B-46A5F49BE550}"/>
                </a:ext>
              </a:extLst>
            </p:cNvPr>
            <p:cNvSpPr txBox="1"/>
            <p:nvPr/>
          </p:nvSpPr>
          <p:spPr>
            <a:xfrm>
              <a:off x="1050655" y="1543504"/>
              <a:ext cx="489025" cy="323166"/>
            </a:xfrm>
            <a:prstGeom prst="rect">
              <a:avLst/>
            </a:prstGeom>
            <a:noFill/>
            <a:ln>
              <a:solidFill>
                <a:srgbClr val="24A7DF"/>
              </a:solidFill>
            </a:ln>
          </p:spPr>
          <p:txBody>
            <a:bodyPr wrap="none" lIns="183007" tIns="91504" rIns="183007" bIns="91504" rtlCol="0" anchor="t">
              <a:spAutoFit/>
            </a:bodyPr>
            <a:lstStyle/>
            <a:p>
              <a:pPr algn="l"/>
              <a:r>
                <a:rPr lang="en-US" sz="3002" b="1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ON</a:t>
              </a:r>
              <a:endParaRPr lang="en-US" sz="3603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75AD9-CE04-4C24-6BB1-4348F380F6BE}"/>
                </a:ext>
              </a:extLst>
            </p:cNvPr>
            <p:cNvSpPr/>
            <p:nvPr/>
          </p:nvSpPr>
          <p:spPr>
            <a:xfrm>
              <a:off x="525125" y="1424940"/>
              <a:ext cx="547050" cy="518189"/>
            </a:xfrm>
            <a:prstGeom prst="ellipse">
              <a:avLst/>
            </a:prstGeom>
            <a:noFill/>
            <a:ln w="38100">
              <a:solidFill>
                <a:srgbClr val="24A7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3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363B6F-099D-2E50-61C3-4F690DD42CCC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96" y="1803121"/>
              <a:ext cx="628064" cy="0"/>
            </a:xfrm>
            <a:prstGeom prst="line">
              <a:avLst/>
            </a:prstGeom>
            <a:ln w="38100">
              <a:solidFill>
                <a:srgbClr val="24A7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phic 11" descr="Speedometer Middle outline">
            <a:extLst>
              <a:ext uri="{FF2B5EF4-FFF2-40B4-BE49-F238E27FC236}">
                <a16:creationId xmlns:a16="http://schemas.microsoft.com/office/drawing/2014/main" id="{813CF3E7-D94C-2D68-AB97-EBE07C37F3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15819" y="2889995"/>
            <a:ext cx="758120" cy="718124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12B4AEE-97BC-8754-A543-7C45F6D3D1BB}"/>
              </a:ext>
            </a:extLst>
          </p:cNvPr>
          <p:cNvGrpSpPr/>
          <p:nvPr/>
        </p:nvGrpSpPr>
        <p:grpSpPr>
          <a:xfrm>
            <a:off x="3496529" y="2869889"/>
            <a:ext cx="2273647" cy="1021839"/>
            <a:chOff x="1747051" y="1432560"/>
            <a:chExt cx="1136035" cy="5105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7B368D-FB27-4EAB-AC03-75C94665E759}"/>
                </a:ext>
              </a:extLst>
            </p:cNvPr>
            <p:cNvSpPr txBox="1"/>
            <p:nvPr/>
          </p:nvSpPr>
          <p:spPr>
            <a:xfrm>
              <a:off x="2272581" y="1549380"/>
              <a:ext cx="489025" cy="323166"/>
            </a:xfrm>
            <a:prstGeom prst="rect">
              <a:avLst/>
            </a:prstGeom>
            <a:noFill/>
            <a:ln>
              <a:solidFill>
                <a:srgbClr val="24A7DF"/>
              </a:solidFill>
            </a:ln>
          </p:spPr>
          <p:txBody>
            <a:bodyPr wrap="none" lIns="183007" tIns="91504" rIns="183007" bIns="91504" rtlCol="0" anchor="t">
              <a:spAutoFit/>
            </a:bodyPr>
            <a:lstStyle/>
            <a:p>
              <a:pPr algn="l"/>
              <a:r>
                <a:rPr lang="en-US" sz="3002" b="1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ON</a:t>
              </a:r>
              <a:endParaRPr lang="en-US" sz="3603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19E0A7-F0DF-5939-5BD7-16CD930A29CC}"/>
                </a:ext>
              </a:extLst>
            </p:cNvPr>
            <p:cNvSpPr/>
            <p:nvPr/>
          </p:nvSpPr>
          <p:spPr>
            <a:xfrm>
              <a:off x="1747051" y="1432560"/>
              <a:ext cx="547050" cy="510565"/>
            </a:xfrm>
            <a:prstGeom prst="ellipse">
              <a:avLst/>
            </a:prstGeom>
            <a:noFill/>
            <a:ln w="38100">
              <a:solidFill>
                <a:srgbClr val="24A7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3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4192F3-613C-8EE4-2B9F-39915DE5E8F6}"/>
                </a:ext>
              </a:extLst>
            </p:cNvPr>
            <p:cNvCxnSpPr>
              <a:cxnSpLocks/>
            </p:cNvCxnSpPr>
            <p:nvPr/>
          </p:nvCxnSpPr>
          <p:spPr>
            <a:xfrm>
              <a:off x="2255022" y="1805177"/>
              <a:ext cx="628064" cy="0"/>
            </a:xfrm>
            <a:prstGeom prst="line">
              <a:avLst/>
            </a:prstGeom>
            <a:ln w="38100">
              <a:solidFill>
                <a:srgbClr val="24A7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Graphic 17" descr="Speedometer Middle outline">
            <a:extLst>
              <a:ext uri="{FF2B5EF4-FFF2-40B4-BE49-F238E27FC236}">
                <a16:creationId xmlns:a16="http://schemas.microsoft.com/office/drawing/2014/main" id="{7681ED62-F7D4-6500-F7BE-C3A9B603C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61368" y="2904724"/>
            <a:ext cx="758120" cy="707559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DEA0687-C04A-9D2A-4C04-A14BB458823B}"/>
              </a:ext>
            </a:extLst>
          </p:cNvPr>
          <p:cNvGrpSpPr/>
          <p:nvPr/>
        </p:nvGrpSpPr>
        <p:grpSpPr>
          <a:xfrm>
            <a:off x="5852045" y="2832175"/>
            <a:ext cx="2273647" cy="988908"/>
            <a:chOff x="2923992" y="1413717"/>
            <a:chExt cx="1136035" cy="49411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CE9951-7C66-4338-8EEF-B0F275D14CA6}"/>
                </a:ext>
              </a:extLst>
            </p:cNvPr>
            <p:cNvSpPr txBox="1"/>
            <p:nvPr/>
          </p:nvSpPr>
          <p:spPr>
            <a:xfrm>
              <a:off x="3449522" y="1526772"/>
              <a:ext cx="489025" cy="323166"/>
            </a:xfrm>
            <a:prstGeom prst="rect">
              <a:avLst/>
            </a:prstGeom>
            <a:noFill/>
            <a:ln>
              <a:solidFill>
                <a:srgbClr val="24A7DF"/>
              </a:solidFill>
            </a:ln>
          </p:spPr>
          <p:txBody>
            <a:bodyPr wrap="none" lIns="183007" tIns="91504" rIns="183007" bIns="91504" rtlCol="0" anchor="t">
              <a:spAutoFit/>
            </a:bodyPr>
            <a:lstStyle/>
            <a:p>
              <a:pPr algn="l"/>
              <a:r>
                <a:rPr lang="en-US" sz="3002" b="1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ON</a:t>
              </a:r>
              <a:endParaRPr lang="en-US" sz="3603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805C054-604E-027A-FEEC-095CDEDF4DAB}"/>
                </a:ext>
              </a:extLst>
            </p:cNvPr>
            <p:cNvSpPr/>
            <p:nvPr/>
          </p:nvSpPr>
          <p:spPr>
            <a:xfrm>
              <a:off x="2923992" y="1413717"/>
              <a:ext cx="547050" cy="494111"/>
            </a:xfrm>
            <a:prstGeom prst="ellipse">
              <a:avLst/>
            </a:prstGeom>
            <a:noFill/>
            <a:ln w="38100">
              <a:solidFill>
                <a:srgbClr val="24A7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3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684605-A665-F183-2CF2-AADCBE2B80A9}"/>
                </a:ext>
              </a:extLst>
            </p:cNvPr>
            <p:cNvCxnSpPr>
              <a:cxnSpLocks/>
            </p:cNvCxnSpPr>
            <p:nvPr/>
          </p:nvCxnSpPr>
          <p:spPr>
            <a:xfrm>
              <a:off x="3431963" y="1774326"/>
              <a:ext cx="628064" cy="0"/>
            </a:xfrm>
            <a:prstGeom prst="line">
              <a:avLst/>
            </a:prstGeom>
            <a:ln w="38100">
              <a:solidFill>
                <a:srgbClr val="24A7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Graphic 23" descr="Speedometer Middle outline">
            <a:extLst>
              <a:ext uri="{FF2B5EF4-FFF2-40B4-BE49-F238E27FC236}">
                <a16:creationId xmlns:a16="http://schemas.microsoft.com/office/drawing/2014/main" id="{5F2D4950-F8C1-0871-3192-8EAE52A45F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16885" y="2865890"/>
            <a:ext cx="758120" cy="684757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A79DC5C-B333-21F7-AD8C-997D4341EDED}"/>
              </a:ext>
            </a:extLst>
          </p:cNvPr>
          <p:cNvGrpSpPr/>
          <p:nvPr/>
        </p:nvGrpSpPr>
        <p:grpSpPr>
          <a:xfrm>
            <a:off x="8219381" y="2824964"/>
            <a:ext cx="2273647" cy="988906"/>
            <a:chOff x="4106839" y="1410114"/>
            <a:chExt cx="1136035" cy="4941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012177-9F38-1855-05B3-420210127A5A}"/>
                </a:ext>
              </a:extLst>
            </p:cNvPr>
            <p:cNvSpPr txBox="1"/>
            <p:nvPr/>
          </p:nvSpPr>
          <p:spPr>
            <a:xfrm>
              <a:off x="4632369" y="1523169"/>
              <a:ext cx="489025" cy="323166"/>
            </a:xfrm>
            <a:prstGeom prst="rect">
              <a:avLst/>
            </a:prstGeom>
            <a:noFill/>
            <a:ln>
              <a:solidFill>
                <a:srgbClr val="24A7DF"/>
              </a:solidFill>
            </a:ln>
          </p:spPr>
          <p:txBody>
            <a:bodyPr wrap="none" lIns="183007" tIns="91504" rIns="183007" bIns="91504" rtlCol="0" anchor="t">
              <a:spAutoFit/>
            </a:bodyPr>
            <a:lstStyle/>
            <a:p>
              <a:pPr algn="l"/>
              <a:r>
                <a:rPr lang="en-US" sz="3002" b="1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ON</a:t>
              </a:r>
              <a:endParaRPr lang="en-US" sz="360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F78C5B-6957-EE5D-7F38-C3B138139824}"/>
                </a:ext>
              </a:extLst>
            </p:cNvPr>
            <p:cNvSpPr/>
            <p:nvPr/>
          </p:nvSpPr>
          <p:spPr>
            <a:xfrm>
              <a:off x="4106839" y="1410114"/>
              <a:ext cx="547050" cy="494110"/>
            </a:xfrm>
            <a:prstGeom prst="ellipse">
              <a:avLst/>
            </a:prstGeom>
            <a:noFill/>
            <a:ln w="38100">
              <a:solidFill>
                <a:srgbClr val="24A7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3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1ED8D2-CD22-6E61-83DE-73CF2F36F73F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10" y="1770722"/>
              <a:ext cx="628064" cy="0"/>
            </a:xfrm>
            <a:prstGeom prst="line">
              <a:avLst/>
            </a:prstGeom>
            <a:ln w="38100">
              <a:solidFill>
                <a:srgbClr val="24A7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Graphic 29" descr="Speedometer Middle outline">
            <a:extLst>
              <a:ext uri="{FF2B5EF4-FFF2-40B4-BE49-F238E27FC236}">
                <a16:creationId xmlns:a16="http://schemas.microsoft.com/office/drawing/2014/main" id="{499A51D5-9208-4737-C936-B14FC2CD50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4221" y="2858678"/>
            <a:ext cx="758120" cy="684755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1604DD0-F38D-B84D-AC8D-1C11A8F58B00}"/>
              </a:ext>
            </a:extLst>
          </p:cNvPr>
          <p:cNvGrpSpPr/>
          <p:nvPr/>
        </p:nvGrpSpPr>
        <p:grpSpPr>
          <a:xfrm>
            <a:off x="12890236" y="2801675"/>
            <a:ext cx="2360272" cy="987085"/>
            <a:chOff x="6440645" y="1398477"/>
            <a:chExt cx="1179317" cy="49320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8A0D39-BACE-570F-2930-B63AAFE876B4}"/>
                </a:ext>
              </a:extLst>
            </p:cNvPr>
            <p:cNvSpPr txBox="1"/>
            <p:nvPr/>
          </p:nvSpPr>
          <p:spPr>
            <a:xfrm>
              <a:off x="6927497" y="1511513"/>
              <a:ext cx="692465" cy="323166"/>
            </a:xfrm>
            <a:prstGeom prst="rect">
              <a:avLst/>
            </a:prstGeom>
            <a:noFill/>
          </p:spPr>
          <p:txBody>
            <a:bodyPr wrap="none" lIns="183007" tIns="91504" rIns="183007" bIns="91504" rtlCol="0" anchor="t">
              <a:spAutoFit/>
            </a:bodyPr>
            <a:lstStyle/>
            <a:p>
              <a:pPr algn="l"/>
              <a:r>
                <a:rPr lang="en-US" sz="3002" b="1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OVER</a:t>
              </a:r>
              <a:endParaRPr lang="en-US" sz="360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B0745F0-EA7C-201F-B625-62CE565A9142}"/>
                </a:ext>
              </a:extLst>
            </p:cNvPr>
            <p:cNvSpPr/>
            <p:nvPr/>
          </p:nvSpPr>
          <p:spPr>
            <a:xfrm>
              <a:off x="6440645" y="1398477"/>
              <a:ext cx="491312" cy="493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3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A11F72C-871C-8050-E3AC-A825E1E08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96860" y="1758421"/>
              <a:ext cx="68138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Graphic 41" descr="Gauge outline">
            <a:extLst>
              <a:ext uri="{FF2B5EF4-FFF2-40B4-BE49-F238E27FC236}">
                <a16:creationId xmlns:a16="http://schemas.microsoft.com/office/drawing/2014/main" id="{63F26C09-2F8D-CC50-2391-21272E93B5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045084" y="2862110"/>
            <a:ext cx="645334" cy="647814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A7C54DD-87AC-507A-8DA7-D2D20519A882}"/>
              </a:ext>
            </a:extLst>
          </p:cNvPr>
          <p:cNvGrpSpPr/>
          <p:nvPr/>
        </p:nvGrpSpPr>
        <p:grpSpPr>
          <a:xfrm>
            <a:off x="1047235" y="4130252"/>
            <a:ext cx="16493174" cy="5308252"/>
            <a:chOff x="523254" y="2062305"/>
            <a:chExt cx="8240864" cy="26522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8E22CA-E988-888F-6734-31B2FC98E741}"/>
                </a:ext>
              </a:extLst>
            </p:cNvPr>
            <p:cNvGrpSpPr/>
            <p:nvPr/>
          </p:nvGrpSpPr>
          <p:grpSpPr>
            <a:xfrm>
              <a:off x="747701" y="2977906"/>
              <a:ext cx="7696524" cy="165751"/>
              <a:chOff x="747701" y="2977906"/>
              <a:chExt cx="7696524" cy="165751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E938203-F670-2B05-F6DE-19A0F21262F1}"/>
                  </a:ext>
                </a:extLst>
              </p:cNvPr>
              <p:cNvCxnSpPr/>
              <p:nvPr/>
            </p:nvCxnSpPr>
            <p:spPr>
              <a:xfrm>
                <a:off x="747701" y="3060782"/>
                <a:ext cx="7696524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E3922F1-17A1-D9B2-63A5-27EFF831E933}"/>
                  </a:ext>
                </a:extLst>
              </p:cNvPr>
              <p:cNvGrpSpPr/>
              <p:nvPr/>
            </p:nvGrpSpPr>
            <p:grpSpPr>
              <a:xfrm>
                <a:off x="912863" y="2977906"/>
                <a:ext cx="7377212" cy="165751"/>
                <a:chOff x="299907" y="1555750"/>
                <a:chExt cx="8983751" cy="381000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D0F77834-7A86-BEE4-BBB9-E2C11C1976EC}"/>
                    </a:ext>
                  </a:extLst>
                </p:cNvPr>
                <p:cNvCxnSpPr/>
                <p:nvPr/>
              </p:nvCxnSpPr>
              <p:spPr>
                <a:xfrm>
                  <a:off x="299907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A4432873-BA32-5D43-2D38-21DF32DF8B8A}"/>
                    </a:ext>
                  </a:extLst>
                </p:cNvPr>
                <p:cNvCxnSpPr/>
                <p:nvPr/>
              </p:nvCxnSpPr>
              <p:spPr>
                <a:xfrm>
                  <a:off x="749094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8527548F-434D-D2A0-A140-E9A149277383}"/>
                    </a:ext>
                  </a:extLst>
                </p:cNvPr>
                <p:cNvCxnSpPr/>
                <p:nvPr/>
              </p:nvCxnSpPr>
              <p:spPr>
                <a:xfrm>
                  <a:off x="1198282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CA94D39-75CC-D7C2-1600-DBC8FA61777E}"/>
                    </a:ext>
                  </a:extLst>
                </p:cNvPr>
                <p:cNvCxnSpPr/>
                <p:nvPr/>
              </p:nvCxnSpPr>
              <p:spPr>
                <a:xfrm>
                  <a:off x="1647469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4AD5F56-C440-5725-718B-42370FCCA895}"/>
                    </a:ext>
                  </a:extLst>
                </p:cNvPr>
                <p:cNvCxnSpPr/>
                <p:nvPr/>
              </p:nvCxnSpPr>
              <p:spPr>
                <a:xfrm>
                  <a:off x="2096657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F6A4C0E6-1965-43BA-FC40-C28206DD76FA}"/>
                    </a:ext>
                  </a:extLst>
                </p:cNvPr>
                <p:cNvCxnSpPr/>
                <p:nvPr/>
              </p:nvCxnSpPr>
              <p:spPr>
                <a:xfrm>
                  <a:off x="2545845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11E7B185-35E2-C965-5041-0C5EECE0CB75}"/>
                    </a:ext>
                  </a:extLst>
                </p:cNvPr>
                <p:cNvCxnSpPr/>
                <p:nvPr/>
              </p:nvCxnSpPr>
              <p:spPr>
                <a:xfrm>
                  <a:off x="2995032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4F96E7B-D295-392F-5F44-9D29D5634EE5}"/>
                    </a:ext>
                  </a:extLst>
                </p:cNvPr>
                <p:cNvCxnSpPr/>
                <p:nvPr/>
              </p:nvCxnSpPr>
              <p:spPr>
                <a:xfrm>
                  <a:off x="3444220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A18C613-F9F7-DEB5-A366-5120067A067E}"/>
                    </a:ext>
                  </a:extLst>
                </p:cNvPr>
                <p:cNvCxnSpPr/>
                <p:nvPr/>
              </p:nvCxnSpPr>
              <p:spPr>
                <a:xfrm>
                  <a:off x="3893407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98C4CBFE-7F12-EDE6-9206-14A530DFEDD2}"/>
                    </a:ext>
                  </a:extLst>
                </p:cNvPr>
                <p:cNvCxnSpPr/>
                <p:nvPr/>
              </p:nvCxnSpPr>
              <p:spPr>
                <a:xfrm>
                  <a:off x="4342595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D1A6609C-2E64-27D0-36EA-51ADE5270800}"/>
                    </a:ext>
                  </a:extLst>
                </p:cNvPr>
                <p:cNvCxnSpPr/>
                <p:nvPr/>
              </p:nvCxnSpPr>
              <p:spPr>
                <a:xfrm>
                  <a:off x="4791782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FB0BFDE-5617-D633-55A0-67D6E3FA3019}"/>
                    </a:ext>
                  </a:extLst>
                </p:cNvPr>
                <p:cNvCxnSpPr/>
                <p:nvPr/>
              </p:nvCxnSpPr>
              <p:spPr>
                <a:xfrm>
                  <a:off x="5240970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F5134C84-1BA1-ECF1-6752-82A41591C315}"/>
                    </a:ext>
                  </a:extLst>
                </p:cNvPr>
                <p:cNvCxnSpPr/>
                <p:nvPr/>
              </p:nvCxnSpPr>
              <p:spPr>
                <a:xfrm>
                  <a:off x="5690157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6B971FF-564C-21B5-33CC-3242E6641BC5}"/>
                    </a:ext>
                  </a:extLst>
                </p:cNvPr>
                <p:cNvCxnSpPr/>
                <p:nvPr/>
              </p:nvCxnSpPr>
              <p:spPr>
                <a:xfrm>
                  <a:off x="6139345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B676D8C-44B2-F395-A100-A05AD171039D}"/>
                    </a:ext>
                  </a:extLst>
                </p:cNvPr>
                <p:cNvCxnSpPr/>
                <p:nvPr/>
              </p:nvCxnSpPr>
              <p:spPr>
                <a:xfrm>
                  <a:off x="6588533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19099271-03D3-B777-1B28-E539C97B8027}"/>
                    </a:ext>
                  </a:extLst>
                </p:cNvPr>
                <p:cNvCxnSpPr/>
                <p:nvPr/>
              </p:nvCxnSpPr>
              <p:spPr>
                <a:xfrm>
                  <a:off x="7037720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73A80E1-F3A5-0F9D-C3F3-7975E5D71D60}"/>
                    </a:ext>
                  </a:extLst>
                </p:cNvPr>
                <p:cNvCxnSpPr/>
                <p:nvPr/>
              </p:nvCxnSpPr>
              <p:spPr>
                <a:xfrm>
                  <a:off x="7486908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6315C4A1-3EBD-C9E5-39D8-B0178053FB8C}"/>
                    </a:ext>
                  </a:extLst>
                </p:cNvPr>
                <p:cNvCxnSpPr/>
                <p:nvPr/>
              </p:nvCxnSpPr>
              <p:spPr>
                <a:xfrm>
                  <a:off x="7936095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2A4AC05-693E-95C5-78E3-654092EBB27A}"/>
                    </a:ext>
                  </a:extLst>
                </p:cNvPr>
                <p:cNvCxnSpPr/>
                <p:nvPr/>
              </p:nvCxnSpPr>
              <p:spPr>
                <a:xfrm>
                  <a:off x="8385283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EA3ACF1F-F3A2-AF64-A256-A4C9BC0EDA0A}"/>
                    </a:ext>
                  </a:extLst>
                </p:cNvPr>
                <p:cNvCxnSpPr/>
                <p:nvPr/>
              </p:nvCxnSpPr>
              <p:spPr>
                <a:xfrm>
                  <a:off x="8834470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5280C7D5-0264-F4FA-7B36-1665166BD3E6}"/>
                    </a:ext>
                  </a:extLst>
                </p:cNvPr>
                <p:cNvCxnSpPr/>
                <p:nvPr/>
              </p:nvCxnSpPr>
              <p:spPr>
                <a:xfrm>
                  <a:off x="9283658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289159-BC7B-3C5C-AC5C-DB7DCD42E1FD}"/>
                </a:ext>
              </a:extLst>
            </p:cNvPr>
            <p:cNvGrpSpPr/>
            <p:nvPr/>
          </p:nvGrpSpPr>
          <p:grpSpPr>
            <a:xfrm>
              <a:off x="819125" y="2275367"/>
              <a:ext cx="1336990" cy="783252"/>
              <a:chOff x="819125" y="2275367"/>
              <a:chExt cx="1336990" cy="783252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A567858-ADE1-E46E-3C00-C6D1F5E270DB}"/>
                  </a:ext>
                </a:extLst>
              </p:cNvPr>
              <p:cNvCxnSpPr/>
              <p:nvPr/>
            </p:nvCxnSpPr>
            <p:spPr>
              <a:xfrm>
                <a:off x="853117" y="2700754"/>
                <a:ext cx="0" cy="357865"/>
              </a:xfrm>
              <a:prstGeom prst="line">
                <a:avLst/>
              </a:prstGeom>
              <a:solidFill>
                <a:srgbClr val="ECF8C2"/>
              </a:solidFill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ound Single Corner Rectangle 33">
                <a:extLst>
                  <a:ext uri="{FF2B5EF4-FFF2-40B4-BE49-F238E27FC236}">
                    <a16:creationId xmlns:a16="http://schemas.microsoft.com/office/drawing/2014/main" id="{A6EAEF15-3F27-24B3-6BC6-4D98A0B672F0}"/>
                  </a:ext>
                </a:extLst>
              </p:cNvPr>
              <p:cNvSpPr/>
              <p:nvPr/>
            </p:nvSpPr>
            <p:spPr>
              <a:xfrm>
                <a:off x="819125" y="2275367"/>
                <a:ext cx="1336990" cy="472652"/>
              </a:xfrm>
              <a:prstGeom prst="round1Rect">
                <a:avLst>
                  <a:gd name="adj" fmla="val 9524"/>
                </a:avLst>
              </a:prstGeom>
              <a:solidFill>
                <a:srgbClr val="ECF8C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Access Grand</a:t>
                </a:r>
              </a:p>
              <a:p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Environment Setup</a:t>
                </a:r>
                <a:endParaRPr lang="en-US" sz="1351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5FFA41A-DAB9-94CB-485D-66F7DA5E8EDA}"/>
                </a:ext>
              </a:extLst>
            </p:cNvPr>
            <p:cNvGrpSpPr/>
            <p:nvPr/>
          </p:nvGrpSpPr>
          <p:grpSpPr>
            <a:xfrm>
              <a:off x="2380107" y="2062305"/>
              <a:ext cx="1336990" cy="992569"/>
              <a:chOff x="2380107" y="2062305"/>
              <a:chExt cx="1336990" cy="992569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9886059-26E2-9513-71CA-2B7ADEE41C85}"/>
                  </a:ext>
                </a:extLst>
              </p:cNvPr>
              <p:cNvCxnSpPr/>
              <p:nvPr/>
            </p:nvCxnSpPr>
            <p:spPr>
              <a:xfrm>
                <a:off x="2414099" y="2505793"/>
                <a:ext cx="0" cy="549081"/>
              </a:xfrm>
              <a:prstGeom prst="line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ound Single Corner Rectangle 31">
                <a:extLst>
                  <a:ext uri="{FF2B5EF4-FFF2-40B4-BE49-F238E27FC236}">
                    <a16:creationId xmlns:a16="http://schemas.microsoft.com/office/drawing/2014/main" id="{3EFF5920-4B81-2B86-E451-36016769AF84}"/>
                  </a:ext>
                </a:extLst>
              </p:cNvPr>
              <p:cNvSpPr/>
              <p:nvPr/>
            </p:nvSpPr>
            <p:spPr>
              <a:xfrm>
                <a:off x="2380107" y="2062305"/>
                <a:ext cx="1336990" cy="739147"/>
              </a:xfrm>
              <a:prstGeom prst="round1Rect">
                <a:avLst>
                  <a:gd name="adj" fmla="val 952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First Half Code Merge and Integration</a:t>
                </a:r>
                <a:endParaRPr lang="en-US" sz="1351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9B911B3-6EAD-8BAD-1F7B-82F9C5DDE57C}"/>
                </a:ext>
              </a:extLst>
            </p:cNvPr>
            <p:cNvGrpSpPr/>
            <p:nvPr/>
          </p:nvGrpSpPr>
          <p:grpSpPr>
            <a:xfrm>
              <a:off x="4283161" y="2062307"/>
              <a:ext cx="1336990" cy="992569"/>
              <a:chOff x="4283161" y="2062307"/>
              <a:chExt cx="1336990" cy="992569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DC69D7E-3A20-1A1E-7441-5297C2622477}"/>
                  </a:ext>
                </a:extLst>
              </p:cNvPr>
              <p:cNvCxnSpPr/>
              <p:nvPr/>
            </p:nvCxnSpPr>
            <p:spPr>
              <a:xfrm>
                <a:off x="4317153" y="2393164"/>
                <a:ext cx="0" cy="661712"/>
              </a:xfrm>
              <a:prstGeom prst="lin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ound Single Corner Rectangle 29">
                <a:extLst>
                  <a:ext uri="{FF2B5EF4-FFF2-40B4-BE49-F238E27FC236}">
                    <a16:creationId xmlns:a16="http://schemas.microsoft.com/office/drawing/2014/main" id="{5AE0F978-0BFD-F0D3-22DD-24CA1E04F652}"/>
                  </a:ext>
                </a:extLst>
              </p:cNvPr>
              <p:cNvSpPr/>
              <p:nvPr/>
            </p:nvSpPr>
            <p:spPr>
              <a:xfrm>
                <a:off x="4283161" y="2062307"/>
                <a:ext cx="1336990" cy="539200"/>
              </a:xfrm>
              <a:prstGeom prst="round1Rect">
                <a:avLst>
                  <a:gd name="adj" fmla="val 952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Second Half Code Merge and Integration</a:t>
                </a:r>
                <a:endParaRPr lang="en-US" sz="1351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EB9DF03-7825-DADB-63E0-9CDE279D30BF}"/>
                </a:ext>
              </a:extLst>
            </p:cNvPr>
            <p:cNvGrpSpPr/>
            <p:nvPr/>
          </p:nvGrpSpPr>
          <p:grpSpPr>
            <a:xfrm>
              <a:off x="5702054" y="2586704"/>
              <a:ext cx="2036694" cy="452395"/>
              <a:chOff x="5702054" y="2586704"/>
              <a:chExt cx="2036694" cy="452395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706533A-2489-990C-4AEB-76F8DA06A9EE}"/>
                  </a:ext>
                </a:extLst>
              </p:cNvPr>
              <p:cNvCxnSpPr/>
              <p:nvPr/>
            </p:nvCxnSpPr>
            <p:spPr>
              <a:xfrm>
                <a:off x="6761135" y="2836534"/>
                <a:ext cx="0" cy="202565"/>
              </a:xfrm>
              <a:prstGeom prst="line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ound Single Corner Rectangle 27">
                <a:extLst>
                  <a:ext uri="{FF2B5EF4-FFF2-40B4-BE49-F238E27FC236}">
                    <a16:creationId xmlns:a16="http://schemas.microsoft.com/office/drawing/2014/main" id="{431A0A06-018F-629F-5916-BC91BE232483}"/>
                  </a:ext>
                </a:extLst>
              </p:cNvPr>
              <p:cNvSpPr/>
              <p:nvPr/>
            </p:nvSpPr>
            <p:spPr>
              <a:xfrm>
                <a:off x="5702054" y="2586704"/>
                <a:ext cx="2036694" cy="256582"/>
              </a:xfrm>
              <a:prstGeom prst="round1Rect">
                <a:avLst>
                  <a:gd name="adj" fmla="val 9524"/>
                </a:avLst>
              </a:prstGeom>
              <a:solidFill>
                <a:srgbClr val="EAEEF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IMPL Env Merging</a:t>
                </a:r>
                <a:endParaRPr lang="en-US" sz="1351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AA72E98-30EC-B5EB-F30B-44126632CAD9}"/>
                </a:ext>
              </a:extLst>
            </p:cNvPr>
            <p:cNvGrpSpPr/>
            <p:nvPr/>
          </p:nvGrpSpPr>
          <p:grpSpPr>
            <a:xfrm>
              <a:off x="7792244" y="2324849"/>
              <a:ext cx="971874" cy="727648"/>
              <a:chOff x="7792244" y="2324849"/>
              <a:chExt cx="971874" cy="727648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8B0B6FD-CB31-74B4-6F04-65F70C01A57C}"/>
                  </a:ext>
                </a:extLst>
              </p:cNvPr>
              <p:cNvCxnSpPr/>
              <p:nvPr/>
            </p:nvCxnSpPr>
            <p:spPr>
              <a:xfrm>
                <a:off x="7970873" y="2649408"/>
                <a:ext cx="0" cy="403089"/>
              </a:xfrm>
              <a:prstGeom prst="lin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ound Single Corner Rectangle 25">
                <a:extLst>
                  <a:ext uri="{FF2B5EF4-FFF2-40B4-BE49-F238E27FC236}">
                    <a16:creationId xmlns:a16="http://schemas.microsoft.com/office/drawing/2014/main" id="{9C7BE671-2C11-F22C-06E3-444FE899B591}"/>
                  </a:ext>
                </a:extLst>
              </p:cNvPr>
              <p:cNvSpPr/>
              <p:nvPr/>
            </p:nvSpPr>
            <p:spPr>
              <a:xfrm>
                <a:off x="7792244" y="2324849"/>
                <a:ext cx="971874" cy="542619"/>
              </a:xfrm>
              <a:prstGeom prst="round1Rect">
                <a:avLst>
                  <a:gd name="adj" fmla="val 952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UAT and Support</a:t>
                </a:r>
                <a:endParaRPr lang="en-US" sz="1351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3BD453-13A5-DEC8-5FDC-8354E7D44D15}"/>
                </a:ext>
              </a:extLst>
            </p:cNvPr>
            <p:cNvGrpSpPr/>
            <p:nvPr/>
          </p:nvGrpSpPr>
          <p:grpSpPr>
            <a:xfrm>
              <a:off x="4042377" y="2739746"/>
              <a:ext cx="1179697" cy="1025640"/>
              <a:chOff x="4042377" y="2739746"/>
              <a:chExt cx="1179697" cy="102564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EDE723F-6C28-B1BC-7B5E-89CC593D9769}"/>
                  </a:ext>
                </a:extLst>
              </p:cNvPr>
              <p:cNvCxnSpPr/>
              <p:nvPr/>
            </p:nvCxnSpPr>
            <p:spPr>
              <a:xfrm>
                <a:off x="5061062" y="2739746"/>
                <a:ext cx="0" cy="377552"/>
              </a:xfrm>
              <a:prstGeom prst="line">
                <a:avLst/>
              </a:prstGeom>
              <a:ln w="28575">
                <a:solidFill>
                  <a:srgbClr val="92D050">
                    <a:alpha val="90000"/>
                  </a:srgbClr>
                </a:solidFill>
                <a:headEnd type="diamond" w="lg" len="lg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ound Single Corner Rectangle 59">
                <a:extLst>
                  <a:ext uri="{FF2B5EF4-FFF2-40B4-BE49-F238E27FC236}">
                    <a16:creationId xmlns:a16="http://schemas.microsoft.com/office/drawing/2014/main" id="{3F8E1B2E-5D39-943B-F0AB-C64795C1B6A6}"/>
                  </a:ext>
                </a:extLst>
              </p:cNvPr>
              <p:cNvSpPr/>
              <p:nvPr/>
            </p:nvSpPr>
            <p:spPr>
              <a:xfrm>
                <a:off x="4042377" y="3294253"/>
                <a:ext cx="1179697" cy="471133"/>
              </a:xfrm>
              <a:prstGeom prst="foldedCorner">
                <a:avLst/>
              </a:prstGeom>
              <a:gradFill flip="none" rotWithShape="1">
                <a:gsLst>
                  <a:gs pos="8000">
                    <a:srgbClr val="00B050"/>
                  </a:gs>
                  <a:gs pos="54000">
                    <a:srgbClr val="92D05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r>
                  <a:rPr lang="en-US" sz="1501" b="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CURRENT TIMELINE POSITION</a:t>
                </a:r>
                <a:endParaRPr lang="en-US" sz="1351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651" b="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01/Mar/2024</a:t>
                </a:r>
                <a:endParaRPr lang="en-US" sz="1351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FD6FD86-D27B-DA34-2B8A-F763105CFA98}"/>
                </a:ext>
              </a:extLst>
            </p:cNvPr>
            <p:cNvGrpSpPr/>
            <p:nvPr/>
          </p:nvGrpSpPr>
          <p:grpSpPr>
            <a:xfrm>
              <a:off x="523254" y="3052497"/>
              <a:ext cx="1846630" cy="1662092"/>
              <a:chOff x="523254" y="3052497"/>
              <a:chExt cx="1846630" cy="1662092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285255D-DEA0-BCDD-2736-24A24B437CB9}"/>
                  </a:ext>
                </a:extLst>
              </p:cNvPr>
              <p:cNvCxnSpPr/>
              <p:nvPr/>
            </p:nvCxnSpPr>
            <p:spPr>
              <a:xfrm>
                <a:off x="1130315" y="3052497"/>
                <a:ext cx="0" cy="871031"/>
              </a:xfrm>
              <a:prstGeom prst="lin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gradFill>
                  <a:gsLst>
                    <a:gs pos="0">
                      <a:srgbClr val="FF0000"/>
                    </a:gs>
                    <a:gs pos="53000">
                      <a:srgbClr val="C00000"/>
                    </a:gs>
                  </a:gsLst>
                  <a:lin ang="5400000" scaled="1"/>
                </a:gradFill>
                <a:headEnd type="diamond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ound Single Corner Rectangle 64">
                <a:extLst>
                  <a:ext uri="{FF2B5EF4-FFF2-40B4-BE49-F238E27FC236}">
                    <a16:creationId xmlns:a16="http://schemas.microsoft.com/office/drawing/2014/main" id="{A6199F08-FF51-F24A-0049-7849F7B5F3CA}"/>
                  </a:ext>
                </a:extLst>
              </p:cNvPr>
              <p:cNvSpPr/>
              <p:nvPr/>
            </p:nvSpPr>
            <p:spPr>
              <a:xfrm>
                <a:off x="523254" y="3437183"/>
                <a:ext cx="1846630" cy="1277406"/>
              </a:xfrm>
              <a:prstGeom prst="trapezoid">
                <a:avLst>
                  <a:gd name="adj" fmla="val 1602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marL="85786"/>
                <a:r>
                  <a:rPr lang="en-US" sz="1651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RISKS AND ROADBLOCK 1</a:t>
                </a:r>
                <a:endParaRPr lang="en-US" sz="1351" dirty="0">
                  <a:solidFill>
                    <a:srgbClr val="FF0000"/>
                  </a:solidFill>
                  <a:highlight>
                    <a:srgbClr val="FFFF00"/>
                  </a:highlight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5786"/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Access Delayed by 2 days</a:t>
                </a:r>
              </a:p>
              <a:p>
                <a:pPr marL="85786"/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Port Exposure delayed by 1 day</a:t>
                </a:r>
              </a:p>
              <a:p>
                <a:pPr marL="85786"/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Build Script</a:t>
                </a:r>
              </a:p>
              <a:p>
                <a:pPr marL="85786"/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Jenkin Access yet to be provided</a:t>
                </a:r>
              </a:p>
              <a:p>
                <a:pPr marL="85786"/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Due to build delay QA activities not started</a:t>
                </a:r>
                <a:endParaRPr lang="en-US" sz="1351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7BC7713-2D9A-A2F0-CCF7-30E1C98B36DF}"/>
                </a:ext>
              </a:extLst>
            </p:cNvPr>
            <p:cNvGrpSpPr/>
            <p:nvPr/>
          </p:nvGrpSpPr>
          <p:grpSpPr>
            <a:xfrm>
              <a:off x="5915298" y="3117298"/>
              <a:ext cx="2062717" cy="1337427"/>
              <a:chOff x="5915298" y="3117298"/>
              <a:chExt cx="2062717" cy="133742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BE67F2F-3A3C-D464-3762-95BA10EBAB57}"/>
                  </a:ext>
                </a:extLst>
              </p:cNvPr>
              <p:cNvCxnSpPr/>
              <p:nvPr/>
            </p:nvCxnSpPr>
            <p:spPr>
              <a:xfrm>
                <a:off x="6973838" y="3117298"/>
                <a:ext cx="0" cy="871030"/>
              </a:xfrm>
              <a:prstGeom prst="lin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gradFill>
                  <a:gsLst>
                    <a:gs pos="0">
                      <a:srgbClr val="FF0000"/>
                    </a:gs>
                    <a:gs pos="53000">
                      <a:srgbClr val="C00000"/>
                    </a:gs>
                  </a:gsLst>
                  <a:lin ang="5400000" scaled="1"/>
                </a:gradFill>
                <a:headEnd type="diamond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ound Single Corner Rectangle 64">
                <a:extLst>
                  <a:ext uri="{FF2B5EF4-FFF2-40B4-BE49-F238E27FC236}">
                    <a16:creationId xmlns:a16="http://schemas.microsoft.com/office/drawing/2014/main" id="{FEAD91AC-F5D5-C51A-307A-9C3B3E120268}"/>
                  </a:ext>
                </a:extLst>
              </p:cNvPr>
              <p:cNvSpPr/>
              <p:nvPr/>
            </p:nvSpPr>
            <p:spPr>
              <a:xfrm>
                <a:off x="5915298" y="3617456"/>
                <a:ext cx="2062717" cy="837269"/>
              </a:xfrm>
              <a:prstGeom prst="trapezoid">
                <a:avLst>
                  <a:gd name="adj" fmla="val 1537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marL="85786"/>
                <a:r>
                  <a:rPr lang="en-US" sz="1651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Century Gothic" panose="020B0502020202020204" pitchFamily="34" charset="0"/>
                  </a:rPr>
                  <a:t>RISKS AND ROADBLOCK 4</a:t>
                </a:r>
              </a:p>
              <a:p>
                <a:pPr marL="171570"/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Details</a:t>
                </a:r>
                <a:endParaRPr lang="en-US" sz="1351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TextBox 32">
              <a:extLst>
                <a:ext uri="{FF2B5EF4-FFF2-40B4-BE49-F238E27FC236}">
                  <a16:creationId xmlns:a16="http://schemas.microsoft.com/office/drawing/2014/main" id="{EF77B127-209E-8A3B-DDF7-C016329BB67C}"/>
                </a:ext>
              </a:extLst>
            </p:cNvPr>
            <p:cNvSpPr txBox="1"/>
            <p:nvPr/>
          </p:nvSpPr>
          <p:spPr>
            <a:xfrm>
              <a:off x="525124" y="3093171"/>
              <a:ext cx="1235579" cy="44955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/>
            <a:p>
              <a:r>
                <a:rPr lang="en-US" sz="1501" b="1" dirty="0">
                  <a:solidFill>
                    <a:schemeClr val="tx1"/>
                  </a:solidFill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PROJECT START DATE</a:t>
              </a:r>
              <a:endParaRPr lang="en-US" sz="1351" b="1" dirty="0">
                <a:solidFill>
                  <a:schemeClr val="tx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sz="1651" b="1" dirty="0">
                  <a:solidFill>
                    <a:schemeClr val="tx1"/>
                  </a:solidFill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01/Feb/2024</a:t>
              </a:r>
              <a:endParaRPr lang="en-US" sz="1351" b="1" dirty="0">
                <a:solidFill>
                  <a:schemeClr val="tx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33">
              <a:extLst>
                <a:ext uri="{FF2B5EF4-FFF2-40B4-BE49-F238E27FC236}">
                  <a16:creationId xmlns:a16="http://schemas.microsoft.com/office/drawing/2014/main" id="{B22805DE-216C-2717-5EE4-91EB8540FE21}"/>
                </a:ext>
              </a:extLst>
            </p:cNvPr>
            <p:cNvSpPr txBox="1"/>
            <p:nvPr/>
          </p:nvSpPr>
          <p:spPr>
            <a:xfrm>
              <a:off x="7532031" y="3437182"/>
              <a:ext cx="1116782" cy="44955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/>
            <a:p>
              <a:pPr algn="r"/>
              <a:r>
                <a:rPr lang="en-US" sz="1501" b="1" dirty="0">
                  <a:solidFill>
                    <a:schemeClr val="tx1"/>
                  </a:solidFill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PROJECT END DATE</a:t>
              </a:r>
              <a:endParaRPr lang="en-US" sz="1351" b="1" dirty="0">
                <a:solidFill>
                  <a:schemeClr val="tx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/>
              <a:r>
                <a:rPr lang="en-US" sz="1651" b="1" dirty="0">
                  <a:solidFill>
                    <a:schemeClr val="tx1"/>
                  </a:solidFill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14/Mar/2024</a:t>
              </a:r>
              <a:endParaRPr lang="en-US" sz="1351" b="1" dirty="0">
                <a:solidFill>
                  <a:schemeClr val="tx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BCFCC41-F298-AB9B-3092-635BBDB7943C}"/>
              </a:ext>
            </a:extLst>
          </p:cNvPr>
          <p:cNvGrpSpPr/>
          <p:nvPr/>
        </p:nvGrpSpPr>
        <p:grpSpPr>
          <a:xfrm>
            <a:off x="10547563" y="2776565"/>
            <a:ext cx="2273647" cy="1012197"/>
            <a:chOff x="5270122" y="1385930"/>
            <a:chExt cx="1136035" cy="50574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D3446D5-E0DA-AC1F-9720-BFDB7F7AE438}"/>
                </a:ext>
              </a:extLst>
            </p:cNvPr>
            <p:cNvSpPr txBox="1"/>
            <p:nvPr/>
          </p:nvSpPr>
          <p:spPr>
            <a:xfrm>
              <a:off x="5795652" y="1501648"/>
              <a:ext cx="489025" cy="323166"/>
            </a:xfrm>
            <a:prstGeom prst="rect">
              <a:avLst/>
            </a:prstGeom>
            <a:noFill/>
            <a:ln>
              <a:solidFill>
                <a:srgbClr val="24A7DF"/>
              </a:solidFill>
            </a:ln>
          </p:spPr>
          <p:txBody>
            <a:bodyPr wrap="none" lIns="183007" tIns="91504" rIns="183007" bIns="91504" rtlCol="0" anchor="t">
              <a:spAutoFit/>
            </a:bodyPr>
            <a:lstStyle/>
            <a:p>
              <a:pPr algn="l"/>
              <a:r>
                <a:rPr lang="en-US" sz="3002" b="1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ON</a:t>
              </a:r>
              <a:endParaRPr lang="en-US" sz="3603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6C48827-638B-8235-6B46-1F2D6CAE5756}"/>
                </a:ext>
              </a:extLst>
            </p:cNvPr>
            <p:cNvSpPr/>
            <p:nvPr/>
          </p:nvSpPr>
          <p:spPr>
            <a:xfrm>
              <a:off x="5270122" y="1385930"/>
              <a:ext cx="547050" cy="505747"/>
            </a:xfrm>
            <a:prstGeom prst="ellipse">
              <a:avLst/>
            </a:prstGeom>
            <a:noFill/>
            <a:ln w="38100">
              <a:solidFill>
                <a:srgbClr val="24A7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3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1452FF8-C64C-F074-6406-608EFEA7AB1C}"/>
                </a:ext>
              </a:extLst>
            </p:cNvPr>
            <p:cNvCxnSpPr>
              <a:cxnSpLocks/>
            </p:cNvCxnSpPr>
            <p:nvPr/>
          </p:nvCxnSpPr>
          <p:spPr>
            <a:xfrm>
              <a:off x="5778093" y="1755031"/>
              <a:ext cx="628064" cy="0"/>
            </a:xfrm>
            <a:prstGeom prst="line">
              <a:avLst/>
            </a:prstGeom>
            <a:ln w="38100">
              <a:solidFill>
                <a:srgbClr val="24A7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 descr="Speedometer Middle outline">
            <a:extLst>
              <a:ext uri="{FF2B5EF4-FFF2-40B4-BE49-F238E27FC236}">
                <a16:creationId xmlns:a16="http://schemas.microsoft.com/office/drawing/2014/main" id="{84321FED-C8C1-CE95-3712-85E5E049D4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712403" y="2811071"/>
            <a:ext cx="758120" cy="7008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2FDA37-CD1A-5740-E297-DF011DF08331}"/>
              </a:ext>
            </a:extLst>
          </p:cNvPr>
          <p:cNvCxnSpPr>
            <a:cxnSpLocks/>
          </p:cNvCxnSpPr>
          <p:nvPr/>
        </p:nvCxnSpPr>
        <p:spPr>
          <a:xfrm>
            <a:off x="6868693" y="6099451"/>
            <a:ext cx="0" cy="833282"/>
          </a:xfrm>
          <a:prstGeom prst="lin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gradFill>
              <a:gsLst>
                <a:gs pos="0">
                  <a:srgbClr val="FF0000"/>
                </a:gs>
                <a:gs pos="53000">
                  <a:srgbClr val="C00000"/>
                </a:gs>
              </a:gsLst>
              <a:lin ang="5400000" scaled="1"/>
            </a:gradFill>
            <a:headEnd type="diamond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 Single Corner Rectangle 64">
            <a:extLst>
              <a:ext uri="{FF2B5EF4-FFF2-40B4-BE49-F238E27FC236}">
                <a16:creationId xmlns:a16="http://schemas.microsoft.com/office/drawing/2014/main" id="{3A813CCE-8B4B-520C-DFF3-C40E9ADE9892}"/>
              </a:ext>
            </a:extLst>
          </p:cNvPr>
          <p:cNvSpPr/>
          <p:nvPr/>
        </p:nvSpPr>
        <p:spPr>
          <a:xfrm>
            <a:off x="4912443" y="7755209"/>
            <a:ext cx="3578011" cy="1675701"/>
          </a:xfrm>
          <a:prstGeom prst="trapezoid">
            <a:avLst>
              <a:gd name="adj" fmla="val 1537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85786"/>
            <a:r>
              <a:rPr lang="en-US" sz="1651" dirty="0">
                <a:solidFill>
                  <a:srgbClr val="FF0000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RISKS AND ROADBLOCK 2</a:t>
            </a:r>
          </a:p>
          <a:p>
            <a:pPr marL="171570"/>
            <a:r>
              <a:rPr lang="en-US" sz="1651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 UI build was failed on 2 days delayed testing</a:t>
            </a:r>
          </a:p>
          <a:p>
            <a:pPr marL="171570"/>
            <a:r>
              <a:rPr lang="en-US" sz="1651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Changes checked in and Action ID mapping not reflecting on 23 Feb 2023</a:t>
            </a:r>
            <a:endParaRPr lang="en-US" sz="1351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0DDAAAB-B0AB-12BB-B8B0-63C9785285DF}"/>
              </a:ext>
            </a:extLst>
          </p:cNvPr>
          <p:cNvCxnSpPr>
            <a:cxnSpLocks/>
          </p:cNvCxnSpPr>
          <p:nvPr/>
        </p:nvCxnSpPr>
        <p:spPr>
          <a:xfrm rot="5400000">
            <a:off x="5806254" y="6695877"/>
            <a:ext cx="1660158" cy="4737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69D09E2-3DB9-8EDB-517C-A8EFA0BA0C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13140" y="6127859"/>
            <a:ext cx="1227090" cy="22400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ound Single Corner Rectangle 64">
            <a:extLst>
              <a:ext uri="{FF2B5EF4-FFF2-40B4-BE49-F238E27FC236}">
                <a16:creationId xmlns:a16="http://schemas.microsoft.com/office/drawing/2014/main" id="{D3C406A1-8D12-76DB-4188-8B3700D67462}"/>
              </a:ext>
            </a:extLst>
          </p:cNvPr>
          <p:cNvSpPr/>
          <p:nvPr/>
        </p:nvSpPr>
        <p:spPr>
          <a:xfrm>
            <a:off x="8633535" y="7772871"/>
            <a:ext cx="2614568" cy="1675701"/>
          </a:xfrm>
          <a:prstGeom prst="trapezoid">
            <a:avLst>
              <a:gd name="adj" fmla="val 1537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85786"/>
            <a:r>
              <a:rPr lang="en-US" sz="1651" dirty="0">
                <a:solidFill>
                  <a:srgbClr val="FF0000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RISKS AND ROADBLOCK 3</a:t>
            </a:r>
          </a:p>
          <a:p>
            <a:pPr marL="171570"/>
            <a:r>
              <a:rPr lang="en-US" sz="1651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 or Test environment yet to be finalized</a:t>
            </a:r>
            <a:endParaRPr lang="en-US" sz="1351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6BC7B2C-23BF-25EF-779E-5720EAA3F6D3}"/>
              </a:ext>
            </a:extLst>
          </p:cNvPr>
          <p:cNvGrpSpPr/>
          <p:nvPr/>
        </p:nvGrpSpPr>
        <p:grpSpPr>
          <a:xfrm>
            <a:off x="15228333" y="2755513"/>
            <a:ext cx="2360272" cy="987085"/>
            <a:chOff x="7608882" y="1375412"/>
            <a:chExt cx="1179317" cy="49320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240AD9D-0E97-2D81-9AB1-82EB9081AAB3}"/>
                </a:ext>
              </a:extLst>
            </p:cNvPr>
            <p:cNvSpPr txBox="1"/>
            <p:nvPr/>
          </p:nvSpPr>
          <p:spPr>
            <a:xfrm>
              <a:off x="8095734" y="1488448"/>
              <a:ext cx="692465" cy="323166"/>
            </a:xfrm>
            <a:prstGeom prst="rect">
              <a:avLst/>
            </a:prstGeom>
            <a:noFill/>
          </p:spPr>
          <p:txBody>
            <a:bodyPr wrap="none" lIns="183007" tIns="91504" rIns="183007" bIns="91504" rtlCol="0" anchor="t">
              <a:spAutoFit/>
            </a:bodyPr>
            <a:lstStyle/>
            <a:p>
              <a:pPr algn="l"/>
              <a:r>
                <a:rPr lang="en-US" sz="3002" b="1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OVER</a:t>
              </a:r>
              <a:endParaRPr lang="en-US" sz="3603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825D03A-9D1E-2DCF-ED58-1294A6AFD496}"/>
                </a:ext>
              </a:extLst>
            </p:cNvPr>
            <p:cNvSpPr/>
            <p:nvPr/>
          </p:nvSpPr>
          <p:spPr>
            <a:xfrm>
              <a:off x="7608882" y="1375412"/>
              <a:ext cx="491312" cy="493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3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8E90811-7551-BA0C-5FF5-B06020B7CDDF}"/>
                </a:ext>
              </a:extLst>
            </p:cNvPr>
            <p:cNvCxnSpPr>
              <a:cxnSpLocks/>
            </p:cNvCxnSpPr>
            <p:nvPr/>
          </p:nvCxnSpPr>
          <p:spPr>
            <a:xfrm>
              <a:off x="8065097" y="1735356"/>
              <a:ext cx="68138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phic 54" descr="Gauge outline">
            <a:extLst>
              <a:ext uri="{FF2B5EF4-FFF2-40B4-BE49-F238E27FC236}">
                <a16:creationId xmlns:a16="http://schemas.microsoft.com/office/drawing/2014/main" id="{EC2AC734-887C-38B5-FA6C-A9AD1B4DD2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383180" y="2815948"/>
            <a:ext cx="645334" cy="647814"/>
          </a:xfrm>
          <a:prstGeom prst="rect">
            <a:avLst/>
          </a:prstGeom>
        </p:spPr>
      </p:pic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FFECA229-A21F-0086-D63D-F7C86F456F58}"/>
              </a:ext>
            </a:extLst>
          </p:cNvPr>
          <p:cNvSpPr/>
          <p:nvPr/>
        </p:nvSpPr>
        <p:spPr>
          <a:xfrm>
            <a:off x="10045052" y="6130124"/>
            <a:ext cx="908256" cy="1653840"/>
          </a:xfrm>
          <a:custGeom>
            <a:avLst/>
            <a:gdLst>
              <a:gd name="connsiteX0" fmla="*/ 0 w 453813"/>
              <a:gd name="connsiteY0" fmla="*/ 0 h 826346"/>
              <a:gd name="connsiteX1" fmla="*/ 40640 w 453813"/>
              <a:gd name="connsiteY1" fmla="*/ 13546 h 826346"/>
              <a:gd name="connsiteX2" fmla="*/ 155787 w 453813"/>
              <a:gd name="connsiteY2" fmla="*/ 101600 h 826346"/>
              <a:gd name="connsiteX3" fmla="*/ 196427 w 453813"/>
              <a:gd name="connsiteY3" fmla="*/ 128693 h 826346"/>
              <a:gd name="connsiteX4" fmla="*/ 406400 w 453813"/>
              <a:gd name="connsiteY4" fmla="*/ 243840 h 826346"/>
              <a:gd name="connsiteX5" fmla="*/ 419947 w 453813"/>
              <a:gd name="connsiteY5" fmla="*/ 264160 h 826346"/>
              <a:gd name="connsiteX6" fmla="*/ 426720 w 453813"/>
              <a:gd name="connsiteY6" fmla="*/ 284480 h 826346"/>
              <a:gd name="connsiteX7" fmla="*/ 447040 w 453813"/>
              <a:gd name="connsiteY7" fmla="*/ 413173 h 826346"/>
              <a:gd name="connsiteX8" fmla="*/ 453813 w 453813"/>
              <a:gd name="connsiteY8" fmla="*/ 474133 h 826346"/>
              <a:gd name="connsiteX9" fmla="*/ 447040 w 453813"/>
              <a:gd name="connsiteY9" fmla="*/ 582506 h 826346"/>
              <a:gd name="connsiteX10" fmla="*/ 440267 w 453813"/>
              <a:gd name="connsiteY10" fmla="*/ 609600 h 826346"/>
              <a:gd name="connsiteX11" fmla="*/ 419947 w 453813"/>
              <a:gd name="connsiteY11" fmla="*/ 643466 h 826346"/>
              <a:gd name="connsiteX12" fmla="*/ 365760 w 453813"/>
              <a:gd name="connsiteY12" fmla="*/ 738293 h 826346"/>
              <a:gd name="connsiteX13" fmla="*/ 345440 w 453813"/>
              <a:gd name="connsiteY13" fmla="*/ 772160 h 826346"/>
              <a:gd name="connsiteX14" fmla="*/ 311573 w 453813"/>
              <a:gd name="connsiteY14" fmla="*/ 799253 h 826346"/>
              <a:gd name="connsiteX15" fmla="*/ 291253 w 453813"/>
              <a:gd name="connsiteY15" fmla="*/ 812800 h 826346"/>
              <a:gd name="connsiteX16" fmla="*/ 284480 w 453813"/>
              <a:gd name="connsiteY16" fmla="*/ 826346 h 82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3813" h="826346">
                <a:moveTo>
                  <a:pt x="0" y="0"/>
                </a:moveTo>
                <a:cubicBezTo>
                  <a:pt x="13547" y="4515"/>
                  <a:pt x="28679" y="5746"/>
                  <a:pt x="40640" y="13546"/>
                </a:cubicBezTo>
                <a:cubicBezTo>
                  <a:pt x="81112" y="39941"/>
                  <a:pt x="115583" y="74798"/>
                  <a:pt x="155787" y="101600"/>
                </a:cubicBezTo>
                <a:cubicBezTo>
                  <a:pt x="169334" y="110631"/>
                  <a:pt x="182092" y="120974"/>
                  <a:pt x="196427" y="128693"/>
                </a:cubicBezTo>
                <a:cubicBezTo>
                  <a:pt x="421778" y="250035"/>
                  <a:pt x="252242" y="145738"/>
                  <a:pt x="406400" y="243840"/>
                </a:cubicBezTo>
                <a:cubicBezTo>
                  <a:pt x="410916" y="250613"/>
                  <a:pt x="416306" y="256879"/>
                  <a:pt x="419947" y="264160"/>
                </a:cubicBezTo>
                <a:cubicBezTo>
                  <a:pt x="423140" y="270546"/>
                  <a:pt x="425443" y="277455"/>
                  <a:pt x="426720" y="284480"/>
                </a:cubicBezTo>
                <a:cubicBezTo>
                  <a:pt x="434489" y="327209"/>
                  <a:pt x="440898" y="370180"/>
                  <a:pt x="447040" y="413173"/>
                </a:cubicBezTo>
                <a:cubicBezTo>
                  <a:pt x="449931" y="433413"/>
                  <a:pt x="451555" y="453813"/>
                  <a:pt x="453813" y="474133"/>
                </a:cubicBezTo>
                <a:cubicBezTo>
                  <a:pt x="451555" y="510257"/>
                  <a:pt x="450641" y="546491"/>
                  <a:pt x="447040" y="582506"/>
                </a:cubicBezTo>
                <a:cubicBezTo>
                  <a:pt x="446114" y="591769"/>
                  <a:pt x="444048" y="601093"/>
                  <a:pt x="440267" y="609600"/>
                </a:cubicBezTo>
                <a:cubicBezTo>
                  <a:pt x="434920" y="621630"/>
                  <a:pt x="426720" y="632177"/>
                  <a:pt x="419947" y="643466"/>
                </a:cubicBezTo>
                <a:cubicBezTo>
                  <a:pt x="405339" y="716499"/>
                  <a:pt x="426468" y="637111"/>
                  <a:pt x="365760" y="738293"/>
                </a:cubicBezTo>
                <a:cubicBezTo>
                  <a:pt x="358987" y="749582"/>
                  <a:pt x="354186" y="762320"/>
                  <a:pt x="345440" y="772160"/>
                </a:cubicBezTo>
                <a:cubicBezTo>
                  <a:pt x="335835" y="782965"/>
                  <a:pt x="323139" y="790579"/>
                  <a:pt x="311573" y="799253"/>
                </a:cubicBezTo>
                <a:cubicBezTo>
                  <a:pt x="305061" y="804137"/>
                  <a:pt x="297009" y="807044"/>
                  <a:pt x="291253" y="812800"/>
                </a:cubicBezTo>
                <a:cubicBezTo>
                  <a:pt x="287683" y="816370"/>
                  <a:pt x="286738" y="821831"/>
                  <a:pt x="284480" y="826346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183005" tIns="91501" rIns="183005" bIns="91501" numCol="1" spcCol="38100" rtlCol="0" anchor="t">
            <a:noAutofit/>
          </a:bodyPr>
          <a:lstStyle/>
          <a:p>
            <a:pPr defTabSz="1830080" latinLnBrk="1" hangingPunct="0"/>
            <a:endParaRPr lang="en-IN" sz="360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495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610182" y="1184186"/>
            <a:ext cx="1241696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Sprint Goals</a:t>
            </a:r>
            <a:endParaRPr sz="6000" dirty="0"/>
          </a:p>
        </p:txBody>
      </p:sp>
      <p:sp>
        <p:nvSpPr>
          <p:cNvPr id="24" name="object 24"/>
          <p:cNvSpPr txBox="1"/>
          <p:nvPr/>
        </p:nvSpPr>
        <p:spPr>
          <a:xfrm>
            <a:off x="1610182" y="2762485"/>
            <a:ext cx="14807565" cy="401392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770"/>
              </a:lnSpc>
              <a:spcBef>
                <a:spcPts val="330"/>
              </a:spcBef>
              <a:tabLst>
                <a:tab pos="8571865" algn="l"/>
              </a:tabLst>
            </a:pPr>
            <a:r>
              <a:rPr lang="en-US" sz="2350" dirty="0">
                <a:latin typeface="Tahoma"/>
                <a:cs typeface="Tahoma"/>
              </a:rPr>
              <a:t>Outline the main objectives and goals set for the sprint.</a:t>
            </a:r>
            <a:endParaRPr sz="2350" dirty="0">
              <a:latin typeface="Tahoma"/>
              <a:cs typeface="Tahoma"/>
            </a:endParaRPr>
          </a:p>
        </p:txBody>
      </p:sp>
      <p:pic>
        <p:nvPicPr>
          <p:cNvPr id="2" name="object 27">
            <a:extLst>
              <a:ext uri="{FF2B5EF4-FFF2-40B4-BE49-F238E27FC236}">
                <a16:creationId xmlns:a16="http://schemas.microsoft.com/office/drawing/2014/main" id="{D8DF08C8-336D-E986-F5E7-BBDC5F915BB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361" y="6056236"/>
            <a:ext cx="7219949" cy="3209925"/>
          </a:xfrm>
          <a:prstGeom prst="rect">
            <a:avLst/>
          </a:prstGeom>
        </p:spPr>
      </p:pic>
      <p:pic>
        <p:nvPicPr>
          <p:cNvPr id="3" name="object 28">
            <a:extLst>
              <a:ext uri="{FF2B5EF4-FFF2-40B4-BE49-F238E27FC236}">
                <a16:creationId xmlns:a16="http://schemas.microsoft.com/office/drawing/2014/main" id="{361B3BED-ECD8-74D5-A417-511A47DF51D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3156" y="6056236"/>
            <a:ext cx="7219949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2962" y="1194108"/>
            <a:ext cx="1121638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Sprint Progress Overview</a:t>
            </a:r>
            <a:endParaRPr sz="6000" dirty="0"/>
          </a:p>
        </p:txBody>
      </p:sp>
      <p:sp>
        <p:nvSpPr>
          <p:cNvPr id="13" name="object 13"/>
          <p:cNvSpPr txBox="1"/>
          <p:nvPr/>
        </p:nvSpPr>
        <p:spPr>
          <a:xfrm>
            <a:off x="1401062" y="2226710"/>
            <a:ext cx="9539988" cy="186653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850900">
              <a:lnSpc>
                <a:spcPts val="3520"/>
              </a:lnSpc>
              <a:spcBef>
                <a:spcPts val="254"/>
              </a:spcBef>
              <a:tabLst>
                <a:tab pos="2569210" algn="l"/>
              </a:tabLst>
            </a:pPr>
            <a:r>
              <a:rPr lang="en-US" sz="2950" dirty="0">
                <a:latin typeface="Tahoma"/>
                <a:cs typeface="Tahoma"/>
              </a:rPr>
              <a:t>Provide a brief overview of the progress made during the week.</a:t>
            </a:r>
          </a:p>
          <a:p>
            <a:pPr marL="12700" marR="850900">
              <a:lnSpc>
                <a:spcPts val="3520"/>
              </a:lnSpc>
              <a:spcBef>
                <a:spcPts val="254"/>
              </a:spcBef>
              <a:tabLst>
                <a:tab pos="2569210" algn="l"/>
              </a:tabLst>
            </a:pPr>
            <a:r>
              <a:rPr lang="en-US" sz="2950" dirty="0">
                <a:latin typeface="Tahoma"/>
                <a:cs typeface="Tahoma"/>
              </a:rPr>
              <a:t>Highlight incremental progress of completed tasks, user stories, or features.</a:t>
            </a:r>
            <a:endParaRPr sz="2950" dirty="0">
              <a:latin typeface="Tahoma"/>
              <a:cs typeface="Tahoma"/>
            </a:endParaRPr>
          </a:p>
        </p:txBody>
      </p:sp>
      <p:pic>
        <p:nvPicPr>
          <p:cNvPr id="2" name="object 7">
            <a:extLst>
              <a:ext uri="{FF2B5EF4-FFF2-40B4-BE49-F238E27FC236}">
                <a16:creationId xmlns:a16="http://schemas.microsoft.com/office/drawing/2014/main" id="{8F9053B0-C14C-D68F-7EFA-D20F5BC9B8F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1061" y="6056231"/>
            <a:ext cx="9273289" cy="3209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3E43F-FEE6-2FC2-B04F-3FA9EEB97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150" y="2101850"/>
            <a:ext cx="7067924" cy="716430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594971" y="2796812"/>
            <a:ext cx="16228731" cy="302967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l">
              <a:lnSpc>
                <a:spcPct val="100299"/>
              </a:lnSpc>
              <a:spcBef>
                <a:spcPts val="85"/>
              </a:spcBef>
              <a:tabLst>
                <a:tab pos="5137150" algn="l"/>
                <a:tab pos="6965950" algn="l"/>
              </a:tabLst>
            </a:pPr>
            <a:r>
              <a:rPr lang="en-US" sz="3200" b="1" dirty="0">
                <a:latin typeface="Tahoma"/>
                <a:cs typeface="Tahoma"/>
              </a:rPr>
              <a:t>Tasks Status:</a:t>
            </a:r>
          </a:p>
          <a:p>
            <a:pPr marL="12065" marR="5080" algn="l">
              <a:lnSpc>
                <a:spcPct val="100299"/>
              </a:lnSpc>
              <a:spcBef>
                <a:spcPts val="85"/>
              </a:spcBef>
              <a:tabLst>
                <a:tab pos="5137150" algn="l"/>
                <a:tab pos="6965950" algn="l"/>
              </a:tabLst>
            </a:pPr>
            <a:r>
              <a:rPr lang="en-US" sz="3200" dirty="0">
                <a:latin typeface="Tahoma"/>
                <a:cs typeface="Tahoma"/>
              </a:rPr>
              <a:t>Update on the status of the backlog items.</a:t>
            </a:r>
          </a:p>
          <a:p>
            <a:pPr marL="12065" marR="5080" algn="l">
              <a:lnSpc>
                <a:spcPct val="100299"/>
              </a:lnSpc>
              <a:spcBef>
                <a:spcPts val="85"/>
              </a:spcBef>
              <a:tabLst>
                <a:tab pos="5137150" algn="l"/>
                <a:tab pos="6965950" algn="l"/>
              </a:tabLst>
            </a:pPr>
            <a:r>
              <a:rPr lang="en-US" sz="3200" dirty="0">
                <a:latin typeface="Tahoma"/>
                <a:cs typeface="Tahoma"/>
              </a:rPr>
              <a:t>Identify any new items added or removed.</a:t>
            </a:r>
          </a:p>
          <a:p>
            <a:pPr marL="12065" marR="5080" algn="l">
              <a:lnSpc>
                <a:spcPct val="100299"/>
              </a:lnSpc>
              <a:spcBef>
                <a:spcPts val="85"/>
              </a:spcBef>
              <a:tabLst>
                <a:tab pos="5137150" algn="l"/>
                <a:tab pos="6965950" algn="l"/>
              </a:tabLst>
            </a:pPr>
            <a:r>
              <a:rPr lang="en-US" sz="3200" b="1" dirty="0">
                <a:latin typeface="Tahoma"/>
                <a:cs typeface="Tahoma"/>
              </a:rPr>
              <a:t>Issues and Challenges:</a:t>
            </a:r>
          </a:p>
          <a:p>
            <a:pPr marL="12065" marR="5080" algn="l">
              <a:lnSpc>
                <a:spcPct val="100299"/>
              </a:lnSpc>
              <a:spcBef>
                <a:spcPts val="85"/>
              </a:spcBef>
              <a:tabLst>
                <a:tab pos="5137150" algn="l"/>
                <a:tab pos="6965950" algn="l"/>
              </a:tabLst>
            </a:pPr>
            <a:r>
              <a:rPr lang="en-US" sz="3200" dirty="0">
                <a:latin typeface="Tahoma"/>
                <a:cs typeface="Tahoma"/>
              </a:rPr>
              <a:t>Discuss any impediments or challenges faced during the week.</a:t>
            </a:r>
          </a:p>
          <a:p>
            <a:pPr marL="12065" marR="5080" algn="l">
              <a:lnSpc>
                <a:spcPct val="100299"/>
              </a:lnSpc>
              <a:spcBef>
                <a:spcPts val="85"/>
              </a:spcBef>
              <a:tabLst>
                <a:tab pos="5137150" algn="l"/>
                <a:tab pos="6965950" algn="l"/>
              </a:tabLst>
            </a:pPr>
            <a:r>
              <a:rPr lang="en-US" sz="3200" dirty="0">
                <a:latin typeface="Tahoma"/>
                <a:cs typeface="Tahoma"/>
              </a:rPr>
              <a:t>Include details on how these challenges were addressed or mitigated.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06550" y="1477099"/>
            <a:ext cx="6777084" cy="939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6000" dirty="0"/>
              <a:t>Backlog Status</a:t>
            </a:r>
            <a:endParaRPr sz="6000" dirty="0"/>
          </a:p>
        </p:txBody>
      </p:sp>
      <p:pic>
        <p:nvPicPr>
          <p:cNvPr id="2" name="object 27">
            <a:extLst>
              <a:ext uri="{FF2B5EF4-FFF2-40B4-BE49-F238E27FC236}">
                <a16:creationId xmlns:a16="http://schemas.microsoft.com/office/drawing/2014/main" id="{6FB8BEA4-81F2-0056-6680-D5EB9289AD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550" y="5988050"/>
            <a:ext cx="7219949" cy="3209925"/>
          </a:xfrm>
          <a:prstGeom prst="rect">
            <a:avLst/>
          </a:prstGeom>
        </p:spPr>
      </p:pic>
      <p:pic>
        <p:nvPicPr>
          <p:cNvPr id="3" name="object 28">
            <a:extLst>
              <a:ext uri="{FF2B5EF4-FFF2-40B4-BE49-F238E27FC236}">
                <a16:creationId xmlns:a16="http://schemas.microsoft.com/office/drawing/2014/main" id="{D0CFF2E2-4711-8B23-B2A4-423C67BBCAA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3345" y="5988050"/>
            <a:ext cx="7219949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2962" y="1829689"/>
            <a:ext cx="793978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Team Contributions</a:t>
            </a:r>
            <a:endParaRPr sz="6000" dirty="0"/>
          </a:p>
        </p:txBody>
      </p:sp>
      <p:sp>
        <p:nvSpPr>
          <p:cNvPr id="15" name="object 15"/>
          <p:cNvSpPr txBox="1"/>
          <p:nvPr/>
        </p:nvSpPr>
        <p:spPr>
          <a:xfrm>
            <a:off x="1362962" y="3168650"/>
            <a:ext cx="16626588" cy="91762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065" marR="454659" indent="-200660" algn="l">
              <a:lnSpc>
                <a:spcPts val="3450"/>
              </a:lnSpc>
              <a:spcBef>
                <a:spcPts val="235"/>
              </a:spcBef>
            </a:pPr>
            <a:r>
              <a:rPr lang="en-US" sz="2900" dirty="0">
                <a:latin typeface="Tahoma"/>
                <a:cs typeface="Tahoma"/>
              </a:rPr>
              <a:t>Recognize individual and team contributions.</a:t>
            </a:r>
          </a:p>
          <a:p>
            <a:pPr marL="12065" marR="454659" indent="-200660" algn="l">
              <a:lnSpc>
                <a:spcPts val="3450"/>
              </a:lnSpc>
              <a:spcBef>
                <a:spcPts val="235"/>
              </a:spcBef>
            </a:pPr>
            <a:r>
              <a:rPr lang="en-US" sz="2900" dirty="0">
                <a:latin typeface="Tahoma"/>
                <a:cs typeface="Tahoma"/>
              </a:rPr>
              <a:t>Mention any achievements or outstanding efforts.</a:t>
            </a:r>
            <a:endParaRPr sz="2900" dirty="0">
              <a:latin typeface="Tahoma"/>
              <a:cs typeface="Tahoma"/>
            </a:endParaRPr>
          </a:p>
        </p:txBody>
      </p:sp>
      <p:pic>
        <p:nvPicPr>
          <p:cNvPr id="3" name="object 17">
            <a:extLst>
              <a:ext uri="{FF2B5EF4-FFF2-40B4-BE49-F238E27FC236}">
                <a16:creationId xmlns:a16="http://schemas.microsoft.com/office/drawing/2014/main" id="{4DD4394A-D127-0FBA-CDE7-0CAFA9C192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0150" y="2101850"/>
            <a:ext cx="6838949" cy="7600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295831"/>
            <a:ext cx="697293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Testing and QA</a:t>
            </a:r>
            <a:endParaRPr sz="6000" dirty="0"/>
          </a:p>
        </p:txBody>
      </p:sp>
      <p:sp>
        <p:nvSpPr>
          <p:cNvPr id="19" name="object 19"/>
          <p:cNvSpPr txBox="1"/>
          <p:nvPr/>
        </p:nvSpPr>
        <p:spPr>
          <a:xfrm>
            <a:off x="1869438" y="2547315"/>
            <a:ext cx="8423911" cy="7976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Summarize the testing activities conducted during the week.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Note any bugs or issues identified and their resolutions.</a:t>
            </a:r>
            <a:endParaRPr lang="en-IN" sz="2500" dirty="0">
              <a:latin typeface="Tahoma"/>
              <a:cs typeface="Tahom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429497-12F6-4C23-0384-F6F7AC921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27604"/>
              </p:ext>
            </p:extLst>
          </p:nvPr>
        </p:nvGraphicFramePr>
        <p:xfrm>
          <a:off x="1869438" y="4235450"/>
          <a:ext cx="16016600" cy="3735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198">
                  <a:extLst>
                    <a:ext uri="{9D8B030D-6E8A-4147-A177-3AD203B41FA5}">
                      <a16:colId xmlns:a16="http://schemas.microsoft.com/office/drawing/2014/main" val="3623150421"/>
                    </a:ext>
                  </a:extLst>
                </a:gridCol>
                <a:gridCol w="2579122">
                  <a:extLst>
                    <a:ext uri="{9D8B030D-6E8A-4147-A177-3AD203B41FA5}">
                      <a16:colId xmlns:a16="http://schemas.microsoft.com/office/drawing/2014/main" val="1364270096"/>
                    </a:ext>
                  </a:extLst>
                </a:gridCol>
                <a:gridCol w="2069078">
                  <a:extLst>
                    <a:ext uri="{9D8B030D-6E8A-4147-A177-3AD203B41FA5}">
                      <a16:colId xmlns:a16="http://schemas.microsoft.com/office/drawing/2014/main" val="1418725295"/>
                    </a:ext>
                  </a:extLst>
                </a:gridCol>
                <a:gridCol w="1134242">
                  <a:extLst>
                    <a:ext uri="{9D8B030D-6E8A-4147-A177-3AD203B41FA5}">
                      <a16:colId xmlns:a16="http://schemas.microsoft.com/office/drawing/2014/main" val="1465973848"/>
                    </a:ext>
                  </a:extLst>
                </a:gridCol>
                <a:gridCol w="1601660">
                  <a:extLst>
                    <a:ext uri="{9D8B030D-6E8A-4147-A177-3AD203B41FA5}">
                      <a16:colId xmlns:a16="http://schemas.microsoft.com/office/drawing/2014/main" val="1622681284"/>
                    </a:ext>
                  </a:extLst>
                </a:gridCol>
                <a:gridCol w="1601660">
                  <a:extLst>
                    <a:ext uri="{9D8B030D-6E8A-4147-A177-3AD203B41FA5}">
                      <a16:colId xmlns:a16="http://schemas.microsoft.com/office/drawing/2014/main" val="96506850"/>
                    </a:ext>
                  </a:extLst>
                </a:gridCol>
                <a:gridCol w="1601660">
                  <a:extLst>
                    <a:ext uri="{9D8B030D-6E8A-4147-A177-3AD203B41FA5}">
                      <a16:colId xmlns:a16="http://schemas.microsoft.com/office/drawing/2014/main" val="1149902355"/>
                    </a:ext>
                  </a:extLst>
                </a:gridCol>
                <a:gridCol w="1601660">
                  <a:extLst>
                    <a:ext uri="{9D8B030D-6E8A-4147-A177-3AD203B41FA5}">
                      <a16:colId xmlns:a16="http://schemas.microsoft.com/office/drawing/2014/main" val="3748532115"/>
                    </a:ext>
                  </a:extLst>
                </a:gridCol>
                <a:gridCol w="917318">
                  <a:extLst>
                    <a:ext uri="{9D8B030D-6E8A-4147-A177-3AD203B41FA5}">
                      <a16:colId xmlns:a16="http://schemas.microsoft.com/office/drawing/2014/main" val="3484074336"/>
                    </a:ext>
                  </a:extLst>
                </a:gridCol>
                <a:gridCol w="2286002">
                  <a:extLst>
                    <a:ext uri="{9D8B030D-6E8A-4147-A177-3AD203B41FA5}">
                      <a16:colId xmlns:a16="http://schemas.microsoft.com/office/drawing/2014/main" val="433738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ID</a:t>
                      </a:r>
                      <a:endParaRPr lang="en-IN" sz="2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Description</a:t>
                      </a:r>
                      <a:endParaRPr lang="en-IN" sz="2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Potential Impact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Priority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Date Opened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Date Closed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Issue Owner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Department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Status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Notes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extLst>
                  <a:ext uri="{0D108BD9-81ED-4DB2-BD59-A6C34878D82A}">
                    <a16:rowId xmlns:a16="http://schemas.microsoft.com/office/drawing/2014/main" val="400092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1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Website loading slowly on ie10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5% of visitors may experience lag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Critical</a:t>
                      </a:r>
                      <a:endParaRPr lang="en-IN" sz="22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05-Apr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 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Dale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IT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Open</a:t>
                      </a:r>
                      <a:endParaRPr lang="en-IN" sz="22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For whenever Dale has free time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extLst>
                  <a:ext uri="{0D108BD9-81ED-4DB2-BD59-A6C34878D82A}">
                    <a16:rowId xmlns:a16="http://schemas.microsoft.com/office/drawing/2014/main" val="20660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2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Website crashing at credit card collection screen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Massive loss of revenue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Low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 dirty="0">
                          <a:effectLst/>
                        </a:rPr>
                        <a:t>09-Apr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 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Julie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IT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Open</a:t>
                      </a:r>
                      <a:endParaRPr lang="en-IN" sz="22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Need to send report to C-suite on this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extLst>
                  <a:ext uri="{0D108BD9-81ED-4DB2-BD59-A6C34878D82A}">
                    <a16:rowId xmlns:a16="http://schemas.microsoft.com/office/drawing/2014/main" val="286910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 dirty="0">
                          <a:effectLst/>
                        </a:rPr>
                        <a:t>3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Serving old format images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poor SEO results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Medium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25-Mar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 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Sarah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SEO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Open</a:t>
                      </a:r>
                      <a:endParaRPr lang="en-IN" sz="22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See Google's </a:t>
                      </a:r>
                      <a:r>
                        <a:rPr lang="en-IN" sz="2200" u="none" strike="noStrike" dirty="0" err="1">
                          <a:effectLst/>
                        </a:rPr>
                        <a:t>reccomendartions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extLst>
                  <a:ext uri="{0D108BD9-81ED-4DB2-BD59-A6C34878D82A}">
                    <a16:rowId xmlns:a16="http://schemas.microsoft.com/office/drawing/2014/main" val="153132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 dirty="0">
                          <a:effectLst/>
                        </a:rPr>
                        <a:t>4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Login icons broken on Homepage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Some users unable to login w/ icons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High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03-Apr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09-Apr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Julie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IT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Closed</a:t>
                      </a:r>
                      <a:endParaRPr lang="en-IN" sz="2200" b="0" i="0" u="none" strike="noStrike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Completed 4/6/20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extLst>
                  <a:ext uri="{0D108BD9-81ED-4DB2-BD59-A6C34878D82A}">
                    <a16:rowId xmlns:a16="http://schemas.microsoft.com/office/drawing/2014/main" val="25533128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1DB06-77F7-283E-067E-6F969C618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86A579D5-E663-B0EA-5D65-E0D94C01F2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2750" y="1399615"/>
            <a:ext cx="98298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Velocity and Burndown</a:t>
            </a:r>
            <a:endParaRPr sz="6000" dirty="0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AC00480-C1A4-1685-FA3C-64E4D5446A9E}"/>
              </a:ext>
            </a:extLst>
          </p:cNvPr>
          <p:cNvSpPr txBox="1"/>
          <p:nvPr/>
        </p:nvSpPr>
        <p:spPr>
          <a:xfrm>
            <a:off x="1682750" y="2412432"/>
            <a:ext cx="12573000" cy="7976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Display the velocity of the team.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Include a burndown chart to visually represent progress.</a:t>
            </a:r>
          </a:p>
        </p:txBody>
      </p:sp>
      <p:graphicFrame>
        <p:nvGraphicFramePr>
          <p:cNvPr id="2" name="Chart 1" descr="Chart 0">
            <a:extLst>
              <a:ext uri="{FF2B5EF4-FFF2-40B4-BE49-F238E27FC236}">
                <a16:creationId xmlns:a16="http://schemas.microsoft.com/office/drawing/2014/main" id="{D7330ACA-AED4-1744-9B0B-D645C95DE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293986"/>
              </p:ext>
            </p:extLst>
          </p:nvPr>
        </p:nvGraphicFramePr>
        <p:xfrm>
          <a:off x="4777442" y="3816323"/>
          <a:ext cx="5829300" cy="5864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B4FFC7-9B7B-2F48-B617-215B12905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82640"/>
              </p:ext>
            </p:extLst>
          </p:nvPr>
        </p:nvGraphicFramePr>
        <p:xfrm>
          <a:off x="10636252" y="2412432"/>
          <a:ext cx="7182299" cy="2468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3064">
                  <a:extLst>
                    <a:ext uri="{9D8B030D-6E8A-4147-A177-3AD203B41FA5}">
                      <a16:colId xmlns:a16="http://schemas.microsoft.com/office/drawing/2014/main" val="947887892"/>
                    </a:ext>
                  </a:extLst>
                </a:gridCol>
                <a:gridCol w="636844">
                  <a:extLst>
                    <a:ext uri="{9D8B030D-6E8A-4147-A177-3AD203B41FA5}">
                      <a16:colId xmlns:a16="http://schemas.microsoft.com/office/drawing/2014/main" val="1933023009"/>
                    </a:ext>
                  </a:extLst>
                </a:gridCol>
                <a:gridCol w="505157">
                  <a:extLst>
                    <a:ext uri="{9D8B030D-6E8A-4147-A177-3AD203B41FA5}">
                      <a16:colId xmlns:a16="http://schemas.microsoft.com/office/drawing/2014/main" val="214645898"/>
                    </a:ext>
                  </a:extLst>
                </a:gridCol>
                <a:gridCol w="505157">
                  <a:extLst>
                    <a:ext uri="{9D8B030D-6E8A-4147-A177-3AD203B41FA5}">
                      <a16:colId xmlns:a16="http://schemas.microsoft.com/office/drawing/2014/main" val="3165864281"/>
                    </a:ext>
                  </a:extLst>
                </a:gridCol>
                <a:gridCol w="505157">
                  <a:extLst>
                    <a:ext uri="{9D8B030D-6E8A-4147-A177-3AD203B41FA5}">
                      <a16:colId xmlns:a16="http://schemas.microsoft.com/office/drawing/2014/main" val="4009008206"/>
                    </a:ext>
                  </a:extLst>
                </a:gridCol>
                <a:gridCol w="505157">
                  <a:extLst>
                    <a:ext uri="{9D8B030D-6E8A-4147-A177-3AD203B41FA5}">
                      <a16:colId xmlns:a16="http://schemas.microsoft.com/office/drawing/2014/main" val="722652973"/>
                    </a:ext>
                  </a:extLst>
                </a:gridCol>
                <a:gridCol w="505157">
                  <a:extLst>
                    <a:ext uri="{9D8B030D-6E8A-4147-A177-3AD203B41FA5}">
                      <a16:colId xmlns:a16="http://schemas.microsoft.com/office/drawing/2014/main" val="1955902785"/>
                    </a:ext>
                  </a:extLst>
                </a:gridCol>
                <a:gridCol w="505157">
                  <a:extLst>
                    <a:ext uri="{9D8B030D-6E8A-4147-A177-3AD203B41FA5}">
                      <a16:colId xmlns:a16="http://schemas.microsoft.com/office/drawing/2014/main" val="1328069818"/>
                    </a:ext>
                  </a:extLst>
                </a:gridCol>
                <a:gridCol w="505157">
                  <a:extLst>
                    <a:ext uri="{9D8B030D-6E8A-4147-A177-3AD203B41FA5}">
                      <a16:colId xmlns:a16="http://schemas.microsoft.com/office/drawing/2014/main" val="392002013"/>
                    </a:ext>
                  </a:extLst>
                </a:gridCol>
                <a:gridCol w="505157">
                  <a:extLst>
                    <a:ext uri="{9D8B030D-6E8A-4147-A177-3AD203B41FA5}">
                      <a16:colId xmlns:a16="http://schemas.microsoft.com/office/drawing/2014/main" val="4118249834"/>
                    </a:ext>
                  </a:extLst>
                </a:gridCol>
                <a:gridCol w="831135">
                  <a:extLst>
                    <a:ext uri="{9D8B030D-6E8A-4147-A177-3AD203B41FA5}">
                      <a16:colId xmlns:a16="http://schemas.microsoft.com/office/drawing/2014/main" val="399546386"/>
                    </a:ext>
                  </a:extLst>
                </a:gridCol>
              </a:tblGrid>
              <a:tr h="1898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INITIAL ESTIMATE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WEEKS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HOURS REMAINING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:a16="http://schemas.microsoft.com/office/drawing/2014/main" val="2024455251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FEATURE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098097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Categories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:a16="http://schemas.microsoft.com/office/drawing/2014/main" val="1391278053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Synchronization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:a16="http://schemas.microsoft.com/office/drawing/2014/main" val="1859725994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Accounts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:a16="http://schemas.microsoft.com/office/drawing/2014/main" val="1506574844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Reminders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:a16="http://schemas.microsoft.com/office/drawing/2014/main" val="950471193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:a16="http://schemas.microsoft.com/office/drawing/2014/main" val="2233232808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WEEKS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CHART ID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:a16="http://schemas.microsoft.com/office/drawing/2014/main" val="21323065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SETTING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START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062738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Planned Hours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extLst>
                  <a:ext uri="{0D108BD9-81ED-4DB2-BD59-A6C34878D82A}">
                    <a16:rowId xmlns:a16="http://schemas.microsoft.com/office/drawing/2014/main" val="3557228355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Actual Hours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extLst>
                  <a:ext uri="{0D108BD9-81ED-4DB2-BD59-A6C34878D82A}">
                    <a16:rowId xmlns:a16="http://schemas.microsoft.com/office/drawing/2014/main" val="2879322605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Remaining Effort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extLst>
                  <a:ext uri="{0D108BD9-81ED-4DB2-BD59-A6C34878D82A}">
                    <a16:rowId xmlns:a16="http://schemas.microsoft.com/office/drawing/2014/main" val="2112926147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Ideal Burndown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160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extLst>
                  <a:ext uri="{0D108BD9-81ED-4DB2-BD59-A6C34878D82A}">
                    <a16:rowId xmlns:a16="http://schemas.microsoft.com/office/drawing/2014/main" val="313258243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6E32830-B67B-FF44-BDE7-5BCDB7CB5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609790"/>
              </p:ext>
            </p:extLst>
          </p:nvPr>
        </p:nvGraphicFramePr>
        <p:xfrm>
          <a:off x="10636251" y="5171888"/>
          <a:ext cx="7182299" cy="450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7232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82750" y="1399615"/>
            <a:ext cx="98298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Risk Chart</a:t>
            </a:r>
            <a:endParaRPr sz="6000" dirty="0"/>
          </a:p>
        </p:txBody>
      </p:sp>
      <p:sp>
        <p:nvSpPr>
          <p:cNvPr id="12" name="object 12"/>
          <p:cNvSpPr txBox="1"/>
          <p:nvPr/>
        </p:nvSpPr>
        <p:spPr>
          <a:xfrm>
            <a:off x="1682750" y="2412432"/>
            <a:ext cx="8382000" cy="1182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Present an updated risk chart outlining potential risks and their current status.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Include any new risks identified during the week.</a:t>
            </a:r>
          </a:p>
        </p:txBody>
      </p:sp>
      <p:pic>
        <p:nvPicPr>
          <p:cNvPr id="6" name="image2.png" descr="Risk Score " title="Image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9836150" y="2412432"/>
            <a:ext cx="4724400" cy="1249780"/>
          </a:xfrm>
          <a:prstGeom prst="rect">
            <a:avLst/>
          </a:prstGeom>
          <a:noFill/>
        </p:spPr>
      </p:pic>
      <p:pic>
        <p:nvPicPr>
          <p:cNvPr id="7" name="image1.png" title="Image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15017750" y="2412432"/>
            <a:ext cx="2819400" cy="1249780"/>
          </a:xfrm>
          <a:prstGeom prst="rect">
            <a:avLst/>
          </a:prstGeom>
          <a:noFill/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B6155B-5221-2C7F-A0D3-7FFC9D39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63007"/>
              </p:ext>
            </p:extLst>
          </p:nvPr>
        </p:nvGraphicFramePr>
        <p:xfrm>
          <a:off x="1691214" y="3854450"/>
          <a:ext cx="16145935" cy="60323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955">
                  <a:extLst>
                    <a:ext uri="{9D8B030D-6E8A-4147-A177-3AD203B41FA5}">
                      <a16:colId xmlns:a16="http://schemas.microsoft.com/office/drawing/2014/main" val="3302271966"/>
                    </a:ext>
                  </a:extLst>
                </a:gridCol>
                <a:gridCol w="594049">
                  <a:extLst>
                    <a:ext uri="{9D8B030D-6E8A-4147-A177-3AD203B41FA5}">
                      <a16:colId xmlns:a16="http://schemas.microsoft.com/office/drawing/2014/main" val="2671185149"/>
                    </a:ext>
                  </a:extLst>
                </a:gridCol>
                <a:gridCol w="1573976">
                  <a:extLst>
                    <a:ext uri="{9D8B030D-6E8A-4147-A177-3AD203B41FA5}">
                      <a16:colId xmlns:a16="http://schemas.microsoft.com/office/drawing/2014/main" val="1119943493"/>
                    </a:ext>
                  </a:extLst>
                </a:gridCol>
                <a:gridCol w="1256638">
                  <a:extLst>
                    <a:ext uri="{9D8B030D-6E8A-4147-A177-3AD203B41FA5}">
                      <a16:colId xmlns:a16="http://schemas.microsoft.com/office/drawing/2014/main" val="2479932296"/>
                    </a:ext>
                  </a:extLst>
                </a:gridCol>
                <a:gridCol w="1345496">
                  <a:extLst>
                    <a:ext uri="{9D8B030D-6E8A-4147-A177-3AD203B41FA5}">
                      <a16:colId xmlns:a16="http://schemas.microsoft.com/office/drawing/2014/main" val="4116575302"/>
                    </a:ext>
                  </a:extLst>
                </a:gridCol>
                <a:gridCol w="698135">
                  <a:extLst>
                    <a:ext uri="{9D8B030D-6E8A-4147-A177-3AD203B41FA5}">
                      <a16:colId xmlns:a16="http://schemas.microsoft.com/office/drawing/2014/main" val="4115875674"/>
                    </a:ext>
                  </a:extLst>
                </a:gridCol>
                <a:gridCol w="469657">
                  <a:extLst>
                    <a:ext uri="{9D8B030D-6E8A-4147-A177-3AD203B41FA5}">
                      <a16:colId xmlns:a16="http://schemas.microsoft.com/office/drawing/2014/main" val="3495705459"/>
                    </a:ext>
                  </a:extLst>
                </a:gridCol>
                <a:gridCol w="533118">
                  <a:extLst>
                    <a:ext uri="{9D8B030D-6E8A-4147-A177-3AD203B41FA5}">
                      <a16:colId xmlns:a16="http://schemas.microsoft.com/office/drawing/2014/main" val="1205893450"/>
                    </a:ext>
                  </a:extLst>
                </a:gridCol>
                <a:gridCol w="875839">
                  <a:extLst>
                    <a:ext uri="{9D8B030D-6E8A-4147-A177-3AD203B41FA5}">
                      <a16:colId xmlns:a16="http://schemas.microsoft.com/office/drawing/2014/main" val="1534978969"/>
                    </a:ext>
                  </a:extLst>
                </a:gridCol>
                <a:gridCol w="1231253">
                  <a:extLst>
                    <a:ext uri="{9D8B030D-6E8A-4147-A177-3AD203B41FA5}">
                      <a16:colId xmlns:a16="http://schemas.microsoft.com/office/drawing/2014/main" val="545818947"/>
                    </a:ext>
                  </a:extLst>
                </a:gridCol>
                <a:gridCol w="926614">
                  <a:extLst>
                    <a:ext uri="{9D8B030D-6E8A-4147-A177-3AD203B41FA5}">
                      <a16:colId xmlns:a16="http://schemas.microsoft.com/office/drawing/2014/main" val="4140546129"/>
                    </a:ext>
                  </a:extLst>
                </a:gridCol>
                <a:gridCol w="926614">
                  <a:extLst>
                    <a:ext uri="{9D8B030D-6E8A-4147-A177-3AD203B41FA5}">
                      <a16:colId xmlns:a16="http://schemas.microsoft.com/office/drawing/2014/main" val="1867635624"/>
                    </a:ext>
                  </a:extLst>
                </a:gridCol>
                <a:gridCol w="1269335">
                  <a:extLst>
                    <a:ext uri="{9D8B030D-6E8A-4147-A177-3AD203B41FA5}">
                      <a16:colId xmlns:a16="http://schemas.microsoft.com/office/drawing/2014/main" val="2678479587"/>
                    </a:ext>
                  </a:extLst>
                </a:gridCol>
                <a:gridCol w="1256638">
                  <a:extLst>
                    <a:ext uri="{9D8B030D-6E8A-4147-A177-3AD203B41FA5}">
                      <a16:colId xmlns:a16="http://schemas.microsoft.com/office/drawing/2014/main" val="232856000"/>
                    </a:ext>
                  </a:extLst>
                </a:gridCol>
                <a:gridCol w="1002775">
                  <a:extLst>
                    <a:ext uri="{9D8B030D-6E8A-4147-A177-3AD203B41FA5}">
                      <a16:colId xmlns:a16="http://schemas.microsoft.com/office/drawing/2014/main" val="3541016624"/>
                    </a:ext>
                  </a:extLst>
                </a:gridCol>
                <a:gridCol w="558508">
                  <a:extLst>
                    <a:ext uri="{9D8B030D-6E8A-4147-A177-3AD203B41FA5}">
                      <a16:colId xmlns:a16="http://schemas.microsoft.com/office/drawing/2014/main" val="3349986867"/>
                    </a:ext>
                  </a:extLst>
                </a:gridCol>
                <a:gridCol w="1269335">
                  <a:extLst>
                    <a:ext uri="{9D8B030D-6E8A-4147-A177-3AD203B41FA5}">
                      <a16:colId xmlns:a16="http://schemas.microsoft.com/office/drawing/2014/main" val="1854289108"/>
                    </a:ext>
                  </a:extLst>
                </a:gridCol>
              </a:tblGrid>
              <a:tr h="132303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PROJECT NAME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CLIENT NAME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1495471"/>
                  </a:ext>
                </a:extLst>
              </a:tr>
              <a:tr h="132303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PROJECT MANAGER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Sunil Kumar Dash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48755346"/>
                  </a:ext>
                </a:extLst>
              </a:tr>
              <a:tr h="132303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PROJECT METHOD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Waterfall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6063055"/>
                  </a:ext>
                </a:extLst>
              </a:tr>
              <a:tr h="132303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Document Type: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RISK Register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02101742"/>
                  </a:ext>
                </a:extLst>
              </a:tr>
              <a:tr h="13230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Risk ID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Date Raised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Risk Originator(Raised By)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Risk Description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Risk Category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Probability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Impact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Severity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Risk Response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Trigger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Risk Owner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Action Owner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Mitigation Plan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Contingency Plan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Action Due Date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Status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Notes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74337041"/>
                  </a:ext>
                </a:extLst>
              </a:tr>
              <a:tr h="595365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01-01-2023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Sunil Kumar Dash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Integration Challenges: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Difficulty in integrating various software components, resulting in delays or functionality issues.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Technical (Network,IT)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Lack of proper communication between development teams.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Michael Jordan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Michael Jordan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Implement a comprehensive integration testing strategy and conduct regular code reviews.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Allocate additional time and resources for integration-related tasks.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10-01-2023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Conduct thorough testing and prototyping during the development process.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6358114"/>
                  </a:ext>
                </a:extLst>
              </a:tr>
              <a:tr h="4630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02-01-2023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Sunil Kumar Dash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Security Vulnerabilities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Potential security breaches and data leaks, leading to compromised user information.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Internal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Weaknesses in the application's architecture or inadequate security measures.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Sagar Mehta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 dirty="0">
                          <a:effectLst/>
                        </a:rPr>
                        <a:t>Sagar Mehta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Conduct thorough security testing and apply necessary patches and updates promptly.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Have a rapid response plan in place to mitigate and recover from any security breaches.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10-01-2023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Implement robust security measures, including encryption, secure coding practices, and regular security audits.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71300979"/>
                  </a:ext>
                </a:extLst>
              </a:tr>
              <a:tr h="5292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03-01-2023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Sunil Kumar Dash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Scope Creep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Continuous expansion of project scope beyond the initial requirements, leading to delays and resource constraints.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Internal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Frequent changes in client requirements or poor scope management.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Viktor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Viktor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Regularly communicate and align with stakeholders to ensure scope adherence.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Allocate additional resources or adjust project timelines to accommodate scope changes.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15-01-2023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Clearly define and document project scope. Implement a change control process to manage scope changes effectively.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74632491"/>
                  </a:ext>
                </a:extLst>
              </a:tr>
              <a:tr h="595365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04-01-2023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Sagar Kumar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Integration Challenges: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Difficulty in integrating various software components, resulting in delays or functionality issues.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Technical (Network,IT)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Lack of proper communication between development teams.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Michael Jordan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Michael Jordan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Implement a comprehensive integration testing strategy and conduct regular code reviews.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Allocate additional time and resources for integration-related tasks.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10-01-2023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Conduct thorough testing and prototyping during the development process.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42260459"/>
                  </a:ext>
                </a:extLst>
              </a:tr>
              <a:tr h="4630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05-01-2023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Sagar Kumar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Security Vulnerabilities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Potential security breaches and data leaks, leading to compromised user information.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Internal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Weaknesses in the application's architecture or inadequate security measures.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Sagar Mehta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Sagar Mehta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Conduct thorough security testing and apply necessary patches and updates promptly.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Have a rapid response plan in place to mitigate and recover from any security breaches.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10-01-2023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Implement robust security measures, including encryption, secure coding practices, and regular security audits.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8216889"/>
                  </a:ext>
                </a:extLst>
              </a:tr>
              <a:tr h="5292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06-01-2023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Sumant Mehta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Scope Creep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Continuous expansion of project scope beyond the initial requirements, leading to delays and resource constraints.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Internal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Frequent changes in client requirements or poor scope management.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Viktor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Viktor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Regularly communicate and align with stakeholders to ensure scope adherence.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Allocate additional resources or adjust project timelines to accommodate scope changes.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15-01-2023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Clearly define and document project scope. Implement a change control process to manage scope changes effectively.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77952800"/>
                  </a:ext>
                </a:extLst>
              </a:tr>
              <a:tr h="595365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07-01-2023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Sumant Mehta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Integration Challenges: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Difficulty in integrating various software components, resulting in delays or functionality issues.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Technical (Network,IT)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Lack of proper communication between development teams.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Michael Jordan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Michael Jordan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Implement a comprehensive integration testing strategy and conduct regular code reviews.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Allocate additional time and resources for integration-related tasks.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10-01-2023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Conduct thorough testing and prototyping during the development process.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9890991"/>
                  </a:ext>
                </a:extLst>
              </a:tr>
              <a:tr h="4630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08-01-2023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Sunil Kumar Dash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Security Vulnerabilities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Potential security breaches and data leaks, leading to compromised user information.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Internal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Weaknesses in the application's architecture or inadequate security measures.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Sagar Mehta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Sagar Mehta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Conduct thorough security testing and apply necessary patches and updates promptly.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Have a rapid response plan in place to mitigate and recover from any security breaches.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10-01-2023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Implement robust security measures, including encryption, secure coding practices, and regular security audits.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4323335"/>
                  </a:ext>
                </a:extLst>
              </a:tr>
              <a:tr h="5292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09-01-2023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Sunil Kumar Dash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Scope Creep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Continuous expansion of project scope beyond the initial requirements, leading to delays and resource constraints.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Internal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Frequent changes in client requirements or poor scope management.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Viktor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Viktor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Regularly communicate and align with stakeholders to ensure scope adherence.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Allocate additional resources or adjust project timelines to accommodate scope changes.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15-01-2023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Clearly define and document project scope. Implement a change control process to manage scope changes effectively.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42570983"/>
                  </a:ext>
                </a:extLst>
              </a:tr>
              <a:tr h="595365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10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10-01-2023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Sunidhi Sharma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Integration Challenges: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Difficulty in integrating various software components, resulting in delays or functionality issues.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Technical (Network,IT)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Lack of proper communication between development teams.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Michael Jordan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Michael Jordan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Implement a comprehensive integration testing strategy and conduct regular code reviews.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Allocate additional time and resources for integration-related tasks.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10-01-2023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Conduct thorough testing and prototyping during the development process.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68497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13218" y="1546696"/>
            <a:ext cx="921833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Upcoming Tasks</a:t>
            </a:r>
            <a:endParaRPr sz="6000" dirty="0"/>
          </a:p>
        </p:txBody>
      </p:sp>
      <p:sp>
        <p:nvSpPr>
          <p:cNvPr id="19" name="object 19"/>
          <p:cNvSpPr txBox="1"/>
          <p:nvPr/>
        </p:nvSpPr>
        <p:spPr>
          <a:xfrm>
            <a:off x="1913218" y="2940050"/>
            <a:ext cx="8664158" cy="1226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643890" algn="l">
              <a:lnSpc>
                <a:spcPts val="3165"/>
              </a:lnSpc>
              <a:spcBef>
                <a:spcPts val="120"/>
              </a:spcBef>
            </a:pPr>
            <a:r>
              <a:rPr lang="en-US" sz="2650" dirty="0">
                <a:latin typeface="Tahoma"/>
                <a:cs typeface="Tahoma"/>
              </a:rPr>
              <a:t>List the tasks that will be worked on in the upcoming week.</a:t>
            </a:r>
          </a:p>
          <a:p>
            <a:pPr marR="643890" algn="l">
              <a:lnSpc>
                <a:spcPts val="3165"/>
              </a:lnSpc>
              <a:spcBef>
                <a:spcPts val="120"/>
              </a:spcBef>
            </a:pPr>
            <a:r>
              <a:rPr lang="en-US" sz="2650" dirty="0">
                <a:latin typeface="Tahoma"/>
                <a:cs typeface="Tahoma"/>
              </a:rPr>
              <a:t>Provide estimates or timelines for these tasks.</a:t>
            </a:r>
            <a:endParaRPr sz="2650" dirty="0">
              <a:latin typeface="Tahoma"/>
              <a:cs typeface="Tahom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985652-0DA1-6E10-7247-1AFF67E57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80967"/>
              </p:ext>
            </p:extLst>
          </p:nvPr>
        </p:nvGraphicFramePr>
        <p:xfrm>
          <a:off x="10758256" y="2550676"/>
          <a:ext cx="1716415" cy="74759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2875">
                  <a:extLst>
                    <a:ext uri="{9D8B030D-6E8A-4147-A177-3AD203B41FA5}">
                      <a16:colId xmlns:a16="http://schemas.microsoft.com/office/drawing/2014/main" val="2383735683"/>
                    </a:ext>
                  </a:extLst>
                </a:gridCol>
                <a:gridCol w="376770">
                  <a:extLst>
                    <a:ext uri="{9D8B030D-6E8A-4147-A177-3AD203B41FA5}">
                      <a16:colId xmlns:a16="http://schemas.microsoft.com/office/drawing/2014/main" val="4022841552"/>
                    </a:ext>
                  </a:extLst>
                </a:gridCol>
                <a:gridCol w="376770">
                  <a:extLst>
                    <a:ext uri="{9D8B030D-6E8A-4147-A177-3AD203B41FA5}">
                      <a16:colId xmlns:a16="http://schemas.microsoft.com/office/drawing/2014/main" val="77051449"/>
                    </a:ext>
                  </a:extLst>
                </a:gridCol>
              </a:tblGrid>
              <a:tr h="4981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 dirty="0">
                          <a:effectLst/>
                        </a:rPr>
                        <a:t>PROJECT NAME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FINISH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BEGIN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ctr"/>
                </a:tc>
                <a:extLst>
                  <a:ext uri="{0D108BD9-81ED-4DB2-BD59-A6C34878D82A}">
                    <a16:rowId xmlns:a16="http://schemas.microsoft.com/office/drawing/2014/main" val="478859015"/>
                  </a:ext>
                </a:extLst>
              </a:tr>
              <a:tr h="36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Dev Code Merging First Set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284083683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1820284593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Environment Setup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211444783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60173382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stock order type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1991754418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893460674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communication provider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845908363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714708446"/>
                  </a:ext>
                </a:extLst>
              </a:tr>
              <a:tr h="36490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communication template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33395893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07-02-24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374687582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node to node relation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842620194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07-02-24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122148431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stock transfer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491671975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770678546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digital receipt setup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39270111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786077991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upload download history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380341696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879634060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First Set Testing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629367827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995802698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stock order type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81189792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64562034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communication provider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248673091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006488889"/>
                  </a:ext>
                </a:extLst>
              </a:tr>
              <a:tr h="36490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communication template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13-02-24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516450559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13-02-24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1268615892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node to node relation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13-02-24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925222635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13-02-24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980039503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stock transfer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13-02-24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244561104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13-02-24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197127217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digital receipt setup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1711311650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816217871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upload download history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757913837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14-02-24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139562256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A828D5D-A748-97A6-77EB-213DD174E5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609088"/>
              </p:ext>
            </p:extLst>
          </p:nvPr>
        </p:nvGraphicFramePr>
        <p:xfrm>
          <a:off x="12655551" y="2500405"/>
          <a:ext cx="5486400" cy="752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007B9FD-D8C2-28A5-B464-6A0C6D65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18" y="5313073"/>
            <a:ext cx="7741617" cy="4713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2962" y="985155"/>
            <a:ext cx="1121638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Understanding Agile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62962" y="2101850"/>
            <a:ext cx="8549388" cy="227690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850900">
              <a:lnSpc>
                <a:spcPts val="3520"/>
              </a:lnSpc>
              <a:spcBef>
                <a:spcPts val="254"/>
              </a:spcBef>
              <a:tabLst>
                <a:tab pos="2569210" algn="l"/>
              </a:tabLst>
            </a:pPr>
            <a:r>
              <a:rPr sz="2950" dirty="0">
                <a:latin typeface="Tahoma"/>
                <a:cs typeface="Tahoma"/>
              </a:rPr>
              <a:t>Agile is a</a:t>
            </a:r>
            <a:r>
              <a:rPr lang="en-IN" sz="2950" dirty="0">
                <a:latin typeface="Tahoma"/>
                <a:cs typeface="Tahoma"/>
              </a:rPr>
              <a:t> flexible</a:t>
            </a:r>
            <a:r>
              <a:rPr sz="2950" dirty="0">
                <a:latin typeface="Tahoma"/>
                <a:cs typeface="Tahoma"/>
              </a:rPr>
              <a:t>, </a:t>
            </a:r>
            <a:r>
              <a:rPr sz="2950" b="1" dirty="0">
                <a:latin typeface="Tahoma"/>
                <a:cs typeface="Tahoma"/>
              </a:rPr>
              <a:t>iterative</a:t>
            </a:r>
            <a:r>
              <a:rPr sz="2950" dirty="0">
                <a:latin typeface="Tahoma"/>
                <a:cs typeface="Tahoma"/>
              </a:rPr>
              <a:t> approach to software development that emphasizes</a:t>
            </a:r>
            <a:r>
              <a:rPr lang="en-IN" sz="2950" dirty="0">
                <a:latin typeface="Tahoma"/>
                <a:cs typeface="Tahoma"/>
              </a:rPr>
              <a:t> </a:t>
            </a:r>
            <a:r>
              <a:rPr lang="en-IN" sz="2950" b="1" dirty="0">
                <a:latin typeface="Tahoma"/>
                <a:cs typeface="Tahoma"/>
              </a:rPr>
              <a:t>adaptability</a:t>
            </a:r>
            <a:r>
              <a:rPr lang="en-IN" sz="2950" dirty="0">
                <a:latin typeface="Tahoma"/>
                <a:cs typeface="Tahoma"/>
              </a:rPr>
              <a:t> </a:t>
            </a:r>
            <a:r>
              <a:rPr sz="2950" dirty="0">
                <a:latin typeface="Tahoma"/>
                <a:cs typeface="Tahoma"/>
              </a:rPr>
              <a:t>and customer collaboration. It enables teams to respond to changes quickly</a:t>
            </a:r>
            <a:r>
              <a:rPr lang="en-IN" sz="2950" dirty="0">
                <a:latin typeface="Tahoma"/>
                <a:cs typeface="Tahoma"/>
              </a:rPr>
              <a:t> </a:t>
            </a:r>
            <a:r>
              <a:rPr sz="2950" dirty="0">
                <a:latin typeface="Tahoma"/>
                <a:cs typeface="Tahoma"/>
              </a:rPr>
              <a:t>and deliver high-quality products efficiently.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A309A-B2B2-741F-19B8-E0B10FDE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350" y="1921309"/>
            <a:ext cx="8305800" cy="831846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BD1A8-8DDC-BFE2-A0E9-B0B63E350D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12619">
              <a:defRPr/>
            </a:pPr>
            <a:fld id="{B1D216B8-C507-4535-935D-65E66B50FFF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12619">
                <a:defRPr/>
              </a:pPr>
              <a:t>30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60C950-8154-51E5-B71A-61E3A934D60B}"/>
              </a:ext>
            </a:extLst>
          </p:cNvPr>
          <p:cNvSpPr/>
          <p:nvPr/>
        </p:nvSpPr>
        <p:spPr>
          <a:xfrm>
            <a:off x="758824" y="2439885"/>
            <a:ext cx="16783057" cy="2370353"/>
          </a:xfrm>
          <a:custGeom>
            <a:avLst/>
            <a:gdLst>
              <a:gd name="connsiteX0" fmla="*/ 0 w 22615523"/>
              <a:gd name="connsiteY0" fmla="*/ 0 h 3194100"/>
              <a:gd name="connsiteX1" fmla="*/ 22615523 w 22615523"/>
              <a:gd name="connsiteY1" fmla="*/ 0 h 3194100"/>
              <a:gd name="connsiteX2" fmla="*/ 22615523 w 22615523"/>
              <a:gd name="connsiteY2" fmla="*/ 3194100 h 3194100"/>
              <a:gd name="connsiteX3" fmla="*/ 0 w 22615523"/>
              <a:gd name="connsiteY3" fmla="*/ 3194100 h 3194100"/>
              <a:gd name="connsiteX4" fmla="*/ 0 w 22615523"/>
              <a:gd name="connsiteY4" fmla="*/ 0 h 31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5523" h="3194100">
                <a:moveTo>
                  <a:pt x="0" y="0"/>
                </a:moveTo>
                <a:lnTo>
                  <a:pt x="22615523" y="0"/>
                </a:lnTo>
                <a:lnTo>
                  <a:pt x="22615523" y="3194100"/>
                </a:lnTo>
                <a:lnTo>
                  <a:pt x="0" y="31941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627D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2552" tIns="602804" rIns="1302552" bIns="147779" numCol="1" spcCol="1270" anchor="t" anchorCtr="0">
            <a:noAutofit/>
          </a:bodyPr>
          <a:lstStyle/>
          <a:p>
            <a:pPr marL="210968" lvl="1" indent="-210968" defTabSz="923642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>
                <a:srgbClr val="FDAB00"/>
              </a:buClr>
              <a:buSzPct val="150000"/>
              <a:buChar char="•"/>
            </a:pPr>
            <a:r>
              <a:rPr lang="en-US" sz="2001" dirty="0">
                <a:latin typeface="☞Gilroy-Medium" panose="00000600000000000000" pitchFamily="2" charset="0"/>
              </a:rPr>
              <a:t>Support from Kiran, Priya, Mansi, </a:t>
            </a:r>
            <a:r>
              <a:rPr lang="en-US" sz="2001" dirty="0" err="1">
                <a:latin typeface="☞Gilroy-Medium" panose="00000600000000000000" pitchFamily="2" charset="0"/>
              </a:rPr>
              <a:t>Nishita</a:t>
            </a:r>
            <a:r>
              <a:rPr lang="en-US" sz="2001" dirty="0">
                <a:latin typeface="☞Gilroy-Medium" panose="00000600000000000000" pitchFamily="2" charset="0"/>
              </a:rPr>
              <a:t> and Shashi</a:t>
            </a:r>
          </a:p>
          <a:p>
            <a:pPr marL="210968" lvl="1" indent="-210968" defTabSz="923642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>
                <a:srgbClr val="FDAB00"/>
              </a:buClr>
              <a:buSzPct val="150000"/>
              <a:buChar char="•"/>
            </a:pPr>
            <a:r>
              <a:rPr lang="en-US" sz="2001" dirty="0">
                <a:latin typeface="☞Gilroy-Medium" panose="00000600000000000000" pitchFamily="2" charset="0"/>
              </a:rPr>
              <a:t>WhatsApp communication</a:t>
            </a:r>
            <a:endParaRPr lang="en-US" sz="3603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62B379C-F6C6-39AA-888B-90DEF291DC9E}"/>
              </a:ext>
            </a:extLst>
          </p:cNvPr>
          <p:cNvSpPr/>
          <p:nvPr/>
        </p:nvSpPr>
        <p:spPr>
          <a:xfrm>
            <a:off x="1597973" y="2012701"/>
            <a:ext cx="11748141" cy="854369"/>
          </a:xfrm>
          <a:custGeom>
            <a:avLst/>
            <a:gdLst>
              <a:gd name="connsiteX0" fmla="*/ 0 w 15830866"/>
              <a:gd name="connsiteY0" fmla="*/ 191884 h 1151280"/>
              <a:gd name="connsiteX1" fmla="*/ 191884 w 15830866"/>
              <a:gd name="connsiteY1" fmla="*/ 0 h 1151280"/>
              <a:gd name="connsiteX2" fmla="*/ 15638982 w 15830866"/>
              <a:gd name="connsiteY2" fmla="*/ 0 h 1151280"/>
              <a:gd name="connsiteX3" fmla="*/ 15830866 w 15830866"/>
              <a:gd name="connsiteY3" fmla="*/ 191884 h 1151280"/>
              <a:gd name="connsiteX4" fmla="*/ 15830866 w 15830866"/>
              <a:gd name="connsiteY4" fmla="*/ 959396 h 1151280"/>
              <a:gd name="connsiteX5" fmla="*/ 15638982 w 15830866"/>
              <a:gd name="connsiteY5" fmla="*/ 1151280 h 1151280"/>
              <a:gd name="connsiteX6" fmla="*/ 191884 w 15830866"/>
              <a:gd name="connsiteY6" fmla="*/ 1151280 h 1151280"/>
              <a:gd name="connsiteX7" fmla="*/ 0 w 15830866"/>
              <a:gd name="connsiteY7" fmla="*/ 959396 h 1151280"/>
              <a:gd name="connsiteX8" fmla="*/ 0 w 15830866"/>
              <a:gd name="connsiteY8" fmla="*/ 191884 h 1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30866" h="1151280">
                <a:moveTo>
                  <a:pt x="0" y="191884"/>
                </a:moveTo>
                <a:cubicBezTo>
                  <a:pt x="0" y="85909"/>
                  <a:pt x="85909" y="0"/>
                  <a:pt x="191884" y="0"/>
                </a:cubicBezTo>
                <a:lnTo>
                  <a:pt x="15638982" y="0"/>
                </a:lnTo>
                <a:cubicBezTo>
                  <a:pt x="15744957" y="0"/>
                  <a:pt x="15830866" y="85909"/>
                  <a:pt x="15830866" y="191884"/>
                </a:cubicBezTo>
                <a:lnTo>
                  <a:pt x="15830866" y="959396"/>
                </a:lnTo>
                <a:cubicBezTo>
                  <a:pt x="15830866" y="1065371"/>
                  <a:pt x="15744957" y="1151280"/>
                  <a:pt x="15638982" y="1151280"/>
                </a:cubicBezTo>
                <a:lnTo>
                  <a:pt x="191884" y="1151280"/>
                </a:lnTo>
                <a:cubicBezTo>
                  <a:pt x="85909" y="1151280"/>
                  <a:pt x="0" y="1065371"/>
                  <a:pt x="0" y="959396"/>
                </a:cubicBezTo>
                <a:lnTo>
                  <a:pt x="0" y="191884"/>
                </a:lnTo>
                <a:close/>
              </a:path>
            </a:pathLst>
          </a:custGeom>
          <a:solidFill>
            <a:srgbClr val="00627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5759" tIns="41707" rIns="485759" bIns="41707" numCol="1" spcCol="1270" anchor="ctr" anchorCtr="0">
            <a:noAutofit/>
          </a:bodyPr>
          <a:lstStyle/>
          <a:p>
            <a:pPr defTabSz="118753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72">
                <a:latin typeface="☞Gilroy-Medium" panose="00000600000000000000" pitchFamily="2" charset="0"/>
              </a:rPr>
              <a:t>Things that worked well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9EA9D6-16DC-3F3D-4BA0-57039FBA69EF}"/>
              </a:ext>
            </a:extLst>
          </p:cNvPr>
          <p:cNvSpPr/>
          <p:nvPr/>
        </p:nvSpPr>
        <p:spPr>
          <a:xfrm>
            <a:off x="758824" y="5393709"/>
            <a:ext cx="16783057" cy="2188018"/>
          </a:xfrm>
          <a:custGeom>
            <a:avLst/>
            <a:gdLst>
              <a:gd name="connsiteX0" fmla="*/ 0 w 22615523"/>
              <a:gd name="connsiteY0" fmla="*/ 0 h 2948400"/>
              <a:gd name="connsiteX1" fmla="*/ 22615523 w 22615523"/>
              <a:gd name="connsiteY1" fmla="*/ 0 h 2948400"/>
              <a:gd name="connsiteX2" fmla="*/ 22615523 w 22615523"/>
              <a:gd name="connsiteY2" fmla="*/ 2948400 h 2948400"/>
              <a:gd name="connsiteX3" fmla="*/ 0 w 22615523"/>
              <a:gd name="connsiteY3" fmla="*/ 2948400 h 2948400"/>
              <a:gd name="connsiteX4" fmla="*/ 0 w 22615523"/>
              <a:gd name="connsiteY4" fmla="*/ 0 h 29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5523" h="2948400">
                <a:moveTo>
                  <a:pt x="0" y="0"/>
                </a:moveTo>
                <a:lnTo>
                  <a:pt x="22615523" y="0"/>
                </a:lnTo>
                <a:lnTo>
                  <a:pt x="22615523" y="2948400"/>
                </a:lnTo>
                <a:lnTo>
                  <a:pt x="0" y="29484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24A7D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2552" tIns="602804" rIns="1302552" bIns="147779" numCol="1" spcCol="1270" anchor="t" anchorCtr="0">
            <a:noAutofit/>
          </a:bodyPr>
          <a:lstStyle/>
          <a:p>
            <a:pPr marL="210968" lvl="1" indent="-210968" defTabSz="923642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>
                <a:srgbClr val="FDAB00"/>
              </a:buClr>
              <a:buSzPct val="150000"/>
              <a:buChar char="•"/>
            </a:pPr>
            <a:endParaRPr lang="en-US" sz="2001" dirty="0">
              <a:latin typeface="☞Gilroy-Medium" panose="000006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E677FA-574F-D61C-80FC-83BD0E7313E2}"/>
              </a:ext>
            </a:extLst>
          </p:cNvPr>
          <p:cNvSpPr/>
          <p:nvPr/>
        </p:nvSpPr>
        <p:spPr>
          <a:xfrm>
            <a:off x="1597973" y="4966525"/>
            <a:ext cx="11748141" cy="854369"/>
          </a:xfrm>
          <a:custGeom>
            <a:avLst/>
            <a:gdLst>
              <a:gd name="connsiteX0" fmla="*/ 0 w 15830866"/>
              <a:gd name="connsiteY0" fmla="*/ 191884 h 1151280"/>
              <a:gd name="connsiteX1" fmla="*/ 191884 w 15830866"/>
              <a:gd name="connsiteY1" fmla="*/ 0 h 1151280"/>
              <a:gd name="connsiteX2" fmla="*/ 15638982 w 15830866"/>
              <a:gd name="connsiteY2" fmla="*/ 0 h 1151280"/>
              <a:gd name="connsiteX3" fmla="*/ 15830866 w 15830866"/>
              <a:gd name="connsiteY3" fmla="*/ 191884 h 1151280"/>
              <a:gd name="connsiteX4" fmla="*/ 15830866 w 15830866"/>
              <a:gd name="connsiteY4" fmla="*/ 959396 h 1151280"/>
              <a:gd name="connsiteX5" fmla="*/ 15638982 w 15830866"/>
              <a:gd name="connsiteY5" fmla="*/ 1151280 h 1151280"/>
              <a:gd name="connsiteX6" fmla="*/ 191884 w 15830866"/>
              <a:gd name="connsiteY6" fmla="*/ 1151280 h 1151280"/>
              <a:gd name="connsiteX7" fmla="*/ 0 w 15830866"/>
              <a:gd name="connsiteY7" fmla="*/ 959396 h 1151280"/>
              <a:gd name="connsiteX8" fmla="*/ 0 w 15830866"/>
              <a:gd name="connsiteY8" fmla="*/ 191884 h 1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30866" h="1151280">
                <a:moveTo>
                  <a:pt x="0" y="191884"/>
                </a:moveTo>
                <a:cubicBezTo>
                  <a:pt x="0" y="85909"/>
                  <a:pt x="85909" y="0"/>
                  <a:pt x="191884" y="0"/>
                </a:cubicBezTo>
                <a:lnTo>
                  <a:pt x="15638982" y="0"/>
                </a:lnTo>
                <a:cubicBezTo>
                  <a:pt x="15744957" y="0"/>
                  <a:pt x="15830866" y="85909"/>
                  <a:pt x="15830866" y="191884"/>
                </a:cubicBezTo>
                <a:lnTo>
                  <a:pt x="15830866" y="959396"/>
                </a:lnTo>
                <a:cubicBezTo>
                  <a:pt x="15830866" y="1065371"/>
                  <a:pt x="15744957" y="1151280"/>
                  <a:pt x="15638982" y="1151280"/>
                </a:cubicBezTo>
                <a:lnTo>
                  <a:pt x="191884" y="1151280"/>
                </a:lnTo>
                <a:cubicBezTo>
                  <a:pt x="85909" y="1151280"/>
                  <a:pt x="0" y="1065371"/>
                  <a:pt x="0" y="959396"/>
                </a:cubicBezTo>
                <a:lnTo>
                  <a:pt x="0" y="191884"/>
                </a:lnTo>
                <a:close/>
              </a:path>
            </a:pathLst>
          </a:custGeom>
          <a:solidFill>
            <a:srgbClr val="24A7D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1524910"/>
              <a:satOff val="13045"/>
              <a:lumOff val="5980"/>
              <a:alphaOff val="0"/>
            </a:schemeClr>
          </a:fillRef>
          <a:effectRef idx="0">
            <a:schemeClr val="accent3">
              <a:hueOff val="-1524910"/>
              <a:satOff val="13045"/>
              <a:lumOff val="598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5759" tIns="41707" rIns="485759" bIns="41707" numCol="1" spcCol="1270" anchor="ctr" anchorCtr="0">
            <a:noAutofit/>
          </a:bodyPr>
          <a:lstStyle/>
          <a:p>
            <a:pPr defTabSz="118753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72">
                <a:latin typeface="☞Gilroy-Medium" panose="00000600000000000000" pitchFamily="2" charset="0"/>
              </a:rPr>
              <a:t>Things that we collectively need to improve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04E1897-6053-0F15-9F48-E79B1E5031E4}"/>
              </a:ext>
            </a:extLst>
          </p:cNvPr>
          <p:cNvSpPr/>
          <p:nvPr/>
        </p:nvSpPr>
        <p:spPr>
          <a:xfrm>
            <a:off x="754525" y="8176359"/>
            <a:ext cx="16783057" cy="1745197"/>
          </a:xfrm>
          <a:custGeom>
            <a:avLst/>
            <a:gdLst>
              <a:gd name="connsiteX0" fmla="*/ 0 w 22615523"/>
              <a:gd name="connsiteY0" fmla="*/ 0 h 1658475"/>
              <a:gd name="connsiteX1" fmla="*/ 22615523 w 22615523"/>
              <a:gd name="connsiteY1" fmla="*/ 0 h 1658475"/>
              <a:gd name="connsiteX2" fmla="*/ 22615523 w 22615523"/>
              <a:gd name="connsiteY2" fmla="*/ 1658475 h 1658475"/>
              <a:gd name="connsiteX3" fmla="*/ 0 w 22615523"/>
              <a:gd name="connsiteY3" fmla="*/ 1658475 h 1658475"/>
              <a:gd name="connsiteX4" fmla="*/ 0 w 22615523"/>
              <a:gd name="connsiteY4" fmla="*/ 0 h 1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5523" h="1658475">
                <a:moveTo>
                  <a:pt x="0" y="0"/>
                </a:moveTo>
                <a:lnTo>
                  <a:pt x="22615523" y="0"/>
                </a:lnTo>
                <a:lnTo>
                  <a:pt x="22615523" y="1658475"/>
                </a:lnTo>
                <a:lnTo>
                  <a:pt x="0" y="16584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4C204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2552" tIns="602804" rIns="1302552" bIns="147779" numCol="1" spcCol="1270" anchor="t" anchorCtr="0">
            <a:noAutofit/>
          </a:bodyPr>
          <a:lstStyle/>
          <a:p>
            <a:pPr marL="210968" lvl="1" indent="-210968" defTabSz="923642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>
                <a:srgbClr val="FDAB00"/>
              </a:buClr>
              <a:buSzPct val="150000"/>
              <a:buChar char="•"/>
            </a:pPr>
            <a:r>
              <a:rPr lang="en-IN" sz="2001" dirty="0">
                <a:latin typeface="☞Gilroy-Medium" panose="00000600000000000000" pitchFamily="2" charset="0"/>
              </a:rPr>
              <a:t>Finalization of IMPL environment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5D4FC4E-5F68-CD48-EC79-1F53FC92A5D9}"/>
              </a:ext>
            </a:extLst>
          </p:cNvPr>
          <p:cNvSpPr/>
          <p:nvPr/>
        </p:nvSpPr>
        <p:spPr>
          <a:xfrm>
            <a:off x="1597973" y="7738016"/>
            <a:ext cx="11748141" cy="854369"/>
          </a:xfrm>
          <a:custGeom>
            <a:avLst/>
            <a:gdLst>
              <a:gd name="connsiteX0" fmla="*/ 0 w 15830866"/>
              <a:gd name="connsiteY0" fmla="*/ 191884 h 1151280"/>
              <a:gd name="connsiteX1" fmla="*/ 191884 w 15830866"/>
              <a:gd name="connsiteY1" fmla="*/ 0 h 1151280"/>
              <a:gd name="connsiteX2" fmla="*/ 15638982 w 15830866"/>
              <a:gd name="connsiteY2" fmla="*/ 0 h 1151280"/>
              <a:gd name="connsiteX3" fmla="*/ 15830866 w 15830866"/>
              <a:gd name="connsiteY3" fmla="*/ 191884 h 1151280"/>
              <a:gd name="connsiteX4" fmla="*/ 15830866 w 15830866"/>
              <a:gd name="connsiteY4" fmla="*/ 959396 h 1151280"/>
              <a:gd name="connsiteX5" fmla="*/ 15638982 w 15830866"/>
              <a:gd name="connsiteY5" fmla="*/ 1151280 h 1151280"/>
              <a:gd name="connsiteX6" fmla="*/ 191884 w 15830866"/>
              <a:gd name="connsiteY6" fmla="*/ 1151280 h 1151280"/>
              <a:gd name="connsiteX7" fmla="*/ 0 w 15830866"/>
              <a:gd name="connsiteY7" fmla="*/ 959396 h 1151280"/>
              <a:gd name="connsiteX8" fmla="*/ 0 w 15830866"/>
              <a:gd name="connsiteY8" fmla="*/ 191884 h 1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30866" h="1151280">
                <a:moveTo>
                  <a:pt x="0" y="191884"/>
                </a:moveTo>
                <a:cubicBezTo>
                  <a:pt x="0" y="85909"/>
                  <a:pt x="85909" y="0"/>
                  <a:pt x="191884" y="0"/>
                </a:cubicBezTo>
                <a:lnTo>
                  <a:pt x="15638982" y="0"/>
                </a:lnTo>
                <a:cubicBezTo>
                  <a:pt x="15744957" y="0"/>
                  <a:pt x="15830866" y="85909"/>
                  <a:pt x="15830866" y="191884"/>
                </a:cubicBezTo>
                <a:lnTo>
                  <a:pt x="15830866" y="959396"/>
                </a:lnTo>
                <a:cubicBezTo>
                  <a:pt x="15830866" y="1065371"/>
                  <a:pt x="15744957" y="1151280"/>
                  <a:pt x="15638982" y="1151280"/>
                </a:cubicBezTo>
                <a:lnTo>
                  <a:pt x="191884" y="1151280"/>
                </a:lnTo>
                <a:cubicBezTo>
                  <a:pt x="85909" y="1151280"/>
                  <a:pt x="0" y="1065371"/>
                  <a:pt x="0" y="959396"/>
                </a:cubicBezTo>
                <a:lnTo>
                  <a:pt x="0" y="191884"/>
                </a:lnTo>
                <a:close/>
              </a:path>
            </a:pathLst>
          </a:custGeom>
          <a:solidFill>
            <a:srgbClr val="F4C20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3049820"/>
              <a:satOff val="26089"/>
              <a:lumOff val="11960"/>
              <a:alphaOff val="0"/>
            </a:schemeClr>
          </a:fillRef>
          <a:effectRef idx="0">
            <a:schemeClr val="accent3">
              <a:hueOff val="-3049820"/>
              <a:satOff val="26089"/>
              <a:lumOff val="1196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5759" tIns="41707" rIns="485759" bIns="41707" numCol="1" spcCol="1270" anchor="ctr" anchorCtr="0">
            <a:noAutofit/>
          </a:bodyPr>
          <a:lstStyle/>
          <a:p>
            <a:pPr defTabSz="118753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672">
                <a:latin typeface="☞Gilroy-Medium" panose="00000600000000000000" pitchFamily="2" charset="0"/>
              </a:rPr>
              <a:t>Points that need immediate action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3D9AA8-F415-2E16-33DF-7C5D930FD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hangingPunct="1">
              <a:defRPr/>
            </a:pPr>
            <a:r>
              <a:rPr lang="en-IN" dirty="0"/>
              <a:t>HIGHLIGHTS AND TAKE AWAYS</a:t>
            </a:r>
          </a:p>
        </p:txBody>
      </p:sp>
    </p:spTree>
    <p:extLst>
      <p:ext uri="{BB962C8B-B14F-4D97-AF65-F5344CB8AC3E}">
        <p14:creationId xmlns:p14="http://schemas.microsoft.com/office/powerpoint/2010/main" val="347907116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11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99298" y="1737477"/>
            <a:ext cx="1159445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Client/Stakeholder Updates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99299" y="2999811"/>
            <a:ext cx="11518250" cy="16722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485255" algn="l"/>
              </a:tabLst>
            </a:pPr>
            <a:r>
              <a:rPr lang="en-US" sz="2500" spc="-60" dirty="0">
                <a:latin typeface="Tahoma"/>
                <a:cs typeface="Tahoma"/>
              </a:rPr>
              <a:t>Communicate any relevant information or updates to clients or stakeholders.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485255" algn="l"/>
              </a:tabLst>
            </a:pPr>
            <a:r>
              <a:rPr lang="en-US" sz="2500" spc="-60" dirty="0">
                <a:latin typeface="Tahoma"/>
                <a:cs typeface="Tahoma"/>
              </a:rPr>
              <a:t>Include feedback received, if any.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485255" algn="l"/>
              </a:tabLst>
            </a:pPr>
            <a:r>
              <a:rPr lang="en-US" sz="2800" spc="-85" dirty="0">
                <a:latin typeface="Tahoma"/>
                <a:cs typeface="Tahoma"/>
              </a:rPr>
              <a:t>Embrace</a:t>
            </a:r>
            <a:r>
              <a:rPr lang="en-US" sz="2800" spc="-320" dirty="0">
                <a:latin typeface="Tahoma"/>
                <a:cs typeface="Tahoma"/>
              </a:rPr>
              <a:t> </a:t>
            </a:r>
            <a:r>
              <a:rPr lang="en-US" sz="2800" spc="-80" dirty="0">
                <a:latin typeface="Tahoma"/>
                <a:cs typeface="Tahoma"/>
              </a:rPr>
              <a:t>the</a:t>
            </a:r>
            <a:r>
              <a:rPr lang="en-US" sz="2800" spc="-315" dirty="0">
                <a:latin typeface="Tahoma"/>
                <a:cs typeface="Tahoma"/>
              </a:rPr>
              <a:t> </a:t>
            </a:r>
            <a:r>
              <a:rPr lang="en-US" sz="2800" b="1" spc="-130" dirty="0">
                <a:latin typeface="Trebuchet MS"/>
                <a:cs typeface="Trebuchet MS"/>
              </a:rPr>
              <a:t>Kaizen</a:t>
            </a:r>
            <a:r>
              <a:rPr lang="en-US" sz="2800" b="1" spc="-280" dirty="0">
                <a:latin typeface="Trebuchet MS"/>
                <a:cs typeface="Trebuchet MS"/>
              </a:rPr>
              <a:t> </a:t>
            </a:r>
            <a:r>
              <a:rPr lang="en-US" sz="2800" spc="-10" dirty="0">
                <a:latin typeface="Tahoma"/>
                <a:cs typeface="Tahoma"/>
              </a:rPr>
              <a:t>philosophy: </a:t>
            </a:r>
            <a:r>
              <a:rPr lang="en-US" sz="2800" spc="-100" dirty="0">
                <a:latin typeface="Tahoma"/>
                <a:cs typeface="Tahoma"/>
              </a:rPr>
              <a:t>encourage</a:t>
            </a:r>
            <a:r>
              <a:rPr lang="en-US" sz="2800" spc="-300" dirty="0">
                <a:latin typeface="Tahoma"/>
                <a:cs typeface="Tahoma"/>
              </a:rPr>
              <a:t> </a:t>
            </a:r>
            <a:r>
              <a:rPr lang="en-US" sz="2800" spc="-65" dirty="0">
                <a:latin typeface="Tahoma"/>
                <a:cs typeface="Tahoma"/>
              </a:rPr>
              <a:t>small,</a:t>
            </a:r>
            <a:r>
              <a:rPr lang="en-US" sz="2800" spc="-295" dirty="0">
                <a:latin typeface="Tahoma"/>
                <a:cs typeface="Tahoma"/>
              </a:rPr>
              <a:t> </a:t>
            </a:r>
            <a:r>
              <a:rPr lang="en-US" sz="2800" spc="-10" dirty="0">
                <a:latin typeface="Tahoma"/>
                <a:cs typeface="Tahoma"/>
              </a:rPr>
              <a:t>incremental </a:t>
            </a:r>
            <a:r>
              <a:rPr lang="en-US" sz="2800" spc="-110" dirty="0">
                <a:latin typeface="Tahoma"/>
                <a:cs typeface="Tahoma"/>
              </a:rPr>
              <a:t>changes</a:t>
            </a:r>
            <a:r>
              <a:rPr lang="en-US" sz="2800" spc="-325" dirty="0">
                <a:latin typeface="Tahoma"/>
                <a:cs typeface="Tahoma"/>
              </a:rPr>
              <a:t> </a:t>
            </a:r>
            <a:r>
              <a:rPr lang="en-US" sz="2800" spc="-50" dirty="0">
                <a:latin typeface="Tahoma"/>
                <a:cs typeface="Tahoma"/>
              </a:rPr>
              <a:t>to</a:t>
            </a:r>
            <a:r>
              <a:rPr lang="en-US" sz="2800" spc="-320" dirty="0">
                <a:latin typeface="Tahoma"/>
                <a:cs typeface="Tahoma"/>
              </a:rPr>
              <a:t> </a:t>
            </a:r>
            <a:r>
              <a:rPr lang="en-US" sz="2800" spc="-85" dirty="0">
                <a:latin typeface="Tahoma"/>
                <a:cs typeface="Tahoma"/>
              </a:rPr>
              <a:t>achieve</a:t>
            </a:r>
            <a:r>
              <a:rPr lang="en-US" sz="2800" spc="-320" dirty="0">
                <a:latin typeface="Tahoma"/>
                <a:cs typeface="Tahoma"/>
              </a:rPr>
              <a:t> </a:t>
            </a:r>
            <a:r>
              <a:rPr lang="en-US" sz="2800" spc="-10" dirty="0">
                <a:latin typeface="Tahoma"/>
                <a:cs typeface="Tahoma"/>
              </a:rPr>
              <a:t>continuous </a:t>
            </a:r>
            <a:r>
              <a:rPr lang="en-US" sz="2800" spc="-75" dirty="0">
                <a:latin typeface="Tahoma"/>
                <a:cs typeface="Tahoma"/>
              </a:rPr>
              <a:t>improvement</a:t>
            </a:r>
            <a:r>
              <a:rPr lang="en-US" sz="2800" spc="-325" dirty="0">
                <a:latin typeface="Tahoma"/>
                <a:cs typeface="Tahoma"/>
              </a:rPr>
              <a:t> </a:t>
            </a:r>
            <a:r>
              <a:rPr lang="en-US" sz="2800" spc="-20" dirty="0">
                <a:latin typeface="Tahoma"/>
                <a:cs typeface="Tahoma"/>
              </a:rPr>
              <a:t>in</a:t>
            </a:r>
            <a:r>
              <a:rPr lang="en-US" sz="2800" spc="-325" dirty="0">
                <a:latin typeface="Tahoma"/>
                <a:cs typeface="Tahoma"/>
              </a:rPr>
              <a:t> </a:t>
            </a:r>
            <a:r>
              <a:rPr lang="en-US" sz="2800" spc="-80" dirty="0">
                <a:latin typeface="Tahoma"/>
                <a:cs typeface="Tahoma"/>
              </a:rPr>
              <a:t>the</a:t>
            </a:r>
            <a:r>
              <a:rPr lang="en-US" sz="2800" spc="-325" dirty="0">
                <a:latin typeface="Tahoma"/>
                <a:cs typeface="Tahoma"/>
              </a:rPr>
              <a:t> </a:t>
            </a:r>
            <a:r>
              <a:rPr lang="en-US" sz="2800" b="1" spc="-70" dirty="0">
                <a:latin typeface="Trebuchet MS"/>
                <a:cs typeface="Trebuchet MS"/>
              </a:rPr>
              <a:t>Scrum</a:t>
            </a:r>
            <a:r>
              <a:rPr lang="en-US" sz="2800" b="1" spc="-285" dirty="0">
                <a:latin typeface="Trebuchet MS"/>
                <a:cs typeface="Trebuchet MS"/>
              </a:rPr>
              <a:t> </a:t>
            </a:r>
            <a:r>
              <a:rPr lang="en-US" sz="2800" spc="-70" dirty="0">
                <a:latin typeface="Tahoma"/>
                <a:cs typeface="Tahoma"/>
              </a:rPr>
              <a:t>process</a:t>
            </a:r>
            <a:endParaRPr sz="2500" dirty="0">
              <a:latin typeface="Tahoma"/>
              <a:cs typeface="Tahoma"/>
            </a:endParaRPr>
          </a:p>
        </p:txBody>
      </p:sp>
      <p:pic>
        <p:nvPicPr>
          <p:cNvPr id="2" name="object 13">
            <a:extLst>
              <a:ext uri="{FF2B5EF4-FFF2-40B4-BE49-F238E27FC236}">
                <a16:creationId xmlns:a16="http://schemas.microsoft.com/office/drawing/2014/main" id="{5C5A15DC-5C99-C138-78BB-79CFD4D9C2A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7549" y="2025650"/>
            <a:ext cx="4572001" cy="774414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245EC-9729-587F-709B-CEB0464C6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2822842-F654-11EC-C4A6-24AE87EDEA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4611" y="3087687"/>
            <a:ext cx="17477339" cy="30006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67055" marR="5080" indent="-554990">
              <a:lnSpc>
                <a:spcPts val="11850"/>
              </a:lnSpc>
              <a:spcBef>
                <a:spcPts val="320"/>
              </a:spcBef>
            </a:pPr>
            <a:r>
              <a:rPr lang="en-IN" sz="9900" dirty="0"/>
              <a:t>Sprint Report - &lt;&lt;Customer Name &gt;&gt;</a:t>
            </a:r>
            <a:endParaRPr sz="9900" dirty="0"/>
          </a:p>
        </p:txBody>
      </p:sp>
      <p:sp>
        <p:nvSpPr>
          <p:cNvPr id="3" name="October 2021">
            <a:extLst>
              <a:ext uri="{FF2B5EF4-FFF2-40B4-BE49-F238E27FC236}">
                <a16:creationId xmlns:a16="http://schemas.microsoft.com/office/drawing/2014/main" id="{35BB0474-9EC0-A41C-D436-804FBC7EAF0A}"/>
              </a:ext>
            </a:extLst>
          </p:cNvPr>
          <p:cNvSpPr txBox="1">
            <a:spLocks/>
          </p:cNvSpPr>
          <p:nvPr/>
        </p:nvSpPr>
        <p:spPr>
          <a:xfrm>
            <a:off x="844550" y="6673850"/>
            <a:ext cx="12573000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8836" tIns="18836" rIns="18836" bIns="18836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all" spc="384" baseline="0">
                <a:solidFill>
                  <a:srgbClr val="FFFFFF"/>
                </a:solidFill>
                <a:uFillTx/>
                <a:latin typeface="Gilroy-Regular"/>
                <a:ea typeface="Gilroy-Regular"/>
                <a:cs typeface="Gilroy-Regular"/>
                <a:sym typeface="Gilroy-Regular"/>
              </a:defRPr>
            </a:lvl1pPr>
            <a:lvl2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hangingPunct="1"/>
            <a:fld id="{24982852-982C-428E-BDAA-FB97D7F7B0D9}" type="datetime2">
              <a:rPr lang="en-IN" sz="4800" smtClean="0">
                <a:solidFill>
                  <a:schemeClr val="tx1"/>
                </a:solidFill>
              </a:rPr>
              <a:t>Tuesday, 12 March 2024</a:t>
            </a:fld>
            <a:endParaRPr lang="en-I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83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4331-DE12-F146-1B9A-ACD2A969B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>
            <a:extLst>
              <a:ext uri="{FF2B5EF4-FFF2-40B4-BE49-F238E27FC236}">
                <a16:creationId xmlns:a16="http://schemas.microsoft.com/office/drawing/2014/main" id="{2BE4A1D8-97AD-BC55-411C-C0AEA35F5C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0182" y="1184186"/>
            <a:ext cx="1241696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Achievements</a:t>
            </a:r>
            <a:endParaRPr sz="6000" dirty="0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ECD8175-2C1F-5A24-543D-4C7BFAB09992}"/>
              </a:ext>
            </a:extLst>
          </p:cNvPr>
          <p:cNvSpPr txBox="1"/>
          <p:nvPr/>
        </p:nvSpPr>
        <p:spPr>
          <a:xfrm>
            <a:off x="1610183" y="2762485"/>
            <a:ext cx="8530768" cy="79893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770"/>
              </a:lnSpc>
              <a:spcBef>
                <a:spcPts val="330"/>
              </a:spcBef>
              <a:tabLst>
                <a:tab pos="8571865" algn="l"/>
              </a:tabLst>
            </a:pPr>
            <a:r>
              <a:rPr lang="en-US" sz="2350" dirty="0">
                <a:latin typeface="Tahoma"/>
                <a:cs typeface="Tahoma"/>
              </a:rPr>
              <a:t>Highlight the major accomplishments over the three weeks.</a:t>
            </a:r>
          </a:p>
          <a:p>
            <a:pPr marL="12700" marR="5080">
              <a:lnSpc>
                <a:spcPts val="2770"/>
              </a:lnSpc>
              <a:spcBef>
                <a:spcPts val="330"/>
              </a:spcBef>
              <a:tabLst>
                <a:tab pos="8571865" algn="l"/>
              </a:tabLst>
            </a:pPr>
            <a:r>
              <a:rPr lang="en-US" sz="2350" dirty="0">
                <a:latin typeface="Tahoma"/>
                <a:cs typeface="Tahoma"/>
              </a:rPr>
              <a:t>Identify completed user stories, features, or milestones.</a:t>
            </a:r>
            <a:endParaRPr sz="235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02894-A920-8BF2-14E1-4B18FE454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550" y="2115484"/>
            <a:ext cx="6581775" cy="73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87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016B0-AE8B-5EAF-079F-80E538563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>
            <a:extLst>
              <a:ext uri="{FF2B5EF4-FFF2-40B4-BE49-F238E27FC236}">
                <a16:creationId xmlns:a16="http://schemas.microsoft.com/office/drawing/2014/main" id="{3028E123-505B-80AD-09A9-D3CBBA5EA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2962" y="1829689"/>
            <a:ext cx="1121638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Challenges and Solutions</a:t>
            </a:r>
            <a:endParaRPr sz="6000" dirty="0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D123762-A044-0BC5-C95D-9FF68A4ABAF7}"/>
              </a:ext>
            </a:extLst>
          </p:cNvPr>
          <p:cNvSpPr txBox="1"/>
          <p:nvPr/>
        </p:nvSpPr>
        <p:spPr>
          <a:xfrm>
            <a:off x="1362962" y="3094827"/>
            <a:ext cx="11749788" cy="96885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850900">
              <a:lnSpc>
                <a:spcPts val="3520"/>
              </a:lnSpc>
              <a:spcBef>
                <a:spcPts val="254"/>
              </a:spcBef>
              <a:tabLst>
                <a:tab pos="2569210" algn="l"/>
              </a:tabLst>
            </a:pPr>
            <a:r>
              <a:rPr lang="en-US" sz="2950" dirty="0">
                <a:latin typeface="Tahoma"/>
                <a:cs typeface="Tahoma"/>
              </a:rPr>
              <a:t>Summarize the challenges faced throughout the sprint.</a:t>
            </a:r>
          </a:p>
          <a:p>
            <a:pPr marL="12700" marR="850900">
              <a:lnSpc>
                <a:spcPts val="3520"/>
              </a:lnSpc>
              <a:spcBef>
                <a:spcPts val="254"/>
              </a:spcBef>
              <a:tabLst>
                <a:tab pos="2569210" algn="l"/>
              </a:tabLst>
            </a:pPr>
            <a:r>
              <a:rPr lang="en-US" sz="2950" dirty="0">
                <a:latin typeface="Tahoma"/>
                <a:cs typeface="Tahoma"/>
              </a:rPr>
              <a:t>Discuss the solutions implemented to overcome these challenges.</a:t>
            </a:r>
            <a:endParaRPr sz="2950" dirty="0">
              <a:latin typeface="Tahoma"/>
              <a:cs typeface="Tahom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2DB30-E7C7-545C-DDDD-4D2CB2C6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62" y="5409330"/>
            <a:ext cx="9601043" cy="4256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6F0F22-1C31-569F-8D38-D8F137C84B6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712950" y="2040983"/>
            <a:ext cx="3344251" cy="75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62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86CCC-65F6-E73D-6022-2EC2A0386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>
            <a:extLst>
              <a:ext uri="{FF2B5EF4-FFF2-40B4-BE49-F238E27FC236}">
                <a16:creationId xmlns:a16="http://schemas.microsoft.com/office/drawing/2014/main" id="{C93E2C59-3044-CCB1-6073-04A260D4BB58}"/>
              </a:ext>
            </a:extLst>
          </p:cNvPr>
          <p:cNvSpPr txBox="1"/>
          <p:nvPr/>
        </p:nvSpPr>
        <p:spPr>
          <a:xfrm>
            <a:off x="1594971" y="2796812"/>
            <a:ext cx="9612779" cy="150105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l">
              <a:lnSpc>
                <a:spcPct val="100299"/>
              </a:lnSpc>
              <a:spcBef>
                <a:spcPts val="85"/>
              </a:spcBef>
              <a:tabLst>
                <a:tab pos="5137150" algn="l"/>
                <a:tab pos="6965950" algn="l"/>
              </a:tabLst>
            </a:pPr>
            <a:r>
              <a:rPr lang="en-US" sz="3200" dirty="0">
                <a:latin typeface="Tahoma"/>
                <a:cs typeface="Tahoma"/>
              </a:rPr>
              <a:t>Share key takeaways from the sprint retrospective.</a:t>
            </a:r>
          </a:p>
          <a:p>
            <a:pPr marL="12065" marR="5080" algn="l">
              <a:lnSpc>
                <a:spcPct val="100299"/>
              </a:lnSpc>
              <a:spcBef>
                <a:spcPts val="85"/>
              </a:spcBef>
              <a:tabLst>
                <a:tab pos="5137150" algn="l"/>
                <a:tab pos="6965950" algn="l"/>
              </a:tabLst>
            </a:pPr>
            <a:r>
              <a:rPr lang="en-US" sz="3200" dirty="0">
                <a:latin typeface="Tahoma"/>
                <a:cs typeface="Tahoma"/>
              </a:rPr>
              <a:t>Discuss improvements identified during the retrospective meeting.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5F78BD2-DE99-78E4-91E5-DCE5232EF1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6550" y="1477099"/>
            <a:ext cx="12725400" cy="939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6000" dirty="0"/>
              <a:t>Sprint Retrospective Insights</a:t>
            </a:r>
            <a:endParaRPr sz="6000" dirty="0"/>
          </a:p>
        </p:txBody>
      </p:sp>
      <p:pic>
        <p:nvPicPr>
          <p:cNvPr id="6" name="object 8">
            <a:extLst>
              <a:ext uri="{FF2B5EF4-FFF2-40B4-BE49-F238E27FC236}">
                <a16:creationId xmlns:a16="http://schemas.microsoft.com/office/drawing/2014/main" id="{18AF69C0-4E10-993A-293C-08050E8123F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8750" y="2482850"/>
            <a:ext cx="6553200" cy="7347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BB3633-63EB-3975-DBD5-7A99D4457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50" y="8940286"/>
            <a:ext cx="9829800" cy="87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47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392F-2F5B-BF26-21ED-E5278FC42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>
            <a:extLst>
              <a:ext uri="{FF2B5EF4-FFF2-40B4-BE49-F238E27FC236}">
                <a16:creationId xmlns:a16="http://schemas.microsoft.com/office/drawing/2014/main" id="{52FABF25-3F34-CB23-ABD1-271596AE67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2962" y="1829689"/>
            <a:ext cx="793978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Metrics and Trends</a:t>
            </a:r>
            <a:endParaRPr sz="6000" dirty="0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95989B7-E919-4C85-1FC4-069721A7278F}"/>
              </a:ext>
            </a:extLst>
          </p:cNvPr>
          <p:cNvSpPr txBox="1"/>
          <p:nvPr/>
        </p:nvSpPr>
        <p:spPr>
          <a:xfrm>
            <a:off x="1362962" y="3168650"/>
            <a:ext cx="8473188" cy="18153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065" marR="454659" indent="-200660" algn="l">
              <a:lnSpc>
                <a:spcPts val="3450"/>
              </a:lnSpc>
              <a:spcBef>
                <a:spcPts val="235"/>
              </a:spcBef>
            </a:pPr>
            <a:r>
              <a:rPr lang="en-US" sz="2900" dirty="0">
                <a:latin typeface="Tahoma"/>
                <a:cs typeface="Tahoma"/>
              </a:rPr>
              <a:t>Provide an overview of metrics such as velocity, burndown rate, and team performance.</a:t>
            </a:r>
          </a:p>
          <a:p>
            <a:pPr marL="12065" marR="454659" indent="-200660" algn="l">
              <a:lnSpc>
                <a:spcPts val="3450"/>
              </a:lnSpc>
              <a:spcBef>
                <a:spcPts val="235"/>
              </a:spcBef>
            </a:pPr>
            <a:r>
              <a:rPr lang="en-US" sz="2900" dirty="0">
                <a:latin typeface="Tahoma"/>
                <a:cs typeface="Tahoma"/>
              </a:rPr>
              <a:t>Identify any patterns or trends observed over the three weeks.</a:t>
            </a:r>
            <a:endParaRPr sz="2900" dirty="0">
              <a:latin typeface="Tahoma"/>
              <a:cs typeface="Tahoma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67C769-0650-AC14-253E-422BFE69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350" y="2079132"/>
            <a:ext cx="8977211" cy="79177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A89B34-3772-E581-B570-159ECA98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962" y="5119697"/>
            <a:ext cx="5761219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65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CAFE1-C0B8-DD32-17A0-4E804A134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7D7EA15D-36F7-B413-3557-3D342C771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2750" y="1399615"/>
            <a:ext cx="11811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Risk Management Overview</a:t>
            </a:r>
            <a:endParaRPr sz="6000" dirty="0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F5EF43A-E94C-2710-6792-E36D9D4DA958}"/>
              </a:ext>
            </a:extLst>
          </p:cNvPr>
          <p:cNvSpPr txBox="1"/>
          <p:nvPr/>
        </p:nvSpPr>
        <p:spPr>
          <a:xfrm>
            <a:off x="1682750" y="2412432"/>
            <a:ext cx="4724400" cy="1308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Provide an updated overview of the risk chart, highlighting any changes or new risks.</a:t>
            </a:r>
            <a:endParaRPr lang="en-US" sz="2500" spc="-45" dirty="0">
              <a:latin typeface="Tahoma"/>
              <a:cs typeface="Tahom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3CABE-1985-0D45-B7F3-0324FB087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50" y="2686287"/>
            <a:ext cx="13612830" cy="74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66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AB804-0C4B-192E-9197-36A572D85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53335E53-E40C-77D0-916F-AC9DAE08A0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3218" y="1546696"/>
            <a:ext cx="921833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Next Steps</a:t>
            </a:r>
            <a:endParaRPr sz="6000"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9E64C1A-0597-62BE-7572-61B792E53038}"/>
              </a:ext>
            </a:extLst>
          </p:cNvPr>
          <p:cNvSpPr txBox="1"/>
          <p:nvPr/>
        </p:nvSpPr>
        <p:spPr>
          <a:xfrm>
            <a:off x="1913218" y="2940050"/>
            <a:ext cx="11351932" cy="8161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643890" algn="l">
              <a:lnSpc>
                <a:spcPts val="3165"/>
              </a:lnSpc>
              <a:spcBef>
                <a:spcPts val="120"/>
              </a:spcBef>
            </a:pPr>
            <a:r>
              <a:rPr lang="en-US" sz="2650" dirty="0">
                <a:latin typeface="Tahoma"/>
                <a:cs typeface="Tahoma"/>
              </a:rPr>
              <a:t>List the tasks that will be worked on in the upcoming week.</a:t>
            </a:r>
          </a:p>
          <a:p>
            <a:pPr marR="643890" algn="l">
              <a:lnSpc>
                <a:spcPts val="3165"/>
              </a:lnSpc>
              <a:spcBef>
                <a:spcPts val="120"/>
              </a:spcBef>
            </a:pPr>
            <a:r>
              <a:rPr lang="en-US" sz="2650" dirty="0">
                <a:latin typeface="Tahoma"/>
                <a:cs typeface="Tahoma"/>
              </a:rPr>
              <a:t>Provide estimates or timelines for these tasks.</a:t>
            </a:r>
            <a:endParaRPr sz="265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F9A61-4752-2B04-0399-348C03D1BFA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50" y="2481580"/>
            <a:ext cx="5394970" cy="762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710B7B-9E27-D803-9E71-6A960D06A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18" y="6055009"/>
            <a:ext cx="8779001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12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7240" y="7236739"/>
            <a:ext cx="1540106" cy="30591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692535" y="0"/>
            <a:ext cx="605155" cy="652145"/>
            <a:chOff x="17692535" y="0"/>
            <a:chExt cx="605155" cy="652145"/>
          </a:xfrm>
        </p:grpSpPr>
        <p:sp>
          <p:nvSpPr>
            <p:cNvPr id="4" name="object 4"/>
            <p:cNvSpPr/>
            <p:nvPr/>
          </p:nvSpPr>
          <p:spPr>
            <a:xfrm>
              <a:off x="17701895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586042" y="0"/>
                  </a:moveTo>
                  <a:lnTo>
                    <a:pt x="1944" y="0"/>
                  </a:lnTo>
                  <a:lnTo>
                    <a:pt x="762" y="16556"/>
                  </a:lnTo>
                  <a:lnTo>
                    <a:pt x="0" y="47518"/>
                  </a:lnTo>
                  <a:lnTo>
                    <a:pt x="762" y="78481"/>
                  </a:lnTo>
                  <a:lnTo>
                    <a:pt x="7239" y="138958"/>
                  </a:lnTo>
                  <a:lnTo>
                    <a:pt x="20193" y="198712"/>
                  </a:lnTo>
                  <a:lnTo>
                    <a:pt x="38862" y="257030"/>
                  </a:lnTo>
                  <a:lnTo>
                    <a:pt x="64135" y="313190"/>
                  </a:lnTo>
                  <a:lnTo>
                    <a:pt x="95123" y="365755"/>
                  </a:lnTo>
                  <a:lnTo>
                    <a:pt x="131064" y="415437"/>
                  </a:lnTo>
                  <a:lnTo>
                    <a:pt x="171323" y="460789"/>
                  </a:lnTo>
                  <a:lnTo>
                    <a:pt x="217424" y="501835"/>
                  </a:lnTo>
                  <a:lnTo>
                    <a:pt x="267081" y="537827"/>
                  </a:lnTo>
                  <a:lnTo>
                    <a:pt x="319659" y="568790"/>
                  </a:lnTo>
                  <a:lnTo>
                    <a:pt x="375920" y="593275"/>
                  </a:lnTo>
                  <a:lnTo>
                    <a:pt x="434213" y="611995"/>
                  </a:lnTo>
                  <a:lnTo>
                    <a:pt x="493903" y="624949"/>
                  </a:lnTo>
                  <a:lnTo>
                    <a:pt x="554482" y="631426"/>
                  </a:lnTo>
                  <a:lnTo>
                    <a:pt x="585343" y="632150"/>
                  </a:lnTo>
                  <a:lnTo>
                    <a:pt x="585343" y="632874"/>
                  </a:lnTo>
                  <a:lnTo>
                    <a:pt x="586042" y="632858"/>
                  </a:lnTo>
                  <a:lnTo>
                    <a:pt x="5860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01895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0" y="47518"/>
                  </a:moveTo>
                  <a:lnTo>
                    <a:pt x="762" y="16556"/>
                  </a:lnTo>
                  <a:lnTo>
                    <a:pt x="1944" y="0"/>
                  </a:lnTo>
                </a:path>
                <a:path w="586105" h="633095">
                  <a:moveTo>
                    <a:pt x="586042" y="632858"/>
                  </a:moveTo>
                  <a:lnTo>
                    <a:pt x="585343" y="632874"/>
                  </a:lnTo>
                  <a:lnTo>
                    <a:pt x="585343" y="632150"/>
                  </a:lnTo>
                  <a:lnTo>
                    <a:pt x="554482" y="631426"/>
                  </a:lnTo>
                  <a:lnTo>
                    <a:pt x="493903" y="624949"/>
                  </a:lnTo>
                  <a:lnTo>
                    <a:pt x="434213" y="611995"/>
                  </a:lnTo>
                  <a:lnTo>
                    <a:pt x="375920" y="593275"/>
                  </a:lnTo>
                  <a:lnTo>
                    <a:pt x="319659" y="568790"/>
                  </a:lnTo>
                  <a:lnTo>
                    <a:pt x="267081" y="537827"/>
                  </a:lnTo>
                  <a:lnTo>
                    <a:pt x="217424" y="501835"/>
                  </a:lnTo>
                  <a:lnTo>
                    <a:pt x="171323" y="460789"/>
                  </a:lnTo>
                  <a:lnTo>
                    <a:pt x="131064" y="415437"/>
                  </a:lnTo>
                  <a:lnTo>
                    <a:pt x="95123" y="365755"/>
                  </a:lnTo>
                  <a:lnTo>
                    <a:pt x="64135" y="313190"/>
                  </a:lnTo>
                  <a:lnTo>
                    <a:pt x="38862" y="257030"/>
                  </a:lnTo>
                  <a:lnTo>
                    <a:pt x="20193" y="198712"/>
                  </a:lnTo>
                  <a:lnTo>
                    <a:pt x="7239" y="138958"/>
                  </a:lnTo>
                  <a:lnTo>
                    <a:pt x="762" y="78481"/>
                  </a:lnTo>
                  <a:lnTo>
                    <a:pt x="0" y="47518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04480" y="8549994"/>
            <a:ext cx="671195" cy="669290"/>
            <a:chOff x="1104480" y="8549994"/>
            <a:chExt cx="671195" cy="669290"/>
          </a:xfrm>
        </p:grpSpPr>
        <p:sp>
          <p:nvSpPr>
            <p:cNvPr id="7" name="object 7"/>
            <p:cNvSpPr/>
            <p:nvPr/>
          </p:nvSpPr>
          <p:spPr>
            <a:xfrm>
              <a:off x="1113839" y="855935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099" y="0"/>
                  </a:moveTo>
                  <a:lnTo>
                    <a:pt x="322187" y="44056"/>
                  </a:lnTo>
                  <a:lnTo>
                    <a:pt x="310938" y="87383"/>
                  </a:lnTo>
                  <a:lnTo>
                    <a:pt x="293082" y="129250"/>
                  </a:lnTo>
                  <a:lnTo>
                    <a:pt x="269349" y="168925"/>
                  </a:lnTo>
                  <a:lnTo>
                    <a:pt x="240470" y="205680"/>
                  </a:lnTo>
                  <a:lnTo>
                    <a:pt x="207174" y="238783"/>
                  </a:lnTo>
                  <a:lnTo>
                    <a:pt x="170192" y="267506"/>
                  </a:lnTo>
                  <a:lnTo>
                    <a:pt x="130253" y="291116"/>
                  </a:lnTo>
                  <a:lnTo>
                    <a:pt x="88088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8" y="339198"/>
                  </a:lnTo>
                  <a:lnTo>
                    <a:pt x="130253" y="357115"/>
                  </a:lnTo>
                  <a:lnTo>
                    <a:pt x="170192" y="380916"/>
                  </a:lnTo>
                  <a:lnTo>
                    <a:pt x="207174" y="409860"/>
                  </a:lnTo>
                  <a:lnTo>
                    <a:pt x="240470" y="443209"/>
                  </a:lnTo>
                  <a:lnTo>
                    <a:pt x="269349" y="480223"/>
                  </a:lnTo>
                  <a:lnTo>
                    <a:pt x="293082" y="520160"/>
                  </a:lnTo>
                  <a:lnTo>
                    <a:pt x="310938" y="562281"/>
                  </a:lnTo>
                  <a:lnTo>
                    <a:pt x="322187" y="605847"/>
                  </a:lnTo>
                  <a:lnTo>
                    <a:pt x="326099" y="650116"/>
                  </a:lnTo>
                  <a:lnTo>
                    <a:pt x="329994" y="605847"/>
                  </a:lnTo>
                  <a:lnTo>
                    <a:pt x="341201" y="562281"/>
                  </a:lnTo>
                  <a:lnTo>
                    <a:pt x="358998" y="520160"/>
                  </a:lnTo>
                  <a:lnTo>
                    <a:pt x="382665" y="480223"/>
                  </a:lnTo>
                  <a:lnTo>
                    <a:pt x="411482" y="443209"/>
                  </a:lnTo>
                  <a:lnTo>
                    <a:pt x="444729" y="409860"/>
                  </a:lnTo>
                  <a:lnTo>
                    <a:pt x="481685" y="380916"/>
                  </a:lnTo>
                  <a:lnTo>
                    <a:pt x="521631" y="357115"/>
                  </a:lnTo>
                  <a:lnTo>
                    <a:pt x="563844" y="339198"/>
                  </a:lnTo>
                  <a:lnTo>
                    <a:pt x="607606" y="327905"/>
                  </a:lnTo>
                  <a:lnTo>
                    <a:pt x="652197" y="323977"/>
                  </a:lnTo>
                  <a:lnTo>
                    <a:pt x="607606" y="320082"/>
                  </a:lnTo>
                  <a:lnTo>
                    <a:pt x="563844" y="308885"/>
                  </a:lnTo>
                  <a:lnTo>
                    <a:pt x="521631" y="291116"/>
                  </a:lnTo>
                  <a:lnTo>
                    <a:pt x="481685" y="267506"/>
                  </a:lnTo>
                  <a:lnTo>
                    <a:pt x="444729" y="238783"/>
                  </a:lnTo>
                  <a:lnTo>
                    <a:pt x="411482" y="205680"/>
                  </a:lnTo>
                  <a:lnTo>
                    <a:pt x="382665" y="168925"/>
                  </a:lnTo>
                  <a:lnTo>
                    <a:pt x="358998" y="129250"/>
                  </a:lnTo>
                  <a:lnTo>
                    <a:pt x="341201" y="87383"/>
                  </a:lnTo>
                  <a:lnTo>
                    <a:pt x="329994" y="44056"/>
                  </a:lnTo>
                  <a:lnTo>
                    <a:pt x="32609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3839" y="8559353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5" y="320088"/>
                  </a:lnTo>
                  <a:lnTo>
                    <a:pt x="88084" y="308891"/>
                  </a:lnTo>
                  <a:lnTo>
                    <a:pt x="130248" y="291121"/>
                  </a:lnTo>
                  <a:lnTo>
                    <a:pt x="170186" y="267510"/>
                  </a:lnTo>
                  <a:lnTo>
                    <a:pt x="207168" y="238786"/>
                  </a:lnTo>
                  <a:lnTo>
                    <a:pt x="240464" y="205682"/>
                  </a:lnTo>
                  <a:lnTo>
                    <a:pt x="269343" y="168926"/>
                  </a:lnTo>
                  <a:lnTo>
                    <a:pt x="293076" y="129249"/>
                  </a:lnTo>
                  <a:lnTo>
                    <a:pt x="310932" y="87383"/>
                  </a:lnTo>
                  <a:lnTo>
                    <a:pt x="322181" y="44056"/>
                  </a:lnTo>
                  <a:lnTo>
                    <a:pt x="326093" y="0"/>
                  </a:lnTo>
                  <a:lnTo>
                    <a:pt x="329989" y="44056"/>
                  </a:lnTo>
                  <a:lnTo>
                    <a:pt x="341196" y="87383"/>
                  </a:lnTo>
                  <a:lnTo>
                    <a:pt x="358995" y="129249"/>
                  </a:lnTo>
                  <a:lnTo>
                    <a:pt x="382664" y="168926"/>
                  </a:lnTo>
                  <a:lnTo>
                    <a:pt x="411483" y="205682"/>
                  </a:lnTo>
                  <a:lnTo>
                    <a:pt x="444731" y="238786"/>
                  </a:lnTo>
                  <a:lnTo>
                    <a:pt x="481688" y="267510"/>
                  </a:lnTo>
                  <a:lnTo>
                    <a:pt x="521634" y="291121"/>
                  </a:lnTo>
                  <a:lnTo>
                    <a:pt x="563848" y="308891"/>
                  </a:lnTo>
                  <a:lnTo>
                    <a:pt x="607609" y="320088"/>
                  </a:lnTo>
                  <a:lnTo>
                    <a:pt x="652198" y="323983"/>
                  </a:lnTo>
                  <a:lnTo>
                    <a:pt x="607609" y="327912"/>
                  </a:lnTo>
                  <a:lnTo>
                    <a:pt x="563848" y="339204"/>
                  </a:lnTo>
                  <a:lnTo>
                    <a:pt x="521634" y="357120"/>
                  </a:lnTo>
                  <a:lnTo>
                    <a:pt x="481688" y="380920"/>
                  </a:lnTo>
                  <a:lnTo>
                    <a:pt x="444731" y="409864"/>
                  </a:lnTo>
                  <a:lnTo>
                    <a:pt x="411483" y="443212"/>
                  </a:lnTo>
                  <a:lnTo>
                    <a:pt x="382664" y="480224"/>
                  </a:lnTo>
                  <a:lnTo>
                    <a:pt x="358995" y="520160"/>
                  </a:lnTo>
                  <a:lnTo>
                    <a:pt x="341196" y="562281"/>
                  </a:lnTo>
                  <a:lnTo>
                    <a:pt x="329989" y="605846"/>
                  </a:lnTo>
                  <a:lnTo>
                    <a:pt x="326093" y="650116"/>
                  </a:lnTo>
                  <a:lnTo>
                    <a:pt x="322181" y="605846"/>
                  </a:lnTo>
                  <a:lnTo>
                    <a:pt x="310932" y="562281"/>
                  </a:lnTo>
                  <a:lnTo>
                    <a:pt x="293076" y="520160"/>
                  </a:lnTo>
                  <a:lnTo>
                    <a:pt x="269343" y="480224"/>
                  </a:lnTo>
                  <a:lnTo>
                    <a:pt x="240464" y="443212"/>
                  </a:lnTo>
                  <a:lnTo>
                    <a:pt x="207168" y="409864"/>
                  </a:lnTo>
                  <a:lnTo>
                    <a:pt x="170186" y="380920"/>
                  </a:lnTo>
                  <a:lnTo>
                    <a:pt x="130248" y="357120"/>
                  </a:lnTo>
                  <a:lnTo>
                    <a:pt x="88084" y="339204"/>
                  </a:lnTo>
                  <a:lnTo>
                    <a:pt x="44425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664260" y="1511616"/>
            <a:ext cx="5954804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Thanks!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702187" y="3716027"/>
            <a:ext cx="11541676" cy="193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100"/>
              </a:spcBef>
            </a:pPr>
            <a:r>
              <a:rPr sz="3150" b="1" kern="0" dirty="0">
                <a:latin typeface="Trebuchet MS"/>
                <a:cs typeface="Trebuchet MS"/>
              </a:rPr>
              <a:t>ANY QUESTIONS?</a:t>
            </a:r>
            <a:endParaRPr sz="3150" kern="0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lang="en-IN" sz="3150" kern="0" dirty="0">
                <a:latin typeface="Trebuchet MS"/>
                <a:cs typeface="Trebuchet MS"/>
              </a:rPr>
              <a:t>Lakshmanaraj.sankaralingam@ideastoimpacts.com</a:t>
            </a:r>
            <a:endParaRPr sz="3150" kern="0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  <a:spcBef>
                <a:spcPts val="45"/>
              </a:spcBef>
            </a:pPr>
            <a:r>
              <a:rPr sz="3150" kern="0" dirty="0">
                <a:latin typeface="Trebuchet MS"/>
                <a:cs typeface="Trebuchet MS"/>
              </a:rPr>
              <a:t>+91 </a:t>
            </a:r>
            <a:r>
              <a:rPr lang="en-IN" sz="3150" kern="0" dirty="0">
                <a:latin typeface="Trebuchet MS"/>
                <a:cs typeface="Trebuchet MS"/>
              </a:rPr>
              <a:t>9225518035</a:t>
            </a:r>
          </a:p>
          <a:p>
            <a:pPr algn="ctr">
              <a:lnSpc>
                <a:spcPts val="3765"/>
              </a:lnSpc>
              <a:spcBef>
                <a:spcPts val="45"/>
              </a:spcBef>
            </a:pPr>
            <a:r>
              <a:rPr lang="en-IN" sz="3150" kern="0" dirty="0">
                <a:latin typeface="Trebuchet MS"/>
                <a:cs typeface="Trebuchet MS"/>
              </a:rPr>
              <a:t>https://www.linkedin.com/in/lakshmanarajsankaralingam/</a:t>
            </a:r>
            <a:endParaRPr sz="3150" kern="0" dirty="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40229" y="398127"/>
            <a:ext cx="2238375" cy="4457700"/>
            <a:chOff x="719" y="0"/>
            <a:chExt cx="2238375" cy="4457700"/>
          </a:xfrm>
        </p:grpSpPr>
        <p:sp>
          <p:nvSpPr>
            <p:cNvPr id="34" name="object 34"/>
            <p:cNvSpPr/>
            <p:nvPr/>
          </p:nvSpPr>
          <p:spPr>
            <a:xfrm>
              <a:off x="719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1136823" y="2243479"/>
                  </a:moveTo>
                  <a:lnTo>
                    <a:pt x="1106587" y="2243479"/>
                  </a:lnTo>
                  <a:lnTo>
                    <a:pt x="1106587" y="2797872"/>
                  </a:lnTo>
                  <a:lnTo>
                    <a:pt x="2212458" y="2797872"/>
                  </a:lnTo>
                  <a:lnTo>
                    <a:pt x="2212458" y="3322027"/>
                  </a:lnTo>
                  <a:lnTo>
                    <a:pt x="1106587" y="3322027"/>
                  </a:lnTo>
                  <a:lnTo>
                    <a:pt x="1106587" y="3905211"/>
                  </a:lnTo>
                  <a:lnTo>
                    <a:pt x="1659766" y="4457699"/>
                  </a:lnTo>
                  <a:lnTo>
                    <a:pt x="2238374" y="4457699"/>
                  </a:lnTo>
                  <a:lnTo>
                    <a:pt x="2238374" y="4429365"/>
                  </a:lnTo>
                  <a:lnTo>
                    <a:pt x="1689765" y="4429365"/>
                  </a:lnTo>
                  <a:lnTo>
                    <a:pt x="1689765" y="4416411"/>
                  </a:lnTo>
                  <a:lnTo>
                    <a:pt x="1660961" y="4416411"/>
                  </a:lnTo>
                  <a:lnTo>
                    <a:pt x="1148342" y="3905211"/>
                  </a:lnTo>
                  <a:lnTo>
                    <a:pt x="2238374" y="3905211"/>
                  </a:lnTo>
                  <a:lnTo>
                    <a:pt x="2238374" y="3874985"/>
                  </a:lnTo>
                  <a:lnTo>
                    <a:pt x="1136823" y="3874985"/>
                  </a:lnTo>
                  <a:lnTo>
                    <a:pt x="1136823" y="3352265"/>
                  </a:lnTo>
                  <a:lnTo>
                    <a:pt x="2238374" y="3352265"/>
                  </a:lnTo>
                  <a:lnTo>
                    <a:pt x="2238374" y="2767634"/>
                  </a:lnTo>
                  <a:lnTo>
                    <a:pt x="1136823" y="2767634"/>
                  </a:lnTo>
                  <a:lnTo>
                    <a:pt x="1136823" y="2243479"/>
                  </a:lnTo>
                  <a:close/>
                </a:path>
                <a:path w="2238375" h="4457700">
                  <a:moveTo>
                    <a:pt x="2238374" y="3905211"/>
                  </a:moveTo>
                  <a:lnTo>
                    <a:pt x="2212458" y="3905211"/>
                  </a:lnTo>
                  <a:lnTo>
                    <a:pt x="2212458" y="4429365"/>
                  </a:lnTo>
                  <a:lnTo>
                    <a:pt x="2238374" y="4429365"/>
                  </a:lnTo>
                  <a:lnTo>
                    <a:pt x="2238374" y="3905211"/>
                  </a:lnTo>
                  <a:close/>
                </a:path>
                <a:path w="2238375" h="4457700">
                  <a:moveTo>
                    <a:pt x="1689765" y="3905211"/>
                  </a:moveTo>
                  <a:lnTo>
                    <a:pt x="1660961" y="3905211"/>
                  </a:lnTo>
                  <a:lnTo>
                    <a:pt x="1660961" y="4416411"/>
                  </a:lnTo>
                  <a:lnTo>
                    <a:pt x="1689765" y="4416411"/>
                  </a:lnTo>
                  <a:lnTo>
                    <a:pt x="1689765" y="3905211"/>
                  </a:lnTo>
                  <a:close/>
                </a:path>
                <a:path w="2238375" h="4457700">
                  <a:moveTo>
                    <a:pt x="1689765" y="3352265"/>
                  </a:moveTo>
                  <a:lnTo>
                    <a:pt x="1660961" y="3352265"/>
                  </a:lnTo>
                  <a:lnTo>
                    <a:pt x="1660961" y="3874985"/>
                  </a:lnTo>
                  <a:lnTo>
                    <a:pt x="1689765" y="3874985"/>
                  </a:lnTo>
                  <a:lnTo>
                    <a:pt x="1689765" y="3352265"/>
                  </a:lnTo>
                  <a:close/>
                </a:path>
                <a:path w="2238375" h="4457700">
                  <a:moveTo>
                    <a:pt x="1689765" y="2797872"/>
                  </a:moveTo>
                  <a:lnTo>
                    <a:pt x="1660961" y="2797872"/>
                  </a:lnTo>
                  <a:lnTo>
                    <a:pt x="1660961" y="3322027"/>
                  </a:lnTo>
                  <a:lnTo>
                    <a:pt x="1689765" y="3322027"/>
                  </a:lnTo>
                  <a:lnTo>
                    <a:pt x="1689765" y="2797872"/>
                  </a:lnTo>
                  <a:close/>
                </a:path>
                <a:path w="2238375" h="4457700">
                  <a:moveTo>
                    <a:pt x="582453" y="1690534"/>
                  </a:moveTo>
                  <a:lnTo>
                    <a:pt x="552212" y="1690534"/>
                  </a:lnTo>
                  <a:lnTo>
                    <a:pt x="552212" y="2243479"/>
                  </a:lnTo>
                  <a:lnTo>
                    <a:pt x="1660961" y="2243479"/>
                  </a:lnTo>
                  <a:lnTo>
                    <a:pt x="1660961" y="2767634"/>
                  </a:lnTo>
                  <a:lnTo>
                    <a:pt x="1689765" y="2767634"/>
                  </a:lnTo>
                  <a:lnTo>
                    <a:pt x="1689765" y="2213240"/>
                  </a:lnTo>
                  <a:lnTo>
                    <a:pt x="582453" y="2213240"/>
                  </a:lnTo>
                  <a:lnTo>
                    <a:pt x="582453" y="1690534"/>
                  </a:lnTo>
                  <a:close/>
                </a:path>
                <a:path w="2238375" h="4457700">
                  <a:moveTo>
                    <a:pt x="1136823" y="584630"/>
                  </a:moveTo>
                  <a:lnTo>
                    <a:pt x="1106587" y="584630"/>
                  </a:lnTo>
                  <a:lnTo>
                    <a:pt x="1106587" y="1107337"/>
                  </a:lnTo>
                  <a:lnTo>
                    <a:pt x="0" y="1107337"/>
                  </a:lnTo>
                  <a:lnTo>
                    <a:pt x="0" y="1690534"/>
                  </a:lnTo>
                  <a:lnTo>
                    <a:pt x="1106587" y="1690534"/>
                  </a:lnTo>
                  <a:lnTo>
                    <a:pt x="1106587" y="2213240"/>
                  </a:lnTo>
                  <a:lnTo>
                    <a:pt x="1136823" y="2213240"/>
                  </a:lnTo>
                  <a:lnTo>
                    <a:pt x="1136823" y="1709254"/>
                  </a:lnTo>
                  <a:lnTo>
                    <a:pt x="1179131" y="1709254"/>
                  </a:lnTo>
                  <a:lnTo>
                    <a:pt x="1136823" y="1667496"/>
                  </a:lnTo>
                  <a:lnTo>
                    <a:pt x="1136823" y="1661730"/>
                  </a:lnTo>
                  <a:lnTo>
                    <a:pt x="29517" y="1661730"/>
                  </a:lnTo>
                  <a:lnTo>
                    <a:pt x="29517" y="1137576"/>
                  </a:lnTo>
                  <a:lnTo>
                    <a:pt x="1136823" y="1137576"/>
                  </a:lnTo>
                  <a:lnTo>
                    <a:pt x="1136823" y="584630"/>
                  </a:lnTo>
                  <a:close/>
                </a:path>
                <a:path w="2238375" h="4457700">
                  <a:moveTo>
                    <a:pt x="1179131" y="1709254"/>
                  </a:moveTo>
                  <a:lnTo>
                    <a:pt x="1136823" y="1709254"/>
                  </a:lnTo>
                  <a:lnTo>
                    <a:pt x="1646559" y="2213240"/>
                  </a:lnTo>
                  <a:lnTo>
                    <a:pt x="1689765" y="2213240"/>
                  </a:lnTo>
                  <a:lnTo>
                    <a:pt x="1179131" y="1709254"/>
                  </a:lnTo>
                  <a:close/>
                </a:path>
                <a:path w="2238375" h="4457700">
                  <a:moveTo>
                    <a:pt x="602610" y="1137576"/>
                  </a:moveTo>
                  <a:lnTo>
                    <a:pt x="552212" y="1137576"/>
                  </a:lnTo>
                  <a:lnTo>
                    <a:pt x="552212" y="1661730"/>
                  </a:lnTo>
                  <a:lnTo>
                    <a:pt x="582453" y="1661730"/>
                  </a:lnTo>
                  <a:lnTo>
                    <a:pt x="582453" y="1160626"/>
                  </a:lnTo>
                  <a:lnTo>
                    <a:pt x="625850" y="1160626"/>
                  </a:lnTo>
                  <a:lnTo>
                    <a:pt x="602610" y="1137576"/>
                  </a:lnTo>
                  <a:close/>
                </a:path>
                <a:path w="2238375" h="4457700">
                  <a:moveTo>
                    <a:pt x="625850" y="1160626"/>
                  </a:moveTo>
                  <a:lnTo>
                    <a:pt x="582453" y="1160626"/>
                  </a:lnTo>
                  <a:lnTo>
                    <a:pt x="1087868" y="1661730"/>
                  </a:lnTo>
                  <a:lnTo>
                    <a:pt x="1131064" y="1661730"/>
                  </a:lnTo>
                  <a:lnTo>
                    <a:pt x="625850" y="1160626"/>
                  </a:lnTo>
                  <a:close/>
                </a:path>
                <a:path w="2238375" h="4457700">
                  <a:moveTo>
                    <a:pt x="582453" y="0"/>
                  </a:moveTo>
                  <a:lnTo>
                    <a:pt x="0" y="0"/>
                  </a:lnTo>
                  <a:lnTo>
                    <a:pt x="0" y="584630"/>
                  </a:lnTo>
                  <a:lnTo>
                    <a:pt x="527734" y="1107337"/>
                  </a:lnTo>
                  <a:lnTo>
                    <a:pt x="582453" y="1107337"/>
                  </a:lnTo>
                  <a:lnTo>
                    <a:pt x="582453" y="1088617"/>
                  </a:lnTo>
                  <a:lnTo>
                    <a:pt x="552212" y="1088617"/>
                  </a:lnTo>
                  <a:lnTo>
                    <a:pt x="42480" y="584630"/>
                  </a:lnTo>
                  <a:lnTo>
                    <a:pt x="1136823" y="584630"/>
                  </a:lnTo>
                  <a:lnTo>
                    <a:pt x="1136823" y="554392"/>
                  </a:lnTo>
                  <a:lnTo>
                    <a:pt x="29517" y="554392"/>
                  </a:lnTo>
                  <a:lnTo>
                    <a:pt x="29517" y="30237"/>
                  </a:lnTo>
                  <a:lnTo>
                    <a:pt x="582453" y="30237"/>
                  </a:lnTo>
                  <a:lnTo>
                    <a:pt x="582453" y="0"/>
                  </a:lnTo>
                  <a:close/>
                </a:path>
                <a:path w="2238375" h="4457700">
                  <a:moveTo>
                    <a:pt x="582453" y="584630"/>
                  </a:moveTo>
                  <a:lnTo>
                    <a:pt x="552212" y="584630"/>
                  </a:lnTo>
                  <a:lnTo>
                    <a:pt x="552212" y="1088617"/>
                  </a:lnTo>
                  <a:lnTo>
                    <a:pt x="582453" y="1088617"/>
                  </a:lnTo>
                  <a:lnTo>
                    <a:pt x="582453" y="584630"/>
                  </a:lnTo>
                  <a:close/>
                </a:path>
                <a:path w="2238375" h="4457700">
                  <a:moveTo>
                    <a:pt x="582453" y="30237"/>
                  </a:moveTo>
                  <a:lnTo>
                    <a:pt x="552212" y="30237"/>
                  </a:lnTo>
                  <a:lnTo>
                    <a:pt x="552212" y="554392"/>
                  </a:lnTo>
                  <a:lnTo>
                    <a:pt x="582453" y="554392"/>
                  </a:lnTo>
                  <a:lnTo>
                    <a:pt x="582453" y="30237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82635" y="344947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7" y="0"/>
                  </a:moveTo>
                  <a:lnTo>
                    <a:pt x="143992" y="0"/>
                  </a:lnTo>
                  <a:lnTo>
                    <a:pt x="136067" y="711"/>
                  </a:lnTo>
                  <a:lnTo>
                    <a:pt x="97193" y="10071"/>
                  </a:lnTo>
                  <a:lnTo>
                    <a:pt x="62636" y="28790"/>
                  </a:lnTo>
                  <a:lnTo>
                    <a:pt x="33832" y="56146"/>
                  </a:lnTo>
                  <a:lnTo>
                    <a:pt x="12954" y="89992"/>
                  </a:lnTo>
                  <a:lnTo>
                    <a:pt x="711" y="136067"/>
                  </a:lnTo>
                  <a:lnTo>
                    <a:pt x="0" y="143992"/>
                  </a:lnTo>
                  <a:lnTo>
                    <a:pt x="0" y="159829"/>
                  </a:lnTo>
                  <a:lnTo>
                    <a:pt x="7200" y="198704"/>
                  </a:lnTo>
                  <a:lnTo>
                    <a:pt x="24472" y="234708"/>
                  </a:lnTo>
                  <a:lnTo>
                    <a:pt x="50393" y="264947"/>
                  </a:lnTo>
                  <a:lnTo>
                    <a:pt x="89992" y="290868"/>
                  </a:lnTo>
                  <a:lnTo>
                    <a:pt x="136067" y="303110"/>
                  </a:lnTo>
                  <a:lnTo>
                    <a:pt x="143992" y="303822"/>
                  </a:lnTo>
                  <a:lnTo>
                    <a:pt x="151917" y="303822"/>
                  </a:lnTo>
                  <a:lnTo>
                    <a:pt x="159829" y="303822"/>
                  </a:lnTo>
                  <a:lnTo>
                    <a:pt x="167754" y="303110"/>
                  </a:lnTo>
                  <a:lnTo>
                    <a:pt x="183591" y="300228"/>
                  </a:lnTo>
                  <a:lnTo>
                    <a:pt x="190792" y="298792"/>
                  </a:lnTo>
                  <a:lnTo>
                    <a:pt x="198704" y="295910"/>
                  </a:lnTo>
                  <a:lnTo>
                    <a:pt x="205905" y="293751"/>
                  </a:lnTo>
                  <a:lnTo>
                    <a:pt x="213106" y="290144"/>
                  </a:lnTo>
                  <a:lnTo>
                    <a:pt x="220306" y="287261"/>
                  </a:lnTo>
                  <a:lnTo>
                    <a:pt x="227507" y="282956"/>
                  </a:lnTo>
                  <a:lnTo>
                    <a:pt x="233984" y="279349"/>
                  </a:lnTo>
                  <a:lnTo>
                    <a:pt x="241185" y="274307"/>
                  </a:lnTo>
                  <a:lnTo>
                    <a:pt x="246938" y="269989"/>
                  </a:lnTo>
                  <a:lnTo>
                    <a:pt x="253428" y="264223"/>
                  </a:lnTo>
                  <a:lnTo>
                    <a:pt x="259181" y="259194"/>
                  </a:lnTo>
                  <a:lnTo>
                    <a:pt x="264223" y="253428"/>
                  </a:lnTo>
                  <a:lnTo>
                    <a:pt x="269265" y="246951"/>
                  </a:lnTo>
                  <a:lnTo>
                    <a:pt x="274307" y="241185"/>
                  </a:lnTo>
                  <a:lnTo>
                    <a:pt x="293027" y="205905"/>
                  </a:lnTo>
                  <a:lnTo>
                    <a:pt x="295897" y="198704"/>
                  </a:lnTo>
                  <a:lnTo>
                    <a:pt x="298056" y="190792"/>
                  </a:lnTo>
                  <a:lnTo>
                    <a:pt x="299504" y="183591"/>
                  </a:lnTo>
                  <a:lnTo>
                    <a:pt x="302387" y="167754"/>
                  </a:lnTo>
                  <a:lnTo>
                    <a:pt x="303098" y="159829"/>
                  </a:lnTo>
                  <a:lnTo>
                    <a:pt x="303098" y="151917"/>
                  </a:lnTo>
                  <a:lnTo>
                    <a:pt x="303822" y="151917"/>
                  </a:lnTo>
                  <a:lnTo>
                    <a:pt x="303822" y="143992"/>
                  </a:lnTo>
                  <a:lnTo>
                    <a:pt x="303098" y="136067"/>
                  </a:lnTo>
                  <a:lnTo>
                    <a:pt x="300228" y="120230"/>
                  </a:lnTo>
                  <a:lnTo>
                    <a:pt x="298780" y="113030"/>
                  </a:lnTo>
                  <a:lnTo>
                    <a:pt x="295897" y="105117"/>
                  </a:lnTo>
                  <a:lnTo>
                    <a:pt x="293751" y="97917"/>
                  </a:lnTo>
                  <a:lnTo>
                    <a:pt x="290144" y="90716"/>
                  </a:lnTo>
                  <a:lnTo>
                    <a:pt x="287261" y="83515"/>
                  </a:lnTo>
                  <a:lnTo>
                    <a:pt x="282943" y="76314"/>
                  </a:lnTo>
                  <a:lnTo>
                    <a:pt x="279349" y="69837"/>
                  </a:lnTo>
                  <a:lnTo>
                    <a:pt x="274307" y="62636"/>
                  </a:lnTo>
                  <a:lnTo>
                    <a:pt x="269989" y="56870"/>
                  </a:lnTo>
                  <a:lnTo>
                    <a:pt x="264223" y="50393"/>
                  </a:lnTo>
                  <a:lnTo>
                    <a:pt x="259181" y="44627"/>
                  </a:lnTo>
                  <a:lnTo>
                    <a:pt x="253428" y="39598"/>
                  </a:lnTo>
                  <a:lnTo>
                    <a:pt x="246938" y="34556"/>
                  </a:lnTo>
                  <a:lnTo>
                    <a:pt x="241185" y="29514"/>
                  </a:lnTo>
                  <a:lnTo>
                    <a:pt x="205905" y="10795"/>
                  </a:lnTo>
                  <a:lnTo>
                    <a:pt x="198704" y="7912"/>
                  </a:lnTo>
                  <a:lnTo>
                    <a:pt x="190792" y="5753"/>
                  </a:lnTo>
                  <a:lnTo>
                    <a:pt x="183591" y="4318"/>
                  </a:lnTo>
                  <a:lnTo>
                    <a:pt x="167754" y="1435"/>
                  </a:lnTo>
                  <a:lnTo>
                    <a:pt x="159829" y="711"/>
                  </a:lnTo>
                  <a:lnTo>
                    <a:pt x="151917" y="711"/>
                  </a:lnTo>
                  <a:lnTo>
                    <a:pt x="151917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82630" y="3449437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4" y="303840"/>
                  </a:moveTo>
                  <a:lnTo>
                    <a:pt x="143990" y="303840"/>
                  </a:lnTo>
                  <a:lnTo>
                    <a:pt x="136078" y="303116"/>
                  </a:lnTo>
                  <a:lnTo>
                    <a:pt x="97191" y="293769"/>
                  </a:lnTo>
                  <a:lnTo>
                    <a:pt x="82802" y="287279"/>
                  </a:lnTo>
                  <a:lnTo>
                    <a:pt x="75601" y="283685"/>
                  </a:lnTo>
                  <a:lnTo>
                    <a:pt x="44639" y="259199"/>
                  </a:lnTo>
                  <a:lnTo>
                    <a:pt x="38886" y="253446"/>
                  </a:lnTo>
                  <a:lnTo>
                    <a:pt x="16560" y="221035"/>
                  </a:lnTo>
                  <a:lnTo>
                    <a:pt x="3606" y="183594"/>
                  </a:lnTo>
                  <a:lnTo>
                    <a:pt x="2158" y="175682"/>
                  </a:lnTo>
                  <a:lnTo>
                    <a:pt x="723" y="167770"/>
                  </a:lnTo>
                  <a:lnTo>
                    <a:pt x="0" y="159845"/>
                  </a:lnTo>
                  <a:lnTo>
                    <a:pt x="0" y="151920"/>
                  </a:lnTo>
                  <a:lnTo>
                    <a:pt x="0" y="144008"/>
                  </a:lnTo>
                  <a:lnTo>
                    <a:pt x="723" y="136083"/>
                  </a:lnTo>
                  <a:lnTo>
                    <a:pt x="2158" y="128158"/>
                  </a:lnTo>
                  <a:lnTo>
                    <a:pt x="3606" y="120246"/>
                  </a:lnTo>
                  <a:lnTo>
                    <a:pt x="5041" y="112321"/>
                  </a:lnTo>
                  <a:lnTo>
                    <a:pt x="7200" y="105120"/>
                  </a:lnTo>
                  <a:lnTo>
                    <a:pt x="10083" y="97207"/>
                  </a:lnTo>
                  <a:lnTo>
                    <a:pt x="12953" y="90006"/>
                  </a:lnTo>
                  <a:lnTo>
                    <a:pt x="16560" y="82805"/>
                  </a:lnTo>
                  <a:lnTo>
                    <a:pt x="20167" y="75604"/>
                  </a:lnTo>
                  <a:lnTo>
                    <a:pt x="24485" y="69127"/>
                  </a:lnTo>
                  <a:lnTo>
                    <a:pt x="28803" y="62637"/>
                  </a:lnTo>
                  <a:lnTo>
                    <a:pt x="33844" y="56160"/>
                  </a:lnTo>
                  <a:lnTo>
                    <a:pt x="62635" y="28804"/>
                  </a:lnTo>
                  <a:lnTo>
                    <a:pt x="97191" y="10084"/>
                  </a:lnTo>
                  <a:lnTo>
                    <a:pt x="120241" y="3606"/>
                  </a:lnTo>
                  <a:lnTo>
                    <a:pt x="128153" y="2159"/>
                  </a:lnTo>
                  <a:lnTo>
                    <a:pt x="136078" y="723"/>
                  </a:lnTo>
                  <a:lnTo>
                    <a:pt x="143990" y="0"/>
                  </a:lnTo>
                  <a:lnTo>
                    <a:pt x="151914" y="0"/>
                  </a:lnTo>
                  <a:lnTo>
                    <a:pt x="151914" y="723"/>
                  </a:lnTo>
                  <a:lnTo>
                    <a:pt x="159839" y="723"/>
                  </a:lnTo>
                  <a:lnTo>
                    <a:pt x="198713" y="7924"/>
                  </a:lnTo>
                  <a:lnTo>
                    <a:pt x="205914" y="10807"/>
                  </a:lnTo>
                  <a:lnTo>
                    <a:pt x="213838" y="13678"/>
                  </a:lnTo>
                  <a:lnTo>
                    <a:pt x="246947" y="34557"/>
                  </a:lnTo>
                  <a:lnTo>
                    <a:pt x="253436" y="39599"/>
                  </a:lnTo>
                  <a:lnTo>
                    <a:pt x="259189" y="44641"/>
                  </a:lnTo>
                  <a:lnTo>
                    <a:pt x="264231" y="50407"/>
                  </a:lnTo>
                  <a:lnTo>
                    <a:pt x="269984" y="56884"/>
                  </a:lnTo>
                  <a:lnTo>
                    <a:pt x="274302" y="62637"/>
                  </a:lnTo>
                  <a:lnTo>
                    <a:pt x="279344" y="69851"/>
                  </a:lnTo>
                  <a:lnTo>
                    <a:pt x="282951" y="76328"/>
                  </a:lnTo>
                  <a:lnTo>
                    <a:pt x="287269" y="83516"/>
                  </a:lnTo>
                  <a:lnTo>
                    <a:pt x="290151" y="90717"/>
                  </a:lnTo>
                  <a:lnTo>
                    <a:pt x="293746" y="97918"/>
                  </a:lnTo>
                  <a:lnTo>
                    <a:pt x="295904" y="105120"/>
                  </a:lnTo>
                  <a:lnTo>
                    <a:pt x="303829" y="144008"/>
                  </a:lnTo>
                  <a:lnTo>
                    <a:pt x="303829" y="151920"/>
                  </a:lnTo>
                  <a:lnTo>
                    <a:pt x="303105" y="151920"/>
                  </a:lnTo>
                  <a:lnTo>
                    <a:pt x="303105" y="159845"/>
                  </a:lnTo>
                  <a:lnTo>
                    <a:pt x="295904" y="198720"/>
                  </a:lnTo>
                  <a:lnTo>
                    <a:pt x="293034" y="205921"/>
                  </a:lnTo>
                  <a:lnTo>
                    <a:pt x="290151" y="213846"/>
                  </a:lnTo>
                  <a:lnTo>
                    <a:pt x="269260" y="246956"/>
                  </a:lnTo>
                  <a:lnTo>
                    <a:pt x="264231" y="253446"/>
                  </a:lnTo>
                  <a:lnTo>
                    <a:pt x="259189" y="259199"/>
                  </a:lnTo>
                  <a:lnTo>
                    <a:pt x="253436" y="264241"/>
                  </a:lnTo>
                  <a:lnTo>
                    <a:pt x="246947" y="269994"/>
                  </a:lnTo>
                  <a:lnTo>
                    <a:pt x="241181" y="274325"/>
                  </a:lnTo>
                  <a:lnTo>
                    <a:pt x="233993" y="279367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62"/>
                  </a:lnTo>
                  <a:lnTo>
                    <a:pt x="205914" y="293769"/>
                  </a:lnTo>
                  <a:lnTo>
                    <a:pt x="198713" y="295915"/>
                  </a:lnTo>
                  <a:lnTo>
                    <a:pt x="159839" y="303840"/>
                  </a:lnTo>
                  <a:lnTo>
                    <a:pt x="151914" y="30384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8E3A3-00F2-35FF-4D1F-32532886A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>
            <a:extLst>
              <a:ext uri="{FF2B5EF4-FFF2-40B4-BE49-F238E27FC236}">
                <a16:creationId xmlns:a16="http://schemas.microsoft.com/office/drawing/2014/main" id="{EEA6C0AA-62A1-7F45-1A7E-4198E5B495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2962" y="985155"/>
            <a:ext cx="1289278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Agile Execution Methodologies</a:t>
            </a:r>
            <a:endParaRPr sz="60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287185-163D-D70C-4ABB-48F3DEE55B17}"/>
              </a:ext>
            </a:extLst>
          </p:cNvPr>
          <p:cNvGrpSpPr/>
          <p:nvPr/>
        </p:nvGrpSpPr>
        <p:grpSpPr>
          <a:xfrm>
            <a:off x="767364" y="2057083"/>
            <a:ext cx="17222186" cy="7879536"/>
            <a:chOff x="3021441" y="2177123"/>
            <a:chExt cx="6758307" cy="10118529"/>
          </a:xfrm>
        </p:grpSpPr>
        <p:sp>
          <p:nvSpPr>
            <p:cNvPr id="5" name="object 2">
              <a:extLst>
                <a:ext uri="{FF2B5EF4-FFF2-40B4-BE49-F238E27FC236}">
                  <a16:creationId xmlns:a16="http://schemas.microsoft.com/office/drawing/2014/main" id="{F46C85F4-5566-B634-5A9F-560321010D67}"/>
                </a:ext>
              </a:extLst>
            </p:cNvPr>
            <p:cNvSpPr txBox="1"/>
            <p:nvPr/>
          </p:nvSpPr>
          <p:spPr>
            <a:xfrm>
              <a:off x="3021441" y="2234094"/>
              <a:ext cx="1013530" cy="43475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b="1" spc="9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625163EF-0EC8-2D90-05BE-290EBF7D0CA5}"/>
                </a:ext>
              </a:extLst>
            </p:cNvPr>
            <p:cNvSpPr txBox="1"/>
            <p:nvPr/>
          </p:nvSpPr>
          <p:spPr>
            <a:xfrm>
              <a:off x="4082665" y="2234094"/>
              <a:ext cx="1766406" cy="43475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b="1" spc="8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</a:t>
              </a:r>
              <a:r>
                <a:rPr sz="2200" b="1" spc="-5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sz="2200" b="1" spc="75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</a:t>
              </a:r>
              <a:r>
                <a:rPr sz="2200" b="1" spc="7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200" b="1" spc="3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endParaRPr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B4888546-B44C-BE84-45B5-88D585F38CAA}"/>
                </a:ext>
              </a:extLst>
            </p:cNvPr>
            <p:cNvSpPr txBox="1"/>
            <p:nvPr/>
          </p:nvSpPr>
          <p:spPr>
            <a:xfrm>
              <a:off x="7081477" y="2177123"/>
              <a:ext cx="1578868" cy="43475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b="1" spc="7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Known</a:t>
              </a:r>
              <a:r>
                <a:rPr sz="2200" b="1" spc="-1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200" b="1" spc="3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endParaRPr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3CF3A5A8-667C-D025-5E2B-AD5AAA881F74}"/>
                </a:ext>
              </a:extLst>
            </p:cNvPr>
            <p:cNvSpPr txBox="1"/>
            <p:nvPr/>
          </p:nvSpPr>
          <p:spPr>
            <a:xfrm>
              <a:off x="4082665" y="2800619"/>
              <a:ext cx="2935030" cy="44768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12000"/>
                </a:lnSpc>
              </a:pP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 teams, Cross-team collaboration.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4BDD2362-B6FB-055F-D631-1F06E8A5FE2B}"/>
                </a:ext>
              </a:extLst>
            </p:cNvPr>
            <p:cNvSpPr txBox="1"/>
            <p:nvPr/>
          </p:nvSpPr>
          <p:spPr>
            <a:xfrm>
              <a:off x="7067455" y="2725463"/>
              <a:ext cx="2584288" cy="44768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 indent="63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2000"/>
                </a:lnSpc>
              </a:pP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Scrum roles, Sprints, Agile events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E92F03C7-AC42-9065-E0E2-002D7E2C97A3}"/>
                </a:ext>
              </a:extLst>
            </p:cNvPr>
            <p:cNvSpPr txBox="1"/>
            <p:nvPr/>
          </p:nvSpPr>
          <p:spPr>
            <a:xfrm>
              <a:off x="3263101" y="2792413"/>
              <a:ext cx="468313" cy="43475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spc="85" dirty="0">
                  <a:solidFill>
                    <a:srgbClr val="9597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Scrum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F07B8DC4-19D6-4854-97E8-368AE6F86E8A}"/>
                </a:ext>
              </a:extLst>
            </p:cNvPr>
            <p:cNvSpPr txBox="1"/>
            <p:nvPr/>
          </p:nvSpPr>
          <p:spPr>
            <a:xfrm>
              <a:off x="4085679" y="3471946"/>
              <a:ext cx="2953719" cy="94979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9050" indent="-63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4000"/>
                </a:lnSpc>
              </a:pP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Agile teams,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Frequently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changing product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requirements.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2F8411FB-D186-274A-2242-EF44C5C2E4D5}"/>
                </a:ext>
              </a:extLst>
            </p:cNvPr>
            <p:cNvSpPr txBox="1"/>
            <p:nvPr/>
          </p:nvSpPr>
          <p:spPr>
            <a:xfrm>
              <a:off x="7067455" y="3420427"/>
              <a:ext cx="2584288" cy="4410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Kanban board, Continuous workflow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4063CE63-4B2F-72BE-F34F-107D520CC4AA}"/>
                </a:ext>
              </a:extLst>
            </p:cNvPr>
            <p:cNvSpPr txBox="1"/>
            <p:nvPr/>
          </p:nvSpPr>
          <p:spPr>
            <a:xfrm>
              <a:off x="3263101" y="3536949"/>
              <a:ext cx="525463" cy="43475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spc="45" dirty="0">
                  <a:solidFill>
                    <a:srgbClr val="9597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Kanban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6FD419A3-F0B9-C046-FE4E-5144C1DE8E38}"/>
                </a:ext>
              </a:extLst>
            </p:cNvPr>
            <p:cNvSpPr txBox="1"/>
            <p:nvPr/>
          </p:nvSpPr>
          <p:spPr>
            <a:xfrm>
              <a:off x="4085679" y="4496611"/>
              <a:ext cx="2953719" cy="4410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</a:t>
              </a:r>
              <a:r>
                <a:rPr lang="en-US" altLang="en-US" sz="2200" dirty="0">
                  <a:solidFill>
                    <a:srgbClr val="5056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-paced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environment, Developing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multiple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04219C3F-614F-E21B-1873-ADD8383F9AB1}"/>
                </a:ext>
              </a:extLst>
            </p:cNvPr>
            <p:cNvSpPr txBox="1"/>
            <p:nvPr/>
          </p:nvSpPr>
          <p:spPr>
            <a:xfrm>
              <a:off x="7079858" y="4496611"/>
              <a:ext cx="2699890" cy="86951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spc="70" dirty="0" err="1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Scrumban</a:t>
              </a:r>
              <a:r>
                <a:rPr sz="2200" spc="55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200" spc="85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board</a:t>
              </a:r>
              <a:r>
                <a:rPr lang="en-IN" sz="2200" spc="85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sz="2200" spc="95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3-mont</a:t>
              </a:r>
              <a:r>
                <a:rPr sz="2200" spc="16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sz="2200" spc="175" dirty="0">
                  <a:solidFill>
                    <a:srgbClr val="6269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sz="2200" spc="16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sz="2200" spc="105" dirty="0">
                  <a:solidFill>
                    <a:srgbClr val="5056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-mont</a:t>
              </a:r>
              <a:r>
                <a:rPr sz="2200" spc="18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IN" sz="2200" spc="18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200" spc="-11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sz="2200" spc="-2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200" spc="-11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sz="2200" spc="8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-year</a:t>
              </a:r>
              <a:r>
                <a:rPr sz="2200" spc="5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200" spc="75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buckets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61268573-B3CB-9293-5AF0-82C234FA12E1}"/>
                </a:ext>
              </a:extLst>
            </p:cNvPr>
            <p:cNvSpPr txBox="1"/>
            <p:nvPr/>
          </p:nvSpPr>
          <p:spPr>
            <a:xfrm>
              <a:off x="3255165" y="4515777"/>
              <a:ext cx="704850" cy="43475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spc="65" dirty="0">
                  <a:solidFill>
                    <a:srgbClr val="9597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Scrumban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7D6E57E5-A359-FDAA-3E4D-DA0BFF3735E5}"/>
                </a:ext>
              </a:extLst>
            </p:cNvPr>
            <p:cNvSpPr txBox="1"/>
            <p:nvPr/>
          </p:nvSpPr>
          <p:spPr>
            <a:xfrm>
              <a:off x="7067455" y="5496046"/>
              <a:ext cx="2676587" cy="94979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9050" indent="-63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4000"/>
                </a:lnSpc>
              </a:pP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  <a:r>
                <a:rPr lang="en-US" altLang="en-US" sz="2200" dirty="0">
                  <a:solidFill>
                    <a:srgbClr val="5056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-d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riven development,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programming,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Simple design, Collective code ownership.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AEA6E046-AC24-8D38-4653-02E7F0DFDAC2}"/>
                </a:ext>
              </a:extLst>
            </p:cNvPr>
            <p:cNvSpPr txBox="1"/>
            <p:nvPr/>
          </p:nvSpPr>
          <p:spPr>
            <a:xfrm>
              <a:off x="3255165" y="5502739"/>
              <a:ext cx="942975" cy="86951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200" dirty="0">
                  <a:solidFill>
                    <a:srgbClr val="9597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Extreme Programming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94B1456B-4F7B-790A-150C-7DBD9E3FE05E}"/>
                </a:ext>
              </a:extLst>
            </p:cNvPr>
            <p:cNvSpPr txBox="1"/>
            <p:nvPr/>
          </p:nvSpPr>
          <p:spPr>
            <a:xfrm>
              <a:off x="4085679" y="5538503"/>
              <a:ext cx="2953719" cy="43475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Same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location, Mixed</a:t>
              </a:r>
              <a:r>
                <a:rPr lang="en-US" altLang="en-US" sz="2200" dirty="0">
                  <a:solidFill>
                    <a:srgbClr val="5056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-sk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 level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teams, Smaller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budgets.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D62601C9-83BD-F137-61E3-1B0DF7788426}"/>
                </a:ext>
              </a:extLst>
            </p:cNvPr>
            <p:cNvSpPr txBox="1"/>
            <p:nvPr/>
          </p:nvSpPr>
          <p:spPr>
            <a:xfrm>
              <a:off x="4057814" y="6671797"/>
              <a:ext cx="2984733" cy="4541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 indent="63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4000"/>
                </a:lnSpc>
              </a:pP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Small, empowered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  <a:r>
                <a:rPr lang="en-US" altLang="en-US" sz="2200" dirty="0">
                  <a:solidFill>
                    <a:srgbClr val="5056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that make their own decisions. 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2">
              <a:extLst>
                <a:ext uri="{FF2B5EF4-FFF2-40B4-BE49-F238E27FC236}">
                  <a16:creationId xmlns:a16="http://schemas.microsoft.com/office/drawing/2014/main" id="{48C54361-7AAA-9A89-9BB5-D0F4F04CE7A5}"/>
                </a:ext>
              </a:extLst>
            </p:cNvPr>
            <p:cNvSpPr txBox="1"/>
            <p:nvPr/>
          </p:nvSpPr>
          <p:spPr>
            <a:xfrm>
              <a:off x="7067455" y="6665506"/>
              <a:ext cx="2574526" cy="43475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90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MVP,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Eliminating redundant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activities.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3">
              <a:extLst>
                <a:ext uri="{FF2B5EF4-FFF2-40B4-BE49-F238E27FC236}">
                  <a16:creationId xmlns:a16="http://schemas.microsoft.com/office/drawing/2014/main" id="{79960B78-0781-4165-8083-75D3CBF43800}"/>
                </a:ext>
              </a:extLst>
            </p:cNvPr>
            <p:cNvSpPr txBox="1"/>
            <p:nvPr/>
          </p:nvSpPr>
          <p:spPr>
            <a:xfrm>
              <a:off x="3268249" y="6685702"/>
              <a:ext cx="350838" cy="43475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spc="55" dirty="0">
                  <a:solidFill>
                    <a:srgbClr val="9597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Lean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4">
              <a:extLst>
                <a:ext uri="{FF2B5EF4-FFF2-40B4-BE49-F238E27FC236}">
                  <a16:creationId xmlns:a16="http://schemas.microsoft.com/office/drawing/2014/main" id="{832AB515-4B7E-738C-308D-9E200ADB1627}"/>
                </a:ext>
              </a:extLst>
            </p:cNvPr>
            <p:cNvSpPr txBox="1"/>
            <p:nvPr/>
          </p:nvSpPr>
          <p:spPr>
            <a:xfrm>
              <a:off x="7079858" y="7382676"/>
              <a:ext cx="2637730" cy="173902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defRPr/>
              </a:pPr>
              <a:r>
                <a:rPr sz="2200" spc="7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</a:t>
              </a:r>
              <a:r>
                <a:rPr sz="2200" spc="-65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200" spc="4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Clear,</a:t>
              </a:r>
              <a:r>
                <a:rPr sz="2200" spc="-7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200" spc="65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</a:t>
              </a:r>
              <a:r>
                <a:rPr lang="en-IN" sz="2200" spc="65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Yellow</a:t>
              </a:r>
              <a:r>
                <a:rPr lang="en-US" altLang="en-US" sz="2200" dirty="0">
                  <a:solidFill>
                    <a:srgbClr val="6269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 Orange, Crystal Orange Web</a:t>
              </a:r>
              <a:r>
                <a:rPr lang="en-US" altLang="en-US" sz="2200" dirty="0">
                  <a:solidFill>
                    <a:srgbClr val="6269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altLang="en-US" sz="2200" dirty="0">
                  <a:solidFill>
                    <a:srgbClr val="5056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Maroon</a:t>
              </a:r>
              <a:r>
                <a:rPr lang="en-US" altLang="en-US" sz="2200" dirty="0">
                  <a:solidFill>
                    <a:srgbClr val="5056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Diamond</a:t>
              </a:r>
              <a:r>
                <a:rPr lang="en-US" altLang="en-US" sz="2200" dirty="0">
                  <a:solidFill>
                    <a:srgbClr val="5056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Crystal Sapphire.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25">
              <a:extLst>
                <a:ext uri="{FF2B5EF4-FFF2-40B4-BE49-F238E27FC236}">
                  <a16:creationId xmlns:a16="http://schemas.microsoft.com/office/drawing/2014/main" id="{31D21DC7-CE1E-94FB-3E23-E5F07129AA30}"/>
                </a:ext>
              </a:extLst>
            </p:cNvPr>
            <p:cNvSpPr txBox="1"/>
            <p:nvPr/>
          </p:nvSpPr>
          <p:spPr>
            <a:xfrm>
              <a:off x="4056741" y="7496046"/>
              <a:ext cx="3001346" cy="94213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 indent="63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3000"/>
                </a:lnSpc>
              </a:pP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Different team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sizes, Advanced teams in Agile,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Less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involvement from the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higher management.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26">
              <a:extLst>
                <a:ext uri="{FF2B5EF4-FFF2-40B4-BE49-F238E27FC236}">
                  <a16:creationId xmlns:a16="http://schemas.microsoft.com/office/drawing/2014/main" id="{9B9C382B-2AF7-FB27-5552-38A55261E32C}"/>
                </a:ext>
              </a:extLst>
            </p:cNvPr>
            <p:cNvSpPr txBox="1"/>
            <p:nvPr/>
          </p:nvSpPr>
          <p:spPr>
            <a:xfrm>
              <a:off x="7609401" y="6883400"/>
              <a:ext cx="2101889" cy="52658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3000"/>
                </a:lnSpc>
              </a:pP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28">
              <a:extLst>
                <a:ext uri="{FF2B5EF4-FFF2-40B4-BE49-F238E27FC236}">
                  <a16:creationId xmlns:a16="http://schemas.microsoft.com/office/drawing/2014/main" id="{571F606E-B945-0F93-D35C-7526D948B593}"/>
                </a:ext>
              </a:extLst>
            </p:cNvPr>
            <p:cNvSpPr txBox="1"/>
            <p:nvPr/>
          </p:nvSpPr>
          <p:spPr>
            <a:xfrm>
              <a:off x="3252881" y="7508084"/>
              <a:ext cx="511175" cy="43475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spc="70" dirty="0">
                  <a:solidFill>
                    <a:srgbClr val="9597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29">
              <a:extLst>
                <a:ext uri="{FF2B5EF4-FFF2-40B4-BE49-F238E27FC236}">
                  <a16:creationId xmlns:a16="http://schemas.microsoft.com/office/drawing/2014/main" id="{EDEB2597-2231-399E-80BD-B9CA83E8F2A6}"/>
                </a:ext>
              </a:extLst>
            </p:cNvPr>
            <p:cNvSpPr txBox="1"/>
            <p:nvPr/>
          </p:nvSpPr>
          <p:spPr>
            <a:xfrm>
              <a:off x="7078291" y="9212523"/>
              <a:ext cx="2637730" cy="93464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 indent="63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12000"/>
                </a:lnSpc>
              </a:pP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Fixed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cost,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fixed time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schedule,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negotiable features, </a:t>
              </a:r>
              <a:r>
                <a:rPr lang="en-US" altLang="en-US" sz="2200" dirty="0" err="1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MoSCoW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prioritization techniques.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1">
              <a:extLst>
                <a:ext uri="{FF2B5EF4-FFF2-40B4-BE49-F238E27FC236}">
                  <a16:creationId xmlns:a16="http://schemas.microsoft.com/office/drawing/2014/main" id="{24D82DC8-18A2-CE70-629D-2E178F459342}"/>
                </a:ext>
              </a:extLst>
            </p:cNvPr>
            <p:cNvSpPr txBox="1"/>
            <p:nvPr/>
          </p:nvSpPr>
          <p:spPr>
            <a:xfrm>
              <a:off x="4054665" y="9248983"/>
              <a:ext cx="2984733" cy="4410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Frequently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changing requirements, Corporate environment.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2">
              <a:extLst>
                <a:ext uri="{FF2B5EF4-FFF2-40B4-BE49-F238E27FC236}">
                  <a16:creationId xmlns:a16="http://schemas.microsoft.com/office/drawing/2014/main" id="{F756AE0E-9425-0D66-8B27-939A3CC10091}"/>
                </a:ext>
              </a:extLst>
            </p:cNvPr>
            <p:cNvSpPr txBox="1"/>
            <p:nvPr/>
          </p:nvSpPr>
          <p:spPr>
            <a:xfrm>
              <a:off x="3263101" y="9278073"/>
              <a:ext cx="468313" cy="43475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spc="90" dirty="0">
                  <a:solidFill>
                    <a:srgbClr val="9597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DSDM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3">
              <a:extLst>
                <a:ext uri="{FF2B5EF4-FFF2-40B4-BE49-F238E27FC236}">
                  <a16:creationId xmlns:a16="http://schemas.microsoft.com/office/drawing/2014/main" id="{5751ECE1-FA09-02D5-19E8-C230EAD2561D}"/>
                </a:ext>
              </a:extLst>
            </p:cNvPr>
            <p:cNvSpPr txBox="1"/>
            <p:nvPr/>
          </p:nvSpPr>
          <p:spPr>
            <a:xfrm>
              <a:off x="4043754" y="10251770"/>
              <a:ext cx="3014333" cy="4541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4000"/>
                </a:lnSpc>
              </a:pP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Large-scale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software projects,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Finance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banking industry.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4">
              <a:extLst>
                <a:ext uri="{FF2B5EF4-FFF2-40B4-BE49-F238E27FC236}">
                  <a16:creationId xmlns:a16="http://schemas.microsoft.com/office/drawing/2014/main" id="{3A632C67-DB29-F794-C90B-70206476890D}"/>
                </a:ext>
              </a:extLst>
            </p:cNvPr>
            <p:cNvSpPr txBox="1"/>
            <p:nvPr/>
          </p:nvSpPr>
          <p:spPr>
            <a:xfrm>
              <a:off x="7078291" y="10228516"/>
              <a:ext cx="2637731" cy="94979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 indent="63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4000"/>
                </a:lnSpc>
              </a:pP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Making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 on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features, 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5-step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 flow.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36">
              <a:extLst>
                <a:ext uri="{FF2B5EF4-FFF2-40B4-BE49-F238E27FC236}">
                  <a16:creationId xmlns:a16="http://schemas.microsoft.com/office/drawing/2014/main" id="{A3EB3B3B-F5E0-5D44-113D-68E494A8227D}"/>
                </a:ext>
              </a:extLst>
            </p:cNvPr>
            <p:cNvSpPr txBox="1"/>
            <p:nvPr/>
          </p:nvSpPr>
          <p:spPr>
            <a:xfrm>
              <a:off x="3266949" y="10324547"/>
              <a:ext cx="323850" cy="43475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spc="55" dirty="0">
                  <a:solidFill>
                    <a:srgbClr val="9597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FDD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37">
              <a:extLst>
                <a:ext uri="{FF2B5EF4-FFF2-40B4-BE49-F238E27FC236}">
                  <a16:creationId xmlns:a16="http://schemas.microsoft.com/office/drawing/2014/main" id="{7434A0E8-13B4-4BBE-5EBE-B69C9DB35C26}"/>
                </a:ext>
              </a:extLst>
            </p:cNvPr>
            <p:cNvSpPr txBox="1"/>
            <p:nvPr/>
          </p:nvSpPr>
          <p:spPr>
            <a:xfrm>
              <a:off x="4034971" y="11361010"/>
              <a:ext cx="3004427" cy="93464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9050" indent="-63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2000"/>
                </a:lnSpc>
              </a:pP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Timely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delivery, Continuously updated, offering Complex software projects.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38">
              <a:extLst>
                <a:ext uri="{FF2B5EF4-FFF2-40B4-BE49-F238E27FC236}">
                  <a16:creationId xmlns:a16="http://schemas.microsoft.com/office/drawing/2014/main" id="{91CE2A09-4CD1-752C-6986-EAE70FC3B318}"/>
                </a:ext>
              </a:extLst>
            </p:cNvPr>
            <p:cNvSpPr txBox="1"/>
            <p:nvPr/>
          </p:nvSpPr>
          <p:spPr>
            <a:xfrm>
              <a:off x="7058087" y="11336225"/>
              <a:ext cx="2637731" cy="93464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2000"/>
                </a:lnSpc>
              </a:pP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Three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phases: speculate</a:t>
              </a:r>
              <a:r>
                <a:rPr lang="en-US" altLang="en-US" sz="2200" dirty="0">
                  <a:solidFill>
                    <a:srgbClr val="6269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collaborate, and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learn, Early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delivery,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Frequent testing.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0">
              <a:extLst>
                <a:ext uri="{FF2B5EF4-FFF2-40B4-BE49-F238E27FC236}">
                  <a16:creationId xmlns:a16="http://schemas.microsoft.com/office/drawing/2014/main" id="{52CE6391-ABCB-0779-35D8-35CE30ED3D56}"/>
                </a:ext>
              </a:extLst>
            </p:cNvPr>
            <p:cNvSpPr txBox="1"/>
            <p:nvPr/>
          </p:nvSpPr>
          <p:spPr>
            <a:xfrm>
              <a:off x="3263101" y="11403463"/>
              <a:ext cx="327025" cy="43475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spc="60" dirty="0">
                  <a:solidFill>
                    <a:srgbClr val="9597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ASD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A0589349-F16E-D250-145F-4F5D49E8D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08" y="2536224"/>
            <a:ext cx="518205" cy="41151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E20CF6F-5413-A794-A429-A14F6BA79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87" y="3114720"/>
            <a:ext cx="525826" cy="51820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972B755-8770-B95D-BB68-B31D4F93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84" y="3790702"/>
            <a:ext cx="510584" cy="49534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0069352-30D4-5073-18C5-D8B96015B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84" y="4664107"/>
            <a:ext cx="541067" cy="52582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B86F3F2-8A7E-0823-C8EE-F542A49C6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39" y="5497779"/>
            <a:ext cx="487722" cy="50296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CEC035B-EE36-A6C4-FF02-0CB2191048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485" y="6184913"/>
            <a:ext cx="533446" cy="51820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CBAA894-78F8-D21E-1493-F55A815638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952" y="7442806"/>
            <a:ext cx="563929" cy="51058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1C6EB84-AFFF-F5E3-27FB-8B2980561F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364" y="8281553"/>
            <a:ext cx="571550" cy="495343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25A56DF-D2F4-06AA-6AC3-74BE347914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364" y="9180638"/>
            <a:ext cx="518205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8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837019" y="2254249"/>
            <a:ext cx="2893731" cy="69050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l">
              <a:lnSpc>
                <a:spcPct val="100299"/>
              </a:lnSpc>
              <a:spcBef>
                <a:spcPts val="85"/>
              </a:spcBef>
              <a:tabLst>
                <a:tab pos="5137150" algn="l"/>
                <a:tab pos="6965950" algn="l"/>
              </a:tabLst>
            </a:pPr>
            <a:r>
              <a:rPr sz="3200" dirty="0">
                <a:latin typeface="Tahoma"/>
                <a:cs typeface="Tahoma"/>
              </a:rPr>
              <a:t>Scrum is a popular</a:t>
            </a:r>
            <a:r>
              <a:rPr lang="en-IN" sz="3200" dirty="0">
                <a:latin typeface="Tahoma"/>
                <a:cs typeface="Tahoma"/>
              </a:rPr>
              <a:t> </a:t>
            </a:r>
            <a:r>
              <a:rPr lang="en-IN" sz="3200" b="1" dirty="0">
                <a:latin typeface="Tahoma"/>
                <a:cs typeface="Tahoma"/>
              </a:rPr>
              <a:t>framework</a:t>
            </a:r>
            <a:r>
              <a:rPr lang="en-IN" sz="320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for implementing agile principles. It promotes</a:t>
            </a:r>
            <a:r>
              <a:rPr lang="en-IN" sz="3200" dirty="0">
                <a:latin typeface="Tahoma"/>
                <a:cs typeface="Tahoma"/>
              </a:rPr>
              <a:t> </a:t>
            </a:r>
            <a:r>
              <a:rPr lang="en-IN" sz="3200" b="1" dirty="0">
                <a:latin typeface="Tahoma"/>
                <a:cs typeface="Tahoma"/>
              </a:rPr>
              <a:t>transparency</a:t>
            </a:r>
            <a:r>
              <a:rPr lang="en-IN" sz="3200" dirty="0">
                <a:latin typeface="Tahoma"/>
                <a:cs typeface="Tahoma"/>
              </a:rPr>
              <a:t>, </a:t>
            </a:r>
            <a:r>
              <a:rPr sz="3200" dirty="0">
                <a:latin typeface="Tahoma"/>
                <a:cs typeface="Tahoma"/>
              </a:rPr>
              <a:t>inspection, and adaptation, allowing teams to deliver value in short cycles known as sprints.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37019" y="933890"/>
            <a:ext cx="6777084" cy="939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0" dirty="0"/>
              <a:t>Scrum Framework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17C77-0D66-6870-4322-80211BAE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53" y="2254248"/>
            <a:ext cx="11567762" cy="6905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7750" y="1926302"/>
            <a:ext cx="6891338" cy="728875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2962" y="1084640"/>
            <a:ext cx="793978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Empowering Teams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91724" y="2178050"/>
            <a:ext cx="9816026" cy="178965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065" marR="454659" indent="-200660" algn="l">
              <a:lnSpc>
                <a:spcPts val="3450"/>
              </a:lnSpc>
              <a:spcBef>
                <a:spcPts val="235"/>
              </a:spcBef>
            </a:pPr>
            <a:r>
              <a:rPr sz="2900" dirty="0">
                <a:latin typeface="Tahoma"/>
                <a:cs typeface="Tahoma"/>
              </a:rPr>
              <a:t>Empowering your software development team with Agile Scrum involves fostering a</a:t>
            </a:r>
            <a:r>
              <a:rPr lang="en-IN" sz="2900" dirty="0">
                <a:latin typeface="Tahoma"/>
                <a:cs typeface="Tahoma"/>
              </a:rPr>
              <a:t> </a:t>
            </a:r>
            <a:r>
              <a:rPr lang="en-IN" sz="2900" b="1" dirty="0">
                <a:latin typeface="Tahoma"/>
                <a:cs typeface="Tahoma"/>
              </a:rPr>
              <a:t>culture </a:t>
            </a:r>
            <a:r>
              <a:rPr sz="2900" dirty="0">
                <a:latin typeface="Tahoma"/>
                <a:cs typeface="Tahoma"/>
              </a:rPr>
              <a:t>of collaboration,</a:t>
            </a:r>
            <a:r>
              <a:rPr lang="en-IN" sz="2900" dirty="0">
                <a:latin typeface="Tahoma"/>
                <a:cs typeface="Tahoma"/>
              </a:rPr>
              <a:t> </a:t>
            </a:r>
            <a:r>
              <a:rPr lang="en-IN" sz="2900" b="1" dirty="0">
                <a:latin typeface="Tahoma"/>
                <a:cs typeface="Tahoma"/>
              </a:rPr>
              <a:t>self-organization</a:t>
            </a:r>
            <a:r>
              <a:rPr sz="2900" dirty="0">
                <a:latin typeface="Tahoma"/>
                <a:cs typeface="Tahoma"/>
              </a:rPr>
              <a:t>,</a:t>
            </a:r>
            <a:r>
              <a:rPr lang="en-IN" sz="2900" dirty="0">
                <a:latin typeface="Tahoma"/>
                <a:cs typeface="Tahoma"/>
              </a:rPr>
              <a:t> </a:t>
            </a:r>
            <a:r>
              <a:rPr sz="2900" dirty="0">
                <a:latin typeface="Tahoma"/>
                <a:cs typeface="Tahoma"/>
              </a:rPr>
              <a:t>and continuous improvement. This approach enhances team</a:t>
            </a:r>
            <a:r>
              <a:rPr lang="en-IN" sz="2900" dirty="0">
                <a:latin typeface="Tahoma"/>
                <a:cs typeface="Tahoma"/>
              </a:rPr>
              <a:t> </a:t>
            </a:r>
            <a:r>
              <a:rPr lang="en-IN" sz="2900" b="1" dirty="0">
                <a:latin typeface="Tahoma"/>
                <a:cs typeface="Tahoma"/>
              </a:rPr>
              <a:t>productivity</a:t>
            </a:r>
            <a:r>
              <a:rPr lang="en-IN" sz="2900" dirty="0">
                <a:latin typeface="Tahoma"/>
                <a:cs typeface="Tahoma"/>
              </a:rPr>
              <a:t> </a:t>
            </a:r>
            <a:r>
              <a:rPr sz="2900" dirty="0">
                <a:latin typeface="Tahoma"/>
                <a:cs typeface="Tahoma"/>
              </a:rPr>
              <a:t>and</a:t>
            </a:r>
            <a:r>
              <a:rPr lang="en-IN" sz="2900" dirty="0">
                <a:latin typeface="Tahoma"/>
                <a:cs typeface="Tahoma"/>
              </a:rPr>
              <a:t> </a:t>
            </a:r>
            <a:r>
              <a:rPr lang="en-IN" sz="2900" b="1" dirty="0">
                <a:latin typeface="Tahoma"/>
                <a:cs typeface="Tahoma"/>
              </a:rPr>
              <a:t>innovation</a:t>
            </a:r>
            <a:r>
              <a:rPr lang="en-IN" sz="2900" dirty="0">
                <a:latin typeface="Tahoma"/>
                <a:cs typeface="Tahoma"/>
              </a:rPr>
              <a:t>.</a:t>
            </a:r>
            <a:endParaRPr sz="2900" dirty="0">
              <a:latin typeface="Tahoma"/>
              <a:cs typeface="Tahom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68E1792-D83F-4A79-97DC-7024671AFE29}"/>
              </a:ext>
            </a:extLst>
          </p:cNvPr>
          <p:cNvSpPr txBox="1">
            <a:spLocks/>
          </p:cNvSpPr>
          <p:nvPr/>
        </p:nvSpPr>
        <p:spPr>
          <a:xfrm>
            <a:off x="1581357" y="4967024"/>
            <a:ext cx="48310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000" b="1" i="0">
                <a:solidFill>
                  <a:srgbClr val="36D63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3000" kern="0" dirty="0"/>
              <a:t>Managing the Work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D8D89EC-7B0F-3969-7E3F-D8FC367E898A}"/>
              </a:ext>
            </a:extLst>
          </p:cNvPr>
          <p:cNvSpPr txBox="1"/>
          <p:nvPr/>
        </p:nvSpPr>
        <p:spPr>
          <a:xfrm>
            <a:off x="1705664" y="5734256"/>
            <a:ext cx="9121086" cy="32502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4795" indent="-239395">
              <a:spcBef>
                <a:spcPts val="125"/>
              </a:spcBef>
              <a:buClr>
                <a:srgbClr val="5F7BAE"/>
              </a:buClr>
              <a:buSzPct val="150000"/>
              <a:buChar char="•"/>
              <a:tabLst>
                <a:tab pos="264795" algn="l"/>
              </a:tabLst>
            </a:pPr>
            <a:r>
              <a:rPr sz="2200" b="1" kern="0" dirty="0">
                <a:latin typeface="Arial MT"/>
                <a:cs typeface="Arial MT"/>
              </a:rPr>
              <a:t>Individuals sign up for work of their own choosing</a:t>
            </a:r>
          </a:p>
          <a:p>
            <a:pPr marL="449580" lvl="1" indent="-239395">
              <a:spcBef>
                <a:spcPts val="695"/>
              </a:spcBef>
              <a:buSzPct val="150000"/>
              <a:buChar char="•"/>
              <a:tabLst>
                <a:tab pos="449580" algn="l"/>
              </a:tabLst>
            </a:pPr>
            <a:r>
              <a:rPr sz="2200" b="1" kern="0" dirty="0">
                <a:latin typeface="Arial MT"/>
                <a:cs typeface="Arial MT"/>
              </a:rPr>
              <a:t>Work is never assigned</a:t>
            </a:r>
          </a:p>
          <a:p>
            <a:pPr marL="264795" indent="-239395">
              <a:spcBef>
                <a:spcPts val="645"/>
              </a:spcBef>
              <a:buClr>
                <a:srgbClr val="5F7BAE"/>
              </a:buClr>
              <a:buSzPct val="150000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Estimated work remaining is updated daily</a:t>
            </a:r>
          </a:p>
          <a:p>
            <a:pPr marL="264795" marR="367030" indent="-240029">
              <a:spcBef>
                <a:spcPts val="805"/>
              </a:spcBef>
              <a:buClr>
                <a:srgbClr val="5F7BAE"/>
              </a:buClr>
              <a:buSzPct val="150000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Any team member can add, delete or change the sprint backlog</a:t>
            </a:r>
          </a:p>
          <a:p>
            <a:pPr marL="264795" indent="-239395">
              <a:spcBef>
                <a:spcPts val="610"/>
              </a:spcBef>
              <a:buClr>
                <a:srgbClr val="5F7BAE"/>
              </a:buClr>
              <a:buSzPct val="150000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Work for the sprint emerges</a:t>
            </a:r>
          </a:p>
          <a:p>
            <a:pPr marL="264795" marR="17780" indent="-240029">
              <a:spcBef>
                <a:spcPts val="805"/>
              </a:spcBef>
              <a:buClr>
                <a:srgbClr val="5F7BAE"/>
              </a:buClr>
              <a:buSzPct val="150000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If work is unclear, define a sprint backlog item with a larger amount of time and break it down later</a:t>
            </a:r>
          </a:p>
          <a:p>
            <a:pPr marL="264795" indent="-239395">
              <a:spcBef>
                <a:spcPts val="610"/>
              </a:spcBef>
              <a:buClr>
                <a:srgbClr val="5F7BAE"/>
              </a:buClr>
              <a:buSzPct val="150000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Update work remaining as more becomes known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D42141A-4BDC-EC05-E439-0CB046B57C47}"/>
              </a:ext>
            </a:extLst>
          </p:cNvPr>
          <p:cNvSpPr/>
          <p:nvPr/>
        </p:nvSpPr>
        <p:spPr>
          <a:xfrm>
            <a:off x="1391724" y="4921250"/>
            <a:ext cx="9435026" cy="4293810"/>
          </a:xfrm>
          <a:custGeom>
            <a:avLst/>
            <a:gdLst/>
            <a:ahLst/>
            <a:cxnLst/>
            <a:rect l="l" t="t" r="r" b="b"/>
            <a:pathLst>
              <a:path w="5474335" h="4104004">
                <a:moveTo>
                  <a:pt x="0" y="4103827"/>
                </a:moveTo>
                <a:lnTo>
                  <a:pt x="5473890" y="4103827"/>
                </a:lnTo>
                <a:lnTo>
                  <a:pt x="5473890" y="0"/>
                </a:lnTo>
                <a:lnTo>
                  <a:pt x="0" y="0"/>
                </a:lnTo>
                <a:lnTo>
                  <a:pt x="0" y="410382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13218" y="1032223"/>
            <a:ext cx="611497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Roles in Scrum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13218" y="2042698"/>
            <a:ext cx="8096176" cy="16267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643890" algn="l">
              <a:lnSpc>
                <a:spcPts val="3165"/>
              </a:lnSpc>
              <a:spcBef>
                <a:spcPts val="120"/>
              </a:spcBef>
            </a:pPr>
            <a:r>
              <a:rPr sz="2650" dirty="0">
                <a:latin typeface="Tahoma"/>
                <a:cs typeface="Tahoma"/>
              </a:rPr>
              <a:t>Key roles in Scrum include the</a:t>
            </a:r>
            <a:r>
              <a:rPr lang="en-IN" sz="2650" dirty="0">
                <a:latin typeface="Tahoma"/>
                <a:cs typeface="Tahoma"/>
              </a:rPr>
              <a:t> </a:t>
            </a:r>
            <a:r>
              <a:rPr lang="en-IN" sz="2650" b="1" dirty="0">
                <a:latin typeface="Tahoma"/>
                <a:cs typeface="Tahoma"/>
              </a:rPr>
              <a:t>Product Owner</a:t>
            </a:r>
            <a:r>
              <a:rPr lang="en-IN" sz="2650" dirty="0">
                <a:latin typeface="Tahoma"/>
                <a:cs typeface="Tahoma"/>
              </a:rPr>
              <a:t>, </a:t>
            </a:r>
            <a:r>
              <a:rPr lang="en-IN" sz="2650" b="1" dirty="0">
                <a:latin typeface="Tahoma"/>
                <a:cs typeface="Tahoma"/>
              </a:rPr>
              <a:t>Scrum Master</a:t>
            </a:r>
            <a:r>
              <a:rPr lang="en-IN" sz="2650" dirty="0">
                <a:latin typeface="Tahoma"/>
                <a:cs typeface="Tahoma"/>
              </a:rPr>
              <a:t>, </a:t>
            </a:r>
            <a:r>
              <a:rPr sz="2650" dirty="0">
                <a:latin typeface="Tahoma"/>
                <a:cs typeface="Tahoma"/>
              </a:rPr>
              <a:t>and</a:t>
            </a:r>
            <a:r>
              <a:rPr lang="en-IN" sz="2650" dirty="0">
                <a:latin typeface="Tahoma"/>
                <a:cs typeface="Tahoma"/>
              </a:rPr>
              <a:t> </a:t>
            </a:r>
            <a:r>
              <a:rPr lang="en-IN" sz="2650" b="1" dirty="0">
                <a:latin typeface="Tahoma"/>
                <a:cs typeface="Tahoma"/>
              </a:rPr>
              <a:t>Development Team</a:t>
            </a:r>
            <a:r>
              <a:rPr lang="en-IN" sz="2650" dirty="0">
                <a:latin typeface="Tahoma"/>
                <a:cs typeface="Tahoma"/>
              </a:rPr>
              <a:t>. Each</a:t>
            </a:r>
            <a:endParaRPr sz="2650" dirty="0">
              <a:latin typeface="Tahoma"/>
              <a:cs typeface="Tahoma"/>
            </a:endParaRPr>
          </a:p>
          <a:p>
            <a:pPr marL="12700" marR="5080" algn="l">
              <a:lnSpc>
                <a:spcPct val="101400"/>
              </a:lnSpc>
              <a:tabLst>
                <a:tab pos="1813560" algn="l"/>
              </a:tabLst>
            </a:pPr>
            <a:r>
              <a:rPr sz="2650" dirty="0">
                <a:latin typeface="Tahoma"/>
                <a:cs typeface="Tahoma"/>
              </a:rPr>
              <a:t>role plays a crucial part in ensuring </a:t>
            </a:r>
            <a:r>
              <a:rPr lang="en-IN" sz="2650" b="1" dirty="0">
                <a:latin typeface="Tahoma"/>
                <a:cs typeface="Tahoma"/>
              </a:rPr>
              <a:t>alignment</a:t>
            </a:r>
            <a:r>
              <a:rPr lang="en-IN" sz="2650" dirty="0">
                <a:latin typeface="Tahoma"/>
                <a:cs typeface="Tahoma"/>
              </a:rPr>
              <a:t> </a:t>
            </a:r>
            <a:r>
              <a:rPr sz="2650" dirty="0">
                <a:latin typeface="Tahoma"/>
                <a:cs typeface="Tahoma"/>
              </a:rPr>
              <a:t>and</a:t>
            </a:r>
            <a:r>
              <a:rPr lang="en-IN" sz="2650" dirty="0">
                <a:latin typeface="Tahoma"/>
                <a:cs typeface="Tahoma"/>
              </a:rPr>
              <a:t> </a:t>
            </a:r>
            <a:r>
              <a:rPr lang="en-IN" sz="2650" b="1" dirty="0">
                <a:latin typeface="Tahoma"/>
                <a:cs typeface="Tahoma"/>
              </a:rPr>
              <a:t>delivery</a:t>
            </a:r>
            <a:r>
              <a:rPr lang="en-IN" sz="2650" dirty="0">
                <a:latin typeface="Tahoma"/>
                <a:cs typeface="Tahoma"/>
              </a:rPr>
              <a:t> </a:t>
            </a:r>
            <a:r>
              <a:rPr sz="2650" dirty="0">
                <a:latin typeface="Tahoma"/>
                <a:cs typeface="Tahoma"/>
              </a:rPr>
              <a:t>of valuable software.</a:t>
            </a: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7950" y="2042698"/>
            <a:ext cx="5324475" cy="7510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C2C671-EB07-C1CA-6715-6D6F39910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18" y="5073650"/>
            <a:ext cx="10891914" cy="44763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69DD5-36CE-15BA-0F4B-E78676614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B06C1852-BD01-3642-0248-50DA7A03BE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3218" y="1032223"/>
            <a:ext cx="611497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Roles in Scrum</a:t>
            </a:r>
          </a:p>
        </p:txBody>
      </p:sp>
      <p:sp>
        <p:nvSpPr>
          <p:cNvPr id="9" name="object 28">
            <a:extLst>
              <a:ext uri="{FF2B5EF4-FFF2-40B4-BE49-F238E27FC236}">
                <a16:creationId xmlns:a16="http://schemas.microsoft.com/office/drawing/2014/main" id="{5696E757-584A-C495-82D5-5B331BF022A9}"/>
              </a:ext>
            </a:extLst>
          </p:cNvPr>
          <p:cNvSpPr txBox="1"/>
          <p:nvPr/>
        </p:nvSpPr>
        <p:spPr>
          <a:xfrm>
            <a:off x="1913218" y="2168240"/>
            <a:ext cx="6785227" cy="37394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459"/>
              </a:spcBef>
            </a:pPr>
            <a:r>
              <a:rPr sz="3450" spc="-110" dirty="0">
                <a:solidFill>
                  <a:srgbClr val="5F7BAE"/>
                </a:solidFill>
                <a:latin typeface="Arial MT"/>
                <a:cs typeface="Arial MT"/>
              </a:rPr>
              <a:t>Product</a:t>
            </a:r>
            <a:r>
              <a:rPr sz="3450" spc="-90" dirty="0">
                <a:solidFill>
                  <a:srgbClr val="5F7BAE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rgbClr val="5F7BAE"/>
                </a:solidFill>
                <a:latin typeface="Arial MT"/>
                <a:cs typeface="Arial MT"/>
              </a:rPr>
              <a:t>owner</a:t>
            </a:r>
            <a:endParaRPr sz="3450" dirty="0">
              <a:latin typeface="Arial MT"/>
              <a:cs typeface="Arial MT"/>
            </a:endParaRPr>
          </a:p>
          <a:p>
            <a:pPr marL="557530" indent="-238760">
              <a:lnSpc>
                <a:spcPct val="100000"/>
              </a:lnSpc>
              <a:spcBef>
                <a:spcPts val="2000"/>
              </a:spcBef>
              <a:buClr>
                <a:srgbClr val="5F7BAE"/>
              </a:buClr>
              <a:buSzPct val="148717"/>
              <a:buChar char="•"/>
              <a:tabLst>
                <a:tab pos="557530" algn="l"/>
              </a:tabLst>
            </a:pPr>
            <a:r>
              <a:rPr sz="2200" kern="0" dirty="0">
                <a:latin typeface="Arial MT"/>
                <a:cs typeface="Arial MT"/>
              </a:rPr>
              <a:t>Define the features of the product</a:t>
            </a:r>
          </a:p>
          <a:p>
            <a:pPr marL="557530" indent="-238760">
              <a:lnSpc>
                <a:spcPct val="100000"/>
              </a:lnSpc>
              <a:spcBef>
                <a:spcPts val="575"/>
              </a:spcBef>
              <a:buClr>
                <a:srgbClr val="5F7BAE"/>
              </a:buClr>
              <a:buSzPct val="148717"/>
              <a:buChar char="•"/>
              <a:tabLst>
                <a:tab pos="557530" algn="l"/>
              </a:tabLst>
            </a:pPr>
            <a:r>
              <a:rPr sz="2200" kern="0" dirty="0">
                <a:latin typeface="Arial MT"/>
                <a:cs typeface="Arial MT"/>
              </a:rPr>
              <a:t>Makes scope vs. schedule decisions</a:t>
            </a:r>
          </a:p>
          <a:p>
            <a:pPr marL="556895" marR="307340" indent="-238760">
              <a:lnSpc>
                <a:spcPts val="2210"/>
              </a:lnSpc>
              <a:spcBef>
                <a:spcPts val="750"/>
              </a:spcBef>
              <a:buClr>
                <a:srgbClr val="5F7BAE"/>
              </a:buClr>
              <a:buSzPct val="148717"/>
              <a:buChar char="•"/>
              <a:tabLst>
                <a:tab pos="558165" algn="l"/>
              </a:tabLst>
            </a:pPr>
            <a:r>
              <a:rPr sz="2200" kern="0" dirty="0">
                <a:latin typeface="Arial MT"/>
                <a:cs typeface="Arial MT"/>
              </a:rPr>
              <a:t>Responsible for achieving financial goals of the project</a:t>
            </a:r>
          </a:p>
          <a:p>
            <a:pPr marL="557530" indent="-238760">
              <a:lnSpc>
                <a:spcPct val="100000"/>
              </a:lnSpc>
              <a:spcBef>
                <a:spcPts val="525"/>
              </a:spcBef>
              <a:buClr>
                <a:srgbClr val="5F7BAE"/>
              </a:buClr>
              <a:buSzPct val="148717"/>
              <a:buChar char="•"/>
              <a:tabLst>
                <a:tab pos="557530" algn="l"/>
              </a:tabLst>
            </a:pPr>
            <a:r>
              <a:rPr sz="2200" kern="0" dirty="0">
                <a:latin typeface="Arial MT"/>
                <a:cs typeface="Arial MT"/>
              </a:rPr>
              <a:t>Prioritize the product backlog</a:t>
            </a:r>
          </a:p>
          <a:p>
            <a:pPr marL="556895" marR="596900" indent="-238760">
              <a:lnSpc>
                <a:spcPts val="2210"/>
              </a:lnSpc>
              <a:spcBef>
                <a:spcPts val="755"/>
              </a:spcBef>
              <a:buClr>
                <a:srgbClr val="5F7BAE"/>
              </a:buClr>
              <a:buSzPct val="148717"/>
              <a:buChar char="•"/>
              <a:tabLst>
                <a:tab pos="558165" algn="l"/>
              </a:tabLst>
            </a:pPr>
            <a:r>
              <a:rPr sz="2200" kern="0" dirty="0">
                <a:latin typeface="Arial MT"/>
                <a:cs typeface="Arial MT"/>
              </a:rPr>
              <a:t>Adjust features and priority every sprint, as needed</a:t>
            </a:r>
          </a:p>
          <a:p>
            <a:pPr marL="557530" indent="-238760">
              <a:lnSpc>
                <a:spcPct val="100000"/>
              </a:lnSpc>
              <a:spcBef>
                <a:spcPts val="520"/>
              </a:spcBef>
              <a:buClr>
                <a:srgbClr val="5F7BAE"/>
              </a:buClr>
              <a:buSzPct val="148717"/>
              <a:buChar char="•"/>
              <a:tabLst>
                <a:tab pos="557530" algn="l"/>
              </a:tabLst>
            </a:pPr>
            <a:r>
              <a:rPr sz="2200" kern="0" dirty="0">
                <a:latin typeface="Arial MT"/>
                <a:cs typeface="Arial MT"/>
              </a:rPr>
              <a:t>Accept or reject work results</a:t>
            </a:r>
          </a:p>
        </p:txBody>
      </p:sp>
      <p:pic>
        <p:nvPicPr>
          <p:cNvPr id="10" name="object 29">
            <a:extLst>
              <a:ext uri="{FF2B5EF4-FFF2-40B4-BE49-F238E27FC236}">
                <a16:creationId xmlns:a16="http://schemas.microsoft.com/office/drawing/2014/main" id="{C68A7E69-25F8-9FF3-2BFC-5FE2252F2F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4134" y="2249874"/>
            <a:ext cx="1320800" cy="1035714"/>
          </a:xfrm>
          <a:prstGeom prst="rect">
            <a:avLst/>
          </a:prstGeom>
        </p:spPr>
      </p:pic>
      <p:sp>
        <p:nvSpPr>
          <p:cNvPr id="46" name="object 4">
            <a:extLst>
              <a:ext uri="{FF2B5EF4-FFF2-40B4-BE49-F238E27FC236}">
                <a16:creationId xmlns:a16="http://schemas.microsoft.com/office/drawing/2014/main" id="{A992AA19-B6AC-D122-B5C4-79B32F71A81F}"/>
              </a:ext>
            </a:extLst>
          </p:cNvPr>
          <p:cNvSpPr txBox="1">
            <a:spLocks/>
          </p:cNvSpPr>
          <p:nvPr/>
        </p:nvSpPr>
        <p:spPr>
          <a:xfrm>
            <a:off x="9308043" y="2235591"/>
            <a:ext cx="4831080" cy="543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000" b="1" i="0">
                <a:solidFill>
                  <a:srgbClr val="36D636"/>
                </a:solidFill>
                <a:latin typeface="Arial"/>
                <a:ea typeface="+mj-ea"/>
                <a:cs typeface="Arial"/>
              </a:defRPr>
            </a:lvl1pPr>
          </a:lstStyle>
          <a:p>
            <a:pPr marL="201930">
              <a:spcBef>
                <a:spcPts val="459"/>
              </a:spcBef>
            </a:pPr>
            <a:r>
              <a:rPr lang="en-IN" sz="3450" b="0" spc="-110" dirty="0">
                <a:solidFill>
                  <a:srgbClr val="5F7BAE"/>
                </a:solidFill>
                <a:latin typeface="Arial MT"/>
                <a:ea typeface="+mn-ea"/>
              </a:rPr>
              <a:t>The ScrumMaster</a:t>
            </a:r>
          </a:p>
        </p:txBody>
      </p:sp>
      <p:sp>
        <p:nvSpPr>
          <p:cNvPr id="47" name="object 5">
            <a:extLst>
              <a:ext uri="{FF2B5EF4-FFF2-40B4-BE49-F238E27FC236}">
                <a16:creationId xmlns:a16="http://schemas.microsoft.com/office/drawing/2014/main" id="{37767F2A-938E-725A-81D4-48052BD9ABCE}"/>
              </a:ext>
            </a:extLst>
          </p:cNvPr>
          <p:cNvSpPr txBox="1"/>
          <p:nvPr/>
        </p:nvSpPr>
        <p:spPr>
          <a:xfrm>
            <a:off x="9432350" y="3037074"/>
            <a:ext cx="7607685" cy="243912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64795" marR="932815" indent="-240029">
              <a:lnSpc>
                <a:spcPts val="2050"/>
              </a:lnSpc>
              <a:spcBef>
                <a:spcPts val="240"/>
              </a:spcBef>
              <a:buClr>
                <a:srgbClr val="5F7BAE"/>
              </a:buClr>
              <a:buSzPct val="151428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Responsible for enacting Scrum values and practices</a:t>
            </a:r>
          </a:p>
          <a:p>
            <a:pPr marL="264795" indent="-239395">
              <a:lnSpc>
                <a:spcPct val="100000"/>
              </a:lnSpc>
              <a:spcBef>
                <a:spcPts val="480"/>
              </a:spcBef>
              <a:buClr>
                <a:srgbClr val="5F7BAE"/>
              </a:buClr>
              <a:buSzPct val="151428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Removes impediments</a:t>
            </a:r>
          </a:p>
          <a:p>
            <a:pPr marL="264795" marR="758825" indent="-240029">
              <a:lnSpc>
                <a:spcPts val="2050"/>
              </a:lnSpc>
              <a:spcBef>
                <a:spcPts val="655"/>
              </a:spcBef>
              <a:buClr>
                <a:srgbClr val="5F7BAE"/>
              </a:buClr>
              <a:buSzPct val="151428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Coaches the team to their best possible performance</a:t>
            </a:r>
            <a:endParaRPr lang="en-IN" sz="2200" kern="0" dirty="0">
              <a:latin typeface="Arial MT"/>
              <a:cs typeface="Arial MT"/>
            </a:endParaRPr>
          </a:p>
          <a:p>
            <a:pPr marL="264795" marR="758825" indent="-240029">
              <a:lnSpc>
                <a:spcPts val="2050"/>
              </a:lnSpc>
              <a:spcBef>
                <a:spcPts val="655"/>
              </a:spcBef>
              <a:buClr>
                <a:srgbClr val="5F7BAE"/>
              </a:buClr>
              <a:buSzPct val="151428"/>
              <a:buFontTx/>
              <a:buChar char="•"/>
              <a:tabLst>
                <a:tab pos="264795" algn="l"/>
              </a:tabLst>
            </a:pPr>
            <a:r>
              <a:rPr lang="en-US" sz="2200" kern="0" dirty="0">
                <a:latin typeface="Arial MT"/>
                <a:cs typeface="Arial MT"/>
              </a:rPr>
              <a:t>Helps improve team productivity in any way possible</a:t>
            </a:r>
            <a:endParaRPr sz="2200" kern="0" dirty="0">
              <a:latin typeface="Arial MT"/>
              <a:cs typeface="Arial MT"/>
            </a:endParaRPr>
          </a:p>
          <a:p>
            <a:pPr marL="264795" marR="317500" indent="-240029">
              <a:lnSpc>
                <a:spcPts val="2050"/>
              </a:lnSpc>
              <a:spcBef>
                <a:spcPts val="640"/>
              </a:spcBef>
              <a:buClr>
                <a:srgbClr val="5F7BAE"/>
              </a:buClr>
              <a:buSzPct val="151428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Enable close cooperation across all roles and functions</a:t>
            </a:r>
          </a:p>
          <a:p>
            <a:pPr marL="264795" indent="-239395">
              <a:lnSpc>
                <a:spcPct val="100000"/>
              </a:lnSpc>
              <a:spcBef>
                <a:spcPts val="480"/>
              </a:spcBef>
              <a:buClr>
                <a:srgbClr val="5F7BAE"/>
              </a:buClr>
              <a:buSzPct val="151428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Shield the team from external interference</a:t>
            </a:r>
          </a:p>
        </p:txBody>
      </p:sp>
      <p:grpSp>
        <p:nvGrpSpPr>
          <p:cNvPr id="48" name="object 6">
            <a:extLst>
              <a:ext uri="{FF2B5EF4-FFF2-40B4-BE49-F238E27FC236}">
                <a16:creationId xmlns:a16="http://schemas.microsoft.com/office/drawing/2014/main" id="{D2C37137-2687-6031-E42B-509952CA2DDA}"/>
              </a:ext>
            </a:extLst>
          </p:cNvPr>
          <p:cNvGrpSpPr/>
          <p:nvPr/>
        </p:nvGrpSpPr>
        <p:grpSpPr>
          <a:xfrm>
            <a:off x="8878982" y="2174017"/>
            <a:ext cx="7883335" cy="3733707"/>
            <a:chOff x="511175" y="511180"/>
            <a:chExt cx="5474335" cy="4104004"/>
          </a:xfrm>
        </p:grpSpPr>
        <p:pic>
          <p:nvPicPr>
            <p:cNvPr id="49" name="object 7">
              <a:extLst>
                <a:ext uri="{FF2B5EF4-FFF2-40B4-BE49-F238E27FC236}">
                  <a16:creationId xmlns:a16="http://schemas.microsoft.com/office/drawing/2014/main" id="{9FD33356-07A0-A4EA-050F-4CE38A1C65D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00" y="698500"/>
              <a:ext cx="813493" cy="838200"/>
            </a:xfrm>
            <a:prstGeom prst="rect">
              <a:avLst/>
            </a:prstGeom>
          </p:spPr>
        </p:pic>
        <p:sp>
          <p:nvSpPr>
            <p:cNvPr id="50" name="object 8">
              <a:extLst>
                <a:ext uri="{FF2B5EF4-FFF2-40B4-BE49-F238E27FC236}">
                  <a16:creationId xmlns:a16="http://schemas.microsoft.com/office/drawing/2014/main" id="{68D8A016-28CD-CCA0-3B1B-8DA6FB612568}"/>
                </a:ext>
              </a:extLst>
            </p:cNvPr>
            <p:cNvSpPr/>
            <p:nvPr/>
          </p:nvSpPr>
          <p:spPr>
            <a:xfrm>
              <a:off x="511175" y="511180"/>
              <a:ext cx="5474335" cy="4104004"/>
            </a:xfrm>
            <a:custGeom>
              <a:avLst/>
              <a:gdLst/>
              <a:ahLst/>
              <a:cxnLst/>
              <a:rect l="l" t="t" r="r" b="b"/>
              <a:pathLst>
                <a:path w="5474335" h="4104004">
                  <a:moveTo>
                    <a:pt x="0" y="4103827"/>
                  </a:moveTo>
                  <a:lnTo>
                    <a:pt x="5473890" y="4103827"/>
                  </a:lnTo>
                  <a:lnTo>
                    <a:pt x="5473890" y="0"/>
                  </a:lnTo>
                  <a:lnTo>
                    <a:pt x="0" y="0"/>
                  </a:lnTo>
                  <a:lnTo>
                    <a:pt x="0" y="4103827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15">
            <a:extLst>
              <a:ext uri="{FF2B5EF4-FFF2-40B4-BE49-F238E27FC236}">
                <a16:creationId xmlns:a16="http://schemas.microsoft.com/office/drawing/2014/main" id="{FB1E4501-2CA5-934A-0A2D-B5EAEC1F612E}"/>
              </a:ext>
            </a:extLst>
          </p:cNvPr>
          <p:cNvSpPr txBox="1"/>
          <p:nvPr/>
        </p:nvSpPr>
        <p:spPr>
          <a:xfrm>
            <a:off x="5645150" y="6049455"/>
            <a:ext cx="8153399" cy="4029307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459"/>
              </a:spcBef>
            </a:pPr>
            <a:r>
              <a:rPr lang="en-IN" sz="3450" spc="-110" dirty="0">
                <a:solidFill>
                  <a:srgbClr val="5F7BAE"/>
                </a:solidFill>
                <a:latin typeface="Arial MT"/>
              </a:rPr>
              <a:t>The</a:t>
            </a:r>
            <a:r>
              <a:rPr sz="3450" spc="-110" dirty="0">
                <a:solidFill>
                  <a:srgbClr val="5F7BAE"/>
                </a:solidFill>
                <a:latin typeface="Arial MT"/>
              </a:rPr>
              <a:t> </a:t>
            </a:r>
            <a:r>
              <a:rPr lang="en-IN" sz="3450" spc="-110" dirty="0">
                <a:solidFill>
                  <a:srgbClr val="5F7BAE"/>
                </a:solidFill>
                <a:latin typeface="Arial MT"/>
              </a:rPr>
              <a:t>Team</a:t>
            </a:r>
            <a:endParaRPr sz="3450" spc="-110" dirty="0">
              <a:solidFill>
                <a:srgbClr val="5F7BAE"/>
              </a:solidFill>
              <a:latin typeface="Arial MT"/>
            </a:endParaRPr>
          </a:p>
          <a:p>
            <a:pPr marL="550545" indent="-238760">
              <a:lnSpc>
                <a:spcPct val="100000"/>
              </a:lnSpc>
              <a:spcBef>
                <a:spcPts val="2210"/>
              </a:spcBef>
              <a:buClr>
                <a:srgbClr val="5F7BAE"/>
              </a:buClr>
              <a:buSzPct val="151351"/>
              <a:buChar char="•"/>
              <a:tabLst>
                <a:tab pos="550545" algn="l"/>
              </a:tabLst>
            </a:pPr>
            <a:r>
              <a:rPr sz="2200" kern="0" dirty="0">
                <a:latin typeface="Arial MT"/>
                <a:cs typeface="Arial MT"/>
              </a:rPr>
              <a:t>Typically 5-9 people</a:t>
            </a:r>
          </a:p>
          <a:p>
            <a:pPr marL="550545" indent="-238760">
              <a:lnSpc>
                <a:spcPct val="100000"/>
              </a:lnSpc>
              <a:spcBef>
                <a:spcPts val="475"/>
              </a:spcBef>
              <a:buClr>
                <a:srgbClr val="5F7BAE"/>
              </a:buClr>
              <a:buSzPct val="151351"/>
              <a:buChar char="•"/>
              <a:tabLst>
                <a:tab pos="550545" algn="l"/>
              </a:tabLst>
            </a:pPr>
            <a:r>
              <a:rPr sz="2200" kern="0" dirty="0">
                <a:latin typeface="Arial MT"/>
                <a:cs typeface="Arial MT"/>
              </a:rPr>
              <a:t>Cross-functional:</a:t>
            </a:r>
          </a:p>
          <a:p>
            <a:pPr marL="736600" lvl="1" indent="-240029">
              <a:lnSpc>
                <a:spcPct val="100000"/>
              </a:lnSpc>
              <a:spcBef>
                <a:spcPts val="459"/>
              </a:spcBef>
              <a:buSzPct val="151515"/>
              <a:buChar char="•"/>
              <a:tabLst>
                <a:tab pos="736600" algn="l"/>
              </a:tabLst>
            </a:pPr>
            <a:r>
              <a:rPr sz="2200" kern="0" dirty="0">
                <a:latin typeface="Arial MT"/>
                <a:cs typeface="Arial MT"/>
              </a:rPr>
              <a:t>Programmers, testers, user experience designers, etc.</a:t>
            </a:r>
          </a:p>
          <a:p>
            <a:pPr marL="551815" indent="-240029">
              <a:lnSpc>
                <a:spcPct val="100000"/>
              </a:lnSpc>
              <a:spcBef>
                <a:spcPts val="465"/>
              </a:spcBef>
              <a:buClr>
                <a:srgbClr val="5F7BAE"/>
              </a:buClr>
              <a:buSzPct val="151515"/>
              <a:buChar char="•"/>
              <a:tabLst>
                <a:tab pos="551815" algn="l"/>
              </a:tabLst>
            </a:pPr>
            <a:r>
              <a:rPr sz="2200" kern="0" dirty="0">
                <a:latin typeface="Arial MT"/>
                <a:cs typeface="Arial MT"/>
              </a:rPr>
              <a:t>Members should be full-time</a:t>
            </a:r>
          </a:p>
          <a:p>
            <a:pPr marL="736600" lvl="1" indent="-240029">
              <a:lnSpc>
                <a:spcPct val="100000"/>
              </a:lnSpc>
              <a:spcBef>
                <a:spcPts val="459"/>
              </a:spcBef>
              <a:buSzPct val="151515"/>
              <a:buChar char="•"/>
              <a:tabLst>
                <a:tab pos="736600" algn="l"/>
              </a:tabLst>
            </a:pPr>
            <a:r>
              <a:rPr sz="2200" kern="0" dirty="0">
                <a:latin typeface="Arial MT"/>
                <a:cs typeface="Arial MT"/>
              </a:rPr>
              <a:t>May be exceptions (e.g., database administrator)</a:t>
            </a:r>
          </a:p>
          <a:p>
            <a:pPr marL="550545" indent="-238760">
              <a:lnSpc>
                <a:spcPct val="100000"/>
              </a:lnSpc>
              <a:spcBef>
                <a:spcPts val="515"/>
              </a:spcBef>
              <a:buClr>
                <a:srgbClr val="5F7BAE"/>
              </a:buClr>
              <a:buSzPct val="151351"/>
              <a:buChar char="•"/>
              <a:tabLst>
                <a:tab pos="550545" algn="l"/>
              </a:tabLst>
            </a:pPr>
            <a:r>
              <a:rPr sz="2200" kern="0" dirty="0">
                <a:latin typeface="Arial MT"/>
                <a:cs typeface="Arial MT"/>
              </a:rPr>
              <a:t>Teams are self-organizing</a:t>
            </a:r>
          </a:p>
          <a:p>
            <a:pPr marL="736600" lvl="1" indent="-240029">
              <a:lnSpc>
                <a:spcPct val="100000"/>
              </a:lnSpc>
              <a:spcBef>
                <a:spcPts val="464"/>
              </a:spcBef>
              <a:buSzPct val="151515"/>
              <a:buChar char="•"/>
              <a:tabLst>
                <a:tab pos="736600" algn="l"/>
              </a:tabLst>
            </a:pPr>
            <a:r>
              <a:rPr sz="2200" kern="0" dirty="0">
                <a:latin typeface="Arial MT"/>
                <a:cs typeface="Arial MT"/>
              </a:rPr>
              <a:t>Ideally, no titles but rarely a possibility</a:t>
            </a:r>
          </a:p>
          <a:p>
            <a:pPr marL="550545" indent="-238760">
              <a:lnSpc>
                <a:spcPct val="100000"/>
              </a:lnSpc>
              <a:spcBef>
                <a:spcPts val="459"/>
              </a:spcBef>
              <a:buClr>
                <a:srgbClr val="5F7BAE"/>
              </a:buClr>
              <a:buSzPct val="151351"/>
              <a:buChar char="•"/>
              <a:tabLst>
                <a:tab pos="550545" algn="l"/>
              </a:tabLst>
            </a:pPr>
            <a:r>
              <a:rPr sz="2200" kern="0" dirty="0">
                <a:latin typeface="Arial MT"/>
                <a:cs typeface="Arial MT"/>
              </a:rPr>
              <a:t>Membership should change only between sprints</a:t>
            </a:r>
          </a:p>
        </p:txBody>
      </p:sp>
      <p:grpSp>
        <p:nvGrpSpPr>
          <p:cNvPr id="53" name="object 16">
            <a:extLst>
              <a:ext uri="{FF2B5EF4-FFF2-40B4-BE49-F238E27FC236}">
                <a16:creationId xmlns:a16="http://schemas.microsoft.com/office/drawing/2014/main" id="{C40CB76E-862A-793B-B276-D8B91C8BC3D0}"/>
              </a:ext>
            </a:extLst>
          </p:cNvPr>
          <p:cNvGrpSpPr/>
          <p:nvPr/>
        </p:nvGrpSpPr>
        <p:grpSpPr>
          <a:xfrm>
            <a:off x="12045950" y="6339260"/>
            <a:ext cx="1460500" cy="1155700"/>
            <a:chOff x="4038600" y="5753100"/>
            <a:chExt cx="1460500" cy="1155700"/>
          </a:xfrm>
        </p:grpSpPr>
        <p:pic>
          <p:nvPicPr>
            <p:cNvPr id="54" name="object 17">
              <a:extLst>
                <a:ext uri="{FF2B5EF4-FFF2-40B4-BE49-F238E27FC236}">
                  <a16:creationId xmlns:a16="http://schemas.microsoft.com/office/drawing/2014/main" id="{2B246620-59DE-0E4E-F6C7-2B1EB70DACB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3300" y="6134100"/>
              <a:ext cx="431799" cy="381000"/>
            </a:xfrm>
            <a:prstGeom prst="rect">
              <a:avLst/>
            </a:prstGeom>
          </p:spPr>
        </p:pic>
        <p:pic>
          <p:nvPicPr>
            <p:cNvPr id="55" name="object 18">
              <a:extLst>
                <a:ext uri="{FF2B5EF4-FFF2-40B4-BE49-F238E27FC236}">
                  <a16:creationId xmlns:a16="http://schemas.microsoft.com/office/drawing/2014/main" id="{28225EDF-6E25-BAAA-130D-F1C517F3103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8600" y="5753100"/>
              <a:ext cx="431799" cy="381000"/>
            </a:xfrm>
            <a:prstGeom prst="rect">
              <a:avLst/>
            </a:prstGeom>
          </p:spPr>
        </p:pic>
        <p:pic>
          <p:nvPicPr>
            <p:cNvPr id="56" name="object 19">
              <a:extLst>
                <a:ext uri="{FF2B5EF4-FFF2-40B4-BE49-F238E27FC236}">
                  <a16:creationId xmlns:a16="http://schemas.microsoft.com/office/drawing/2014/main" id="{EA9C35B3-57F0-24CF-DD5D-40D74F0DD4D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6600" y="5753100"/>
              <a:ext cx="431799" cy="381000"/>
            </a:xfrm>
            <a:prstGeom prst="rect">
              <a:avLst/>
            </a:prstGeom>
          </p:spPr>
        </p:pic>
        <p:pic>
          <p:nvPicPr>
            <p:cNvPr id="57" name="object 20">
              <a:extLst>
                <a:ext uri="{FF2B5EF4-FFF2-40B4-BE49-F238E27FC236}">
                  <a16:creationId xmlns:a16="http://schemas.microsoft.com/office/drawing/2014/main" id="{7C2829C3-436F-DAF5-4D1E-9FF36BC2127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7300" y="5753100"/>
              <a:ext cx="431799" cy="381000"/>
            </a:xfrm>
            <a:prstGeom prst="rect">
              <a:avLst/>
            </a:prstGeom>
          </p:spPr>
        </p:pic>
        <p:pic>
          <p:nvPicPr>
            <p:cNvPr id="58" name="object 21">
              <a:extLst>
                <a:ext uri="{FF2B5EF4-FFF2-40B4-BE49-F238E27FC236}">
                  <a16:creationId xmlns:a16="http://schemas.microsoft.com/office/drawing/2014/main" id="{4432B60A-4C80-25A4-07D6-7C1097C8F91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0700" y="6159500"/>
              <a:ext cx="431799" cy="355599"/>
            </a:xfrm>
            <a:prstGeom prst="rect">
              <a:avLst/>
            </a:prstGeom>
          </p:spPr>
        </p:pic>
        <p:pic>
          <p:nvPicPr>
            <p:cNvPr id="59" name="object 22">
              <a:extLst>
                <a:ext uri="{FF2B5EF4-FFF2-40B4-BE49-F238E27FC236}">
                  <a16:creationId xmlns:a16="http://schemas.microsoft.com/office/drawing/2014/main" id="{C4EDD251-A8BC-1AA5-3D92-87D401223AD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8600" y="6540500"/>
              <a:ext cx="431799" cy="355599"/>
            </a:xfrm>
            <a:prstGeom prst="rect">
              <a:avLst/>
            </a:prstGeom>
          </p:spPr>
        </p:pic>
        <p:pic>
          <p:nvPicPr>
            <p:cNvPr id="60" name="object 23">
              <a:extLst>
                <a:ext uri="{FF2B5EF4-FFF2-40B4-BE49-F238E27FC236}">
                  <a16:creationId xmlns:a16="http://schemas.microsoft.com/office/drawing/2014/main" id="{71B56E5E-85FC-89B5-D338-EEF5C75EA71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7300" y="6527800"/>
              <a:ext cx="431799" cy="381000"/>
            </a:xfrm>
            <a:prstGeom prst="rect">
              <a:avLst/>
            </a:prstGeom>
          </p:spPr>
        </p:pic>
        <p:pic>
          <p:nvPicPr>
            <p:cNvPr id="61" name="object 24">
              <a:extLst>
                <a:ext uri="{FF2B5EF4-FFF2-40B4-BE49-F238E27FC236}">
                  <a16:creationId xmlns:a16="http://schemas.microsoft.com/office/drawing/2014/main" id="{F57C75BF-0071-FBEC-591B-737C0E4F474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6600" y="6527800"/>
              <a:ext cx="431799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94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653" y="2168849"/>
            <a:ext cx="6838950" cy="760094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295831"/>
            <a:ext cx="697293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Artifacts in Scrum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69439" y="2547315"/>
            <a:ext cx="6868810" cy="233653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500" spc="-45" dirty="0">
                <a:latin typeface="Tahoma"/>
                <a:cs typeface="Tahoma"/>
              </a:rPr>
              <a:t>Scrum</a:t>
            </a:r>
            <a:r>
              <a:rPr lang="en-IN" sz="2500" spc="-225" dirty="0">
                <a:latin typeface="Tahoma"/>
                <a:cs typeface="Tahoma"/>
              </a:rPr>
              <a:t> </a:t>
            </a:r>
            <a:r>
              <a:rPr lang="en-IN" sz="2500" spc="-65" dirty="0">
                <a:latin typeface="Tahoma"/>
                <a:cs typeface="Tahoma"/>
              </a:rPr>
              <a:t>artifacts,</a:t>
            </a:r>
            <a:r>
              <a:rPr lang="en-IN" sz="2500" spc="-220" dirty="0">
                <a:latin typeface="Tahoma"/>
                <a:cs typeface="Tahoma"/>
              </a:rPr>
              <a:t> </a:t>
            </a:r>
            <a:r>
              <a:rPr lang="en-IN" sz="2500" spc="-30" dirty="0">
                <a:latin typeface="Tahoma"/>
                <a:cs typeface="Tahoma"/>
              </a:rPr>
              <a:t>including</a:t>
            </a:r>
            <a:r>
              <a:rPr lang="en-IN" sz="2500" spc="-220" dirty="0">
                <a:latin typeface="Tahoma"/>
                <a:cs typeface="Tahoma"/>
              </a:rPr>
              <a:t> </a:t>
            </a:r>
            <a:r>
              <a:rPr lang="en-IN" sz="2500" spc="-25" dirty="0">
                <a:latin typeface="Tahoma"/>
                <a:cs typeface="Tahoma"/>
              </a:rPr>
              <a:t>the </a:t>
            </a:r>
            <a:r>
              <a:rPr lang="en-IN" sz="2500" b="1" spc="-25" dirty="0">
                <a:latin typeface="Tahoma"/>
                <a:cs typeface="Tahoma"/>
              </a:rPr>
              <a:t>Product Backlog</a:t>
            </a:r>
            <a:r>
              <a:rPr lang="en-US" sz="2500" spc="-25" dirty="0">
                <a:latin typeface="Tahoma"/>
                <a:cs typeface="Tahoma"/>
              </a:rPr>
              <a:t>, </a:t>
            </a:r>
            <a:r>
              <a:rPr lang="en-US" sz="2500" b="1" spc="-25" dirty="0">
                <a:latin typeface="Tahoma"/>
                <a:cs typeface="Tahoma"/>
              </a:rPr>
              <a:t>Sprint Backlog</a:t>
            </a:r>
            <a:r>
              <a:rPr lang="en-US" sz="2500" spc="-25" dirty="0">
                <a:latin typeface="Tahoma"/>
                <a:cs typeface="Tahoma"/>
              </a:rPr>
              <a:t>, and </a:t>
            </a:r>
            <a:r>
              <a:rPr lang="en-US" sz="2500" b="1" spc="-25" dirty="0">
                <a:latin typeface="Tahoma"/>
                <a:cs typeface="Tahoma"/>
              </a:rPr>
              <a:t>Increment</a:t>
            </a:r>
            <a:r>
              <a:rPr lang="en-US" sz="2500" spc="-25" dirty="0">
                <a:latin typeface="Tahoma"/>
                <a:cs typeface="Tahoma"/>
              </a:rPr>
              <a:t> provide </a:t>
            </a:r>
            <a:r>
              <a:rPr lang="en-US" sz="2500" b="1" spc="-25" dirty="0">
                <a:latin typeface="Tahoma"/>
                <a:cs typeface="Tahoma"/>
              </a:rPr>
              <a:t>transparency</a:t>
            </a:r>
            <a:r>
              <a:rPr lang="en-US" sz="2500" spc="-25" dirty="0">
                <a:latin typeface="Tahoma"/>
                <a:cs typeface="Tahoma"/>
              </a:rPr>
              <a:t> and </a:t>
            </a:r>
            <a:r>
              <a:rPr lang="en-US" sz="2500" b="1" spc="-25" dirty="0">
                <a:latin typeface="Tahoma"/>
                <a:cs typeface="Tahoma"/>
              </a:rPr>
              <a:t>visibility</a:t>
            </a:r>
            <a:r>
              <a:rPr lang="en-US" sz="2500" spc="-25" dirty="0">
                <a:latin typeface="Tahoma"/>
                <a:cs typeface="Tahoma"/>
              </a:rPr>
              <a:t> into the work being done, ensuring that the team is </a:t>
            </a:r>
            <a:r>
              <a:rPr lang="en-US" sz="2500" b="1" spc="-25" dirty="0">
                <a:latin typeface="Tahoma"/>
                <a:cs typeface="Tahoma"/>
              </a:rPr>
              <a:t>aligned</a:t>
            </a:r>
            <a:r>
              <a:rPr lang="en-US" sz="2500" spc="-25" dirty="0">
                <a:latin typeface="Tahoma"/>
                <a:cs typeface="Tahoma"/>
              </a:rPr>
              <a:t> and focused on delivering </a:t>
            </a:r>
            <a:r>
              <a:rPr lang="en-US" sz="2500" b="1" spc="-25" dirty="0">
                <a:latin typeface="Tahoma"/>
                <a:cs typeface="Tahoma"/>
              </a:rPr>
              <a:t>value</a:t>
            </a:r>
            <a:r>
              <a:rPr lang="en-US" sz="2500" spc="-25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en-IN" sz="2500" dirty="0">
              <a:latin typeface="Tahoma"/>
              <a:cs typeface="Tahoma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461D23-555F-8F2A-8952-6D2919AD0C27}"/>
              </a:ext>
            </a:extLst>
          </p:cNvPr>
          <p:cNvGrpSpPr/>
          <p:nvPr/>
        </p:nvGrpSpPr>
        <p:grpSpPr>
          <a:xfrm>
            <a:off x="1682422" y="4966226"/>
            <a:ext cx="8785400" cy="4500683"/>
            <a:chOff x="2133747" y="5606585"/>
            <a:chExt cx="5797751" cy="3851395"/>
          </a:xfrm>
        </p:grpSpPr>
        <p:grpSp>
          <p:nvGrpSpPr>
            <p:cNvPr id="2" name="object 123">
              <a:extLst>
                <a:ext uri="{FF2B5EF4-FFF2-40B4-BE49-F238E27FC236}">
                  <a16:creationId xmlns:a16="http://schemas.microsoft.com/office/drawing/2014/main" id="{7BA4AC3E-7B06-616A-62E7-F51327537D2B}"/>
                </a:ext>
              </a:extLst>
            </p:cNvPr>
            <p:cNvGrpSpPr/>
            <p:nvPr/>
          </p:nvGrpSpPr>
          <p:grpSpPr>
            <a:xfrm>
              <a:off x="2196464" y="5606585"/>
              <a:ext cx="3078562" cy="1534315"/>
              <a:chOff x="838200" y="5956300"/>
              <a:chExt cx="2400299" cy="1282699"/>
            </a:xfrm>
          </p:grpSpPr>
          <p:pic>
            <p:nvPicPr>
              <p:cNvPr id="8" name="object 129">
                <a:extLst>
                  <a:ext uri="{FF2B5EF4-FFF2-40B4-BE49-F238E27FC236}">
                    <a16:creationId xmlns:a16="http://schemas.microsoft.com/office/drawing/2014/main" id="{F0207DC9-CF28-236C-DD68-0A6C058BB821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38200" y="5956300"/>
                <a:ext cx="2400299" cy="1282699"/>
              </a:xfrm>
              <a:prstGeom prst="rect">
                <a:avLst/>
              </a:prstGeom>
            </p:spPr>
          </p:pic>
          <p:pic>
            <p:nvPicPr>
              <p:cNvPr id="9" name="object 130">
                <a:extLst>
                  <a:ext uri="{FF2B5EF4-FFF2-40B4-BE49-F238E27FC236}">
                    <a16:creationId xmlns:a16="http://schemas.microsoft.com/office/drawing/2014/main" id="{6C62C175-4322-5FD4-F9CC-E85E0B76003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05319" y="6022492"/>
                <a:ext cx="2226348" cy="1102893"/>
              </a:xfrm>
              <a:prstGeom prst="rect">
                <a:avLst/>
              </a:prstGeom>
            </p:spPr>
          </p:pic>
          <p:sp>
            <p:nvSpPr>
              <p:cNvPr id="10" name="object 131">
                <a:extLst>
                  <a:ext uri="{FF2B5EF4-FFF2-40B4-BE49-F238E27FC236}">
                    <a16:creationId xmlns:a16="http://schemas.microsoft.com/office/drawing/2014/main" id="{BFD52E5C-3B3A-12AC-95C5-70D2D1BF6F93}"/>
                  </a:ext>
                </a:extLst>
              </p:cNvPr>
              <p:cNvSpPr/>
              <p:nvPr/>
            </p:nvSpPr>
            <p:spPr>
              <a:xfrm>
                <a:off x="905318" y="6022492"/>
                <a:ext cx="2226945" cy="1102995"/>
              </a:xfrm>
              <a:custGeom>
                <a:avLst/>
                <a:gdLst/>
                <a:ahLst/>
                <a:cxnLst/>
                <a:rect l="l" t="t" r="r" b="b"/>
                <a:pathLst>
                  <a:path w="2226945" h="1102995">
                    <a:moveTo>
                      <a:pt x="0" y="938491"/>
                    </a:moveTo>
                    <a:lnTo>
                      <a:pt x="0" y="164401"/>
                    </a:lnTo>
                    <a:lnTo>
                      <a:pt x="5872" y="120698"/>
                    </a:lnTo>
                    <a:lnTo>
                      <a:pt x="22446" y="81426"/>
                    </a:lnTo>
                    <a:lnTo>
                      <a:pt x="48153" y="48153"/>
                    </a:lnTo>
                    <a:lnTo>
                      <a:pt x="81426" y="22446"/>
                    </a:lnTo>
                    <a:lnTo>
                      <a:pt x="120698" y="5872"/>
                    </a:lnTo>
                    <a:lnTo>
                      <a:pt x="164401" y="0"/>
                    </a:lnTo>
                    <a:lnTo>
                      <a:pt x="2061946" y="0"/>
                    </a:lnTo>
                    <a:lnTo>
                      <a:pt x="2105649" y="5872"/>
                    </a:lnTo>
                    <a:lnTo>
                      <a:pt x="2144921" y="22446"/>
                    </a:lnTo>
                    <a:lnTo>
                      <a:pt x="2178194" y="48153"/>
                    </a:lnTo>
                    <a:lnTo>
                      <a:pt x="2203901" y="81426"/>
                    </a:lnTo>
                    <a:lnTo>
                      <a:pt x="2220475" y="120698"/>
                    </a:lnTo>
                    <a:lnTo>
                      <a:pt x="2226348" y="164401"/>
                    </a:lnTo>
                    <a:lnTo>
                      <a:pt x="2226348" y="938491"/>
                    </a:lnTo>
                    <a:lnTo>
                      <a:pt x="2220475" y="982199"/>
                    </a:lnTo>
                    <a:lnTo>
                      <a:pt x="2203901" y="1021472"/>
                    </a:lnTo>
                    <a:lnTo>
                      <a:pt x="2178194" y="1054744"/>
                    </a:lnTo>
                    <a:lnTo>
                      <a:pt x="2144921" y="1080449"/>
                    </a:lnTo>
                    <a:lnTo>
                      <a:pt x="2105649" y="1097021"/>
                    </a:lnTo>
                    <a:lnTo>
                      <a:pt x="2061946" y="1102893"/>
                    </a:lnTo>
                    <a:lnTo>
                      <a:pt x="164401" y="1102893"/>
                    </a:lnTo>
                    <a:lnTo>
                      <a:pt x="120698" y="1097021"/>
                    </a:lnTo>
                    <a:lnTo>
                      <a:pt x="81426" y="1080449"/>
                    </a:lnTo>
                    <a:lnTo>
                      <a:pt x="48153" y="1054744"/>
                    </a:lnTo>
                    <a:lnTo>
                      <a:pt x="22446" y="1021472"/>
                    </a:lnTo>
                    <a:lnTo>
                      <a:pt x="5872" y="982199"/>
                    </a:lnTo>
                    <a:lnTo>
                      <a:pt x="0" y="938491"/>
                    </a:lnTo>
                    <a:close/>
                  </a:path>
                </a:pathLst>
              </a:custGeom>
              <a:ln w="13703">
                <a:solidFill>
                  <a:srgbClr val="005192"/>
                </a:solidFill>
              </a:ln>
            </p:spPr>
            <p:txBody>
              <a:bodyPr wrap="square" lIns="0" tIns="0" rIns="0" bIns="0" rtlCol="0"/>
              <a:lstStyle/>
              <a:p>
                <a:endParaRPr sz="2200" kern="0"/>
              </a:p>
            </p:txBody>
          </p:sp>
        </p:grpSp>
        <p:sp>
          <p:nvSpPr>
            <p:cNvPr id="11" name="object 132">
              <a:extLst>
                <a:ext uri="{FF2B5EF4-FFF2-40B4-BE49-F238E27FC236}">
                  <a16:creationId xmlns:a16="http://schemas.microsoft.com/office/drawing/2014/main" id="{5297B4D6-2BB1-3C63-FB26-B576FCB10984}"/>
                </a:ext>
              </a:extLst>
            </p:cNvPr>
            <p:cNvSpPr txBox="1"/>
            <p:nvPr/>
          </p:nvSpPr>
          <p:spPr>
            <a:xfrm>
              <a:off x="2134836" y="6099049"/>
              <a:ext cx="2378259" cy="88121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417195" indent="-122555">
                <a:spcBef>
                  <a:spcPts val="590"/>
                </a:spcBef>
                <a:buSzPct val="123333"/>
                <a:buChar char="•"/>
                <a:tabLst>
                  <a:tab pos="417195" algn="l"/>
                </a:tabLst>
              </a:pPr>
              <a:r>
                <a:rPr lang="en-IN" sz="2200" kern="0" dirty="0">
                  <a:solidFill>
                    <a:srgbClr val="FFFFFF"/>
                  </a:solidFill>
                  <a:latin typeface="Arial MT"/>
                  <a:cs typeface="Arial MT"/>
                </a:rPr>
                <a:t>Product owner</a:t>
              </a:r>
              <a:endParaRPr lang="en-IN" sz="2200" kern="0" dirty="0">
                <a:latin typeface="Arial MT"/>
                <a:cs typeface="Arial MT"/>
              </a:endParaRPr>
            </a:p>
            <a:p>
              <a:pPr marL="417195" indent="-122555">
                <a:buSzPct val="123333"/>
                <a:buChar char="•"/>
                <a:tabLst>
                  <a:tab pos="417195" algn="l"/>
                </a:tabLst>
              </a:pPr>
              <a:r>
                <a:rPr lang="en-IN" sz="2200" kern="0" dirty="0">
                  <a:solidFill>
                    <a:srgbClr val="FFFFFF"/>
                  </a:solidFill>
                  <a:latin typeface="Arial MT"/>
                  <a:cs typeface="Arial MT"/>
                </a:rPr>
                <a:t>ScrumMaster</a:t>
              </a:r>
            </a:p>
            <a:p>
              <a:pPr marL="417195" indent="-122555">
                <a:buSzPct val="123333"/>
                <a:buChar char="•"/>
                <a:tabLst>
                  <a:tab pos="417195" algn="l"/>
                </a:tabLst>
              </a:pPr>
              <a:r>
                <a:rPr lang="en-IN" sz="2200" kern="0" dirty="0">
                  <a:solidFill>
                    <a:srgbClr val="FFFFFF"/>
                  </a:solidFill>
                  <a:latin typeface="Arial MT"/>
                  <a:cs typeface="Arial MT"/>
                </a:rPr>
                <a:t>Team</a:t>
              </a:r>
              <a:endParaRPr sz="2200" kern="0" dirty="0">
                <a:latin typeface="Arial MT"/>
                <a:cs typeface="Arial MT"/>
              </a:endParaRPr>
            </a:p>
          </p:txBody>
        </p:sp>
        <p:sp>
          <p:nvSpPr>
            <p:cNvPr id="12" name="object 133">
              <a:extLst>
                <a:ext uri="{FF2B5EF4-FFF2-40B4-BE49-F238E27FC236}">
                  <a16:creationId xmlns:a16="http://schemas.microsoft.com/office/drawing/2014/main" id="{1577CE7F-F5B3-79D1-A44B-56CFAB40B923}"/>
                </a:ext>
              </a:extLst>
            </p:cNvPr>
            <p:cNvSpPr/>
            <p:nvPr/>
          </p:nvSpPr>
          <p:spPr>
            <a:xfrm>
              <a:off x="2281784" y="5677082"/>
              <a:ext cx="1915551" cy="385858"/>
            </a:xfrm>
            <a:custGeom>
              <a:avLst/>
              <a:gdLst/>
              <a:ahLst/>
              <a:cxnLst/>
              <a:rect l="l" t="t" r="r" b="b"/>
              <a:pathLst>
                <a:path w="1493520" h="322579">
                  <a:moveTo>
                    <a:pt x="1493367" y="0"/>
                  </a:moveTo>
                  <a:lnTo>
                    <a:pt x="1287856" y="0"/>
                  </a:lnTo>
                  <a:lnTo>
                    <a:pt x="1157706" y="0"/>
                  </a:lnTo>
                  <a:lnTo>
                    <a:pt x="260311" y="0"/>
                  </a:lnTo>
                  <a:lnTo>
                    <a:pt x="169875" y="749"/>
                  </a:lnTo>
                  <a:lnTo>
                    <a:pt x="117932" y="8280"/>
                  </a:lnTo>
                  <a:lnTo>
                    <a:pt x="75641" y="24726"/>
                  </a:lnTo>
                  <a:lnTo>
                    <a:pt x="42862" y="49174"/>
                  </a:lnTo>
                  <a:lnTo>
                    <a:pt x="19443" y="80708"/>
                  </a:lnTo>
                  <a:lnTo>
                    <a:pt x="5257" y="118389"/>
                  </a:lnTo>
                  <a:lnTo>
                    <a:pt x="165" y="161328"/>
                  </a:lnTo>
                  <a:lnTo>
                    <a:pt x="114" y="184962"/>
                  </a:lnTo>
                  <a:lnTo>
                    <a:pt x="0" y="246621"/>
                  </a:lnTo>
                  <a:lnTo>
                    <a:pt x="0" y="321970"/>
                  </a:lnTo>
                  <a:lnTo>
                    <a:pt x="260311" y="321970"/>
                  </a:lnTo>
                  <a:lnTo>
                    <a:pt x="335661" y="321970"/>
                  </a:lnTo>
                  <a:lnTo>
                    <a:pt x="1226210" y="321970"/>
                  </a:lnTo>
                  <a:lnTo>
                    <a:pt x="1287856" y="321970"/>
                  </a:lnTo>
                  <a:lnTo>
                    <a:pt x="1287856" y="321513"/>
                  </a:lnTo>
                  <a:lnTo>
                    <a:pt x="1375435" y="313702"/>
                  </a:lnTo>
                  <a:lnTo>
                    <a:pt x="1417726" y="297256"/>
                  </a:lnTo>
                  <a:lnTo>
                    <a:pt x="1450505" y="272808"/>
                  </a:lnTo>
                  <a:lnTo>
                    <a:pt x="1473923" y="241274"/>
                  </a:lnTo>
                  <a:lnTo>
                    <a:pt x="1488097" y="203593"/>
                  </a:lnTo>
                  <a:lnTo>
                    <a:pt x="1493202" y="160655"/>
                  </a:lnTo>
                  <a:lnTo>
                    <a:pt x="1493240" y="137007"/>
                  </a:lnTo>
                  <a:lnTo>
                    <a:pt x="1493367" y="137007"/>
                  </a:lnTo>
                  <a:lnTo>
                    <a:pt x="1493367" y="75361"/>
                  </a:lnTo>
                  <a:lnTo>
                    <a:pt x="1493367" y="0"/>
                  </a:lnTo>
                  <a:close/>
                </a:path>
              </a:pathLst>
            </a:custGeom>
            <a:solidFill>
              <a:srgbClr val="005192"/>
            </a:solidFill>
          </p:spPr>
          <p:txBody>
            <a:bodyPr wrap="square" lIns="0" tIns="0" rIns="0" bIns="0" rtlCol="0"/>
            <a:lstStyle/>
            <a:p>
              <a:endParaRPr sz="2200" kern="0"/>
            </a:p>
          </p:txBody>
        </p:sp>
        <p:sp>
          <p:nvSpPr>
            <p:cNvPr id="13" name="object 134">
              <a:extLst>
                <a:ext uri="{FF2B5EF4-FFF2-40B4-BE49-F238E27FC236}">
                  <a16:creationId xmlns:a16="http://schemas.microsoft.com/office/drawing/2014/main" id="{9C2B521F-1417-2DBF-FBE6-35C681076BF0}"/>
                </a:ext>
              </a:extLst>
            </p:cNvPr>
            <p:cNvSpPr txBox="1"/>
            <p:nvPr/>
          </p:nvSpPr>
          <p:spPr>
            <a:xfrm>
              <a:off x="2133747" y="5762253"/>
              <a:ext cx="4107195" cy="30068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01625">
                <a:lnSpc>
                  <a:spcPct val="100000"/>
                </a:lnSpc>
                <a:spcBef>
                  <a:spcPts val="90"/>
                </a:spcBef>
              </a:pPr>
              <a:r>
                <a:rPr sz="2200" kern="0" dirty="0">
                  <a:solidFill>
                    <a:srgbClr val="FFFFFF"/>
                  </a:solidFill>
                  <a:latin typeface="Arial MT"/>
                  <a:cs typeface="Arial MT"/>
                </a:rPr>
                <a:t>Roles</a:t>
              </a:r>
              <a:endParaRPr sz="2200" kern="0" dirty="0">
                <a:latin typeface="Arial MT"/>
                <a:cs typeface="Arial MT"/>
              </a:endParaRPr>
            </a:p>
          </p:txBody>
        </p:sp>
        <p:grpSp>
          <p:nvGrpSpPr>
            <p:cNvPr id="14" name="object 135">
              <a:extLst>
                <a:ext uri="{FF2B5EF4-FFF2-40B4-BE49-F238E27FC236}">
                  <a16:creationId xmlns:a16="http://schemas.microsoft.com/office/drawing/2014/main" id="{1E3F7AD0-EFE0-79A0-7602-F7C0584E6242}"/>
                </a:ext>
              </a:extLst>
            </p:cNvPr>
            <p:cNvGrpSpPr/>
            <p:nvPr/>
          </p:nvGrpSpPr>
          <p:grpSpPr>
            <a:xfrm>
              <a:off x="3524700" y="6253438"/>
              <a:ext cx="4406798" cy="3204542"/>
              <a:chOff x="2164799" y="6853216"/>
              <a:chExt cx="3435900" cy="2679021"/>
            </a:xfrm>
          </p:grpSpPr>
          <p:pic>
            <p:nvPicPr>
              <p:cNvPr id="15" name="object 136">
                <a:extLst>
                  <a:ext uri="{FF2B5EF4-FFF2-40B4-BE49-F238E27FC236}">
                    <a16:creationId xmlns:a16="http://schemas.microsoft.com/office/drawing/2014/main" id="{A2FAC517-745B-D21E-DF1D-54534369982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164799" y="6853216"/>
                <a:ext cx="2400299" cy="1396134"/>
              </a:xfrm>
              <a:prstGeom prst="rect">
                <a:avLst/>
              </a:prstGeom>
            </p:spPr>
          </p:pic>
          <p:pic>
            <p:nvPicPr>
              <p:cNvPr id="16" name="object 137">
                <a:extLst>
                  <a:ext uri="{FF2B5EF4-FFF2-40B4-BE49-F238E27FC236}">
                    <a16:creationId xmlns:a16="http://schemas.microsoft.com/office/drawing/2014/main" id="{9B5624FA-D277-6948-5440-A873BD95AB88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226368" y="6913096"/>
                <a:ext cx="2226348" cy="1336254"/>
              </a:xfrm>
              <a:prstGeom prst="rect">
                <a:avLst/>
              </a:prstGeom>
            </p:spPr>
          </p:pic>
          <p:sp>
            <p:nvSpPr>
              <p:cNvPr id="20" name="object 138">
                <a:extLst>
                  <a:ext uri="{FF2B5EF4-FFF2-40B4-BE49-F238E27FC236}">
                    <a16:creationId xmlns:a16="http://schemas.microsoft.com/office/drawing/2014/main" id="{1F4D1140-5396-FC9C-E7D5-E6F948DFC36F}"/>
                  </a:ext>
                </a:extLst>
              </p:cNvPr>
              <p:cNvSpPr/>
              <p:nvPr/>
            </p:nvSpPr>
            <p:spPr>
              <a:xfrm>
                <a:off x="2220575" y="6892479"/>
                <a:ext cx="2226945" cy="1367457"/>
              </a:xfrm>
              <a:custGeom>
                <a:avLst/>
                <a:gdLst/>
                <a:ahLst/>
                <a:cxnLst/>
                <a:rect l="l" t="t" r="r" b="b"/>
                <a:pathLst>
                  <a:path w="2226945" h="1363345">
                    <a:moveTo>
                      <a:pt x="0" y="1198803"/>
                    </a:moveTo>
                    <a:lnTo>
                      <a:pt x="0" y="164414"/>
                    </a:lnTo>
                    <a:lnTo>
                      <a:pt x="5872" y="120705"/>
                    </a:lnTo>
                    <a:lnTo>
                      <a:pt x="22446" y="81430"/>
                    </a:lnTo>
                    <a:lnTo>
                      <a:pt x="48153" y="48155"/>
                    </a:lnTo>
                    <a:lnTo>
                      <a:pt x="81426" y="22447"/>
                    </a:lnTo>
                    <a:lnTo>
                      <a:pt x="120698" y="5872"/>
                    </a:lnTo>
                    <a:lnTo>
                      <a:pt x="164401" y="0"/>
                    </a:lnTo>
                    <a:lnTo>
                      <a:pt x="2061946" y="0"/>
                    </a:lnTo>
                    <a:lnTo>
                      <a:pt x="2105649" y="5872"/>
                    </a:lnTo>
                    <a:lnTo>
                      <a:pt x="2144921" y="22447"/>
                    </a:lnTo>
                    <a:lnTo>
                      <a:pt x="2178194" y="48155"/>
                    </a:lnTo>
                    <a:lnTo>
                      <a:pt x="2203901" y="81430"/>
                    </a:lnTo>
                    <a:lnTo>
                      <a:pt x="2220475" y="120705"/>
                    </a:lnTo>
                    <a:lnTo>
                      <a:pt x="2226348" y="164414"/>
                    </a:lnTo>
                    <a:lnTo>
                      <a:pt x="2226348" y="1198803"/>
                    </a:lnTo>
                    <a:lnTo>
                      <a:pt x="2220475" y="1242511"/>
                    </a:lnTo>
                    <a:lnTo>
                      <a:pt x="2203901" y="1281784"/>
                    </a:lnTo>
                    <a:lnTo>
                      <a:pt x="2178194" y="1315056"/>
                    </a:lnTo>
                    <a:lnTo>
                      <a:pt x="2144921" y="1340761"/>
                    </a:lnTo>
                    <a:lnTo>
                      <a:pt x="2105649" y="1357333"/>
                    </a:lnTo>
                    <a:lnTo>
                      <a:pt x="2061946" y="1363205"/>
                    </a:lnTo>
                    <a:lnTo>
                      <a:pt x="164401" y="1363205"/>
                    </a:lnTo>
                    <a:lnTo>
                      <a:pt x="120698" y="1357333"/>
                    </a:lnTo>
                    <a:lnTo>
                      <a:pt x="81426" y="1340761"/>
                    </a:lnTo>
                    <a:lnTo>
                      <a:pt x="48153" y="1315056"/>
                    </a:lnTo>
                    <a:lnTo>
                      <a:pt x="22446" y="1281784"/>
                    </a:lnTo>
                    <a:lnTo>
                      <a:pt x="5872" y="1242511"/>
                    </a:lnTo>
                    <a:lnTo>
                      <a:pt x="0" y="1198803"/>
                    </a:lnTo>
                    <a:close/>
                  </a:path>
                </a:pathLst>
              </a:custGeom>
              <a:ln w="13703">
                <a:solidFill>
                  <a:srgbClr val="005192"/>
                </a:solidFill>
              </a:ln>
            </p:spPr>
            <p:txBody>
              <a:bodyPr wrap="square" lIns="0" tIns="0" rIns="0" bIns="0" rtlCol="0"/>
              <a:lstStyle/>
              <a:p>
                <a:endParaRPr sz="2200" kern="0"/>
              </a:p>
            </p:txBody>
          </p:sp>
          <p:sp>
            <p:nvSpPr>
              <p:cNvPr id="21" name="object 139">
                <a:extLst>
                  <a:ext uri="{FF2B5EF4-FFF2-40B4-BE49-F238E27FC236}">
                    <a16:creationId xmlns:a16="http://schemas.microsoft.com/office/drawing/2014/main" id="{D0754709-458E-E195-9401-CC76EC387F1B}"/>
                  </a:ext>
                </a:extLst>
              </p:cNvPr>
              <p:cNvSpPr/>
              <p:nvPr/>
            </p:nvSpPr>
            <p:spPr>
              <a:xfrm>
                <a:off x="2225774" y="6894421"/>
                <a:ext cx="1493520" cy="322580"/>
              </a:xfrm>
              <a:custGeom>
                <a:avLst/>
                <a:gdLst/>
                <a:ahLst/>
                <a:cxnLst/>
                <a:rect l="l" t="t" r="r" b="b"/>
                <a:pathLst>
                  <a:path w="1493520" h="322579">
                    <a:moveTo>
                      <a:pt x="1493367" y="0"/>
                    </a:moveTo>
                    <a:lnTo>
                      <a:pt x="1287856" y="0"/>
                    </a:lnTo>
                    <a:lnTo>
                      <a:pt x="1157706" y="0"/>
                    </a:lnTo>
                    <a:lnTo>
                      <a:pt x="260311" y="0"/>
                    </a:lnTo>
                    <a:lnTo>
                      <a:pt x="169875" y="749"/>
                    </a:lnTo>
                    <a:lnTo>
                      <a:pt x="117919" y="8280"/>
                    </a:lnTo>
                    <a:lnTo>
                      <a:pt x="75628" y="24726"/>
                    </a:lnTo>
                    <a:lnTo>
                      <a:pt x="42849" y="49174"/>
                    </a:lnTo>
                    <a:lnTo>
                      <a:pt x="19443" y="80708"/>
                    </a:lnTo>
                    <a:lnTo>
                      <a:pt x="5257" y="118389"/>
                    </a:lnTo>
                    <a:lnTo>
                      <a:pt x="165" y="161328"/>
                    </a:lnTo>
                    <a:lnTo>
                      <a:pt x="114" y="184962"/>
                    </a:lnTo>
                    <a:lnTo>
                      <a:pt x="0" y="246621"/>
                    </a:lnTo>
                    <a:lnTo>
                      <a:pt x="0" y="321970"/>
                    </a:lnTo>
                    <a:lnTo>
                      <a:pt x="260311" y="321970"/>
                    </a:lnTo>
                    <a:lnTo>
                      <a:pt x="335661" y="321970"/>
                    </a:lnTo>
                    <a:lnTo>
                      <a:pt x="1226210" y="321970"/>
                    </a:lnTo>
                    <a:lnTo>
                      <a:pt x="1287856" y="321970"/>
                    </a:lnTo>
                    <a:lnTo>
                      <a:pt x="1287856" y="321513"/>
                    </a:lnTo>
                    <a:lnTo>
                      <a:pt x="1375435" y="313702"/>
                    </a:lnTo>
                    <a:lnTo>
                      <a:pt x="1417726" y="297256"/>
                    </a:lnTo>
                    <a:lnTo>
                      <a:pt x="1450505" y="272808"/>
                    </a:lnTo>
                    <a:lnTo>
                      <a:pt x="1473911" y="241274"/>
                    </a:lnTo>
                    <a:lnTo>
                      <a:pt x="1488097" y="203593"/>
                    </a:lnTo>
                    <a:lnTo>
                      <a:pt x="1493202" y="160655"/>
                    </a:lnTo>
                    <a:lnTo>
                      <a:pt x="1493240" y="137007"/>
                    </a:lnTo>
                    <a:lnTo>
                      <a:pt x="1493367" y="137007"/>
                    </a:lnTo>
                    <a:lnTo>
                      <a:pt x="1493367" y="75361"/>
                    </a:lnTo>
                    <a:lnTo>
                      <a:pt x="1493367" y="0"/>
                    </a:lnTo>
                    <a:close/>
                  </a:path>
                </a:pathLst>
              </a:custGeom>
              <a:solidFill>
                <a:srgbClr val="005192"/>
              </a:solidFill>
            </p:spPr>
            <p:txBody>
              <a:bodyPr wrap="square" lIns="0" tIns="0" rIns="0" bIns="0" rtlCol="0"/>
              <a:lstStyle/>
              <a:p>
                <a:endParaRPr sz="2200" kern="0"/>
              </a:p>
            </p:txBody>
          </p:sp>
          <p:pic>
            <p:nvPicPr>
              <p:cNvPr id="22" name="object 140">
                <a:extLst>
                  <a:ext uri="{FF2B5EF4-FFF2-40B4-BE49-F238E27FC236}">
                    <a16:creationId xmlns:a16="http://schemas.microsoft.com/office/drawing/2014/main" id="{FD01E7C8-1CF8-5A3B-F207-02681BF533D1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200400" y="8128000"/>
                <a:ext cx="2400299" cy="1282699"/>
              </a:xfrm>
              <a:prstGeom prst="rect">
                <a:avLst/>
              </a:prstGeom>
            </p:spPr>
          </p:pic>
          <p:pic>
            <p:nvPicPr>
              <p:cNvPr id="23" name="object 141">
                <a:extLst>
                  <a:ext uri="{FF2B5EF4-FFF2-40B4-BE49-F238E27FC236}">
                    <a16:creationId xmlns:a16="http://schemas.microsoft.com/office/drawing/2014/main" id="{363FE1C4-D267-094D-0E3F-F8AEED2CD0E9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268675" y="8194038"/>
                <a:ext cx="2226348" cy="1338199"/>
              </a:xfrm>
              <a:prstGeom prst="rect">
                <a:avLst/>
              </a:prstGeom>
            </p:spPr>
          </p:pic>
          <p:sp>
            <p:nvSpPr>
              <p:cNvPr id="24" name="object 142">
                <a:extLst>
                  <a:ext uri="{FF2B5EF4-FFF2-40B4-BE49-F238E27FC236}">
                    <a16:creationId xmlns:a16="http://schemas.microsoft.com/office/drawing/2014/main" id="{15E83AEA-72AB-5A4B-A039-85585028A855}"/>
                  </a:ext>
                </a:extLst>
              </p:cNvPr>
              <p:cNvSpPr/>
              <p:nvPr/>
            </p:nvSpPr>
            <p:spPr>
              <a:xfrm>
                <a:off x="3268671" y="8194038"/>
                <a:ext cx="2226945" cy="1330944"/>
              </a:xfrm>
              <a:custGeom>
                <a:avLst/>
                <a:gdLst/>
                <a:ahLst/>
                <a:cxnLst/>
                <a:rect l="l" t="t" r="r" b="b"/>
                <a:pathLst>
                  <a:path w="2226945" h="1102995">
                    <a:moveTo>
                      <a:pt x="0" y="938491"/>
                    </a:moveTo>
                    <a:lnTo>
                      <a:pt x="0" y="164401"/>
                    </a:lnTo>
                    <a:lnTo>
                      <a:pt x="5872" y="120698"/>
                    </a:lnTo>
                    <a:lnTo>
                      <a:pt x="22446" y="81426"/>
                    </a:lnTo>
                    <a:lnTo>
                      <a:pt x="48153" y="48153"/>
                    </a:lnTo>
                    <a:lnTo>
                      <a:pt x="81426" y="22446"/>
                    </a:lnTo>
                    <a:lnTo>
                      <a:pt x="120698" y="5872"/>
                    </a:lnTo>
                    <a:lnTo>
                      <a:pt x="164401" y="0"/>
                    </a:lnTo>
                    <a:lnTo>
                      <a:pt x="2061946" y="0"/>
                    </a:lnTo>
                    <a:lnTo>
                      <a:pt x="2105649" y="5872"/>
                    </a:lnTo>
                    <a:lnTo>
                      <a:pt x="2144921" y="22446"/>
                    </a:lnTo>
                    <a:lnTo>
                      <a:pt x="2178194" y="48153"/>
                    </a:lnTo>
                    <a:lnTo>
                      <a:pt x="2203901" y="81426"/>
                    </a:lnTo>
                    <a:lnTo>
                      <a:pt x="2220475" y="120698"/>
                    </a:lnTo>
                    <a:lnTo>
                      <a:pt x="2226348" y="164401"/>
                    </a:lnTo>
                    <a:lnTo>
                      <a:pt x="2226348" y="938491"/>
                    </a:lnTo>
                    <a:lnTo>
                      <a:pt x="2220475" y="982199"/>
                    </a:lnTo>
                    <a:lnTo>
                      <a:pt x="2203901" y="1021472"/>
                    </a:lnTo>
                    <a:lnTo>
                      <a:pt x="2178194" y="1054744"/>
                    </a:lnTo>
                    <a:lnTo>
                      <a:pt x="2144921" y="1080449"/>
                    </a:lnTo>
                    <a:lnTo>
                      <a:pt x="2105649" y="1097021"/>
                    </a:lnTo>
                    <a:lnTo>
                      <a:pt x="2061946" y="1102893"/>
                    </a:lnTo>
                    <a:lnTo>
                      <a:pt x="164401" y="1102893"/>
                    </a:lnTo>
                    <a:lnTo>
                      <a:pt x="120698" y="1097021"/>
                    </a:lnTo>
                    <a:lnTo>
                      <a:pt x="81426" y="1080449"/>
                    </a:lnTo>
                    <a:lnTo>
                      <a:pt x="48153" y="1054744"/>
                    </a:lnTo>
                    <a:lnTo>
                      <a:pt x="22446" y="1021472"/>
                    </a:lnTo>
                    <a:lnTo>
                      <a:pt x="5872" y="982199"/>
                    </a:lnTo>
                    <a:lnTo>
                      <a:pt x="0" y="938491"/>
                    </a:lnTo>
                    <a:close/>
                  </a:path>
                </a:pathLst>
              </a:custGeom>
              <a:ln w="13703">
                <a:solidFill>
                  <a:srgbClr val="005192"/>
                </a:solidFill>
              </a:ln>
            </p:spPr>
            <p:txBody>
              <a:bodyPr wrap="square" lIns="0" tIns="0" rIns="0" bIns="0" rtlCol="0"/>
              <a:lstStyle/>
              <a:p>
                <a:endParaRPr sz="2200" kern="0"/>
              </a:p>
            </p:txBody>
          </p:sp>
          <p:sp>
            <p:nvSpPr>
              <p:cNvPr id="25" name="object 143">
                <a:extLst>
                  <a:ext uri="{FF2B5EF4-FFF2-40B4-BE49-F238E27FC236}">
                    <a16:creationId xmlns:a16="http://schemas.microsoft.com/office/drawing/2014/main" id="{E54DA925-C9D3-B61F-FE5E-4E5F7736AC74}"/>
                  </a:ext>
                </a:extLst>
              </p:cNvPr>
              <p:cNvSpPr/>
              <p:nvPr/>
            </p:nvSpPr>
            <p:spPr>
              <a:xfrm>
                <a:off x="3261817" y="8194039"/>
                <a:ext cx="1493520" cy="322580"/>
              </a:xfrm>
              <a:custGeom>
                <a:avLst/>
                <a:gdLst/>
                <a:ahLst/>
                <a:cxnLst/>
                <a:rect l="l" t="t" r="r" b="b"/>
                <a:pathLst>
                  <a:path w="1493520" h="322579">
                    <a:moveTo>
                      <a:pt x="1493367" y="0"/>
                    </a:moveTo>
                    <a:lnTo>
                      <a:pt x="1287856" y="0"/>
                    </a:lnTo>
                    <a:lnTo>
                      <a:pt x="1157706" y="0"/>
                    </a:lnTo>
                    <a:lnTo>
                      <a:pt x="260311" y="0"/>
                    </a:lnTo>
                    <a:lnTo>
                      <a:pt x="169875" y="749"/>
                    </a:lnTo>
                    <a:lnTo>
                      <a:pt x="117932" y="8280"/>
                    </a:lnTo>
                    <a:lnTo>
                      <a:pt x="75641" y="24726"/>
                    </a:lnTo>
                    <a:lnTo>
                      <a:pt x="42849" y="49174"/>
                    </a:lnTo>
                    <a:lnTo>
                      <a:pt x="19443" y="80695"/>
                    </a:lnTo>
                    <a:lnTo>
                      <a:pt x="5257" y="118389"/>
                    </a:lnTo>
                    <a:lnTo>
                      <a:pt x="165" y="161328"/>
                    </a:lnTo>
                    <a:lnTo>
                      <a:pt x="114" y="184962"/>
                    </a:lnTo>
                    <a:lnTo>
                      <a:pt x="0" y="246621"/>
                    </a:lnTo>
                    <a:lnTo>
                      <a:pt x="0" y="321970"/>
                    </a:lnTo>
                    <a:lnTo>
                      <a:pt x="260311" y="321970"/>
                    </a:lnTo>
                    <a:lnTo>
                      <a:pt x="335661" y="321970"/>
                    </a:lnTo>
                    <a:lnTo>
                      <a:pt x="1226197" y="321970"/>
                    </a:lnTo>
                    <a:lnTo>
                      <a:pt x="1287856" y="321970"/>
                    </a:lnTo>
                    <a:lnTo>
                      <a:pt x="1287856" y="321513"/>
                    </a:lnTo>
                    <a:lnTo>
                      <a:pt x="1375435" y="313702"/>
                    </a:lnTo>
                    <a:lnTo>
                      <a:pt x="1417726" y="297256"/>
                    </a:lnTo>
                    <a:lnTo>
                      <a:pt x="1450505" y="272808"/>
                    </a:lnTo>
                    <a:lnTo>
                      <a:pt x="1473923" y="241274"/>
                    </a:lnTo>
                    <a:lnTo>
                      <a:pt x="1488097" y="203581"/>
                    </a:lnTo>
                    <a:lnTo>
                      <a:pt x="1493202" y="160655"/>
                    </a:lnTo>
                    <a:lnTo>
                      <a:pt x="1493240" y="137007"/>
                    </a:lnTo>
                    <a:lnTo>
                      <a:pt x="1493367" y="137007"/>
                    </a:lnTo>
                    <a:lnTo>
                      <a:pt x="1493367" y="75361"/>
                    </a:lnTo>
                    <a:lnTo>
                      <a:pt x="1493367" y="0"/>
                    </a:lnTo>
                    <a:close/>
                  </a:path>
                </a:pathLst>
              </a:custGeom>
              <a:solidFill>
                <a:srgbClr val="005192"/>
              </a:solidFill>
            </p:spPr>
            <p:txBody>
              <a:bodyPr wrap="square" lIns="0" tIns="0" rIns="0" bIns="0" rtlCol="0"/>
              <a:lstStyle/>
              <a:p>
                <a:endParaRPr sz="2200" kern="0"/>
              </a:p>
            </p:txBody>
          </p:sp>
        </p:grpSp>
        <p:sp>
          <p:nvSpPr>
            <p:cNvPr id="26" name="object 144">
              <a:extLst>
                <a:ext uri="{FF2B5EF4-FFF2-40B4-BE49-F238E27FC236}">
                  <a16:creationId xmlns:a16="http://schemas.microsoft.com/office/drawing/2014/main" id="{905B705B-F528-A661-D433-8F888C9BA1F4}"/>
                </a:ext>
              </a:extLst>
            </p:cNvPr>
            <p:cNvSpPr txBox="1"/>
            <p:nvPr/>
          </p:nvSpPr>
          <p:spPr>
            <a:xfrm>
              <a:off x="3666950" y="6312399"/>
              <a:ext cx="3243079" cy="322635"/>
            </a:xfrm>
            <a:prstGeom prst="rect">
              <a:avLst/>
            </a:prstGeom>
          </p:spPr>
          <p:txBody>
            <a:bodyPr vert="horz" wrap="square" lIns="0" tIns="38100" rIns="0" bIns="0" rtlCol="0">
              <a:spAutoFit/>
            </a:bodyPr>
            <a:lstStyle/>
            <a:p>
              <a:pPr marL="6350">
                <a:lnSpc>
                  <a:spcPct val="100000"/>
                </a:lnSpc>
                <a:spcBef>
                  <a:spcPts val="300"/>
                </a:spcBef>
              </a:pPr>
              <a:r>
                <a:rPr sz="2200" kern="0" dirty="0">
                  <a:solidFill>
                    <a:srgbClr val="FFFFFF"/>
                  </a:solidFill>
                  <a:latin typeface="Arial MT"/>
                  <a:cs typeface="Arial MT"/>
                </a:rPr>
                <a:t>Ceremonies</a:t>
              </a:r>
              <a:endParaRPr sz="2200" kern="0" dirty="0">
                <a:latin typeface="Arial MT"/>
                <a:cs typeface="Arial MT"/>
              </a:endParaRPr>
            </a:p>
          </p:txBody>
        </p:sp>
        <p:sp>
          <p:nvSpPr>
            <p:cNvPr id="27" name="object 145">
              <a:extLst>
                <a:ext uri="{FF2B5EF4-FFF2-40B4-BE49-F238E27FC236}">
                  <a16:creationId xmlns:a16="http://schemas.microsoft.com/office/drawing/2014/main" id="{60E96FE0-3720-F90F-57B6-901B0E8963E2}"/>
                </a:ext>
              </a:extLst>
            </p:cNvPr>
            <p:cNvSpPr/>
            <p:nvPr/>
          </p:nvSpPr>
          <p:spPr>
            <a:xfrm>
              <a:off x="2281784" y="5677082"/>
              <a:ext cx="5514176" cy="3772221"/>
            </a:xfrm>
            <a:custGeom>
              <a:avLst/>
              <a:gdLst/>
              <a:ahLst/>
              <a:cxnLst/>
              <a:rect l="l" t="t" r="r" b="b"/>
              <a:pathLst>
                <a:path w="5474335" h="4104004">
                  <a:moveTo>
                    <a:pt x="0" y="4103827"/>
                  </a:moveTo>
                  <a:lnTo>
                    <a:pt x="5473890" y="4103827"/>
                  </a:lnTo>
                  <a:lnTo>
                    <a:pt x="5473890" y="0"/>
                  </a:lnTo>
                  <a:lnTo>
                    <a:pt x="0" y="0"/>
                  </a:lnTo>
                  <a:lnTo>
                    <a:pt x="0" y="4103827"/>
                  </a:lnTo>
                  <a:close/>
                </a:path>
              </a:pathLst>
            </a:custGeom>
            <a:ln w="6350">
              <a:noFill/>
            </a:ln>
          </p:spPr>
          <p:txBody>
            <a:bodyPr wrap="square" lIns="0" tIns="0" rIns="0" bIns="0" rtlCol="0"/>
            <a:lstStyle/>
            <a:p>
              <a:endParaRPr sz="2200" kern="0"/>
            </a:p>
          </p:txBody>
        </p:sp>
      </p:grpSp>
      <p:sp>
        <p:nvSpPr>
          <p:cNvPr id="32" name="object 144">
            <a:extLst>
              <a:ext uri="{FF2B5EF4-FFF2-40B4-BE49-F238E27FC236}">
                <a16:creationId xmlns:a16="http://schemas.microsoft.com/office/drawing/2014/main" id="{BB547B75-32B2-8B6E-58EF-FD27BF2459B3}"/>
              </a:ext>
            </a:extLst>
          </p:cNvPr>
          <p:cNvSpPr txBox="1"/>
          <p:nvPr/>
        </p:nvSpPr>
        <p:spPr>
          <a:xfrm>
            <a:off x="4005702" y="6209945"/>
            <a:ext cx="4914275" cy="139268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2555" indent="-122555">
              <a:spcBef>
                <a:spcPts val="590"/>
              </a:spcBef>
              <a:buSzPct val="123333"/>
              <a:buChar char="•"/>
              <a:tabLst>
                <a:tab pos="122555" algn="l"/>
              </a:tabLst>
            </a:pPr>
            <a:r>
              <a:rPr sz="2200" kern="0" dirty="0">
                <a:solidFill>
                  <a:srgbClr val="FFFFFF"/>
                </a:solidFill>
                <a:latin typeface="Arial MT"/>
                <a:cs typeface="Arial MT"/>
              </a:rPr>
              <a:t>Sprint planning</a:t>
            </a:r>
            <a:endParaRPr sz="2200" kern="0" dirty="0">
              <a:latin typeface="Arial MT"/>
              <a:cs typeface="Arial MT"/>
            </a:endParaRPr>
          </a:p>
          <a:p>
            <a:pPr marL="122555" indent="-122555">
              <a:buSzPct val="123333"/>
              <a:buChar char="•"/>
              <a:tabLst>
                <a:tab pos="122555" algn="l"/>
              </a:tabLst>
            </a:pPr>
            <a:r>
              <a:rPr sz="2200" kern="0" dirty="0">
                <a:solidFill>
                  <a:srgbClr val="FFFFFF"/>
                </a:solidFill>
                <a:latin typeface="Arial MT"/>
                <a:cs typeface="Arial MT"/>
              </a:rPr>
              <a:t>Sprint review</a:t>
            </a:r>
            <a:endParaRPr sz="2200" kern="0" dirty="0">
              <a:latin typeface="Arial MT"/>
              <a:cs typeface="Arial MT"/>
            </a:endParaRPr>
          </a:p>
          <a:p>
            <a:pPr marL="122555" indent="-122555">
              <a:buSzPct val="123333"/>
              <a:buChar char="•"/>
              <a:tabLst>
                <a:tab pos="122555" algn="l"/>
              </a:tabLst>
            </a:pPr>
            <a:r>
              <a:rPr sz="2200" kern="0" dirty="0">
                <a:solidFill>
                  <a:srgbClr val="FFFFFF"/>
                </a:solidFill>
                <a:latin typeface="Arial MT"/>
                <a:cs typeface="Arial MT"/>
              </a:rPr>
              <a:t>Sprint retrospective</a:t>
            </a:r>
            <a:endParaRPr sz="2200" kern="0" dirty="0">
              <a:latin typeface="Arial MT"/>
              <a:cs typeface="Arial MT"/>
            </a:endParaRPr>
          </a:p>
          <a:p>
            <a:pPr marL="122555" indent="-122555">
              <a:buSzPct val="123333"/>
              <a:buChar char="•"/>
              <a:tabLst>
                <a:tab pos="122555" algn="l"/>
              </a:tabLst>
            </a:pPr>
            <a:r>
              <a:rPr sz="2200" kern="0" dirty="0">
                <a:solidFill>
                  <a:srgbClr val="FFFFFF"/>
                </a:solidFill>
                <a:latin typeface="Arial MT"/>
                <a:cs typeface="Arial MT"/>
              </a:rPr>
              <a:t>Daily scrum meeting</a:t>
            </a:r>
            <a:endParaRPr sz="2200" kern="0" dirty="0">
              <a:latin typeface="Arial MT"/>
              <a:cs typeface="Arial MT"/>
            </a:endParaRPr>
          </a:p>
        </p:txBody>
      </p:sp>
      <p:sp>
        <p:nvSpPr>
          <p:cNvPr id="33" name="object 144">
            <a:extLst>
              <a:ext uri="{FF2B5EF4-FFF2-40B4-BE49-F238E27FC236}">
                <a16:creationId xmlns:a16="http://schemas.microsoft.com/office/drawing/2014/main" id="{A472E088-A951-2E58-877C-B1D4447A8BD0}"/>
              </a:ext>
            </a:extLst>
          </p:cNvPr>
          <p:cNvSpPr txBox="1"/>
          <p:nvPr/>
        </p:nvSpPr>
        <p:spPr>
          <a:xfrm>
            <a:off x="5016909" y="7638945"/>
            <a:ext cx="3782445" cy="37702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054735">
              <a:lnSpc>
                <a:spcPct val="100000"/>
              </a:lnSpc>
              <a:spcBef>
                <a:spcPts val="640"/>
              </a:spcBef>
            </a:pPr>
            <a:r>
              <a:rPr sz="2200" kern="0" dirty="0">
                <a:solidFill>
                  <a:srgbClr val="FFFFFF"/>
                </a:solidFill>
                <a:latin typeface="Arial MT"/>
                <a:cs typeface="Arial MT"/>
              </a:rPr>
              <a:t>Artifacts</a:t>
            </a:r>
            <a:endParaRPr sz="2200" kern="0" dirty="0">
              <a:latin typeface="Arial MT"/>
              <a:cs typeface="Arial MT"/>
            </a:endParaRPr>
          </a:p>
        </p:txBody>
      </p:sp>
      <p:sp>
        <p:nvSpPr>
          <p:cNvPr id="34" name="object 144">
            <a:extLst>
              <a:ext uri="{FF2B5EF4-FFF2-40B4-BE49-F238E27FC236}">
                <a16:creationId xmlns:a16="http://schemas.microsoft.com/office/drawing/2014/main" id="{81AEAB2D-67AD-8628-63A7-AB7E4508286D}"/>
              </a:ext>
            </a:extLst>
          </p:cNvPr>
          <p:cNvSpPr txBox="1"/>
          <p:nvPr/>
        </p:nvSpPr>
        <p:spPr>
          <a:xfrm>
            <a:off x="4984107" y="8047262"/>
            <a:ext cx="3782445" cy="139268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170305" lvl="1" indent="-122555">
              <a:spcBef>
                <a:spcPts val="590"/>
              </a:spcBef>
              <a:buSzPct val="123333"/>
              <a:buChar char="•"/>
              <a:tabLst>
                <a:tab pos="1170305" algn="l"/>
              </a:tabLst>
            </a:pPr>
            <a:r>
              <a:rPr sz="2200" kern="0" dirty="0">
                <a:solidFill>
                  <a:srgbClr val="FFFFFF"/>
                </a:solidFill>
                <a:latin typeface="Arial MT"/>
                <a:cs typeface="Arial MT"/>
              </a:rPr>
              <a:t>Product backlog</a:t>
            </a:r>
            <a:endParaRPr sz="2200" kern="0" dirty="0">
              <a:latin typeface="Arial MT"/>
              <a:cs typeface="Arial MT"/>
            </a:endParaRPr>
          </a:p>
          <a:p>
            <a:pPr marL="1170305" lvl="1" indent="-122555">
              <a:buSzPct val="123333"/>
              <a:buChar char="•"/>
              <a:tabLst>
                <a:tab pos="1170305" algn="l"/>
              </a:tabLst>
            </a:pPr>
            <a:r>
              <a:rPr sz="2200" kern="0" dirty="0">
                <a:solidFill>
                  <a:srgbClr val="FFFFFF"/>
                </a:solidFill>
                <a:latin typeface="Arial MT"/>
                <a:cs typeface="Arial MT"/>
              </a:rPr>
              <a:t>Sprint backlog</a:t>
            </a:r>
            <a:endParaRPr sz="2200" kern="0" dirty="0">
              <a:latin typeface="Arial MT"/>
              <a:cs typeface="Arial MT"/>
            </a:endParaRPr>
          </a:p>
          <a:p>
            <a:pPr marL="1170305" lvl="1" indent="-122555">
              <a:buSzPct val="123333"/>
              <a:buChar char="•"/>
              <a:tabLst>
                <a:tab pos="1170305" algn="l"/>
              </a:tabLst>
            </a:pPr>
            <a:r>
              <a:rPr sz="2200" kern="0" dirty="0">
                <a:solidFill>
                  <a:srgbClr val="FFFFFF"/>
                </a:solidFill>
                <a:latin typeface="Arial MT"/>
                <a:cs typeface="Arial MT"/>
              </a:rPr>
              <a:t>Burndown charts</a:t>
            </a:r>
            <a:endParaRPr lang="en-IN" sz="2200" kern="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170305" lvl="1" indent="-122555">
              <a:buSzPct val="123333"/>
              <a:buChar char="•"/>
              <a:tabLst>
                <a:tab pos="1170305" algn="l"/>
              </a:tabLst>
            </a:pPr>
            <a:r>
              <a:rPr lang="en-IN" sz="2200" kern="0" dirty="0">
                <a:solidFill>
                  <a:srgbClr val="FFFFFF"/>
                </a:solidFill>
                <a:latin typeface="Arial MT"/>
                <a:cs typeface="Arial MT"/>
              </a:rPr>
              <a:t>Risk Register</a:t>
            </a:r>
            <a:endParaRPr sz="2200" kern="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Words>3209</Words>
  <Application>Microsoft Office PowerPoint</Application>
  <PresentationFormat>Custom</PresentationFormat>
  <Paragraphs>842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☞Gilroy-Medium</vt:lpstr>
      <vt:lpstr>☞Gilroy-SemiBold</vt:lpstr>
      <vt:lpstr>Arial</vt:lpstr>
      <vt:lpstr>Arial MT</vt:lpstr>
      <vt:lpstr>Avenir Light</vt:lpstr>
      <vt:lpstr>Calibri</vt:lpstr>
      <vt:lpstr>Century Gothic</vt:lpstr>
      <vt:lpstr>Comic Sans MS</vt:lpstr>
      <vt:lpstr>Roboto</vt:lpstr>
      <vt:lpstr>Söhne</vt:lpstr>
      <vt:lpstr>Tahoma</vt:lpstr>
      <vt:lpstr>Trebuchet MS</vt:lpstr>
      <vt:lpstr>Verdana</vt:lpstr>
      <vt:lpstr>Office Theme</vt:lpstr>
      <vt:lpstr>Mastering Agile Scrum: Empowering Your Software Development Team</vt:lpstr>
      <vt:lpstr>INTRODUCTION</vt:lpstr>
      <vt:lpstr>Understanding Agile</vt:lpstr>
      <vt:lpstr>Agile Execution Methodologies</vt:lpstr>
      <vt:lpstr>Scrum Framework</vt:lpstr>
      <vt:lpstr>Empowering Teams</vt:lpstr>
      <vt:lpstr>Roles in Scrum</vt:lpstr>
      <vt:lpstr>Roles in Scrum</vt:lpstr>
      <vt:lpstr>Artifacts in Scrum</vt:lpstr>
      <vt:lpstr>Scrum Events</vt:lpstr>
      <vt:lpstr>Sprint Planning</vt:lpstr>
      <vt:lpstr>Sprint Schedule</vt:lpstr>
      <vt:lpstr>Sprint Structure</vt:lpstr>
      <vt:lpstr>Sprint Review (Demo)</vt:lpstr>
      <vt:lpstr>Continuous Improvement</vt:lpstr>
      <vt:lpstr>Measuring Success</vt:lpstr>
      <vt:lpstr>Scaling Agile</vt:lpstr>
      <vt:lpstr>BEST PRACTICES</vt:lpstr>
      <vt:lpstr>CONCLUSION</vt:lpstr>
      <vt:lpstr>Weekly Report - &lt;&lt;Customer Name &gt;&gt;</vt:lpstr>
      <vt:lpstr>Current Status</vt:lpstr>
      <vt:lpstr>Sprint Goals</vt:lpstr>
      <vt:lpstr>Sprint Progress Overview</vt:lpstr>
      <vt:lpstr>Backlog Status</vt:lpstr>
      <vt:lpstr>Team Contributions</vt:lpstr>
      <vt:lpstr>Testing and QA</vt:lpstr>
      <vt:lpstr>Velocity and Burndown</vt:lpstr>
      <vt:lpstr>Risk Chart</vt:lpstr>
      <vt:lpstr>Upcoming Tasks</vt:lpstr>
      <vt:lpstr>HIGHLIGHTS AND TAKE AWAYS</vt:lpstr>
      <vt:lpstr>Client/Stakeholder Updates</vt:lpstr>
      <vt:lpstr>Sprint Report - &lt;&lt;Customer Name &gt;&gt;</vt:lpstr>
      <vt:lpstr>Achievements</vt:lpstr>
      <vt:lpstr>Challenges and Solutions</vt:lpstr>
      <vt:lpstr>Sprint Retrospective Insights</vt:lpstr>
      <vt:lpstr>Metrics and Trends</vt:lpstr>
      <vt:lpstr>Risk Management Overview</vt:lpstr>
      <vt:lpstr>Next Steps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Scrum</dc:title>
  <dc:creator>lakshmanaraj21@outlook.com</dc:creator>
  <cp:lastModifiedBy>LAKSHMANARAJ SANKARALINGAM</cp:lastModifiedBy>
  <cp:revision>66</cp:revision>
  <dcterms:created xsi:type="dcterms:W3CDTF">2024-03-03T04:01:24Z</dcterms:created>
  <dcterms:modified xsi:type="dcterms:W3CDTF">2024-03-12T02:39:38Z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2024-03-03T00:00:00Z</vt:filetime>
  </property>
</Properties>
</file>