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5" r:id="rId4"/>
    <p:sldId id="286" r:id="rId5"/>
    <p:sldId id="287" r:id="rId6"/>
    <p:sldId id="288" r:id="rId7"/>
    <p:sldId id="278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BC00"/>
    <a:srgbClr val="FFC000"/>
    <a:srgbClr val="FFAB40"/>
    <a:srgbClr val="0036A2"/>
    <a:srgbClr val="009900"/>
    <a:srgbClr val="CC0099"/>
    <a:srgbClr val="0594FF"/>
    <a:srgbClr val="1D9EFF"/>
    <a:srgbClr val="FF3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C481-EF51-35E3-E665-F4595221F781}" v="25" dt="2020-06-24T08:55:5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2" autoAdjust="0"/>
  </p:normalViewPr>
  <p:slideViewPr>
    <p:cSldViewPr snapToGrid="0">
      <p:cViewPr varScale="1">
        <p:scale>
          <a:sx n="62" d="100"/>
          <a:sy n="62" d="100"/>
        </p:scale>
        <p:origin x="14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D3E3C-7307-4242-B237-B504A6A99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4384" y="2312123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2" descr="Teloxi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392"/>
            <a:ext cx="15811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68884" y="6309360"/>
            <a:ext cx="9404832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414497"/>
            <a:ext cx="201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EF89885-BDA6-4E71-B5FE-67249B14CE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784565" y="6414497"/>
            <a:ext cx="4480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http://www.Teloxis.com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7382686" y="6414497"/>
            <a:ext cx="2011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2" descr="Telox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274796"/>
            <a:ext cx="15811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" y="2621280"/>
            <a:ext cx="117500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Case Studies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By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Teloxis Consulting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254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028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7803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308335" y="2442347"/>
            <a:ext cx="11794020" cy="3630884"/>
            <a:chOff x="1916768" y="3119683"/>
            <a:chExt cx="8440287" cy="14337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1916768" y="3124343"/>
              <a:ext cx="1611089" cy="1210340"/>
              <a:chOff x="1858557" y="2609993"/>
              <a:chExt cx="1611089" cy="121034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1858557" y="2726531"/>
                <a:ext cx="1611089" cy="1093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Easily composable and searchable Document Management library with multiple versions along with proofread, approve, publish, authoring frame-work 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733014" y="3124343"/>
              <a:ext cx="1500507" cy="609882"/>
              <a:chOff x="1926108" y="2609993"/>
              <a:chExt cx="1500507" cy="60988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968498" y="2609993"/>
                <a:ext cx="1458117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926108" y="2782354"/>
                <a:ext cx="1450443" cy="437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Indian Express, the large newspaper industry in India 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335831" y="3124343"/>
              <a:ext cx="1576369" cy="1336607"/>
              <a:chOff x="1827064" y="2609993"/>
              <a:chExt cx="1576369" cy="13366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827064" y="2743418"/>
                <a:ext cx="1576369" cy="120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Different Document Types </a:t>
                </a:r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Too many categorizations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Scanned Images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Different Document versions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Different Indian languages like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Dinamani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Andhra Prabha etc.</a:t>
                </a:r>
                <a:endPara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24798" y="3119683"/>
              <a:ext cx="1638637" cy="1295849"/>
              <a:chOff x="1968497" y="2609993"/>
              <a:chExt cx="1638637" cy="129584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68497" y="2702660"/>
                <a:ext cx="1638637" cy="120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CVS version control</a:t>
                </a:r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Tesseract OCR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Full text Search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Keyword Tag Search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ISCII storage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PostgreSQL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Rich text editor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Pagination, Collaborative editing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Twain scanners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689021" y="3119683"/>
              <a:ext cx="1668034" cy="1433749"/>
              <a:chOff x="1891541" y="2609993"/>
              <a:chExt cx="1668034" cy="143374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891541" y="2731179"/>
                <a:ext cx="1668034" cy="1312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Removed totally paper library and manual paste-up department</a:t>
                </a:r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Shortened publish time by 50%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Increased readers’ space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Engaged Employees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 down cost by 80%</a:t>
                </a:r>
              </a:p>
              <a:p>
                <a:pPr marL="213995" indent="-213995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/>
              <a:t>Editorial Documentation and Document Management System		</a:t>
            </a:r>
          </a:p>
        </p:txBody>
      </p:sp>
      <p:pic>
        <p:nvPicPr>
          <p:cNvPr id="57" name="Picture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066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2544" y="725702"/>
            <a:ext cx="2144903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05083" y="725702"/>
            <a:ext cx="2577574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45860" y="725702"/>
            <a:ext cx="2245605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461962" y="2442354"/>
            <a:ext cx="11617128" cy="3595906"/>
            <a:chOff x="2026710" y="3119683"/>
            <a:chExt cx="8313697" cy="14199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2026710" y="3124343"/>
              <a:ext cx="1503739" cy="1320056"/>
              <a:chOff x="1968499" y="2609993"/>
              <a:chExt cx="1503739" cy="132005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1994906" y="2726867"/>
                <a:ext cx="1477332" cy="120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Sending SMS who violate traffic rules such as wrong way drive, prohibited lane changes, speed limit and crossing while red light, through cameras by identifying vehicle number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601950" y="3124343"/>
              <a:ext cx="1461503" cy="887195"/>
              <a:chOff x="1795044" y="2609993"/>
              <a:chExt cx="1461503" cy="88719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848600" y="2609993"/>
                <a:ext cx="1407947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795044" y="2731527"/>
                <a:ext cx="1461503" cy="765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13995" indent="-213995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Wara, IT consultant for Ministry of Interior, Kuwait- subcontract from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Cherrytec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Chennai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173320" y="3124343"/>
              <a:ext cx="1806935" cy="1210675"/>
              <a:chOff x="1664553" y="2609993"/>
              <a:chExt cx="1806935" cy="12106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664553" y="2726867"/>
                <a:ext cx="1806935" cy="1093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Capturing a speedy vehicle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Mix of Arabic Numerals and Indo Arabic Numbers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SMS should be sent in Arabic or English based on demographics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Low Night vision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23986" y="3119683"/>
              <a:ext cx="1671162" cy="1419936"/>
              <a:chOff x="1967685" y="2609993"/>
              <a:chExt cx="1671162" cy="141993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2045484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67685" y="2717367"/>
                <a:ext cx="1671162" cy="131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 camera monitors 3 lanes concurrent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Synchronized IR Laser Flash at night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3D Radar for position, speed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Manhattan and Canberra Distance calculator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MTC, Kuwait for SMSC gateway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716531" y="3119683"/>
              <a:ext cx="1623876" cy="1205479"/>
              <a:chOff x="1919051" y="2609993"/>
              <a:chExt cx="1623876" cy="120547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919051" y="2721671"/>
                <a:ext cx="1623876" cy="1093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Revenue increased by 40%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Stop sign violation and wrong way drive brought near to 0</a:t>
                </a: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% from 20%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Accident rate reduced by 30%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/>
              <a:t>SMS Alerting System for Traffic Violation 		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890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62544" y="725702"/>
            <a:ext cx="2155613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62469" y="725702"/>
            <a:ext cx="2471251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7803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461962" y="2442359"/>
            <a:ext cx="11587249" cy="3354765"/>
            <a:chOff x="2026710" y="3119683"/>
            <a:chExt cx="8292314" cy="1324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2026710" y="3124343"/>
              <a:ext cx="1503739" cy="1210675"/>
              <a:chOff x="1968499" y="2609993"/>
              <a:chExt cx="1503739" cy="121067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1994906" y="2726867"/>
                <a:ext cx="1477332" cy="1093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software model for desktop, mobile and tablets, in a single login environment to view DICOM images and SR Reports in offline mode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735707" y="3124343"/>
              <a:ext cx="1450443" cy="777815"/>
              <a:chOff x="1928801" y="2609993"/>
              <a:chExt cx="1450443" cy="77781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968498" y="2609993"/>
                <a:ext cx="1392673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928801" y="2731527"/>
                <a:ext cx="1450443" cy="656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Toshiba Medicals, Japan based customer manufacturing CT, MRI, PET, CTPET machines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186151" y="3124343"/>
              <a:ext cx="1806935" cy="1320055"/>
              <a:chOff x="1677384" y="2609993"/>
              <a:chExt cx="1806935" cy="13200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677384" y="2726867"/>
                <a:ext cx="1806935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Connectivity to DICOM Network to download files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Adherence to DICOM Imaging Security policies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Complex standards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Complex templates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Different modalities have different templates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11159" y="3119683"/>
              <a:ext cx="1638637" cy="1105955"/>
              <a:chOff x="1954858" y="2609993"/>
              <a:chExt cx="1638637" cy="110595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54858" y="2731527"/>
                <a:ext cx="1638637" cy="984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SOA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 Pass Parser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Code name Customizer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Single Sign 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Dcm4che,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Dvtk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Kit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NEMA guides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716531" y="3119683"/>
              <a:ext cx="1602493" cy="1314859"/>
              <a:chOff x="1919051" y="2609993"/>
              <a:chExt cx="1602493" cy="131485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919051" y="2721671"/>
                <a:ext cx="1602493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Faster on the fly viewer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Increased customer space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Reduced recurrence cost to maintain software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One software for all modalities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DICOM SR VIEWER		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8014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8" y="725702"/>
            <a:ext cx="2431935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1048" y="725702"/>
            <a:ext cx="2037109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62469" y="725702"/>
            <a:ext cx="2471251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7803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461962" y="2442360"/>
            <a:ext cx="11617128" cy="3883805"/>
            <a:chOff x="2026710" y="3119683"/>
            <a:chExt cx="8313697" cy="15336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2026710" y="3124343"/>
              <a:ext cx="1627921" cy="1210675"/>
              <a:chOff x="1968499" y="2609993"/>
              <a:chExt cx="1627921" cy="121067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1994906" y="2726867"/>
                <a:ext cx="1601514" cy="1093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ONC Certified EMR, PM System and AI for improving efficiency, effectiveness, Health status and Patient safety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Turn data into assets that provide results in real time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735707" y="3124343"/>
              <a:ext cx="1642368" cy="449674"/>
              <a:chOff x="1928801" y="2609993"/>
              <a:chExt cx="1642368" cy="44967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968498" y="2609993"/>
                <a:ext cx="1602671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928801" y="2731527"/>
                <a:ext cx="1450443" cy="328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 Health care eligible health care provider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186151" y="3124343"/>
              <a:ext cx="1806935" cy="1320055"/>
              <a:chOff x="1677384" y="2609993"/>
              <a:chExt cx="1806935" cy="13200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677384" y="2726867"/>
                <a:ext cx="1806935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Legacy Systems and FHIR enabled systems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Complex Data-Health, Finance Standards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Payers Follow-up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PHI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Life sensitive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Physicians Availability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Patients Cancellation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Manual Prescription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Paper Records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11159" y="3119683"/>
              <a:ext cx="1638637" cy="1324716"/>
              <a:chOff x="1954858" y="2609993"/>
              <a:chExt cx="1638637" cy="132471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54858" y="2731527"/>
                <a:ext cx="1638637" cy="1203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Tableau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RPA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HL7 integration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Value care system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Correct KPIs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Rule engines for Data quality assurance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DMAIC process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UCD and SED for CX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EMR, PM, RCM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716531" y="3119683"/>
              <a:ext cx="1623876" cy="1533620"/>
              <a:chOff x="1919051" y="2609993"/>
              <a:chExt cx="1623876" cy="153362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919051" y="2721671"/>
                <a:ext cx="1623876" cy="1421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Reduced Re-admissions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Efficient utilization of beds, operating rooms, equipment, staffs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RCM streamlined cashflow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Quicker Clinical Decisions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Connected Care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/>
              <a:t>Healthcare Business Intelligence And Data Analytics		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958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254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028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78034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461962" y="2442355"/>
            <a:ext cx="11587249" cy="3555278"/>
            <a:chOff x="2026710" y="3119683"/>
            <a:chExt cx="8292314" cy="14038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2026710" y="3124343"/>
              <a:ext cx="1511436" cy="887877"/>
              <a:chOff x="1968499" y="2609993"/>
              <a:chExt cx="1511436" cy="88787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2002603" y="2732209"/>
                <a:ext cx="1477332" cy="765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Monitor PMO activities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Take instant decisions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Re-prioritize projects and resources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705218" y="3124343"/>
              <a:ext cx="1592937" cy="658307"/>
              <a:chOff x="1898312" y="2609993"/>
              <a:chExt cx="1592937" cy="658307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522750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898312" y="2721399"/>
                <a:ext cx="1450443" cy="546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gloStream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DBA TRIARQ health practices, a healthcare consulting firm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459299" y="3124343"/>
              <a:ext cx="1452901" cy="772674"/>
              <a:chOff x="1950532" y="2609993"/>
              <a:chExt cx="1452901" cy="77267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950532" y="2726386"/>
                <a:ext cx="1452901" cy="656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Simultaneous projects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Different backlog channels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 single point of status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24799" y="3119683"/>
              <a:ext cx="1606925" cy="1128183"/>
              <a:chOff x="1968498" y="2609993"/>
              <a:chExt cx="1606925" cy="112818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68498" y="2753755"/>
                <a:ext cx="1606925" cy="984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MS Project Online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Power BI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Predictive Analytics for Projects and Resources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Business Driver Prioritization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Projects SLA tracker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Pareto Analysis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765978" y="3119683"/>
              <a:ext cx="1553046" cy="1403893"/>
              <a:chOff x="1968498" y="2609993"/>
              <a:chExt cx="1553046" cy="140389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968498" y="2701324"/>
                <a:ext cx="1553046" cy="1312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100% Resource utilization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Employee engagement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One-place dashboard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Predictive decisions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Transparency and improved Employee moral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/>
              <a:t>PMO Business Intelligence and Data Analytics	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241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799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2544" y="725702"/>
            <a:ext cx="2144903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05083" y="725702"/>
            <a:ext cx="2577574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45860" y="725702"/>
            <a:ext cx="2245605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35780" y="725702"/>
            <a:ext cx="2313432" cy="5408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4CCD1C-CED6-4ADB-9EA9-DACA33AA414B}"/>
              </a:ext>
            </a:extLst>
          </p:cNvPr>
          <p:cNvGrpSpPr/>
          <p:nvPr/>
        </p:nvGrpSpPr>
        <p:grpSpPr>
          <a:xfrm>
            <a:off x="461962" y="2442359"/>
            <a:ext cx="11617128" cy="3606804"/>
            <a:chOff x="2026710" y="3119683"/>
            <a:chExt cx="8313697" cy="142423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48AD3-C025-40B6-A166-014FE0D70CCB}"/>
                </a:ext>
              </a:extLst>
            </p:cNvPr>
            <p:cNvGrpSpPr/>
            <p:nvPr/>
          </p:nvGrpSpPr>
          <p:grpSpPr>
            <a:xfrm>
              <a:off x="2026710" y="3124343"/>
              <a:ext cx="1503739" cy="1320055"/>
              <a:chOff x="1968499" y="2609993"/>
              <a:chExt cx="1503739" cy="13200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02A9E4-AB90-4834-A682-ED1BBB5B9FE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61C7A-9CDD-4609-85A9-F2C2D36C85A7}"/>
                  </a:ext>
                </a:extLst>
              </p:cNvPr>
              <p:cNvSpPr txBox="1"/>
              <p:nvPr/>
            </p:nvSpPr>
            <p:spPr>
              <a:xfrm>
                <a:off x="1994906" y="2726867"/>
                <a:ext cx="1477332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On-demand healthcare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Artificial intelligence for precision medicine, medical imaging, drug discovery, and genomics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Integration of wearable devices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54C57E-FF21-427D-9B08-E9FD6EECA9D2}"/>
                </a:ext>
              </a:extLst>
            </p:cNvPr>
            <p:cNvGrpSpPr/>
            <p:nvPr/>
          </p:nvGrpSpPr>
          <p:grpSpPr>
            <a:xfrm>
              <a:off x="3735707" y="3124343"/>
              <a:ext cx="1499666" cy="449674"/>
              <a:chOff x="1928801" y="2609993"/>
              <a:chExt cx="1499666" cy="44967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0C5148-F9E5-4CE6-9257-E74C173A59D7}"/>
                  </a:ext>
                </a:extLst>
              </p:cNvPr>
              <p:cNvSpPr txBox="1"/>
              <p:nvPr/>
            </p:nvSpPr>
            <p:spPr>
              <a:xfrm>
                <a:off x="1968498" y="2609993"/>
                <a:ext cx="1459969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 Profile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621AA-40E2-40F7-ADF4-70D396467967}"/>
                  </a:ext>
                </a:extLst>
              </p:cNvPr>
              <p:cNvSpPr txBox="1"/>
              <p:nvPr/>
            </p:nvSpPr>
            <p:spPr>
              <a:xfrm>
                <a:off x="1928801" y="2731527"/>
                <a:ext cx="1450443" cy="328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 Health care eligible health care provider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EA53-D29F-4022-8922-865077365257}"/>
                </a:ext>
              </a:extLst>
            </p:cNvPr>
            <p:cNvGrpSpPr/>
            <p:nvPr/>
          </p:nvGrpSpPr>
          <p:grpSpPr>
            <a:xfrm>
              <a:off x="5173320" y="3124343"/>
              <a:ext cx="1806935" cy="1320055"/>
              <a:chOff x="1664553" y="2609993"/>
              <a:chExt cx="1806935" cy="13200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3C69C-6404-4A59-BDB1-E7F7F11436D3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Challenges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34CF1-34AF-49CD-B988-1483448263A7}"/>
                  </a:ext>
                </a:extLst>
              </p:cNvPr>
              <p:cNvSpPr txBox="1"/>
              <p:nvPr/>
            </p:nvSpPr>
            <p:spPr>
              <a:xfrm>
                <a:off x="1664553" y="2726867"/>
                <a:ext cx="1806935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Cyber Security and patient data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aging population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Illiterate group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 gen’s changed expectations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Mobile and wireless, remote healthcare from home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Complex standards like FHIR and others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81D46D-8ED6-41A4-B2F6-8321BC4150B7}"/>
                </a:ext>
              </a:extLst>
            </p:cNvPr>
            <p:cNvGrpSpPr/>
            <p:nvPr/>
          </p:nvGrpSpPr>
          <p:grpSpPr>
            <a:xfrm>
              <a:off x="7023986" y="3119683"/>
              <a:ext cx="1671162" cy="1310555"/>
              <a:chOff x="1967685" y="2609993"/>
              <a:chExt cx="1671162" cy="131055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833CE9-08E1-4956-8726-3F6BFBD312F6}"/>
                  </a:ext>
                </a:extLst>
              </p:cNvPr>
              <p:cNvSpPr txBox="1"/>
              <p:nvPr/>
            </p:nvSpPr>
            <p:spPr>
              <a:xfrm>
                <a:off x="2045484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Solution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5855-FC80-4EFE-90CA-C8C341CCFEB3}"/>
                  </a:ext>
                </a:extLst>
              </p:cNvPr>
              <p:cNvSpPr txBox="1"/>
              <p:nvPr/>
            </p:nvSpPr>
            <p:spPr>
              <a:xfrm>
                <a:off x="1967685" y="2717367"/>
                <a:ext cx="1671162" cy="1203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AI to early diagnosis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ML in preventive medicine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tools integration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Automation tools like RPA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IoT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AR/VR support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Rule engines for Data quality assurance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Mobile, Cloud Apps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908447-B181-4919-845D-83907A2530F3}"/>
                </a:ext>
              </a:extLst>
            </p:cNvPr>
            <p:cNvGrpSpPr/>
            <p:nvPr/>
          </p:nvGrpSpPr>
          <p:grpSpPr>
            <a:xfrm>
              <a:off x="8716531" y="3119683"/>
              <a:ext cx="1623876" cy="1424239"/>
              <a:chOff x="1919051" y="2609993"/>
              <a:chExt cx="1623876" cy="142423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EE70C2-EEF8-4816-86DB-B618CCBD97CE}"/>
                  </a:ext>
                </a:extLst>
              </p:cNvPr>
              <p:cNvSpPr txBox="1"/>
              <p:nvPr/>
            </p:nvSpPr>
            <p:spPr>
              <a:xfrm>
                <a:off x="1968499" y="2609993"/>
                <a:ext cx="1288048" cy="109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Result</a:t>
                </a:r>
                <a:endParaRPr lang="id-ID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2A37BC-1361-47EF-8D25-4483CEA0B577}"/>
                  </a:ext>
                </a:extLst>
              </p:cNvPr>
              <p:cNvSpPr txBox="1"/>
              <p:nvPr/>
            </p:nvSpPr>
            <p:spPr>
              <a:xfrm>
                <a:off x="1919051" y="2721671"/>
                <a:ext cx="1623876" cy="1312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Better patient care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Saved time, improved decisions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Reduced errors and  risks of errors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Easier to use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Lower cost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Connected with other systems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in-home care with AR/VR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Title 1"/>
          <p:cNvSpPr txBox="1">
            <a:spLocks/>
          </p:cNvSpPr>
          <p:nvPr/>
        </p:nvSpPr>
        <p:spPr>
          <a:xfrm>
            <a:off x="502671" y="85622"/>
            <a:ext cx="1154654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dirty="0"/>
              <a:t>Digital Transformation – IT Modernization		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8" y="871536"/>
            <a:ext cx="1170432" cy="145389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6" y="871536"/>
            <a:ext cx="1170432" cy="145389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9" y="871536"/>
            <a:ext cx="1170432" cy="1453896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0" y="871536"/>
            <a:ext cx="1170432" cy="1453896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4" y="871536"/>
            <a:ext cx="1170432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89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900" y="3270664"/>
            <a:ext cx="12103100" cy="3043627"/>
            <a:chOff x="1020085" y="2711864"/>
            <a:chExt cx="13832141" cy="304362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711992" y="4072028"/>
              <a:ext cx="3410465" cy="58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5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94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168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2020-07-15T12:57:02Z</dcterms:created>
  <dcterms:modified xsi:type="dcterms:W3CDTF">2022-02-17T08:06:12Z</dcterms:modified>
</cp:coreProperties>
</file>