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75" r:id="rId6"/>
    <p:sldId id="283" r:id="rId7"/>
    <p:sldId id="280" r:id="rId8"/>
    <p:sldId id="288" r:id="rId9"/>
    <p:sldId id="289" r:id="rId10"/>
    <p:sldId id="277" r:id="rId11"/>
    <p:sldId id="276" r:id="rId12"/>
    <p:sldId id="278" r:id="rId13"/>
    <p:sldId id="382" r:id="rId14"/>
    <p:sldId id="6296" r:id="rId15"/>
    <p:sldId id="393" r:id="rId16"/>
    <p:sldId id="6284" r:id="rId17"/>
    <p:sldId id="6286" r:id="rId18"/>
    <p:sldId id="6287" r:id="rId19"/>
    <p:sldId id="6285" r:id="rId20"/>
    <p:sldId id="6288" r:id="rId21"/>
    <p:sldId id="6289" r:id="rId22"/>
    <p:sldId id="6298" r:id="rId23"/>
    <p:sldId id="6290" r:id="rId24"/>
    <p:sldId id="6291" r:id="rId25"/>
    <p:sldId id="6300" r:id="rId26"/>
    <p:sldId id="6305" r:id="rId27"/>
    <p:sldId id="6292"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ABC00"/>
    <a:srgbClr val="FFC000"/>
    <a:srgbClr val="FFAB40"/>
    <a:srgbClr val="0036A2"/>
    <a:srgbClr val="009900"/>
    <a:srgbClr val="CC0099"/>
    <a:srgbClr val="0594FF"/>
    <a:srgbClr val="1D9EFF"/>
    <a:srgbClr val="FF3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5C481-EF51-35E3-E665-F4595221F781}" v="25" dt="2020-06-24T08:55:52.845"/>
    <p1510:client id="{3260AC83-8A23-46CE-B436-DF58002A4617}" v="226" dt="2020-07-17T09:47:33.815"/>
    <p1510:client id="{5CB0A3F3-058B-4870-90AE-116598E38980}" v="3" dt="2020-07-17T09:57:46.383"/>
    <p1510:client id="{AFC12C96-A130-48A0-B153-4A54343BCD2E}" v="2" dt="2020-07-16T08:53:56.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72172" autoAdjust="0"/>
  </p:normalViewPr>
  <p:slideViewPr>
    <p:cSldViewPr snapToGrid="0">
      <p:cViewPr>
        <p:scale>
          <a:sx n="93" d="100"/>
          <a:sy n="93" d="100"/>
        </p:scale>
        <p:origin x="77" y="-9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EF3D95-CC7B-46DC-A78E-67F4D075B2A3}" type="datetimeFigureOut">
              <a:rPr lang="en-US" smtClean="0"/>
              <a:pPr/>
              <a:t>2/29/2024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E1E2A-CB7C-485C-B3D1-2CD1433C367E}" type="slidenum">
              <a:rPr lang="en-US" smtClean="0"/>
              <a:pPr/>
              <a:t>‹#›</a:t>
            </a:fld>
            <a:endParaRPr lang="en-US"/>
          </a:p>
        </p:txBody>
      </p:sp>
    </p:spTree>
    <p:extLst>
      <p:ext uri="{BB962C8B-B14F-4D97-AF65-F5344CB8AC3E}">
        <p14:creationId xmlns:p14="http://schemas.microsoft.com/office/powerpoint/2010/main" val="160396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37C88-D269-4F0C-8A60-C61804010FE8}" type="datetimeFigureOut">
              <a:rPr lang="en-US" smtClean="0"/>
              <a:pPr/>
              <a:t>2/29/2024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949B4-93EC-4795-9155-0833AA49C4C2}" type="slidenum">
              <a:rPr lang="en-US" smtClean="0"/>
              <a:pPr/>
              <a:t>‹#›</a:t>
            </a:fld>
            <a:endParaRPr lang="en-US"/>
          </a:p>
        </p:txBody>
      </p:sp>
    </p:spTree>
    <p:extLst>
      <p:ext uri="{BB962C8B-B14F-4D97-AF65-F5344CB8AC3E}">
        <p14:creationId xmlns:p14="http://schemas.microsoft.com/office/powerpoint/2010/main" val="370316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2</a:t>
            </a:fld>
            <a:endParaRPr lang="en-US"/>
          </a:p>
        </p:txBody>
      </p:sp>
    </p:spTree>
    <p:extLst>
      <p:ext uri="{BB962C8B-B14F-4D97-AF65-F5344CB8AC3E}">
        <p14:creationId xmlns:p14="http://schemas.microsoft.com/office/powerpoint/2010/main" val="3736037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764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9963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3B20D-E2A9-2665-73D4-204918568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87EAD-2AF5-B80D-3557-A2CFD382A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CDCD3-18EB-6430-6C3E-599C03DC6A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340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9DF3-6568-3281-5679-68D537855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AFEF-2F80-5AE9-7D17-27779603F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B4819-7051-CCB4-05DD-20258D1ABD6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47616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A255A-0922-941C-A73A-34DD3B7D3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BF538-DC25-F14B-DA48-7AD555294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05C63-DB70-7DD9-0D5D-1D1B701D57D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006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D2CD-C7D3-C6A9-2BCD-D49DE897E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7CE3E-F502-894C-ABA8-153B8FD35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241C1-9895-588A-1477-56055364CC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651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3EC0-1676-5424-F549-A8CDE2137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0979A-2D0F-F90B-981D-D25407DC94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046DF-C384-E824-4C1D-2CAA39DA53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912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012B5-0C59-872B-F2BC-A9585903F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B2B16-1C28-106C-506C-3154ADCAB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33118-850B-C19E-7377-3663D7C6E0B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58291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00FE-A173-3961-685F-4E6013BA9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4F193-5DA0-B494-2E3E-BE742F4E2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7EE47-221B-D769-5955-7E295A5A04A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0158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EB0B-1AFC-2F25-F275-D6E9F3B88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AE4F1-3EB8-E699-E55A-2BEF73250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56F39-E1BC-3B0C-FC04-29087D460B0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3347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3</a:t>
            </a:fld>
            <a:endParaRPr lang="en-US"/>
          </a:p>
        </p:txBody>
      </p:sp>
    </p:spTree>
    <p:extLst>
      <p:ext uri="{BB962C8B-B14F-4D97-AF65-F5344CB8AC3E}">
        <p14:creationId xmlns:p14="http://schemas.microsoft.com/office/powerpoint/2010/main" val="299445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87F90-D4B2-E0CF-5B0C-4253B6962B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5481FC-58C1-5021-EF63-43D5D3612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33AA4-E0BE-8DE2-BE1C-EAFCF02ED6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60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447B-92E5-6E7D-C4E1-98279DBF8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77541-D474-38C6-3170-AEEF47647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8FE60-E496-4D22-DC82-6C752F25EF6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894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8575-A94F-B6ED-823C-BDE3C8D38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7F6D3-D114-991F-9AB6-2B3F46AFE6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130F4-FC58-339F-9356-ADA2F9B2A01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1411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F128-16C6-6263-F7E4-C56DDEBA0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D7164-8E51-F11A-8FAC-C03B07120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18103-C25A-71CA-A4EB-D3595DA374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8806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BD3E3C-7307-4242-B237-B504A6A99958}" type="slidenum">
              <a:rPr lang="en-US" smtClean="0"/>
              <a:t>25</a:t>
            </a:fld>
            <a:endParaRPr lang="en-US"/>
          </a:p>
        </p:txBody>
      </p:sp>
    </p:spTree>
    <p:extLst>
      <p:ext uri="{BB962C8B-B14F-4D97-AF65-F5344CB8AC3E}">
        <p14:creationId xmlns:p14="http://schemas.microsoft.com/office/powerpoint/2010/main" val="12778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4</a:t>
            </a:fld>
            <a:endParaRPr lang="en-US"/>
          </a:p>
        </p:txBody>
      </p:sp>
    </p:spTree>
    <p:extLst>
      <p:ext uri="{BB962C8B-B14F-4D97-AF65-F5344CB8AC3E}">
        <p14:creationId xmlns:p14="http://schemas.microsoft.com/office/powerpoint/2010/main" val="6018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EE199-3903-CA37-EC53-076EA9AD9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61ABA5-39AB-5D50-F711-9594C619CC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DCA6E-EEB0-BE09-7C4B-16A707F21F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6C6730-F56F-625F-B325-20AB0D29677A}"/>
              </a:ext>
            </a:extLst>
          </p:cNvPr>
          <p:cNvSpPr>
            <a:spLocks noGrp="1"/>
          </p:cNvSpPr>
          <p:nvPr>
            <p:ph type="sldNum" sz="quarter" idx="10"/>
          </p:nvPr>
        </p:nvSpPr>
        <p:spPr/>
        <p:txBody>
          <a:bodyPr/>
          <a:lstStyle/>
          <a:p>
            <a:fld id="{1C2949B4-93EC-4795-9155-0833AA49C4C2}" type="slidenum">
              <a:rPr lang="en-US" smtClean="0"/>
              <a:pPr/>
              <a:t>5</a:t>
            </a:fld>
            <a:endParaRPr lang="en-US"/>
          </a:p>
        </p:txBody>
      </p:sp>
    </p:spTree>
    <p:extLst>
      <p:ext uri="{BB962C8B-B14F-4D97-AF65-F5344CB8AC3E}">
        <p14:creationId xmlns:p14="http://schemas.microsoft.com/office/powerpoint/2010/main" val="389938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BBC5-47EC-0BC3-73F3-62D6C17C4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18F36-513F-235A-58FB-DDF033CCF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8C6BD-D7F1-5599-9433-977FA31313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614DBB-F647-9C27-C595-B6E08A31BC81}"/>
              </a:ext>
            </a:extLst>
          </p:cNvPr>
          <p:cNvSpPr>
            <a:spLocks noGrp="1"/>
          </p:cNvSpPr>
          <p:nvPr>
            <p:ph type="sldNum" sz="quarter" idx="10"/>
          </p:nvPr>
        </p:nvSpPr>
        <p:spPr/>
        <p:txBody>
          <a:bodyPr/>
          <a:lstStyle/>
          <a:p>
            <a:fld id="{1C2949B4-93EC-4795-9155-0833AA49C4C2}" type="slidenum">
              <a:rPr lang="en-US" smtClean="0"/>
              <a:pPr/>
              <a:t>6</a:t>
            </a:fld>
            <a:endParaRPr lang="en-US"/>
          </a:p>
        </p:txBody>
      </p:sp>
    </p:spTree>
    <p:extLst>
      <p:ext uri="{BB962C8B-B14F-4D97-AF65-F5344CB8AC3E}">
        <p14:creationId xmlns:p14="http://schemas.microsoft.com/office/powerpoint/2010/main" val="24795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7</a:t>
            </a:fld>
            <a:endParaRPr lang="en-US"/>
          </a:p>
        </p:txBody>
      </p:sp>
    </p:spTree>
    <p:extLst>
      <p:ext uri="{BB962C8B-B14F-4D97-AF65-F5344CB8AC3E}">
        <p14:creationId xmlns:p14="http://schemas.microsoft.com/office/powerpoint/2010/main" val="406242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8</a:t>
            </a:fld>
            <a:endParaRPr lang="en-US"/>
          </a:p>
        </p:txBody>
      </p:sp>
    </p:spTree>
    <p:extLst>
      <p:ext uri="{BB962C8B-B14F-4D97-AF65-F5344CB8AC3E}">
        <p14:creationId xmlns:p14="http://schemas.microsoft.com/office/powerpoint/2010/main" val="83171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9</a:t>
            </a:fld>
            <a:endParaRPr lang="en-US"/>
          </a:p>
        </p:txBody>
      </p:sp>
    </p:spTree>
    <p:extLst>
      <p:ext uri="{BB962C8B-B14F-4D97-AF65-F5344CB8AC3E}">
        <p14:creationId xmlns:p14="http://schemas.microsoft.com/office/powerpoint/2010/main" val="410009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57198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1524000" y="2606040"/>
            <a:ext cx="9144000" cy="1645920"/>
          </a:xfrm>
        </p:spPr>
        <p:txBody>
          <a:bodyPr anchor="ctr" anchorCtr="0">
            <a:normAutofit/>
          </a:bodyPr>
          <a:lstStyle>
            <a:lvl1pPr algn="ctr">
              <a:defRPr sz="3200"/>
            </a:lvl1pPr>
          </a:lstStyle>
          <a:p>
            <a:r>
              <a:rPr lang="en-US"/>
              <a:t>Click to edit Master title style</a:t>
            </a:r>
          </a:p>
        </p:txBody>
      </p:sp>
      <p:sp>
        <p:nvSpPr>
          <p:cNvPr id="3" name="Subtitle 2"/>
          <p:cNvSpPr>
            <a:spLocks noGrp="1"/>
          </p:cNvSpPr>
          <p:nvPr userDrawn="1">
            <p:ph type="subTitle" idx="1"/>
          </p:nvPr>
        </p:nvSpPr>
        <p:spPr>
          <a:xfrm>
            <a:off x="1524000" y="4594816"/>
            <a:ext cx="9144000" cy="10972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userDrawn="1">
            <p:ph type="dt" sz="half" idx="10"/>
          </p:nvPr>
        </p:nvSpPr>
        <p:spPr/>
        <p:txBody>
          <a:bodyPr/>
          <a:lstStyle/>
          <a:p>
            <a:fld id="{5EF89885-BDA6-4E71-B5FE-67249B14CE6E}" type="datetimeFigureOut">
              <a:rPr lang="en-US" smtClean="0"/>
              <a:pPr/>
              <a:t>2/29/2024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0A020700-1ED6-489D-A9D1-3A3E929B442C}" type="slidenum">
              <a:rPr lang="en-US" smtClean="0"/>
              <a:pPr/>
              <a:t>‹#›</a:t>
            </a:fld>
            <a:endParaRPr lang="en-US"/>
          </a:p>
        </p:txBody>
      </p:sp>
      <p:grpSp>
        <p:nvGrpSpPr>
          <p:cNvPr id="12" name="Group 11"/>
          <p:cNvGrpSpPr/>
          <p:nvPr userDrawn="1"/>
        </p:nvGrpSpPr>
        <p:grpSpPr>
          <a:xfrm>
            <a:off x="24384" y="2312123"/>
            <a:ext cx="12143232" cy="91440"/>
            <a:chOff x="24384" y="3319976"/>
            <a:chExt cx="12143232" cy="91440"/>
          </a:xfrm>
        </p:grpSpPr>
        <p:sp>
          <p:nvSpPr>
            <p:cNvPr id="13" name="Rectangle 12"/>
            <p:cNvSpPr/>
            <p:nvPr/>
          </p:nvSpPr>
          <p:spPr>
            <a:xfrm>
              <a:off x="6108192" y="3319976"/>
              <a:ext cx="3017520" cy="914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 y="3319976"/>
              <a:ext cx="3017520" cy="914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96" y="3319976"/>
              <a:ext cx="3017520"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66288" y="3319976"/>
              <a:ext cx="301752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2" descr="Teloxi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9392"/>
            <a:ext cx="15811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3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294042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9491" y="365125"/>
            <a:ext cx="18288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832104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20151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hierarchy">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0" y="4929874"/>
            <a:ext cx="2291397" cy="1928127"/>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9725891" y="7469579"/>
            <a:ext cx="0" cy="0"/>
          </a:xfrm>
          <a:prstGeom prst="rect">
            <a:avLst/>
          </a:prstGeom>
          <a:noFill/>
        </p:spPr>
        <p:txBody>
          <a:bodyPr vert="horz" wrap="none" lIns="90415" tIns="45207" rIns="90415" bIns="45207" rtlCol="0">
            <a:noAutofit/>
          </a:bodyPr>
          <a:lstStyle/>
          <a:p>
            <a:pPr marL="0" marR="0" lvl="0" indent="0" algn="l" defTabSz="408116" rtl="0" eaLnBrk="1" fontAlgn="auto" latinLnBrk="0" hangingPunct="0">
              <a:lnSpc>
                <a:spcPct val="100000"/>
              </a:lnSpc>
              <a:spcBef>
                <a:spcPts val="0"/>
              </a:spcBef>
              <a:spcAft>
                <a:spcPts val="0"/>
              </a:spcAft>
              <a:buClrTx/>
              <a:buSzTx/>
              <a:buFontTx/>
              <a:buNone/>
              <a:tabLst/>
              <a:defRPr/>
            </a:pPr>
            <a:endParaRPr kumimoji="0" lang="en-US" sz="5537" b="0" i="0" u="none" strike="noStrike" kern="0" cap="none" spc="0" normalizeH="0" baseline="0" noProof="0">
              <a:ln>
                <a:noFill/>
              </a:ln>
              <a:solidFill>
                <a:srgbClr val="FFFFFF"/>
              </a:solidFill>
              <a:effectLst/>
              <a:uLnTx/>
              <a:uFillTx/>
              <a:latin typeface="Avenir Light"/>
              <a:sym typeface="Avenir Light"/>
            </a:endParaRP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399848"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8" name="Title 1">
            <a:extLst>
              <a:ext uri="{FF2B5EF4-FFF2-40B4-BE49-F238E27FC236}">
                <a16:creationId xmlns:a16="http://schemas.microsoft.com/office/drawing/2014/main" id="{BF6FF853-40A0-F916-716D-1D1D2CA7F404}"/>
              </a:ext>
            </a:extLst>
          </p:cNvPr>
          <p:cNvSpPr>
            <a:spLocks noGrp="1"/>
          </p:cNvSpPr>
          <p:nvPr>
            <p:ph type="ctrTitle" hasCustomPrompt="1"/>
          </p:nvPr>
        </p:nvSpPr>
        <p:spPr>
          <a:xfrm>
            <a:off x="700167" y="352689"/>
            <a:ext cx="9912416" cy="505511"/>
          </a:xfrm>
          <a:ln>
            <a:noFill/>
            <a:prstDash val="sysDot"/>
          </a:ln>
        </p:spPr>
        <p:txBody>
          <a:bodyPr anchor="b">
            <a:noAutofit/>
          </a:bodyPr>
          <a:lstStyle>
            <a:lvl1pPr algn="l">
              <a:defRPr lang="en-US" sz="3333" b="0" i="0" u="none" strike="noStrike" cap="all" spc="593" baseline="0" dirty="0" smtClean="0">
                <a:solidFill>
                  <a:srgbClr val="4F4F4F"/>
                </a:solidFill>
                <a:uFillTx/>
                <a:latin typeface="☞Gilroy-SemiBold" pitchFamily="2" charset="77"/>
                <a:ea typeface="+mn-ea"/>
                <a:cs typeface="+mn-cs"/>
                <a:sym typeface="Avenir Light"/>
              </a:defRPr>
            </a:lvl1pPr>
          </a:lstStyle>
          <a:p>
            <a:r>
              <a:rPr lang="en-US"/>
              <a:t>TITLE</a:t>
            </a:r>
          </a:p>
        </p:txBody>
      </p:sp>
      <p:sp>
        <p:nvSpPr>
          <p:cNvPr id="9" name="Subtitle 2">
            <a:extLst>
              <a:ext uri="{FF2B5EF4-FFF2-40B4-BE49-F238E27FC236}">
                <a16:creationId xmlns:a16="http://schemas.microsoft.com/office/drawing/2014/main" id="{C0C83237-9AC7-FC57-4B5B-AB707E79E94F}"/>
              </a:ext>
            </a:extLst>
          </p:cNvPr>
          <p:cNvSpPr>
            <a:spLocks noGrp="1"/>
          </p:cNvSpPr>
          <p:nvPr>
            <p:ph type="subTitle" idx="1" hasCustomPrompt="1"/>
          </p:nvPr>
        </p:nvSpPr>
        <p:spPr>
          <a:xfrm>
            <a:off x="700165" y="761326"/>
            <a:ext cx="11307763" cy="449263"/>
          </a:xfrm>
          <a:noFill/>
          <a:ln>
            <a:noFill/>
            <a:prstDash val="sysDot"/>
          </a:ln>
        </p:spPr>
        <p:txBody>
          <a:bodyPr>
            <a:noAutofit/>
          </a:bodyPr>
          <a:lstStyle>
            <a:lvl1pPr marL="0" indent="0" algn="l">
              <a:buNone/>
              <a:defRPr sz="2133" b="1" i="0" cap="all" spc="0" baseline="0">
                <a:gradFill>
                  <a:gsLst>
                    <a:gs pos="0">
                      <a:srgbClr val="4FA6DA"/>
                    </a:gs>
                    <a:gs pos="100000">
                      <a:srgbClr val="01617A"/>
                    </a:gs>
                  </a:gsLst>
                  <a:lin ang="5400000" scaled="1"/>
                </a:gradFill>
                <a:latin typeface="☞Gilroy-SemiBold" pitchFamily="2" charset="77"/>
              </a:defRPr>
            </a:lvl1pPr>
            <a:lvl2pPr marL="452069" indent="0" algn="ctr">
              <a:buNone/>
              <a:defRPr sz="1977"/>
            </a:lvl2pPr>
            <a:lvl3pPr marL="904136" indent="0" algn="ctr">
              <a:buNone/>
              <a:defRPr sz="1780"/>
            </a:lvl3pPr>
            <a:lvl4pPr marL="1356205" indent="0" algn="ctr">
              <a:buNone/>
              <a:defRPr sz="1583"/>
            </a:lvl4pPr>
            <a:lvl5pPr marL="1808272" indent="0" algn="ctr">
              <a:buNone/>
              <a:defRPr sz="1583"/>
            </a:lvl5pPr>
            <a:lvl6pPr marL="2260341" indent="0" algn="ctr">
              <a:buNone/>
              <a:defRPr sz="1583"/>
            </a:lvl6pPr>
            <a:lvl7pPr marL="2712408" indent="0" algn="ctr">
              <a:buNone/>
              <a:defRPr sz="1583"/>
            </a:lvl7pPr>
            <a:lvl8pPr marL="3164477" indent="0" algn="ctr">
              <a:buNone/>
              <a:defRPr sz="1583"/>
            </a:lvl8pPr>
            <a:lvl9pPr marL="3616544" indent="0" algn="ctr">
              <a:buNone/>
              <a:defRPr sz="1583"/>
            </a:lvl9pPr>
          </a:lstStyle>
          <a:p>
            <a:r>
              <a:rPr lang="en-US"/>
              <a:t>H</a:t>
            </a:r>
            <a:r>
              <a:rPr lang="en-IN"/>
              <a:t>2 sub-heading</a:t>
            </a:r>
          </a:p>
        </p:txBody>
      </p:sp>
      <p:sp>
        <p:nvSpPr>
          <p:cNvPr id="2" name="Slide Number Placeholder 1">
            <a:extLst>
              <a:ext uri="{FF2B5EF4-FFF2-40B4-BE49-F238E27FC236}">
                <a16:creationId xmlns:a16="http://schemas.microsoft.com/office/drawing/2014/main" id="{B5504E7A-3B5F-49F4-82D0-02CD54779BBB}"/>
              </a:ext>
            </a:extLst>
          </p:cNvPr>
          <p:cNvSpPr>
            <a:spLocks noGrp="1"/>
          </p:cNvSpPr>
          <p:nvPr>
            <p:ph type="sldNum" sz="quarter" idx="11"/>
          </p:nvPr>
        </p:nvSpPr>
        <p:spPr/>
        <p:txBody>
          <a:bodyPr/>
          <a:lstStyle/>
          <a:p>
            <a:pPr defTabSz="408116">
              <a:defRPr/>
            </a:pPr>
            <a:fld id="{B1D216B8-C507-4535-935D-65E66B50FFF4}" type="slidenum">
              <a:rPr lang="en-US" smtClean="0">
                <a:solidFill>
                  <a:srgbClr val="000000">
                    <a:lumMod val="65000"/>
                    <a:lumOff val="35000"/>
                  </a:srgbClr>
                </a:solidFill>
              </a:rPr>
              <a:pPr defTabSz="408116">
                <a:defRPr/>
              </a:pPr>
              <a:t>‹#›</a:t>
            </a:fld>
            <a:endParaRPr lang="en-US">
              <a:solidFill>
                <a:srgbClr val="000000">
                  <a:lumMod val="65000"/>
                  <a:lumOff val="35000"/>
                </a:srgbClr>
              </a:solidFill>
            </a:endParaRPr>
          </a:p>
        </p:txBody>
      </p:sp>
      <p:sp>
        <p:nvSpPr>
          <p:cNvPr id="3" name="Text Placeholder 2">
            <a:extLst>
              <a:ext uri="{FF2B5EF4-FFF2-40B4-BE49-F238E27FC236}">
                <a16:creationId xmlns:a16="http://schemas.microsoft.com/office/drawing/2014/main" id="{84BFE822-7568-8924-4C77-0D762FBE34D6}"/>
              </a:ext>
            </a:extLst>
          </p:cNvPr>
          <p:cNvSpPr>
            <a:spLocks noGrp="1"/>
          </p:cNvSpPr>
          <p:nvPr>
            <p:ph idx="12" hasCustomPrompt="1"/>
          </p:nvPr>
        </p:nvSpPr>
        <p:spPr>
          <a:xfrm>
            <a:off x="6418729"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4" name="Text Placeholder 2">
            <a:extLst>
              <a:ext uri="{FF2B5EF4-FFF2-40B4-BE49-F238E27FC236}">
                <a16:creationId xmlns:a16="http://schemas.microsoft.com/office/drawing/2014/main" id="{D3CCC1AE-DBCF-60CA-971B-1E9D31414E2F}"/>
              </a:ext>
            </a:extLst>
          </p:cNvPr>
          <p:cNvSpPr>
            <a:spLocks noGrp="1"/>
          </p:cNvSpPr>
          <p:nvPr>
            <p:ph idx="13" hasCustomPrompt="1"/>
          </p:nvPr>
        </p:nvSpPr>
        <p:spPr>
          <a:xfrm>
            <a:off x="399848"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5" name="Text Placeholder 2">
            <a:extLst>
              <a:ext uri="{FF2B5EF4-FFF2-40B4-BE49-F238E27FC236}">
                <a16:creationId xmlns:a16="http://schemas.microsoft.com/office/drawing/2014/main" id="{55A97B81-C2F8-DE6E-83AB-8D11117F4DFE}"/>
              </a:ext>
            </a:extLst>
          </p:cNvPr>
          <p:cNvSpPr>
            <a:spLocks noGrp="1"/>
          </p:cNvSpPr>
          <p:nvPr>
            <p:ph idx="14" hasCustomPrompt="1"/>
          </p:nvPr>
        </p:nvSpPr>
        <p:spPr>
          <a:xfrm>
            <a:off x="6418729"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6" name="TextBox 5">
            <a:extLst>
              <a:ext uri="{FF2B5EF4-FFF2-40B4-BE49-F238E27FC236}">
                <a16:creationId xmlns:a16="http://schemas.microsoft.com/office/drawing/2014/main" id="{FC931600-0B8C-4314-AB04-1B66D9CC7FE2}"/>
              </a:ext>
            </a:extLst>
          </p:cNvPr>
          <p:cNvSpPr txBox="1"/>
          <p:nvPr userDrawn="1"/>
        </p:nvSpPr>
        <p:spPr>
          <a:xfrm>
            <a:off x="510988" y="1397844"/>
            <a:ext cx="3321424" cy="476776"/>
          </a:xfrm>
          <a:prstGeom prst="rect">
            <a:avLst/>
          </a:prstGeom>
        </p:spPr>
        <p:txBody>
          <a:bodyPr vert="horz" lIns="45207" tIns="22604" rIns="45207" bIns="22604" rtlCol="0">
            <a:normAutofit/>
          </a:bodyPr>
          <a:lstStyle>
            <a:lvl1pPr marL="635000" lvl="0" indent="-635000" algn="l">
              <a:lnSpc>
                <a:spcPct val="150000"/>
              </a:lnSpc>
              <a:buClr>
                <a:srgbClr val="646464"/>
              </a:buClr>
              <a:buSzPct val="50000"/>
              <a:buBlip>
                <a:blip r:embed="rId3"/>
              </a:buBlip>
              <a:defRPr sz="4800">
                <a:solidFill>
                  <a:srgbClr val="4F4F4F"/>
                </a:solidFill>
                <a:latin typeface="☞Gilroy-Medium" pitchFamily="2" charset="77"/>
              </a:defRPr>
            </a:lvl1pPr>
            <a:lvl2pPr marL="1270000" lvl="1" indent="-635000" algn="l">
              <a:lnSpc>
                <a:spcPct val="150000"/>
              </a:lnSpc>
              <a:buClr>
                <a:srgbClr val="F2CA04"/>
              </a:buClr>
              <a:buSzPct val="90000"/>
              <a:buChar char="•"/>
              <a:defRPr sz="3600">
                <a:solidFill>
                  <a:srgbClr val="4F4F4F"/>
                </a:solidFill>
                <a:latin typeface="☞Gilroy-Medium" pitchFamily="2" charset="77"/>
              </a:defRPr>
            </a:lvl2pPr>
            <a:lvl3pPr marL="1905000" lvl="2" indent="-635000" algn="l">
              <a:lnSpc>
                <a:spcPct val="150000"/>
              </a:lnSpc>
              <a:buClr>
                <a:srgbClr val="F2CA04"/>
              </a:buClr>
              <a:buSzPct val="90000"/>
              <a:buFont typeface="Courier New" panose="02070309020205020404" pitchFamily="49" charset="0"/>
              <a:buChar char="o"/>
              <a:defRPr sz="2800">
                <a:solidFill>
                  <a:srgbClr val="4F4F4F"/>
                </a:solidFill>
                <a:latin typeface="☞Gilroy-Medium" pitchFamily="2" charset="77"/>
              </a:defRPr>
            </a:lvl3pPr>
            <a:lvl4pPr marL="2540000" lvl="3" indent="-635000" algn="l">
              <a:lnSpc>
                <a:spcPct val="150000"/>
              </a:lnSpc>
              <a:buClr>
                <a:srgbClr val="F2CA04"/>
              </a:buClr>
              <a:buSzPct val="90000"/>
              <a:buFont typeface="Wingdings" pitchFamily="2" charset="2"/>
              <a:buChar char="Ø"/>
              <a:defRPr sz="6000">
                <a:solidFill>
                  <a:srgbClr val="4F4F4F"/>
                </a:solidFill>
                <a:latin typeface="☞Gilroy-Medium" pitchFamily="2" charset="77"/>
              </a:defRPr>
            </a:lvl4pPr>
            <a:lvl5pPr marL="3175000" indent="-635000" algn="l">
              <a:spcBef>
                <a:spcPts val="5900"/>
              </a:spcBef>
              <a:buClr>
                <a:srgbClr val="646464"/>
              </a:buClr>
              <a:buSzPct val="90000"/>
              <a:buChar char="•"/>
              <a:defRPr sz="5000"/>
            </a:lvl5pPr>
            <a:lvl6pPr marL="3810000" indent="-635000" algn="l">
              <a:spcBef>
                <a:spcPts val="5900"/>
              </a:spcBef>
              <a:buClr>
                <a:srgbClr val="646464"/>
              </a:buClr>
              <a:buSzPct val="90000"/>
              <a:buChar char="•"/>
              <a:defRPr sz="5000"/>
            </a:lvl6pPr>
            <a:lvl7pPr marL="4445000" indent="-635000" algn="l">
              <a:spcBef>
                <a:spcPts val="5900"/>
              </a:spcBef>
              <a:buClr>
                <a:srgbClr val="646464"/>
              </a:buClr>
              <a:buSzPct val="90000"/>
              <a:buChar char="•"/>
              <a:defRPr sz="5000"/>
            </a:lvl7pPr>
            <a:lvl8pPr marL="5080000" indent="-635000" algn="l">
              <a:spcBef>
                <a:spcPts val="5900"/>
              </a:spcBef>
              <a:buClr>
                <a:srgbClr val="646464"/>
              </a:buClr>
              <a:buSzPct val="90000"/>
              <a:buChar char="•"/>
              <a:defRPr sz="5000"/>
            </a:lvl8pPr>
            <a:lvl9pPr marL="5715000" indent="-635000" algn="l">
              <a:spcBef>
                <a:spcPts val="5900"/>
              </a:spcBef>
              <a:buClr>
                <a:srgbClr val="646464"/>
              </a:buClr>
              <a:buSzPct val="90000"/>
              <a:buChar char="•"/>
              <a:defRPr sz="5000"/>
            </a:lvl9pPr>
          </a:lstStyle>
          <a:p>
            <a:pPr marL="0" lvl="0" indent="0">
              <a:buNone/>
            </a:pPr>
            <a:endParaRPr lang="en-IN" sz="1600">
              <a:sym typeface="Avenir Light"/>
            </a:endParaRPr>
          </a:p>
        </p:txBody>
      </p:sp>
      <p:sp>
        <p:nvSpPr>
          <p:cNvPr id="7" name="TextBox 6">
            <a:extLst>
              <a:ext uri="{FF2B5EF4-FFF2-40B4-BE49-F238E27FC236}">
                <a16:creationId xmlns:a16="http://schemas.microsoft.com/office/drawing/2014/main" id="{83CABF8C-B00F-B7AA-D6F8-37417EB05750}"/>
              </a:ext>
            </a:extLst>
          </p:cNvPr>
          <p:cNvSpPr txBox="1"/>
          <p:nvPr userDrawn="1"/>
        </p:nvSpPr>
        <p:spPr>
          <a:xfrm>
            <a:off x="44352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2" name="TextBox 11">
            <a:extLst>
              <a:ext uri="{FF2B5EF4-FFF2-40B4-BE49-F238E27FC236}">
                <a16:creationId xmlns:a16="http://schemas.microsoft.com/office/drawing/2014/main" id="{B48BD550-CD33-40BC-93CA-D83A652BC5EC}"/>
              </a:ext>
            </a:extLst>
          </p:cNvPr>
          <p:cNvSpPr txBox="1"/>
          <p:nvPr userDrawn="1"/>
        </p:nvSpPr>
        <p:spPr>
          <a:xfrm>
            <a:off x="83595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4" name="Content Placeholder 13">
            <a:extLst>
              <a:ext uri="{FF2B5EF4-FFF2-40B4-BE49-F238E27FC236}">
                <a16:creationId xmlns:a16="http://schemas.microsoft.com/office/drawing/2014/main" id="{D6BA48F2-4649-A629-298A-CAEE897445BE}"/>
              </a:ext>
            </a:extLst>
          </p:cNvPr>
          <p:cNvSpPr>
            <a:spLocks noGrp="1"/>
          </p:cNvSpPr>
          <p:nvPr>
            <p:ph sz="quarter" idx="15"/>
          </p:nvPr>
        </p:nvSpPr>
        <p:spPr>
          <a:xfrm>
            <a:off x="700165" y="1386350"/>
            <a:ext cx="2837051" cy="419893"/>
          </a:xfrm>
        </p:spPr>
        <p:txBody>
          <a:bodyPr vert="horz" lIns="91440" tIns="45720" rIns="91440" bIns="45720" rtlCol="0">
            <a:normAutofit/>
          </a:bodyPr>
          <a:lstStyle>
            <a:lvl1pPr marL="0" indent="0">
              <a:buFont typeface="Arial" panose="020B0604020202020204" pitchFamily="34" charset="0"/>
              <a:buNone/>
              <a:defRPr lang="en-IN" sz="1600" dirty="0"/>
            </a:lvl1pPr>
          </a:lstStyle>
          <a:p>
            <a:pPr marL="313936" lvl="0" indent="-313936"/>
            <a:r>
              <a:rPr lang="en-US"/>
              <a:t>Click to edit</a:t>
            </a:r>
            <a:endParaRPr lang="en-IN"/>
          </a:p>
        </p:txBody>
      </p:sp>
      <p:sp>
        <p:nvSpPr>
          <p:cNvPr id="15" name="Content Placeholder 13">
            <a:extLst>
              <a:ext uri="{FF2B5EF4-FFF2-40B4-BE49-F238E27FC236}">
                <a16:creationId xmlns:a16="http://schemas.microsoft.com/office/drawing/2014/main" id="{F30044D2-3F90-996D-02F2-F9E72D33E316}"/>
              </a:ext>
            </a:extLst>
          </p:cNvPr>
          <p:cNvSpPr>
            <a:spLocks noGrp="1"/>
          </p:cNvSpPr>
          <p:nvPr>
            <p:ph sz="quarter" idx="16"/>
          </p:nvPr>
        </p:nvSpPr>
        <p:spPr>
          <a:xfrm>
            <a:off x="4677475"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6" name="Content Placeholder 13">
            <a:extLst>
              <a:ext uri="{FF2B5EF4-FFF2-40B4-BE49-F238E27FC236}">
                <a16:creationId xmlns:a16="http://schemas.microsoft.com/office/drawing/2014/main" id="{174C7204-C6EB-8172-BF36-AC8AE9CE0893}"/>
              </a:ext>
            </a:extLst>
          </p:cNvPr>
          <p:cNvSpPr>
            <a:spLocks noGrp="1"/>
          </p:cNvSpPr>
          <p:nvPr>
            <p:ph sz="quarter" idx="17"/>
          </p:nvPr>
        </p:nvSpPr>
        <p:spPr>
          <a:xfrm>
            <a:off x="8654784"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7" name="Content Placeholder 16">
            <a:extLst>
              <a:ext uri="{FF2B5EF4-FFF2-40B4-BE49-F238E27FC236}">
                <a16:creationId xmlns:a16="http://schemas.microsoft.com/office/drawing/2014/main" id="{662012E6-36EC-457C-0FE1-331416792D0B}"/>
              </a:ext>
            </a:extLst>
          </p:cNvPr>
          <p:cNvSpPr>
            <a:spLocks noGrp="1"/>
          </p:cNvSpPr>
          <p:nvPr>
            <p:ph sz="quarter" idx="18" hasCustomPrompt="1"/>
          </p:nvPr>
        </p:nvSpPr>
        <p:spPr>
          <a:xfrm>
            <a:off x="400051" y="19942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8" name="Content Placeholder 16">
            <a:extLst>
              <a:ext uri="{FF2B5EF4-FFF2-40B4-BE49-F238E27FC236}">
                <a16:creationId xmlns:a16="http://schemas.microsoft.com/office/drawing/2014/main" id="{491350C5-14A1-0294-A4D5-C5F8B5527AD5}"/>
              </a:ext>
            </a:extLst>
          </p:cNvPr>
          <p:cNvSpPr>
            <a:spLocks noGrp="1"/>
          </p:cNvSpPr>
          <p:nvPr>
            <p:ph sz="quarter" idx="19" hasCustomPrompt="1"/>
          </p:nvPr>
        </p:nvSpPr>
        <p:spPr>
          <a:xfrm>
            <a:off x="6418731" y="19934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9" name="Content Placeholder 16">
            <a:extLst>
              <a:ext uri="{FF2B5EF4-FFF2-40B4-BE49-F238E27FC236}">
                <a16:creationId xmlns:a16="http://schemas.microsoft.com/office/drawing/2014/main" id="{CDCA03FE-92C6-8986-9ADB-74B1484545B9}"/>
              </a:ext>
            </a:extLst>
          </p:cNvPr>
          <p:cNvSpPr>
            <a:spLocks noGrp="1"/>
          </p:cNvSpPr>
          <p:nvPr>
            <p:ph sz="quarter" idx="20" hasCustomPrompt="1"/>
          </p:nvPr>
        </p:nvSpPr>
        <p:spPr>
          <a:xfrm>
            <a:off x="400051" y="4176002"/>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20" name="Content Placeholder 16">
            <a:extLst>
              <a:ext uri="{FF2B5EF4-FFF2-40B4-BE49-F238E27FC236}">
                <a16:creationId xmlns:a16="http://schemas.microsoft.com/office/drawing/2014/main" id="{CD578543-297C-5409-42ED-33BED2BCD6B9}"/>
              </a:ext>
            </a:extLst>
          </p:cNvPr>
          <p:cNvSpPr>
            <a:spLocks noGrp="1"/>
          </p:cNvSpPr>
          <p:nvPr>
            <p:ph sz="quarter" idx="21" hasCustomPrompt="1"/>
          </p:nvPr>
        </p:nvSpPr>
        <p:spPr>
          <a:xfrm>
            <a:off x="6418731" y="4175200"/>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Tree>
    <p:extLst>
      <p:ext uri="{BB962C8B-B14F-4D97-AF65-F5344CB8AC3E}">
        <p14:creationId xmlns:p14="http://schemas.microsoft.com/office/powerpoint/2010/main" val="1676112993"/>
      </p:ext>
    </p:extLst>
  </p:cSld>
  <p:clrMapOvr>
    <a:masterClrMapping/>
  </p:clrMapOvr>
  <p:transition spd="med"/>
  <p:extLst>
    <p:ext uri="{DCECCB84-F9BA-43D5-87BE-67443E8EF086}">
      <p15:sldGuideLst xmlns:p15="http://schemas.microsoft.com/office/powerpoint/2012/main">
        <p15:guide id="1" pos="2775">
          <p15:clr>
            <a:srgbClr val="FBAE40"/>
          </p15:clr>
        </p15:guide>
        <p15:guide id="2" orient="horz" pos="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86330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89885-BDA6-4E71-B5FE-67249B14CE6E}"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97068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263926"/>
            <a:ext cx="5181600" cy="48463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63926"/>
            <a:ext cx="51816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F89885-BDA6-4E71-B5FE-67249B14CE6E}"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17962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12873"/>
            <a:ext cx="10515600" cy="640080"/>
          </a:xfrm>
        </p:spPr>
        <p:txBody>
          <a:bodyPr/>
          <a:lstStyle/>
          <a:p>
            <a:r>
              <a:rPr lang="en-US"/>
              <a:t>Click to edit Master title style</a:t>
            </a:r>
          </a:p>
        </p:txBody>
      </p:sp>
      <p:sp>
        <p:nvSpPr>
          <p:cNvPr id="3" name="Text Placeholder 2"/>
          <p:cNvSpPr>
            <a:spLocks noGrp="1"/>
          </p:cNvSpPr>
          <p:nvPr>
            <p:ph type="body" idx="1"/>
          </p:nvPr>
        </p:nvSpPr>
        <p:spPr>
          <a:xfrm>
            <a:off x="839788" y="130233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52823"/>
            <a:ext cx="5157787"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0233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52823"/>
            <a:ext cx="5183188"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F89885-BDA6-4E71-B5FE-67249B14CE6E}" type="datetimeFigureOut">
              <a:rPr lang="en-US" smtClean="0"/>
              <a:pPr/>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0331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F89885-BDA6-4E71-B5FE-67249B14CE6E}" type="datetimeFigureOut">
              <a:rPr lang="en-US" smtClean="0"/>
              <a:pPr/>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46469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89885-BDA6-4E71-B5FE-67249B14CE6E}"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0307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18504"/>
            <a:ext cx="617220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404253"/>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60177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418502"/>
            <a:ext cx="617220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404256"/>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4362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p:cNvGrpSpPr/>
          <p:nvPr userDrawn="1"/>
        </p:nvGrpSpPr>
        <p:grpSpPr>
          <a:xfrm>
            <a:off x="368884" y="6309360"/>
            <a:ext cx="9404832" cy="548640"/>
            <a:chOff x="25984" y="6309360"/>
            <a:chExt cx="9404832" cy="548640"/>
          </a:xfrm>
        </p:grpSpPr>
        <p:sp>
          <p:nvSpPr>
            <p:cNvPr id="8" name="Rectangle 7"/>
            <p:cNvSpPr/>
            <p:nvPr/>
          </p:nvSpPr>
          <p:spPr>
            <a:xfrm>
              <a:off x="4741392" y="6309360"/>
              <a:ext cx="233172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84" y="6309360"/>
              <a:ext cx="2331720" cy="5486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99096" y="6309360"/>
              <a:ext cx="2331720" cy="54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83688" y="6309360"/>
              <a:ext cx="233172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userDrawn="1">
            <p:ph type="title"/>
          </p:nvPr>
        </p:nvSpPr>
        <p:spPr>
          <a:xfrm>
            <a:off x="838200" y="261260"/>
            <a:ext cx="10515600" cy="6400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userDrawn="1">
            <p:ph type="body" idx="1"/>
          </p:nvPr>
        </p:nvSpPr>
        <p:spPr>
          <a:xfrm>
            <a:off x="838200" y="1224727"/>
            <a:ext cx="10515600" cy="48463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2"/>
          </p:nvPr>
        </p:nvSpPr>
        <p:spPr>
          <a:xfrm>
            <a:off x="838200" y="6414497"/>
            <a:ext cx="201168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5EF89885-BDA6-4E71-B5FE-67249B14CE6E}" type="datetimeFigureOut">
              <a:rPr lang="en-US" smtClean="0"/>
              <a:pPr/>
              <a:t>2/29/2024</a:t>
            </a:fld>
            <a:endParaRPr lang="en-US"/>
          </a:p>
        </p:txBody>
      </p:sp>
      <p:sp>
        <p:nvSpPr>
          <p:cNvPr id="5" name="Footer Placeholder 4"/>
          <p:cNvSpPr>
            <a:spLocks noGrp="1"/>
          </p:cNvSpPr>
          <p:nvPr userDrawn="1">
            <p:ph type="ftr" sz="quarter" idx="3"/>
          </p:nvPr>
        </p:nvSpPr>
        <p:spPr>
          <a:xfrm>
            <a:off x="2784565" y="6414497"/>
            <a:ext cx="4480560" cy="365125"/>
          </a:xfrm>
          <a:prstGeom prst="rect">
            <a:avLst/>
          </a:prstGeom>
        </p:spPr>
        <p:txBody>
          <a:bodyPr vert="horz" lIns="91440" tIns="45720" rIns="91440" bIns="45720" rtlCol="0" anchor="ctr"/>
          <a:lstStyle>
            <a:lvl1pPr algn="ctr">
              <a:defRPr sz="16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http://www.Teloxis.com</a:t>
            </a:r>
          </a:p>
        </p:txBody>
      </p:sp>
      <p:sp>
        <p:nvSpPr>
          <p:cNvPr id="6" name="Slide Number Placeholder 5"/>
          <p:cNvSpPr>
            <a:spLocks noGrp="1"/>
          </p:cNvSpPr>
          <p:nvPr userDrawn="1">
            <p:ph type="sldNum" sz="quarter" idx="4"/>
          </p:nvPr>
        </p:nvSpPr>
        <p:spPr>
          <a:xfrm>
            <a:off x="7382686" y="6414497"/>
            <a:ext cx="201168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0A020700-1ED6-489D-A9D1-3A3E929B442C}" type="slidenum">
              <a:rPr lang="en-US" smtClean="0"/>
              <a:pPr/>
              <a:t>‹#›</a:t>
            </a:fld>
            <a:endParaRPr lang="en-US"/>
          </a:p>
        </p:txBody>
      </p:sp>
      <p:pic>
        <p:nvPicPr>
          <p:cNvPr id="14" name="Picture 2" descr="Teloxis"/>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772650" y="6274796"/>
            <a:ext cx="15811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08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 y="2621280"/>
            <a:ext cx="11750040" cy="2000548"/>
          </a:xfrm>
          <a:prstGeom prst="rect">
            <a:avLst/>
          </a:prstGeom>
          <a:noFill/>
        </p:spPr>
        <p:txBody>
          <a:bodyPr wrap="square" rtlCol="0">
            <a:spAutoFit/>
          </a:bodyPr>
          <a:lstStyle/>
          <a:p>
            <a:pPr lvl="1" algn="ctr"/>
            <a:r>
              <a:rPr lang="en-US" sz="3200" dirty="0">
                <a:latin typeface="Segoe UI" pitchFamily="34" charset="0"/>
                <a:ea typeface="Segoe UI" pitchFamily="34" charset="0"/>
                <a:cs typeface="Segoe UI" pitchFamily="34" charset="0"/>
              </a:rPr>
              <a:t>Case Studies</a:t>
            </a:r>
          </a:p>
          <a:p>
            <a:pPr lvl="1" algn="ctr"/>
            <a:r>
              <a:rPr lang="en-US" sz="3200" dirty="0">
                <a:latin typeface="Segoe UI" pitchFamily="34" charset="0"/>
                <a:ea typeface="Segoe UI" pitchFamily="34" charset="0"/>
                <a:cs typeface="Segoe UI" pitchFamily="34" charset="0"/>
              </a:rPr>
              <a:t>By</a:t>
            </a:r>
            <a:endParaRPr lang="en-US" sz="4400" dirty="0">
              <a:latin typeface="Segoe UI" pitchFamily="34" charset="0"/>
              <a:ea typeface="Segoe UI" pitchFamily="34" charset="0"/>
              <a:cs typeface="Segoe UI" pitchFamily="34" charset="0"/>
            </a:endParaRPr>
          </a:p>
          <a:p>
            <a:pPr lvl="1" algn="ctr"/>
            <a:r>
              <a:rPr lang="en-US" sz="6000" dirty="0">
                <a:latin typeface="Segoe UI" pitchFamily="34" charset="0"/>
                <a:ea typeface="Segoe UI" pitchFamily="34" charset="0"/>
                <a:cs typeface="Segoe UI" pitchFamily="34" charset="0"/>
              </a:rPr>
              <a:t>S. Lakshmanaraj</a:t>
            </a:r>
          </a:p>
        </p:txBody>
      </p:sp>
    </p:spTree>
    <p:extLst>
      <p:ext uri="{BB962C8B-B14F-4D97-AF65-F5344CB8AC3E}">
        <p14:creationId xmlns:p14="http://schemas.microsoft.com/office/powerpoint/2010/main" val="276093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10</a:t>
            </a:fld>
            <a:endParaRPr lang="en-US">
              <a:solidFill>
                <a:srgbClr val="000000">
                  <a:lumMod val="65000"/>
                  <a:lumOff val="35000"/>
                </a:srgbClr>
              </a:solidFill>
            </a:endParaRPr>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475989" y="983453"/>
            <a:ext cx="4905013" cy="5596270"/>
            <a:chOff x="228598" y="504100"/>
            <a:chExt cx="2243139" cy="4197202"/>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0"/>
              <a:ext cx="2173350" cy="4197202"/>
              <a:chOff x="1890958" y="1906314"/>
              <a:chExt cx="2054104" cy="2209832"/>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288048" cy="12705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Summary</a:t>
                </a:r>
                <a:endParaRPr lang="id-ID" sz="2091" b="1">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2042219"/>
              </a:xfrm>
              <a:prstGeom prst="rect">
                <a:avLst/>
              </a:prstGeom>
              <a:noFill/>
            </p:spPr>
            <p:txBody>
              <a:bodyPr wrap="square" lIns="0" tIns="0" rIns="0" bIns="0" rtlCol="0">
                <a:spAutoFit/>
              </a:bodyPr>
              <a:lstStyle/>
              <a:p>
                <a:pPr algn="l"/>
                <a:r>
                  <a:rPr lang="en-US" sz="1867" dirty="0">
                    <a:latin typeface="☞Gilroy-Medium" panose="00000600000000000000" pitchFamily="2" charset="0"/>
                  </a:rPr>
                  <a:t>ETP is an Omni-channel Retail Software company serving market leaders in 24 countries across the Asia Paciﬁc, India, and the Middle East regions. ETP’s retail and e-commerce solutions include Omni-channel orchestration, POS, Mobility, CRM, Marketing Campaigns, Promotion Management, Smart Order Management, Supply Chain Management, Product Information and Inventory Management, Marketplace Management, and Analytics. ETP has successfully executed over 500 enterprise software projects for 500+ brands. ETP’s unique value proposition is its ability to consistently deliver enterprise-grade Omni-channel solutions to its customers and build long-term strategic partnerships spanning decades.</a:t>
                </a:r>
              </a:p>
            </p:txBody>
          </p:sp>
        </p:grpSp>
      </p:grpSp>
      <p:grpSp>
        <p:nvGrpSpPr>
          <p:cNvPr id="38" name="Group 37">
            <a:extLst>
              <a:ext uri="{FF2B5EF4-FFF2-40B4-BE49-F238E27FC236}">
                <a16:creationId xmlns:a16="http://schemas.microsoft.com/office/drawing/2014/main" id="{41C59755-9AC1-5740-3091-A6AB1F5BAC27}"/>
              </a:ext>
            </a:extLst>
          </p:cNvPr>
          <p:cNvGrpSpPr/>
          <p:nvPr/>
        </p:nvGrpSpPr>
        <p:grpSpPr>
          <a:xfrm>
            <a:off x="5381002" y="987517"/>
            <a:ext cx="6681562" cy="3041452"/>
            <a:chOff x="200488" y="508148"/>
            <a:chExt cx="2364283" cy="2461886"/>
          </a:xfrm>
        </p:grpSpPr>
        <p:sp>
          <p:nvSpPr>
            <p:cNvPr id="39" name="Rectangle 38">
              <a:extLst>
                <a:ext uri="{FF2B5EF4-FFF2-40B4-BE49-F238E27FC236}">
                  <a16:creationId xmlns:a16="http://schemas.microsoft.com/office/drawing/2014/main" id="{C16E0D4D-8C61-D8F0-5F05-1EC5F7A4BFD1}"/>
                </a:ext>
              </a:extLst>
            </p:cNvPr>
            <p:cNvSpPr/>
            <p:nvPr/>
          </p:nvSpPr>
          <p:spPr>
            <a:xfrm>
              <a:off x="200488" y="778669"/>
              <a:ext cx="2364283" cy="219136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324F91E4-228F-15E7-5102-EE7B6851A28F}"/>
                </a:ext>
              </a:extLst>
            </p:cNvPr>
            <p:cNvGrpSpPr/>
            <p:nvPr/>
          </p:nvGrpSpPr>
          <p:grpSpPr>
            <a:xfrm>
              <a:off x="228598" y="508148"/>
              <a:ext cx="2336172" cy="2407445"/>
              <a:chOff x="1855957" y="1908446"/>
              <a:chExt cx="2207993" cy="1267523"/>
            </a:xfrm>
          </p:grpSpPr>
          <p:sp>
            <p:nvSpPr>
              <p:cNvPr id="41" name="TextBox 40">
                <a:extLst>
                  <a:ext uri="{FF2B5EF4-FFF2-40B4-BE49-F238E27FC236}">
                    <a16:creationId xmlns:a16="http://schemas.microsoft.com/office/drawing/2014/main" id="{C6CFFCED-2D6F-ADEA-517E-637F6B5A605B}"/>
                  </a:ext>
                </a:extLst>
              </p:cNvPr>
              <p:cNvSpPr txBox="1"/>
              <p:nvPr/>
            </p:nvSpPr>
            <p:spPr>
              <a:xfrm>
                <a:off x="1855957" y="1908446"/>
                <a:ext cx="2120064" cy="13712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Engagement</a:t>
                </a:r>
                <a:endParaRPr lang="id-ID" sz="2091" b="1">
                  <a:solidFill>
                    <a:srgbClr val="00B0F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B0FE49E6-B9D7-F300-D929-3AAFE0E6B7B2}"/>
                  </a:ext>
                </a:extLst>
              </p:cNvPr>
              <p:cNvSpPr txBox="1"/>
              <p:nvPr/>
            </p:nvSpPr>
            <p:spPr>
              <a:xfrm>
                <a:off x="1890958" y="2073927"/>
                <a:ext cx="2172992" cy="1102042"/>
              </a:xfrm>
              <a:prstGeom prst="rect">
                <a:avLst/>
              </a:prstGeom>
              <a:noFill/>
            </p:spPr>
            <p:txBody>
              <a:bodyPr wrap="square" lIns="0" tIns="0" rIns="0" bIns="0" rtlCol="0" anchor="t">
                <a:spAutoFit/>
              </a:bodyPr>
              <a:lstStyle/>
              <a:p>
                <a:pPr algn="l"/>
                <a:r>
                  <a:rPr lang="en-US" sz="1867" dirty="0">
                    <a:latin typeface="☞Gilroy-Medium"/>
                  </a:rPr>
                  <a:t>ETP has deployed a Point of Sale (POS) system using an old legacy client-server architecture, incorporating outdated Java Enterprise Beans and employing XSLT transformation for the UI interface. The objective is to migrate this system to a modern Angular application with a Spring Boot REST API, offering the flexibility of deployment either in the cloud or on-premises. ETP is actively seeking partners to collaborate with their team, expediting the development process and facilitating timely releases</a:t>
                </a:r>
                <a:endParaRPr lang="en-US" sz="2400" dirty="0">
                  <a:latin typeface="☞Gilroy-Medium"/>
                </a:endParaRPr>
              </a:p>
            </p:txBody>
          </p:sp>
        </p:grpSp>
      </p:grpSp>
      <p:grpSp>
        <p:nvGrpSpPr>
          <p:cNvPr id="43" name="Group 42">
            <a:extLst>
              <a:ext uri="{FF2B5EF4-FFF2-40B4-BE49-F238E27FC236}">
                <a16:creationId xmlns:a16="http://schemas.microsoft.com/office/drawing/2014/main" id="{AA03A664-FE44-1FB3-D0C6-97DA12017775}"/>
              </a:ext>
            </a:extLst>
          </p:cNvPr>
          <p:cNvGrpSpPr/>
          <p:nvPr/>
        </p:nvGrpSpPr>
        <p:grpSpPr>
          <a:xfrm>
            <a:off x="5390353" y="4032777"/>
            <a:ext cx="6672207" cy="2442923"/>
            <a:chOff x="228598" y="500639"/>
            <a:chExt cx="2246350" cy="2083247"/>
          </a:xfrm>
        </p:grpSpPr>
        <p:sp>
          <p:nvSpPr>
            <p:cNvPr id="44" name="Rectangle 43">
              <a:extLst>
                <a:ext uri="{FF2B5EF4-FFF2-40B4-BE49-F238E27FC236}">
                  <a16:creationId xmlns:a16="http://schemas.microsoft.com/office/drawing/2014/main" id="{F69EA75F-704F-CC68-6289-B3788ECFAAD1}"/>
                </a:ext>
              </a:extLst>
            </p:cNvPr>
            <p:cNvSpPr/>
            <p:nvPr/>
          </p:nvSpPr>
          <p:spPr>
            <a:xfrm>
              <a:off x="228598" y="778669"/>
              <a:ext cx="2243139" cy="18052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5" name="Group 44">
              <a:extLst>
                <a:ext uri="{FF2B5EF4-FFF2-40B4-BE49-F238E27FC236}">
                  <a16:creationId xmlns:a16="http://schemas.microsoft.com/office/drawing/2014/main" id="{62D458C1-2A40-4FF8-C603-6AB893D482E0}"/>
                </a:ext>
              </a:extLst>
            </p:cNvPr>
            <p:cNvGrpSpPr/>
            <p:nvPr/>
          </p:nvGrpSpPr>
          <p:grpSpPr>
            <a:xfrm>
              <a:off x="228598" y="500639"/>
              <a:ext cx="2246350" cy="2036951"/>
              <a:chOff x="1855957" y="1904491"/>
              <a:chExt cx="2123099" cy="1072457"/>
            </a:xfrm>
          </p:grpSpPr>
          <p:sp>
            <p:nvSpPr>
              <p:cNvPr id="46" name="TextBox 45">
                <a:extLst>
                  <a:ext uri="{FF2B5EF4-FFF2-40B4-BE49-F238E27FC236}">
                    <a16:creationId xmlns:a16="http://schemas.microsoft.com/office/drawing/2014/main" id="{714E3A1C-81B3-465D-D104-90339DE31367}"/>
                  </a:ext>
                </a:extLst>
              </p:cNvPr>
              <p:cNvSpPr txBox="1"/>
              <p:nvPr/>
            </p:nvSpPr>
            <p:spPr>
              <a:xfrm>
                <a:off x="1855957" y="1904491"/>
                <a:ext cx="2120064" cy="14446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Solution</a:t>
                </a:r>
                <a:endParaRPr lang="id-ID" sz="2091" b="1">
                  <a:solidFill>
                    <a:srgbClr val="00B0F0"/>
                  </a:solidFill>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B78FCC5D-A0C5-5F82-935C-564433C0281C}"/>
                  </a:ext>
                </a:extLst>
              </p:cNvPr>
              <p:cNvSpPr txBox="1"/>
              <p:nvPr/>
            </p:nvSpPr>
            <p:spPr>
              <a:xfrm>
                <a:off x="1890958" y="2073927"/>
                <a:ext cx="2088098" cy="903021"/>
              </a:xfrm>
              <a:prstGeom prst="rect">
                <a:avLst/>
              </a:prstGeom>
              <a:noFill/>
            </p:spPr>
            <p:txBody>
              <a:bodyPr wrap="square" lIns="0" tIns="0" rIns="0" bIns="0" rtlCol="0" anchor="t">
                <a:spAutoFit/>
              </a:bodyPr>
              <a:lstStyle/>
              <a:p>
                <a:pPr algn="l"/>
                <a:r>
                  <a:rPr lang="en-US" sz="1867" dirty="0">
                    <a:latin typeface="☞Gilroy-Medium"/>
                  </a:rPr>
                  <a:t>I2I has identified the resources to work with ETP to have right mix of domain </a:t>
                </a:r>
                <a:r>
                  <a:rPr lang="en-US" sz="1867" dirty="0" err="1">
                    <a:latin typeface="☞Gilroy-Medium"/>
                  </a:rPr>
                  <a:t>sme</a:t>
                </a:r>
                <a:r>
                  <a:rPr lang="en-US" sz="1867" dirty="0">
                    <a:latin typeface="☞Gilroy-Medium"/>
                  </a:rPr>
                  <a:t>, technical delivery team, consulting and quality assurance team into 3 </a:t>
                </a:r>
                <a:r>
                  <a:rPr lang="en-US" sz="1867" dirty="0" err="1">
                    <a:latin typeface="☞Gilroy-Medium"/>
                  </a:rPr>
                  <a:t>CoEs</a:t>
                </a:r>
                <a:r>
                  <a:rPr lang="en-US" sz="1867" dirty="0">
                    <a:latin typeface="☞Gilroy-Medium"/>
                  </a:rPr>
                  <a:t> namely R&amp;D , Projects  and Consulting </a:t>
                </a:r>
                <a:r>
                  <a:rPr lang="en-US" sz="1867" dirty="0" err="1">
                    <a:latin typeface="☞Gilroy-Medium"/>
                  </a:rPr>
                  <a:t>CoEs</a:t>
                </a:r>
                <a:r>
                  <a:rPr lang="en-US" sz="1867" dirty="0">
                    <a:latin typeface="☞Gilroy-Medium"/>
                  </a:rPr>
                  <a:t>. </a:t>
                </a:r>
                <a:endParaRPr lang="en-US" sz="1867" dirty="0">
                  <a:latin typeface="☞Gilroy-Medium" panose="00000600000000000000" pitchFamily="2" charset="0"/>
                </a:endParaRPr>
              </a:p>
              <a:p>
                <a:pPr algn="l"/>
                <a:r>
                  <a:rPr lang="en-US" sz="1867" dirty="0">
                    <a:latin typeface="☞Gilroy-Medium"/>
                  </a:rPr>
                  <a:t>In subsequent slides, we have listed down the projects taken by each COE, their problem statement summary, challenges, solution and outcome.</a:t>
                </a:r>
              </a:p>
            </p:txBody>
          </p:sp>
        </p:grpSp>
      </p:grpSp>
    </p:spTree>
    <p:extLst>
      <p:ext uri="{BB962C8B-B14F-4D97-AF65-F5344CB8AC3E}">
        <p14:creationId xmlns:p14="http://schemas.microsoft.com/office/powerpoint/2010/main" val="5843706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11</a:t>
            </a:fld>
            <a:endParaRPr lang="en-US">
              <a:solidFill>
                <a:srgbClr val="000000">
                  <a:lumMod val="65000"/>
                  <a:lumOff val="35000"/>
                </a:srgbClr>
              </a:solidFill>
            </a:endParaRPr>
          </a:p>
        </p:txBody>
      </p:sp>
      <p:sp>
        <p:nvSpPr>
          <p:cNvPr id="24" name="Subtitle 16">
            <a:extLst>
              <a:ext uri="{FF2B5EF4-FFF2-40B4-BE49-F238E27FC236}">
                <a16:creationId xmlns:a16="http://schemas.microsoft.com/office/drawing/2014/main" id="{24E89791-910A-A0AD-DBA5-4348C57725B7}"/>
              </a:ext>
            </a:extLst>
          </p:cNvPr>
          <p:cNvSpPr txBox="1">
            <a:spLocks/>
          </p:cNvSpPr>
          <p:nvPr/>
        </p:nvSpPr>
        <p:spPr>
          <a:xfrm>
            <a:off x="700166" y="5163333"/>
            <a:ext cx="10791668"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pPr hangingPunct="1"/>
            <a:endParaRPr lang="en-IN" sz="1867"/>
          </a:p>
          <a:p>
            <a:pPr hangingPunct="1"/>
            <a:endParaRPr lang="en-IN" sz="1867"/>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738675" y="983454"/>
            <a:ext cx="4981223" cy="5461966"/>
            <a:chOff x="228598" y="504101"/>
            <a:chExt cx="2243139" cy="4096474"/>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1"/>
              <a:ext cx="2173350" cy="3981711"/>
              <a:chOff x="1890958" y="1906314"/>
              <a:chExt cx="2054104" cy="2096375"/>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594014"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Top 5 Business Challenges</a:t>
                </a:r>
                <a:endParaRPr lang="en-US" sz="2067" b="1" dirty="0">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1928762"/>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Seamless Integration Across Channels - as well as Online and Offline Mode with a unified shopping experience</a:t>
                </a:r>
              </a:p>
              <a:p>
                <a:pPr marL="380990" indent="-380990">
                  <a:buFont typeface="Arial"/>
                  <a:buChar char="•"/>
                </a:pPr>
                <a:r>
                  <a:rPr lang="en-US" sz="1867" dirty="0">
                    <a:latin typeface="☞Gilroy-Medium"/>
                  </a:rPr>
                  <a:t>Real-time Inventory Management – visible counts accurate across all channels at any given time</a:t>
                </a:r>
              </a:p>
              <a:p>
                <a:pPr marL="380990" indent="-380990">
                  <a:buFont typeface="Arial"/>
                  <a:buChar char="•"/>
                </a:pPr>
                <a:r>
                  <a:rPr lang="en-US" sz="1867" dirty="0">
                    <a:latin typeface="☞Gilroy-Medium"/>
                  </a:rPr>
                  <a:t>Customer Data Security and Privacy - ensuring compliance with data protection regulations to build and maintain trust</a:t>
                </a:r>
              </a:p>
              <a:p>
                <a:pPr marL="380990" indent="-380990">
                  <a:buFont typeface="Arial"/>
                  <a:buChar char="•"/>
                </a:pPr>
                <a:r>
                  <a:rPr lang="en-US" sz="1867" dirty="0">
                    <a:latin typeface="☞Gilroy-Medium"/>
                  </a:rPr>
                  <a:t>Dynamic Pricing and Promotions - adapt to market conditions, competitor pricing, and customer behavior</a:t>
                </a:r>
              </a:p>
              <a:p>
                <a:pPr marL="380990" indent="-380990">
                  <a:buFont typeface="Arial"/>
                  <a:buChar char="•"/>
                </a:pPr>
                <a:r>
                  <a:rPr lang="en-US" sz="1867" dirty="0">
                    <a:latin typeface="☞Gilroy-Medium"/>
                  </a:rPr>
                  <a:t>Consistent Personalized Customer Experience - across various touchpoints, including in-store, online, mobile, and social media</a:t>
                </a:r>
                <a:endParaRPr lang="en-US" sz="1867" dirty="0">
                  <a:ea typeface="+mn-lt"/>
                  <a:cs typeface="+mn-lt"/>
                </a:endParaRPr>
              </a:p>
              <a:p>
                <a:pPr marL="380990" indent="-380990">
                  <a:buFont typeface="Arial"/>
                  <a:buChar char="•"/>
                </a:pPr>
                <a:endParaRPr lang="en-US" sz="1867" dirty="0">
                  <a:latin typeface="☞Gilroy-Medium"/>
                </a:endParaRPr>
              </a:p>
            </p:txBody>
          </p:sp>
        </p:grpSp>
      </p:grpSp>
      <p:grpSp>
        <p:nvGrpSpPr>
          <p:cNvPr id="2" name="Group 1">
            <a:extLst>
              <a:ext uri="{FF2B5EF4-FFF2-40B4-BE49-F238E27FC236}">
                <a16:creationId xmlns:a16="http://schemas.microsoft.com/office/drawing/2014/main" id="{DBA42410-4D72-804A-BE4D-F132698F7F16}"/>
              </a:ext>
            </a:extLst>
          </p:cNvPr>
          <p:cNvGrpSpPr/>
          <p:nvPr/>
        </p:nvGrpSpPr>
        <p:grpSpPr>
          <a:xfrm>
            <a:off x="5758407" y="983461"/>
            <a:ext cx="6105490" cy="6170916"/>
            <a:chOff x="228598" y="504108"/>
            <a:chExt cx="2243139" cy="4628187"/>
          </a:xfrm>
        </p:grpSpPr>
        <p:sp>
          <p:nvSpPr>
            <p:cNvPr id="3" name="Rectangle 2">
              <a:extLst>
                <a:ext uri="{FF2B5EF4-FFF2-40B4-BE49-F238E27FC236}">
                  <a16:creationId xmlns:a16="http://schemas.microsoft.com/office/drawing/2014/main" id="{B4EEC189-520B-53C2-5761-EF8A9495D38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FA92A5D6-08A3-4F74-A204-FB47BD7B80BD}"/>
                </a:ext>
              </a:extLst>
            </p:cNvPr>
            <p:cNvGrpSpPr/>
            <p:nvPr/>
          </p:nvGrpSpPr>
          <p:grpSpPr>
            <a:xfrm>
              <a:off x="265631" y="504108"/>
              <a:ext cx="2173349" cy="4628187"/>
              <a:chOff x="1890958" y="1906314"/>
              <a:chExt cx="2054104" cy="2436741"/>
            </a:xfrm>
          </p:grpSpPr>
          <p:sp>
            <p:nvSpPr>
              <p:cNvPr id="6" name="TextBox 5">
                <a:extLst>
                  <a:ext uri="{FF2B5EF4-FFF2-40B4-BE49-F238E27FC236}">
                    <a16:creationId xmlns:a16="http://schemas.microsoft.com/office/drawing/2014/main" id="{85231A12-26E4-7F49-4E70-D67EE1D284B6}"/>
                  </a:ext>
                </a:extLst>
              </p:cNvPr>
              <p:cNvSpPr txBox="1"/>
              <p:nvPr/>
            </p:nvSpPr>
            <p:spPr>
              <a:xfrm>
                <a:off x="2271965" y="1906314"/>
                <a:ext cx="1288048" cy="125610"/>
              </a:xfrm>
              <a:prstGeom prst="rect">
                <a:avLst/>
              </a:prstGeom>
              <a:noFill/>
            </p:spPr>
            <p:txBody>
              <a:bodyPr wrap="square" lIns="0" tIns="0" rIns="0" bIns="0" rtlCol="0" anchor="t">
                <a:spAutoFit/>
              </a:bodyPr>
              <a:lstStyle/>
              <a:p>
                <a:r>
                  <a:rPr lang="en-US" sz="2067" b="1">
                    <a:solidFill>
                      <a:srgbClr val="00B0F0"/>
                    </a:solidFill>
                    <a:latin typeface="Segoe UI"/>
                    <a:cs typeface="Segoe UI"/>
                  </a:rPr>
                  <a:t>Top 5 Technical Challenges</a:t>
                </a:r>
                <a:endParaRPr lang="en-US" sz="2067" b="1">
                  <a:solidFill>
                    <a:srgbClr val="00B0F0"/>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92C1545-DE40-12AF-FA7E-6AF8C2BE7F11}"/>
                  </a:ext>
                </a:extLst>
              </p:cNvPr>
              <p:cNvSpPr txBox="1"/>
              <p:nvPr/>
            </p:nvSpPr>
            <p:spPr>
              <a:xfrm>
                <a:off x="1890958" y="2073927"/>
                <a:ext cx="2054104" cy="2269128"/>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Integration with Legacy Systems - with existing legacy systems, including ERP, CRM, and inventory management solutions</a:t>
                </a:r>
              </a:p>
              <a:p>
                <a:pPr marL="380990" indent="-380990">
                  <a:buFont typeface="Arial"/>
                  <a:buChar char="•"/>
                </a:pPr>
                <a:r>
                  <a:rPr lang="en-US" sz="1867" dirty="0">
                    <a:latin typeface="☞Gilroy-Medium"/>
                  </a:rPr>
                  <a:t>Scalability and Performance - scale to accommodate the growing volume of transactions depending upon seasons and provide consistent performance during peak periods</a:t>
                </a:r>
              </a:p>
              <a:p>
                <a:pPr marL="380990" indent="-380990">
                  <a:buFont typeface="Arial"/>
                  <a:buChar char="•"/>
                </a:pPr>
                <a:r>
                  <a:rPr lang="en-US" sz="1867" dirty="0">
                    <a:latin typeface="☞Gilroy-Medium"/>
                  </a:rPr>
                  <a:t>Data Synchronization Across Channels - </a:t>
                </a:r>
                <a:r>
                  <a:rPr lang="en-US" sz="1867" dirty="0">
                    <a:latin typeface="☞Gilroy-Medium"/>
                    <a:ea typeface="+mn-lt"/>
                    <a:cs typeface="+mn-lt"/>
                  </a:rPr>
                  <a:t>real-time data to provide accurate and up-to-date information on products, prices, and inventory</a:t>
                </a:r>
                <a:endParaRPr lang="en-US" sz="2400" dirty="0"/>
              </a:p>
              <a:p>
                <a:pPr marL="380990" indent="-380990">
                  <a:buFont typeface="Arial"/>
                  <a:buChar char="•"/>
                </a:pPr>
                <a:r>
                  <a:rPr lang="en-US" sz="1867" dirty="0">
                    <a:latin typeface="☞Gilroy-Medium"/>
                  </a:rPr>
                  <a:t>Mobile and Contactless Payments -</a:t>
                </a:r>
                <a:r>
                  <a:rPr lang="en-US" sz="1867" dirty="0">
                    <a:latin typeface="☞Gilroy-Medium"/>
                    <a:ea typeface="+mn-lt"/>
                    <a:cs typeface="+mn-lt"/>
                  </a:rPr>
                  <a:t> Supporting a wide range of mobile and contactless payment methods securely and seamlessly</a:t>
                </a:r>
              </a:p>
              <a:p>
                <a:pPr marL="380990" indent="-380990">
                  <a:buFont typeface="Arial"/>
                  <a:buChar char="•"/>
                </a:pPr>
                <a:r>
                  <a:rPr lang="en-US" sz="1867" dirty="0">
                    <a:latin typeface="☞Gilroy-Medium"/>
                  </a:rPr>
                  <a:t>Cybersecurity and Fraud Prevention - protect sensitive customer and transaction data from cyber threats and fraud</a:t>
                </a:r>
                <a:endParaRPr lang="en-US" sz="1867" dirty="0">
                  <a:latin typeface="☞Gilroy-Medium"/>
                  <a:ea typeface="+mn-lt"/>
                  <a:cs typeface="+mn-lt"/>
                </a:endParaRPr>
              </a:p>
              <a:p>
                <a:pPr marL="380990" indent="-380990">
                  <a:buFont typeface="Arial"/>
                  <a:buChar char="•"/>
                </a:pPr>
                <a:endParaRPr lang="en-US" sz="1867" dirty="0">
                  <a:latin typeface="☞Gilroy-Medium"/>
                </a:endParaRPr>
              </a:p>
            </p:txBody>
          </p:sp>
        </p:grpSp>
      </p:grpSp>
    </p:spTree>
    <p:extLst>
      <p:ext uri="{BB962C8B-B14F-4D97-AF65-F5344CB8AC3E}">
        <p14:creationId xmlns:p14="http://schemas.microsoft.com/office/powerpoint/2010/main" val="16802334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5">
            <a:extLst>
              <a:ext uri="{FF2B5EF4-FFF2-40B4-BE49-F238E27FC236}">
                <a16:creationId xmlns:a16="http://schemas.microsoft.com/office/drawing/2014/main" id="{85DF0A95-5308-D2EB-A0BC-0DB532515349}"/>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B37312B-1951-18FD-9C00-76C978FF2479}"/>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Provider Integrator</a:t>
            </a:r>
            <a:endParaRPr lang="en-IN" sz="2133"/>
          </a:p>
        </p:txBody>
      </p:sp>
      <p:grpSp>
        <p:nvGrpSpPr>
          <p:cNvPr id="9" name="Group 8">
            <a:extLst>
              <a:ext uri="{FF2B5EF4-FFF2-40B4-BE49-F238E27FC236}">
                <a16:creationId xmlns:a16="http://schemas.microsoft.com/office/drawing/2014/main" id="{C461D115-F9B3-8CA7-49B7-6913DE64DEC6}"/>
              </a:ext>
            </a:extLst>
          </p:cNvPr>
          <p:cNvGrpSpPr/>
          <p:nvPr/>
        </p:nvGrpSpPr>
        <p:grpSpPr>
          <a:xfrm>
            <a:off x="1" y="1347742"/>
            <a:ext cx="3691498" cy="5787629"/>
            <a:chOff x="156412" y="778669"/>
            <a:chExt cx="2714908" cy="4340722"/>
          </a:xfrm>
        </p:grpSpPr>
        <p:sp>
          <p:nvSpPr>
            <p:cNvPr id="10" name="Rectangle 9">
              <a:extLst>
                <a:ext uri="{FF2B5EF4-FFF2-40B4-BE49-F238E27FC236}">
                  <a16:creationId xmlns:a16="http://schemas.microsoft.com/office/drawing/2014/main" id="{794A5D12-DF28-DB35-5FF3-573696FA32F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CCD114C-19BA-246F-56B3-617A902494F9}"/>
                </a:ext>
              </a:extLst>
            </p:cNvPr>
            <p:cNvGrpSpPr/>
            <p:nvPr/>
          </p:nvGrpSpPr>
          <p:grpSpPr>
            <a:xfrm>
              <a:off x="289237" y="957574"/>
              <a:ext cx="2582083" cy="4161817"/>
              <a:chOff x="1913269" y="2145069"/>
              <a:chExt cx="2440411" cy="2191201"/>
            </a:xfrm>
          </p:grpSpPr>
          <p:sp>
            <p:nvSpPr>
              <p:cNvPr id="13" name="TextBox 12">
                <a:extLst>
                  <a:ext uri="{FF2B5EF4-FFF2-40B4-BE49-F238E27FC236}">
                    <a16:creationId xmlns:a16="http://schemas.microsoft.com/office/drawing/2014/main" id="{FB2D2C85-8B37-DD32-BB67-8998804303C3}"/>
                  </a:ext>
                </a:extLst>
              </p:cNvPr>
              <p:cNvSpPr txBox="1"/>
              <p:nvPr/>
            </p:nvSpPr>
            <p:spPr>
              <a:xfrm>
                <a:off x="2252757" y="2145069"/>
                <a:ext cx="210092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CEC8065-7E4E-D8C9-17F5-5C0B0BE10264}"/>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and implement a robust communication infrastructure that seamlessly integrates with a selected communication service provider.</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endParaRPr lang="en-US" sz="2400" dirty="0"/>
              </a:p>
              <a:p>
                <a:pPr marL="214201" indent="-214201">
                  <a:buFont typeface="Arial" panose="020B0604020202020204" pitchFamily="34" charset="0"/>
                  <a:buChar char="•"/>
                </a:pPr>
                <a:r>
                  <a:rPr lang="en-US" sz="1867" dirty="0">
                    <a:latin typeface="☞Gilroy-Medium"/>
                  </a:rPr>
                  <a:t>Extendable to accommodate Facebook, Instagram, and Telegram in the future.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pic>
          <p:nvPicPr>
            <p:cNvPr id="12" name="Picture 11">
              <a:extLst>
                <a:ext uri="{FF2B5EF4-FFF2-40B4-BE49-F238E27FC236}">
                  <a16:creationId xmlns:a16="http://schemas.microsoft.com/office/drawing/2014/main" id="{1256AC04-7391-A9DB-D7A7-71CB50104BAE}"/>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156412" y="876487"/>
              <a:ext cx="492021" cy="493200"/>
            </a:xfrm>
            <a:prstGeom prst="rect">
              <a:avLst/>
            </a:prstGeom>
          </p:spPr>
        </p:pic>
      </p:grpSp>
      <p:grpSp>
        <p:nvGrpSpPr>
          <p:cNvPr id="16" name="Group 15">
            <a:extLst>
              <a:ext uri="{FF2B5EF4-FFF2-40B4-BE49-F238E27FC236}">
                <a16:creationId xmlns:a16="http://schemas.microsoft.com/office/drawing/2014/main" id="{9706CEEA-0F1F-62D5-7B50-E9E89F7A27A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F04661EB-4F0F-08D9-B03B-9E265220B3B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E4EAABCD-BCE1-4050-81FC-8EE8AF7B15A6}"/>
                </a:ext>
              </a:extLst>
            </p:cNvPr>
            <p:cNvGrpSpPr/>
            <p:nvPr/>
          </p:nvGrpSpPr>
          <p:grpSpPr>
            <a:xfrm>
              <a:off x="300485" y="1027831"/>
              <a:ext cx="2162102" cy="2583113"/>
              <a:chOff x="1923900" y="2182060"/>
              <a:chExt cx="2043473" cy="1360012"/>
            </a:xfrm>
          </p:grpSpPr>
          <p:sp>
            <p:nvSpPr>
              <p:cNvPr id="22" name="TextBox 21">
                <a:extLst>
                  <a:ext uri="{FF2B5EF4-FFF2-40B4-BE49-F238E27FC236}">
                    <a16:creationId xmlns:a16="http://schemas.microsoft.com/office/drawing/2014/main" id="{82EDACF0-D225-0536-973E-837A4DC8B6F4}"/>
                  </a:ext>
                </a:extLst>
              </p:cNvPr>
              <p:cNvSpPr txBox="1"/>
              <p:nvPr/>
            </p:nvSpPr>
            <p:spPr>
              <a:xfrm>
                <a:off x="251079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460A65C-747B-F3CF-E3B4-EFB7C137A662}"/>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authentication system</a:t>
                </a:r>
              </a:p>
              <a:p>
                <a:pPr marL="214308" indent="-214308">
                  <a:buFont typeface="Arial" panose="020B0604020202020204" pitchFamily="34" charset="0"/>
                  <a:buChar char="•"/>
                </a:pPr>
                <a:r>
                  <a:rPr lang="en-US" sz="1867">
                    <a:latin typeface="☞Gilroy-Medium" panose="00000600000000000000" pitchFamily="2" charset="0"/>
                  </a:rPr>
                  <a:t>Different Request End points, Protocols, Parameters</a:t>
                </a:r>
              </a:p>
              <a:p>
                <a:pPr marL="214308" indent="-214308">
                  <a:buFont typeface="Arial" panose="020B0604020202020204" pitchFamily="34" charset="0"/>
                  <a:buChar char="•"/>
                </a:pPr>
                <a:r>
                  <a:rPr lang="en-US" sz="1867">
                    <a:latin typeface="☞Gilroy-Medium" panose="00000600000000000000" pitchFamily="2" charset="0"/>
                  </a:rPr>
                  <a:t>Different Response status</a:t>
                </a:r>
              </a:p>
              <a:p>
                <a:pPr marL="214308" indent="-214308">
                  <a:buFont typeface="Arial" panose="020B0604020202020204" pitchFamily="34" charset="0"/>
                  <a:buChar char="•"/>
                </a:pPr>
                <a:r>
                  <a:rPr lang="en-US" sz="1867">
                    <a:latin typeface="☞Gilroy-Medium" panose="00000600000000000000" pitchFamily="2" charset="0"/>
                  </a:rPr>
                  <a:t>Different polling system and session system</a:t>
                </a:r>
              </a:p>
            </p:txBody>
          </p:sp>
        </p:grpSp>
      </p:grpSp>
      <p:pic>
        <p:nvPicPr>
          <p:cNvPr id="25" name="Picture 24">
            <a:extLst>
              <a:ext uri="{FF2B5EF4-FFF2-40B4-BE49-F238E27FC236}">
                <a16:creationId xmlns:a16="http://schemas.microsoft.com/office/drawing/2014/main" id="{4827290C-D2F2-7B1C-222A-B7154F1746C3}"/>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64385B36-B71E-68EF-9B21-FF9AFE0FA43E}"/>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FAEB3A41-C800-B101-5382-82482C0BE62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288FB11A-F378-244D-7F96-DC974F7094C6}"/>
                </a:ext>
              </a:extLst>
            </p:cNvPr>
            <p:cNvGrpSpPr/>
            <p:nvPr/>
          </p:nvGrpSpPr>
          <p:grpSpPr>
            <a:xfrm>
              <a:off x="300485" y="1027832"/>
              <a:ext cx="2162102" cy="2367623"/>
              <a:chOff x="1923900" y="2182060"/>
              <a:chExt cx="2043473" cy="1246556"/>
            </a:xfrm>
          </p:grpSpPr>
          <p:sp>
            <p:nvSpPr>
              <p:cNvPr id="65" name="TextBox 64">
                <a:extLst>
                  <a:ext uri="{FF2B5EF4-FFF2-40B4-BE49-F238E27FC236}">
                    <a16:creationId xmlns:a16="http://schemas.microsoft.com/office/drawing/2014/main" id="{7A8AFF97-06A2-F318-6F42-69953A731375}"/>
                  </a:ext>
                </a:extLst>
              </p:cNvPr>
              <p:cNvSpPr txBox="1"/>
              <p:nvPr/>
            </p:nvSpPr>
            <p:spPr>
              <a:xfrm>
                <a:off x="2523015"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75052D9C-914B-B029-1D81-4D2DA2B18817}"/>
                  </a:ext>
                </a:extLst>
              </p:cNvPr>
              <p:cNvSpPr txBox="1"/>
              <p:nvPr/>
            </p:nvSpPr>
            <p:spPr>
              <a:xfrm>
                <a:off x="1923900" y="2407506"/>
                <a:ext cx="2043473" cy="1021110"/>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authentication system</a:t>
                </a:r>
              </a:p>
              <a:p>
                <a:pPr marL="214308" indent="-214308">
                  <a:buFont typeface="Arial" panose="020B0604020202020204" pitchFamily="34" charset="0"/>
                  <a:buChar char="•"/>
                </a:pPr>
                <a:r>
                  <a:rPr lang="en-US" sz="1867">
                    <a:latin typeface="☞Gilroy-Medium" panose="00000600000000000000" pitchFamily="2" charset="0"/>
                  </a:rPr>
                  <a:t>Configurable API end points, Protocols</a:t>
                </a:r>
              </a:p>
              <a:p>
                <a:pPr marL="214308" indent="-214308">
                  <a:buFont typeface="Arial" panose="020B0604020202020204" pitchFamily="34" charset="0"/>
                  <a:buChar char="•"/>
                </a:pPr>
                <a:r>
                  <a:rPr lang="en-US" sz="1867">
                    <a:latin typeface="☞Gilroy-Medium" panose="00000600000000000000" pitchFamily="2" charset="0"/>
                  </a:rPr>
                  <a:t>Mappable Response Status</a:t>
                </a:r>
              </a:p>
              <a:p>
                <a:pPr marL="214308" indent="-214308">
                  <a:buFont typeface="Arial" panose="020B0604020202020204" pitchFamily="34" charset="0"/>
                  <a:buChar char="•"/>
                </a:pPr>
                <a:r>
                  <a:rPr lang="en-US" sz="1867">
                    <a:latin typeface="☞Gilroy-Medium" panose="00000600000000000000" pitchFamily="2" charset="0"/>
                  </a:rPr>
                  <a:t>Configurable Endpoints of Polling system and intervals</a:t>
                </a:r>
              </a:p>
            </p:txBody>
          </p:sp>
        </p:grpSp>
      </p:grpSp>
      <p:pic>
        <p:nvPicPr>
          <p:cNvPr id="73" name="Picture 72">
            <a:extLst>
              <a:ext uri="{FF2B5EF4-FFF2-40B4-BE49-F238E27FC236}">
                <a16:creationId xmlns:a16="http://schemas.microsoft.com/office/drawing/2014/main" id="{55E81D75-5AB3-330F-6EA7-4A2549C209B2}"/>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08080FAD-BF08-B2A1-D706-F392282934C1}"/>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C7462584-A82D-00D7-ACA0-19EA1C7A14B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73E96A5F-F936-97DA-3AE5-0C6FDF6CA903}"/>
                </a:ext>
              </a:extLst>
            </p:cNvPr>
            <p:cNvGrpSpPr/>
            <p:nvPr/>
          </p:nvGrpSpPr>
          <p:grpSpPr>
            <a:xfrm>
              <a:off x="300485" y="993300"/>
              <a:ext cx="2162102" cy="2186662"/>
              <a:chOff x="1923900" y="2163879"/>
              <a:chExt cx="2043473" cy="1151280"/>
            </a:xfrm>
          </p:grpSpPr>
          <p:sp>
            <p:nvSpPr>
              <p:cNvPr id="123" name="TextBox 122">
                <a:extLst>
                  <a:ext uri="{FF2B5EF4-FFF2-40B4-BE49-F238E27FC236}">
                    <a16:creationId xmlns:a16="http://schemas.microsoft.com/office/drawing/2014/main" id="{39DA5DB5-45ED-B33C-88E8-37D47BF9D2B0}"/>
                  </a:ext>
                </a:extLst>
              </p:cNvPr>
              <p:cNvSpPr txBox="1"/>
              <p:nvPr/>
            </p:nvSpPr>
            <p:spPr>
              <a:xfrm>
                <a:off x="2502638" y="216387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B0B877A-65FE-CF30-D369-389ADC9201BB}"/>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all SMS and </a:t>
                </a:r>
                <a:r>
                  <a:rPr lang="en-US" sz="1867" err="1">
                    <a:latin typeface="☞Gilroy-Medium" panose="00000600000000000000" pitchFamily="2" charset="0"/>
                  </a:rPr>
                  <a:t>Whatsapp</a:t>
                </a:r>
                <a:r>
                  <a:rPr lang="en-US" sz="1867">
                    <a:latin typeface="☞Gilroy-Medium" panose="00000600000000000000" pitchFamily="2" charset="0"/>
                  </a:rPr>
                  <a:t> providers like </a:t>
                </a:r>
                <a:r>
                  <a:rPr lang="en-US" sz="1867" err="1">
                    <a:latin typeface="☞Gilroy-Medium" panose="00000600000000000000" pitchFamily="2" charset="0"/>
                  </a:rPr>
                  <a:t>Zenziva</a:t>
                </a:r>
                <a:r>
                  <a:rPr lang="en-US" sz="1867">
                    <a:latin typeface="☞Gilroy-Medium" panose="00000600000000000000" pitchFamily="2" charset="0"/>
                  </a:rPr>
                  <a:t>, </a:t>
                </a:r>
                <a:r>
                  <a:rPr lang="en-US" sz="1867" err="1">
                    <a:latin typeface="☞Gilroy-Medium" panose="00000600000000000000" pitchFamily="2" charset="0"/>
                  </a:rPr>
                  <a:t>Textlocal</a:t>
                </a:r>
                <a:r>
                  <a:rPr lang="en-US" sz="1867">
                    <a:latin typeface="☞Gilroy-Medium" panose="00000600000000000000" pitchFamily="2" charset="0"/>
                  </a:rPr>
                  <a:t>, </a:t>
                </a:r>
                <a:r>
                  <a:rPr lang="en-US" sz="1867" err="1">
                    <a:latin typeface="☞Gilroy-Medium" panose="00000600000000000000" pitchFamily="2" charset="0"/>
                  </a:rPr>
                  <a:t>Enablex</a:t>
                </a:r>
                <a:endParaRPr lang="en-US" sz="1867">
                  <a:latin typeface="☞Gilroy-Medium" panose="00000600000000000000" pitchFamily="2" charset="0"/>
                </a:endParaRPr>
              </a:p>
              <a:p>
                <a:pPr marL="214308" indent="-214308">
                  <a:buFont typeface="Arial" panose="020B0604020202020204" pitchFamily="34" charset="0"/>
                  <a:buChar char="•"/>
                </a:pPr>
                <a:r>
                  <a:rPr lang="en-US" sz="1867">
                    <a:latin typeface="☞Gilroy-Medium" panose="00000600000000000000" pitchFamily="2" charset="0"/>
                  </a:rPr>
                  <a:t>Able to Integrate all email service providers like Google, Outlook, AOL </a:t>
                </a:r>
              </a:p>
            </p:txBody>
          </p:sp>
        </p:grpSp>
      </p:grpSp>
      <p:pic>
        <p:nvPicPr>
          <p:cNvPr id="125" name="Picture 124">
            <a:extLst>
              <a:ext uri="{FF2B5EF4-FFF2-40B4-BE49-F238E27FC236}">
                <a16:creationId xmlns:a16="http://schemas.microsoft.com/office/drawing/2014/main" id="{04F01202-A4F6-A435-43B7-3FFCC1DBE7B8}"/>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37675155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37F0-68B0-EF20-A1DF-7561DB86188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7547F14-FBF1-2D00-3BB9-E1B4A37C56E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BCCCE0A6-27F9-3484-278D-B4DF1F9A1EF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TEMPLATE Generator</a:t>
            </a:r>
            <a:endParaRPr lang="en-IN" sz="2133"/>
          </a:p>
        </p:txBody>
      </p:sp>
      <p:grpSp>
        <p:nvGrpSpPr>
          <p:cNvPr id="9" name="Group 8">
            <a:extLst>
              <a:ext uri="{FF2B5EF4-FFF2-40B4-BE49-F238E27FC236}">
                <a16:creationId xmlns:a16="http://schemas.microsoft.com/office/drawing/2014/main" id="{28D470F8-62D8-72FB-61F2-C690329C3F48}"/>
              </a:ext>
            </a:extLst>
          </p:cNvPr>
          <p:cNvGrpSpPr/>
          <p:nvPr/>
        </p:nvGrpSpPr>
        <p:grpSpPr>
          <a:xfrm>
            <a:off x="0" y="1347742"/>
            <a:ext cx="3501572" cy="6074949"/>
            <a:chOff x="228598" y="778669"/>
            <a:chExt cx="2456022" cy="4556212"/>
          </a:xfrm>
        </p:grpSpPr>
        <p:sp>
          <p:nvSpPr>
            <p:cNvPr id="10" name="Rectangle 9">
              <a:extLst>
                <a:ext uri="{FF2B5EF4-FFF2-40B4-BE49-F238E27FC236}">
                  <a16:creationId xmlns:a16="http://schemas.microsoft.com/office/drawing/2014/main" id="{7C2F5B39-A7D7-8549-BA4F-492D54014AE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37A3B8E-A957-7789-BF59-2CC0F64BEA36}"/>
                </a:ext>
              </a:extLst>
            </p:cNvPr>
            <p:cNvGrpSpPr/>
            <p:nvPr/>
          </p:nvGrpSpPr>
          <p:grpSpPr>
            <a:xfrm>
              <a:off x="289237" y="1013209"/>
              <a:ext cx="2395383" cy="4321672"/>
              <a:chOff x="1913269" y="2174361"/>
              <a:chExt cx="2263955" cy="2275365"/>
            </a:xfrm>
          </p:grpSpPr>
          <p:sp>
            <p:nvSpPr>
              <p:cNvPr id="13" name="TextBox 12">
                <a:extLst>
                  <a:ext uri="{FF2B5EF4-FFF2-40B4-BE49-F238E27FC236}">
                    <a16:creationId xmlns:a16="http://schemas.microsoft.com/office/drawing/2014/main" id="{8249DAEC-D96E-B798-0ED9-60EF9E2BC71D}"/>
                  </a:ext>
                </a:extLst>
              </p:cNvPr>
              <p:cNvSpPr txBox="1"/>
              <p:nvPr/>
            </p:nvSpPr>
            <p:spPr>
              <a:xfrm>
                <a:off x="2396649" y="2174361"/>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670CB74-524B-2017-217C-00E49204521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versatile and user-friendly system designed for the creation and management of messaging templates adaptable for utilization across diverse communication channels and possess the capability to handle dynamic content insertion with localization support</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p>
            </p:txBody>
          </p:sp>
        </p:grpSp>
        <p:pic>
          <p:nvPicPr>
            <p:cNvPr id="12" name="Picture 11">
              <a:extLst>
                <a:ext uri="{FF2B5EF4-FFF2-40B4-BE49-F238E27FC236}">
                  <a16:creationId xmlns:a16="http://schemas.microsoft.com/office/drawing/2014/main" id="{28036F0F-46F4-62B0-CBC2-198475F00D67}"/>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EB73FD49-C06B-3599-7A22-DF44993E76E1}"/>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B4CBAAD1-0C8F-434C-211F-89DB2010FC9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CBDD8FF4-9926-FF13-49DC-14B8A9C339E9}"/>
                </a:ext>
              </a:extLst>
            </p:cNvPr>
            <p:cNvGrpSpPr/>
            <p:nvPr/>
          </p:nvGrpSpPr>
          <p:grpSpPr>
            <a:xfrm>
              <a:off x="300485" y="1004231"/>
              <a:ext cx="2162102" cy="3468682"/>
              <a:chOff x="1923900" y="2169634"/>
              <a:chExt cx="2043473" cy="1826265"/>
            </a:xfrm>
          </p:grpSpPr>
          <p:sp>
            <p:nvSpPr>
              <p:cNvPr id="22" name="TextBox 21">
                <a:extLst>
                  <a:ext uri="{FF2B5EF4-FFF2-40B4-BE49-F238E27FC236}">
                    <a16:creationId xmlns:a16="http://schemas.microsoft.com/office/drawing/2014/main" id="{E4D06B2E-F24B-2A00-715C-F58FC6396D9F}"/>
                  </a:ext>
                </a:extLst>
              </p:cNvPr>
              <p:cNvSpPr txBox="1"/>
              <p:nvPr/>
            </p:nvSpPr>
            <p:spPr>
              <a:xfrm>
                <a:off x="2495220" y="21696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8073EA0F-BF38-52D8-80C8-E8461E09916F}"/>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templates based on Trigged Events</a:t>
                </a:r>
              </a:p>
              <a:p>
                <a:pPr marL="214308" indent="-214308">
                  <a:buFont typeface="Arial" panose="020B0604020202020204" pitchFamily="34" charset="0"/>
                  <a:buChar char="•"/>
                </a:pPr>
                <a:r>
                  <a:rPr lang="en-US" sz="1867">
                    <a:latin typeface="☞Gilroy-Medium" panose="00000600000000000000" pitchFamily="2" charset="0"/>
                  </a:rPr>
                  <a:t>Different dynamic variables need to be fetched runtime from databases to assemble the delivery content</a:t>
                </a:r>
              </a:p>
              <a:p>
                <a:pPr marL="214308" indent="-214308">
                  <a:buFont typeface="Arial" panose="020B0604020202020204" pitchFamily="34" charset="0"/>
                  <a:buChar char="•"/>
                </a:pPr>
                <a:r>
                  <a:rPr lang="en-US" sz="1867">
                    <a:latin typeface="☞Gilroy-Medium" panose="00000600000000000000" pitchFamily="2" charset="0"/>
                  </a:rPr>
                  <a:t>Different message formats for different delivery providers</a:t>
                </a:r>
              </a:p>
              <a:p>
                <a:pPr marL="214308" indent="-214308">
                  <a:buFont typeface="Arial" panose="020B0604020202020204" pitchFamily="34" charset="0"/>
                  <a:buChar char="•"/>
                </a:pPr>
                <a:r>
                  <a:rPr lang="en-US" sz="1867">
                    <a:latin typeface="☞Gilroy-Medium" panose="00000600000000000000" pitchFamily="2" charset="0"/>
                  </a:rPr>
                  <a:t>Different languages for each customers</a:t>
                </a:r>
              </a:p>
            </p:txBody>
          </p:sp>
        </p:grpSp>
      </p:grpSp>
      <p:pic>
        <p:nvPicPr>
          <p:cNvPr id="25" name="Picture 24">
            <a:extLst>
              <a:ext uri="{FF2B5EF4-FFF2-40B4-BE49-F238E27FC236}">
                <a16:creationId xmlns:a16="http://schemas.microsoft.com/office/drawing/2014/main" id="{0E02135E-DAB6-5734-6C02-76C8DA7C9A75}"/>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7148A445-F81E-D7F7-52C8-6336E535EDD1}"/>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EAA2F0CC-B2EC-1726-D4D8-7B9B0E0195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5C8B617-5E7C-AE87-EC2A-C3582AEE0F38}"/>
                </a:ext>
              </a:extLst>
            </p:cNvPr>
            <p:cNvGrpSpPr/>
            <p:nvPr/>
          </p:nvGrpSpPr>
          <p:grpSpPr>
            <a:xfrm>
              <a:off x="300485" y="1021682"/>
              <a:ext cx="2162102" cy="3235739"/>
              <a:chOff x="1923900" y="2178822"/>
              <a:chExt cx="2043473" cy="1703620"/>
            </a:xfrm>
          </p:grpSpPr>
          <p:sp>
            <p:nvSpPr>
              <p:cNvPr id="65" name="TextBox 64">
                <a:extLst>
                  <a:ext uri="{FF2B5EF4-FFF2-40B4-BE49-F238E27FC236}">
                    <a16:creationId xmlns:a16="http://schemas.microsoft.com/office/drawing/2014/main" id="{FA65FBFF-75B0-9667-F40B-3189031C89B6}"/>
                  </a:ext>
                </a:extLst>
              </p:cNvPr>
              <p:cNvSpPr txBox="1"/>
              <p:nvPr/>
            </p:nvSpPr>
            <p:spPr>
              <a:xfrm>
                <a:off x="2523015" y="217882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CB0D343-31E3-DFCF-252F-B18628F1A961}"/>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events and editable templates in given languages</a:t>
                </a:r>
              </a:p>
              <a:p>
                <a:pPr marL="214308" indent="-214308">
                  <a:buFont typeface="Arial" panose="020B0604020202020204" pitchFamily="34" charset="0"/>
                  <a:buChar char="•"/>
                </a:pPr>
                <a:r>
                  <a:rPr lang="en-US" sz="1867">
                    <a:latin typeface="☞Gilroy-Medium" panose="00000600000000000000" pitchFamily="2" charset="0"/>
                  </a:rPr>
                  <a:t>Variable Mapper from database fields</a:t>
                </a:r>
              </a:p>
              <a:p>
                <a:pPr marL="214308" indent="-214308">
                  <a:buFont typeface="Arial" panose="020B0604020202020204" pitchFamily="34" charset="0"/>
                  <a:buChar char="•"/>
                </a:pPr>
                <a:r>
                  <a:rPr lang="en-US" sz="1867">
                    <a:latin typeface="☞Gilroy-Medium" panose="00000600000000000000" pitchFamily="2" charset="0"/>
                  </a:rPr>
                  <a:t>Auto convertor of RTF to Email format, WhatsApp format or Plain SMS format</a:t>
                </a:r>
              </a:p>
              <a:p>
                <a:pPr marL="214308" indent="-214308">
                  <a:buFont typeface="Arial" panose="020B0604020202020204" pitchFamily="34" charset="0"/>
                  <a:buChar char="•"/>
                </a:pPr>
                <a:r>
                  <a:rPr lang="en-US" sz="1867">
                    <a:latin typeface="☞Gilroy-Medium" panose="00000600000000000000" pitchFamily="2" charset="0"/>
                  </a:rPr>
                  <a:t>Auto picker of language based on customer preference</a:t>
                </a:r>
              </a:p>
            </p:txBody>
          </p:sp>
        </p:grpSp>
      </p:grpSp>
      <p:pic>
        <p:nvPicPr>
          <p:cNvPr id="73" name="Picture 72">
            <a:extLst>
              <a:ext uri="{FF2B5EF4-FFF2-40B4-BE49-F238E27FC236}">
                <a16:creationId xmlns:a16="http://schemas.microsoft.com/office/drawing/2014/main" id="{E234F90A-987E-5674-DC8F-B0FAC3F95273}"/>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536D38CB-85E1-31AF-66F3-ED77C25E4A5C}"/>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B77B68A3-D5CB-A9EC-165D-16400E9C2B9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A25E18FD-6D04-341C-8260-7FA89B69D32C}"/>
                </a:ext>
              </a:extLst>
            </p:cNvPr>
            <p:cNvGrpSpPr/>
            <p:nvPr/>
          </p:nvGrpSpPr>
          <p:grpSpPr>
            <a:xfrm>
              <a:off x="300485" y="1018555"/>
              <a:ext cx="2162102" cy="3023375"/>
              <a:chOff x="1923900" y="2177175"/>
              <a:chExt cx="2043473" cy="1591810"/>
            </a:xfrm>
          </p:grpSpPr>
          <p:sp>
            <p:nvSpPr>
              <p:cNvPr id="123" name="TextBox 122">
                <a:extLst>
                  <a:ext uri="{FF2B5EF4-FFF2-40B4-BE49-F238E27FC236}">
                    <a16:creationId xmlns:a16="http://schemas.microsoft.com/office/drawing/2014/main" id="{3C7E018E-5056-0D97-82B5-9810570E5E76}"/>
                  </a:ext>
                </a:extLst>
              </p:cNvPr>
              <p:cNvSpPr txBox="1"/>
              <p:nvPr/>
            </p:nvSpPr>
            <p:spPr>
              <a:xfrm>
                <a:off x="2564608" y="217717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8396AB0-B62E-C964-0F38-DC2B841ED597}"/>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send messages from all events such as Order Delivered, Invoice Generated, Customer Registered, </a:t>
                </a:r>
                <a:r>
                  <a:rPr lang="en-US" sz="1867" err="1">
                    <a:latin typeface="☞Gilroy-Medium" panose="00000600000000000000" pitchFamily="2" charset="0"/>
                  </a:rPr>
                  <a:t>etc</a:t>
                </a:r>
                <a:r>
                  <a:rPr lang="en-US" sz="1867">
                    <a:latin typeface="☞Gilroy-Medium" panose="00000600000000000000" pitchFamily="2" charset="0"/>
                  </a:rPr>
                  <a:t> in English as well as local language specifying product details, price details, discount information etc.</a:t>
                </a:r>
              </a:p>
            </p:txBody>
          </p:sp>
        </p:grpSp>
      </p:grpSp>
      <p:pic>
        <p:nvPicPr>
          <p:cNvPr id="125" name="Picture 124">
            <a:extLst>
              <a:ext uri="{FF2B5EF4-FFF2-40B4-BE49-F238E27FC236}">
                <a16:creationId xmlns:a16="http://schemas.microsoft.com/office/drawing/2014/main" id="{14EE9BC4-AA34-0EB4-5137-A563A9CF4A20}"/>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41530583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E2AD-9AA0-3127-E09A-2E17F6D9D49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96BDF07-3157-7CE1-04E3-C136316A339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4CA0107-CA83-BEC8-3031-BDD4496E5466}"/>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Dispatcher</a:t>
            </a:r>
            <a:endParaRPr lang="en-IN" sz="2133"/>
          </a:p>
        </p:txBody>
      </p:sp>
      <p:grpSp>
        <p:nvGrpSpPr>
          <p:cNvPr id="9" name="Group 8">
            <a:extLst>
              <a:ext uri="{FF2B5EF4-FFF2-40B4-BE49-F238E27FC236}">
                <a16:creationId xmlns:a16="http://schemas.microsoft.com/office/drawing/2014/main" id="{94301F51-B304-9EBA-E7DA-094D81980BAC}"/>
              </a:ext>
            </a:extLst>
          </p:cNvPr>
          <p:cNvGrpSpPr/>
          <p:nvPr/>
        </p:nvGrpSpPr>
        <p:grpSpPr>
          <a:xfrm>
            <a:off x="0" y="1347742"/>
            <a:ext cx="3760170" cy="5095874"/>
            <a:chOff x="228598" y="778669"/>
            <a:chExt cx="2637404" cy="3821906"/>
          </a:xfrm>
        </p:grpSpPr>
        <p:sp>
          <p:nvSpPr>
            <p:cNvPr id="10" name="Rectangle 9">
              <a:extLst>
                <a:ext uri="{FF2B5EF4-FFF2-40B4-BE49-F238E27FC236}">
                  <a16:creationId xmlns:a16="http://schemas.microsoft.com/office/drawing/2014/main" id="{449986B7-D7FB-AB4E-C18F-67AC91431E5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E09A4BF5-D409-A2E0-CAE5-FA732A149C4E}"/>
                </a:ext>
              </a:extLst>
            </p:cNvPr>
            <p:cNvGrpSpPr/>
            <p:nvPr/>
          </p:nvGrpSpPr>
          <p:grpSpPr>
            <a:xfrm>
              <a:off x="289237" y="1029201"/>
              <a:ext cx="2576765" cy="2797238"/>
              <a:chOff x="1913269" y="2182781"/>
              <a:chExt cx="2435385" cy="1472749"/>
            </a:xfrm>
          </p:grpSpPr>
          <p:sp>
            <p:nvSpPr>
              <p:cNvPr id="13" name="TextBox 12">
                <a:extLst>
                  <a:ext uri="{FF2B5EF4-FFF2-40B4-BE49-F238E27FC236}">
                    <a16:creationId xmlns:a16="http://schemas.microsoft.com/office/drawing/2014/main" id="{81990597-59B7-FE2A-7F03-BA26F74B0171}"/>
                  </a:ext>
                </a:extLst>
              </p:cNvPr>
              <p:cNvSpPr txBox="1"/>
              <p:nvPr/>
            </p:nvSpPr>
            <p:spPr>
              <a:xfrm>
                <a:off x="2395487" y="2182781"/>
                <a:ext cx="1953167"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4B2FA02-16E4-6D97-2035-20D66A8665DF}"/>
                  </a:ext>
                </a:extLst>
              </p:cNvPr>
              <p:cNvSpPr txBox="1"/>
              <p:nvPr/>
            </p:nvSpPr>
            <p:spPr>
              <a:xfrm>
                <a:off x="1913269" y="2407507"/>
                <a:ext cx="2054104" cy="124802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Ensure the dependable dispatch of diverse messages to a varied user base, including customers, vendors, and suppliers, adhering to their specified preferences and on time</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pic>
          <p:nvPicPr>
            <p:cNvPr id="12" name="Picture 11">
              <a:extLst>
                <a:ext uri="{FF2B5EF4-FFF2-40B4-BE49-F238E27FC236}">
                  <a16:creationId xmlns:a16="http://schemas.microsoft.com/office/drawing/2014/main" id="{1F68F3CD-85A7-795F-C6CE-D967A06BC94B}"/>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955B78C5-EB7B-21BE-AB48-3AC1752D495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5116755D-DEE1-B90C-21D7-F465393DD48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3C9244D-10EE-1410-D8BC-8DA1BA026280}"/>
                </a:ext>
              </a:extLst>
            </p:cNvPr>
            <p:cNvGrpSpPr/>
            <p:nvPr/>
          </p:nvGrpSpPr>
          <p:grpSpPr>
            <a:xfrm>
              <a:off x="300485" y="1014486"/>
              <a:ext cx="2162102" cy="2596458"/>
              <a:chOff x="1923900" y="2175034"/>
              <a:chExt cx="2043473" cy="1367038"/>
            </a:xfrm>
          </p:grpSpPr>
          <p:sp>
            <p:nvSpPr>
              <p:cNvPr id="22" name="TextBox 21">
                <a:extLst>
                  <a:ext uri="{FF2B5EF4-FFF2-40B4-BE49-F238E27FC236}">
                    <a16:creationId xmlns:a16="http://schemas.microsoft.com/office/drawing/2014/main" id="{0907223F-13DC-67B5-75AA-3CF42E8C00BC}"/>
                  </a:ext>
                </a:extLst>
              </p:cNvPr>
              <p:cNvSpPr txBox="1"/>
              <p:nvPr/>
            </p:nvSpPr>
            <p:spPr>
              <a:xfrm>
                <a:off x="244327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889AC4E-F5D3-B69E-14D7-C32B9750019B}"/>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At the time of events trigger such as order delivery, communication provider may be having network issues or service outages, or other disruptions</a:t>
                </a:r>
              </a:p>
              <a:p>
                <a:pPr marL="214308" indent="-214308">
                  <a:buFont typeface="Arial" panose="020B0604020202020204" pitchFamily="34" charset="0"/>
                  <a:buChar char="•"/>
                </a:pPr>
                <a:r>
                  <a:rPr lang="en-US" sz="1867">
                    <a:latin typeface="☞Gilroy-Medium" panose="00000600000000000000" pitchFamily="2" charset="0"/>
                  </a:rPr>
                  <a:t>Ensuring privacy compliance</a:t>
                </a:r>
              </a:p>
            </p:txBody>
          </p:sp>
        </p:grpSp>
      </p:grpSp>
      <p:pic>
        <p:nvPicPr>
          <p:cNvPr id="25" name="Picture 24">
            <a:extLst>
              <a:ext uri="{FF2B5EF4-FFF2-40B4-BE49-F238E27FC236}">
                <a16:creationId xmlns:a16="http://schemas.microsoft.com/office/drawing/2014/main" id="{A1FF6CB6-4AF4-AB7A-1F14-6DD0DBD2041E}"/>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06D9683A-983A-FE05-AF9A-193ADD2877B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0A4E4401-5812-55C8-CADC-DFD24BC8B24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08CD9E55-2324-3550-5D66-B82B72E7894A}"/>
                </a:ext>
              </a:extLst>
            </p:cNvPr>
            <p:cNvGrpSpPr/>
            <p:nvPr/>
          </p:nvGrpSpPr>
          <p:grpSpPr>
            <a:xfrm>
              <a:off x="300485" y="1019029"/>
              <a:ext cx="2162102" cy="3453882"/>
              <a:chOff x="1923900" y="2177425"/>
              <a:chExt cx="2043473" cy="1818473"/>
            </a:xfrm>
          </p:grpSpPr>
          <p:sp>
            <p:nvSpPr>
              <p:cNvPr id="65" name="TextBox 64">
                <a:extLst>
                  <a:ext uri="{FF2B5EF4-FFF2-40B4-BE49-F238E27FC236}">
                    <a16:creationId xmlns:a16="http://schemas.microsoft.com/office/drawing/2014/main" id="{CBB6A948-4B82-D300-A55A-BFD0B37A902C}"/>
                  </a:ext>
                </a:extLst>
              </p:cNvPr>
              <p:cNvSpPr txBox="1"/>
              <p:nvPr/>
            </p:nvSpPr>
            <p:spPr>
              <a:xfrm>
                <a:off x="2564193" y="217742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560D118-3273-92C4-6A24-6A44E65CBC96}"/>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Queuing system with producer of Kafka and Dispatcher system with consumer of Kafka was created</a:t>
                </a:r>
              </a:p>
              <a:p>
                <a:pPr marL="214308" indent="-214308">
                  <a:buFont typeface="Arial" panose="020B0604020202020204" pitchFamily="34" charset="0"/>
                  <a:buChar char="•"/>
                </a:pPr>
                <a:r>
                  <a:rPr lang="en-US" sz="1867">
                    <a:latin typeface="☞Gilroy-Medium" panose="00000600000000000000" pitchFamily="2" charset="0"/>
                  </a:rPr>
                  <a:t>Polling system written in Kafka retries until it is dispatched and then cleared queue</a:t>
                </a:r>
              </a:p>
              <a:p>
                <a:pPr marL="214308" indent="-214308">
                  <a:buFont typeface="Arial" panose="020B0604020202020204" pitchFamily="34" charset="0"/>
                  <a:buChar char="•"/>
                </a:pPr>
                <a:r>
                  <a:rPr lang="en-US" sz="1867">
                    <a:latin typeface="☞Gilroy-Medium" panose="00000600000000000000" pitchFamily="2" charset="0"/>
                  </a:rPr>
                  <a:t>Maintained reports of delivery status along with audit logs</a:t>
                </a:r>
              </a:p>
              <a:p>
                <a:pPr marL="214308" indent="-214308">
                  <a:buFont typeface="Arial" panose="020B0604020202020204" pitchFamily="34" charset="0"/>
                  <a:buChar char="•"/>
                </a:pPr>
                <a:r>
                  <a:rPr lang="en-US" sz="1867">
                    <a:latin typeface="☞Gilroy-Medium" panose="00000600000000000000" pitchFamily="2" charset="0"/>
                  </a:rPr>
                  <a:t>Transferred messages in SSL encryption</a:t>
                </a:r>
              </a:p>
            </p:txBody>
          </p:sp>
        </p:grpSp>
      </p:grpSp>
      <p:pic>
        <p:nvPicPr>
          <p:cNvPr id="73" name="Picture 72">
            <a:extLst>
              <a:ext uri="{FF2B5EF4-FFF2-40B4-BE49-F238E27FC236}">
                <a16:creationId xmlns:a16="http://schemas.microsoft.com/office/drawing/2014/main" id="{617546D1-2F8A-370E-A596-F8CB9C8E9FE1}"/>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1145F75E-1788-A83B-5F9C-29C11E20CE4F}"/>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A191EA13-986A-0D25-8C0F-80465ACE4DF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376EEC8F-2101-3762-9AAD-176ECC3E3FAA}"/>
                </a:ext>
              </a:extLst>
            </p:cNvPr>
            <p:cNvGrpSpPr/>
            <p:nvPr/>
          </p:nvGrpSpPr>
          <p:grpSpPr>
            <a:xfrm>
              <a:off x="300485" y="986532"/>
              <a:ext cx="2162102" cy="1977939"/>
              <a:chOff x="1923900" y="2160315"/>
              <a:chExt cx="2043473" cy="1041387"/>
            </a:xfrm>
          </p:grpSpPr>
          <p:sp>
            <p:nvSpPr>
              <p:cNvPr id="123" name="TextBox 122">
                <a:extLst>
                  <a:ext uri="{FF2B5EF4-FFF2-40B4-BE49-F238E27FC236}">
                    <a16:creationId xmlns:a16="http://schemas.microsoft.com/office/drawing/2014/main" id="{A087F405-6D40-D73F-8301-2BBB99394C61}"/>
                  </a:ext>
                </a:extLst>
              </p:cNvPr>
              <p:cNvSpPr txBox="1"/>
              <p:nvPr/>
            </p:nvSpPr>
            <p:spPr>
              <a:xfrm>
                <a:off x="2461971" y="216031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51B3B1B-E07B-486E-58C0-758D1A96C2C4}"/>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deliver SMS, WhatsApp, Email, Digital Receipts on time without failure</a:t>
                </a:r>
              </a:p>
              <a:p>
                <a:pPr marL="214308" indent="-214308">
                  <a:buFont typeface="Arial" panose="020B0604020202020204" pitchFamily="34" charset="0"/>
                  <a:buChar char="•"/>
                </a:pPr>
                <a:r>
                  <a:rPr lang="en-US" sz="1867">
                    <a:latin typeface="☞Gilroy-Medium" panose="00000600000000000000" pitchFamily="2" charset="0"/>
                  </a:rPr>
                  <a:t>Able to track the messages delivery.</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EEFEB8EA-DD83-F944-3755-D474AE91D1A1}"/>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21601049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CBB16-5DC9-EF00-3BCA-29E4CBB1AF65}"/>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71C9F46F-FD7C-63C2-F853-A5692EF0CD3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E05434B-9D89-B0BB-C197-C84A3359DE8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DIGITAL RECIEPT</a:t>
            </a:r>
            <a:endParaRPr lang="en-IN" sz="2133"/>
          </a:p>
        </p:txBody>
      </p:sp>
      <p:grpSp>
        <p:nvGrpSpPr>
          <p:cNvPr id="9" name="Group 8">
            <a:extLst>
              <a:ext uri="{FF2B5EF4-FFF2-40B4-BE49-F238E27FC236}">
                <a16:creationId xmlns:a16="http://schemas.microsoft.com/office/drawing/2014/main" id="{0BB35449-A1E6-8472-4CC2-EA1DB7C3F498}"/>
              </a:ext>
            </a:extLst>
          </p:cNvPr>
          <p:cNvGrpSpPr/>
          <p:nvPr/>
        </p:nvGrpSpPr>
        <p:grpSpPr>
          <a:xfrm>
            <a:off x="0" y="1347742"/>
            <a:ext cx="3358772" cy="5212984"/>
            <a:chOff x="228598" y="778669"/>
            <a:chExt cx="2359980" cy="3909738"/>
          </a:xfrm>
        </p:grpSpPr>
        <p:sp>
          <p:nvSpPr>
            <p:cNvPr id="10" name="Rectangle 9">
              <a:extLst>
                <a:ext uri="{FF2B5EF4-FFF2-40B4-BE49-F238E27FC236}">
                  <a16:creationId xmlns:a16="http://schemas.microsoft.com/office/drawing/2014/main" id="{5133E54E-3CB8-93D3-58DF-44C92D1A12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A9C2FCE-A9B4-812F-990E-3E8D5A2E91C4}"/>
                </a:ext>
              </a:extLst>
            </p:cNvPr>
            <p:cNvGrpSpPr/>
            <p:nvPr/>
          </p:nvGrpSpPr>
          <p:grpSpPr>
            <a:xfrm>
              <a:off x="289237" y="998063"/>
              <a:ext cx="2299341" cy="3690344"/>
              <a:chOff x="1913269" y="2166386"/>
              <a:chExt cx="2173182" cy="1942970"/>
            </a:xfrm>
          </p:grpSpPr>
          <p:sp>
            <p:nvSpPr>
              <p:cNvPr id="13" name="TextBox 12">
                <a:extLst>
                  <a:ext uri="{FF2B5EF4-FFF2-40B4-BE49-F238E27FC236}">
                    <a16:creationId xmlns:a16="http://schemas.microsoft.com/office/drawing/2014/main" id="{E31ED8BF-8EC3-1A6F-722D-BDD729947E78}"/>
                  </a:ext>
                </a:extLst>
              </p:cNvPr>
              <p:cNvSpPr txBox="1"/>
              <p:nvPr/>
            </p:nvSpPr>
            <p:spPr>
              <a:xfrm>
                <a:off x="2371835" y="2166386"/>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C05FEC8-5A51-8368-A659-21731D2B1957}"/>
                  </a:ext>
                </a:extLst>
              </p:cNvPr>
              <p:cNvSpPr txBox="1"/>
              <p:nvPr/>
            </p:nvSpPr>
            <p:spPr>
              <a:xfrm>
                <a:off x="1913269" y="2407507"/>
                <a:ext cx="212006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Digital Receipt module that generates and dispatches receipts seamlessly from the store to the customer.</a:t>
                </a:r>
                <a:endParaRPr lang="en-US" sz="2400" dirty="0"/>
              </a:p>
              <a:p>
                <a:pPr marL="214201" indent="-214201">
                  <a:buFont typeface="Arial" panose="020B0604020202020204" pitchFamily="34" charset="0"/>
                  <a:buChar char="•"/>
                </a:pPr>
                <a:r>
                  <a:rPr lang="en-US" sz="1867" dirty="0">
                    <a:latin typeface="☞Gilroy-Medium"/>
                  </a:rPr>
                  <a:t>Customers should have the capability to view digital receipts on their mobile devices via SMS and WhatsApp.</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they should be able to download or share these receipts with others.</a:t>
                </a:r>
                <a:endParaRPr lang="en-US" sz="2733"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pic>
          <p:nvPicPr>
            <p:cNvPr id="12" name="Picture 11">
              <a:extLst>
                <a:ext uri="{FF2B5EF4-FFF2-40B4-BE49-F238E27FC236}">
                  <a16:creationId xmlns:a16="http://schemas.microsoft.com/office/drawing/2014/main" id="{90284EBC-FCBE-B035-209C-CDE30A9345B8}"/>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DB99965C-75A3-6450-5688-54DCDED03942}"/>
              </a:ext>
            </a:extLst>
          </p:cNvPr>
          <p:cNvGrpSpPr/>
          <p:nvPr/>
        </p:nvGrpSpPr>
        <p:grpSpPr>
          <a:xfrm>
            <a:off x="3332145" y="1347741"/>
            <a:ext cx="2796227" cy="5095875"/>
            <a:chOff x="228598" y="778669"/>
            <a:chExt cx="2243139" cy="3821906"/>
          </a:xfrm>
        </p:grpSpPr>
        <p:sp>
          <p:nvSpPr>
            <p:cNvPr id="18" name="Rectangle 17">
              <a:extLst>
                <a:ext uri="{FF2B5EF4-FFF2-40B4-BE49-F238E27FC236}">
                  <a16:creationId xmlns:a16="http://schemas.microsoft.com/office/drawing/2014/main" id="{BAFBF083-832B-34DF-0E24-6312CCEB56C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AA8FA49A-717D-0FBE-43A5-7AC7BAEB73BB}"/>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50161D27-3A44-ED66-C6A9-4FF7389C8321}"/>
                  </a:ext>
                </a:extLst>
              </p:cNvPr>
              <p:cNvSpPr txBox="1"/>
              <p:nvPr/>
            </p:nvSpPr>
            <p:spPr>
              <a:xfrm>
                <a:off x="2482484"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2C9CE60-8ED0-BA7B-A33E-FEF248893B70}"/>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Each store will have different receipt formats</a:t>
                </a:r>
              </a:p>
              <a:p>
                <a:pPr marL="214308" indent="-214308">
                  <a:buFont typeface="Arial" panose="020B0604020202020204" pitchFamily="34" charset="0"/>
                  <a:buChar char="•"/>
                </a:pPr>
                <a:r>
                  <a:rPr lang="en-US" sz="1867">
                    <a:latin typeface="☞Gilroy-Medium" panose="00000600000000000000" pitchFamily="2" charset="0"/>
                  </a:rPr>
                  <a:t>Each customer will expect the desired information in specific sequences</a:t>
                </a:r>
              </a:p>
            </p:txBody>
          </p:sp>
        </p:grpSp>
      </p:grpSp>
      <p:pic>
        <p:nvPicPr>
          <p:cNvPr id="25" name="Picture 24">
            <a:extLst>
              <a:ext uri="{FF2B5EF4-FFF2-40B4-BE49-F238E27FC236}">
                <a16:creationId xmlns:a16="http://schemas.microsoft.com/office/drawing/2014/main" id="{2BCA4774-5757-1DAA-C75D-2EA261F009FA}"/>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5CC307A4-6B29-0CBE-0EEE-33475E6B9887}"/>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B1EB8B5E-A8D0-5D98-A30E-E032B56774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4D6F6EFB-918C-2598-0F3C-61625D23A523}"/>
                </a:ext>
              </a:extLst>
            </p:cNvPr>
            <p:cNvGrpSpPr/>
            <p:nvPr/>
          </p:nvGrpSpPr>
          <p:grpSpPr>
            <a:xfrm>
              <a:off x="300485" y="1040180"/>
              <a:ext cx="2162102" cy="2786258"/>
              <a:chOff x="1923900" y="2188561"/>
              <a:chExt cx="2043473" cy="1466968"/>
            </a:xfrm>
          </p:grpSpPr>
          <p:sp>
            <p:nvSpPr>
              <p:cNvPr id="65" name="TextBox 64">
                <a:extLst>
                  <a:ext uri="{FF2B5EF4-FFF2-40B4-BE49-F238E27FC236}">
                    <a16:creationId xmlns:a16="http://schemas.microsoft.com/office/drawing/2014/main" id="{D7BA6339-D97B-5ED7-502C-CAA92E950EE8}"/>
                  </a:ext>
                </a:extLst>
              </p:cNvPr>
              <p:cNvSpPr txBox="1"/>
              <p:nvPr/>
            </p:nvSpPr>
            <p:spPr>
              <a:xfrm>
                <a:off x="2523015" y="2188561"/>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C766E82-E7C0-65BA-B8D4-A960C1567E4D}"/>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Similar to Communication template, created another template to select header, footer, content with multiple columns</a:t>
                </a:r>
              </a:p>
              <a:p>
                <a:pPr marL="214308" indent="-214308">
                  <a:buFont typeface="Arial" panose="020B0604020202020204" pitchFamily="34" charset="0"/>
                  <a:buChar char="•"/>
                </a:pPr>
                <a:r>
                  <a:rPr lang="en-US" sz="1867">
                    <a:latin typeface="☞Gilroy-Medium" panose="00000600000000000000" pitchFamily="2" charset="0"/>
                  </a:rPr>
                  <a:t>Reused template library and Kafka dispatcher for this system</a:t>
                </a:r>
              </a:p>
            </p:txBody>
          </p:sp>
        </p:grpSp>
      </p:grpSp>
      <p:pic>
        <p:nvPicPr>
          <p:cNvPr id="73" name="Picture 72">
            <a:extLst>
              <a:ext uri="{FF2B5EF4-FFF2-40B4-BE49-F238E27FC236}">
                <a16:creationId xmlns:a16="http://schemas.microsoft.com/office/drawing/2014/main" id="{BCF9F719-19BF-FED9-31AC-C0192215BF71}"/>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F17FF23E-3ADA-4273-4480-C4971D8844E6}"/>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8E766FF4-6DBF-B454-823C-0F96A2814FD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C2BFC31-9A34-F6B2-1750-E77DF46B3374}"/>
                </a:ext>
              </a:extLst>
            </p:cNvPr>
            <p:cNvGrpSpPr/>
            <p:nvPr/>
          </p:nvGrpSpPr>
          <p:grpSpPr>
            <a:xfrm>
              <a:off x="300485" y="996693"/>
              <a:ext cx="2162102" cy="2829745"/>
              <a:chOff x="1923900" y="2165665"/>
              <a:chExt cx="2043473" cy="1489864"/>
            </a:xfrm>
          </p:grpSpPr>
          <p:sp>
            <p:nvSpPr>
              <p:cNvPr id="123" name="TextBox 122">
                <a:extLst>
                  <a:ext uri="{FF2B5EF4-FFF2-40B4-BE49-F238E27FC236}">
                    <a16:creationId xmlns:a16="http://schemas.microsoft.com/office/drawing/2014/main" id="{A8BAF103-D82B-1462-344B-0EF4F6EB28FF}"/>
                  </a:ext>
                </a:extLst>
              </p:cNvPr>
              <p:cNvSpPr txBox="1"/>
              <p:nvPr/>
            </p:nvSpPr>
            <p:spPr>
              <a:xfrm>
                <a:off x="2461971" y="216566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4A721DFA-CD0A-FBE7-BEA8-01D48125F81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Able to configure by the customer receipt with their personalized sequences of information and preferences</a:t>
                </a:r>
              </a:p>
              <a:p>
                <a:pPr marL="214308" indent="-214308">
                  <a:buFont typeface="Arial" panose="020B0604020202020204" pitchFamily="34" charset="0"/>
                  <a:buChar char="•"/>
                </a:pPr>
                <a:r>
                  <a:rPr lang="en-US" sz="1867" dirty="0">
                    <a:latin typeface="☞Gilroy-Medium" panose="00000600000000000000" pitchFamily="2" charset="0"/>
                  </a:rPr>
                  <a:t>Able to receive, download or share receipts</a:t>
                </a:r>
              </a:p>
              <a:p>
                <a:pPr algn="l"/>
                <a:endParaRPr lang="en-US" sz="1867" dirty="0">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D2C5CD46-8FD4-638C-19FE-169AA652BF03}"/>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37348017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56BC-1AE3-32AC-D157-D90820A593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501D74EF-1984-90A5-4D1B-FB7A0BB8ABD4}"/>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968A9EA-7E9F-20F0-3BBA-F080B8F5796D}"/>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EXCEL DATA FEEDER</a:t>
            </a:r>
            <a:endParaRPr lang="en-IN" sz="2133"/>
          </a:p>
        </p:txBody>
      </p:sp>
      <p:grpSp>
        <p:nvGrpSpPr>
          <p:cNvPr id="9" name="Group 8">
            <a:extLst>
              <a:ext uri="{FF2B5EF4-FFF2-40B4-BE49-F238E27FC236}">
                <a16:creationId xmlns:a16="http://schemas.microsoft.com/office/drawing/2014/main" id="{284EF364-310F-A7F4-0F03-F700ECD5E1A7}"/>
              </a:ext>
            </a:extLst>
          </p:cNvPr>
          <p:cNvGrpSpPr/>
          <p:nvPr/>
        </p:nvGrpSpPr>
        <p:grpSpPr>
          <a:xfrm>
            <a:off x="0" y="1347741"/>
            <a:ext cx="3398063" cy="5500305"/>
            <a:chOff x="228598" y="778669"/>
            <a:chExt cx="2383420" cy="4125228"/>
          </a:xfrm>
        </p:grpSpPr>
        <p:sp>
          <p:nvSpPr>
            <p:cNvPr id="10" name="Rectangle 9">
              <a:extLst>
                <a:ext uri="{FF2B5EF4-FFF2-40B4-BE49-F238E27FC236}">
                  <a16:creationId xmlns:a16="http://schemas.microsoft.com/office/drawing/2014/main" id="{FF6F50C4-20D6-7648-054C-EB6B1DA869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C4BC3107-39BF-FF56-E5CE-2A58C803B05E}"/>
                </a:ext>
              </a:extLst>
            </p:cNvPr>
            <p:cNvGrpSpPr/>
            <p:nvPr/>
          </p:nvGrpSpPr>
          <p:grpSpPr>
            <a:xfrm>
              <a:off x="289237" y="1023051"/>
              <a:ext cx="2322781" cy="3880846"/>
              <a:chOff x="1913269" y="2179543"/>
              <a:chExt cx="2195336" cy="2043270"/>
            </a:xfrm>
          </p:grpSpPr>
          <p:sp>
            <p:nvSpPr>
              <p:cNvPr id="13" name="TextBox 12">
                <a:extLst>
                  <a:ext uri="{FF2B5EF4-FFF2-40B4-BE49-F238E27FC236}">
                    <a16:creationId xmlns:a16="http://schemas.microsoft.com/office/drawing/2014/main" id="{6B06153C-8F5E-E1AC-9AB2-595C56850588}"/>
                  </a:ext>
                </a:extLst>
              </p:cNvPr>
              <p:cNvSpPr txBox="1"/>
              <p:nvPr/>
            </p:nvSpPr>
            <p:spPr>
              <a:xfrm>
                <a:off x="2385342" y="2179543"/>
                <a:ext cx="172326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133702BC-F093-11ED-1ACE-082F47C24E8F}"/>
                  </a:ext>
                </a:extLst>
              </p:cNvPr>
              <p:cNvSpPr txBox="1"/>
              <p:nvPr/>
            </p:nvSpPr>
            <p:spPr>
              <a:xfrm>
                <a:off x="1913269" y="2407507"/>
                <a:ext cx="2054104"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Establish a data creation mechanism for various imports, allowing for the selection of dynamic hierarchical data based on the current entries inputted. For instance, enable the selection of a city based on the chosen country and state, providing a user-friendly and adaptive interface.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pic>
          <p:nvPicPr>
            <p:cNvPr id="12" name="Picture 11">
              <a:extLst>
                <a:ext uri="{FF2B5EF4-FFF2-40B4-BE49-F238E27FC236}">
                  <a16:creationId xmlns:a16="http://schemas.microsoft.com/office/drawing/2014/main" id="{F84094D6-D578-FF16-CB4C-5803C6D48B14}"/>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D33B3C2C-D37A-50F3-BD41-8A20FEBC5924}"/>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3C0F068C-2F41-A454-2EC6-148B9EF5C99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9413A3A-585F-E131-A7C6-C1B477D542CC}"/>
                </a:ext>
              </a:extLst>
            </p:cNvPr>
            <p:cNvGrpSpPr/>
            <p:nvPr/>
          </p:nvGrpSpPr>
          <p:grpSpPr>
            <a:xfrm>
              <a:off x="300485" y="1004234"/>
              <a:ext cx="2162102" cy="2175730"/>
              <a:chOff x="1923900" y="2169635"/>
              <a:chExt cx="2043473" cy="1145524"/>
            </a:xfrm>
          </p:grpSpPr>
          <p:sp>
            <p:nvSpPr>
              <p:cNvPr id="22" name="TextBox 21">
                <a:extLst>
                  <a:ext uri="{FF2B5EF4-FFF2-40B4-BE49-F238E27FC236}">
                    <a16:creationId xmlns:a16="http://schemas.microsoft.com/office/drawing/2014/main" id="{4D654041-E653-0595-DC81-4524155FDEC2}"/>
                  </a:ext>
                </a:extLst>
              </p:cNvPr>
              <p:cNvSpPr txBox="1"/>
              <p:nvPr/>
            </p:nvSpPr>
            <p:spPr>
              <a:xfrm>
                <a:off x="2495220" y="21696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C291A746-BF0B-310C-997F-B7035A02E808}"/>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can not have macros since it is against their domain security policies</a:t>
                </a:r>
              </a:p>
              <a:p>
                <a:pPr marL="214308" indent="-214308">
                  <a:buFont typeface="Arial" panose="020B0604020202020204" pitchFamily="34" charset="0"/>
                  <a:buChar char="•"/>
                </a:pPr>
                <a:r>
                  <a:rPr lang="en-US" sz="1867">
                    <a:latin typeface="☞Gilroy-Medium" panose="00000600000000000000" pitchFamily="2" charset="0"/>
                  </a:rPr>
                  <a:t>Excel does not have simple selection based on previous entries</a:t>
                </a:r>
              </a:p>
            </p:txBody>
          </p:sp>
        </p:grpSp>
      </p:grpSp>
      <p:pic>
        <p:nvPicPr>
          <p:cNvPr id="25" name="Picture 24">
            <a:extLst>
              <a:ext uri="{FF2B5EF4-FFF2-40B4-BE49-F238E27FC236}">
                <a16:creationId xmlns:a16="http://schemas.microsoft.com/office/drawing/2014/main" id="{6F66B039-2609-4576-D071-29E48DE82761}"/>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81D66581-10B0-3A25-3653-E7D704227F1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311D4415-5BF7-B057-5F14-077797EB9B0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2DDE63C-3D68-B304-24F5-FDFDC9214E35}"/>
                </a:ext>
              </a:extLst>
            </p:cNvPr>
            <p:cNvGrpSpPr/>
            <p:nvPr/>
          </p:nvGrpSpPr>
          <p:grpSpPr>
            <a:xfrm>
              <a:off x="300485" y="1020310"/>
              <a:ext cx="2162102" cy="3237112"/>
              <a:chOff x="1923900" y="2178099"/>
              <a:chExt cx="2043473" cy="1704343"/>
            </a:xfrm>
          </p:grpSpPr>
          <p:sp>
            <p:nvSpPr>
              <p:cNvPr id="65" name="TextBox 64">
                <a:extLst>
                  <a:ext uri="{FF2B5EF4-FFF2-40B4-BE49-F238E27FC236}">
                    <a16:creationId xmlns:a16="http://schemas.microsoft.com/office/drawing/2014/main" id="{A48FCBB3-00D9-4502-B0CE-0F13A762DC4E}"/>
                  </a:ext>
                </a:extLst>
              </p:cNvPr>
              <p:cNvSpPr txBox="1"/>
              <p:nvPr/>
            </p:nvSpPr>
            <p:spPr>
              <a:xfrm>
                <a:off x="2547056" y="21780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1EEF889-ADB2-8A62-378F-2EEDE132B14F}"/>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Create a recursive table range dynamically and stored in a hidden sheet for selection</a:t>
                </a:r>
              </a:p>
              <a:p>
                <a:pPr marL="214308" indent="-214308">
                  <a:buFont typeface="Arial" panose="020B0604020202020204" pitchFamily="34" charset="0"/>
                  <a:buChar char="•"/>
                </a:pPr>
                <a:r>
                  <a:rPr lang="en-US" sz="1867" err="1">
                    <a:latin typeface="☞Gilroy-Medium" panose="00000600000000000000" pitchFamily="2" charset="0"/>
                  </a:rPr>
                  <a:t>VTable</a:t>
                </a:r>
                <a:r>
                  <a:rPr lang="en-US" sz="1867">
                    <a:latin typeface="☞Gilroy-Medium" panose="00000600000000000000" pitchFamily="2" charset="0"/>
                  </a:rPr>
                  <a:t> lookup formula was created through Java recursive program</a:t>
                </a:r>
              </a:p>
              <a:p>
                <a:pPr marL="214308" indent="-214308">
                  <a:buFont typeface="Arial" panose="020B0604020202020204" pitchFamily="34" charset="0"/>
                  <a:buChar char="•"/>
                </a:pPr>
                <a:r>
                  <a:rPr lang="en-US" sz="1867">
                    <a:latin typeface="☞Gilroy-Medium" panose="00000600000000000000" pitchFamily="2" charset="0"/>
                  </a:rPr>
                  <a:t>Created a reusable component which can be accessed in all modules imports</a:t>
                </a:r>
              </a:p>
            </p:txBody>
          </p:sp>
        </p:grpSp>
      </p:grpSp>
      <p:pic>
        <p:nvPicPr>
          <p:cNvPr id="73" name="Picture 72">
            <a:extLst>
              <a:ext uri="{FF2B5EF4-FFF2-40B4-BE49-F238E27FC236}">
                <a16:creationId xmlns:a16="http://schemas.microsoft.com/office/drawing/2014/main" id="{300361AA-7880-280B-A523-BBB3607E011F}"/>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6BB6E3A5-6FB1-62C7-086F-22F8335933C4}"/>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98D97877-3AE9-C518-244D-5728A291D51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AC55417-C08B-F2EF-9C86-9E5105BF137E}"/>
                </a:ext>
              </a:extLst>
            </p:cNvPr>
            <p:cNvGrpSpPr/>
            <p:nvPr/>
          </p:nvGrpSpPr>
          <p:grpSpPr>
            <a:xfrm>
              <a:off x="300485" y="1004234"/>
              <a:ext cx="2162102" cy="1960235"/>
              <a:chOff x="1923900" y="2169636"/>
              <a:chExt cx="2043473" cy="1032066"/>
            </a:xfrm>
          </p:grpSpPr>
          <p:sp>
            <p:nvSpPr>
              <p:cNvPr id="123" name="TextBox 122">
                <a:extLst>
                  <a:ext uri="{FF2B5EF4-FFF2-40B4-BE49-F238E27FC236}">
                    <a16:creationId xmlns:a16="http://schemas.microsoft.com/office/drawing/2014/main" id="{124D1F1F-0F34-32A8-70A2-15F72A08AB51}"/>
                  </a:ext>
                </a:extLst>
              </p:cNvPr>
              <p:cNvSpPr txBox="1"/>
              <p:nvPr/>
            </p:nvSpPr>
            <p:spPr>
              <a:xfrm>
                <a:off x="2564193" y="21696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55D813E-77BF-FAE8-E0A6-06704710AD13}"/>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enter  hierarchical data under various modules like product, employee, address for their imports</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C26B1056-C910-3344-21E8-1A58E44E7599}"/>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22846494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50FA-E11F-D738-55B0-E1B4C36F84D3}"/>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6C02532-6F6C-E5E7-2FAF-4A2549EF1BB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018779C-0A94-12D0-6FFF-B314DAD32A4A}"/>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PROFILE IMAGE CREATOR</a:t>
            </a:r>
            <a:endParaRPr lang="en-IN" sz="2133"/>
          </a:p>
        </p:txBody>
      </p:sp>
      <p:grpSp>
        <p:nvGrpSpPr>
          <p:cNvPr id="9" name="Group 8">
            <a:extLst>
              <a:ext uri="{FF2B5EF4-FFF2-40B4-BE49-F238E27FC236}">
                <a16:creationId xmlns:a16="http://schemas.microsoft.com/office/drawing/2014/main" id="{10DFC1EE-A002-C57F-2738-DC3B778D704F}"/>
              </a:ext>
            </a:extLst>
          </p:cNvPr>
          <p:cNvGrpSpPr/>
          <p:nvPr/>
        </p:nvGrpSpPr>
        <p:grpSpPr>
          <a:xfrm>
            <a:off x="0" y="1347742"/>
            <a:ext cx="3284514" cy="6362273"/>
            <a:chOff x="228598" y="778669"/>
            <a:chExt cx="2303776" cy="4771705"/>
          </a:xfrm>
        </p:grpSpPr>
        <p:sp>
          <p:nvSpPr>
            <p:cNvPr id="10" name="Rectangle 9">
              <a:extLst>
                <a:ext uri="{FF2B5EF4-FFF2-40B4-BE49-F238E27FC236}">
                  <a16:creationId xmlns:a16="http://schemas.microsoft.com/office/drawing/2014/main" id="{99FAFDD4-A62F-0869-D433-8AB8B7C7D31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9116B45E-2566-E52A-552E-E2327EF5F843}"/>
                </a:ext>
              </a:extLst>
            </p:cNvPr>
            <p:cNvGrpSpPr/>
            <p:nvPr/>
          </p:nvGrpSpPr>
          <p:grpSpPr>
            <a:xfrm>
              <a:off x="289237" y="958348"/>
              <a:ext cx="2243137" cy="4592026"/>
              <a:chOff x="1913269" y="2145476"/>
              <a:chExt cx="2120062" cy="2417707"/>
            </a:xfrm>
          </p:grpSpPr>
          <p:sp>
            <p:nvSpPr>
              <p:cNvPr id="13" name="TextBox 12">
                <a:extLst>
                  <a:ext uri="{FF2B5EF4-FFF2-40B4-BE49-F238E27FC236}">
                    <a16:creationId xmlns:a16="http://schemas.microsoft.com/office/drawing/2014/main" id="{75F70B22-5F2E-4FFD-97A2-0774F8AADC25}"/>
                  </a:ext>
                </a:extLst>
              </p:cNvPr>
              <p:cNvSpPr txBox="1"/>
              <p:nvPr/>
            </p:nvSpPr>
            <p:spPr>
              <a:xfrm>
                <a:off x="2431882" y="2145476"/>
                <a:ext cx="160144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E87FD46-7712-14F6-A3A9-A1925F3E0338}"/>
                  </a:ext>
                </a:extLst>
              </p:cNvPr>
              <p:cNvSpPr txBox="1"/>
              <p:nvPr/>
            </p:nvSpPr>
            <p:spPr>
              <a:xfrm>
                <a:off x="1913269" y="2407507"/>
                <a:ext cx="2054104" cy="215567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Create a system capable of capturing images from diverse imaging devices, providing functionalities for annotations such as rotation and clipping.</a:t>
                </a:r>
                <a:endParaRPr lang="en-US" sz="2400"/>
              </a:p>
              <a:p>
                <a:pPr marL="214201" indent="-214201">
                  <a:buFont typeface="Arial" panose="020B0604020202020204" pitchFamily="34" charset="0"/>
                  <a:buChar char="•"/>
                </a:pPr>
                <a:r>
                  <a:rPr lang="en-US" sz="1867">
                    <a:latin typeface="☞Gilroy-Medium"/>
                  </a:rPr>
                  <a:t>Facilitate the creation of profiles for customers, products, companies, and groups, incorporating the option to associate images with each profile for enhanced visual representation.</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pic>
          <p:nvPicPr>
            <p:cNvPr id="12" name="Picture 11">
              <a:extLst>
                <a:ext uri="{FF2B5EF4-FFF2-40B4-BE49-F238E27FC236}">
                  <a16:creationId xmlns:a16="http://schemas.microsoft.com/office/drawing/2014/main" id="{9E431D5A-4889-A5C4-39BE-CE11BBD7693E}"/>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C3E4DE01-0A2C-FA33-7801-213406F0BCBB}"/>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530174A0-61EB-CC10-CD86-DBFBEDF9CA9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9B20E7E6-7C67-337D-094F-90F7EE030B94}"/>
                </a:ext>
              </a:extLst>
            </p:cNvPr>
            <p:cNvGrpSpPr/>
            <p:nvPr/>
          </p:nvGrpSpPr>
          <p:grpSpPr>
            <a:xfrm>
              <a:off x="300485" y="1038874"/>
              <a:ext cx="2162102" cy="1494617"/>
              <a:chOff x="1923900" y="2187872"/>
              <a:chExt cx="2043473" cy="786917"/>
            </a:xfrm>
          </p:grpSpPr>
          <p:sp>
            <p:nvSpPr>
              <p:cNvPr id="22" name="TextBox 21">
                <a:extLst>
                  <a:ext uri="{FF2B5EF4-FFF2-40B4-BE49-F238E27FC236}">
                    <a16:creationId xmlns:a16="http://schemas.microsoft.com/office/drawing/2014/main" id="{743CB08B-3D8F-8C9D-B21C-4669D11754A7}"/>
                  </a:ext>
                </a:extLst>
              </p:cNvPr>
              <p:cNvSpPr txBox="1"/>
              <p:nvPr/>
            </p:nvSpPr>
            <p:spPr>
              <a:xfrm>
                <a:off x="2443276"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9202BC68-CB1C-C2E9-B010-997B0E544C1F}"/>
                  </a:ext>
                </a:extLst>
              </p:cNvPr>
              <p:cNvSpPr txBox="1"/>
              <p:nvPr/>
            </p:nvSpPr>
            <p:spPr>
              <a:xfrm>
                <a:off x="1923900" y="2407506"/>
                <a:ext cx="2043473" cy="56728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Browser based devices capture</a:t>
                </a:r>
              </a:p>
              <a:p>
                <a:pPr marL="214308" indent="-214308">
                  <a:buFont typeface="Arial" panose="020B0604020202020204" pitchFamily="34" charset="0"/>
                  <a:buChar char="•"/>
                </a:pPr>
                <a:r>
                  <a:rPr lang="en-US" sz="1867">
                    <a:latin typeface="☞Gilroy-Medium" panose="00000600000000000000" pitchFamily="2" charset="0"/>
                  </a:rPr>
                  <a:t>Interactive Images transformation </a:t>
                </a:r>
              </a:p>
              <a:p>
                <a:pPr algn="l"/>
                <a:endParaRPr lang="en-US" sz="1867">
                  <a:latin typeface="☞Gilroy-Medium" panose="00000600000000000000" pitchFamily="2" charset="0"/>
                </a:endParaRPr>
              </a:p>
            </p:txBody>
          </p:sp>
        </p:grpSp>
      </p:grpSp>
      <p:pic>
        <p:nvPicPr>
          <p:cNvPr id="25" name="Picture 24">
            <a:extLst>
              <a:ext uri="{FF2B5EF4-FFF2-40B4-BE49-F238E27FC236}">
                <a16:creationId xmlns:a16="http://schemas.microsoft.com/office/drawing/2014/main" id="{39C0063E-EF40-0241-4B97-C6A6395CC109}"/>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5992FF80-C027-B2BC-02E4-DA00DDFADA31}"/>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94141242-3742-BB7B-3BE4-14499D7A326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125A9C8-EC90-7662-6DA8-00985CEC956A}"/>
                </a:ext>
              </a:extLst>
            </p:cNvPr>
            <p:cNvGrpSpPr/>
            <p:nvPr/>
          </p:nvGrpSpPr>
          <p:grpSpPr>
            <a:xfrm>
              <a:off x="300485" y="1038874"/>
              <a:ext cx="2162102" cy="2141092"/>
              <a:chOff x="1923900" y="2187872"/>
              <a:chExt cx="2043473" cy="1127287"/>
            </a:xfrm>
          </p:grpSpPr>
          <p:sp>
            <p:nvSpPr>
              <p:cNvPr id="65" name="TextBox 64">
                <a:extLst>
                  <a:ext uri="{FF2B5EF4-FFF2-40B4-BE49-F238E27FC236}">
                    <a16:creationId xmlns:a16="http://schemas.microsoft.com/office/drawing/2014/main" id="{AA4DBA6E-A0C7-F730-E09D-B3C3C96AA036}"/>
                  </a:ext>
                </a:extLst>
              </p:cNvPr>
              <p:cNvSpPr txBox="1"/>
              <p:nvPr/>
            </p:nvSpPr>
            <p:spPr>
              <a:xfrm>
                <a:off x="2554175"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A75B008-42DE-68CB-784E-7A681E4D39E4}"/>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Captured Web cam</a:t>
                </a:r>
              </a:p>
              <a:p>
                <a:pPr marL="214308" indent="-214308">
                  <a:buFont typeface="Arial" panose="020B0604020202020204" pitchFamily="34" charset="0"/>
                  <a:buChar char="•"/>
                </a:pPr>
                <a:r>
                  <a:rPr lang="en-US" sz="1867">
                    <a:latin typeface="☞Gilroy-Medium" panose="00000600000000000000" pitchFamily="2" charset="0"/>
                  </a:rPr>
                  <a:t>Created an Image editor to crop, rotate, flip, scale</a:t>
                </a:r>
              </a:p>
              <a:p>
                <a:pPr marL="214308" indent="-214308">
                  <a:buFont typeface="Arial" panose="020B0604020202020204" pitchFamily="34" charset="0"/>
                  <a:buChar char="•"/>
                </a:pPr>
                <a:r>
                  <a:rPr lang="en-US" sz="1867">
                    <a:latin typeface="☞Gilroy-Medium" panose="00000600000000000000" pitchFamily="2" charset="0"/>
                  </a:rPr>
                  <a:t>Provided selection for round and rectangle clipping based on the type of profile needs</a:t>
                </a:r>
              </a:p>
            </p:txBody>
          </p:sp>
        </p:grpSp>
      </p:grpSp>
      <p:pic>
        <p:nvPicPr>
          <p:cNvPr id="73" name="Picture 72">
            <a:extLst>
              <a:ext uri="{FF2B5EF4-FFF2-40B4-BE49-F238E27FC236}">
                <a16:creationId xmlns:a16="http://schemas.microsoft.com/office/drawing/2014/main" id="{C5D87CD3-26DF-2945-15FB-EFEF7C7C6455}"/>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C89CAC32-7EEA-E97D-B7A7-304A6A6D1E0A}"/>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960FBAA8-5827-7AA4-4C6A-54C269E6CD5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DFB7EA03-5E27-CCD3-128B-7EA8664EA1A0}"/>
                </a:ext>
              </a:extLst>
            </p:cNvPr>
            <p:cNvGrpSpPr/>
            <p:nvPr/>
          </p:nvGrpSpPr>
          <p:grpSpPr>
            <a:xfrm>
              <a:off x="300485" y="996692"/>
              <a:ext cx="2162102" cy="3476221"/>
              <a:chOff x="1923900" y="2165664"/>
              <a:chExt cx="2043473" cy="1830234"/>
            </a:xfrm>
          </p:grpSpPr>
          <p:sp>
            <p:nvSpPr>
              <p:cNvPr id="123" name="TextBox 122">
                <a:extLst>
                  <a:ext uri="{FF2B5EF4-FFF2-40B4-BE49-F238E27FC236}">
                    <a16:creationId xmlns:a16="http://schemas.microsoft.com/office/drawing/2014/main" id="{5F76BA32-EB86-5C01-F80C-B8C09DBC9598}"/>
                  </a:ext>
                </a:extLst>
              </p:cNvPr>
              <p:cNvSpPr txBox="1"/>
              <p:nvPr/>
            </p:nvSpPr>
            <p:spPr>
              <a:xfrm>
                <a:off x="2512226" y="216566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500DAC2-232B-F562-EE9F-1518A95811FC}"/>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profile with default sizing and round cropping is done</a:t>
                </a:r>
              </a:p>
              <a:p>
                <a:pPr marL="214308" indent="-214308">
                  <a:buFont typeface="Arial" panose="020B0604020202020204" pitchFamily="34" charset="0"/>
                  <a:buChar char="•"/>
                </a:pPr>
                <a:r>
                  <a:rPr lang="en-US" sz="1867">
                    <a:latin typeface="☞Gilroy-Medium" panose="00000600000000000000" pitchFamily="2" charset="0"/>
                  </a:rPr>
                  <a:t>Product profile with rectangle clipping to any size is done with rotation or mirroring to the perfect view</a:t>
                </a:r>
              </a:p>
              <a:p>
                <a:pPr marL="214308" indent="-214308">
                  <a:buFont typeface="Arial" panose="020B0604020202020204" pitchFamily="34" charset="0"/>
                  <a:buChar char="•"/>
                </a:pPr>
                <a:r>
                  <a:rPr lang="en-US" sz="1867">
                    <a:latin typeface="☞Gilroy-Medium" panose="00000600000000000000" pitchFamily="2" charset="0"/>
                  </a:rPr>
                  <a:t>Company and Group profile is done with default sizing and rectangle cropping</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1935E88D-DD28-FA69-4855-66AFEC634F46}"/>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568078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1B439-0CCD-54E5-F172-9AF1746951B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4EDF069-819F-A702-5ACE-B290B942588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1AA7093B-ACD4-D228-5594-F3A6B2A8729B}"/>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Address PICKER</a:t>
            </a:r>
            <a:endParaRPr lang="en-IN" sz="2133"/>
          </a:p>
        </p:txBody>
      </p:sp>
      <p:grpSp>
        <p:nvGrpSpPr>
          <p:cNvPr id="9" name="Group 8">
            <a:extLst>
              <a:ext uri="{FF2B5EF4-FFF2-40B4-BE49-F238E27FC236}">
                <a16:creationId xmlns:a16="http://schemas.microsoft.com/office/drawing/2014/main" id="{19E07100-73A7-4EDB-A269-AAC9A982D6AB}"/>
              </a:ext>
            </a:extLst>
          </p:cNvPr>
          <p:cNvGrpSpPr/>
          <p:nvPr/>
        </p:nvGrpSpPr>
        <p:grpSpPr>
          <a:xfrm>
            <a:off x="87682" y="1347742"/>
            <a:ext cx="3271090" cy="5212983"/>
            <a:chOff x="228598" y="778669"/>
            <a:chExt cx="2359039" cy="3909737"/>
          </a:xfrm>
        </p:grpSpPr>
        <p:sp>
          <p:nvSpPr>
            <p:cNvPr id="10" name="Rectangle 9">
              <a:extLst>
                <a:ext uri="{FF2B5EF4-FFF2-40B4-BE49-F238E27FC236}">
                  <a16:creationId xmlns:a16="http://schemas.microsoft.com/office/drawing/2014/main" id="{2619C934-61BD-D355-DA85-BD28659D4B5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9BC0C8-57E1-EC90-93E2-75951FE24E63}"/>
                </a:ext>
              </a:extLst>
            </p:cNvPr>
            <p:cNvGrpSpPr/>
            <p:nvPr/>
          </p:nvGrpSpPr>
          <p:grpSpPr>
            <a:xfrm>
              <a:off x="289237" y="1023050"/>
              <a:ext cx="2298400" cy="3665356"/>
              <a:chOff x="1913269" y="2179542"/>
              <a:chExt cx="2172293" cy="1929814"/>
            </a:xfrm>
          </p:grpSpPr>
          <p:sp>
            <p:nvSpPr>
              <p:cNvPr id="13" name="TextBox 12">
                <a:extLst>
                  <a:ext uri="{FF2B5EF4-FFF2-40B4-BE49-F238E27FC236}">
                    <a16:creationId xmlns:a16="http://schemas.microsoft.com/office/drawing/2014/main" id="{5CF120AB-D47E-B726-0891-234A4492E8E4}"/>
                  </a:ext>
                </a:extLst>
              </p:cNvPr>
              <p:cNvSpPr txBox="1"/>
              <p:nvPr/>
            </p:nvSpPr>
            <p:spPr>
              <a:xfrm>
                <a:off x="2370946" y="2179542"/>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D87837B-A4AE-1AE9-BF96-9D6B1640242F}"/>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Ensure accurate entry of addresses into the system with an emphasis on preventing spelling mistakes, while maintaining a user-friendly interface.</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enable the seamless reuse of addresses in the creation processes for Company, Vendor, Supplier, and Customer profiles</a:t>
                </a:r>
                <a:endParaRPr lang="en-US" sz="2733" dirty="0"/>
              </a:p>
            </p:txBody>
          </p:sp>
        </p:grpSp>
        <p:pic>
          <p:nvPicPr>
            <p:cNvPr id="12" name="Picture 11">
              <a:extLst>
                <a:ext uri="{FF2B5EF4-FFF2-40B4-BE49-F238E27FC236}">
                  <a16:creationId xmlns:a16="http://schemas.microsoft.com/office/drawing/2014/main" id="{8165D78E-A632-59BE-8418-DB5C227F5075}"/>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C755AD30-60D8-532A-4571-A8223762B897}"/>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A92693AA-88D4-99A0-F2EA-4B1FF14F19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04906B6F-5962-C8E4-C0D2-7546DCBB9A46}"/>
                </a:ext>
              </a:extLst>
            </p:cNvPr>
            <p:cNvGrpSpPr/>
            <p:nvPr/>
          </p:nvGrpSpPr>
          <p:grpSpPr>
            <a:xfrm>
              <a:off x="300485" y="1023051"/>
              <a:ext cx="2162102" cy="1725926"/>
              <a:chOff x="1923900" y="2179543"/>
              <a:chExt cx="2043473" cy="908702"/>
            </a:xfrm>
          </p:grpSpPr>
          <p:sp>
            <p:nvSpPr>
              <p:cNvPr id="22" name="TextBox 21">
                <a:extLst>
                  <a:ext uri="{FF2B5EF4-FFF2-40B4-BE49-F238E27FC236}">
                    <a16:creationId xmlns:a16="http://schemas.microsoft.com/office/drawing/2014/main" id="{CB9F3CA2-B496-6CC3-52BE-90875614DA8A}"/>
                  </a:ext>
                </a:extLst>
              </p:cNvPr>
              <p:cNvSpPr txBox="1"/>
              <p:nvPr/>
            </p:nvSpPr>
            <p:spPr>
              <a:xfrm>
                <a:off x="2443276" y="217954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F4A13B49-CDA0-9379-573C-66BC028FA3F4}"/>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Entering street names and the localities in correct spelling </a:t>
                </a:r>
              </a:p>
              <a:p>
                <a:pPr marL="214308" indent="-214308">
                  <a:buFont typeface="Arial" panose="020B0604020202020204" pitchFamily="34" charset="0"/>
                  <a:buChar char="•"/>
                </a:pPr>
                <a:r>
                  <a:rPr lang="en-US" sz="1867">
                    <a:latin typeface="☞Gilroy-Medium" panose="00000600000000000000" pitchFamily="2" charset="0"/>
                  </a:rPr>
                  <a:t>Entering correct pin code</a:t>
                </a:r>
              </a:p>
              <a:p>
                <a:pPr algn="l"/>
                <a:endParaRPr lang="en-US" sz="1867">
                  <a:latin typeface="☞Gilroy-Medium" panose="00000600000000000000" pitchFamily="2" charset="0"/>
                </a:endParaRPr>
              </a:p>
            </p:txBody>
          </p:sp>
        </p:grpSp>
      </p:grpSp>
      <p:pic>
        <p:nvPicPr>
          <p:cNvPr id="25" name="Picture 24">
            <a:extLst>
              <a:ext uri="{FF2B5EF4-FFF2-40B4-BE49-F238E27FC236}">
                <a16:creationId xmlns:a16="http://schemas.microsoft.com/office/drawing/2014/main" id="{691CEBBB-C93E-B308-AE5D-1A96EC0E5DD5}"/>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5FC7FEEA-9EE1-884D-4281-EF850F63BE97}"/>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D4D2A666-E0EB-DEE9-5828-212343895C8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D62EB81-C18C-6687-900D-7E68C363332C}"/>
                </a:ext>
              </a:extLst>
            </p:cNvPr>
            <p:cNvGrpSpPr/>
            <p:nvPr/>
          </p:nvGrpSpPr>
          <p:grpSpPr>
            <a:xfrm>
              <a:off x="300485" y="1027831"/>
              <a:ext cx="2162102" cy="2583117"/>
              <a:chOff x="1923900" y="2182058"/>
              <a:chExt cx="2043473" cy="1360014"/>
            </a:xfrm>
          </p:grpSpPr>
          <p:sp>
            <p:nvSpPr>
              <p:cNvPr id="65" name="TextBox 64">
                <a:extLst>
                  <a:ext uri="{FF2B5EF4-FFF2-40B4-BE49-F238E27FC236}">
                    <a16:creationId xmlns:a16="http://schemas.microsoft.com/office/drawing/2014/main" id="{A39E1FA5-9E6B-5C80-EA36-06A2B1E5101E}"/>
                  </a:ext>
                </a:extLst>
              </p:cNvPr>
              <p:cNvSpPr txBox="1"/>
              <p:nvPr/>
            </p:nvSpPr>
            <p:spPr>
              <a:xfrm>
                <a:off x="2523015" y="218205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74F35D6-3BDE-A103-FB22-F1F44BB97775}"/>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Integrated with google maps</a:t>
                </a:r>
              </a:p>
              <a:p>
                <a:pPr marL="214308" indent="-214308">
                  <a:buFont typeface="Arial" panose="020B0604020202020204" pitchFamily="34" charset="0"/>
                  <a:buChar char="•"/>
                </a:pPr>
                <a:r>
                  <a:rPr lang="en-US" sz="1867">
                    <a:latin typeface="☞Gilroy-Medium" panose="00000600000000000000" pitchFamily="2" charset="0"/>
                  </a:rPr>
                  <a:t>On fly typing to select street names and exact location on map</a:t>
                </a:r>
              </a:p>
              <a:p>
                <a:pPr marL="214308" indent="-214308">
                  <a:buFont typeface="Arial" panose="020B0604020202020204" pitchFamily="34" charset="0"/>
                  <a:buChar char="•"/>
                </a:pPr>
                <a:r>
                  <a:rPr lang="en-US" sz="1867">
                    <a:latin typeface="☞Gilroy-Medium" panose="00000600000000000000" pitchFamily="2" charset="0"/>
                  </a:rPr>
                  <a:t>Auto fill of other information such as city, state, pin code etc. is made</a:t>
                </a:r>
              </a:p>
            </p:txBody>
          </p:sp>
        </p:grpSp>
      </p:grpSp>
      <p:pic>
        <p:nvPicPr>
          <p:cNvPr id="73" name="Picture 72">
            <a:extLst>
              <a:ext uri="{FF2B5EF4-FFF2-40B4-BE49-F238E27FC236}">
                <a16:creationId xmlns:a16="http://schemas.microsoft.com/office/drawing/2014/main" id="{CF2619D1-38DC-18FA-1C87-20128CF11AD4}"/>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9BDBDD97-D974-4282-7D0E-3F905FB85D78}"/>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5896DB2B-7F3D-B19D-9BAA-660C65857D6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2A9ED42-8D0B-BAD9-878D-8C5085CD7299}"/>
                </a:ext>
              </a:extLst>
            </p:cNvPr>
            <p:cNvGrpSpPr/>
            <p:nvPr/>
          </p:nvGrpSpPr>
          <p:grpSpPr>
            <a:xfrm>
              <a:off x="300485" y="1028395"/>
              <a:ext cx="2162102" cy="2151570"/>
              <a:chOff x="1923900" y="2182355"/>
              <a:chExt cx="2043473" cy="1132804"/>
            </a:xfrm>
          </p:grpSpPr>
          <p:sp>
            <p:nvSpPr>
              <p:cNvPr id="123" name="TextBox 122">
                <a:extLst>
                  <a:ext uri="{FF2B5EF4-FFF2-40B4-BE49-F238E27FC236}">
                    <a16:creationId xmlns:a16="http://schemas.microsoft.com/office/drawing/2014/main" id="{DE8040C1-17CA-82BC-A44A-E109AF77DA32}"/>
                  </a:ext>
                </a:extLst>
              </p:cNvPr>
              <p:cNvSpPr txBox="1"/>
              <p:nvPr/>
            </p:nvSpPr>
            <p:spPr>
              <a:xfrm>
                <a:off x="2564608" y="218235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1830957-CB9F-2BD4-3315-8C10C75FA5DA}"/>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of address feeding of both company, vendor, supplier and customers</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5D3AAD99-A641-0488-7364-4D20BD21B159}"/>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20933415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24BC-BEFB-EEFD-41FA-AF2191F226D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AAA6F95C-ED6E-BBAC-444B-6109A51BA31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04CA19B-4FC7-8AD3-08F4-CFB2C6BABD41}"/>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CASH MANAGEMENT</a:t>
            </a:r>
            <a:endParaRPr lang="en-IN" sz="2133"/>
          </a:p>
        </p:txBody>
      </p:sp>
      <p:grpSp>
        <p:nvGrpSpPr>
          <p:cNvPr id="9" name="Group 8">
            <a:extLst>
              <a:ext uri="{FF2B5EF4-FFF2-40B4-BE49-F238E27FC236}">
                <a16:creationId xmlns:a16="http://schemas.microsoft.com/office/drawing/2014/main" id="{9803ED52-9921-28A8-52AC-57D5773F841C}"/>
              </a:ext>
            </a:extLst>
          </p:cNvPr>
          <p:cNvGrpSpPr/>
          <p:nvPr/>
        </p:nvGrpSpPr>
        <p:grpSpPr>
          <a:xfrm>
            <a:off x="203010" y="1347742"/>
            <a:ext cx="3076018" cy="5212984"/>
            <a:chOff x="228598" y="778669"/>
            <a:chExt cx="2303777" cy="3909738"/>
          </a:xfrm>
        </p:grpSpPr>
        <p:sp>
          <p:nvSpPr>
            <p:cNvPr id="10" name="Rectangle 9">
              <a:extLst>
                <a:ext uri="{FF2B5EF4-FFF2-40B4-BE49-F238E27FC236}">
                  <a16:creationId xmlns:a16="http://schemas.microsoft.com/office/drawing/2014/main" id="{9145FD9E-BF25-9398-5B70-314CC0846E6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672936-1F7F-6568-E13E-128D86570164}"/>
                </a:ext>
              </a:extLst>
            </p:cNvPr>
            <p:cNvGrpSpPr/>
            <p:nvPr/>
          </p:nvGrpSpPr>
          <p:grpSpPr>
            <a:xfrm>
              <a:off x="289237" y="957575"/>
              <a:ext cx="2243138" cy="3730832"/>
              <a:chOff x="1913269" y="2145069"/>
              <a:chExt cx="2120063" cy="1964287"/>
            </a:xfrm>
          </p:grpSpPr>
          <p:sp>
            <p:nvSpPr>
              <p:cNvPr id="13" name="TextBox 12">
                <a:extLst>
                  <a:ext uri="{FF2B5EF4-FFF2-40B4-BE49-F238E27FC236}">
                    <a16:creationId xmlns:a16="http://schemas.microsoft.com/office/drawing/2014/main" id="{40101EF7-F566-0546-C04F-48501AD46DF8}"/>
                  </a:ext>
                </a:extLst>
              </p:cNvPr>
              <p:cNvSpPr txBox="1"/>
              <p:nvPr/>
            </p:nvSpPr>
            <p:spPr>
              <a:xfrm>
                <a:off x="2252757" y="2145069"/>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BF3A82A0-D4AB-C554-EF6E-F5DEAB537B25}"/>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Eliminate complexity of Management of cash and cheques, a multifaceted convergence of diverse payment methods, online banking, and physical banking channels, coupled with the involvement of collection agencies in cash and cheque management system of multiple currencies</a:t>
                </a:r>
                <a:endParaRPr lang="en-US" sz="2733"/>
              </a:p>
            </p:txBody>
          </p:sp>
        </p:grpSp>
        <p:pic>
          <p:nvPicPr>
            <p:cNvPr id="12" name="Picture 11">
              <a:extLst>
                <a:ext uri="{FF2B5EF4-FFF2-40B4-BE49-F238E27FC236}">
                  <a16:creationId xmlns:a16="http://schemas.microsoft.com/office/drawing/2014/main" id="{46FA9F9E-6DBF-4079-D5C2-D1B73214A6D9}"/>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21539C4B-CB08-B95D-CAEF-C5657AEACE8C}"/>
              </a:ext>
            </a:extLst>
          </p:cNvPr>
          <p:cNvGrpSpPr/>
          <p:nvPr/>
        </p:nvGrpSpPr>
        <p:grpSpPr>
          <a:xfrm>
            <a:off x="3266813" y="1347741"/>
            <a:ext cx="2568171" cy="5095875"/>
            <a:chOff x="228598" y="778669"/>
            <a:chExt cx="2243139" cy="3821906"/>
          </a:xfrm>
        </p:grpSpPr>
        <p:sp>
          <p:nvSpPr>
            <p:cNvPr id="18" name="Rectangle 17">
              <a:extLst>
                <a:ext uri="{FF2B5EF4-FFF2-40B4-BE49-F238E27FC236}">
                  <a16:creationId xmlns:a16="http://schemas.microsoft.com/office/drawing/2014/main" id="{A97C0A5D-A5BB-C674-682E-2F3E9725742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DFAAFFA-B1F9-8C60-DA16-52E125D1E59C}"/>
                </a:ext>
              </a:extLst>
            </p:cNvPr>
            <p:cNvGrpSpPr/>
            <p:nvPr/>
          </p:nvGrpSpPr>
          <p:grpSpPr>
            <a:xfrm>
              <a:off x="300485" y="1027832"/>
              <a:ext cx="2162102" cy="3014096"/>
              <a:chOff x="1923900" y="2182060"/>
              <a:chExt cx="2043473" cy="1586925"/>
            </a:xfrm>
          </p:grpSpPr>
          <p:sp>
            <p:nvSpPr>
              <p:cNvPr id="22" name="TextBox 21">
                <a:extLst>
                  <a:ext uri="{FF2B5EF4-FFF2-40B4-BE49-F238E27FC236}">
                    <a16:creationId xmlns:a16="http://schemas.microsoft.com/office/drawing/2014/main" id="{AA2E6210-D5BA-5800-344F-82F4EA4BD7BB}"/>
                  </a:ext>
                </a:extLst>
              </p:cNvPr>
              <p:cNvSpPr txBox="1"/>
              <p:nvPr/>
            </p:nvSpPr>
            <p:spPr>
              <a:xfrm>
                <a:off x="2495220"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5E3297FF-A224-B344-3B70-3D7D110D5FD9}"/>
                  </a:ext>
                </a:extLst>
              </p:cNvPr>
              <p:cNvSpPr txBox="1"/>
              <p:nvPr/>
            </p:nvSpPr>
            <p:spPr>
              <a:xfrm>
                <a:off x="1923900" y="2407506"/>
                <a:ext cx="2043473"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Realtime Multi-Bank Integration and visibility</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Synchronization of collection agencies</a:t>
                </a:r>
              </a:p>
              <a:p>
                <a:pPr marL="214201" indent="-214201">
                  <a:buFont typeface="Arial" panose="020B0604020202020204" pitchFamily="34" charset="0"/>
                  <a:buChar char="•"/>
                </a:pPr>
                <a:r>
                  <a:rPr lang="en-US" sz="1867" dirty="0">
                    <a:latin typeface="☞Gilroy-Medium"/>
                  </a:rPr>
                  <a:t>Bifurcation of Expense details paid by head- quarters and paid by local stores</a:t>
                </a:r>
              </a:p>
              <a:p>
                <a:pPr marL="214201" indent="-214201">
                  <a:buFont typeface="Arial" panose="020B0604020202020204" pitchFamily="34" charset="0"/>
                  <a:buChar char="•"/>
                </a:pPr>
                <a:r>
                  <a:rPr lang="en-US" sz="1867" dirty="0">
                    <a:latin typeface="☞Gilroy-Medium"/>
                  </a:rPr>
                  <a:t>Varying currency rates and currency conversion methods</a:t>
                </a:r>
                <a:endParaRPr lang="en-US" sz="1867" dirty="0">
                  <a:latin typeface="☞Gilroy-Medium" panose="00000600000000000000" pitchFamily="2" charset="0"/>
                </a:endParaRPr>
              </a:p>
            </p:txBody>
          </p:sp>
        </p:grpSp>
      </p:grpSp>
      <p:pic>
        <p:nvPicPr>
          <p:cNvPr id="25" name="Picture 24">
            <a:extLst>
              <a:ext uri="{FF2B5EF4-FFF2-40B4-BE49-F238E27FC236}">
                <a16:creationId xmlns:a16="http://schemas.microsoft.com/office/drawing/2014/main" id="{0CC1145A-51BD-70CC-C690-8539F8DE6713}"/>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70870267-4453-E16C-CA8F-D13FDF70D9EB}"/>
              </a:ext>
            </a:extLst>
          </p:cNvPr>
          <p:cNvGrpSpPr/>
          <p:nvPr/>
        </p:nvGrpSpPr>
        <p:grpSpPr>
          <a:xfrm>
            <a:off x="5913267" y="1347742"/>
            <a:ext cx="3145414" cy="5500306"/>
            <a:chOff x="228598" y="778669"/>
            <a:chExt cx="2243139" cy="4125230"/>
          </a:xfrm>
        </p:grpSpPr>
        <p:sp>
          <p:nvSpPr>
            <p:cNvPr id="27" name="Rectangle 26">
              <a:extLst>
                <a:ext uri="{FF2B5EF4-FFF2-40B4-BE49-F238E27FC236}">
                  <a16:creationId xmlns:a16="http://schemas.microsoft.com/office/drawing/2014/main" id="{F175F14D-9BBD-611E-81CA-B7604DEBDB5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D3C777C-BF49-DE62-5290-D032CA611D6E}"/>
                </a:ext>
              </a:extLst>
            </p:cNvPr>
            <p:cNvGrpSpPr/>
            <p:nvPr/>
          </p:nvGrpSpPr>
          <p:grpSpPr>
            <a:xfrm>
              <a:off x="300485" y="998659"/>
              <a:ext cx="2162102" cy="3905240"/>
              <a:chOff x="1923900" y="2166699"/>
              <a:chExt cx="2043473" cy="2056113"/>
            </a:xfrm>
          </p:grpSpPr>
          <p:sp>
            <p:nvSpPr>
              <p:cNvPr id="65" name="TextBox 64">
                <a:extLst>
                  <a:ext uri="{FF2B5EF4-FFF2-40B4-BE49-F238E27FC236}">
                    <a16:creationId xmlns:a16="http://schemas.microsoft.com/office/drawing/2014/main" id="{4C20BA35-93E8-9A3E-759C-F5A370880326}"/>
                  </a:ext>
                </a:extLst>
              </p:cNvPr>
              <p:cNvSpPr txBox="1"/>
              <p:nvPr/>
            </p:nvSpPr>
            <p:spPr>
              <a:xfrm>
                <a:off x="2523015"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8BD086AB-0524-73D7-4C6F-B8FF86D7BEA1}"/>
                  </a:ext>
                </a:extLst>
              </p:cNvPr>
              <p:cNvSpPr txBox="1"/>
              <p:nvPr/>
            </p:nvSpPr>
            <p:spPr>
              <a:xfrm>
                <a:off x="1923900" y="2407506"/>
                <a:ext cx="2043473" cy="181530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Currency rates are stored along with transaction</a:t>
                </a:r>
              </a:p>
              <a:p>
                <a:pPr marL="214308" indent="-214308">
                  <a:buFont typeface="Arial" panose="020B0604020202020204" pitchFamily="34" charset="0"/>
                  <a:buChar char="•"/>
                </a:pPr>
                <a:r>
                  <a:rPr lang="en-US" sz="1867" dirty="0">
                    <a:latin typeface="☞Gilroy-Medium" panose="00000600000000000000" pitchFamily="2" charset="0"/>
                  </a:rPr>
                  <a:t>Ledger is maintained for cash, cheque</a:t>
                </a:r>
              </a:p>
              <a:p>
                <a:pPr marL="214308" indent="-214308">
                  <a:buFont typeface="Arial" panose="020B0604020202020204" pitchFamily="34" charset="0"/>
                  <a:buChar char="•"/>
                </a:pPr>
                <a:r>
                  <a:rPr lang="en-US" sz="1867" dirty="0">
                    <a:latin typeface="☞Gilroy-Medium" panose="00000600000000000000" pitchFamily="2" charset="0"/>
                  </a:rPr>
                  <a:t>Payment gateways are opened in SSL encryption in a different window</a:t>
                </a:r>
              </a:p>
              <a:p>
                <a:pPr marL="214308" indent="-214308">
                  <a:buFont typeface="Arial" panose="020B0604020202020204" pitchFamily="34" charset="0"/>
                  <a:buChar char="•"/>
                </a:pPr>
                <a:r>
                  <a:rPr lang="en-US" sz="1867" dirty="0">
                    <a:latin typeface="☞Gilroy-Medium" panose="00000600000000000000" pitchFamily="2" charset="0"/>
                  </a:rPr>
                  <a:t>Efficient reconciliation system</a:t>
                </a:r>
              </a:p>
              <a:p>
                <a:pPr marL="214308" indent="-214308">
                  <a:buFont typeface="Arial" panose="020B0604020202020204" pitchFamily="34" charset="0"/>
                  <a:buChar char="•"/>
                </a:pPr>
                <a:r>
                  <a:rPr lang="en-US" sz="1867" dirty="0">
                    <a:latin typeface="☞Gilroy-Medium" panose="00000600000000000000" pitchFamily="2" charset="0"/>
                  </a:rPr>
                  <a:t>Currency exchange rate is configurable according to store and stored along with transactions</a:t>
                </a:r>
              </a:p>
            </p:txBody>
          </p:sp>
        </p:grpSp>
      </p:grpSp>
      <p:pic>
        <p:nvPicPr>
          <p:cNvPr id="73" name="Picture 72">
            <a:extLst>
              <a:ext uri="{FF2B5EF4-FFF2-40B4-BE49-F238E27FC236}">
                <a16:creationId xmlns:a16="http://schemas.microsoft.com/office/drawing/2014/main" id="{246716E8-2113-3022-B8B0-1FAA91457B9F}"/>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00D0EE07-3820-D76C-5209-B17627B5968C}"/>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85167D90-9402-AABE-E4C6-1F063A37B1A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044908D4-C0B3-9187-6BAA-C2B18746F2EA}"/>
                </a:ext>
              </a:extLst>
            </p:cNvPr>
            <p:cNvGrpSpPr/>
            <p:nvPr/>
          </p:nvGrpSpPr>
          <p:grpSpPr>
            <a:xfrm>
              <a:off x="300485" y="998660"/>
              <a:ext cx="2162102" cy="3043272"/>
              <a:chOff x="1923900" y="2166699"/>
              <a:chExt cx="2043473" cy="1602286"/>
            </a:xfrm>
          </p:grpSpPr>
          <p:sp>
            <p:nvSpPr>
              <p:cNvPr id="123" name="TextBox 122">
                <a:extLst>
                  <a:ext uri="{FF2B5EF4-FFF2-40B4-BE49-F238E27FC236}">
                    <a16:creationId xmlns:a16="http://schemas.microsoft.com/office/drawing/2014/main" id="{2A61043A-5281-4249-5BFA-0E22786198DB}"/>
                  </a:ext>
                </a:extLst>
              </p:cNvPr>
              <p:cNvSpPr txBox="1"/>
              <p:nvPr/>
            </p:nvSpPr>
            <p:spPr>
              <a:xfrm>
                <a:off x="2463391"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3BACC12-B9E8-D6DD-C511-E523A8A71F32}"/>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maintain collection agency and banking details across all ETP customers</a:t>
                </a:r>
              </a:p>
              <a:p>
                <a:pPr marL="214308" indent="-214308">
                  <a:buFont typeface="Arial" panose="020B0604020202020204" pitchFamily="34" charset="0"/>
                  <a:buChar char="•"/>
                </a:pPr>
                <a:r>
                  <a:rPr lang="en-US" sz="1867">
                    <a:latin typeface="☞Gilroy-Medium" panose="00000600000000000000" pitchFamily="2" charset="0"/>
                  </a:rPr>
                  <a:t>Able to maintain individual store wise expense and collection details along with currency rates</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8608702C-538C-BB83-6B54-16764BCB5832}"/>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13053056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24" name="Picture 23"/>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25" name="Picture 24"/>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26" name="Picture 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grpSp>
        <p:nvGrpSpPr>
          <p:cNvPr id="29" name="Group 28">
            <a:extLst>
              <a:ext uri="{FF2B5EF4-FFF2-40B4-BE49-F238E27FC236}">
                <a16:creationId xmlns:a16="http://schemas.microsoft.com/office/drawing/2014/main" id="{EE4CCD1C-CED6-4ADB-9EA9-DACA33AA414B}"/>
              </a:ext>
            </a:extLst>
          </p:cNvPr>
          <p:cNvGrpSpPr/>
          <p:nvPr/>
        </p:nvGrpSpPr>
        <p:grpSpPr>
          <a:xfrm>
            <a:off x="308335" y="2442350"/>
            <a:ext cx="11794020" cy="4000216"/>
            <a:chOff x="1916768" y="3119683"/>
            <a:chExt cx="8440287" cy="1579589"/>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1916768" y="3124343"/>
              <a:ext cx="1611089" cy="1453407"/>
              <a:chOff x="1858557" y="2609993"/>
              <a:chExt cx="1611089" cy="1453407"/>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858557" y="2726531"/>
                <a:ext cx="161108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Easily composable and searchable Document Management library with multiple versions along with proofread, approve, publish, authoring frame-work </a:t>
                </a:r>
                <a:endParaRPr lang="en-US" dirty="0">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6085" y="3124343"/>
              <a:ext cx="1450443" cy="654313"/>
              <a:chOff x="1929179" y="2609993"/>
              <a:chExt cx="1450443" cy="654313"/>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9179" y="2778172"/>
                <a:ext cx="1450443" cy="4861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Indian Express, the large newspaper industry in India </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335831" y="3124343"/>
              <a:ext cx="1576369" cy="1470294"/>
              <a:chOff x="1827064" y="2609993"/>
              <a:chExt cx="1576369" cy="14702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827064" y="2743418"/>
                <a:ext cx="157636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Types </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Too many categorizations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Scanned Images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versions</a:t>
                </a:r>
              </a:p>
              <a:p>
                <a:pPr marL="213995" indent="-213995">
                  <a:buFont typeface="Arial" panose="020B0604020202020204" pitchFamily="34" charset="0"/>
                  <a:buChar char="•"/>
                </a:pPr>
                <a:r>
                  <a:rPr lang="en-US" sz="2000" dirty="0">
                    <a:solidFill>
                      <a:schemeClr val="tx1">
                        <a:lumMod val="75000"/>
                        <a:lumOff val="25000"/>
                      </a:schemeClr>
                    </a:solidFill>
                    <a:cs typeface="Arial"/>
                  </a:rPr>
                  <a:t>Different Indian languages like </a:t>
                </a:r>
                <a:r>
                  <a:rPr lang="en-US" sz="2000" dirty="0" err="1">
                    <a:solidFill>
                      <a:schemeClr val="tx1">
                        <a:lumMod val="75000"/>
                        <a:lumOff val="25000"/>
                      </a:schemeClr>
                    </a:solidFill>
                    <a:cs typeface="Arial"/>
                  </a:rPr>
                  <a:t>Dinamani</a:t>
                </a:r>
                <a:r>
                  <a:rPr lang="en-US" sz="2000" dirty="0">
                    <a:solidFill>
                      <a:schemeClr val="tx1">
                        <a:lumMod val="75000"/>
                        <a:lumOff val="25000"/>
                      </a:schemeClr>
                    </a:solidFill>
                    <a:cs typeface="Arial"/>
                  </a:rPr>
                  <a:t>, Andhra Prabha etc.</a:t>
                </a:r>
                <a:endParaRPr lang="en-US" sz="2000" dirty="0" err="1">
                  <a:solidFill>
                    <a:schemeClr val="tx1">
                      <a:lumMod val="75000"/>
                      <a:lumOff val="25000"/>
                    </a:schemeClr>
                  </a:solidFill>
                  <a:cs typeface="Arial" panose="020B0604020202020204" pitchFamily="34" charset="0"/>
                </a:endParaRP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8" y="3119683"/>
              <a:ext cx="1638637" cy="1429536"/>
              <a:chOff x="1968497" y="2609993"/>
              <a:chExt cx="1638637" cy="1429536"/>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7" y="2702660"/>
                <a:ext cx="1638637"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CVS version control</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Tesseract OCR</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Full text Search</a:t>
                </a:r>
              </a:p>
              <a:p>
                <a:pPr marL="213995" indent="-213995">
                  <a:buFont typeface="Arial" panose="020B0604020202020204" pitchFamily="34" charset="0"/>
                  <a:buChar char="•"/>
                </a:pPr>
                <a:r>
                  <a:rPr lang="en-US" sz="2000" dirty="0">
                    <a:solidFill>
                      <a:schemeClr val="tx1">
                        <a:lumMod val="75000"/>
                        <a:lumOff val="25000"/>
                      </a:schemeClr>
                    </a:solidFill>
                    <a:cs typeface="Arial"/>
                  </a:rPr>
                  <a:t>Keyword Tag Search</a:t>
                </a:r>
                <a:endParaRPr lang="en-US" sz="2000" dirty="0">
                  <a:solidFill>
                    <a:schemeClr val="tx1">
                      <a:lumMod val="75000"/>
                      <a:lumOff val="25000"/>
                    </a:schemeClr>
                  </a:solidFill>
                  <a:cs typeface="Arial" panose="020B0604020202020204" pitchFamily="34" charset="0"/>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ISCII storage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PostgreSQL</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Rich text editor</a:t>
                </a:r>
              </a:p>
              <a:p>
                <a:pPr marL="213995" indent="-213995">
                  <a:buFont typeface="Arial" panose="020B0604020202020204" pitchFamily="34" charset="0"/>
                  <a:buChar char="•"/>
                </a:pPr>
                <a:r>
                  <a:rPr lang="en-US" sz="2000" dirty="0">
                    <a:solidFill>
                      <a:schemeClr val="tx1">
                        <a:lumMod val="75000"/>
                        <a:lumOff val="25000"/>
                      </a:schemeClr>
                    </a:solidFill>
                    <a:cs typeface="Arial"/>
                  </a:rPr>
                  <a:t>Pagination, Collaborative editing</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Twain scanners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689021" y="3119683"/>
              <a:ext cx="1668034" cy="1579589"/>
              <a:chOff x="1891541" y="2609993"/>
              <a:chExt cx="1668034" cy="1579589"/>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891541" y="2731179"/>
                <a:ext cx="1668034" cy="1458403"/>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Removed totally paper library and manual paste-up department</a:t>
                </a:r>
                <a:endParaRPr lang="en-US">
                  <a:solidFill>
                    <a:schemeClr val="tx1">
                      <a:lumMod val="75000"/>
                      <a:lumOff val="25000"/>
                    </a:schemeClr>
                  </a:solidFill>
                  <a:cs typeface="Arial"/>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Shortened publish time by 50%</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readers’ space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Engaged Employees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Cut down cost by 80%</a:t>
                </a:r>
              </a:p>
              <a:p>
                <a:pPr marL="213995" indent="-213995">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Editorial Documentation and Document Management System		</a:t>
            </a:r>
          </a:p>
        </p:txBody>
      </p:sp>
      <p:pic>
        <p:nvPicPr>
          <p:cNvPr id="57" name="Picture 56"/>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9977838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2CA05-8763-5FDC-51E7-E83A56A1769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AC301BB-5747-3842-AD2A-AD46992F482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F749690-0B46-84A8-AD07-82C4E24346D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TRANSACTION MANAGEMENT</a:t>
            </a:r>
            <a:endParaRPr lang="en-IN" sz="2133"/>
          </a:p>
        </p:txBody>
      </p:sp>
      <p:grpSp>
        <p:nvGrpSpPr>
          <p:cNvPr id="9" name="Group 8">
            <a:extLst>
              <a:ext uri="{FF2B5EF4-FFF2-40B4-BE49-F238E27FC236}">
                <a16:creationId xmlns:a16="http://schemas.microsoft.com/office/drawing/2014/main" id="{AF52F11F-B8D0-C1D3-C9A8-0F7381040648}"/>
              </a:ext>
            </a:extLst>
          </p:cNvPr>
          <p:cNvGrpSpPr/>
          <p:nvPr/>
        </p:nvGrpSpPr>
        <p:grpSpPr>
          <a:xfrm>
            <a:off x="0" y="1347742"/>
            <a:ext cx="3266347" cy="5787631"/>
            <a:chOff x="228598" y="778669"/>
            <a:chExt cx="2291034" cy="4340724"/>
          </a:xfrm>
        </p:grpSpPr>
        <p:sp>
          <p:nvSpPr>
            <p:cNvPr id="10" name="Rectangle 9">
              <a:extLst>
                <a:ext uri="{FF2B5EF4-FFF2-40B4-BE49-F238E27FC236}">
                  <a16:creationId xmlns:a16="http://schemas.microsoft.com/office/drawing/2014/main" id="{6F6C4C49-5051-1C2F-2E21-ACBE57553C8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6E6B9C1-8E8C-01E0-065F-2F5C26DF16B6}"/>
                </a:ext>
              </a:extLst>
            </p:cNvPr>
            <p:cNvGrpSpPr/>
            <p:nvPr/>
          </p:nvGrpSpPr>
          <p:grpSpPr>
            <a:xfrm>
              <a:off x="289237" y="971792"/>
              <a:ext cx="2230395" cy="4147601"/>
              <a:chOff x="1913269" y="2152554"/>
              <a:chExt cx="2108019" cy="2183716"/>
            </a:xfrm>
          </p:grpSpPr>
          <p:sp>
            <p:nvSpPr>
              <p:cNvPr id="13" name="TextBox 12">
                <a:extLst>
                  <a:ext uri="{FF2B5EF4-FFF2-40B4-BE49-F238E27FC236}">
                    <a16:creationId xmlns:a16="http://schemas.microsoft.com/office/drawing/2014/main" id="{8217A228-5787-5CBC-AE80-A82A8FD1B2AA}"/>
                  </a:ext>
                </a:extLst>
              </p:cNvPr>
              <p:cNvSpPr txBox="1"/>
              <p:nvPr/>
            </p:nvSpPr>
            <p:spPr>
              <a:xfrm>
                <a:off x="2400272" y="2152554"/>
                <a:ext cx="16210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151800D-FB64-8619-5907-06064D334251}"/>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Implement Stock Transfer system that seamlessly integrates across diverse sales channels, encompassing physical stores, e-commerce platforms, and mobile applications.</a:t>
                </a:r>
                <a:endParaRPr lang="en-US" sz="2400" dirty="0"/>
              </a:p>
              <a:p>
                <a:pPr marL="214201" indent="-214201">
                  <a:buFont typeface="Arial" panose="020B0604020202020204" pitchFamily="34" charset="0"/>
                  <a:buChar char="•"/>
                </a:pPr>
                <a:r>
                  <a:rPr lang="en-US" sz="1867" dirty="0">
                    <a:latin typeface="☞Gilroy-Medium"/>
                  </a:rPr>
                  <a:t>Ensure scalability in the system's design to accommodate potential growth in products, channels, and the overall scale of the business</a:t>
                </a:r>
                <a:endParaRPr lang="en-US" sz="1867" dirty="0">
                  <a:latin typeface="☞Gilroy-Medium" panose="00000600000000000000" pitchFamily="2" charset="0"/>
                </a:endParaRPr>
              </a:p>
            </p:txBody>
          </p:sp>
        </p:grpSp>
        <p:pic>
          <p:nvPicPr>
            <p:cNvPr id="12" name="Picture 11">
              <a:extLst>
                <a:ext uri="{FF2B5EF4-FFF2-40B4-BE49-F238E27FC236}">
                  <a16:creationId xmlns:a16="http://schemas.microsoft.com/office/drawing/2014/main" id="{44D5ABA6-387A-80C3-18F9-2397FE3E9116}"/>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232EE807-E4A7-6202-19C6-115CCD0B38BB}"/>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6B235-8BB6-6F14-D05E-0E430F2CD5A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BF8E8D0E-950C-F3FA-D491-9FF3A3EE8502}"/>
                </a:ext>
              </a:extLst>
            </p:cNvPr>
            <p:cNvGrpSpPr/>
            <p:nvPr/>
          </p:nvGrpSpPr>
          <p:grpSpPr>
            <a:xfrm>
              <a:off x="300485" y="1027832"/>
              <a:ext cx="2162102" cy="3445081"/>
              <a:chOff x="1923900" y="2182060"/>
              <a:chExt cx="2043473" cy="1813839"/>
            </a:xfrm>
          </p:grpSpPr>
          <p:sp>
            <p:nvSpPr>
              <p:cNvPr id="22" name="TextBox 21">
                <a:extLst>
                  <a:ext uri="{FF2B5EF4-FFF2-40B4-BE49-F238E27FC236}">
                    <a16:creationId xmlns:a16="http://schemas.microsoft.com/office/drawing/2014/main" id="{D6C71308-3B83-931E-C619-176AFA2493F0}"/>
                  </a:ext>
                </a:extLst>
              </p:cNvPr>
              <p:cNvSpPr txBox="1"/>
              <p:nvPr/>
            </p:nvSpPr>
            <p:spPr>
              <a:xfrm>
                <a:off x="244327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E645A8F-D12C-30B3-40AF-FBE887A9D626}"/>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Ensuring real-time synchronization of inventory levels across all channels to prevent overselling or stockouts</a:t>
                </a:r>
              </a:p>
              <a:p>
                <a:pPr marL="214308" indent="-214308">
                  <a:buFont typeface="Arial" panose="020B0604020202020204" pitchFamily="34" charset="0"/>
                  <a:buChar char="•"/>
                </a:pPr>
                <a:r>
                  <a:rPr lang="en-US" sz="1867">
                    <a:latin typeface="☞Gilroy-Medium" panose="00000600000000000000" pitchFamily="2" charset="0"/>
                  </a:rPr>
                  <a:t>Establishing effective communication and collaboration with suppliers to streamline the supply chain, reduce lead times, and enhance overall efficiency</a:t>
                </a:r>
              </a:p>
            </p:txBody>
          </p:sp>
        </p:grpSp>
      </p:grpSp>
      <p:pic>
        <p:nvPicPr>
          <p:cNvPr id="25" name="Picture 24">
            <a:extLst>
              <a:ext uri="{FF2B5EF4-FFF2-40B4-BE49-F238E27FC236}">
                <a16:creationId xmlns:a16="http://schemas.microsoft.com/office/drawing/2014/main" id="{DE241262-8D51-C7AB-8F34-816B2AF3E562}"/>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E9F81A1F-4FEB-C317-20A8-D55DC690019C}"/>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F75E0B92-EC44-F943-54C7-55718C7DA3A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9DCCB7D-0078-071A-A062-1B25F0EB633C}"/>
                </a:ext>
              </a:extLst>
            </p:cNvPr>
            <p:cNvGrpSpPr/>
            <p:nvPr/>
          </p:nvGrpSpPr>
          <p:grpSpPr>
            <a:xfrm>
              <a:off x="228597" y="1027832"/>
              <a:ext cx="2233989" cy="3229591"/>
              <a:chOff x="1855957" y="2182059"/>
              <a:chExt cx="2111416" cy="1700383"/>
            </a:xfrm>
          </p:grpSpPr>
          <p:sp>
            <p:nvSpPr>
              <p:cNvPr id="65" name="TextBox 64">
                <a:extLst>
                  <a:ext uri="{FF2B5EF4-FFF2-40B4-BE49-F238E27FC236}">
                    <a16:creationId xmlns:a16="http://schemas.microsoft.com/office/drawing/2014/main" id="{6D8AC8A7-9DC5-9796-0020-FE622157E3C6}"/>
                  </a:ext>
                </a:extLst>
              </p:cNvPr>
              <p:cNvSpPr txBox="1"/>
              <p:nvPr/>
            </p:nvSpPr>
            <p:spPr>
              <a:xfrm>
                <a:off x="2523014" y="218205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250E9E70-92E7-4537-67D5-77E1E591F1BA}"/>
                  </a:ext>
                </a:extLst>
              </p:cNvPr>
              <p:cNvSpPr txBox="1"/>
              <p:nvPr/>
            </p:nvSpPr>
            <p:spPr>
              <a:xfrm>
                <a:off x="1855957" y="2407506"/>
                <a:ext cx="2111416"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Maintain consistency in product data with </a:t>
                </a:r>
                <a:r>
                  <a:rPr lang="en-US" sz="1867" err="1">
                    <a:latin typeface="☞Gilroy-Medium" panose="00000600000000000000" pitchFamily="2" charset="0"/>
                  </a:rPr>
                  <a:t>Solr</a:t>
                </a:r>
                <a:r>
                  <a:rPr lang="en-US" sz="1867">
                    <a:latin typeface="☞Gilroy-Medium" panose="00000600000000000000" pitchFamily="2" charset="0"/>
                  </a:rPr>
                  <a:t> search to have fast  shopping experience</a:t>
                </a:r>
              </a:p>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inventory levels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p:txBody>
          </p:sp>
        </p:grpSp>
      </p:grpSp>
      <p:pic>
        <p:nvPicPr>
          <p:cNvPr id="73" name="Picture 72">
            <a:extLst>
              <a:ext uri="{FF2B5EF4-FFF2-40B4-BE49-F238E27FC236}">
                <a16:creationId xmlns:a16="http://schemas.microsoft.com/office/drawing/2014/main" id="{FFB81670-4684-8436-7D73-8F348D12C019}"/>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DF9FD98C-C375-B44B-AD26-4CF6F3C4B77D}"/>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703D808C-C8F8-82C7-24A4-F857820C961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39FBE7A-14BB-1759-DF17-5D711D4B2FB0}"/>
                </a:ext>
              </a:extLst>
            </p:cNvPr>
            <p:cNvGrpSpPr/>
            <p:nvPr/>
          </p:nvGrpSpPr>
          <p:grpSpPr>
            <a:xfrm>
              <a:off x="300485" y="970423"/>
              <a:ext cx="2162102" cy="2209541"/>
              <a:chOff x="1923900" y="2151833"/>
              <a:chExt cx="2043473" cy="1163326"/>
            </a:xfrm>
          </p:grpSpPr>
          <p:sp>
            <p:nvSpPr>
              <p:cNvPr id="123" name="TextBox 122">
                <a:extLst>
                  <a:ext uri="{FF2B5EF4-FFF2-40B4-BE49-F238E27FC236}">
                    <a16:creationId xmlns:a16="http://schemas.microsoft.com/office/drawing/2014/main" id="{CC20C0D6-7118-CF0F-D88C-5DBC174621D5}"/>
                  </a:ext>
                </a:extLst>
              </p:cNvPr>
              <p:cNvSpPr txBox="1"/>
              <p:nvPr/>
            </p:nvSpPr>
            <p:spPr>
              <a:xfrm>
                <a:off x="2564608" y="215183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A5A74534-DFF9-8E80-BED9-B5D1106D1D81}"/>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Seamless stock transfer across omni channels</a:t>
                </a:r>
              </a:p>
              <a:p>
                <a:pPr marL="214308" indent="-214308">
                  <a:buFont typeface="Arial" panose="020B0604020202020204" pitchFamily="34" charset="0"/>
                  <a:buChar char="•"/>
                </a:pPr>
                <a:r>
                  <a:rPr lang="en-US" sz="1867">
                    <a:latin typeface="☞Gilroy-Medium" panose="00000600000000000000" pitchFamily="2" charset="0"/>
                  </a:rPr>
                  <a:t>Effective communication between users across system users</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1E414BA9-ACFE-541B-9756-0B8B8EAB0839}"/>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659647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E1FB4-42B5-D2C5-86BF-9CB9946A651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E0E0C47-BD85-F79B-1B2C-72231D2AA82D}"/>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02245B5-8572-0307-DE06-428CC56D5DD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TAKE HANDLER</a:t>
            </a:r>
            <a:endParaRPr lang="en-IN" sz="2133"/>
          </a:p>
        </p:txBody>
      </p:sp>
      <p:grpSp>
        <p:nvGrpSpPr>
          <p:cNvPr id="9" name="Group 8">
            <a:extLst>
              <a:ext uri="{FF2B5EF4-FFF2-40B4-BE49-F238E27FC236}">
                <a16:creationId xmlns:a16="http://schemas.microsoft.com/office/drawing/2014/main" id="{D802D818-104C-1F89-CC52-5E9313C7DF99}"/>
              </a:ext>
            </a:extLst>
          </p:cNvPr>
          <p:cNvGrpSpPr/>
          <p:nvPr/>
        </p:nvGrpSpPr>
        <p:grpSpPr>
          <a:xfrm>
            <a:off x="203010" y="1347742"/>
            <a:ext cx="3172399" cy="5500305"/>
            <a:chOff x="228598" y="778669"/>
            <a:chExt cx="2375961" cy="4125228"/>
          </a:xfrm>
        </p:grpSpPr>
        <p:sp>
          <p:nvSpPr>
            <p:cNvPr id="10" name="Rectangle 9">
              <a:extLst>
                <a:ext uri="{FF2B5EF4-FFF2-40B4-BE49-F238E27FC236}">
                  <a16:creationId xmlns:a16="http://schemas.microsoft.com/office/drawing/2014/main" id="{AD1B160E-2D3D-8F57-D22B-3FCDD01B6EC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F28D647-300D-A839-E343-72D1F65116AF}"/>
                </a:ext>
              </a:extLst>
            </p:cNvPr>
            <p:cNvGrpSpPr/>
            <p:nvPr/>
          </p:nvGrpSpPr>
          <p:grpSpPr>
            <a:xfrm>
              <a:off x="289237" y="1029200"/>
              <a:ext cx="2315322" cy="3874697"/>
              <a:chOff x="1913269" y="2182780"/>
              <a:chExt cx="2188286" cy="2040032"/>
            </a:xfrm>
          </p:grpSpPr>
          <p:sp>
            <p:nvSpPr>
              <p:cNvPr id="13" name="TextBox 12">
                <a:extLst>
                  <a:ext uri="{FF2B5EF4-FFF2-40B4-BE49-F238E27FC236}">
                    <a16:creationId xmlns:a16="http://schemas.microsoft.com/office/drawing/2014/main" id="{E3A4A3FC-6200-8A1D-606F-ECFD0CE5F12C}"/>
                  </a:ext>
                </a:extLst>
              </p:cNvPr>
              <p:cNvSpPr txBox="1"/>
              <p:nvPr/>
            </p:nvSpPr>
            <p:spPr>
              <a:xfrm>
                <a:off x="2378293" y="2182780"/>
                <a:ext cx="1723262"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09EC5E1-EE95-2148-11B0-7CC63E9A4532}"/>
                  </a:ext>
                </a:extLst>
              </p:cNvPr>
              <p:cNvSpPr txBox="1"/>
              <p:nvPr/>
            </p:nvSpPr>
            <p:spPr>
              <a:xfrm>
                <a:off x="1913269" y="2407507"/>
                <a:ext cx="2054104" cy="1815305"/>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streamlined and uninterrupted stock-taking operation that spans all channels, encompassing both physical stores and online platforms. The system should prioritize data integrity, effectively preventing discrepancies and ensuring accuracy throughout the stock-taking process</a:t>
                </a:r>
                <a:endParaRPr lang="en-US" sz="2400" dirty="0"/>
              </a:p>
            </p:txBody>
          </p:sp>
        </p:grpSp>
        <p:pic>
          <p:nvPicPr>
            <p:cNvPr id="12" name="Picture 11">
              <a:extLst>
                <a:ext uri="{FF2B5EF4-FFF2-40B4-BE49-F238E27FC236}">
                  <a16:creationId xmlns:a16="http://schemas.microsoft.com/office/drawing/2014/main" id="{5C342BAB-294C-F11E-AD8B-C070D867FE10}"/>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10AB49FB-A7C0-C235-E86C-3F4970BAB77D}"/>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CEF57D0B-C58B-D548-6FA5-B968913D399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78745C2-2830-A685-2B2E-2989F602285F}"/>
                </a:ext>
              </a:extLst>
            </p:cNvPr>
            <p:cNvGrpSpPr/>
            <p:nvPr/>
          </p:nvGrpSpPr>
          <p:grpSpPr>
            <a:xfrm>
              <a:off x="300485" y="969051"/>
              <a:ext cx="2162102" cy="2857386"/>
              <a:chOff x="1923900" y="2151112"/>
              <a:chExt cx="2043473" cy="1504417"/>
            </a:xfrm>
          </p:grpSpPr>
          <p:sp>
            <p:nvSpPr>
              <p:cNvPr id="22" name="TextBox 21">
                <a:extLst>
                  <a:ext uri="{FF2B5EF4-FFF2-40B4-BE49-F238E27FC236}">
                    <a16:creationId xmlns:a16="http://schemas.microsoft.com/office/drawing/2014/main" id="{45ABC09B-86E6-E195-267B-011C86DD1022}"/>
                  </a:ext>
                </a:extLst>
              </p:cNvPr>
              <p:cNvSpPr txBox="1"/>
              <p:nvPr/>
            </p:nvSpPr>
            <p:spPr>
              <a:xfrm>
                <a:off x="2529914" y="215111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0A0CD36-9368-D331-DC14-D7A5B12ABED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To temporarily freeze real-time inventory updates, Concurrent transactions across all channels </a:t>
                </a:r>
              </a:p>
              <a:p>
                <a:pPr marL="214308" indent="-214308">
                  <a:buFont typeface="Arial" panose="020B0604020202020204" pitchFamily="34" charset="0"/>
                  <a:buChar char="•"/>
                </a:pPr>
                <a:r>
                  <a:rPr lang="en-US" sz="1867">
                    <a:latin typeface="☞Gilroy-Medium" panose="00000600000000000000" pitchFamily="2" charset="0"/>
                  </a:rPr>
                  <a:t>Ensuring the suspension of all transfer, selling, and buying transactions</a:t>
                </a:r>
              </a:p>
              <a:p>
                <a:pPr marL="214308" indent="-214308">
                  <a:buFont typeface="Arial" panose="020B0604020202020204" pitchFamily="34" charset="0"/>
                  <a:buChar char="•"/>
                </a:pPr>
                <a:r>
                  <a:rPr lang="en-US" sz="1867">
                    <a:latin typeface="☞Gilroy-Medium" panose="00000600000000000000" pitchFamily="2" charset="0"/>
                  </a:rPr>
                  <a:t>Strategies to minimize system downtime</a:t>
                </a:r>
              </a:p>
            </p:txBody>
          </p:sp>
        </p:grpSp>
      </p:grpSp>
      <p:pic>
        <p:nvPicPr>
          <p:cNvPr id="25" name="Picture 24">
            <a:extLst>
              <a:ext uri="{FF2B5EF4-FFF2-40B4-BE49-F238E27FC236}">
                <a16:creationId xmlns:a16="http://schemas.microsoft.com/office/drawing/2014/main" id="{D2FE77F6-7DA8-7645-59B8-0741CD5D010A}"/>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F7924924-EFFB-60EA-557B-B5BE078F19BE}"/>
              </a:ext>
            </a:extLst>
          </p:cNvPr>
          <p:cNvGrpSpPr/>
          <p:nvPr/>
        </p:nvGrpSpPr>
        <p:grpSpPr>
          <a:xfrm>
            <a:off x="6289081" y="1347742"/>
            <a:ext cx="2769601" cy="5095874"/>
            <a:chOff x="228597" y="778669"/>
            <a:chExt cx="2243140" cy="3821906"/>
          </a:xfrm>
        </p:grpSpPr>
        <p:sp>
          <p:nvSpPr>
            <p:cNvPr id="27" name="Rectangle 26">
              <a:extLst>
                <a:ext uri="{FF2B5EF4-FFF2-40B4-BE49-F238E27FC236}">
                  <a16:creationId xmlns:a16="http://schemas.microsoft.com/office/drawing/2014/main" id="{0893184E-1454-17A0-FA16-CBB40AF4924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B6265F0-28AB-704F-E73F-D18735E0243D}"/>
                </a:ext>
              </a:extLst>
            </p:cNvPr>
            <p:cNvGrpSpPr/>
            <p:nvPr/>
          </p:nvGrpSpPr>
          <p:grpSpPr>
            <a:xfrm>
              <a:off x="228597" y="1014490"/>
              <a:ext cx="2233989" cy="3458425"/>
              <a:chOff x="1855957" y="2175034"/>
              <a:chExt cx="2111416" cy="1820864"/>
            </a:xfrm>
          </p:grpSpPr>
          <p:sp>
            <p:nvSpPr>
              <p:cNvPr id="65" name="TextBox 64">
                <a:extLst>
                  <a:ext uri="{FF2B5EF4-FFF2-40B4-BE49-F238E27FC236}">
                    <a16:creationId xmlns:a16="http://schemas.microsoft.com/office/drawing/2014/main" id="{D6117EEE-D620-8D39-4ACA-C06EF528F40D}"/>
                  </a:ext>
                </a:extLst>
              </p:cNvPr>
              <p:cNvSpPr txBox="1"/>
              <p:nvPr/>
            </p:nvSpPr>
            <p:spPr>
              <a:xfrm>
                <a:off x="2550297"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7CEB957-D2EE-3B69-FD9A-3376DCD0626A}"/>
                  </a:ext>
                </a:extLst>
              </p:cNvPr>
              <p:cNvSpPr txBox="1"/>
              <p:nvPr/>
            </p:nvSpPr>
            <p:spPr>
              <a:xfrm>
                <a:off x="1855957" y="2407506"/>
                <a:ext cx="2111416"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counts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a:p>
                <a:pPr marL="214308" indent="-214308">
                  <a:buFont typeface="Arial" panose="020B0604020202020204" pitchFamily="34" charset="0"/>
                  <a:buChar char="•"/>
                </a:pPr>
                <a:r>
                  <a:rPr lang="en-US" sz="1867">
                    <a:latin typeface="☞Gilroy-Medium" panose="00000600000000000000" pitchFamily="2" charset="0"/>
                  </a:rPr>
                  <a:t>Efficient processes for reconciling inventory counts post-stock take, identifying and addressing any discrepancies</a:t>
                </a:r>
              </a:p>
            </p:txBody>
          </p:sp>
        </p:grpSp>
      </p:grpSp>
      <p:pic>
        <p:nvPicPr>
          <p:cNvPr id="73" name="Picture 72">
            <a:extLst>
              <a:ext uri="{FF2B5EF4-FFF2-40B4-BE49-F238E27FC236}">
                <a16:creationId xmlns:a16="http://schemas.microsoft.com/office/drawing/2014/main" id="{04760A0B-4AF1-2484-2F9A-D4AA27AB7503}"/>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9D352AFC-6B95-9E4A-4C45-9775E6364B65}"/>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50269087-82EA-5AD6-52AF-781D1855E35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BFE08F76-8CC3-C851-4E38-95B8C5EAB84B}"/>
                </a:ext>
              </a:extLst>
            </p:cNvPr>
            <p:cNvGrpSpPr/>
            <p:nvPr/>
          </p:nvGrpSpPr>
          <p:grpSpPr>
            <a:xfrm>
              <a:off x="300485" y="996692"/>
              <a:ext cx="2162102" cy="1752289"/>
              <a:chOff x="1923900" y="2165663"/>
              <a:chExt cx="2043473" cy="922582"/>
            </a:xfrm>
          </p:grpSpPr>
          <p:sp>
            <p:nvSpPr>
              <p:cNvPr id="123" name="TextBox 122">
                <a:extLst>
                  <a:ext uri="{FF2B5EF4-FFF2-40B4-BE49-F238E27FC236}">
                    <a16:creationId xmlns:a16="http://schemas.microsoft.com/office/drawing/2014/main" id="{BFB4B125-0193-7C0D-BE6A-5414EB58CAAB}"/>
                  </a:ext>
                </a:extLst>
              </p:cNvPr>
              <p:cNvSpPr txBox="1"/>
              <p:nvPr/>
            </p:nvSpPr>
            <p:spPr>
              <a:xfrm>
                <a:off x="2550295" y="216566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DE6B3B14-0278-E75E-DD4B-A20A8A9ECD38}"/>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by barcode and auto reconciliation routines</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1508F674-96F3-0497-9837-9412D48BC2E4}"/>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19833011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6E80E-5210-91CA-3F3B-20C69655B066}"/>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B2C7BFB-AD52-1EA6-463D-8812DD22851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3E46A67-CBF8-F731-B647-C4CC55502DA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dirty="0">
                <a:latin typeface="☞Gilroy-SemiBold"/>
              </a:rPr>
              <a:t>IN-STORE AND AISLE </a:t>
            </a:r>
            <a:r>
              <a:rPr lang="en-US" sz="2133" dirty="0">
                <a:solidFill>
                  <a:srgbClr val="4FA6DA"/>
                </a:solidFill>
                <a:latin typeface="☞Gilroy-SemiBold"/>
              </a:rPr>
              <a:t>Catalogue</a:t>
            </a:r>
            <a:endParaRPr lang="en-IN" sz="2133" dirty="0"/>
          </a:p>
        </p:txBody>
      </p:sp>
      <p:grpSp>
        <p:nvGrpSpPr>
          <p:cNvPr id="9" name="Group 8">
            <a:extLst>
              <a:ext uri="{FF2B5EF4-FFF2-40B4-BE49-F238E27FC236}">
                <a16:creationId xmlns:a16="http://schemas.microsoft.com/office/drawing/2014/main" id="{2AE30B58-2ACF-0769-5886-6BF1AFC17FF7}"/>
              </a:ext>
            </a:extLst>
          </p:cNvPr>
          <p:cNvGrpSpPr/>
          <p:nvPr/>
        </p:nvGrpSpPr>
        <p:grpSpPr>
          <a:xfrm>
            <a:off x="0" y="1347742"/>
            <a:ext cx="3463962" cy="6074949"/>
            <a:chOff x="228598" y="778669"/>
            <a:chExt cx="2429642" cy="4556212"/>
          </a:xfrm>
        </p:grpSpPr>
        <p:sp>
          <p:nvSpPr>
            <p:cNvPr id="10" name="Rectangle 9">
              <a:extLst>
                <a:ext uri="{FF2B5EF4-FFF2-40B4-BE49-F238E27FC236}">
                  <a16:creationId xmlns:a16="http://schemas.microsoft.com/office/drawing/2014/main" id="{3CF7EEFF-25A4-03C3-51A8-E6F0E17EDC4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0EEB29F2-CA44-E01C-D117-8EC5A05D7A3B}"/>
                </a:ext>
              </a:extLst>
            </p:cNvPr>
            <p:cNvGrpSpPr/>
            <p:nvPr/>
          </p:nvGrpSpPr>
          <p:grpSpPr>
            <a:xfrm>
              <a:off x="289237" y="1005780"/>
              <a:ext cx="2369003" cy="4329101"/>
              <a:chOff x="1913269" y="2170449"/>
              <a:chExt cx="2239022" cy="2279276"/>
            </a:xfrm>
          </p:grpSpPr>
          <p:sp>
            <p:nvSpPr>
              <p:cNvPr id="13" name="TextBox 12">
                <a:extLst>
                  <a:ext uri="{FF2B5EF4-FFF2-40B4-BE49-F238E27FC236}">
                    <a16:creationId xmlns:a16="http://schemas.microsoft.com/office/drawing/2014/main" id="{80E2C321-951C-B974-80D7-00D56532DCDE}"/>
                  </a:ext>
                </a:extLst>
              </p:cNvPr>
              <p:cNvSpPr txBox="1"/>
              <p:nvPr/>
            </p:nvSpPr>
            <p:spPr>
              <a:xfrm>
                <a:off x="2371716" y="2170449"/>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244570A-115F-263F-D3ED-63AB2D042AEF}"/>
                  </a:ext>
                </a:extLst>
              </p:cNvPr>
              <p:cNvSpPr txBox="1"/>
              <p:nvPr/>
            </p:nvSpPr>
            <p:spPr>
              <a:xfrm>
                <a:off x="1913269" y="2407507"/>
                <a:ext cx="2054104" cy="2042218"/>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Omnichannel retail store, operating across physical and digital platforms, faces a critical challenge in presenting a unified and user-friendly store catalog to customers which lacks cohesion, making it difficult for customers to seamlessly navigate, explore, and make informed purchase decisions across various channels. </a:t>
                </a:r>
                <a:endParaRPr lang="en-US" sz="2400" dirty="0"/>
              </a:p>
            </p:txBody>
          </p:sp>
        </p:grpSp>
        <p:pic>
          <p:nvPicPr>
            <p:cNvPr id="12" name="Picture 11">
              <a:extLst>
                <a:ext uri="{FF2B5EF4-FFF2-40B4-BE49-F238E27FC236}">
                  <a16:creationId xmlns:a16="http://schemas.microsoft.com/office/drawing/2014/main" id="{68CB5024-F0D6-719E-8CC7-382EC393A223}"/>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371DD3ED-FD61-2B46-567C-D62055DC3B4C}"/>
              </a:ext>
            </a:extLst>
          </p:cNvPr>
          <p:cNvGrpSpPr/>
          <p:nvPr/>
        </p:nvGrpSpPr>
        <p:grpSpPr>
          <a:xfrm>
            <a:off x="3271472" y="1347741"/>
            <a:ext cx="2856900" cy="5500303"/>
            <a:chOff x="228598" y="778669"/>
            <a:chExt cx="2243139" cy="4125227"/>
          </a:xfrm>
        </p:grpSpPr>
        <p:sp>
          <p:nvSpPr>
            <p:cNvPr id="18" name="Rectangle 17">
              <a:extLst>
                <a:ext uri="{FF2B5EF4-FFF2-40B4-BE49-F238E27FC236}">
                  <a16:creationId xmlns:a16="http://schemas.microsoft.com/office/drawing/2014/main" id="{941D2137-AD9F-9222-6F3C-FF3CA4B4D96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7B5CE7B6-5D56-707D-2081-8B51CAEA9FFD}"/>
                </a:ext>
              </a:extLst>
            </p:cNvPr>
            <p:cNvGrpSpPr/>
            <p:nvPr/>
          </p:nvGrpSpPr>
          <p:grpSpPr>
            <a:xfrm>
              <a:off x="300485" y="1027832"/>
              <a:ext cx="2162102" cy="3876064"/>
              <a:chOff x="1923900" y="2182060"/>
              <a:chExt cx="2043473" cy="2040752"/>
            </a:xfrm>
          </p:grpSpPr>
          <p:sp>
            <p:nvSpPr>
              <p:cNvPr id="22" name="TextBox 21">
                <a:extLst>
                  <a:ext uri="{FF2B5EF4-FFF2-40B4-BE49-F238E27FC236}">
                    <a16:creationId xmlns:a16="http://schemas.microsoft.com/office/drawing/2014/main" id="{5034624D-8AA3-72A8-79CC-18F9EE2E1642}"/>
                  </a:ext>
                </a:extLst>
              </p:cNvPr>
              <p:cNvSpPr txBox="1"/>
              <p:nvPr/>
            </p:nvSpPr>
            <p:spPr>
              <a:xfrm>
                <a:off x="2529079"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7D97B48A-4854-0603-DF75-491FFC3B05F9}"/>
                  </a:ext>
                </a:extLst>
              </p:cNvPr>
              <p:cNvSpPr txBox="1"/>
              <p:nvPr/>
            </p:nvSpPr>
            <p:spPr>
              <a:xfrm>
                <a:off x="1923900" y="2407506"/>
                <a:ext cx="2043473"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Inconsistent Product Information across different channels</a:t>
                </a:r>
                <a:endParaRPr lang="en-US" sz="2400" dirty="0"/>
              </a:p>
              <a:p>
                <a:pPr marL="214201" indent="-214201">
                  <a:buFont typeface="Arial" panose="020B0604020202020204" pitchFamily="34" charset="0"/>
                  <a:buChar char="•"/>
                </a:pPr>
                <a:r>
                  <a:rPr lang="en-US" sz="1867" dirty="0">
                    <a:latin typeface="☞Gilroy-Medium"/>
                  </a:rPr>
                  <a:t>Limited Product Discoverability due to current catalog structure does not effectively showcase the breadth and depth of the product offerings</a:t>
                </a:r>
              </a:p>
              <a:p>
                <a:pPr marL="214201" indent="-214201">
                  <a:buFont typeface="Arial" panose="020B0604020202020204" pitchFamily="34" charset="0"/>
                  <a:buChar char="•"/>
                </a:pPr>
                <a:r>
                  <a:rPr lang="en-US" sz="1867" dirty="0">
                    <a:latin typeface="☞Gilroy-Medium"/>
                  </a:rPr>
                  <a:t>Adaptability to Diverse Devices since existing catalog not optimized for various devices</a:t>
                </a:r>
              </a:p>
            </p:txBody>
          </p:sp>
        </p:grpSp>
      </p:grpSp>
      <p:pic>
        <p:nvPicPr>
          <p:cNvPr id="25" name="Picture 24">
            <a:extLst>
              <a:ext uri="{FF2B5EF4-FFF2-40B4-BE49-F238E27FC236}">
                <a16:creationId xmlns:a16="http://schemas.microsoft.com/office/drawing/2014/main" id="{2750B180-D3B5-1292-A058-D6449E07DBD6}"/>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A3B75C31-970B-7AE8-7374-90530512DB10}"/>
              </a:ext>
            </a:extLst>
          </p:cNvPr>
          <p:cNvGrpSpPr/>
          <p:nvPr/>
        </p:nvGrpSpPr>
        <p:grpSpPr>
          <a:xfrm>
            <a:off x="6289081" y="1347742"/>
            <a:ext cx="2941963" cy="5500304"/>
            <a:chOff x="228597" y="778669"/>
            <a:chExt cx="2243140" cy="4125228"/>
          </a:xfrm>
        </p:grpSpPr>
        <p:sp>
          <p:nvSpPr>
            <p:cNvPr id="27" name="Rectangle 26">
              <a:extLst>
                <a:ext uri="{FF2B5EF4-FFF2-40B4-BE49-F238E27FC236}">
                  <a16:creationId xmlns:a16="http://schemas.microsoft.com/office/drawing/2014/main" id="{BBAED865-9435-4FB4-D9FE-89197BDA22C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9F6DCF8-5461-049E-E48A-C9295D84292D}"/>
                </a:ext>
              </a:extLst>
            </p:cNvPr>
            <p:cNvGrpSpPr/>
            <p:nvPr/>
          </p:nvGrpSpPr>
          <p:grpSpPr>
            <a:xfrm>
              <a:off x="228597" y="1001729"/>
              <a:ext cx="2233989" cy="3902168"/>
              <a:chOff x="1855957" y="2168316"/>
              <a:chExt cx="2111416" cy="2054496"/>
            </a:xfrm>
          </p:grpSpPr>
          <p:sp>
            <p:nvSpPr>
              <p:cNvPr id="65" name="TextBox 64">
                <a:extLst>
                  <a:ext uri="{FF2B5EF4-FFF2-40B4-BE49-F238E27FC236}">
                    <a16:creationId xmlns:a16="http://schemas.microsoft.com/office/drawing/2014/main" id="{92B4A9D6-A1CE-01EB-6CDD-F43034E2550F}"/>
                  </a:ext>
                </a:extLst>
              </p:cNvPr>
              <p:cNvSpPr txBox="1"/>
              <p:nvPr/>
            </p:nvSpPr>
            <p:spPr>
              <a:xfrm>
                <a:off x="2531594" y="216831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87CD09B-DB61-8BB0-4E8F-336F4344C8E4}"/>
                  </a:ext>
                </a:extLst>
              </p:cNvPr>
              <p:cNvSpPr txBox="1"/>
              <p:nvPr/>
            </p:nvSpPr>
            <p:spPr>
              <a:xfrm>
                <a:off x="1855957" y="2407506"/>
                <a:ext cx="2111416"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Standardized the attributes across stores</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Centralized product balance table maintained to get real time inventory, price, promotions</a:t>
                </a:r>
              </a:p>
              <a:p>
                <a:pPr marL="214201" indent="-214201">
                  <a:buFont typeface="Arial" panose="020B0604020202020204" pitchFamily="34" charset="0"/>
                  <a:buChar char="•"/>
                </a:pPr>
                <a:r>
                  <a:rPr lang="en-US" sz="1867" dirty="0">
                    <a:latin typeface="☞Gilroy-Medium"/>
                  </a:rPr>
                  <a:t>Intuitive HTML5 responsive catalog is made for each item and browser made for variants lookup</a:t>
                </a:r>
              </a:p>
              <a:p>
                <a:pPr marL="214201" indent="-214201">
                  <a:buFont typeface="Arial" panose="020B0604020202020204" pitchFamily="34" charset="0"/>
                  <a:buChar char="•"/>
                </a:pPr>
                <a:r>
                  <a:rPr lang="en-US" sz="1867" dirty="0">
                    <a:latin typeface="☞Gilroy-Medium" panose="00000600000000000000" pitchFamily="2" charset="0"/>
                  </a:rPr>
                  <a:t>Communication channel is enabled across users</a:t>
                </a:r>
              </a:p>
            </p:txBody>
          </p:sp>
        </p:grpSp>
      </p:grpSp>
      <p:pic>
        <p:nvPicPr>
          <p:cNvPr id="73" name="Picture 72">
            <a:extLst>
              <a:ext uri="{FF2B5EF4-FFF2-40B4-BE49-F238E27FC236}">
                <a16:creationId xmlns:a16="http://schemas.microsoft.com/office/drawing/2014/main" id="{CBA9D738-567C-B725-3FF8-B1AAE8B9B8B2}"/>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4403C9CB-88F6-DEB2-551F-05212F859C7F}"/>
              </a:ext>
            </a:extLst>
          </p:cNvPr>
          <p:cNvGrpSpPr/>
          <p:nvPr/>
        </p:nvGrpSpPr>
        <p:grpSpPr>
          <a:xfrm>
            <a:off x="9325955" y="1347742"/>
            <a:ext cx="2663036" cy="5095875"/>
            <a:chOff x="228598" y="778669"/>
            <a:chExt cx="2243139" cy="3821906"/>
          </a:xfrm>
        </p:grpSpPr>
        <p:sp>
          <p:nvSpPr>
            <p:cNvPr id="121" name="Rectangle 120">
              <a:extLst>
                <a:ext uri="{FF2B5EF4-FFF2-40B4-BE49-F238E27FC236}">
                  <a16:creationId xmlns:a16="http://schemas.microsoft.com/office/drawing/2014/main" id="{5B8313B4-907D-B7F7-634E-7B6D822FC98C}"/>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C530FC0F-B404-EB53-65C7-96AE7C24D856}"/>
                </a:ext>
              </a:extLst>
            </p:cNvPr>
            <p:cNvGrpSpPr/>
            <p:nvPr/>
          </p:nvGrpSpPr>
          <p:grpSpPr>
            <a:xfrm>
              <a:off x="300485" y="971000"/>
              <a:ext cx="2162102" cy="3501915"/>
              <a:chOff x="1923900" y="2152136"/>
              <a:chExt cx="2043473" cy="1843762"/>
            </a:xfrm>
          </p:grpSpPr>
          <p:sp>
            <p:nvSpPr>
              <p:cNvPr id="123" name="TextBox 122">
                <a:extLst>
                  <a:ext uri="{FF2B5EF4-FFF2-40B4-BE49-F238E27FC236}">
                    <a16:creationId xmlns:a16="http://schemas.microsoft.com/office/drawing/2014/main" id="{5416B33A-C5C0-66D4-C4C3-958107789284}"/>
                  </a:ext>
                </a:extLst>
              </p:cNvPr>
              <p:cNvSpPr txBox="1"/>
              <p:nvPr/>
            </p:nvSpPr>
            <p:spPr>
              <a:xfrm>
                <a:off x="2564608"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8FBFFB9-0F22-5DE4-63C9-2BCB199A31BE}"/>
                  </a:ext>
                </a:extLst>
              </p:cNvPr>
              <p:cNvSpPr txBox="1"/>
              <p:nvPr/>
            </p:nvSpPr>
            <p:spPr>
              <a:xfrm>
                <a:off x="1923900" y="2407506"/>
                <a:ext cx="2043473" cy="1588392"/>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Improved the user interface for the catalog to ensure an intuitive and visually appealing experience, regardless of the device or channel used by customers.</a:t>
                </a:r>
                <a:endParaRPr lang="en-US" sz="2400" dirty="0"/>
              </a:p>
              <a:p>
                <a:pPr marL="214201" indent="-214201">
                  <a:buFont typeface="Arial" panose="020B0604020202020204" pitchFamily="34" charset="0"/>
                  <a:buChar char="•"/>
                </a:pPr>
                <a:r>
                  <a:rPr lang="en-US" sz="1867" dirty="0">
                    <a:latin typeface="☞Gilroy-Medium"/>
                  </a:rPr>
                  <a:t>Implemented strategies to easily find, compare, and explore the diverse range of offerings.</a:t>
                </a:r>
              </a:p>
            </p:txBody>
          </p:sp>
        </p:grpSp>
      </p:grpSp>
      <p:pic>
        <p:nvPicPr>
          <p:cNvPr id="125" name="Picture 124">
            <a:extLst>
              <a:ext uri="{FF2B5EF4-FFF2-40B4-BE49-F238E27FC236}">
                <a16:creationId xmlns:a16="http://schemas.microsoft.com/office/drawing/2014/main" id="{F8CA6DB6-F9E3-84DC-8219-A52D0BD38799}"/>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9236739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1408-6053-6636-4E0F-71E80905DD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4189DFF-D5FC-EAA5-4390-36DEC20C595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C70C0311-3AAA-7515-9637-D51144DD567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CLIENTELLING</a:t>
            </a:r>
            <a:endParaRPr lang="en-IN" sz="2133"/>
          </a:p>
        </p:txBody>
      </p:sp>
      <p:grpSp>
        <p:nvGrpSpPr>
          <p:cNvPr id="9" name="Group 8">
            <a:extLst>
              <a:ext uri="{FF2B5EF4-FFF2-40B4-BE49-F238E27FC236}">
                <a16:creationId xmlns:a16="http://schemas.microsoft.com/office/drawing/2014/main" id="{83C7C440-27D4-ACF8-770E-0C63E66ED6E5}"/>
              </a:ext>
            </a:extLst>
          </p:cNvPr>
          <p:cNvGrpSpPr/>
          <p:nvPr/>
        </p:nvGrpSpPr>
        <p:grpSpPr>
          <a:xfrm>
            <a:off x="100208" y="1347742"/>
            <a:ext cx="4162490" cy="6074948"/>
            <a:chOff x="228598" y="778669"/>
            <a:chExt cx="3014035" cy="4556211"/>
          </a:xfrm>
        </p:grpSpPr>
        <p:sp>
          <p:nvSpPr>
            <p:cNvPr id="10" name="Rectangle 9">
              <a:extLst>
                <a:ext uri="{FF2B5EF4-FFF2-40B4-BE49-F238E27FC236}">
                  <a16:creationId xmlns:a16="http://schemas.microsoft.com/office/drawing/2014/main" id="{0A65A196-3C90-4852-FC43-D5398FFF6C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9F773A8-D308-1D84-939D-76B95F687F83}"/>
                </a:ext>
              </a:extLst>
            </p:cNvPr>
            <p:cNvGrpSpPr/>
            <p:nvPr/>
          </p:nvGrpSpPr>
          <p:grpSpPr>
            <a:xfrm>
              <a:off x="289237" y="1023051"/>
              <a:ext cx="2953396" cy="4311829"/>
              <a:chOff x="1913269" y="2179543"/>
              <a:chExt cx="2791351" cy="2270183"/>
            </a:xfrm>
          </p:grpSpPr>
          <p:sp>
            <p:nvSpPr>
              <p:cNvPr id="13" name="TextBox 12">
                <a:extLst>
                  <a:ext uri="{FF2B5EF4-FFF2-40B4-BE49-F238E27FC236}">
                    <a16:creationId xmlns:a16="http://schemas.microsoft.com/office/drawing/2014/main" id="{4AB7E719-9169-3416-6F46-8D9C87BEFD04}"/>
                  </a:ext>
                </a:extLst>
              </p:cNvPr>
              <p:cNvSpPr txBox="1"/>
              <p:nvPr/>
            </p:nvSpPr>
            <p:spPr>
              <a:xfrm>
                <a:off x="2360591" y="2179543"/>
                <a:ext cx="234402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FAFA842-0D09-CBE0-49BC-093374FE23E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Show aggregated Customer data from multiple channels for a comprehensive view of various touchpoints such as in-store purchases, online orders, loyalty programs, and customer service interactions.</a:t>
                </a:r>
              </a:p>
              <a:p>
                <a:pPr marL="214201" indent="-214201">
                  <a:buFont typeface="Arial" panose="020B0604020202020204" pitchFamily="34" charset="0"/>
                  <a:buChar char="•"/>
                </a:pPr>
                <a:r>
                  <a:rPr lang="en-US" sz="1867">
                    <a:latin typeface="☞Gilroy-Medium" panose="00000600000000000000" pitchFamily="2" charset="0"/>
                  </a:rPr>
                  <a:t>Handling and analyzing real-time data to provide immediate insights into customer behavior and preferences</a:t>
                </a:r>
              </a:p>
            </p:txBody>
          </p:sp>
        </p:grpSp>
        <p:pic>
          <p:nvPicPr>
            <p:cNvPr id="12" name="Picture 11">
              <a:extLst>
                <a:ext uri="{FF2B5EF4-FFF2-40B4-BE49-F238E27FC236}">
                  <a16:creationId xmlns:a16="http://schemas.microsoft.com/office/drawing/2014/main" id="{A7C74035-ED1E-97DC-064A-18DA6BF015D1}"/>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AACC6C15-F201-4780-93FC-07300AD58E40}"/>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EF05D-D2E6-A7AA-B381-45069FB2C01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C0CD48A-9885-A096-57DA-208BB02F933F}"/>
                </a:ext>
              </a:extLst>
            </p:cNvPr>
            <p:cNvGrpSpPr/>
            <p:nvPr/>
          </p:nvGrpSpPr>
          <p:grpSpPr>
            <a:xfrm>
              <a:off x="300485" y="1030591"/>
              <a:ext cx="2162102" cy="3442321"/>
              <a:chOff x="1923900" y="2183513"/>
              <a:chExt cx="2043473" cy="1812386"/>
            </a:xfrm>
          </p:grpSpPr>
          <p:sp>
            <p:nvSpPr>
              <p:cNvPr id="22" name="TextBox 21">
                <a:extLst>
                  <a:ext uri="{FF2B5EF4-FFF2-40B4-BE49-F238E27FC236}">
                    <a16:creationId xmlns:a16="http://schemas.microsoft.com/office/drawing/2014/main" id="{136D9EBC-B9A1-2B39-D062-AF32C53A879C}"/>
                  </a:ext>
                </a:extLst>
              </p:cNvPr>
              <p:cNvSpPr txBox="1"/>
              <p:nvPr/>
            </p:nvSpPr>
            <p:spPr>
              <a:xfrm>
                <a:off x="2443276" y="218351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FAB9290-72BA-7089-3036-BC03FD018C22}"/>
                  </a:ext>
                </a:extLst>
              </p:cNvPr>
              <p:cNvSpPr txBox="1"/>
              <p:nvPr/>
            </p:nvSpPr>
            <p:spPr>
              <a:xfrm>
                <a:off x="1923900" y="2407506"/>
                <a:ext cx="2043473" cy="158839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Utilizing customer data to provide personalized experiences, product recommendations, and targeted marketing campaigns</a:t>
                </a:r>
              </a:p>
              <a:p>
                <a:pPr marL="214201" indent="-214201">
                  <a:buFont typeface="Arial" panose="020B0604020202020204" pitchFamily="34" charset="0"/>
                  <a:buChar char="•"/>
                </a:pPr>
                <a:r>
                  <a:rPr lang="en-US" sz="1867">
                    <a:latin typeface="☞Gilroy-Medium"/>
                  </a:rPr>
                  <a:t>Creating meaningful customer segments based on demographics, purchasing behavior, and other relevant criteria.</a:t>
                </a:r>
              </a:p>
            </p:txBody>
          </p:sp>
        </p:grpSp>
      </p:grpSp>
      <p:pic>
        <p:nvPicPr>
          <p:cNvPr id="25" name="Picture 24">
            <a:extLst>
              <a:ext uri="{FF2B5EF4-FFF2-40B4-BE49-F238E27FC236}">
                <a16:creationId xmlns:a16="http://schemas.microsoft.com/office/drawing/2014/main" id="{FF1D7234-CACF-519D-90F1-1C8F8A681B7B}"/>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6B7536A0-C8F4-4BCD-80E1-8CC1EFEF0AD5}"/>
              </a:ext>
            </a:extLst>
          </p:cNvPr>
          <p:cNvGrpSpPr/>
          <p:nvPr/>
        </p:nvGrpSpPr>
        <p:grpSpPr>
          <a:xfrm>
            <a:off x="6289082" y="1347741"/>
            <a:ext cx="2704857" cy="5095875"/>
            <a:chOff x="228597" y="778669"/>
            <a:chExt cx="2243140" cy="3821906"/>
          </a:xfrm>
        </p:grpSpPr>
        <p:sp>
          <p:nvSpPr>
            <p:cNvPr id="27" name="Rectangle 26">
              <a:extLst>
                <a:ext uri="{FF2B5EF4-FFF2-40B4-BE49-F238E27FC236}">
                  <a16:creationId xmlns:a16="http://schemas.microsoft.com/office/drawing/2014/main" id="{7706C0EF-7E7A-C8F8-4D1D-DB55C235D5B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34F3E3F0-D8D9-9590-97F3-A75172B4C505}"/>
                </a:ext>
              </a:extLst>
            </p:cNvPr>
            <p:cNvGrpSpPr/>
            <p:nvPr/>
          </p:nvGrpSpPr>
          <p:grpSpPr>
            <a:xfrm>
              <a:off x="228597" y="994839"/>
              <a:ext cx="2233989" cy="3047091"/>
              <a:chOff x="1855957" y="2164688"/>
              <a:chExt cx="2111416" cy="1604297"/>
            </a:xfrm>
          </p:grpSpPr>
          <p:sp>
            <p:nvSpPr>
              <p:cNvPr id="65" name="TextBox 64">
                <a:extLst>
                  <a:ext uri="{FF2B5EF4-FFF2-40B4-BE49-F238E27FC236}">
                    <a16:creationId xmlns:a16="http://schemas.microsoft.com/office/drawing/2014/main" id="{3A4E2566-D6D1-F38C-7DEE-D875D4C6DD4C}"/>
                  </a:ext>
                </a:extLst>
              </p:cNvPr>
              <p:cNvSpPr txBox="1"/>
              <p:nvPr/>
            </p:nvSpPr>
            <p:spPr>
              <a:xfrm>
                <a:off x="2493573" y="216468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28D18CC-6D5C-4DEB-2300-19EC9D913AA5}"/>
                  </a:ext>
                </a:extLst>
              </p:cNvPr>
              <p:cNvSpPr txBox="1"/>
              <p:nvPr/>
            </p:nvSpPr>
            <p:spPr>
              <a:xfrm>
                <a:off x="1855957" y="2407506"/>
                <a:ext cx="2111416"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Integrated graphs and chart components to visually interact with axis points and filter of data points</a:t>
                </a:r>
              </a:p>
              <a:p>
                <a:pPr marL="214201" indent="-214201">
                  <a:buFont typeface="Arial" panose="020B0604020202020204" pitchFamily="34" charset="0"/>
                  <a:buChar char="•"/>
                </a:pPr>
                <a:r>
                  <a:rPr lang="en-US" sz="1867" dirty="0">
                    <a:latin typeface="☞Gilroy-Medium" panose="00000600000000000000" pitchFamily="2" charset="0"/>
                  </a:rPr>
                  <a:t>Created an algorithm to update real time all the formula such as frequency of purchase, last time purchase </a:t>
                </a:r>
                <a:r>
                  <a:rPr lang="en-US" sz="1867" dirty="0" err="1">
                    <a:latin typeface="☞Gilroy-Medium" panose="00000600000000000000" pitchFamily="2" charset="0"/>
                  </a:rPr>
                  <a:t>etc</a:t>
                </a:r>
                <a:r>
                  <a:rPr lang="en-US" sz="1867" dirty="0">
                    <a:latin typeface="☞Gilroy-Medium" panose="00000600000000000000" pitchFamily="2" charset="0"/>
                  </a:rPr>
                  <a:t> so that there is no wait time to calculate</a:t>
                </a:r>
              </a:p>
            </p:txBody>
          </p:sp>
        </p:grpSp>
      </p:grpSp>
      <p:pic>
        <p:nvPicPr>
          <p:cNvPr id="73" name="Picture 72">
            <a:extLst>
              <a:ext uri="{FF2B5EF4-FFF2-40B4-BE49-F238E27FC236}">
                <a16:creationId xmlns:a16="http://schemas.microsoft.com/office/drawing/2014/main" id="{BB0CD026-6B22-6F6F-43EF-5DDE863A493F}"/>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C8368E28-034F-30AA-EA1B-A87EDE4ECFC5}"/>
              </a:ext>
            </a:extLst>
          </p:cNvPr>
          <p:cNvGrpSpPr/>
          <p:nvPr/>
        </p:nvGrpSpPr>
        <p:grpSpPr>
          <a:xfrm>
            <a:off x="9056482" y="1347742"/>
            <a:ext cx="2932509" cy="5212985"/>
            <a:chOff x="228598" y="778669"/>
            <a:chExt cx="2243139" cy="3909739"/>
          </a:xfrm>
        </p:grpSpPr>
        <p:sp>
          <p:nvSpPr>
            <p:cNvPr id="121" name="Rectangle 120">
              <a:extLst>
                <a:ext uri="{FF2B5EF4-FFF2-40B4-BE49-F238E27FC236}">
                  <a16:creationId xmlns:a16="http://schemas.microsoft.com/office/drawing/2014/main" id="{84A629CD-2F93-1437-1260-F28B4BAE445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E72764F-BC0C-AB37-0814-BA510880C8F0}"/>
                </a:ext>
              </a:extLst>
            </p:cNvPr>
            <p:cNvGrpSpPr/>
            <p:nvPr/>
          </p:nvGrpSpPr>
          <p:grpSpPr>
            <a:xfrm>
              <a:off x="300485" y="971000"/>
              <a:ext cx="2162102" cy="3717408"/>
              <a:chOff x="1923900" y="2152136"/>
              <a:chExt cx="2043473" cy="1957219"/>
            </a:xfrm>
          </p:grpSpPr>
          <p:sp>
            <p:nvSpPr>
              <p:cNvPr id="123" name="TextBox 122">
                <a:extLst>
                  <a:ext uri="{FF2B5EF4-FFF2-40B4-BE49-F238E27FC236}">
                    <a16:creationId xmlns:a16="http://schemas.microsoft.com/office/drawing/2014/main" id="{B8E373E5-6E50-A4CE-26CF-B1F5172C4F01}"/>
                  </a:ext>
                </a:extLst>
              </p:cNvPr>
              <p:cNvSpPr txBox="1"/>
              <p:nvPr/>
            </p:nvSpPr>
            <p:spPr>
              <a:xfrm>
                <a:off x="2461971"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30C83AD8-5633-1A58-9FEB-CCBF49B2D169}"/>
                  </a:ext>
                </a:extLst>
              </p:cNvPr>
              <p:cNvSpPr txBox="1"/>
              <p:nvPr/>
            </p:nvSpPr>
            <p:spPr>
              <a:xfrm>
                <a:off x="1923900" y="2407506"/>
                <a:ext cx="204347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Presented charts and interactive graphs to look at various ranges and filters.</a:t>
                </a:r>
              </a:p>
              <a:p>
                <a:pPr marL="214201" indent="-214201">
                  <a:buFont typeface="Arial" panose="020B0604020202020204" pitchFamily="34" charset="0"/>
                  <a:buChar char="•"/>
                </a:pPr>
                <a:r>
                  <a:rPr lang="en-US" sz="1867" dirty="0">
                    <a:latin typeface="☞Gilroy-Medium"/>
                  </a:rPr>
                  <a:t>Developed segmentation strategies to tailor marketing efforts and promotions to specific customer groups.</a:t>
                </a:r>
              </a:p>
              <a:p>
                <a:pPr marL="214201" indent="-214201">
                  <a:buFont typeface="Arial" panose="020B0604020202020204" pitchFamily="34" charset="0"/>
                  <a:buChar char="•"/>
                </a:pPr>
                <a:r>
                  <a:rPr lang="en-US" sz="1867" dirty="0">
                    <a:latin typeface="☞Gilroy-Medium"/>
                  </a:rPr>
                  <a:t>Leveraged historical customer data to predict future trends, preferences, and purchasing behavior.</a:t>
                </a:r>
              </a:p>
            </p:txBody>
          </p:sp>
        </p:grpSp>
      </p:grpSp>
      <p:pic>
        <p:nvPicPr>
          <p:cNvPr id="125" name="Picture 124">
            <a:extLst>
              <a:ext uri="{FF2B5EF4-FFF2-40B4-BE49-F238E27FC236}">
                <a16:creationId xmlns:a16="http://schemas.microsoft.com/office/drawing/2014/main" id="{443A247E-3C50-0F85-3DEA-180CFEF42032}"/>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2177043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D867C-A3E1-D25A-5931-06E842BA6A6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C3F1AC5-CF00-F33E-4E41-ED34B9F698C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304AD04F-59F7-E889-33BB-5434AB155E4F}"/>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RETROFIT</a:t>
            </a:r>
            <a:endParaRPr lang="en-IN" sz="2133"/>
          </a:p>
        </p:txBody>
      </p:sp>
      <p:grpSp>
        <p:nvGrpSpPr>
          <p:cNvPr id="9" name="Group 8">
            <a:extLst>
              <a:ext uri="{FF2B5EF4-FFF2-40B4-BE49-F238E27FC236}">
                <a16:creationId xmlns:a16="http://schemas.microsoft.com/office/drawing/2014/main" id="{A6EBBAC0-845E-1F3D-CA84-53356122B8C8}"/>
              </a:ext>
            </a:extLst>
          </p:cNvPr>
          <p:cNvGrpSpPr/>
          <p:nvPr/>
        </p:nvGrpSpPr>
        <p:grpSpPr>
          <a:xfrm>
            <a:off x="112734" y="1347741"/>
            <a:ext cx="3539090" cy="5095875"/>
            <a:chOff x="228598" y="778669"/>
            <a:chExt cx="2610594" cy="3821906"/>
          </a:xfrm>
        </p:grpSpPr>
        <p:sp>
          <p:nvSpPr>
            <p:cNvPr id="10" name="Rectangle 9">
              <a:extLst>
                <a:ext uri="{FF2B5EF4-FFF2-40B4-BE49-F238E27FC236}">
                  <a16:creationId xmlns:a16="http://schemas.microsoft.com/office/drawing/2014/main" id="{815C4AB0-ABC7-AF85-113C-23CE64906D8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3ABF01AC-C0EE-6952-538F-A66E6952210F}"/>
                </a:ext>
              </a:extLst>
            </p:cNvPr>
            <p:cNvGrpSpPr/>
            <p:nvPr/>
          </p:nvGrpSpPr>
          <p:grpSpPr>
            <a:xfrm>
              <a:off x="289237" y="1015858"/>
              <a:ext cx="2549955" cy="3026073"/>
              <a:chOff x="1913269" y="2175755"/>
              <a:chExt cx="2410046" cy="1593231"/>
            </a:xfrm>
          </p:grpSpPr>
          <p:sp>
            <p:nvSpPr>
              <p:cNvPr id="13" name="TextBox 12">
                <a:extLst>
                  <a:ext uri="{FF2B5EF4-FFF2-40B4-BE49-F238E27FC236}">
                    <a16:creationId xmlns:a16="http://schemas.microsoft.com/office/drawing/2014/main" id="{D7C15488-5A65-3838-61EB-E5380BDFEE48}"/>
                  </a:ext>
                </a:extLst>
              </p:cNvPr>
              <p:cNvSpPr txBox="1"/>
              <p:nvPr/>
            </p:nvSpPr>
            <p:spPr>
              <a:xfrm>
                <a:off x="2409116" y="2175755"/>
                <a:ext cx="191419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95F506A-F2E1-E6EA-0454-158B43CB6006}"/>
                  </a:ext>
                </a:extLst>
              </p:cNvPr>
              <p:cNvSpPr txBox="1"/>
              <p:nvPr/>
            </p:nvSpPr>
            <p:spPr>
              <a:xfrm>
                <a:off x="1913269" y="2407507"/>
                <a:ext cx="2054104"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Given time constraints, ETP aims to integrate new features into the older version of the application, ensuring backward compatibility and functionality enhancements without necessitating a full system upgrade</a:t>
                </a:r>
                <a:endParaRPr lang="en-US" sz="2400"/>
              </a:p>
            </p:txBody>
          </p:sp>
        </p:grpSp>
        <p:pic>
          <p:nvPicPr>
            <p:cNvPr id="12" name="Picture 11">
              <a:extLst>
                <a:ext uri="{FF2B5EF4-FFF2-40B4-BE49-F238E27FC236}">
                  <a16:creationId xmlns:a16="http://schemas.microsoft.com/office/drawing/2014/main" id="{DC1BE22B-BCA7-A51B-791D-1C46E1188D40}"/>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289236" y="895739"/>
              <a:ext cx="492021" cy="493200"/>
            </a:xfrm>
            <a:prstGeom prst="rect">
              <a:avLst/>
            </a:prstGeom>
          </p:spPr>
        </p:pic>
      </p:grpSp>
      <p:grpSp>
        <p:nvGrpSpPr>
          <p:cNvPr id="16" name="Group 15">
            <a:extLst>
              <a:ext uri="{FF2B5EF4-FFF2-40B4-BE49-F238E27FC236}">
                <a16:creationId xmlns:a16="http://schemas.microsoft.com/office/drawing/2014/main" id="{1DFA943F-AC87-6217-5AA3-1D65C448B5B0}"/>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C232CF87-FE4C-A77D-B00C-0E5BE1529C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15D22AE6-B6D2-D4F0-451B-A9DC224F032D}"/>
                </a:ext>
              </a:extLst>
            </p:cNvPr>
            <p:cNvGrpSpPr/>
            <p:nvPr/>
          </p:nvGrpSpPr>
          <p:grpSpPr>
            <a:xfrm>
              <a:off x="300485" y="996690"/>
              <a:ext cx="2162102" cy="1967779"/>
              <a:chOff x="1923900" y="2165664"/>
              <a:chExt cx="2043473" cy="1036038"/>
            </a:xfrm>
          </p:grpSpPr>
          <p:sp>
            <p:nvSpPr>
              <p:cNvPr id="22" name="TextBox 21">
                <a:extLst>
                  <a:ext uri="{FF2B5EF4-FFF2-40B4-BE49-F238E27FC236}">
                    <a16:creationId xmlns:a16="http://schemas.microsoft.com/office/drawing/2014/main" id="{766E786D-08B3-45B2-FB6C-B23C89D90338}"/>
                  </a:ext>
                </a:extLst>
              </p:cNvPr>
              <p:cNvSpPr txBox="1"/>
              <p:nvPr/>
            </p:nvSpPr>
            <p:spPr>
              <a:xfrm>
                <a:off x="2465148" y="2165664"/>
                <a:ext cx="1288048" cy="12705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Challenges</a:t>
                </a:r>
                <a:endParaRPr lang="id-ID" sz="2091" b="1">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93E70EF-FCFE-6B6E-2422-3ED928C0DE37}"/>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Understanding of old database structure</a:t>
                </a:r>
              </a:p>
              <a:p>
                <a:pPr marL="214308" indent="-214308">
                  <a:buFont typeface="Arial" panose="020B0604020202020204" pitchFamily="34" charset="0"/>
                  <a:buChar char="•"/>
                </a:pPr>
                <a:r>
                  <a:rPr lang="en-US" sz="1867" dirty="0">
                    <a:latin typeface="☞Gilroy-Medium" panose="00000600000000000000" pitchFamily="2" charset="0"/>
                  </a:rPr>
                  <a:t>Menu IDs, Sub menu IDs won’t match</a:t>
                </a:r>
              </a:p>
              <a:p>
                <a:pPr marL="214308" indent="-214308">
                  <a:buFont typeface="Arial" panose="020B0604020202020204" pitchFamily="34" charset="0"/>
                  <a:buChar char="•"/>
                </a:pPr>
                <a:r>
                  <a:rPr lang="en-US" sz="1867" dirty="0">
                    <a:latin typeface="☞Gilroy-Medium" panose="00000600000000000000" pitchFamily="2" charset="0"/>
                  </a:rPr>
                  <a:t>Labels, help texts and messages IDs won’t match</a:t>
                </a:r>
              </a:p>
            </p:txBody>
          </p:sp>
        </p:grpSp>
      </p:grpSp>
      <p:pic>
        <p:nvPicPr>
          <p:cNvPr id="25" name="Picture 24">
            <a:extLst>
              <a:ext uri="{FF2B5EF4-FFF2-40B4-BE49-F238E27FC236}">
                <a16:creationId xmlns:a16="http://schemas.microsoft.com/office/drawing/2014/main" id="{AC96A51F-AC52-429D-6501-D5A87392CAD6}"/>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447531" y="1503835"/>
            <a:ext cx="657600" cy="657600"/>
          </a:xfrm>
          <a:prstGeom prst="rect">
            <a:avLst/>
          </a:prstGeom>
        </p:spPr>
      </p:pic>
      <p:grpSp>
        <p:nvGrpSpPr>
          <p:cNvPr id="26" name="Group 25">
            <a:extLst>
              <a:ext uri="{FF2B5EF4-FFF2-40B4-BE49-F238E27FC236}">
                <a16:creationId xmlns:a16="http://schemas.microsoft.com/office/drawing/2014/main" id="{6E3B5846-D9C6-7577-B040-212E51977359}"/>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4F409E02-2F53-AF67-8C45-37550D3A9F3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519A95D-BB45-F514-815E-0BA5FC2112B2}"/>
                </a:ext>
              </a:extLst>
            </p:cNvPr>
            <p:cNvGrpSpPr/>
            <p:nvPr/>
          </p:nvGrpSpPr>
          <p:grpSpPr>
            <a:xfrm>
              <a:off x="228597" y="980175"/>
              <a:ext cx="2233989" cy="2199791"/>
              <a:chOff x="1855957" y="2156967"/>
              <a:chExt cx="2111416" cy="1158192"/>
            </a:xfrm>
          </p:grpSpPr>
          <p:sp>
            <p:nvSpPr>
              <p:cNvPr id="65" name="TextBox 64">
                <a:extLst>
                  <a:ext uri="{FF2B5EF4-FFF2-40B4-BE49-F238E27FC236}">
                    <a16:creationId xmlns:a16="http://schemas.microsoft.com/office/drawing/2014/main" id="{9D8D0048-C2D2-F826-7C41-7871D073412B}"/>
                  </a:ext>
                </a:extLst>
              </p:cNvPr>
              <p:cNvSpPr txBox="1"/>
              <p:nvPr/>
            </p:nvSpPr>
            <p:spPr>
              <a:xfrm>
                <a:off x="2523014" y="2156967"/>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840E642-4B46-0BB9-52C9-E350D7EF0DAC}"/>
                  </a:ext>
                </a:extLst>
              </p:cNvPr>
              <p:cNvSpPr txBox="1"/>
              <p:nvPr/>
            </p:nvSpPr>
            <p:spPr>
              <a:xfrm>
                <a:off x="1855957" y="2407506"/>
                <a:ext cx="2111416"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ID mapper created from excel to replace old ID</a:t>
                </a:r>
              </a:p>
              <a:p>
                <a:pPr marL="214308" indent="-214308">
                  <a:buFont typeface="Arial" panose="020B0604020202020204" pitchFamily="34" charset="0"/>
                  <a:buChar char="•"/>
                </a:pPr>
                <a:r>
                  <a:rPr lang="en-US" sz="1867">
                    <a:latin typeface="☞Gilroy-Medium" panose="00000600000000000000" pitchFamily="2" charset="0"/>
                  </a:rPr>
                  <a:t>Manual test cases execution to find out any breakages and correcting them</a:t>
                </a:r>
              </a:p>
              <a:p>
                <a:pPr marL="214308" indent="-214308">
                  <a:buFont typeface="Arial" panose="020B0604020202020204" pitchFamily="34" charset="0"/>
                  <a:buChar char="•"/>
                </a:pPr>
                <a:endParaRPr lang="en-US" sz="1867">
                  <a:latin typeface="☞Gilroy-Medium" panose="00000600000000000000" pitchFamily="2" charset="0"/>
                </a:endParaRPr>
              </a:p>
            </p:txBody>
          </p:sp>
        </p:grpSp>
      </p:grpSp>
      <p:pic>
        <p:nvPicPr>
          <p:cNvPr id="73" name="Picture 72">
            <a:extLst>
              <a:ext uri="{FF2B5EF4-FFF2-40B4-BE49-F238E27FC236}">
                <a16:creationId xmlns:a16="http://schemas.microsoft.com/office/drawing/2014/main" id="{9A8EC021-A16D-205F-B21A-EEC3CFF62829}"/>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6395995" y="1503835"/>
            <a:ext cx="657600" cy="657600"/>
          </a:xfrm>
          <a:prstGeom prst="rect">
            <a:avLst/>
          </a:prstGeom>
        </p:spPr>
      </p:pic>
      <p:grpSp>
        <p:nvGrpSpPr>
          <p:cNvPr id="74" name="Group 73">
            <a:extLst>
              <a:ext uri="{FF2B5EF4-FFF2-40B4-BE49-F238E27FC236}">
                <a16:creationId xmlns:a16="http://schemas.microsoft.com/office/drawing/2014/main" id="{01D24790-6FD0-68A1-8E12-86D1C3362D67}"/>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12594044-B141-D999-8CAF-1F74E16E4B1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8ACBBC95-0339-B19B-9F32-A78560DC8815}"/>
                </a:ext>
              </a:extLst>
            </p:cNvPr>
            <p:cNvGrpSpPr/>
            <p:nvPr/>
          </p:nvGrpSpPr>
          <p:grpSpPr>
            <a:xfrm>
              <a:off x="300485" y="982123"/>
              <a:ext cx="2162102" cy="1335876"/>
              <a:chOff x="1923900" y="2157992"/>
              <a:chExt cx="2043473" cy="703340"/>
            </a:xfrm>
          </p:grpSpPr>
          <p:sp>
            <p:nvSpPr>
              <p:cNvPr id="123" name="TextBox 122">
                <a:extLst>
                  <a:ext uri="{FF2B5EF4-FFF2-40B4-BE49-F238E27FC236}">
                    <a16:creationId xmlns:a16="http://schemas.microsoft.com/office/drawing/2014/main" id="{EB523847-7E61-E769-5C6F-C1A2D12ADF65}"/>
                  </a:ext>
                </a:extLst>
              </p:cNvPr>
              <p:cNvSpPr txBox="1"/>
              <p:nvPr/>
            </p:nvSpPr>
            <p:spPr>
              <a:xfrm>
                <a:off x="2461971" y="215799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66804D05-EBD7-92E0-F4CE-7780C798625D}"/>
                  </a:ext>
                </a:extLst>
              </p:cNvPr>
              <p:cNvSpPr txBox="1"/>
              <p:nvPr/>
            </p:nvSpPr>
            <p:spPr>
              <a:xfrm>
                <a:off x="1923900" y="2407506"/>
                <a:ext cx="2043473" cy="45382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new features into old application</a:t>
                </a:r>
              </a:p>
              <a:p>
                <a:pPr algn="l"/>
                <a:endParaRPr lang="en-US" sz="1867">
                  <a:latin typeface="☞Gilroy-Medium" panose="00000600000000000000" pitchFamily="2" charset="0"/>
                </a:endParaRPr>
              </a:p>
            </p:txBody>
          </p:sp>
        </p:grpSp>
      </p:grpSp>
      <p:pic>
        <p:nvPicPr>
          <p:cNvPr id="125" name="Picture 124">
            <a:extLst>
              <a:ext uri="{FF2B5EF4-FFF2-40B4-BE49-F238E27FC236}">
                <a16:creationId xmlns:a16="http://schemas.microsoft.com/office/drawing/2014/main" id="{5A4B95B1-ECA8-28BF-DBB4-4C9901AE0D22}"/>
              </a:ext>
            </a:extLst>
          </p:cNvPr>
          <p:cNvPicPr>
            <a:picLocks/>
          </p:cNvPicPr>
          <p:nvPr/>
        </p:nvPicPr>
        <p:blipFill>
          <a:blip r:embed="rId6" cstate="print">
            <a:extLst>
              <a:ext uri="{28A0092B-C50C-407E-A947-70E740481C1C}">
                <a14:useLocalDpi xmlns:a14="http://schemas.microsoft.com/office/drawing/2010/main"/>
              </a:ext>
            </a:extLst>
          </a:blip>
          <a:stretch>
            <a:fillRect/>
          </a:stretch>
        </p:blipFill>
        <p:spPr>
          <a:xfrm>
            <a:off x="9353473" y="1512035"/>
            <a:ext cx="657600" cy="657600"/>
          </a:xfrm>
          <a:prstGeom prst="rect">
            <a:avLst/>
          </a:prstGeom>
        </p:spPr>
      </p:pic>
    </p:spTree>
    <p:extLst>
      <p:ext uri="{BB962C8B-B14F-4D97-AF65-F5344CB8AC3E}">
        <p14:creationId xmlns:p14="http://schemas.microsoft.com/office/powerpoint/2010/main" val="5774019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8900" y="3270664"/>
            <a:ext cx="12103100" cy="3043627"/>
            <a:chOff x="1020085" y="2711864"/>
            <a:chExt cx="13832141" cy="3043627"/>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72155" y="2711864"/>
              <a:ext cx="3505200" cy="30348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99016" y="4131223"/>
              <a:ext cx="4828715" cy="89869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1485" y="3068822"/>
              <a:ext cx="2983853" cy="555337"/>
            </a:xfrm>
            <a:prstGeom prst="rect">
              <a:avLst/>
            </a:prstGeom>
          </p:spPr>
        </p:pic>
        <p:sp>
          <p:nvSpPr>
            <p:cNvPr id="19" name="TextBox 18"/>
            <p:cNvSpPr txBox="1"/>
            <p:nvPr/>
          </p:nvSpPr>
          <p:spPr>
            <a:xfrm>
              <a:off x="6711992" y="4072028"/>
              <a:ext cx="3410465" cy="588623"/>
            </a:xfrm>
            <a:prstGeom prst="rect">
              <a:avLst/>
            </a:prstGeom>
            <a:noFill/>
          </p:spPr>
          <p:txBody>
            <a:bodyPr wrap="square" lIns="0" tIns="0" rIns="0" bIns="0" rtlCol="0">
              <a:spAutoFit/>
            </a:bodyPr>
            <a:lstStyle/>
            <a:p>
              <a:pPr algn="ctr">
                <a:lnSpc>
                  <a:spcPct val="85000"/>
                </a:lnSpc>
              </a:pPr>
              <a:r>
                <a:rPr lang="en-US" sz="4500" b="1" i="1" dirty="0">
                  <a:solidFill>
                    <a:srgbClr val="3F2F64"/>
                  </a:solidFill>
                  <a:latin typeface="Georgia" charset="0"/>
                  <a:ea typeface="Georgia" charset="0"/>
                  <a:cs typeface="Georgia" charset="0"/>
                </a:rPr>
                <a:t>Thank you</a:t>
              </a:r>
            </a:p>
          </p:txBody>
        </p:sp>
        <p:grpSp>
          <p:nvGrpSpPr>
            <p:cNvPr id="5" name="Group 4"/>
            <p:cNvGrpSpPr/>
            <p:nvPr/>
          </p:nvGrpSpPr>
          <p:grpSpPr>
            <a:xfrm>
              <a:off x="1020085" y="4454343"/>
              <a:ext cx="13832141" cy="1301148"/>
              <a:chOff x="-1067545" y="4796124"/>
              <a:chExt cx="18442855" cy="1734864"/>
            </a:xfrm>
          </p:grpSpPr>
          <p:grpSp>
            <p:nvGrpSpPr>
              <p:cNvPr id="4" name="Group 3"/>
              <p:cNvGrpSpPr/>
              <p:nvPr/>
            </p:nvGrpSpPr>
            <p:grpSpPr>
              <a:xfrm>
                <a:off x="-1067545" y="5650110"/>
                <a:ext cx="11529983" cy="880878"/>
                <a:chOff x="-1067545" y="5650110"/>
                <a:chExt cx="11529983" cy="88087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67" y="5981696"/>
                  <a:ext cx="2447544" cy="5486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7545" y="5891532"/>
                  <a:ext cx="3237247" cy="639456"/>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1711" y="6139307"/>
                  <a:ext cx="2099271" cy="390703"/>
                </a:xfrm>
                <a:prstGeom prst="rect">
                  <a:avLst/>
                </a:prstGeom>
              </p:spPr>
            </p:pic>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59101" y="6288705"/>
                  <a:ext cx="807322" cy="241142"/>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36434" y="5650110"/>
                  <a:ext cx="4726004" cy="879575"/>
                </a:xfrm>
                <a:prstGeom prst="rect">
                  <a:avLst/>
                </a:prstGeom>
              </p:spPr>
            </p:pic>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060767" y="4796124"/>
                <a:ext cx="9314543" cy="1733561"/>
              </a:xfrm>
              <a:prstGeom prst="rect">
                <a:avLst/>
              </a:prstGeom>
            </p:spPr>
          </p:pic>
        </p:grpSp>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23001" y="5029913"/>
              <a:ext cx="690372" cy="724662"/>
            </a:xfrm>
            <a:prstGeom prst="rect">
              <a:avLst/>
            </a:prstGeom>
          </p:spPr>
        </p:pic>
      </p:grpSp>
    </p:spTree>
    <p:extLst>
      <p:ext uri="{BB962C8B-B14F-4D97-AF65-F5344CB8AC3E}">
        <p14:creationId xmlns:p14="http://schemas.microsoft.com/office/powerpoint/2010/main" val="347894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3"/>
            <a:ext cx="11617128" cy="3965237"/>
            <a:chOff x="2026710" y="3119683"/>
            <a:chExt cx="8313697" cy="1565776"/>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3"/>
              <a:chOff x="1968499" y="2609993"/>
              <a:chExt cx="1503739" cy="1453743"/>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9"/>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Sending SMS who violate traffic rules such as wrong way drive, prohibited lane changes, speed limit and crossing while red light, through cameras by identifying vehicle number</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571083" y="3124343"/>
              <a:ext cx="1492370" cy="972268"/>
              <a:chOff x="1764177" y="2609993"/>
              <a:chExt cx="1492370" cy="972268"/>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764177" y="2731527"/>
                <a:ext cx="1491599" cy="850734"/>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Wara, IT consultant for Ministry of Interior, Kuwait- subcontract from </a:t>
                </a:r>
                <a:r>
                  <a:rPr lang="en-US" sz="2000" dirty="0" err="1">
                    <a:solidFill>
                      <a:schemeClr val="tx1">
                        <a:lumMod val="75000"/>
                        <a:lumOff val="25000"/>
                      </a:schemeClr>
                    </a:solidFill>
                    <a:cs typeface="Arial"/>
                  </a:rPr>
                  <a:t>Cherrytec</a:t>
                </a:r>
                <a:r>
                  <a:rPr lang="en-US" sz="2000" dirty="0">
                    <a:solidFill>
                      <a:schemeClr val="tx1">
                        <a:lumMod val="75000"/>
                        <a:lumOff val="25000"/>
                      </a:schemeClr>
                    </a:solidFill>
                    <a:cs typeface="Arial"/>
                  </a:rPr>
                  <a:t>, Chennai</a:t>
                </a:r>
                <a:endParaRPr lang="en-US">
                  <a:solidFill>
                    <a:schemeClr val="tx1">
                      <a:lumMod val="75000"/>
                      <a:lumOff val="25000"/>
                    </a:schemeClr>
                  </a:solidFill>
                  <a:cs typeface="Arial"/>
                </a:endParaRP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332209"/>
              <a:chOff x="1664553" y="2609993"/>
              <a:chExt cx="1806935" cy="1332209"/>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Capturing a speedy vehicle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Mix of Arabic Numerals and Indo Arabic Numbers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SMS should be sent in Arabic or English based on demographics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 Night vision</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565776"/>
              <a:chOff x="1967685" y="2609993"/>
              <a:chExt cx="1671162" cy="1565776"/>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 camera monitors 3 lanes concurrent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Synchronized IR Laser Flash at night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3D Radar for position, speed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Manhattan and Canberra Distance calculator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MTC, Kuwait for SMSC gateway</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327013"/>
              <a:chOff x="1919051" y="2609993"/>
              <a:chExt cx="1623876" cy="13270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Revenue increased by 40%</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Stop sign violation and wrong way drive brought near to 0</a:t>
                </a:r>
                <a:r>
                  <a:rPr lang="en-US" sz="2000">
                    <a:solidFill>
                      <a:schemeClr val="tx1">
                        <a:lumMod val="75000"/>
                        <a:lumOff val="25000"/>
                      </a:schemeClr>
                    </a:solidFill>
                    <a:cs typeface="Arial" panose="020B0604020202020204" pitchFamily="34" charset="0"/>
                  </a:rPr>
                  <a:t>% from 20%</a:t>
                </a: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Accident rate reduced by 30%</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SMS Alerting System for Traffic Violation 		</a:t>
            </a:r>
          </a:p>
        </p:txBody>
      </p:sp>
      <p:pic>
        <p:nvPicPr>
          <p:cNvPr id="46" name="Picture 45"/>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409704916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5561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1"/>
            <a:ext cx="11487732" cy="3697114"/>
            <a:chOff x="2026710" y="3119683"/>
            <a:chExt cx="8221096" cy="145990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332209"/>
              <a:chOff x="1968499" y="2609993"/>
              <a:chExt cx="1503739"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Online software model for desktop, mobile and tablets, in a single login environment to view DICOM images and SR Reports in offline mode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850735"/>
              <a:chOff x="1928801" y="2609993"/>
              <a:chExt cx="1450443" cy="850735"/>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Toshiba Medicals, Japan based customer manufacturing CT, MRI, PET, CTPET machines</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Connectivity to DICOM Network to download files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Adherence to DICOM Imaging Security policies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templates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modalities have different templates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215335"/>
              <a:chOff x="1954858" y="2609993"/>
              <a:chExt cx="1638637" cy="1215335"/>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0938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SOA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2 Pass Parser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Code name Customizer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Single Sign 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Dcm4che, </a:t>
                </a:r>
                <a:r>
                  <a:rPr lang="en-US" sz="2000" dirty="0" err="1">
                    <a:solidFill>
                      <a:schemeClr val="tx1">
                        <a:lumMod val="75000"/>
                        <a:lumOff val="25000"/>
                      </a:schemeClr>
                    </a:solidFill>
                    <a:cs typeface="Arial" panose="020B0604020202020204" pitchFamily="34" charset="0"/>
                  </a:rPr>
                  <a:t>Dvtk</a:t>
                </a:r>
                <a:r>
                  <a:rPr lang="en-US" sz="2000" dirty="0">
                    <a:solidFill>
                      <a:schemeClr val="tx1">
                        <a:lumMod val="75000"/>
                        <a:lumOff val="25000"/>
                      </a:schemeClr>
                    </a:solidFill>
                    <a:cs typeface="Arial" panose="020B0604020202020204" pitchFamily="34" charset="0"/>
                  </a:rPr>
                  <a:t> Kit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NEMA guides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531275" cy="1459900"/>
              <a:chOff x="1919051" y="2609993"/>
              <a:chExt cx="1531275" cy="145990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531275" cy="134822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Faster on the fly viewer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customer space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recurrence cost to maintain software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 software for all modalities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DICOM SR VIEWER		</a:t>
            </a:r>
          </a:p>
        </p:txBody>
      </p:sp>
      <p:pic>
        <p:nvPicPr>
          <p:cNvPr id="46" name="Picture 45"/>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91709462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F65D-5059-AAE7-A64B-8FE7DD4901D4}"/>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1B7F43D3-1DCD-5272-7C95-5ACCF790E4C7}"/>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A799638F-3278-433A-EBA2-31BA80C9AE87}"/>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167ACA5-0EA4-6A42-1A4F-72BDC7CEF43D}"/>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55B64D57-2C57-6AA0-588A-79A84285FED5}"/>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C0B1270-BCE3-2E98-AA32-69F65272C0BE}"/>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187804EC-75F1-D262-E458-E405DCAEDCBA}"/>
              </a:ext>
            </a:extLst>
          </p:cNvPr>
          <p:cNvGrpSpPr/>
          <p:nvPr/>
        </p:nvGrpSpPr>
        <p:grpSpPr>
          <a:xfrm>
            <a:off x="461962" y="2442362"/>
            <a:ext cx="11617128" cy="3908763"/>
            <a:chOff x="2026710" y="3119683"/>
            <a:chExt cx="8313697" cy="1543475"/>
          </a:xfrm>
        </p:grpSpPr>
        <p:grpSp>
          <p:nvGrpSpPr>
            <p:cNvPr id="30" name="Group 29">
              <a:extLst>
                <a:ext uri="{FF2B5EF4-FFF2-40B4-BE49-F238E27FC236}">
                  <a16:creationId xmlns:a16="http://schemas.microsoft.com/office/drawing/2014/main" id="{B4D94DAA-A3CE-2642-2FFA-0CD70EFDC122}"/>
                </a:ext>
              </a:extLst>
            </p:cNvPr>
            <p:cNvGrpSpPr/>
            <p:nvPr/>
          </p:nvGrpSpPr>
          <p:grpSpPr>
            <a:xfrm>
              <a:off x="2026710" y="3124343"/>
              <a:ext cx="1627921" cy="445015"/>
              <a:chOff x="1968499" y="2609993"/>
              <a:chExt cx="1627921" cy="445015"/>
            </a:xfrm>
          </p:grpSpPr>
          <p:sp>
            <p:nvSpPr>
              <p:cNvPr id="43" name="TextBox 42">
                <a:extLst>
                  <a:ext uri="{FF2B5EF4-FFF2-40B4-BE49-F238E27FC236}">
                    <a16:creationId xmlns:a16="http://schemas.microsoft.com/office/drawing/2014/main" id="{E8282C99-68F1-497B-4097-CB0AAE522D1C}"/>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AA02634-6992-9278-321F-06959723771A}"/>
                  </a:ext>
                </a:extLst>
              </p:cNvPr>
              <p:cNvSpPr txBox="1"/>
              <p:nvPr/>
            </p:nvSpPr>
            <p:spPr>
              <a:xfrm>
                <a:off x="1994906" y="2726867"/>
                <a:ext cx="1601514" cy="3281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Get ONC Certification of EMR, PM System</a:t>
                </a:r>
              </a:p>
            </p:txBody>
          </p:sp>
        </p:grpSp>
        <p:grpSp>
          <p:nvGrpSpPr>
            <p:cNvPr id="31" name="Group 30">
              <a:extLst>
                <a:ext uri="{FF2B5EF4-FFF2-40B4-BE49-F238E27FC236}">
                  <a16:creationId xmlns:a16="http://schemas.microsoft.com/office/drawing/2014/main" id="{68BC5419-4083-D14A-2DDA-9DCD8F4A9C3F}"/>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AE053677-8047-7549-27B6-F6839D23F07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8F764C7A-992E-D8E1-5C81-361069554C40}"/>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5F569AAE-0792-0126-861B-723F26F6FDE5}"/>
                </a:ext>
              </a:extLst>
            </p:cNvPr>
            <p:cNvGrpSpPr/>
            <p:nvPr/>
          </p:nvGrpSpPr>
          <p:grpSpPr>
            <a:xfrm>
              <a:off x="5186151" y="3124343"/>
              <a:ext cx="1806935" cy="1441589"/>
              <a:chOff x="1677384" y="2609993"/>
              <a:chExt cx="1806935" cy="1441589"/>
            </a:xfrm>
          </p:grpSpPr>
          <p:sp>
            <p:nvSpPr>
              <p:cNvPr id="39" name="TextBox 38">
                <a:extLst>
                  <a:ext uri="{FF2B5EF4-FFF2-40B4-BE49-F238E27FC236}">
                    <a16:creationId xmlns:a16="http://schemas.microsoft.com/office/drawing/2014/main" id="{3FF7B17E-E852-1EAB-12D6-594C955F5922}"/>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013FCF66-13F8-8AA0-13F8-047DB65ADB48}"/>
                  </a:ext>
                </a:extLst>
              </p:cNvPr>
              <p:cNvSpPr txBox="1"/>
              <p:nvPr/>
            </p:nvSpPr>
            <p:spPr>
              <a:xfrm>
                <a:off x="1677384" y="2726867"/>
                <a:ext cx="1806935" cy="132471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Compliance Hurdles: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Faced challenges in aligning with the stringent criteria set by ONC</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Issues: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Encountered difficulties in achieving seamless data exchange between healthcare systems, hindering efficient communication and patient care coordination.</a:t>
                </a:r>
              </a:p>
            </p:txBody>
          </p:sp>
        </p:grpSp>
        <p:grpSp>
          <p:nvGrpSpPr>
            <p:cNvPr id="33" name="Group 32">
              <a:extLst>
                <a:ext uri="{FF2B5EF4-FFF2-40B4-BE49-F238E27FC236}">
                  <a16:creationId xmlns:a16="http://schemas.microsoft.com/office/drawing/2014/main" id="{17E2E65E-FFE7-0E39-B07C-B3DE09587A7D}"/>
                </a:ext>
              </a:extLst>
            </p:cNvPr>
            <p:cNvGrpSpPr/>
            <p:nvPr/>
          </p:nvGrpSpPr>
          <p:grpSpPr>
            <a:xfrm>
              <a:off x="7011159" y="3119683"/>
              <a:ext cx="1638637" cy="1543475"/>
              <a:chOff x="1954858" y="2609993"/>
              <a:chExt cx="1638637" cy="1543475"/>
            </a:xfrm>
          </p:grpSpPr>
          <p:sp>
            <p:nvSpPr>
              <p:cNvPr id="37" name="TextBox 36">
                <a:extLst>
                  <a:ext uri="{FF2B5EF4-FFF2-40B4-BE49-F238E27FC236}">
                    <a16:creationId xmlns:a16="http://schemas.microsoft.com/office/drawing/2014/main" id="{D3A00A74-369C-F099-B689-EF5B36AD802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DB86CDB1-4B55-D808-ACCB-FF9E808855A9}"/>
                  </a:ext>
                </a:extLst>
              </p:cNvPr>
              <p:cNvSpPr txBox="1"/>
              <p:nvPr/>
            </p:nvSpPr>
            <p:spPr>
              <a:xfrm>
                <a:off x="1954858" y="2731527"/>
                <a:ext cx="1638637" cy="14219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Emphasis with FHIR</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Patient-Centric Design and dynamic  Patient portal</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Meaningful Use Integration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ISO 27K, ISO 9001</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 correction with Rule based engine </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ATNA Audit Trail and Reporting</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58AA6E46-789B-7215-AE70-EE203EBB881D}"/>
                </a:ext>
              </a:extLst>
            </p:cNvPr>
            <p:cNvGrpSpPr/>
            <p:nvPr/>
          </p:nvGrpSpPr>
          <p:grpSpPr>
            <a:xfrm>
              <a:off x="8716531" y="3119683"/>
              <a:ext cx="1623876" cy="1533620"/>
              <a:chOff x="1919051" y="2609993"/>
              <a:chExt cx="1623876" cy="1533620"/>
            </a:xfrm>
          </p:grpSpPr>
          <p:sp>
            <p:nvSpPr>
              <p:cNvPr id="35" name="TextBox 34">
                <a:extLst>
                  <a:ext uri="{FF2B5EF4-FFF2-40B4-BE49-F238E27FC236}">
                    <a16:creationId xmlns:a16="http://schemas.microsoft.com/office/drawing/2014/main" id="{146A1E87-8E2C-79B4-AE17-82655BA376F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FF7C6B-729C-F615-E708-49A61DE930A7}"/>
                  </a:ext>
                </a:extLst>
              </p:cNvPr>
              <p:cNvSpPr txBox="1"/>
              <p:nvPr/>
            </p:nvSpPr>
            <p:spPr>
              <a:xfrm>
                <a:off x="1919051" y="2721671"/>
                <a:ext cx="1623876" cy="142194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Reduced Re-admissions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Efficient utilization of beds, operating rooms, equipment, staffs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RCM streamlined cashflow</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Quicker Clinical Decisions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Connected Care</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CF112B50-C13F-28E0-DE79-CAE935CFED6D}"/>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ONC CERTIFICATION		</a:t>
            </a:r>
          </a:p>
        </p:txBody>
      </p:sp>
      <p:pic>
        <p:nvPicPr>
          <p:cNvPr id="46" name="Picture 45">
            <a:extLst>
              <a:ext uri="{FF2B5EF4-FFF2-40B4-BE49-F238E27FC236}">
                <a16:creationId xmlns:a16="http://schemas.microsoft.com/office/drawing/2014/main" id="{68157A5C-0FD9-2131-500A-A79717FD9DF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a:extLst>
              <a:ext uri="{FF2B5EF4-FFF2-40B4-BE49-F238E27FC236}">
                <a16:creationId xmlns:a16="http://schemas.microsoft.com/office/drawing/2014/main" id="{EDA1B36B-D287-75B9-5A8B-05F3870AEFC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a:extLst>
              <a:ext uri="{FF2B5EF4-FFF2-40B4-BE49-F238E27FC236}">
                <a16:creationId xmlns:a16="http://schemas.microsoft.com/office/drawing/2014/main" id="{B6F6CEFD-1B0B-8A4C-D41F-1669CE2E55C3}"/>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a:extLst>
              <a:ext uri="{FF2B5EF4-FFF2-40B4-BE49-F238E27FC236}">
                <a16:creationId xmlns:a16="http://schemas.microsoft.com/office/drawing/2014/main" id="{F1A46732-F696-361A-3D21-DAC3A39CB8A4}"/>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a:extLst>
              <a:ext uri="{FF2B5EF4-FFF2-40B4-BE49-F238E27FC236}">
                <a16:creationId xmlns:a16="http://schemas.microsoft.com/office/drawing/2014/main" id="{DC0A4ED2-A20A-E4EA-42A5-367096F9C801}"/>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0519367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AE107-E929-EEC9-F0E0-A2C907F4AE5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8A60F2AB-D73E-CB3E-D7DA-C647BAAB476C}"/>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7D199969-872F-B706-113E-8C63604A70C0}"/>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585DAF03-D9E1-AEAD-C2CC-6BC6703373D2}"/>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444E2FDA-9AEB-67F4-1BCC-2D9C0ECE3231}"/>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0DCE701-C805-3F02-F079-79F08E599470}"/>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C8358F5A-99AF-A09A-DD3C-90B38986EDCF}"/>
              </a:ext>
            </a:extLst>
          </p:cNvPr>
          <p:cNvGrpSpPr/>
          <p:nvPr/>
        </p:nvGrpSpPr>
        <p:grpSpPr>
          <a:xfrm>
            <a:off x="461962" y="2442362"/>
            <a:ext cx="11617128" cy="3354766"/>
            <a:chOff x="2026710" y="3119683"/>
            <a:chExt cx="8313697" cy="1324715"/>
          </a:xfrm>
        </p:grpSpPr>
        <p:grpSp>
          <p:nvGrpSpPr>
            <p:cNvPr id="30" name="Group 29">
              <a:extLst>
                <a:ext uri="{FF2B5EF4-FFF2-40B4-BE49-F238E27FC236}">
                  <a16:creationId xmlns:a16="http://schemas.microsoft.com/office/drawing/2014/main" id="{C03027D5-728F-7FA0-CE3B-82CB4D1EEE57}"/>
                </a:ext>
              </a:extLst>
            </p:cNvPr>
            <p:cNvGrpSpPr/>
            <p:nvPr/>
          </p:nvGrpSpPr>
          <p:grpSpPr>
            <a:xfrm>
              <a:off x="2026710" y="3124343"/>
              <a:ext cx="1627921" cy="1320055"/>
              <a:chOff x="1968499" y="2609993"/>
              <a:chExt cx="1627921" cy="1320055"/>
            </a:xfrm>
          </p:grpSpPr>
          <p:sp>
            <p:nvSpPr>
              <p:cNvPr id="43" name="TextBox 42">
                <a:extLst>
                  <a:ext uri="{FF2B5EF4-FFF2-40B4-BE49-F238E27FC236}">
                    <a16:creationId xmlns:a16="http://schemas.microsoft.com/office/drawing/2014/main" id="{18BA0540-52F6-3958-4B9C-60FE66E7C31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2BF34426-875E-CFF6-C740-4AE64026126D}"/>
                  </a:ext>
                </a:extLst>
              </p:cNvPr>
              <p:cNvSpPr txBox="1"/>
              <p:nvPr/>
            </p:nvSpPr>
            <p:spPr>
              <a:xfrm>
                <a:off x="1994906" y="2726867"/>
                <a:ext cx="1601514"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Build a Clinical Content Quality scorecard</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Load clinical content in the tool</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Deploy clinical content evaluation criteria</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Execute clinical content evaluation algorithm</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Present Clinical content dashboard</a:t>
                </a:r>
                <a:r>
                  <a:rPr lang="en-US" dirty="0">
                    <a:solidFill>
                      <a:schemeClr val="tx1">
                        <a:lumMod val="75000"/>
                        <a:lumOff val="25000"/>
                      </a:schemeClr>
                    </a:solidFill>
                    <a:latin typeface="Segoe UI" panose="020B0502040204020203" pitchFamily="34" charset="0"/>
                    <a:cs typeface="Segoe UI" panose="020B0502040204020203" pitchFamily="34" charset="0"/>
                  </a:rPr>
                  <a:t> </a:t>
                </a:r>
              </a:p>
            </p:txBody>
          </p:sp>
        </p:grpSp>
        <p:grpSp>
          <p:nvGrpSpPr>
            <p:cNvPr id="31" name="Group 30">
              <a:extLst>
                <a:ext uri="{FF2B5EF4-FFF2-40B4-BE49-F238E27FC236}">
                  <a16:creationId xmlns:a16="http://schemas.microsoft.com/office/drawing/2014/main" id="{3C8F24CA-A84C-A946-01D0-9B5A2C0E9982}"/>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CFB31A48-68E0-CC97-0FB1-C62DF96B02B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3E4D489B-6138-8943-55D8-FEC2B9C6DD3F}"/>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38890D82-996B-93B9-CBD6-238942AF7EF6}"/>
                </a:ext>
              </a:extLst>
            </p:cNvPr>
            <p:cNvGrpSpPr/>
            <p:nvPr/>
          </p:nvGrpSpPr>
          <p:grpSpPr>
            <a:xfrm>
              <a:off x="5186151" y="3124343"/>
              <a:ext cx="1806935" cy="554395"/>
              <a:chOff x="1677384" y="2609993"/>
              <a:chExt cx="1806935" cy="554395"/>
            </a:xfrm>
          </p:grpSpPr>
          <p:sp>
            <p:nvSpPr>
              <p:cNvPr id="39" name="TextBox 38">
                <a:extLst>
                  <a:ext uri="{FF2B5EF4-FFF2-40B4-BE49-F238E27FC236}">
                    <a16:creationId xmlns:a16="http://schemas.microsoft.com/office/drawing/2014/main" id="{8C9C5EC1-7371-89F5-7CDB-E4FAAA63471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2C8C12D3-A0D3-1B40-4E93-AEC41AE34A13}"/>
                  </a:ext>
                </a:extLst>
              </p:cNvPr>
              <p:cNvSpPr txBox="1"/>
              <p:nvPr/>
            </p:nvSpPr>
            <p:spPr>
              <a:xfrm>
                <a:off x="1677384" y="2726867"/>
                <a:ext cx="1806935" cy="43752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Content Standardization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Timely Updates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Gaps</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D3124E91-7C49-B139-E0E5-CD082AA1BFB7}"/>
                </a:ext>
              </a:extLst>
            </p:cNvPr>
            <p:cNvGrpSpPr/>
            <p:nvPr/>
          </p:nvGrpSpPr>
          <p:grpSpPr>
            <a:xfrm>
              <a:off x="7011159" y="3119683"/>
              <a:ext cx="1638637" cy="887195"/>
              <a:chOff x="1954858" y="2609993"/>
              <a:chExt cx="1638637" cy="887195"/>
            </a:xfrm>
          </p:grpSpPr>
          <p:sp>
            <p:nvSpPr>
              <p:cNvPr id="37" name="TextBox 36">
                <a:extLst>
                  <a:ext uri="{FF2B5EF4-FFF2-40B4-BE49-F238E27FC236}">
                    <a16:creationId xmlns:a16="http://schemas.microsoft.com/office/drawing/2014/main" id="{FF5F930A-E100-D741-495D-B54A106F5DD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27592BCE-8632-2F26-BA84-DA0C2FE8BDAD}"/>
                  </a:ext>
                </a:extLst>
              </p:cNvPr>
              <p:cNvSpPr txBox="1"/>
              <p:nvPr/>
            </p:nvSpPr>
            <p:spPr>
              <a:xfrm>
                <a:off x="1954858" y="2731527"/>
                <a:ext cx="1638637" cy="76566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Automated Content Validation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Tree bank algorithm</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Tableau</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Rule based validators with medical dictionary</a:t>
                </a:r>
              </a:p>
            </p:txBody>
          </p:sp>
        </p:grpSp>
        <p:grpSp>
          <p:nvGrpSpPr>
            <p:cNvPr id="34" name="Group 33">
              <a:extLst>
                <a:ext uri="{FF2B5EF4-FFF2-40B4-BE49-F238E27FC236}">
                  <a16:creationId xmlns:a16="http://schemas.microsoft.com/office/drawing/2014/main" id="{BEB9AC8E-3ECE-1396-AA95-81143C88E821}"/>
                </a:ext>
              </a:extLst>
            </p:cNvPr>
            <p:cNvGrpSpPr/>
            <p:nvPr/>
          </p:nvGrpSpPr>
          <p:grpSpPr>
            <a:xfrm>
              <a:off x="8716531" y="3119683"/>
              <a:ext cx="1623876" cy="1314859"/>
              <a:chOff x="1919051" y="2609993"/>
              <a:chExt cx="1623876" cy="1314859"/>
            </a:xfrm>
          </p:grpSpPr>
          <p:sp>
            <p:nvSpPr>
              <p:cNvPr id="35" name="TextBox 34">
                <a:extLst>
                  <a:ext uri="{FF2B5EF4-FFF2-40B4-BE49-F238E27FC236}">
                    <a16:creationId xmlns:a16="http://schemas.microsoft.com/office/drawing/2014/main" id="{68D00D8C-E30E-B803-5489-DF4B2444ECF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2F284BE-29CA-0D08-D9B8-2134D9925F84}"/>
                  </a:ext>
                </a:extLst>
              </p:cNvPr>
              <p:cNvSpPr txBox="1"/>
              <p:nvPr/>
            </p:nvSpPr>
            <p:spPr>
              <a:xfrm>
                <a:off x="1919051" y="2721671"/>
                <a:ext cx="1623876"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Interactive editor with alerting user for wrong entries and auto suggest words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Final Score card display for doctors to input missing information</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D3159752-218F-D40D-486E-CFAA7236BC20}"/>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CLINICAL CONTENT QUALITY EDITOR AND SCORECARD		</a:t>
            </a:r>
          </a:p>
        </p:txBody>
      </p:sp>
      <p:pic>
        <p:nvPicPr>
          <p:cNvPr id="46" name="Picture 45">
            <a:extLst>
              <a:ext uri="{FF2B5EF4-FFF2-40B4-BE49-F238E27FC236}">
                <a16:creationId xmlns:a16="http://schemas.microsoft.com/office/drawing/2014/main" id="{AD63FB3B-8455-B147-FB81-BFE5C882CC0A}"/>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a:extLst>
              <a:ext uri="{FF2B5EF4-FFF2-40B4-BE49-F238E27FC236}">
                <a16:creationId xmlns:a16="http://schemas.microsoft.com/office/drawing/2014/main" id="{88AFC65E-75D7-52AD-FB75-47ABD058D01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a:extLst>
              <a:ext uri="{FF2B5EF4-FFF2-40B4-BE49-F238E27FC236}">
                <a16:creationId xmlns:a16="http://schemas.microsoft.com/office/drawing/2014/main" id="{B6A030B2-B90F-DF1D-D338-81720B1EAD3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a:extLst>
              <a:ext uri="{FF2B5EF4-FFF2-40B4-BE49-F238E27FC236}">
                <a16:creationId xmlns:a16="http://schemas.microsoft.com/office/drawing/2014/main" id="{D3C4BBA7-286F-7DD9-284D-BEDCAA15E1EE}"/>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a:extLst>
              <a:ext uri="{FF2B5EF4-FFF2-40B4-BE49-F238E27FC236}">
                <a16:creationId xmlns:a16="http://schemas.microsoft.com/office/drawing/2014/main" id="{C99BDCC6-A946-662F-7871-72BB3D27C0D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218179239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0"/>
            <a:ext cx="11617128" cy="4283913"/>
            <a:chOff x="2026710" y="3119683"/>
            <a:chExt cx="8313697" cy="169161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627921" cy="1332209"/>
              <a:chOff x="1968499" y="2609993"/>
              <a:chExt cx="1627921"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601514"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ONC Certified EMR, PM System and AI for improving efficiency, effectiveness, Health status and Patient safety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Turn data into assets that provide results in real time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Legacy Systems and FHIR enabled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Data-Health, Finance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Payers Follow-up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PHI</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Life sensitive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Physicians Availability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Patients Cancellation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Manual Prescription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Paper Records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458402"/>
              <a:chOff x="1954858" y="2609993"/>
              <a:chExt cx="1638637" cy="14584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Tableau</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RPA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HL7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Value care system</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Correct KPIs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DMAIC process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UCD and SED for CX</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EMR, PM, RCM</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691613"/>
              <a:chOff x="1919051" y="2609993"/>
              <a:chExt cx="1623876" cy="16916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5799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Re-admissions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Efficient utilization of beds, operating rooms, equipment, staffs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RCM streamlined cashflow</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 Quicker Clinical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Care</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Healthcare Business Intelligence And Data Analytics		</a:t>
            </a:r>
          </a:p>
        </p:txBody>
      </p:sp>
      <p:pic>
        <p:nvPicPr>
          <p:cNvPr id="46" name="Picture 45"/>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43382325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4"/>
            <a:ext cx="11587249" cy="3924609"/>
            <a:chOff x="2026710" y="3119683"/>
            <a:chExt cx="8292314" cy="154973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11436" cy="972950"/>
              <a:chOff x="1968499" y="2609993"/>
              <a:chExt cx="1511436" cy="972950"/>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2002603" y="2732209"/>
                <a:ext cx="1477332" cy="8507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Monitor PMO activities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Take instant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Re-prioritize projects and resources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05218" y="3124343"/>
              <a:ext cx="1450443" cy="719074"/>
              <a:chOff x="1898312" y="2609993"/>
              <a:chExt cx="1450443" cy="71907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898312" y="2721399"/>
                <a:ext cx="1450443" cy="6076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gloStream</a:t>
                </a:r>
                <a:r>
                  <a:rPr lang="en-US" sz="2000" dirty="0">
                    <a:solidFill>
                      <a:schemeClr val="tx1">
                        <a:lumMod val="75000"/>
                        <a:lumOff val="25000"/>
                      </a:schemeClr>
                    </a:solidFill>
                    <a:cs typeface="Arial" panose="020B0604020202020204" pitchFamily="34" charset="0"/>
                  </a:rPr>
                  <a:t> DBA TRIARQ health practices, a healthcare consulting firm</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459299" y="3124343"/>
              <a:ext cx="1452901" cy="845594"/>
              <a:chOff x="1950532" y="2609993"/>
              <a:chExt cx="1452901" cy="8455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950532" y="2726386"/>
                <a:ext cx="1452901"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Simultaneous projects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backlog channels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No single point of status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9" y="3119683"/>
              <a:ext cx="1606925" cy="1308002"/>
              <a:chOff x="1968498" y="2609993"/>
              <a:chExt cx="1606925" cy="13080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8" y="2702660"/>
                <a:ext cx="160692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MS Project Online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Power BI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Analytics for Projects and Resources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Business Driver Prioritization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Projects SLA tracker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Pareto Analysis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65978" y="3119683"/>
              <a:ext cx="1553046" cy="1549733"/>
              <a:chOff x="1968498" y="2609993"/>
              <a:chExt cx="1553046" cy="154973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68498" y="2701324"/>
                <a:ext cx="155304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100% Resource utilization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Employee engagement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One-place dashboard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Transparency and improved Employee moral</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PMO Business Intelligence and Data Analytics	</a:t>
            </a:r>
          </a:p>
        </p:txBody>
      </p:sp>
      <p:pic>
        <p:nvPicPr>
          <p:cNvPr id="46" name="Picture 45"/>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85076623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8"/>
            <a:ext cx="11617128" cy="3976138"/>
            <a:chOff x="2026710" y="3119683"/>
            <a:chExt cx="8313697" cy="157008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2"/>
              <a:chOff x="1968499" y="2609993"/>
              <a:chExt cx="1503739" cy="1453742"/>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On-demand healthcare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Artificial intelligence for precision medicine, medical imaging, drug discovery, and genomics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Integration of wearable devices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453742"/>
              <a:chOff x="1664553"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Cyber Security and patient data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The aging population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Illiterate group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New gen’s changed expectations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and wireless, remote healthcare from home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 like FHIR and others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444242"/>
              <a:chOff x="1967685" y="2609993"/>
              <a:chExt cx="1671162" cy="1444242"/>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AI to early diagnosis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ML in preventive medicine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BI tools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Automation tools like RPA</a:t>
                </a:r>
              </a:p>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IoT</a:t>
                </a:r>
                <a:r>
                  <a:rPr lang="en-US" sz="2000" dirty="0">
                    <a:solidFill>
                      <a:schemeClr val="tx1">
                        <a:lumMod val="75000"/>
                        <a:lumOff val="25000"/>
                      </a:schemeClr>
                    </a:solidFill>
                    <a:cs typeface="Arial" panose="020B0604020202020204" pitchFamily="34" charset="0"/>
                  </a:rPr>
                  <a:t>, AR/VR support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Cloud Apps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570080"/>
              <a:chOff x="1919051" y="2609993"/>
              <a:chExt cx="1623876" cy="157008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Better patient 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Saved time, improved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errors and  risks of errors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Easier to use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Lower cost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with other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Digital in-home care with AR/VR</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Digital Transformation – IT Modernization		</a:t>
            </a:r>
          </a:p>
        </p:txBody>
      </p:sp>
      <p:pic>
        <p:nvPicPr>
          <p:cNvPr id="46" name="Picture 45"/>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8" name="Picture 47"/>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49" name="Picture 4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51" name="Picture 50"/>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63802898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740D0649EF3B4A8F0955173815B913" ma:contentTypeVersion="9" ma:contentTypeDescription="Create a new document." ma:contentTypeScope="" ma:versionID="3040a53fab1fb46beddc7697a8c4b696">
  <xsd:schema xmlns:xsd="http://www.w3.org/2001/XMLSchema" xmlns:xs="http://www.w3.org/2001/XMLSchema" xmlns:p="http://schemas.microsoft.com/office/2006/metadata/properties" xmlns:ns2="fc605b8d-c057-45a2-a113-2ee21f107c59" targetNamespace="http://schemas.microsoft.com/office/2006/metadata/properties" ma:root="true" ma:fieldsID="320f3e24553208bc4aea507ba53d0de3" ns2:_="">
    <xsd:import namespace="fc605b8d-c057-45a2-a113-2ee21f107c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05b8d-c057-45a2-a113-2ee21f107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0CAD73-53F3-462E-8396-41703AE7336B}">
  <ds:schemaRefs>
    <ds:schemaRef ds:uri="http://schemas.microsoft.com/sharepoint/v3/contenttype/forms"/>
  </ds:schemaRefs>
</ds:datastoreItem>
</file>

<file path=customXml/itemProps2.xml><?xml version="1.0" encoding="utf-8"?>
<ds:datastoreItem xmlns:ds="http://schemas.openxmlformats.org/officeDocument/2006/customXml" ds:itemID="{D3054CA6-41FB-4366-B7D5-27BD757A1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605b8d-c057-45a2-a113-2ee21f107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994192-9EC4-4442-B7DD-9D7EE30C9E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3136</Words>
  <Application>Microsoft Office PowerPoint</Application>
  <PresentationFormat>Widescreen</PresentationFormat>
  <Paragraphs>440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☞Gilroy-Medium</vt:lpstr>
      <vt:lpstr>☞Gilroy-SemiBold</vt:lpstr>
      <vt:lpstr>Arial</vt:lpstr>
      <vt:lpstr>Avenir Light</vt:lpstr>
      <vt:lpstr>Calibri</vt:lpstr>
      <vt:lpstr>Georgia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I2i-ETPCOE</vt:lpstr>
      <vt:lpstr>I2i-ETPCOE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cp:revision>
  <dcterms:created xsi:type="dcterms:W3CDTF">2020-07-15T12:57:02Z</dcterms:created>
  <dcterms:modified xsi:type="dcterms:W3CDTF">2024-02-29T06:39:48Z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0x01010098740D0649EF3B4A8F0955173815B913</vt:lpwstr>
  </property>
</Properties>
</file>