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44"/>
  </p:notesMasterIdLst>
  <p:sldIdLst>
    <p:sldId id="257" r:id="rId2"/>
    <p:sldId id="261" r:id="rId3"/>
    <p:sldId id="260" r:id="rId4"/>
    <p:sldId id="269" r:id="rId5"/>
    <p:sldId id="270" r:id="rId6"/>
    <p:sldId id="273" r:id="rId7"/>
    <p:sldId id="312" r:id="rId8"/>
    <p:sldId id="295" r:id="rId9"/>
    <p:sldId id="296" r:id="rId10"/>
    <p:sldId id="281" r:id="rId11"/>
    <p:sldId id="309" r:id="rId12"/>
    <p:sldId id="294" r:id="rId13"/>
    <p:sldId id="299" r:id="rId14"/>
    <p:sldId id="282" r:id="rId15"/>
    <p:sldId id="293" r:id="rId16"/>
    <p:sldId id="308" r:id="rId17"/>
    <p:sldId id="310" r:id="rId18"/>
    <p:sldId id="313" r:id="rId19"/>
    <p:sldId id="314" r:id="rId20"/>
    <p:sldId id="315" r:id="rId21"/>
    <p:sldId id="316" r:id="rId22"/>
    <p:sldId id="283" r:id="rId23"/>
    <p:sldId id="284" r:id="rId24"/>
    <p:sldId id="286" r:id="rId25"/>
    <p:sldId id="290" r:id="rId26"/>
    <p:sldId id="298" r:id="rId27"/>
    <p:sldId id="287" r:id="rId28"/>
    <p:sldId id="317" r:id="rId29"/>
    <p:sldId id="288" r:id="rId30"/>
    <p:sldId id="307" r:id="rId31"/>
    <p:sldId id="302" r:id="rId32"/>
    <p:sldId id="306" r:id="rId33"/>
    <p:sldId id="304" r:id="rId34"/>
    <p:sldId id="303" r:id="rId35"/>
    <p:sldId id="305" r:id="rId36"/>
    <p:sldId id="311" r:id="rId37"/>
    <p:sldId id="277" r:id="rId38"/>
    <p:sldId id="318" r:id="rId39"/>
    <p:sldId id="291" r:id="rId40"/>
    <p:sldId id="292" r:id="rId41"/>
    <p:sldId id="301" r:id="rId42"/>
    <p:sldId id="300" r:id="rId4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a:srgbClr val="00CC99"/>
    <a:srgbClr val="8585E0"/>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2" autoAdjust="0"/>
    <p:restoredTop sz="81378" autoAdjust="0"/>
  </p:normalViewPr>
  <p:slideViewPr>
    <p:cSldViewPr>
      <p:cViewPr varScale="1">
        <p:scale>
          <a:sx n="85" d="100"/>
          <a:sy n="85" d="100"/>
        </p:scale>
        <p:origin x="1181"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8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dirty="0">
                <a:cs typeface="+mn-cs"/>
              </a:defRPr>
            </a:lvl1pPr>
          </a:lstStyle>
          <a:p>
            <a:pPr>
              <a:defRPr/>
            </a:pPr>
            <a:endParaRPr lang="en-US" dirty="0"/>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dirty="0">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dirty="0">
                <a:cs typeface="+mn-cs"/>
              </a:defRPr>
            </a:lvl1pPr>
          </a:lstStyle>
          <a:p>
            <a:pPr>
              <a:defRPr/>
            </a:pPr>
            <a:endParaRPr lang="en-US" dirty="0"/>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Times New Roman" pitchFamily="18" charset="0"/>
              </a:defRPr>
            </a:lvl1pPr>
          </a:lstStyle>
          <a:p>
            <a:pPr>
              <a:defRPr/>
            </a:pPr>
            <a:fld id="{C804B444-B35F-43A4-84C6-D808EFBC4729}" type="slidenum">
              <a:rPr lang="ar-SA"/>
              <a:pPr>
                <a:defRPr/>
              </a:pPr>
              <a:t>‹#›</a:t>
            </a:fld>
            <a:endParaRPr lang="en-US" dirty="0"/>
          </a:p>
        </p:txBody>
      </p:sp>
    </p:spTree>
    <p:extLst>
      <p:ext uri="{BB962C8B-B14F-4D97-AF65-F5344CB8AC3E}">
        <p14:creationId xmlns:p14="http://schemas.microsoft.com/office/powerpoint/2010/main" val="812608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en.wikipedia.org/wiki/Thought" TargetMode="External"/><Relationship Id="rId3" Type="http://schemas.openxmlformats.org/officeDocument/2006/relationships/hyperlink" Target="http://en.wikipedia.org/wiki/Myers-Briggs_Type_Indicator" TargetMode="External"/><Relationship Id="rId7" Type="http://schemas.openxmlformats.org/officeDocument/2006/relationships/hyperlink" Target="http://en.wikipedia.org/wiki/Intuition_(knowledge)" TargetMode="External"/><Relationship Id="rId12" Type="http://schemas.openxmlformats.org/officeDocument/2006/relationships/hyperlink" Target="http://en.wikipedia.org/wiki/INFP"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en.wikipedia.org/wiki/Sense" TargetMode="External"/><Relationship Id="rId11" Type="http://schemas.openxmlformats.org/officeDocument/2006/relationships/hyperlink" Target="http://en.wikipedia.org/wiki/Perception" TargetMode="External"/><Relationship Id="rId5" Type="http://schemas.openxmlformats.org/officeDocument/2006/relationships/hyperlink" Target="http://en.wikipedia.org/wiki/Extraversion_and_introversion" TargetMode="External"/><Relationship Id="rId10" Type="http://schemas.openxmlformats.org/officeDocument/2006/relationships/hyperlink" Target="http://en.wikipedia.org/wiki/Judgement" TargetMode="External"/><Relationship Id="rId4" Type="http://schemas.openxmlformats.org/officeDocument/2006/relationships/hyperlink" Target="http://en.wikipedia.org/wiki/ESTJ" TargetMode="External"/><Relationship Id="rId9" Type="http://schemas.openxmlformats.org/officeDocument/2006/relationships/hyperlink" Target="http://en.wikipedia.org/wiki/Feeling"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D6B9953A-D3E2-4D88-8DE3-11D1FAA36595}" type="slidenum">
              <a:rPr lang="ar-SA" smtClean="0"/>
              <a:pPr/>
              <a:t>1</a:t>
            </a:fld>
            <a:endParaRPr lang="en-US" dirty="0"/>
          </a:p>
        </p:txBody>
      </p:sp>
      <p:sp>
        <p:nvSpPr>
          <p:cNvPr id="38915" name="Rectangle 2"/>
          <p:cNvSpPr>
            <a:spLocks noGrp="1" noRot="1" noChangeAspect="1" noChangeArrowheads="1" noTextEdit="1"/>
          </p:cNvSpPr>
          <p:nvPr>
            <p:ph type="sldImg"/>
          </p:nvPr>
        </p:nvSpPr>
        <p:spPr>
          <a:xfrm>
            <a:off x="1168400" y="719138"/>
            <a:ext cx="4522788" cy="3392487"/>
          </a:xfrm>
          <a:ln w="12700" cap="flat">
            <a:solidFill>
              <a:schemeClr val="tx1"/>
            </a:solidFill>
          </a:ln>
        </p:spPr>
      </p:sp>
      <p:sp>
        <p:nvSpPr>
          <p:cNvPr id="38916" name="Rectangle 3"/>
          <p:cNvSpPr>
            <a:spLocks noGrp="1" noChangeArrowheads="1"/>
          </p:cNvSpPr>
          <p:nvPr>
            <p:ph type="body" idx="1"/>
          </p:nvPr>
        </p:nvSpPr>
        <p:spPr>
          <a:xfrm>
            <a:off x="914400" y="4344988"/>
            <a:ext cx="5029200" cy="4086225"/>
          </a:xfrm>
          <a:noFill/>
          <a:ln/>
        </p:spPr>
        <p:txBody>
          <a:bodyPr lIns="91623" tIns="45812" rIns="91623" bIns="45812"/>
          <a:lstStyle/>
          <a:p>
            <a:endParaRPr lang="en-US" dirty="0"/>
          </a:p>
        </p:txBody>
      </p:sp>
    </p:spTree>
    <p:extLst>
      <p:ext uri="{BB962C8B-B14F-4D97-AF65-F5344CB8AC3E}">
        <p14:creationId xmlns:p14="http://schemas.microsoft.com/office/powerpoint/2010/main" val="18273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r>
              <a:rPr lang="en-US" dirty="0"/>
              <a:t>PESTLE : Politics, Economy, Social,</a:t>
            </a:r>
            <a:r>
              <a:rPr lang="en-US" baseline="0" dirty="0"/>
              <a:t> Technology, Legal and Environment</a:t>
            </a:r>
          </a:p>
          <a:p>
            <a:r>
              <a:rPr lang="en-US" baseline="0" dirty="0"/>
              <a:t>4Ps to 7Ps :  Product, Price, Place, Promotion, People(Public opinion, Politics Influence), Process, Physical Presence </a:t>
            </a:r>
            <a:endParaRPr lang="en-US" dirty="0"/>
          </a:p>
        </p:txBody>
      </p:sp>
      <p:sp>
        <p:nvSpPr>
          <p:cNvPr id="48132" name="Slide Number Placeholder 3"/>
          <p:cNvSpPr>
            <a:spLocks noGrp="1"/>
          </p:cNvSpPr>
          <p:nvPr>
            <p:ph type="sldNum" sz="quarter" idx="5"/>
          </p:nvPr>
        </p:nvSpPr>
        <p:spPr>
          <a:noFill/>
        </p:spPr>
        <p:txBody>
          <a:bodyPr/>
          <a:lstStyle/>
          <a:p>
            <a:fld id="{944E60EC-A539-4C61-A099-5424FCCCFEB2}" type="slidenum">
              <a:rPr lang="ar-SA" smtClean="0"/>
              <a:pPr/>
              <a:t>10</a:t>
            </a:fld>
            <a:endParaRPr lang="en-US" dirty="0"/>
          </a:p>
        </p:txBody>
      </p:sp>
    </p:spTree>
    <p:extLst>
      <p:ext uri="{BB962C8B-B14F-4D97-AF65-F5344CB8AC3E}">
        <p14:creationId xmlns:p14="http://schemas.microsoft.com/office/powerpoint/2010/main" val="1504157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dirty="0"/>
          </a:p>
        </p:txBody>
      </p:sp>
      <p:sp>
        <p:nvSpPr>
          <p:cNvPr id="48132" name="Slide Number Placeholder 3"/>
          <p:cNvSpPr>
            <a:spLocks noGrp="1"/>
          </p:cNvSpPr>
          <p:nvPr>
            <p:ph type="sldNum" sz="quarter" idx="5"/>
          </p:nvPr>
        </p:nvSpPr>
        <p:spPr>
          <a:noFill/>
        </p:spPr>
        <p:txBody>
          <a:bodyPr/>
          <a:lstStyle/>
          <a:p>
            <a:fld id="{944E60EC-A539-4C61-A099-5424FCCCFEB2}" type="slidenum">
              <a:rPr lang="ar-SA" smtClean="0"/>
              <a:pPr/>
              <a:t>11</a:t>
            </a:fld>
            <a:endParaRPr lang="en-US" dirty="0"/>
          </a:p>
        </p:txBody>
      </p:sp>
    </p:spTree>
    <p:extLst>
      <p:ext uri="{BB962C8B-B14F-4D97-AF65-F5344CB8AC3E}">
        <p14:creationId xmlns:p14="http://schemas.microsoft.com/office/powerpoint/2010/main" val="1213192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3C86BCC-E120-4C65-A20D-2F4C840869C5}" type="slidenum">
              <a:rPr lang="en-US" smtClean="0"/>
              <a:pPr/>
              <a:t>12</a:t>
            </a:fld>
            <a:endParaRPr lang="en-US" dirty="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b="1" dirty="0"/>
              <a:t>The Steps </a:t>
            </a:r>
            <a:endParaRPr lang="en-US" sz="1600" dirty="0"/>
          </a:p>
          <a:p>
            <a:r>
              <a:rPr lang="en-US" i="1" dirty="0"/>
              <a:t>Blue Hat the controller will take in charge as following</a:t>
            </a:r>
            <a:endParaRPr lang="en-US" sz="1600" dirty="0"/>
          </a:p>
          <a:p>
            <a:r>
              <a:rPr lang="en-US" dirty="0"/>
              <a:t>1. State the Problem </a:t>
            </a:r>
            <a:endParaRPr lang="en-US" sz="1600" dirty="0"/>
          </a:p>
          <a:p>
            <a:pPr lvl="3"/>
            <a:r>
              <a:rPr lang="en-US" dirty="0"/>
              <a:t>“I don't know how to put this, but it </a:t>
            </a:r>
            <a:r>
              <a:rPr lang="en-US" b="1" dirty="0"/>
              <a:t>looks </a:t>
            </a:r>
            <a:r>
              <a:rPr lang="en-US" dirty="0"/>
              <a:t>like we can't seem to get along. </a:t>
            </a:r>
            <a:endParaRPr lang="en-US" sz="1600" dirty="0"/>
          </a:p>
          <a:p>
            <a:pPr lvl="3"/>
            <a:r>
              <a:rPr lang="en-US" dirty="0"/>
              <a:t>“It's obvious you and I don't have a very good relationship. </a:t>
            </a:r>
            <a:endParaRPr lang="en-US" sz="1600" dirty="0"/>
          </a:p>
          <a:p>
            <a:pPr lvl="3"/>
            <a:r>
              <a:rPr lang="en-US" dirty="0"/>
              <a:t>“This is impacting both of us. </a:t>
            </a:r>
            <a:endParaRPr lang="en-US" sz="1600" dirty="0"/>
          </a:p>
          <a:p>
            <a:pPr lvl="3"/>
            <a:r>
              <a:rPr lang="en-US" dirty="0"/>
              <a:t>“I'm trying to be reasonable. I realize there are two sides to every story. </a:t>
            </a:r>
            <a:endParaRPr lang="en-US" sz="1600" dirty="0"/>
          </a:p>
          <a:p>
            <a:r>
              <a:rPr lang="en-US" dirty="0"/>
              <a:t>2. Ask questions to </a:t>
            </a:r>
            <a:r>
              <a:rPr lang="en-US" u="sng" dirty="0"/>
              <a:t>draw out the other</a:t>
            </a:r>
            <a:r>
              <a:rPr lang="en-US" dirty="0"/>
              <a:t> side's story. Then wait. </a:t>
            </a:r>
            <a:endParaRPr lang="en-US" sz="1600" dirty="0"/>
          </a:p>
          <a:p>
            <a:pPr lvl="3"/>
            <a:r>
              <a:rPr lang="en-US" dirty="0"/>
              <a:t>“I appreciate your honesty. </a:t>
            </a:r>
            <a:endParaRPr lang="en-US" sz="1600" dirty="0"/>
          </a:p>
          <a:p>
            <a:pPr lvl="3"/>
            <a:r>
              <a:rPr lang="en-US" dirty="0"/>
              <a:t>“I'd like to know how you see it. I'd like to hear </a:t>
            </a:r>
            <a:r>
              <a:rPr lang="en-US" b="1" dirty="0"/>
              <a:t>your </a:t>
            </a:r>
            <a:r>
              <a:rPr lang="en-US" dirty="0"/>
              <a:t>side of the story. </a:t>
            </a:r>
            <a:endParaRPr lang="en-US" sz="1600" dirty="0"/>
          </a:p>
          <a:p>
            <a:pPr lvl="3"/>
            <a:r>
              <a:rPr lang="en-US" dirty="0"/>
              <a:t>“</a:t>
            </a:r>
            <a:r>
              <a:rPr lang="en-US" b="1" dirty="0"/>
              <a:t>How </a:t>
            </a:r>
            <a:r>
              <a:rPr lang="en-US" dirty="0"/>
              <a:t>is your system set-up? </a:t>
            </a:r>
            <a:endParaRPr lang="en-US" sz="1600" dirty="0"/>
          </a:p>
          <a:p>
            <a:pPr lvl="3"/>
            <a:r>
              <a:rPr lang="en-US" dirty="0"/>
              <a:t>“I need you to tell me. What do </a:t>
            </a:r>
            <a:r>
              <a:rPr lang="en-US" b="1" dirty="0"/>
              <a:t>you </a:t>
            </a:r>
            <a:r>
              <a:rPr lang="en-US" dirty="0"/>
              <a:t>think? </a:t>
            </a:r>
            <a:endParaRPr lang="en-US" sz="1600" dirty="0"/>
          </a:p>
          <a:p>
            <a:r>
              <a:rPr lang="en-US" dirty="0"/>
              <a:t>3. Keep asking instead of jumping to conclusions and solutions. </a:t>
            </a:r>
            <a:endParaRPr lang="en-US" sz="1600" dirty="0"/>
          </a:p>
          <a:p>
            <a:pPr lvl="3"/>
            <a:r>
              <a:rPr lang="en-US" dirty="0"/>
              <a:t>“What where you going to say? Please, go on. “I'd really like to know. </a:t>
            </a:r>
            <a:endParaRPr lang="en-US" sz="1600" dirty="0"/>
          </a:p>
          <a:p>
            <a:pPr lvl="3"/>
            <a:r>
              <a:rPr lang="en-US" dirty="0"/>
              <a:t>“I didn't realize ...; “That could be a hassle. “Go on. </a:t>
            </a:r>
            <a:endParaRPr lang="en-US" sz="1600" dirty="0"/>
          </a:p>
          <a:p>
            <a:pPr lvl="3"/>
            <a:r>
              <a:rPr lang="en-US" dirty="0"/>
              <a:t>“I want to make sure I </a:t>
            </a:r>
            <a:r>
              <a:rPr lang="en-US" b="1" dirty="0"/>
              <a:t>fully </a:t>
            </a:r>
            <a:r>
              <a:rPr lang="en-US" dirty="0"/>
              <a:t>understand the situation, the whole picture. </a:t>
            </a:r>
            <a:endParaRPr lang="en-US" sz="1600" dirty="0"/>
          </a:p>
          <a:p>
            <a:pPr lvl="3"/>
            <a:r>
              <a:rPr lang="en-US" dirty="0"/>
              <a:t>“Is there anything </a:t>
            </a:r>
            <a:r>
              <a:rPr lang="en-US" b="1" dirty="0"/>
              <a:t>else</a:t>
            </a:r>
            <a:r>
              <a:rPr lang="en-US" dirty="0"/>
              <a:t>? You look like you're holding something back. </a:t>
            </a:r>
            <a:endParaRPr lang="en-US" sz="1600" dirty="0"/>
          </a:p>
          <a:p>
            <a:r>
              <a:rPr lang="en-US" dirty="0"/>
              <a:t>4. Listen to p</a:t>
            </a:r>
            <a:r>
              <a:rPr lang="en-US" u="sng" dirty="0"/>
              <a:t>araphrase</a:t>
            </a:r>
            <a:r>
              <a:rPr lang="en-US" dirty="0"/>
              <a:t> other's point of view. Don't interrupt. Don't argue. </a:t>
            </a:r>
            <a:endParaRPr lang="en-US" sz="1600" dirty="0"/>
          </a:p>
          <a:p>
            <a:pPr lvl="3"/>
            <a:r>
              <a:rPr lang="en-US" dirty="0"/>
              <a:t>“I'm glad you're telling me this. “This really helps me. </a:t>
            </a:r>
            <a:endParaRPr lang="en-US" sz="1600" dirty="0"/>
          </a:p>
          <a:p>
            <a:pPr lvl="3"/>
            <a:r>
              <a:rPr lang="en-US" dirty="0"/>
              <a:t>“So I create problems for you when I ...; </a:t>
            </a:r>
            <a:endParaRPr lang="en-US" sz="1600" dirty="0"/>
          </a:p>
          <a:p>
            <a:pPr lvl="3"/>
            <a:r>
              <a:rPr lang="en-US" dirty="0"/>
              <a:t>“Not:“That's not true ...; “As a matter of fact ...; </a:t>
            </a:r>
            <a:endParaRPr lang="en-US" sz="1600" dirty="0"/>
          </a:p>
          <a:p>
            <a:pPr lvl="3"/>
            <a:r>
              <a:rPr lang="en-US" dirty="0"/>
              <a:t>“Not:“If you weren't so ...; (stubborn, egotistical, etc. defensiveness) </a:t>
            </a:r>
            <a:endParaRPr lang="en-US" sz="1600" dirty="0"/>
          </a:p>
          <a:p>
            <a:r>
              <a:rPr lang="en-US" dirty="0"/>
              <a:t>5. Analyze </a:t>
            </a:r>
            <a:r>
              <a:rPr lang="en-US" u="sng" dirty="0"/>
              <a:t>specific situations</a:t>
            </a:r>
            <a:r>
              <a:rPr lang="en-US" dirty="0"/>
              <a:t> rather than threatening or getting defensive. </a:t>
            </a:r>
            <a:endParaRPr lang="en-US" sz="1600" dirty="0"/>
          </a:p>
          <a:p>
            <a:pPr lvl="3"/>
            <a:r>
              <a:rPr lang="en-US" dirty="0"/>
              <a:t>Let's call this a </a:t>
            </a:r>
            <a:r>
              <a:rPr lang="en-US" b="1" dirty="0"/>
              <a:t>no-fault </a:t>
            </a:r>
            <a:r>
              <a:rPr lang="en-US" dirty="0"/>
              <a:t>discussion. “Let's take this </a:t>
            </a:r>
            <a:r>
              <a:rPr lang="en-US" b="1" dirty="0"/>
              <a:t>one step at a time</a:t>
            </a:r>
            <a:r>
              <a:rPr lang="en-US" dirty="0"/>
              <a:t>. </a:t>
            </a:r>
            <a:endParaRPr lang="en-US" sz="1600" dirty="0"/>
          </a:p>
          <a:p>
            <a:pPr lvl="3"/>
            <a:r>
              <a:rPr lang="en-US" dirty="0"/>
              <a:t>Not:“</a:t>
            </a:r>
            <a:r>
              <a:rPr lang="en-US" b="1" dirty="0"/>
              <a:t>Every </a:t>
            </a:r>
            <a:r>
              <a:rPr lang="en-US" dirty="0"/>
              <a:t>time ...; “You </a:t>
            </a:r>
            <a:r>
              <a:rPr lang="en-US" b="1" dirty="0"/>
              <a:t>never </a:t>
            </a:r>
            <a:r>
              <a:rPr lang="en-US" dirty="0"/>
              <a:t>...; “We </a:t>
            </a:r>
            <a:r>
              <a:rPr lang="en-US" b="1" dirty="0"/>
              <a:t>always </a:t>
            </a:r>
            <a:r>
              <a:rPr lang="en-US" dirty="0"/>
              <a:t>...; </a:t>
            </a:r>
            <a:endParaRPr lang="en-US" sz="1600" dirty="0"/>
          </a:p>
          <a:p>
            <a:pPr lvl="3"/>
            <a:r>
              <a:rPr lang="en-US" dirty="0"/>
              <a:t>“Can you give me an </a:t>
            </a:r>
            <a:r>
              <a:rPr lang="en-US" b="1" dirty="0"/>
              <a:t>example</a:t>
            </a:r>
            <a:r>
              <a:rPr lang="en-US" dirty="0"/>
              <a:t>? “How </a:t>
            </a:r>
            <a:r>
              <a:rPr lang="en-US" b="1" dirty="0"/>
              <a:t>often </a:t>
            </a:r>
            <a:r>
              <a:rPr lang="en-US" dirty="0"/>
              <a:t>does that happen? </a:t>
            </a:r>
            <a:endParaRPr lang="en-US" sz="1600" dirty="0"/>
          </a:p>
          <a:p>
            <a:pPr lvl="3"/>
            <a:r>
              <a:rPr lang="en-US" dirty="0"/>
              <a:t>“When I (ask you, give you, etc.) ...; </a:t>
            </a:r>
            <a:r>
              <a:rPr lang="en-US" b="1" dirty="0"/>
              <a:t>what happens</a:t>
            </a:r>
            <a:r>
              <a:rPr lang="en-US" dirty="0"/>
              <a:t>? </a:t>
            </a:r>
            <a:endParaRPr lang="en-US" sz="1600" dirty="0"/>
          </a:p>
          <a:p>
            <a:r>
              <a:rPr lang="en-US" dirty="0"/>
              <a:t>6. Ask </a:t>
            </a:r>
            <a:r>
              <a:rPr lang="en-US" u="sng" dirty="0"/>
              <a:t>permission before telling</a:t>
            </a:r>
            <a:r>
              <a:rPr lang="en-US" dirty="0"/>
              <a:t> your side of the story. </a:t>
            </a:r>
            <a:endParaRPr lang="en-US" sz="1600" dirty="0"/>
          </a:p>
          <a:p>
            <a:pPr lvl="3"/>
            <a:r>
              <a:rPr lang="en-US" dirty="0"/>
              <a:t>“Would you like to hear how I see it? “Could you help me with my situation? </a:t>
            </a:r>
            <a:endParaRPr lang="en-US" sz="1600" dirty="0"/>
          </a:p>
          <a:p>
            <a:pPr lvl="3"/>
            <a:r>
              <a:rPr lang="en-US" dirty="0"/>
              <a:t>“</a:t>
            </a:r>
            <a:r>
              <a:rPr lang="en-US" b="1" dirty="0"/>
              <a:t>When</a:t>
            </a:r>
            <a:r>
              <a:rPr lang="en-US" dirty="0"/>
              <a:t> I </a:t>
            </a:r>
            <a:r>
              <a:rPr lang="en-US" b="1" dirty="0"/>
              <a:t>...; w</a:t>
            </a:r>
            <a:r>
              <a:rPr lang="en-US" dirty="0"/>
              <a:t>hat </a:t>
            </a:r>
            <a:r>
              <a:rPr lang="en-US" b="1" dirty="0"/>
              <a:t>happens</a:t>
            </a:r>
            <a:r>
              <a:rPr lang="en-US" dirty="0"/>
              <a:t> is </a:t>
            </a:r>
            <a:r>
              <a:rPr lang="en-US" b="1" dirty="0"/>
              <a:t>...; </a:t>
            </a:r>
            <a:r>
              <a:rPr lang="en-US" dirty="0"/>
              <a:t>? “The </a:t>
            </a:r>
            <a:r>
              <a:rPr lang="en-US" b="1" dirty="0"/>
              <a:t>problem</a:t>
            </a:r>
            <a:r>
              <a:rPr lang="en-US" dirty="0"/>
              <a:t> with this is that ...; “I </a:t>
            </a:r>
            <a:r>
              <a:rPr lang="en-US" b="1" dirty="0"/>
              <a:t>feel</a:t>
            </a:r>
            <a:r>
              <a:rPr lang="en-US" dirty="0"/>
              <a:t> like I'm </a:t>
            </a:r>
            <a:r>
              <a:rPr lang="en-US" b="1" dirty="0"/>
              <a:t>... </a:t>
            </a:r>
            <a:endParaRPr lang="en-US" sz="1600" dirty="0"/>
          </a:p>
          <a:p>
            <a:pPr lvl="3"/>
            <a:r>
              <a:rPr lang="en-US" dirty="0"/>
              <a:t>“How do you </a:t>
            </a:r>
            <a:r>
              <a:rPr lang="en-US" b="1" dirty="0"/>
              <a:t>feel </a:t>
            </a:r>
            <a:r>
              <a:rPr lang="en-US" dirty="0"/>
              <a:t>about what I just said? </a:t>
            </a:r>
            <a:endParaRPr lang="en-US" sz="1600" dirty="0"/>
          </a:p>
          <a:p>
            <a:r>
              <a:rPr lang="en-US" dirty="0"/>
              <a:t>7. Get </a:t>
            </a:r>
            <a:r>
              <a:rPr lang="en-US" u="sng" dirty="0"/>
              <a:t>agreement</a:t>
            </a:r>
            <a:r>
              <a:rPr lang="en-US" dirty="0"/>
              <a:t> the issues and </a:t>
            </a:r>
            <a:r>
              <a:rPr lang="en-US" u="sng" dirty="0"/>
              <a:t>why</a:t>
            </a:r>
            <a:r>
              <a:rPr lang="en-US" dirty="0"/>
              <a:t> it is valued. </a:t>
            </a:r>
            <a:endParaRPr lang="en-US" sz="1600" dirty="0"/>
          </a:p>
          <a:p>
            <a:pPr lvl="3"/>
            <a:r>
              <a:rPr lang="en-US" dirty="0"/>
              <a:t>“So, it's a problem for you when I ...; “This is </a:t>
            </a:r>
            <a:r>
              <a:rPr lang="en-US" b="1" dirty="0"/>
              <a:t>important </a:t>
            </a:r>
            <a:r>
              <a:rPr lang="en-US" dirty="0"/>
              <a:t>to you </a:t>
            </a:r>
            <a:r>
              <a:rPr lang="en-US" b="1" dirty="0"/>
              <a:t>because </a:t>
            </a:r>
            <a:r>
              <a:rPr lang="en-US" dirty="0"/>
              <a:t>...; </a:t>
            </a:r>
            <a:endParaRPr lang="en-US" sz="1600" dirty="0"/>
          </a:p>
          <a:p>
            <a:pPr lvl="3"/>
            <a:r>
              <a:rPr lang="en-US" dirty="0"/>
              <a:t>“And I have a difficult time when you ...; “This is </a:t>
            </a:r>
            <a:r>
              <a:rPr lang="en-US" b="1" dirty="0"/>
              <a:t>important </a:t>
            </a:r>
            <a:r>
              <a:rPr lang="en-US" dirty="0"/>
              <a:t>to me </a:t>
            </a:r>
            <a:r>
              <a:rPr lang="en-US" b="1" dirty="0"/>
              <a:t>because </a:t>
            </a:r>
            <a:r>
              <a:rPr lang="en-US" dirty="0"/>
              <a:t>...; </a:t>
            </a:r>
            <a:endParaRPr lang="en-US" sz="1600" dirty="0"/>
          </a:p>
          <a:p>
            <a:pPr lvl="3"/>
            <a:r>
              <a:rPr lang="en-US" dirty="0"/>
              <a:t>“Could we say </a:t>
            </a:r>
            <a:r>
              <a:rPr lang="en-US" b="1" dirty="0"/>
              <a:t>that's </a:t>
            </a:r>
            <a:r>
              <a:rPr lang="en-US" dirty="0"/>
              <a:t>our basic problem? </a:t>
            </a:r>
            <a:endParaRPr lang="en-US" sz="1600" dirty="0"/>
          </a:p>
          <a:p>
            <a:r>
              <a:rPr lang="en-US" dirty="0"/>
              <a:t>8. Brainstorm (Write down) specific possible solutions — one at a time. </a:t>
            </a:r>
            <a:endParaRPr lang="en-US" sz="1600" dirty="0"/>
          </a:p>
          <a:p>
            <a:pPr lvl="3"/>
            <a:r>
              <a:rPr lang="en-US" dirty="0"/>
              <a:t>“Can we work together to come up with some ideas we can </a:t>
            </a:r>
            <a:r>
              <a:rPr lang="en-US" b="1" dirty="0"/>
              <a:t>both </a:t>
            </a:r>
            <a:r>
              <a:rPr lang="en-US" dirty="0"/>
              <a:t>live with? </a:t>
            </a:r>
            <a:endParaRPr lang="en-US" sz="1600" dirty="0"/>
          </a:p>
          <a:p>
            <a:pPr lvl="3"/>
            <a:r>
              <a:rPr lang="en-US" dirty="0"/>
              <a:t>“</a:t>
            </a:r>
            <a:r>
              <a:rPr lang="en-US" b="1" dirty="0"/>
              <a:t>What if </a:t>
            </a:r>
            <a:r>
              <a:rPr lang="en-US" dirty="0"/>
              <a:t>we tried ...; “Have we </a:t>
            </a:r>
            <a:r>
              <a:rPr lang="en-US" b="1" dirty="0"/>
              <a:t>considered </a:t>
            </a:r>
            <a:r>
              <a:rPr lang="en-US" dirty="0"/>
              <a:t>...; “</a:t>
            </a:r>
            <a:r>
              <a:rPr lang="en-US" b="1" dirty="0"/>
              <a:t>Could </a:t>
            </a:r>
            <a:r>
              <a:rPr lang="en-US" dirty="0"/>
              <a:t>we </a:t>
            </a:r>
            <a:r>
              <a:rPr lang="en-US" b="1" dirty="0"/>
              <a:t>perhaps </a:t>
            </a:r>
            <a:r>
              <a:rPr lang="en-US" dirty="0"/>
              <a:t>...; </a:t>
            </a:r>
            <a:endParaRPr lang="en-US" sz="1600" dirty="0"/>
          </a:p>
          <a:p>
            <a:pPr lvl="3"/>
            <a:r>
              <a:rPr lang="en-US" dirty="0"/>
              <a:t>“Let's write down all these good ideas so we won't forget. “Let's take it </a:t>
            </a:r>
            <a:r>
              <a:rPr lang="en-US" b="1" dirty="0"/>
              <a:t>one </a:t>
            </a:r>
            <a:r>
              <a:rPr lang="en-US" dirty="0"/>
              <a:t>idea at a time. </a:t>
            </a:r>
            <a:endParaRPr lang="en-US" sz="1600" dirty="0"/>
          </a:p>
          <a:p>
            <a:r>
              <a:rPr lang="en-US" dirty="0"/>
              <a:t>9. </a:t>
            </a:r>
            <a:r>
              <a:rPr lang="en-US" u="sng" dirty="0"/>
              <a:t>Agree</a:t>
            </a:r>
            <a:r>
              <a:rPr lang="en-US" dirty="0"/>
              <a:t> on the best </a:t>
            </a:r>
            <a:r>
              <a:rPr lang="en-US" u="sng" dirty="0"/>
              <a:t>actions</a:t>
            </a:r>
            <a:r>
              <a:rPr lang="en-US" dirty="0"/>
              <a:t> and </a:t>
            </a:r>
            <a:r>
              <a:rPr lang="en-US" u="sng" dirty="0"/>
              <a:t>measures</a:t>
            </a:r>
            <a:r>
              <a:rPr lang="en-US" dirty="0"/>
              <a:t> of progress. </a:t>
            </a:r>
            <a:endParaRPr lang="en-US" sz="1600" dirty="0"/>
          </a:p>
          <a:p>
            <a:pPr lvl="3"/>
            <a:r>
              <a:rPr lang="en-US" dirty="0"/>
              <a:t>“What will we need to </a:t>
            </a:r>
            <a:r>
              <a:rPr lang="en-US" b="1" dirty="0"/>
              <a:t>see</a:t>
            </a:r>
            <a:r>
              <a:rPr lang="en-US" dirty="0"/>
              <a:t> before we can say that this is getting better? </a:t>
            </a:r>
            <a:endParaRPr lang="en-US" sz="1600" dirty="0"/>
          </a:p>
          <a:p>
            <a:pPr lvl="3"/>
            <a:r>
              <a:rPr lang="en-US" dirty="0"/>
              <a:t>“Would this make things better? “Would this solve our problem? “Would this work? </a:t>
            </a:r>
            <a:endParaRPr lang="en-US" sz="1600" dirty="0"/>
          </a:p>
          <a:p>
            <a:pPr lvl="3"/>
            <a:r>
              <a:rPr lang="en-US" dirty="0"/>
              <a:t>“Would it cause a problem if we ...;“I am </a:t>
            </a:r>
            <a:r>
              <a:rPr lang="en-US" b="1" dirty="0"/>
              <a:t>worried </a:t>
            </a:r>
            <a:r>
              <a:rPr lang="en-US" dirty="0"/>
              <a:t>that if we do that ...; </a:t>
            </a:r>
            <a:endParaRPr lang="en-US" sz="1600" dirty="0"/>
          </a:p>
          <a:p>
            <a:r>
              <a:rPr lang="en-US" dirty="0"/>
              <a:t>10. Take Action and </a:t>
            </a:r>
            <a:r>
              <a:rPr lang="en-US" u="sng" dirty="0"/>
              <a:t>Follow-up</a:t>
            </a:r>
            <a:r>
              <a:rPr lang="en-US" dirty="0"/>
              <a:t> as agreed. </a:t>
            </a:r>
            <a:r>
              <a:rPr lang="en-US" u="sng" dirty="0"/>
              <a:t>Track</a:t>
            </a:r>
            <a:r>
              <a:rPr lang="en-US" dirty="0"/>
              <a:t> results over time. </a:t>
            </a:r>
            <a:endParaRPr lang="en-US" sz="1600" dirty="0"/>
          </a:p>
          <a:p>
            <a:pPr lvl="3"/>
            <a:r>
              <a:rPr lang="en-US" dirty="0"/>
              <a:t>“So, from now on, we'll ...; “To do </a:t>
            </a:r>
            <a:r>
              <a:rPr lang="en-US" b="1" dirty="0"/>
              <a:t>your </a:t>
            </a:r>
            <a:r>
              <a:rPr lang="en-US" dirty="0"/>
              <a:t>job, you would like ...; “To do </a:t>
            </a:r>
            <a:r>
              <a:rPr lang="en-US" b="1" dirty="0"/>
              <a:t>my </a:t>
            </a:r>
            <a:r>
              <a:rPr lang="en-US" dirty="0"/>
              <a:t>job I would like ...; </a:t>
            </a:r>
            <a:endParaRPr lang="en-US" sz="1600" dirty="0"/>
          </a:p>
          <a:p>
            <a:pPr lvl="3"/>
            <a:r>
              <a:rPr lang="en-US" dirty="0"/>
              <a:t>“And if we </a:t>
            </a:r>
            <a:r>
              <a:rPr lang="en-US" b="1" dirty="0"/>
              <a:t>catch </a:t>
            </a:r>
            <a:r>
              <a:rPr lang="en-US" dirty="0"/>
              <a:t>each other </a:t>
            </a:r>
            <a:r>
              <a:rPr lang="en-US" b="1" dirty="0"/>
              <a:t>not </a:t>
            </a:r>
            <a:r>
              <a:rPr lang="en-US" dirty="0"/>
              <a:t>doing what we've agreed, what can we do to remind each other? </a:t>
            </a:r>
            <a:endParaRPr lang="en-US" sz="1600" dirty="0"/>
          </a:p>
          <a:p>
            <a:r>
              <a:rPr lang="en-US" dirty="0"/>
              <a:t>		“Let's check back with each other every ...; </a:t>
            </a:r>
          </a:p>
        </p:txBody>
      </p:sp>
    </p:spTree>
    <p:extLst>
      <p:ext uri="{BB962C8B-B14F-4D97-AF65-F5344CB8AC3E}">
        <p14:creationId xmlns:p14="http://schemas.microsoft.com/office/powerpoint/2010/main" val="2941009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8BDD318A-7B05-4EE0-9441-07E59AAE3734}" type="slidenum">
              <a:rPr lang="en-US" smtClean="0"/>
              <a:pPr/>
              <a:t>13</a:t>
            </a:fld>
            <a:endParaRPr lang="en-US" dirty="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35502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fld id="{30006D5F-A21D-47A9-AA70-24A71E71A920}" type="slidenum">
              <a:rPr lang="ar-SA" smtClean="0"/>
              <a:pPr/>
              <a:t>14</a:t>
            </a:fld>
            <a:endParaRPr lang="en-US" dirty="0"/>
          </a:p>
        </p:txBody>
      </p:sp>
    </p:spTree>
    <p:extLst>
      <p:ext uri="{BB962C8B-B14F-4D97-AF65-F5344CB8AC3E}">
        <p14:creationId xmlns:p14="http://schemas.microsoft.com/office/powerpoint/2010/main" val="1148575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293813" y="798513"/>
            <a:ext cx="4270375" cy="3203575"/>
          </a:xfrm>
          <a:ln/>
        </p:spPr>
      </p:sp>
      <p:sp>
        <p:nvSpPr>
          <p:cNvPr id="5222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105063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293813" y="798513"/>
            <a:ext cx="4270375" cy="3203575"/>
          </a:xfrm>
          <a:ln/>
        </p:spPr>
      </p:sp>
      <p:sp>
        <p:nvSpPr>
          <p:cNvPr id="5222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675089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293813" y="798513"/>
            <a:ext cx="4270375" cy="3203575"/>
          </a:xfrm>
          <a:ln/>
        </p:spPr>
      </p:sp>
      <p:sp>
        <p:nvSpPr>
          <p:cNvPr id="5222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51172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293813" y="798513"/>
            <a:ext cx="4270375" cy="3203575"/>
          </a:xfrm>
          <a:ln/>
        </p:spPr>
      </p:sp>
      <p:sp>
        <p:nvSpPr>
          <p:cNvPr id="5222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058243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293813" y="798513"/>
            <a:ext cx="4270375" cy="3203575"/>
          </a:xfrm>
          <a:ln/>
        </p:spPr>
      </p:sp>
      <p:sp>
        <p:nvSpPr>
          <p:cNvPr id="5222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57097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8F33772-20F8-4AEB-A3D0-B881BDC30B82}" type="slidenum">
              <a:rPr lang="ar-SA" smtClean="0"/>
              <a:pPr/>
              <a:t>2</a:t>
            </a:fld>
            <a:endParaRPr lang="en-US" dirty="0"/>
          </a:p>
        </p:txBody>
      </p:sp>
      <p:sp>
        <p:nvSpPr>
          <p:cNvPr id="39939" name="Rectangle 2"/>
          <p:cNvSpPr>
            <a:spLocks noGrp="1" noRot="1" noChangeAspect="1" noChangeArrowheads="1" noTextEdit="1"/>
          </p:cNvSpPr>
          <p:nvPr>
            <p:ph type="sldImg"/>
          </p:nvPr>
        </p:nvSpPr>
        <p:spPr>
          <a:xfrm>
            <a:off x="1144588" y="685800"/>
            <a:ext cx="4572000" cy="3429000"/>
          </a:xfrm>
          <a:ln w="12700" cap="flat">
            <a:solidFill>
              <a:schemeClr val="tx1"/>
            </a:solidFill>
          </a:ln>
        </p:spPr>
      </p:sp>
      <p:sp>
        <p:nvSpPr>
          <p:cNvPr id="39940" name="Rectangle 3"/>
          <p:cNvSpPr>
            <a:spLocks noGrp="1" noChangeArrowheads="1"/>
          </p:cNvSpPr>
          <p:nvPr>
            <p:ph type="body" idx="1"/>
          </p:nvPr>
        </p:nvSpPr>
        <p:spPr>
          <a:noFill/>
          <a:ln/>
        </p:spPr>
        <p:txBody>
          <a:bodyPr lIns="91631" tIns="45816" rIns="91631" bIns="45816"/>
          <a:lstStyle/>
          <a:p>
            <a:endParaRPr lang="en-US" dirty="0"/>
          </a:p>
        </p:txBody>
      </p:sp>
    </p:spTree>
    <p:extLst>
      <p:ext uri="{BB962C8B-B14F-4D97-AF65-F5344CB8AC3E}">
        <p14:creationId xmlns:p14="http://schemas.microsoft.com/office/powerpoint/2010/main" val="3116741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293813" y="798513"/>
            <a:ext cx="4270375" cy="3203575"/>
          </a:xfrm>
          <a:ln/>
        </p:spPr>
      </p:sp>
      <p:sp>
        <p:nvSpPr>
          <p:cNvPr id="5222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572390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dirty="0"/>
          </a:p>
        </p:txBody>
      </p:sp>
      <p:sp>
        <p:nvSpPr>
          <p:cNvPr id="53252" name="Slide Number Placeholder 3"/>
          <p:cNvSpPr>
            <a:spLocks noGrp="1"/>
          </p:cNvSpPr>
          <p:nvPr>
            <p:ph type="sldNum" sz="quarter" idx="5"/>
          </p:nvPr>
        </p:nvSpPr>
        <p:spPr>
          <a:noFill/>
        </p:spPr>
        <p:txBody>
          <a:bodyPr/>
          <a:lstStyle/>
          <a:p>
            <a:fld id="{CECFF288-A879-4D89-AF3C-5A23694DF6FE}" type="slidenum">
              <a:rPr lang="ar-SA" smtClean="0"/>
              <a:pPr/>
              <a:t>21</a:t>
            </a:fld>
            <a:endParaRPr lang="en-US" dirty="0"/>
          </a:p>
        </p:txBody>
      </p:sp>
    </p:spTree>
    <p:extLst>
      <p:ext uri="{BB962C8B-B14F-4D97-AF65-F5344CB8AC3E}">
        <p14:creationId xmlns:p14="http://schemas.microsoft.com/office/powerpoint/2010/main" val="4135024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dirty="0"/>
          </a:p>
        </p:txBody>
      </p:sp>
      <p:sp>
        <p:nvSpPr>
          <p:cNvPr id="53252" name="Slide Number Placeholder 3"/>
          <p:cNvSpPr>
            <a:spLocks noGrp="1"/>
          </p:cNvSpPr>
          <p:nvPr>
            <p:ph type="sldNum" sz="quarter" idx="5"/>
          </p:nvPr>
        </p:nvSpPr>
        <p:spPr>
          <a:noFill/>
        </p:spPr>
        <p:txBody>
          <a:bodyPr/>
          <a:lstStyle/>
          <a:p>
            <a:fld id="{CECFF288-A879-4D89-AF3C-5A23694DF6FE}" type="slidenum">
              <a:rPr lang="ar-SA" smtClean="0"/>
              <a:pPr/>
              <a:t>22</a:t>
            </a:fld>
            <a:endParaRPr lang="en-US" dirty="0"/>
          </a:p>
        </p:txBody>
      </p:sp>
    </p:spTree>
    <p:extLst>
      <p:ext uri="{BB962C8B-B14F-4D97-AF65-F5344CB8AC3E}">
        <p14:creationId xmlns:p14="http://schemas.microsoft.com/office/powerpoint/2010/main" val="2464352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a:p>
        </p:txBody>
      </p:sp>
      <p:sp>
        <p:nvSpPr>
          <p:cNvPr id="54276" name="Slide Number Placeholder 3"/>
          <p:cNvSpPr>
            <a:spLocks noGrp="1"/>
          </p:cNvSpPr>
          <p:nvPr>
            <p:ph type="sldNum" sz="quarter" idx="5"/>
          </p:nvPr>
        </p:nvSpPr>
        <p:spPr>
          <a:noFill/>
        </p:spPr>
        <p:txBody>
          <a:bodyPr/>
          <a:lstStyle/>
          <a:p>
            <a:fld id="{C79F01A1-5304-41E5-B14B-C95FA80D2D1A}" type="slidenum">
              <a:rPr lang="ar-SA" smtClean="0"/>
              <a:pPr/>
              <a:t>23</a:t>
            </a:fld>
            <a:endParaRPr lang="en-US" dirty="0"/>
          </a:p>
        </p:txBody>
      </p:sp>
    </p:spTree>
    <p:extLst>
      <p:ext uri="{BB962C8B-B14F-4D97-AF65-F5344CB8AC3E}">
        <p14:creationId xmlns:p14="http://schemas.microsoft.com/office/powerpoint/2010/main" val="3995105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Affinity Diagram : This tool takes large amounts of disorganized data and information and enables one to organize it into groupings based on natural relationships. It was created in the 1960s by Japanese anthropologist Jiro Kawakita. Its also known as KJ diagram, after Jiro Kawakita. Affinity diagram is a special kind of brainstorming tool.</a:t>
            </a:r>
          </a:p>
          <a:p>
            <a:pPr>
              <a:defRPr/>
            </a:pPr>
            <a:endParaRPr lang="en-US" dirty="0"/>
          </a:p>
          <a:p>
            <a:pPr>
              <a:defRPr/>
            </a:pPr>
            <a:r>
              <a:rPr lang="en-US" dirty="0"/>
              <a:t>Interrelationship Diagraph : This tool displays all the interrelated cause-and-effect relationships and factors involved in a complex problem and describes desired outcomes. The process of creating an interrelationship diagraph helps a group analyze the natural links between different aspects of a complex situation.</a:t>
            </a:r>
          </a:p>
          <a:p>
            <a:pPr>
              <a:defRPr/>
            </a:pPr>
            <a:endParaRPr lang="en-US" dirty="0"/>
          </a:p>
          <a:p>
            <a:pPr>
              <a:defRPr/>
            </a:pPr>
            <a:r>
              <a:rPr lang="en-US" dirty="0"/>
              <a:t>Tree Diagram : This tool is used to break down broad categories into finer and finer levels of detail. It can map levels of details of tasks that are required to accomplish a goal or task. It can be used to break down broad general subjects into finer and finer levels of detail. Developing the tree diagram helps one move their thinking from generalities to specifics.</a:t>
            </a:r>
          </a:p>
          <a:p>
            <a:pPr>
              <a:defRPr/>
            </a:pPr>
            <a:endParaRPr lang="en-US" dirty="0"/>
          </a:p>
          <a:p>
            <a:pPr>
              <a:defRPr/>
            </a:pPr>
            <a:r>
              <a:rPr lang="en-US" dirty="0"/>
              <a:t>Prioritization Matrix (Arrow Diagram) : This tool is used to prioritize items and describe them in terms of weighted criteria. It uses a combination of tree and matrix diagramming techniques to do a pair-wise evaluation of items and to narrow down options to the most desired or most effective.</a:t>
            </a:r>
          </a:p>
          <a:p>
            <a:pPr>
              <a:defRPr/>
            </a:pPr>
            <a:endParaRPr lang="en-US" dirty="0"/>
          </a:p>
          <a:p>
            <a:pPr>
              <a:defRPr/>
            </a:pPr>
            <a:r>
              <a:rPr lang="en-US" dirty="0"/>
              <a:t>Matrix Diagram : This tool shows the relationship between items. At each intersection a relationship is either absent or present. It then gives information about the relationship, such as its strength, the roles played by various individuals or measurements. For e.g.) Six differently shaped matrices are possible: L, T, Y, X, C, R and roof-shaped, depending on how many groups must be compared.</a:t>
            </a:r>
          </a:p>
          <a:p>
            <a:pPr>
              <a:defRPr/>
            </a:pPr>
            <a:endParaRPr lang="en-US" dirty="0"/>
          </a:p>
          <a:p>
            <a:pPr>
              <a:defRPr/>
            </a:pPr>
            <a:r>
              <a:rPr lang="en-US" dirty="0"/>
              <a:t>Process Decision Program Chart (PDPC) : A useful way of planning is to break down tasks into a hierarchy, using a Tree Diagram. The PDPC extends the tree diagram a couple of levels to identify risks and countermeasures for the bottom level tasks. Different shaped boxes are used to highlight risks and identify possible countermeasures (often shown as 'clouds' to indicate their uncertain nature). The PDPC is similar to the Failure Modes and Effects Analysis (FMEA) in that both identify risks, consequences of failure, and contingency actions; the FMEA also rates relative risk levels for each potential failure point.</a:t>
            </a:r>
          </a:p>
          <a:p>
            <a:pPr>
              <a:defRPr/>
            </a:pPr>
            <a:endParaRPr lang="en-US" dirty="0"/>
          </a:p>
          <a:p>
            <a:pPr>
              <a:defRPr/>
            </a:pPr>
            <a:r>
              <a:rPr lang="en-US" dirty="0"/>
              <a:t>Activity Network Diagram : This tool is used to plan the appropriate sequence or schedule for a set of tasks and related subtasks. It is used when subtasks must occur in parallel. The diagram enables one to determine the critical path (longest sequence of tasks). </a:t>
            </a:r>
          </a:p>
          <a:p>
            <a:pPr>
              <a:defRPr/>
            </a:pPr>
            <a:endParaRPr lang="en-US" dirty="0"/>
          </a:p>
        </p:txBody>
      </p:sp>
      <p:sp>
        <p:nvSpPr>
          <p:cNvPr id="55300" name="Slide Number Placeholder 3"/>
          <p:cNvSpPr>
            <a:spLocks noGrp="1"/>
          </p:cNvSpPr>
          <p:nvPr>
            <p:ph type="sldNum" sz="quarter" idx="5"/>
          </p:nvPr>
        </p:nvSpPr>
        <p:spPr>
          <a:noFill/>
        </p:spPr>
        <p:txBody>
          <a:bodyPr/>
          <a:lstStyle/>
          <a:p>
            <a:fld id="{06B566FE-7AA2-4797-98F4-989B576F3F33}" type="slidenum">
              <a:rPr lang="ar-SA" smtClean="0"/>
              <a:pPr/>
              <a:t>24</a:t>
            </a:fld>
            <a:endParaRPr lang="en-US" dirty="0"/>
          </a:p>
        </p:txBody>
      </p:sp>
    </p:spTree>
    <p:extLst>
      <p:ext uri="{BB962C8B-B14F-4D97-AF65-F5344CB8AC3E}">
        <p14:creationId xmlns:p14="http://schemas.microsoft.com/office/powerpoint/2010/main" val="3505085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7200FD1-F516-4479-A202-4DEB21CF1FC8}" type="slidenum">
              <a:rPr lang="en-US" smtClean="0"/>
              <a:pPr/>
              <a:t>25</a:t>
            </a:fld>
            <a:endParaRPr lang="en-US" dirty="0"/>
          </a:p>
        </p:txBody>
      </p:sp>
      <p:sp>
        <p:nvSpPr>
          <p:cNvPr id="56323" name="Rectangle 2"/>
          <p:cNvSpPr>
            <a:spLocks noGrp="1" noRot="1" noChangeAspect="1" noChangeArrowheads="1" noTextEdit="1"/>
          </p:cNvSpPr>
          <p:nvPr>
            <p:ph type="sldImg"/>
          </p:nvPr>
        </p:nvSpPr>
        <p:spPr>
          <a:xfrm>
            <a:off x="581025" y="600075"/>
            <a:ext cx="5695950" cy="4271963"/>
          </a:xfrm>
          <a:ln/>
        </p:spPr>
      </p:sp>
      <p:sp>
        <p:nvSpPr>
          <p:cNvPr id="56324" name="Notes Placeholder 6"/>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516415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r>
              <a:rPr lang="en-US" dirty="0"/>
              <a:t>1. I'm not enthusiastic, but it's no big deal to me. </a:t>
            </a:r>
            <a:br>
              <a:rPr lang="en-US" dirty="0"/>
            </a:br>
            <a:r>
              <a:rPr lang="en-US" dirty="0"/>
              <a:t>2. I don't see it the way you do, but I may be wrong. </a:t>
            </a:r>
            <a:br>
              <a:rPr lang="en-US" dirty="0"/>
            </a:br>
            <a:r>
              <a:rPr lang="en-US" dirty="0"/>
              <a:t>3. I don't agree, but I can live with it. </a:t>
            </a:r>
            <a:br>
              <a:rPr lang="en-US" dirty="0"/>
            </a:br>
            <a:r>
              <a:rPr lang="en-US" dirty="0"/>
              <a:t>4. I don't agree, but I'll let you have your way. </a:t>
            </a:r>
            <a:br>
              <a:rPr lang="en-US" dirty="0"/>
            </a:br>
            <a:r>
              <a:rPr lang="en-US" dirty="0"/>
              <a:t>5. I do not approve, and I need more time. </a:t>
            </a:r>
            <a:br>
              <a:rPr lang="en-US" dirty="0"/>
            </a:br>
            <a:r>
              <a:rPr lang="en-US" dirty="0"/>
              <a:t>6. I strongly disapprove and cannot go along with it. </a:t>
            </a:r>
            <a:br>
              <a:rPr lang="en-US" dirty="0"/>
            </a:br>
            <a:r>
              <a:rPr lang="en-US" dirty="0"/>
              <a:t>7. I will be so seriously upset I can't predict my reaction. </a:t>
            </a:r>
            <a:br>
              <a:rPr lang="en-US" dirty="0"/>
            </a:br>
            <a:r>
              <a:rPr lang="en-US" dirty="0"/>
              <a:t>8. No possible way! If you do, I quit! </a:t>
            </a:r>
            <a:br>
              <a:rPr lang="en-US" dirty="0"/>
            </a:br>
            <a:r>
              <a:rPr lang="en-US" dirty="0"/>
              <a:t>9. Over my dead body! </a:t>
            </a:r>
          </a:p>
        </p:txBody>
      </p:sp>
      <p:sp>
        <p:nvSpPr>
          <p:cNvPr id="57348" name="Slide Number Placeholder 3"/>
          <p:cNvSpPr>
            <a:spLocks noGrp="1"/>
          </p:cNvSpPr>
          <p:nvPr>
            <p:ph type="sldNum" sz="quarter" idx="5"/>
          </p:nvPr>
        </p:nvSpPr>
        <p:spPr>
          <a:noFill/>
        </p:spPr>
        <p:txBody>
          <a:bodyPr/>
          <a:lstStyle/>
          <a:p>
            <a:fld id="{25478777-AC32-46C8-956C-76304E0275CC}" type="slidenum">
              <a:rPr lang="ar-SA" smtClean="0"/>
              <a:pPr/>
              <a:t>26</a:t>
            </a:fld>
            <a:endParaRPr lang="en-US" dirty="0"/>
          </a:p>
        </p:txBody>
      </p:sp>
    </p:spTree>
    <p:extLst>
      <p:ext uri="{BB962C8B-B14F-4D97-AF65-F5344CB8AC3E}">
        <p14:creationId xmlns:p14="http://schemas.microsoft.com/office/powerpoint/2010/main" val="611191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dirty="0"/>
          </a:p>
        </p:txBody>
      </p:sp>
      <p:sp>
        <p:nvSpPr>
          <p:cNvPr id="58372" name="Slide Number Placeholder 3"/>
          <p:cNvSpPr>
            <a:spLocks noGrp="1"/>
          </p:cNvSpPr>
          <p:nvPr>
            <p:ph type="sldNum" sz="quarter" idx="5"/>
          </p:nvPr>
        </p:nvSpPr>
        <p:spPr>
          <a:noFill/>
        </p:spPr>
        <p:txBody>
          <a:bodyPr/>
          <a:lstStyle/>
          <a:p>
            <a:fld id="{C811AFB5-A701-4A75-8635-5127F446991A}" type="slidenum">
              <a:rPr lang="ar-SA" smtClean="0"/>
              <a:pPr/>
              <a:t>27</a:t>
            </a:fld>
            <a:endParaRPr lang="en-US" dirty="0"/>
          </a:p>
        </p:txBody>
      </p:sp>
    </p:spTree>
    <p:extLst>
      <p:ext uri="{BB962C8B-B14F-4D97-AF65-F5344CB8AC3E}">
        <p14:creationId xmlns:p14="http://schemas.microsoft.com/office/powerpoint/2010/main" val="3061929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dirty="0"/>
          </a:p>
        </p:txBody>
      </p:sp>
      <p:sp>
        <p:nvSpPr>
          <p:cNvPr id="58372" name="Slide Number Placeholder 3"/>
          <p:cNvSpPr>
            <a:spLocks noGrp="1"/>
          </p:cNvSpPr>
          <p:nvPr>
            <p:ph type="sldNum" sz="quarter" idx="5"/>
          </p:nvPr>
        </p:nvSpPr>
        <p:spPr>
          <a:noFill/>
        </p:spPr>
        <p:txBody>
          <a:bodyPr/>
          <a:lstStyle/>
          <a:p>
            <a:fld id="{C811AFB5-A701-4A75-8635-5127F446991A}" type="slidenum">
              <a:rPr lang="ar-SA" smtClean="0"/>
              <a:pPr/>
              <a:t>28</a:t>
            </a:fld>
            <a:endParaRPr lang="en-US" dirty="0"/>
          </a:p>
        </p:txBody>
      </p:sp>
    </p:spTree>
    <p:extLst>
      <p:ext uri="{BB962C8B-B14F-4D97-AF65-F5344CB8AC3E}">
        <p14:creationId xmlns:p14="http://schemas.microsoft.com/office/powerpoint/2010/main" val="350303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7AE5B8E-7BA4-43A3-A7EE-5E8454347AE0}" type="slidenum">
              <a:rPr lang="en-US" smtClean="0"/>
              <a:pPr/>
              <a:t>29</a:t>
            </a:fld>
            <a:endParaRPr lang="en-US" dirty="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1) Provide purpose and meaning to the vision</a:t>
            </a:r>
          </a:p>
          <a:p>
            <a:r>
              <a:rPr lang="en-US" dirty="0"/>
              <a:t>2) Always be authentic</a:t>
            </a:r>
          </a:p>
          <a:p>
            <a:r>
              <a:rPr lang="en-US" dirty="0"/>
              <a:t>3) Be accountable</a:t>
            </a:r>
          </a:p>
          <a:p>
            <a:r>
              <a:rPr lang="en-US" dirty="0"/>
              <a:t>4) Lead by example</a:t>
            </a:r>
          </a:p>
          <a:p>
            <a:r>
              <a:rPr lang="en-US" dirty="0"/>
              <a:t>5) Demonstrate a genuine passion for results</a:t>
            </a:r>
          </a:p>
          <a:p>
            <a:r>
              <a:rPr lang="en-US" dirty="0"/>
              <a:t>6) Learn from mistakes and bad news</a:t>
            </a:r>
          </a:p>
          <a:p>
            <a:r>
              <a:rPr lang="en-US" dirty="0"/>
              <a:t>7) Feed optimism with your actions</a:t>
            </a:r>
          </a:p>
          <a:p>
            <a:endParaRPr lang="en-US" dirty="0"/>
          </a:p>
        </p:txBody>
      </p:sp>
    </p:spTree>
    <p:extLst>
      <p:ext uri="{BB962C8B-B14F-4D97-AF65-F5344CB8AC3E}">
        <p14:creationId xmlns:p14="http://schemas.microsoft.com/office/powerpoint/2010/main" val="134367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04AB89A0-C958-4E1B-BE43-DB48314EC011}" type="slidenum">
              <a:rPr lang="ar-SA" smtClean="0"/>
              <a:pPr/>
              <a:t>3</a:t>
            </a:fld>
            <a:endParaRPr lang="en-US" dirty="0"/>
          </a:p>
        </p:txBody>
      </p:sp>
      <p:sp>
        <p:nvSpPr>
          <p:cNvPr id="40963" name="Rectangle 2"/>
          <p:cNvSpPr>
            <a:spLocks noGrp="1" noRot="1" noChangeAspect="1" noChangeArrowheads="1" noTextEdit="1"/>
          </p:cNvSpPr>
          <p:nvPr>
            <p:ph type="sldImg"/>
          </p:nvPr>
        </p:nvSpPr>
        <p:spPr>
          <a:xfrm>
            <a:off x="1168400" y="719138"/>
            <a:ext cx="4522788" cy="3392487"/>
          </a:xfrm>
          <a:ln w="12700" cap="flat">
            <a:solidFill>
              <a:schemeClr val="tx1"/>
            </a:solidFill>
          </a:ln>
        </p:spPr>
      </p:sp>
      <p:sp>
        <p:nvSpPr>
          <p:cNvPr id="40964" name="Rectangle 3"/>
          <p:cNvSpPr>
            <a:spLocks noGrp="1" noChangeArrowheads="1"/>
          </p:cNvSpPr>
          <p:nvPr>
            <p:ph type="body" idx="1"/>
          </p:nvPr>
        </p:nvSpPr>
        <p:spPr>
          <a:xfrm>
            <a:off x="914400" y="4344988"/>
            <a:ext cx="5029200" cy="4086225"/>
          </a:xfrm>
          <a:noFill/>
          <a:ln/>
        </p:spPr>
        <p:txBody>
          <a:bodyPr lIns="91623" tIns="45812" rIns="91623" bIns="45812"/>
          <a:lstStyle/>
          <a:p>
            <a:endParaRPr lang="en-US" dirty="0"/>
          </a:p>
        </p:txBody>
      </p:sp>
    </p:spTree>
    <p:extLst>
      <p:ext uri="{BB962C8B-B14F-4D97-AF65-F5344CB8AC3E}">
        <p14:creationId xmlns:p14="http://schemas.microsoft.com/office/powerpoint/2010/main" val="21004195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rtl="0"/>
            <a:r>
              <a:rPr lang="en-US" dirty="0"/>
              <a:t>The </a:t>
            </a:r>
            <a:r>
              <a:rPr lang="en-US" dirty="0">
                <a:hlinkClick r:id="rId3" tooltip="Myers-Briggs Type Indicator"/>
              </a:rPr>
              <a:t>MBTI</a:t>
            </a:r>
            <a:r>
              <a:rPr lang="en-US" dirty="0"/>
              <a:t> preferences indicate the differences in people based on the following:</a:t>
            </a:r>
            <a:r>
              <a:rPr lang="en-US" baseline="30000" dirty="0">
                <a:hlinkClick r:id="rId4"/>
              </a:rPr>
              <a:t>[4]</a:t>
            </a:r>
            <a:endParaRPr lang="en-US" dirty="0"/>
          </a:p>
          <a:p>
            <a:pPr rtl="0"/>
            <a:r>
              <a:rPr lang="en-US" dirty="0"/>
              <a:t>How they focus their attention or get their energy (</a:t>
            </a:r>
            <a:r>
              <a:rPr lang="en-US" dirty="0">
                <a:hlinkClick r:id="rId5" tooltip="Extraversion and introversion"/>
              </a:rPr>
              <a:t>extraversion or introversion</a:t>
            </a:r>
            <a:r>
              <a:rPr lang="en-US" dirty="0"/>
              <a:t>)</a:t>
            </a:r>
          </a:p>
          <a:p>
            <a:pPr rtl="0"/>
            <a:r>
              <a:rPr lang="en-US" dirty="0"/>
              <a:t>How they perceive or take in information (</a:t>
            </a:r>
            <a:r>
              <a:rPr lang="en-US" dirty="0">
                <a:hlinkClick r:id="rId6" tooltip="Sense"/>
              </a:rPr>
              <a:t>sensing</a:t>
            </a:r>
            <a:r>
              <a:rPr lang="en-US" dirty="0"/>
              <a:t> or </a:t>
            </a:r>
            <a:r>
              <a:rPr lang="en-US" dirty="0">
                <a:hlinkClick r:id="rId7" tooltip="Intuition (knowledge)"/>
              </a:rPr>
              <a:t>intuition</a:t>
            </a:r>
            <a:r>
              <a:rPr lang="en-US" dirty="0"/>
              <a:t>)</a:t>
            </a:r>
          </a:p>
          <a:p>
            <a:pPr rtl="0"/>
            <a:r>
              <a:rPr lang="en-US" dirty="0"/>
              <a:t>How they prefer to make decisions (</a:t>
            </a:r>
            <a:r>
              <a:rPr lang="en-US" dirty="0">
                <a:hlinkClick r:id="rId8" tooltip="Thought"/>
              </a:rPr>
              <a:t>thinking</a:t>
            </a:r>
            <a:r>
              <a:rPr lang="en-US" dirty="0"/>
              <a:t> or </a:t>
            </a:r>
            <a:r>
              <a:rPr lang="en-US" dirty="0">
                <a:hlinkClick r:id="rId9" tooltip="Feeling"/>
              </a:rPr>
              <a:t>feeling</a:t>
            </a:r>
            <a:r>
              <a:rPr lang="en-US" dirty="0"/>
              <a:t>)</a:t>
            </a:r>
          </a:p>
          <a:p>
            <a:pPr rtl="0"/>
            <a:r>
              <a:rPr lang="en-US" dirty="0"/>
              <a:t>How they orient themselves to the external world (</a:t>
            </a:r>
            <a:r>
              <a:rPr lang="en-US" dirty="0">
                <a:hlinkClick r:id="rId10" tooltip="Judgement"/>
              </a:rPr>
              <a:t>judgment</a:t>
            </a:r>
            <a:r>
              <a:rPr lang="en-US" dirty="0"/>
              <a:t> or </a:t>
            </a:r>
            <a:r>
              <a:rPr lang="en-US" dirty="0">
                <a:hlinkClick r:id="rId11" tooltip="Perception"/>
              </a:rPr>
              <a:t>perception</a:t>
            </a:r>
            <a:r>
              <a:rPr lang="en-US" dirty="0"/>
              <a:t>)</a:t>
            </a:r>
          </a:p>
          <a:p>
            <a:pPr rtl="0"/>
            <a:r>
              <a:rPr lang="en-US" dirty="0"/>
              <a:t>By using their preference in each of these areas, people develop what Jung and Myers called </a:t>
            </a:r>
            <a:r>
              <a:rPr lang="en-US" i="1" dirty="0"/>
              <a:t>psychological type.</a:t>
            </a:r>
            <a:r>
              <a:rPr lang="en-US" dirty="0"/>
              <a:t> This underlying personality pattern results from the dynamic interaction of their four preferences, in conjunction with environmental influences and their own individual tendencies. People are likely to develop behaviors, skills, and attitudes based on their particular type. Each personality type has its own potential strengths as well as areas that offer opportunities for growth.</a:t>
            </a:r>
          </a:p>
          <a:p>
            <a:pPr rtl="0"/>
            <a:r>
              <a:rPr lang="en-US" dirty="0"/>
              <a:t>The MBTI tool consists of multiple choice questions that sort respondents on the basis of the four "dichotomies" (pairs of psychological opposites). Sixteen different outcomes are possible, each identified by its own four-letter code, referred to by initial letters. (</a:t>
            </a:r>
            <a:r>
              <a:rPr lang="en-US" i="1" dirty="0"/>
              <a:t>N</a:t>
            </a:r>
            <a:r>
              <a:rPr lang="en-US" dirty="0"/>
              <a:t> is used for </a:t>
            </a:r>
            <a:r>
              <a:rPr lang="en-US" i="1" dirty="0" err="1"/>
              <a:t>iNtuition</a:t>
            </a:r>
            <a:r>
              <a:rPr lang="en-US" dirty="0"/>
              <a:t>, since </a:t>
            </a:r>
            <a:r>
              <a:rPr lang="en-US" i="1" dirty="0"/>
              <a:t>I</a:t>
            </a:r>
            <a:r>
              <a:rPr lang="en-US" dirty="0"/>
              <a:t> is used for </a:t>
            </a:r>
            <a:r>
              <a:rPr lang="en-US" i="1" dirty="0"/>
              <a:t>Introversion</a:t>
            </a:r>
            <a:r>
              <a:rPr lang="en-US" dirty="0"/>
              <a:t>). The MBTI is approximately 75% accurate according to its own manual.</a:t>
            </a:r>
            <a:r>
              <a:rPr lang="en-US" baseline="30000" dirty="0">
                <a:hlinkClick r:id="rId4"/>
              </a:rPr>
              <a:t>[5]</a:t>
            </a:r>
            <a:endParaRPr lang="en-US" dirty="0"/>
          </a:p>
          <a:p>
            <a:pPr rtl="0"/>
            <a:r>
              <a:rPr lang="en-US" b="1" dirty="0"/>
              <a:t>E – Extraversion</a:t>
            </a:r>
            <a:r>
              <a:rPr lang="en-US" dirty="0"/>
              <a:t> preferred to introversion: ESTJs often feel motivated by their interaction with people. They tend to enjoy a wide circle of acquaintances, and they </a:t>
            </a:r>
            <a:r>
              <a:rPr lang="en-US" i="1" dirty="0"/>
              <a:t>gain</a:t>
            </a:r>
            <a:r>
              <a:rPr lang="en-US" dirty="0"/>
              <a:t> energy in social situations (whereas introverts expend energy).</a:t>
            </a:r>
            <a:r>
              <a:rPr lang="en-US" baseline="30000" dirty="0">
                <a:hlinkClick r:id="rId4"/>
              </a:rPr>
              <a:t>[6]</a:t>
            </a:r>
            <a:endParaRPr lang="en-US" dirty="0"/>
          </a:p>
          <a:p>
            <a:pPr rtl="0"/>
            <a:r>
              <a:rPr lang="en-US" b="1" dirty="0"/>
              <a:t>S – Sensing</a:t>
            </a:r>
            <a:r>
              <a:rPr lang="en-US" dirty="0"/>
              <a:t> preferred to intuition: ESTJs tend to be more concrete than abstract. They focus their attention on the details rather than the big picture, and on immediate realities rather than future possibilities.</a:t>
            </a:r>
            <a:r>
              <a:rPr lang="en-US" baseline="30000" dirty="0">
                <a:hlinkClick r:id="rId4"/>
              </a:rPr>
              <a:t>[7]</a:t>
            </a:r>
            <a:endParaRPr lang="en-US" dirty="0"/>
          </a:p>
          <a:p>
            <a:pPr rtl="0"/>
            <a:r>
              <a:rPr lang="en-US" b="1" dirty="0"/>
              <a:t>T – Thinking</a:t>
            </a:r>
            <a:r>
              <a:rPr lang="en-US" dirty="0"/>
              <a:t> preferred to feeling: ESTJs tend to value objective criteria above personal preference. When making decisions, they generally give more weight to logic than to social considerations.</a:t>
            </a:r>
            <a:r>
              <a:rPr lang="en-US" baseline="30000" dirty="0">
                <a:hlinkClick r:id="rId4"/>
              </a:rPr>
              <a:t>[8]</a:t>
            </a:r>
            <a:endParaRPr lang="en-US" dirty="0"/>
          </a:p>
          <a:p>
            <a:pPr rtl="0"/>
            <a:r>
              <a:rPr lang="en-US" b="1" dirty="0"/>
              <a:t>J – Judgment</a:t>
            </a:r>
            <a:r>
              <a:rPr lang="en-US" dirty="0"/>
              <a:t> preferred to perception: ESTJs tend to plan their activities and make decisions early. They derive a sense of control through predictability.</a:t>
            </a:r>
            <a:r>
              <a:rPr lang="en-US" baseline="30000" dirty="0">
                <a:hlinkClick r:id="rId4"/>
              </a:rPr>
              <a:t>[9]</a:t>
            </a:r>
            <a:endParaRPr lang="en-US" dirty="0"/>
          </a:p>
          <a:p>
            <a:pPr rtl="0"/>
            <a:r>
              <a:rPr lang="en-US" dirty="0"/>
              <a:t>The </a:t>
            </a:r>
            <a:r>
              <a:rPr lang="en-US" dirty="0">
                <a:hlinkClick r:id="rId3" tooltip="Myers-Briggs Type Indicator"/>
              </a:rPr>
              <a:t>MBTI</a:t>
            </a:r>
            <a:r>
              <a:rPr lang="en-US" dirty="0"/>
              <a:t> preferences indicate the differences in people based on the following:</a:t>
            </a:r>
            <a:r>
              <a:rPr lang="en-US" baseline="30000" dirty="0">
                <a:hlinkClick r:id="rId12"/>
              </a:rPr>
              <a:t>[4]</a:t>
            </a:r>
            <a:endParaRPr lang="en-US" dirty="0"/>
          </a:p>
          <a:p>
            <a:pPr rtl="0"/>
            <a:r>
              <a:rPr lang="en-US" dirty="0"/>
              <a:t>How they focus their attention or get their energy (</a:t>
            </a:r>
            <a:r>
              <a:rPr lang="en-US" dirty="0">
                <a:hlinkClick r:id="rId5" tooltip="Extraversion and introversion"/>
              </a:rPr>
              <a:t>extraversion or introversion</a:t>
            </a:r>
            <a:r>
              <a:rPr lang="en-US" dirty="0"/>
              <a:t>)</a:t>
            </a:r>
          </a:p>
          <a:p>
            <a:pPr rtl="0"/>
            <a:r>
              <a:rPr lang="en-US" dirty="0"/>
              <a:t>How they perceive or take in information (</a:t>
            </a:r>
            <a:r>
              <a:rPr lang="en-US" dirty="0">
                <a:hlinkClick r:id="rId6" tooltip="Sense"/>
              </a:rPr>
              <a:t>sensing</a:t>
            </a:r>
            <a:r>
              <a:rPr lang="en-US" dirty="0"/>
              <a:t> or </a:t>
            </a:r>
            <a:r>
              <a:rPr lang="en-US" dirty="0">
                <a:hlinkClick r:id="rId7" tooltip="Intuition (knowledge)"/>
              </a:rPr>
              <a:t>intuition</a:t>
            </a:r>
            <a:r>
              <a:rPr lang="en-US" dirty="0"/>
              <a:t>)</a:t>
            </a:r>
          </a:p>
          <a:p>
            <a:pPr rtl="0"/>
            <a:r>
              <a:rPr lang="en-US" dirty="0"/>
              <a:t>How they prefer to make decisions (</a:t>
            </a:r>
            <a:r>
              <a:rPr lang="en-US" dirty="0">
                <a:hlinkClick r:id="rId8" tooltip="Thought"/>
              </a:rPr>
              <a:t>thinking</a:t>
            </a:r>
            <a:r>
              <a:rPr lang="en-US" dirty="0"/>
              <a:t> or </a:t>
            </a:r>
            <a:r>
              <a:rPr lang="en-US" dirty="0">
                <a:hlinkClick r:id="rId9" tooltip="Feeling"/>
              </a:rPr>
              <a:t>feeling</a:t>
            </a:r>
            <a:r>
              <a:rPr lang="en-US" dirty="0"/>
              <a:t>)</a:t>
            </a:r>
          </a:p>
          <a:p>
            <a:pPr rtl="0"/>
            <a:r>
              <a:rPr lang="en-US" dirty="0"/>
              <a:t>How they orient themselves to the external world (</a:t>
            </a:r>
            <a:r>
              <a:rPr lang="en-US" dirty="0">
                <a:hlinkClick r:id="rId10" tooltip="Judgement"/>
              </a:rPr>
              <a:t>judgment</a:t>
            </a:r>
            <a:r>
              <a:rPr lang="en-US" dirty="0"/>
              <a:t> or </a:t>
            </a:r>
            <a:r>
              <a:rPr lang="en-US" dirty="0">
                <a:hlinkClick r:id="rId11" tooltip="Perception"/>
              </a:rPr>
              <a:t>perception</a:t>
            </a:r>
            <a:r>
              <a:rPr lang="en-US" dirty="0"/>
              <a:t>)</a:t>
            </a:r>
          </a:p>
          <a:p>
            <a:pPr rtl="0"/>
            <a:r>
              <a:rPr lang="en-US" dirty="0"/>
              <a:t>By using their preference in each of these areas, people develop what Jung and Myers called </a:t>
            </a:r>
            <a:r>
              <a:rPr lang="en-US" i="1" dirty="0"/>
              <a:t>psychological type.</a:t>
            </a:r>
            <a:r>
              <a:rPr lang="en-US" dirty="0"/>
              <a:t> This underlying personality pattern results from the dynamic interaction of their four preferences, in conjunction with environmental influences and their own individual tendencies. People are likely to develop behaviors, skills, and attitudes based on their particular type. Each personality type has its own potential strengths as well as areas that offer opportunities for growth.</a:t>
            </a:r>
          </a:p>
          <a:p>
            <a:pPr rtl="0"/>
            <a:r>
              <a:rPr lang="en-US" dirty="0"/>
              <a:t>The MBTI tool consists of multiple choice questions that sort respondents on the basis of the four "dichotomies" (pairs of psychological opposites). Sixteen different outcomes are possible, each identified by its own four-letter code, referred to by initial letters. (</a:t>
            </a:r>
            <a:r>
              <a:rPr lang="en-US" i="1" dirty="0"/>
              <a:t>N</a:t>
            </a:r>
            <a:r>
              <a:rPr lang="en-US" dirty="0"/>
              <a:t> is used for </a:t>
            </a:r>
            <a:r>
              <a:rPr lang="en-US" i="1" dirty="0" err="1"/>
              <a:t>iNtuition</a:t>
            </a:r>
            <a:r>
              <a:rPr lang="en-US" dirty="0"/>
              <a:t>, since </a:t>
            </a:r>
            <a:r>
              <a:rPr lang="en-US" i="1" dirty="0"/>
              <a:t>I</a:t>
            </a:r>
            <a:r>
              <a:rPr lang="en-US" dirty="0"/>
              <a:t> is used for </a:t>
            </a:r>
            <a:r>
              <a:rPr lang="en-US" i="1" dirty="0"/>
              <a:t>Introversion</a:t>
            </a:r>
            <a:r>
              <a:rPr lang="en-US" dirty="0"/>
              <a:t>). The MBTI is approximately 75% accurate according to its own manual.</a:t>
            </a:r>
            <a:r>
              <a:rPr lang="en-US" baseline="30000" dirty="0">
                <a:hlinkClick r:id="rId12"/>
              </a:rPr>
              <a:t>[5]</a:t>
            </a:r>
            <a:endParaRPr lang="en-US" dirty="0"/>
          </a:p>
          <a:p>
            <a:pPr rtl="0"/>
            <a:r>
              <a:rPr lang="en-US" b="1" dirty="0"/>
              <a:t>I – Introversion</a:t>
            </a:r>
            <a:r>
              <a:rPr lang="en-US" dirty="0"/>
              <a:t> preferred to extraversion: INFPs tend to be quiet and reserved. They generally prefer interacting with a few close friends rather than a wide circle of acquaintances, and they </a:t>
            </a:r>
            <a:r>
              <a:rPr lang="en-US" i="1" dirty="0"/>
              <a:t>expend</a:t>
            </a:r>
            <a:r>
              <a:rPr lang="en-US" dirty="0"/>
              <a:t> energy in social situations (whereas extraverts gain energy).</a:t>
            </a:r>
            <a:r>
              <a:rPr lang="en-US" baseline="30000" dirty="0">
                <a:hlinkClick r:id="rId12"/>
              </a:rPr>
              <a:t>[6]</a:t>
            </a:r>
            <a:endParaRPr lang="en-US" dirty="0"/>
          </a:p>
          <a:p>
            <a:pPr rtl="0"/>
            <a:r>
              <a:rPr lang="en-US" b="1" dirty="0"/>
              <a:t>N – Intuition</a:t>
            </a:r>
            <a:r>
              <a:rPr lang="en-US" dirty="0"/>
              <a:t> preferred to sensing: INFPs tend to be more abstract than concrete. They focus their attention on the big picture rather than the details, and on future possibilities rather than immediate realities.</a:t>
            </a:r>
            <a:r>
              <a:rPr lang="en-US" baseline="30000" dirty="0">
                <a:hlinkClick r:id="rId12"/>
              </a:rPr>
              <a:t>[7]</a:t>
            </a:r>
            <a:endParaRPr lang="en-US" dirty="0"/>
          </a:p>
          <a:p>
            <a:pPr rtl="0"/>
            <a:r>
              <a:rPr lang="en-US" b="1" dirty="0"/>
              <a:t>F – Feeling</a:t>
            </a:r>
            <a:r>
              <a:rPr lang="en-US" dirty="0"/>
              <a:t> preferred to thinking: INFPs tend to value personal considerations above objective criteria. When making decisions, they often give more weight to social implications than to logic.</a:t>
            </a:r>
            <a:r>
              <a:rPr lang="en-US" baseline="30000" dirty="0">
                <a:hlinkClick r:id="rId12"/>
              </a:rPr>
              <a:t>[8]</a:t>
            </a:r>
            <a:endParaRPr lang="en-US" dirty="0"/>
          </a:p>
          <a:p>
            <a:pPr rtl="0"/>
            <a:r>
              <a:rPr lang="en-US" b="1" dirty="0"/>
              <a:t>P – Perception</a:t>
            </a:r>
            <a:r>
              <a:rPr lang="en-US" dirty="0"/>
              <a:t> preferred to judgment: INFPs tend to withhold judgment and delay important decisions, preferring to "keep their options open" should circumstances change.</a:t>
            </a:r>
            <a:r>
              <a:rPr lang="en-US" baseline="30000" dirty="0">
                <a:hlinkClick r:id="rId12"/>
              </a:rPr>
              <a:t>[9]</a:t>
            </a:r>
            <a:endParaRPr lang="en-US" dirty="0"/>
          </a:p>
          <a:p>
            <a:endParaRPr lang="en-US" dirty="0"/>
          </a:p>
        </p:txBody>
      </p:sp>
      <p:sp>
        <p:nvSpPr>
          <p:cNvPr id="60420" name="Slide Number Placeholder 3"/>
          <p:cNvSpPr>
            <a:spLocks noGrp="1"/>
          </p:cNvSpPr>
          <p:nvPr>
            <p:ph type="sldNum" sz="quarter" idx="5"/>
          </p:nvPr>
        </p:nvSpPr>
        <p:spPr>
          <a:noFill/>
        </p:spPr>
        <p:txBody>
          <a:bodyPr/>
          <a:lstStyle/>
          <a:p>
            <a:fld id="{275EE838-503A-4F95-97B2-6740787FA087}" type="slidenum">
              <a:rPr lang="ar-SA" smtClean="0"/>
              <a:pPr/>
              <a:t>30</a:t>
            </a:fld>
            <a:endParaRPr lang="en-US" dirty="0"/>
          </a:p>
        </p:txBody>
      </p:sp>
    </p:spTree>
    <p:extLst>
      <p:ext uri="{BB962C8B-B14F-4D97-AF65-F5344CB8AC3E}">
        <p14:creationId xmlns:p14="http://schemas.microsoft.com/office/powerpoint/2010/main" val="4072906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US" dirty="0"/>
              <a:t>In order to achieve above Values, Individual needs</a:t>
            </a:r>
            <a:r>
              <a:rPr lang="en-US" baseline="0" dirty="0"/>
              <a:t> to attain following Attitude:</a:t>
            </a:r>
          </a:p>
          <a:p>
            <a:endParaRPr lang="en-US" dirty="0"/>
          </a:p>
          <a:p>
            <a:pPr marL="228600" indent="-228600">
              <a:buFont typeface="+mj-lt"/>
              <a:buAutoNum type="arabicPeriod"/>
            </a:pPr>
            <a:r>
              <a:rPr lang="en-US" dirty="0"/>
              <a:t>I trust my intuition.</a:t>
            </a:r>
          </a:p>
          <a:p>
            <a:pPr marL="228600" indent="-228600">
              <a:buFont typeface="+mj-lt"/>
              <a:buAutoNum type="arabicPeriod"/>
            </a:pPr>
            <a:r>
              <a:rPr lang="en-US" dirty="0"/>
              <a:t>I welcome innovative ideas from employees</a:t>
            </a:r>
          </a:p>
          <a:p>
            <a:pPr marL="228600" indent="-228600">
              <a:buFont typeface="+mj-lt"/>
              <a:buAutoNum type="arabicPeriod"/>
            </a:pPr>
            <a:r>
              <a:rPr lang="en-US" dirty="0"/>
              <a:t>I feel comfortable asking employees' opinions and ideas on projects..</a:t>
            </a:r>
          </a:p>
          <a:p>
            <a:pPr marL="228600" indent="-228600">
              <a:buFont typeface="+mj-lt"/>
              <a:buAutoNum type="arabicPeriod"/>
            </a:pPr>
            <a:r>
              <a:rPr lang="en-US" dirty="0"/>
              <a:t>I am decisive. I do what I love and believe vision begin  with end in mind</a:t>
            </a:r>
          </a:p>
          <a:p>
            <a:pPr marL="228600" indent="-228600">
              <a:buFont typeface="+mj-lt"/>
              <a:buAutoNum type="arabicPeriod"/>
            </a:pPr>
            <a:r>
              <a:rPr lang="en-US" dirty="0"/>
              <a:t>I Align team with the goals and vision of the company.</a:t>
            </a:r>
          </a:p>
          <a:p>
            <a:pPr marL="228600" indent="-228600">
              <a:buFont typeface="+mj-lt"/>
              <a:buAutoNum type="arabicPeriod"/>
            </a:pPr>
            <a:r>
              <a:rPr lang="en-US" dirty="0"/>
              <a:t>I believe the employee in the competence of management and their commitment to realize the goals and vision.</a:t>
            </a:r>
          </a:p>
          <a:p>
            <a:pPr marL="228600" indent="-228600">
              <a:buFont typeface="+mj-lt"/>
              <a:buAutoNum type="arabicPeriod"/>
            </a:pPr>
            <a:r>
              <a:rPr lang="en-US" dirty="0"/>
              <a:t>I Trust in their direct supervisor that he or she will support his or her people and help them to succeed.</a:t>
            </a:r>
          </a:p>
          <a:p>
            <a:pPr marL="228600" indent="-228600">
              <a:buFont typeface="+mj-lt"/>
              <a:buAutoNum type="arabicPeriod"/>
            </a:pPr>
            <a:r>
              <a:rPr lang="en-US" dirty="0"/>
              <a:t>I thrive on change and making effective.</a:t>
            </a:r>
          </a:p>
          <a:p>
            <a:pPr marL="228600" indent="-228600">
              <a:buFont typeface="+mj-lt"/>
              <a:buAutoNum type="arabicPeriod"/>
            </a:pPr>
            <a:r>
              <a:rPr lang="en-US" dirty="0"/>
              <a:t>I say no to 1000 things, but concentrate on what is necessary to take forward</a:t>
            </a:r>
          </a:p>
          <a:p>
            <a:pPr marL="228600" indent="-228600">
              <a:buFont typeface="+mj-lt"/>
              <a:buAutoNum type="arabicPeriod"/>
            </a:pPr>
            <a:r>
              <a:rPr lang="en-US" dirty="0"/>
              <a:t>If a person I am talking to seems ill-at-ease or intimidated, I will attempt to make him/her more comfortable (e.g. I will assume a different posture or tone of voice).</a:t>
            </a:r>
          </a:p>
          <a:p>
            <a:pPr marL="228600" indent="-228600">
              <a:buFont typeface="+mj-lt"/>
              <a:buAutoNum type="arabicPeriod"/>
            </a:pPr>
            <a:r>
              <a:rPr lang="en-US" dirty="0"/>
              <a:t>I state clearly the goals that everyone should be working towards.</a:t>
            </a:r>
          </a:p>
          <a:p>
            <a:pPr marL="228600" indent="-228600">
              <a:buFont typeface="+mj-lt"/>
              <a:buAutoNum type="arabicPeriod"/>
            </a:pPr>
            <a:r>
              <a:rPr lang="en-US" dirty="0"/>
              <a:t>I "roll with the punches" and adjust to changes in the business climate.</a:t>
            </a:r>
          </a:p>
          <a:p>
            <a:pPr marL="228600" indent="-228600">
              <a:buFont typeface="+mj-lt"/>
              <a:buAutoNum type="arabicPeriod"/>
            </a:pPr>
            <a:r>
              <a:rPr lang="en-US" dirty="0"/>
              <a:t>I am good at thinking "outside the box".</a:t>
            </a:r>
          </a:p>
          <a:p>
            <a:pPr marL="228600" indent="-228600">
              <a:buFont typeface="+mj-lt"/>
              <a:buAutoNum type="arabicPeriod"/>
            </a:pPr>
            <a:r>
              <a:rPr lang="en-US" dirty="0"/>
              <a:t>Once we have reached a goal, I set my sights on the next one for my organization.</a:t>
            </a:r>
          </a:p>
          <a:p>
            <a:pPr marL="228600" indent="-228600">
              <a:buFont typeface="+mj-lt"/>
              <a:buAutoNum type="arabicPeriod"/>
            </a:pPr>
            <a:r>
              <a:rPr lang="en-US" dirty="0"/>
              <a:t>I have a good sense of which employees/teams have the greatest potential in terms of helping the organization achieve its long-term objectives.</a:t>
            </a:r>
          </a:p>
          <a:p>
            <a:pPr marL="228600" indent="-228600">
              <a:buFont typeface="+mj-lt"/>
              <a:buAutoNum type="arabicPeriod"/>
            </a:pPr>
            <a:r>
              <a:rPr lang="en-US" dirty="0"/>
              <a:t>If one of my employees has an accident or makes a mistake, management must share some of the blame.</a:t>
            </a:r>
          </a:p>
          <a:p>
            <a:pPr marL="228600" indent="-228600">
              <a:buFont typeface="+mj-lt"/>
              <a:buAutoNum type="arabicPeriod"/>
            </a:pPr>
            <a:r>
              <a:rPr lang="en-US" dirty="0"/>
              <a:t>I believe in Whether or not a business is successful has a lot to do with chance.</a:t>
            </a:r>
          </a:p>
          <a:p>
            <a:pPr marL="228600" indent="-228600">
              <a:buFont typeface="+mj-lt"/>
              <a:buAutoNum type="arabicPeriod"/>
            </a:pPr>
            <a:r>
              <a:rPr lang="en-US" dirty="0"/>
              <a:t>Maintaining a good relationship with my employees is a top priority for me.</a:t>
            </a:r>
          </a:p>
          <a:p>
            <a:pPr marL="228600" indent="-228600">
              <a:buFont typeface="+mj-lt"/>
              <a:buAutoNum type="arabicPeriod"/>
            </a:pPr>
            <a:r>
              <a:rPr lang="en-US" dirty="0"/>
              <a:t>I feel that it is my job as manager/leader to ensure that each employee reaches his/her full potential.</a:t>
            </a:r>
          </a:p>
          <a:p>
            <a:pPr marL="228600" indent="-228600">
              <a:buFont typeface="+mj-lt"/>
              <a:buAutoNum type="arabicPeriod"/>
            </a:pPr>
            <a:r>
              <a:rPr lang="en-US" dirty="0"/>
              <a:t>I feel that I inspire my employees.</a:t>
            </a:r>
          </a:p>
          <a:p>
            <a:pPr marL="228600" indent="-228600">
              <a:buFont typeface="+mj-lt"/>
              <a:buAutoNum type="arabicPeriod"/>
            </a:pPr>
            <a:r>
              <a:rPr lang="en-US" dirty="0"/>
              <a:t>If I assign one of my tasks to someone else, I am not concerned that the person won't do as good of a job as I would. Managers/leaders must behave in a trustworthy manner to set an example for employees.</a:t>
            </a:r>
          </a:p>
          <a:p>
            <a:pPr marL="228600" indent="-228600">
              <a:buFont typeface="+mj-lt"/>
              <a:buAutoNum type="arabicPeriod"/>
            </a:pPr>
            <a:r>
              <a:rPr lang="en-US" dirty="0"/>
              <a:t>I demonstrate following things </a:t>
            </a:r>
          </a:p>
          <a:p>
            <a:pPr marL="228600" indent="-228600">
              <a:buFont typeface="+mj-lt"/>
              <a:buNone/>
            </a:pPr>
            <a:r>
              <a:rPr lang="en-US" dirty="0"/>
              <a:t>	a. Clarity of why you do what you do. To have this, you need a purpose, cause or belief that exists above and beyond the products or services you sell. </a:t>
            </a:r>
          </a:p>
          <a:p>
            <a:pPr marL="228600" indent="-228600">
              <a:buFont typeface="+mj-lt"/>
              <a:buNone/>
            </a:pPr>
            <a:r>
              <a:rPr lang="en-US" dirty="0"/>
              <a:t>	b. Discipline of how you do it. You must hold yourself and your people accountable to a defined set of guiding principles or values.</a:t>
            </a:r>
          </a:p>
          <a:p>
            <a:pPr marL="228600" indent="-228600">
              <a:buFont typeface="+mj-lt"/>
              <a:buNone/>
            </a:pPr>
            <a:r>
              <a:rPr lang="en-US" dirty="0"/>
              <a:t>	c. Consistency of what you do. Everything you say and do must prove what you believe. Every product that Apple made, all their marketing always communicated the same message: Think Different.</a:t>
            </a:r>
          </a:p>
          <a:p>
            <a:pPr marL="228600" indent="-228600">
              <a:buFont typeface="+mj-lt"/>
              <a:buAutoNum type="arabicPeriod" startAt="20"/>
            </a:pPr>
            <a:r>
              <a:rPr lang="en-US" dirty="0"/>
              <a:t>I Connect employees to the big picture. Helping an employee to understand a business's strategy and situation allows him or her to look and act beyond their role. When leaders at Radio Flyer, the Chicago-based maker of children's toys, wanted all 55 of its employees to better connect their individual efforts with the success of the company, they launched an initiative called "Connect-the-Dots" -- a three-part program geared toward educating employees about the business. One part consisted of an internal class, called "Wagon U 102: Driving Our Economic Engine," which discussed how the company defines and measures financial success. Radio Flyer executives also broadly communicated the five company objectives for the year along with related metrics for each department. Upward communication was jointly employed as each department reported its impact to the business back to fellow employees.</a:t>
            </a:r>
          </a:p>
          <a:p>
            <a:pPr marL="228600" indent="-228600">
              <a:buFont typeface="+mj-lt"/>
              <a:buAutoNum type="arabicPeriod" startAt="20"/>
            </a:pPr>
            <a:r>
              <a:rPr lang="en-US" dirty="0"/>
              <a:t>I Reward employees who go beyond "the norm." Nothing can quell people's desire to give extra than not feeling recognized. At Badger Mining Corp., a unique team approach ensures its 156 employees are rewarded for going above and beyond. Associates at this industrial mineral mining company belong to a "core" team, the one for which they were hired. In addition, they are encouraged to join cross functional teams, such as the "Retirement Plan Team," "Wellness Team" or "Safety Team." All teams are open to anyone interested in joining. Work on these teams becomes part of the performance evaluation process with employees gaining "extra credit" for joining and active participation.</a:t>
            </a:r>
          </a:p>
          <a:p>
            <a:pPr marL="228600" indent="-228600">
              <a:buFont typeface="+mj-lt"/>
              <a:buAutoNum type="arabicPeriod" startAt="20"/>
            </a:pPr>
            <a:r>
              <a:rPr lang="en-US" dirty="0"/>
              <a:t>I Make decisions and debates transparent. When employees have the full context about a decision and the options considered, they are more likely to support it regardless of whether they agree with it or not. At </a:t>
            </a:r>
            <a:r>
              <a:rPr lang="en-US" dirty="0" err="1"/>
              <a:t>Bridgeway</a:t>
            </a:r>
            <a:r>
              <a:rPr lang="en-US" dirty="0"/>
              <a:t> Capital Management, a Houston-based investment management firm that employs 33 people, leaders use an innovative meeting structure called "Fish-Bowl." The sessions are used to flesh out new proposals and educate staff on key decisions. A small group of employees sit in an inner circle to learn from one another on a controversial topic or idea. This group commits to "inquiry" on the subject as opposed to advocacy for or against the topic. Employees ask questions, explore the idea, flesh out any issues and learn about the subject. All remaining employees sit on the outside of the "fish bowl" and educate themselves on the idea while holding those on the inner circle accountable for listening, inquiring and being open and supportive to the new idea or issue. The result, they say, has been a quicker adoption of new and radical ideas.</a:t>
            </a:r>
          </a:p>
          <a:p>
            <a:pPr marL="228600" indent="-228600">
              <a:buFont typeface="+mj-lt"/>
              <a:buAutoNum type="arabicPeriod" startAt="20"/>
            </a:pPr>
            <a:r>
              <a:rPr lang="en-US" dirty="0"/>
              <a:t>I Collaborate on goals and decisions. A highly participative workplace yields better buy-in for decisions as people more fully support ideas they help create. Decision-making at </a:t>
            </a:r>
            <a:r>
              <a:rPr lang="en-US" dirty="0" err="1"/>
              <a:t>Bridgeway</a:t>
            </a:r>
            <a:r>
              <a:rPr lang="en-US" dirty="0"/>
              <a:t> often involves a combination of voting, consensus and/or delegating. For example, its human resources committee will design and recommend HR-related proposals, which will then go to the entire company for a vote. Depending on the magnitude of the decision, the vote will either be a super-majority vote (85 percent or more), a majority vote (50 percent or more) or a consensus driven decision in which objections are asked for but no formal vote is required. This shared decision-making extends to the company's annual goals as well. Using a unique process, all employees provide ideas for goals for the year. This list is then narrowed and ultimately voted upon by all employees, with each person having 100 points to vote for the top 10 goals. In the workplaces that have achieved a workforce of owner-minded employees, those workers often habitually step outside their role for the sake of the business's objectives. These cultures adapt faster to change and develop innovative ideas that lead to new product and market opportunities. And let's not forget they allow business owners to rest a little easier at night. </a:t>
            </a:r>
          </a:p>
          <a:p>
            <a:pPr marL="228600" indent="-228600">
              <a:buFont typeface="+mj-lt"/>
              <a:buAutoNum type="arabicPeriod" startAt="20"/>
            </a:pPr>
            <a:r>
              <a:rPr lang="en-US" dirty="0"/>
              <a:t>I DON'T get angry. "Getting angry is easy. Anyone can do that. But getting angry in the right way in the right amount at the right time, now that is hard." (Mark Twain) Anger does not belong in your managerial kit bag.</a:t>
            </a:r>
          </a:p>
          <a:p>
            <a:pPr marL="228600" indent="-228600">
              <a:buFont typeface="+mj-lt"/>
              <a:buAutoNum type="arabicPeriod" startAt="20"/>
            </a:pPr>
            <a:r>
              <a:rPr lang="en-US" dirty="0"/>
              <a:t>I DON'T be cold, distant, rude or unfriendly. Especially in difficult times, employees take cues from their immediate supervisors and need to hear from them. As such, your team will judge you by your action, moods, and behaviors, not by your intent.</a:t>
            </a:r>
          </a:p>
          <a:p>
            <a:pPr marL="228600" indent="-228600">
              <a:buFont typeface="+mj-lt"/>
              <a:buAutoNum type="arabicPeriod" startAt="20"/>
            </a:pPr>
            <a:r>
              <a:rPr lang="en-US" dirty="0"/>
              <a:t>I DON'T send mixed messages to your employees so that they never know where you stand. Keep your message simple, focused and prioritized. Too many messages and initiatives just confuse and alienate people.</a:t>
            </a:r>
          </a:p>
          <a:p>
            <a:pPr marL="228600" indent="-228600">
              <a:buFont typeface="+mj-lt"/>
              <a:buAutoNum type="arabicPeriod" startAt="20"/>
            </a:pPr>
            <a:r>
              <a:rPr lang="en-US" dirty="0"/>
              <a:t>I DON'T BS my team. This includes saying things that you don't believe in. This includes hiding information and just plain lying. By the time each of us is in our early 20's, we have all developed very well-tuned BS detectors.</a:t>
            </a:r>
          </a:p>
          <a:p>
            <a:pPr marL="228600" indent="-228600">
              <a:buFont typeface="+mj-lt"/>
              <a:buAutoNum type="arabicPeriod" startAt="20"/>
            </a:pPr>
            <a:r>
              <a:rPr lang="en-US" dirty="0"/>
              <a:t>I DON'T act more concerned about my own welfare than anything else. Your success will come through the success of your team."Self-serving detectors" are also very well-tuned in most employees.</a:t>
            </a:r>
          </a:p>
          <a:p>
            <a:pPr marL="228600" indent="-228600">
              <a:buFont typeface="+mj-lt"/>
              <a:buAutoNum type="arabicPeriod" startAt="20"/>
            </a:pPr>
            <a:r>
              <a:rPr lang="en-US" dirty="0"/>
              <a:t>I DON'T avoid taking responsibility for my actions. You are the boss. As such, you are accountable and the buck stops with you. You are trying to develop accountability throughout your company. So, lead by example. </a:t>
            </a:r>
          </a:p>
          <a:p>
            <a:pPr marL="228600" indent="-228600">
              <a:buFont typeface="+mj-lt"/>
              <a:buAutoNum type="arabicPeriod" startAt="20"/>
            </a:pPr>
            <a:r>
              <a:rPr lang="en-US" dirty="0"/>
              <a:t>I DON'T jump to conclusions without checking my facts first. A few years ago, I watched in horror as a colleague of mine started screaming at an employee of his who had missed an important meeting that morning. After several minutes, the employee responded: "I apologize and should have contacted you. But, I just got back from the hospital as my mother has been diagnosed with terminal cancer."</a:t>
            </a:r>
          </a:p>
          <a:p>
            <a:pPr marL="228600" indent="-228600">
              <a:buFont typeface="+mj-lt"/>
              <a:buAutoNum type="arabicPeriod" startAt="20"/>
            </a:pPr>
            <a:r>
              <a:rPr lang="en-US" dirty="0"/>
              <a:t>I DO what I say I am going to do when I am going to do it. There is no better way to communicate the message that you are accountable for your promises and that everyone in your company should be accountable as well.</a:t>
            </a:r>
          </a:p>
          <a:p>
            <a:pPr marL="228600" indent="-228600">
              <a:buFont typeface="+mj-lt"/>
              <a:buAutoNum type="arabicPeriod" startAt="20"/>
            </a:pPr>
            <a:r>
              <a:rPr lang="en-US" dirty="0"/>
              <a:t>I DO be responsive (return phone calls, emails). As a manager, your team can be considered to be your customer. You want your sales team to punctually respond back to customer requests, so you should do the same.</a:t>
            </a:r>
          </a:p>
          <a:p>
            <a:pPr marL="228600" indent="-228600">
              <a:buFont typeface="+mj-lt"/>
              <a:buAutoNum type="arabicPeriod" startAt="20"/>
            </a:pPr>
            <a:r>
              <a:rPr lang="en-US" dirty="0"/>
              <a:t>I DO publicly support your people. Your disagreements and disappointment with your employees can be communicated later and in private. Nothing appears so hollow as your attempt to blame your team for failures.</a:t>
            </a:r>
          </a:p>
          <a:p>
            <a:pPr marL="228600" indent="-228600">
              <a:buFont typeface="+mj-lt"/>
              <a:buAutoNum type="arabicPeriod" startAt="20"/>
            </a:pPr>
            <a:r>
              <a:rPr lang="en-US" dirty="0"/>
              <a:t>I DO admit my mistakes ... ...and take the blame for failures.</a:t>
            </a:r>
          </a:p>
          <a:p>
            <a:pPr marL="228600" indent="-228600">
              <a:buFont typeface="+mj-lt"/>
              <a:buAutoNum type="arabicPeriod" startAt="20"/>
            </a:pPr>
            <a:r>
              <a:rPr lang="en-US" dirty="0"/>
              <a:t>I DO recognize my team. "You can never underestimate the power of simple recognition for a job well done."</a:t>
            </a:r>
          </a:p>
          <a:p>
            <a:pPr marL="228600" indent="-228600">
              <a:buFont typeface="+mj-lt"/>
              <a:buAutoNum type="arabicPeriod" startAt="20"/>
            </a:pPr>
            <a:r>
              <a:rPr lang="en-US" dirty="0"/>
              <a:t>I DO ask and listen."The manager of the future will know how to ask rather than how to tell." (Peter </a:t>
            </a:r>
            <a:r>
              <a:rPr lang="en-US" dirty="0" err="1"/>
              <a:t>Drucker</a:t>
            </a:r>
            <a:r>
              <a:rPr lang="en-US" dirty="0"/>
              <a:t>) Some of the most dangerous words for a manager to ever say include: "But, you just don't understand…" "Because I said so…"</a:t>
            </a:r>
          </a:p>
          <a:p>
            <a:pPr marL="228600" indent="-228600">
              <a:buFont typeface="+mj-lt"/>
              <a:buAutoNum type="arabicPeriod" startAt="20"/>
            </a:pPr>
            <a:r>
              <a:rPr lang="en-US" dirty="0"/>
              <a:t>I DO smile and laugh. Have some fun. But, be genuine; programmed fun and faked laughter is worse than doing nothing. When appropriate, laugh at yourself; it will humanize you.</a:t>
            </a:r>
          </a:p>
          <a:p>
            <a:pPr marL="228600" indent="-228600">
              <a:buFont typeface="+mj-lt"/>
              <a:buAutoNum type="arabicPeriod" startAt="20"/>
            </a:pPr>
            <a:r>
              <a:rPr lang="en-US" dirty="0"/>
              <a:t>I understand the preferred communication style of the people I work closely with.</a:t>
            </a:r>
          </a:p>
          <a:p>
            <a:pPr marL="228600" indent="-228600">
              <a:buFont typeface="+mj-lt"/>
              <a:buAutoNum type="arabicPeriod" startAt="20"/>
            </a:pPr>
            <a:r>
              <a:rPr lang="en-US" dirty="0"/>
              <a:t>I connect with people on an emotional level when needed.</a:t>
            </a:r>
          </a:p>
          <a:p>
            <a:pPr marL="228600" indent="-228600">
              <a:buFont typeface="+mj-lt"/>
              <a:buAutoNum type="arabicPeriod" startAt="20"/>
            </a:pPr>
            <a:r>
              <a:rPr lang="en-US" dirty="0"/>
              <a:t>I share information about myself in order to deepen my connection with others.</a:t>
            </a:r>
          </a:p>
          <a:p>
            <a:pPr marL="228600" indent="-228600">
              <a:buFont typeface="+mj-lt"/>
              <a:buAutoNum type="arabicPeriod" startAt="20"/>
            </a:pPr>
            <a:r>
              <a:rPr lang="en-US" dirty="0"/>
              <a:t>I engage in conversations to create and explore new ideas and possibilities.</a:t>
            </a:r>
          </a:p>
          <a:p>
            <a:pPr marL="228600" indent="-228600">
              <a:buFont typeface="+mj-lt"/>
              <a:buAutoNum type="arabicPeriod" startAt="20"/>
            </a:pPr>
            <a:r>
              <a:rPr lang="en-US" dirty="0"/>
              <a:t>I brainstorm new ideas without judging or evaluating the idea too quickly.</a:t>
            </a:r>
          </a:p>
          <a:p>
            <a:pPr marL="228600" indent="-228600">
              <a:buFont typeface="+mj-lt"/>
              <a:buAutoNum type="arabicPeriod" startAt="20"/>
            </a:pPr>
            <a:r>
              <a:rPr lang="en-US" dirty="0"/>
              <a:t>I consider a variety of options and encourage others on my team to join me.</a:t>
            </a:r>
          </a:p>
          <a:p>
            <a:pPr marL="228600" indent="-228600">
              <a:buFont typeface="+mj-lt"/>
              <a:buAutoNum type="arabicPeriod" startAt="20"/>
            </a:pPr>
            <a:r>
              <a:rPr lang="en-US" dirty="0"/>
              <a:t>I develop clearly defined plans to meet my goals and objectives.</a:t>
            </a:r>
          </a:p>
          <a:p>
            <a:pPr marL="228600" indent="-228600">
              <a:buFont typeface="+mj-lt"/>
              <a:buAutoNum type="arabicPeriod" startAt="20"/>
            </a:pPr>
            <a:r>
              <a:rPr lang="en-US" dirty="0"/>
              <a:t>I verbalize to team members how we will accomplish a goal.</a:t>
            </a:r>
          </a:p>
          <a:p>
            <a:pPr marL="228600" indent="-228600">
              <a:buFont typeface="+mj-lt"/>
              <a:buAutoNum type="arabicPeriod" startAt="20"/>
            </a:pPr>
            <a:r>
              <a:rPr lang="en-US" dirty="0"/>
              <a:t>I have a system for tracking my progress on projects, goals, and initiatives.</a:t>
            </a:r>
          </a:p>
          <a:p>
            <a:pPr marL="228600" indent="-228600">
              <a:buFont typeface="+mj-lt"/>
              <a:buAutoNum type="arabicPeriod" startAt="20"/>
            </a:pPr>
            <a:r>
              <a:rPr lang="en-US" dirty="0"/>
              <a:t>When taking on new projects, I commit myself and demonstrate integrity by “walking my talk.”</a:t>
            </a:r>
          </a:p>
          <a:p>
            <a:pPr marL="228600" indent="-228600">
              <a:buFont typeface="+mj-lt"/>
              <a:buAutoNum type="arabicPeriod" startAt="20"/>
            </a:pPr>
            <a:r>
              <a:rPr lang="en-US" dirty="0"/>
              <a:t>I get team members engaged and committed to a common goal.</a:t>
            </a:r>
          </a:p>
          <a:p>
            <a:pPr marL="228600" indent="-228600">
              <a:buFont typeface="+mj-lt"/>
              <a:buAutoNum type="arabicPeriod" startAt="20"/>
            </a:pPr>
            <a:r>
              <a:rPr lang="en-US" dirty="0"/>
              <a:t>I know what I stand for, and the things I do are in line with that commitment.</a:t>
            </a:r>
          </a:p>
          <a:p>
            <a:pPr marL="228600" indent="-228600">
              <a:buFont typeface="+mj-lt"/>
              <a:buAutoNum type="arabicPeriod" startAt="20"/>
            </a:pPr>
            <a:r>
              <a:rPr lang="en-US" dirty="0"/>
              <a:t>I keep projects and tasks moving forward.</a:t>
            </a:r>
          </a:p>
          <a:p>
            <a:pPr marL="228600" indent="-228600">
              <a:buFont typeface="+mj-lt"/>
              <a:buAutoNum type="arabicPeriod" startAt="20"/>
            </a:pPr>
            <a:r>
              <a:rPr lang="en-US" dirty="0"/>
              <a:t>When momentum is not occurring, I check in with myself or my team to understand what action is needed to get back on track.</a:t>
            </a:r>
          </a:p>
          <a:p>
            <a:pPr marL="228600" indent="-228600">
              <a:buFont typeface="+mj-lt"/>
              <a:buAutoNum type="arabicPeriod" startAt="20"/>
            </a:pPr>
            <a:r>
              <a:rPr lang="en-US" dirty="0"/>
              <a:t>I am able to verbalize to team members what the next action is.</a:t>
            </a:r>
          </a:p>
          <a:p>
            <a:pPr marL="228600" indent="-228600">
              <a:buFont typeface="+mj-lt"/>
              <a:buAutoNum type="arabicPeriod" startAt="20"/>
            </a:pPr>
            <a:r>
              <a:rPr lang="en-US" dirty="0"/>
              <a:t>I am able to hold myself accountable.</a:t>
            </a:r>
          </a:p>
          <a:p>
            <a:pPr marL="228600" indent="-228600">
              <a:buFont typeface="+mj-lt"/>
              <a:buAutoNum type="arabicPeriod" startAt="20"/>
            </a:pPr>
            <a:r>
              <a:rPr lang="en-US" dirty="0"/>
              <a:t>I am able to hold others accountable.</a:t>
            </a:r>
          </a:p>
          <a:p>
            <a:pPr marL="228600" indent="-228600">
              <a:buFont typeface="+mj-lt"/>
              <a:buAutoNum type="arabicPeriod" startAt="20"/>
            </a:pPr>
            <a:r>
              <a:rPr lang="en-US" dirty="0"/>
              <a:t>I engage in conversations with others about the specific goals and expectations they are focused on.</a:t>
            </a:r>
          </a:p>
          <a:p>
            <a:pPr marL="228600" indent="-228600">
              <a:buFont typeface="+mj-lt"/>
              <a:buAutoNum type="arabicPeriod" startAt="20"/>
            </a:pPr>
            <a:r>
              <a:rPr lang="en-US" dirty="0"/>
              <a:t>When conflict arises, I have a conversation to address it in a timely, calm, and constructive fashion.</a:t>
            </a:r>
          </a:p>
          <a:p>
            <a:pPr marL="228600" indent="-228600">
              <a:buFont typeface="+mj-lt"/>
              <a:buAutoNum type="arabicPeriod" startAt="20"/>
            </a:pPr>
            <a:r>
              <a:rPr lang="en-US" dirty="0"/>
              <a:t>I do not fester in anger, bitterness, or resentment.</a:t>
            </a:r>
          </a:p>
          <a:p>
            <a:pPr marL="228600" indent="-228600">
              <a:buFont typeface="+mj-lt"/>
              <a:buAutoNum type="arabicPeriod" startAt="20"/>
            </a:pPr>
            <a:r>
              <a:rPr lang="en-US" dirty="0"/>
              <a:t>I am comfortable talking through differences in opinion and observations in order to resolve an issue.</a:t>
            </a:r>
          </a:p>
          <a:p>
            <a:pPr marL="228600" indent="-228600">
              <a:buFont typeface="+mj-lt"/>
              <a:buAutoNum type="arabicPeriod" startAt="20"/>
            </a:pPr>
            <a:r>
              <a:rPr lang="en-US" dirty="0"/>
              <a:t>When a situation seems to be in a repeat pattern or if things are not working, I have the conversations necessary to address the issue with the right people.</a:t>
            </a:r>
          </a:p>
          <a:p>
            <a:pPr marL="228600" indent="-228600">
              <a:buFont typeface="+mj-lt"/>
              <a:buAutoNum type="arabicPeriod" startAt="20"/>
            </a:pPr>
            <a:r>
              <a:rPr lang="en-US" dirty="0"/>
              <a:t>I catch myself when I am in circular thinking that is preventing me from reaching my goals.</a:t>
            </a:r>
          </a:p>
          <a:p>
            <a:pPr marL="228600" indent="-228600">
              <a:buFont typeface="+mj-lt"/>
              <a:buAutoNum type="arabicPeriod" startAt="20"/>
            </a:pPr>
            <a:r>
              <a:rPr lang="en-US" dirty="0"/>
              <a:t>When I am stuck or do not know what to do, I acknowledge it and ask the right people to help me through to the next step.</a:t>
            </a:r>
          </a:p>
          <a:p>
            <a:pPr marL="228600" indent="-228600">
              <a:buFont typeface="+mj-lt"/>
              <a:buAutoNum type="arabicPeriod" startAt="20"/>
            </a:pPr>
            <a:r>
              <a:rPr lang="en-US" dirty="0"/>
              <a:t>When a relationship is toxic or one-sided, I am able to have a conversation to disengage and withdraw.</a:t>
            </a:r>
          </a:p>
          <a:p>
            <a:pPr marL="228600" indent="-228600">
              <a:buFont typeface="+mj-lt"/>
              <a:buAutoNum type="arabicPeriod" startAt="20"/>
            </a:pPr>
            <a:r>
              <a:rPr lang="en-US" dirty="0"/>
              <a:t>When significant change is needed, I am able to describe the outcomes we are looking for.</a:t>
            </a:r>
          </a:p>
          <a:p>
            <a:pPr marL="228600" indent="-228600">
              <a:buFont typeface="+mj-lt"/>
              <a:buAutoNum type="arabicPeriod" startAt="20"/>
            </a:pPr>
            <a:r>
              <a:rPr lang="en-US" dirty="0"/>
              <a:t>I am self-aware and am able to navigate through my emotions surrounding a change situation.</a:t>
            </a:r>
          </a:p>
          <a:p>
            <a:pPr marL="228600" indent="-228600">
              <a:buFont typeface="+mj-lt"/>
              <a:buAutoNum type="arabicPeriod" startAt="20"/>
            </a:pPr>
            <a:r>
              <a:rPr lang="en-US" dirty="0"/>
              <a:t>When change has occurred, I am able to have a conversation to initiate or deal with the change.</a:t>
            </a:r>
          </a:p>
          <a:p>
            <a:pPr marL="228600" indent="-228600">
              <a:buFont typeface="+mj-lt"/>
              <a:buAutoNum type="arabicPeriod" startAt="20"/>
            </a:pPr>
            <a:r>
              <a:rPr lang="en-US" dirty="0"/>
              <a:t>When I sense a change is on the horizon, I am able to discuss proactively what items need to be considered in light of that future change.</a:t>
            </a:r>
          </a:p>
          <a:p>
            <a:pPr marL="228600" indent="-228600">
              <a:buFont typeface="+mj-lt"/>
              <a:buAutoNum type="arabicPeriod" startAt="20"/>
            </a:pPr>
            <a:r>
              <a:rPr lang="en-US" dirty="0"/>
              <a:t>I include other people appropriately so that they understand what is expected of them before, during, and after change initiatives</a:t>
            </a:r>
          </a:p>
          <a:p>
            <a:pPr marL="228600" indent="-228600">
              <a:buFont typeface="+mj-lt"/>
              <a:buAutoNum type="arabicPeriod" startAt="20"/>
            </a:pPr>
            <a:r>
              <a:rPr lang="en-US" dirty="0"/>
              <a:t>I regularly demonstrate my appreciation to others in ways that are tailored to them as individuals.</a:t>
            </a:r>
          </a:p>
          <a:p>
            <a:pPr marL="228600" indent="-228600">
              <a:buFont typeface="+mj-lt"/>
              <a:buAutoNum type="arabicPeriod" startAt="20"/>
            </a:pPr>
            <a:r>
              <a:rPr lang="en-US" dirty="0"/>
              <a:t>When others acknowledge me, I graciously accept their compliments.</a:t>
            </a:r>
          </a:p>
          <a:p>
            <a:pPr marL="228600" indent="-228600">
              <a:buFont typeface="+mj-lt"/>
              <a:buAutoNum type="arabicPeriod" startAt="20"/>
            </a:pPr>
            <a:r>
              <a:rPr lang="en-US" dirty="0"/>
              <a:t>I endorse others, and I am also well endorsed.</a:t>
            </a:r>
          </a:p>
          <a:p>
            <a:pPr marL="228600" indent="-228600">
              <a:buFont typeface="+mj-lt"/>
              <a:buAutoNum type="arabicPeriod" startAt="20"/>
            </a:pPr>
            <a:r>
              <a:rPr lang="en-US" dirty="0"/>
              <a:t>When a project is ending, I acknowledge the accomplishments.</a:t>
            </a:r>
          </a:p>
          <a:p>
            <a:pPr marL="228600" indent="-228600">
              <a:buFont typeface="+mj-lt"/>
              <a:buAutoNum type="arabicPeriod" startAt="20"/>
            </a:pPr>
            <a:r>
              <a:rPr lang="en-US" dirty="0"/>
              <a:t>When moving on from a team or organization, I leave on good terms and do not burn bridges.</a:t>
            </a:r>
          </a:p>
          <a:p>
            <a:pPr marL="228600" indent="-228600">
              <a:buFont typeface="+mj-lt"/>
              <a:buAutoNum type="arabicPeriod" startAt="20"/>
            </a:pPr>
            <a:r>
              <a:rPr lang="en-US" dirty="0"/>
              <a:t>When I or someone I know is leaving a team or an organization, I do something to acknowledge that a "chapter” is ending.</a:t>
            </a:r>
          </a:p>
          <a:p>
            <a:pPr marL="228600" indent="-228600">
              <a:buFont typeface="+mj-lt"/>
              <a:buAutoNum type="arabicPeriod" startAt="20"/>
            </a:pPr>
            <a:r>
              <a:rPr lang="en-US" dirty="0"/>
              <a:t>I Don’t assume but over-communicate</a:t>
            </a:r>
          </a:p>
          <a:p>
            <a:pPr marL="228600" indent="-228600">
              <a:buFont typeface="+mj-lt"/>
              <a:buAutoNum type="arabicPeriod" startAt="20"/>
            </a:pPr>
            <a:r>
              <a:rPr lang="en-US" dirty="0"/>
              <a:t>I stay calm but keep my team engaged</a:t>
            </a:r>
          </a:p>
          <a:p>
            <a:pPr marL="228600" indent="-228600">
              <a:buFont typeface="+mj-lt"/>
              <a:buAutoNum type="arabicPeriod" startAt="20"/>
            </a:pPr>
            <a:r>
              <a:rPr lang="en-US" dirty="0"/>
              <a:t>I know my obstacles and show team</a:t>
            </a:r>
            <a:r>
              <a:rPr lang="en-US" baseline="0" dirty="0"/>
              <a:t> the progress of overcoming</a:t>
            </a:r>
            <a:r>
              <a:rPr lang="en-US" dirty="0"/>
              <a:t> </a:t>
            </a:r>
          </a:p>
          <a:p>
            <a:pPr marL="228600" indent="-228600">
              <a:buFont typeface="+mj-lt"/>
              <a:buAutoNum type="arabicPeriod" startAt="20"/>
            </a:pPr>
            <a:r>
              <a:rPr lang="en-US" dirty="0"/>
              <a:t>I dole out credits instantaneously</a:t>
            </a:r>
          </a:p>
          <a:p>
            <a:pPr marL="228600" indent="-228600">
              <a:buFont typeface="+mj-lt"/>
              <a:buAutoNum type="arabicPeriod" startAt="20"/>
            </a:pPr>
            <a:r>
              <a:rPr lang="en-US" dirty="0"/>
              <a:t>I am authentic and at the same time I believe in my people with a strategy</a:t>
            </a:r>
            <a:r>
              <a:rPr lang="en-US" baseline="0" dirty="0"/>
              <a:t> of </a:t>
            </a:r>
            <a:r>
              <a:rPr lang="en-US" dirty="0"/>
              <a:t>Employees rarely quit companies. Instead, employees quit their managers or supervisors by leaving the company</a:t>
            </a:r>
          </a:p>
          <a:p>
            <a:pPr marL="228600" indent="-228600">
              <a:buFont typeface="+mj-lt"/>
              <a:buAutoNum type="arabicPeriod" startAt="20"/>
            </a:pPr>
            <a:r>
              <a:rPr lang="en-US" dirty="0"/>
              <a:t>I Create insanely different experiences</a:t>
            </a:r>
          </a:p>
          <a:p>
            <a:pPr marL="228600" indent="-228600">
              <a:buFont typeface="+mj-lt"/>
              <a:buAutoNum type="arabicPeriod" startAt="20"/>
            </a:pPr>
            <a:r>
              <a:rPr lang="en-US" baseline="0"/>
              <a:t>I allow myself to learn as well as mentor others to learn </a:t>
            </a:r>
            <a:endParaRPr lang="en-US" dirty="0"/>
          </a:p>
        </p:txBody>
      </p:sp>
      <p:sp>
        <p:nvSpPr>
          <p:cNvPr id="61444" name="Slide Number Placeholder 3"/>
          <p:cNvSpPr>
            <a:spLocks noGrp="1"/>
          </p:cNvSpPr>
          <p:nvPr>
            <p:ph type="sldNum" sz="quarter" idx="5"/>
          </p:nvPr>
        </p:nvSpPr>
        <p:spPr>
          <a:noFill/>
        </p:spPr>
        <p:txBody>
          <a:bodyPr/>
          <a:lstStyle/>
          <a:p>
            <a:fld id="{EC42E1A1-9573-472A-AAB6-86BE6E1CE623}" type="slidenum">
              <a:rPr lang="ar-SA" smtClean="0"/>
              <a:pPr/>
              <a:t>31</a:t>
            </a:fld>
            <a:endParaRPr lang="en-US" dirty="0"/>
          </a:p>
        </p:txBody>
      </p:sp>
    </p:spTree>
    <p:extLst>
      <p:ext uri="{BB962C8B-B14F-4D97-AF65-F5344CB8AC3E}">
        <p14:creationId xmlns:p14="http://schemas.microsoft.com/office/powerpoint/2010/main" val="1032550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dirty="0"/>
          </a:p>
        </p:txBody>
      </p:sp>
      <p:sp>
        <p:nvSpPr>
          <p:cNvPr id="62468" name="Slide Number Placeholder 3"/>
          <p:cNvSpPr>
            <a:spLocks noGrp="1"/>
          </p:cNvSpPr>
          <p:nvPr>
            <p:ph type="sldNum" sz="quarter" idx="5"/>
          </p:nvPr>
        </p:nvSpPr>
        <p:spPr>
          <a:noFill/>
        </p:spPr>
        <p:txBody>
          <a:bodyPr/>
          <a:lstStyle/>
          <a:p>
            <a:fld id="{F1925F5E-D245-4211-BB63-F8C6B3E07EF1}" type="slidenum">
              <a:rPr lang="ar-SA" smtClean="0"/>
              <a:pPr/>
              <a:t>32</a:t>
            </a:fld>
            <a:endParaRPr lang="en-US" dirty="0"/>
          </a:p>
        </p:txBody>
      </p:sp>
    </p:spTree>
    <p:extLst>
      <p:ext uri="{BB962C8B-B14F-4D97-AF65-F5344CB8AC3E}">
        <p14:creationId xmlns:p14="http://schemas.microsoft.com/office/powerpoint/2010/main" val="1562794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b="1" dirty="0"/>
              <a:t>12 Characteristics of Effective Metrics</a:t>
            </a:r>
          </a:p>
          <a:p>
            <a:r>
              <a:rPr lang="en-US" dirty="0"/>
              <a:t>Creating performance metrics is as much art as science.</a:t>
            </a:r>
            <a:r>
              <a:rPr lang="en-US" b="1" dirty="0"/>
              <a:t> </a:t>
            </a:r>
            <a:r>
              <a:rPr lang="en-US" dirty="0"/>
              <a:t>To guide you in your quest, here are 12 characteristics of effective performance metrics. </a:t>
            </a:r>
          </a:p>
          <a:p>
            <a:r>
              <a:rPr lang="en-US" b="1" dirty="0"/>
              <a:t>1. Strategic.</a:t>
            </a:r>
            <a:r>
              <a:rPr lang="en-US" dirty="0"/>
              <a:t> To create effective performance metrics, you must start at the end point--with the goals, objectives or outcomes you want to achieve--and then work backwards. A good performance metric embodies a strategic objective. It is designed to help the organization monitor whether it is on track to achieve its goals. The sum of all performance metrics in organization (along with the objectives they support) tells the story of the organization’s strategy.</a:t>
            </a:r>
          </a:p>
          <a:p>
            <a:r>
              <a:rPr lang="en-US" b="1" dirty="0"/>
              <a:t>2. Simple.</a:t>
            </a:r>
            <a:r>
              <a:rPr lang="en-US" dirty="0"/>
              <a:t> Performance metrics must be understandable. Employees must know what is being measured, how it is calculated, what the targets are, how incentives work, and, more importantly, what they can do to affect the outcome in a positive direction. Complex KPIs that consist of indexes, ratios, or multiple calculations are difficult to understand and, more importantly, not clearly actionable.</a:t>
            </a:r>
          </a:p>
          <a:p>
            <a:r>
              <a:rPr lang="en-US" dirty="0"/>
              <a:t>"We hold forums where we show field technicians how our repeat call metric works and how it might impact them. We then have the best technicians meet with others to discuss strategy and techniques that they use to positively influence the metric," says a director of customer management at an energy services provider.</a:t>
            </a:r>
          </a:p>
          <a:p>
            <a:r>
              <a:rPr lang="en-US" b="1" dirty="0"/>
              <a:t>3. Owned.</a:t>
            </a:r>
            <a:r>
              <a:rPr lang="en-US" dirty="0"/>
              <a:t> Every performance metric needs an owner who is held accountable for its outcome. Some companies assign two or more owners to a metric to engender teamwork. Companies often embed these metrics into job descriptions and performance reviews. Without accountability, measures are meaningless.</a:t>
            </a:r>
          </a:p>
          <a:p>
            <a:r>
              <a:rPr lang="en-US" b="1" dirty="0"/>
              <a:t>4. Actionable</a:t>
            </a:r>
            <a:r>
              <a:rPr lang="en-US" dirty="0"/>
              <a:t>. Metrics should be actionable. That is, if a metric trends downward, employees should know what corrective actions to take to improve performance. There is no purpose in measuring activity if users cannot change the outcome. Showing that sales are falling isn’t very actionable; showing that sales of a specific segment of customers is falling compared to others is more actionable.</a:t>
            </a:r>
          </a:p>
          <a:p>
            <a:r>
              <a:rPr lang="en-US" dirty="0"/>
              <a:t>Actionable metrics require employees who are empowered to take action. Managers must delegate sufficient authority to subordinates so they can make decisions on their own about how to address situations as they arise. This seems obvious, but many organizations hamstring workers by circumscribing the actions they can take to meet goals. Companies with hierarchical cultures often have difficulty here, especially when dealing with front-line workers whose actions they have historically scripted. These companies need to replace scripts with guidelines that give users more leeway to solve problems in their own novel ways.</a:t>
            </a:r>
          </a:p>
          <a:p>
            <a:r>
              <a:rPr lang="en-US" b="1" dirty="0"/>
              <a:t>5. Timely.</a:t>
            </a:r>
            <a:r>
              <a:rPr lang="en-US" dirty="0"/>
              <a:t> Actionable metrics require timely data. Performance metrics must be updated frequently enough so the accountable individual or team can intervene to improve performance before it is too late. Some people argue that executives do not need actionable or timely information because they primarily make strategic decisions for which monthly updates are good enough. However, the most powerful change agent in an organization is a top executive armed with an actionable KPI.</a:t>
            </a:r>
          </a:p>
          <a:p>
            <a:r>
              <a:rPr lang="en-US" b="1" dirty="0"/>
              <a:t>6. </a:t>
            </a:r>
            <a:r>
              <a:rPr lang="en-US" b="1" dirty="0" err="1"/>
              <a:t>Referenceable</a:t>
            </a:r>
            <a:r>
              <a:rPr lang="en-US" b="1" dirty="0"/>
              <a:t>.</a:t>
            </a:r>
            <a:r>
              <a:rPr lang="en-US" dirty="0"/>
              <a:t> For users to trust a performance metric, they must understand its origins. This means every metric should give users the option to view its metadata, including the name of the owner, the time the metric was last updated, how it was calculated, systems of origin, and so on. Most BI professionals have learned the hard way that if users don’t trust the data, they won’t use it. The same is true for performance metrics.</a:t>
            </a:r>
          </a:p>
          <a:p>
            <a:r>
              <a:rPr lang="en-US" b="1" dirty="0"/>
              <a:t>7. Accurate. </a:t>
            </a:r>
            <a:r>
              <a:rPr lang="en-US" dirty="0"/>
              <a:t>It is difficult to create performance metrics that accurately measure an activity. Part of this stems from the underlying data, which often needs to be scanned for defects, standardized, </a:t>
            </a:r>
            <a:r>
              <a:rPr lang="en-US" dirty="0" err="1"/>
              <a:t>deduped</a:t>
            </a:r>
            <a:r>
              <a:rPr lang="en-US" dirty="0"/>
              <a:t>, and integrated before displaying to users. Poor systems data creates lousy performance metrics that users won’t trust. Garbage in, garbage out. Companies should avoid creating metrics when the condition of source data is suspect.</a:t>
            </a:r>
          </a:p>
          <a:p>
            <a:r>
              <a:rPr lang="en-US" dirty="0"/>
              <a:t>Accuracy is also hard to achieve because of the way metrics are calculated. For example, a company may see a jump in worker productivity, but the increase is due more to an uptick in inflation than internal performance improvements. This is because the company calculates worker productivity by dividing revenues by the total number of workers. Thus, a rise in the inflation rate, which artificially boosts revenues—which is the numerator in the metric—increases worker productivity even though workers did not become more efficient.</a:t>
            </a:r>
          </a:p>
          <a:p>
            <a:r>
              <a:rPr lang="en-US" dirty="0"/>
              <a:t>Also, it is easy to create metrics that do not accurately measure the intended objective. For example, many organizations struggle to find a metric to measure employee satisfaction or dissatisfaction. Some might ask users in surveys but it’s unclear whether employees will answer questions truthfully. Others might use the absenteeism rate but this might be skewed by employees who miss work to attend a funeral, care for sick family members, or stay home when daycare is unavailable.</a:t>
            </a:r>
          </a:p>
          <a:p>
            <a:r>
              <a:rPr lang="en-US" b="1" dirty="0"/>
              <a:t>8. Correlated.</a:t>
            </a:r>
            <a:r>
              <a:rPr lang="en-US" dirty="0"/>
              <a:t> Performance metrics are designed to drive desired outcomes. Many organizations create performance metrics but never calculate the degree to which they influence the behaviors or outcomes they want. Companies must continually refresh performance metrics to ensure they drive the desired outcomes.</a:t>
            </a:r>
          </a:p>
          <a:p>
            <a:r>
              <a:rPr lang="en-US" b="1" dirty="0"/>
              <a:t>9. Game-proof.</a:t>
            </a:r>
            <a:r>
              <a:rPr lang="en-US" dirty="0"/>
              <a:t> Organizations need to test all performance metrics to ensure that workers can’t circumvent them out of laziness or greed or go through the motions to make a red light turn green without making substantive changes. “Users always look for loopholes in your metrics,” says one BI manager. To prevent users from “fudging” customer satisfaction numbers, one company hires a market research firm to audit customer surveys.</a:t>
            </a:r>
          </a:p>
          <a:p>
            <a:r>
              <a:rPr lang="en-US" b="1" dirty="0"/>
              <a:t>10. Aligned.</a:t>
            </a:r>
            <a:r>
              <a:rPr lang="en-US" dirty="0"/>
              <a:t> It’s important that performance metrics are aligned with corporate objectives and don’t unintentionally undermine each other, a phenomenon called “sub-optimization.” To align metrics, you need to devise them together in the context of an entire ecosystem designed to drive certain behaviors and avoid others.</a:t>
            </a:r>
          </a:p>
          <a:p>
            <a:r>
              <a:rPr lang="en-US" b="1" dirty="0"/>
              <a:t>11. Standardized.</a:t>
            </a:r>
            <a:r>
              <a:rPr lang="en-US" dirty="0"/>
              <a:t> A big challenge in creating performance metrics is getting people to agree on the definitions of terms, such as sales, profits, or customer, that comprise most of the metrics. Standardizing terms is critical if organizations are going to distribute performance dashboards to different groups at multiple levels of the organization and roll up the results. Without standards, the organization risks spinning off multiple, inconsistent performance dashboards whose information cannot be easily reconciled.</a:t>
            </a:r>
          </a:p>
          <a:p>
            <a:r>
              <a:rPr lang="en-US" b="1" dirty="0"/>
              <a:t>12. Relevant.</a:t>
            </a:r>
            <a:r>
              <a:rPr lang="en-US" dirty="0"/>
              <a:t> A performance metric has a natural life cycle. When first introduced, the performance metric energizes the workforce and performance improves. Over time, the metric loses its impact and must be refreshed, revised, or discarded. </a:t>
            </a:r>
          </a:p>
          <a:p>
            <a:r>
              <a:rPr lang="en-US" dirty="0"/>
              <a:t>"We usually see a tremendous upswing in performance when we first implement a scorecard application,” says a program manager at a major high tech company. “But after a while, performance trails off. In the end you can’t control people, so you have to continually reeducate them about the importance of the processes that the metrics are measuring or you have to change the processes."</a:t>
            </a:r>
          </a:p>
          <a:p>
            <a:r>
              <a:rPr lang="en-US" dirty="0"/>
              <a:t>Posted by Wayne W. </a:t>
            </a:r>
            <a:r>
              <a:rPr lang="en-US" dirty="0" err="1"/>
              <a:t>Eckerson</a:t>
            </a:r>
            <a:r>
              <a:rPr lang="en-US" dirty="0"/>
              <a:t> on April 19, 2010</a:t>
            </a:r>
          </a:p>
          <a:p>
            <a:br>
              <a:rPr lang="en-US" dirty="0"/>
            </a:br>
            <a:endParaRPr lang="en-US" dirty="0"/>
          </a:p>
          <a:p>
            <a:endParaRPr lang="en-US" dirty="0"/>
          </a:p>
        </p:txBody>
      </p:sp>
      <p:sp>
        <p:nvSpPr>
          <p:cNvPr id="63492" name="Slide Number Placeholder 3"/>
          <p:cNvSpPr>
            <a:spLocks noGrp="1"/>
          </p:cNvSpPr>
          <p:nvPr>
            <p:ph type="sldNum" sz="quarter" idx="5"/>
          </p:nvPr>
        </p:nvSpPr>
        <p:spPr>
          <a:noFill/>
        </p:spPr>
        <p:txBody>
          <a:bodyPr/>
          <a:lstStyle/>
          <a:p>
            <a:fld id="{A2D388BA-3BBA-40EC-AB70-F468A0B07D4D}" type="slidenum">
              <a:rPr lang="ar-SA" smtClean="0"/>
              <a:pPr/>
              <a:t>33</a:t>
            </a:fld>
            <a:endParaRPr lang="en-US" dirty="0"/>
          </a:p>
        </p:txBody>
      </p:sp>
    </p:spTree>
    <p:extLst>
      <p:ext uri="{BB962C8B-B14F-4D97-AF65-F5344CB8AC3E}">
        <p14:creationId xmlns:p14="http://schemas.microsoft.com/office/powerpoint/2010/main" val="2806092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dirty="0"/>
          </a:p>
        </p:txBody>
      </p:sp>
      <p:sp>
        <p:nvSpPr>
          <p:cNvPr id="64516" name="Slide Number Placeholder 3"/>
          <p:cNvSpPr>
            <a:spLocks noGrp="1"/>
          </p:cNvSpPr>
          <p:nvPr>
            <p:ph type="sldNum" sz="quarter" idx="5"/>
          </p:nvPr>
        </p:nvSpPr>
        <p:spPr>
          <a:noFill/>
        </p:spPr>
        <p:txBody>
          <a:bodyPr/>
          <a:lstStyle/>
          <a:p>
            <a:fld id="{8D878580-AEAA-4210-9A6D-71732C4EE7BE}" type="slidenum">
              <a:rPr lang="ar-SA" smtClean="0"/>
              <a:pPr/>
              <a:t>34</a:t>
            </a:fld>
            <a:endParaRPr lang="en-US" dirty="0"/>
          </a:p>
        </p:txBody>
      </p:sp>
    </p:spTree>
    <p:extLst>
      <p:ext uri="{BB962C8B-B14F-4D97-AF65-F5344CB8AC3E}">
        <p14:creationId xmlns:p14="http://schemas.microsoft.com/office/powerpoint/2010/main" val="19183192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dirty="0"/>
          </a:p>
        </p:txBody>
      </p:sp>
      <p:sp>
        <p:nvSpPr>
          <p:cNvPr id="65540" name="Slide Number Placeholder 3"/>
          <p:cNvSpPr>
            <a:spLocks noGrp="1"/>
          </p:cNvSpPr>
          <p:nvPr>
            <p:ph type="sldNum" sz="quarter" idx="5"/>
          </p:nvPr>
        </p:nvSpPr>
        <p:spPr>
          <a:noFill/>
        </p:spPr>
        <p:txBody>
          <a:bodyPr/>
          <a:lstStyle/>
          <a:p>
            <a:fld id="{A850C5AA-6FF6-45FB-918C-C839449A194C}" type="slidenum">
              <a:rPr lang="ar-SA" smtClean="0"/>
              <a:pPr/>
              <a:t>35</a:t>
            </a:fld>
            <a:endParaRPr lang="en-US" dirty="0"/>
          </a:p>
        </p:txBody>
      </p:sp>
    </p:spTree>
    <p:extLst>
      <p:ext uri="{BB962C8B-B14F-4D97-AF65-F5344CB8AC3E}">
        <p14:creationId xmlns:p14="http://schemas.microsoft.com/office/powerpoint/2010/main" val="4314320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dirty="0"/>
          </a:p>
        </p:txBody>
      </p:sp>
      <p:sp>
        <p:nvSpPr>
          <p:cNvPr id="65540" name="Slide Number Placeholder 3"/>
          <p:cNvSpPr>
            <a:spLocks noGrp="1"/>
          </p:cNvSpPr>
          <p:nvPr>
            <p:ph type="sldNum" sz="quarter" idx="5"/>
          </p:nvPr>
        </p:nvSpPr>
        <p:spPr>
          <a:noFill/>
        </p:spPr>
        <p:txBody>
          <a:bodyPr/>
          <a:lstStyle/>
          <a:p>
            <a:fld id="{A850C5AA-6FF6-45FB-918C-C839449A194C}" type="slidenum">
              <a:rPr lang="ar-SA" smtClean="0"/>
              <a:pPr/>
              <a:t>36</a:t>
            </a:fld>
            <a:endParaRPr lang="en-US" dirty="0"/>
          </a:p>
        </p:txBody>
      </p:sp>
    </p:spTree>
    <p:extLst>
      <p:ext uri="{BB962C8B-B14F-4D97-AF65-F5344CB8AC3E}">
        <p14:creationId xmlns:p14="http://schemas.microsoft.com/office/powerpoint/2010/main" val="32826082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1"/>
          </p:nvPr>
        </p:nvSpPr>
        <p:spPr>
          <a:noFill/>
        </p:spPr>
        <p:txBody>
          <a:bodyPr/>
          <a:lstStyle/>
          <a:p>
            <a:fld id="{FAB8D287-54E5-45D5-BB33-CA3802A02932}" type="datetime1">
              <a:rPr lang="en-US" smtClean="0"/>
              <a:pPr/>
              <a:t>3/11/2024</a:t>
            </a:fld>
            <a:endParaRPr lang="en-US" dirty="0"/>
          </a:p>
        </p:txBody>
      </p:sp>
      <p:sp>
        <p:nvSpPr>
          <p:cNvPr id="66563" name="Rectangle 7"/>
          <p:cNvSpPr>
            <a:spLocks noGrp="1" noChangeArrowheads="1"/>
          </p:cNvSpPr>
          <p:nvPr>
            <p:ph type="sldNum" sz="quarter" idx="5"/>
          </p:nvPr>
        </p:nvSpPr>
        <p:spPr>
          <a:noFill/>
        </p:spPr>
        <p:txBody>
          <a:bodyPr/>
          <a:lstStyle/>
          <a:p>
            <a:fld id="{58622944-72E2-4DED-A0E3-D59483AA03AD}" type="slidenum">
              <a:rPr lang="en-US" smtClean="0"/>
              <a:pPr/>
              <a:t>37</a:t>
            </a:fld>
            <a:endParaRPr lang="en-US" dirty="0"/>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p:spPr>
        <p:txBody>
          <a:bodyPr/>
          <a:lstStyle/>
          <a:p>
            <a:pPr>
              <a:buFontTx/>
              <a:buNone/>
            </a:pPr>
            <a:endParaRPr lang="en-US" b="1" dirty="0"/>
          </a:p>
        </p:txBody>
      </p:sp>
    </p:spTree>
    <p:extLst>
      <p:ext uri="{BB962C8B-B14F-4D97-AF65-F5344CB8AC3E}">
        <p14:creationId xmlns:p14="http://schemas.microsoft.com/office/powerpoint/2010/main" val="3539151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1"/>
          </p:nvPr>
        </p:nvSpPr>
        <p:spPr>
          <a:noFill/>
        </p:spPr>
        <p:txBody>
          <a:bodyPr/>
          <a:lstStyle/>
          <a:p>
            <a:fld id="{FAB8D287-54E5-45D5-BB33-CA3802A02932}" type="datetime1">
              <a:rPr lang="en-US" smtClean="0"/>
              <a:pPr/>
              <a:t>3/11/2024</a:t>
            </a:fld>
            <a:endParaRPr lang="en-US" dirty="0"/>
          </a:p>
        </p:txBody>
      </p:sp>
      <p:sp>
        <p:nvSpPr>
          <p:cNvPr id="66563" name="Rectangle 7"/>
          <p:cNvSpPr>
            <a:spLocks noGrp="1" noChangeArrowheads="1"/>
          </p:cNvSpPr>
          <p:nvPr>
            <p:ph type="sldNum" sz="quarter" idx="5"/>
          </p:nvPr>
        </p:nvSpPr>
        <p:spPr>
          <a:noFill/>
        </p:spPr>
        <p:txBody>
          <a:bodyPr/>
          <a:lstStyle/>
          <a:p>
            <a:fld id="{58622944-72E2-4DED-A0E3-D59483AA03AD}" type="slidenum">
              <a:rPr lang="en-US" smtClean="0"/>
              <a:pPr/>
              <a:t>38</a:t>
            </a:fld>
            <a:endParaRPr lang="en-US" dirty="0"/>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p:spPr>
        <p:txBody>
          <a:bodyPr/>
          <a:lstStyle/>
          <a:p>
            <a:pPr>
              <a:buFontTx/>
              <a:buChar char="•"/>
            </a:pPr>
            <a:r>
              <a:rPr lang="en-US" b="1" dirty="0"/>
              <a:t>Another comparative analysis showing the major steps in each of a Six Sigma and a Kaizen Program and that the primary focus of 5S is process related i.e. not only to the processes of cleaning, organizing etc. associated wtih5S, but also the work processes of documentation, selling, purchasing, manufacturing, distribution and integration of these with5S processes.</a:t>
            </a:r>
          </a:p>
        </p:txBody>
      </p:sp>
    </p:spTree>
    <p:extLst>
      <p:ext uri="{BB962C8B-B14F-4D97-AF65-F5344CB8AC3E}">
        <p14:creationId xmlns:p14="http://schemas.microsoft.com/office/powerpoint/2010/main" val="36256911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8041760-589B-4590-8FF2-70582A3C0355}" type="slidenum">
              <a:rPr lang="en-US" smtClean="0"/>
              <a:pPr/>
              <a:t>39</a:t>
            </a:fld>
            <a:endParaRPr lang="en-US" dirty="0"/>
          </a:p>
        </p:txBody>
      </p:sp>
      <p:sp>
        <p:nvSpPr>
          <p:cNvPr id="67587" name="Rectangle 2"/>
          <p:cNvSpPr>
            <a:spLocks noGrp="1" noRot="1" noChangeAspect="1" noChangeArrowheads="1" noTextEdit="1"/>
          </p:cNvSpPr>
          <p:nvPr>
            <p:ph type="sldImg"/>
          </p:nvPr>
        </p:nvSpPr>
        <p:spPr>
          <a:xfrm>
            <a:off x="581025" y="600075"/>
            <a:ext cx="5695950" cy="4271963"/>
          </a:xfrm>
          <a:ln/>
        </p:spPr>
      </p:sp>
      <p:sp>
        <p:nvSpPr>
          <p:cNvPr id="67588" name="Notes Placeholder 6"/>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320068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0D0934F4-D5B4-4881-86A3-EFEA417291BB}" type="slidenum">
              <a:rPr lang="ar-SA" smtClean="0"/>
              <a:pPr/>
              <a:t>4</a:t>
            </a:fld>
            <a:endParaRPr lang="en-US" dirty="0"/>
          </a:p>
        </p:txBody>
      </p:sp>
      <p:sp>
        <p:nvSpPr>
          <p:cNvPr id="41987" name="Rectangle 2"/>
          <p:cNvSpPr>
            <a:spLocks noGrp="1" noRot="1" noChangeAspect="1" noChangeArrowheads="1" noTextEdit="1"/>
          </p:cNvSpPr>
          <p:nvPr>
            <p:ph type="sldImg"/>
          </p:nvPr>
        </p:nvSpPr>
        <p:spPr>
          <a:xfrm>
            <a:off x="1144588" y="685800"/>
            <a:ext cx="4572000" cy="3429000"/>
          </a:xfrm>
          <a:ln/>
        </p:spPr>
      </p:sp>
      <p:sp>
        <p:nvSpPr>
          <p:cNvPr id="41988" name="Rectangle 3"/>
          <p:cNvSpPr>
            <a:spLocks noGrp="1" noChangeArrowheads="1"/>
          </p:cNvSpPr>
          <p:nvPr>
            <p:ph type="body" idx="1"/>
          </p:nvPr>
        </p:nvSpPr>
        <p:spPr>
          <a:noFill/>
          <a:ln/>
        </p:spPr>
        <p:txBody>
          <a:bodyPr lIns="90187" tIns="45094" rIns="90187" bIns="45094"/>
          <a:lstStyle/>
          <a:p>
            <a:endParaRPr lang="en-US" dirty="0"/>
          </a:p>
        </p:txBody>
      </p:sp>
    </p:spTree>
    <p:extLst>
      <p:ext uri="{BB962C8B-B14F-4D97-AF65-F5344CB8AC3E}">
        <p14:creationId xmlns:p14="http://schemas.microsoft.com/office/powerpoint/2010/main" val="527349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53FF065-A9FC-4D5E-9A68-B6AA2D819A40}" type="slidenum">
              <a:rPr lang="en-US" smtClean="0"/>
              <a:pPr/>
              <a:t>40</a:t>
            </a:fld>
            <a:endParaRPr lang="en-US" dirty="0"/>
          </a:p>
        </p:txBody>
      </p:sp>
      <p:sp>
        <p:nvSpPr>
          <p:cNvPr id="68611" name="Rectangle 2"/>
          <p:cNvSpPr>
            <a:spLocks noGrp="1" noRot="1" noChangeAspect="1" noChangeArrowheads="1" noTextEdit="1"/>
          </p:cNvSpPr>
          <p:nvPr>
            <p:ph type="sldImg"/>
          </p:nvPr>
        </p:nvSpPr>
        <p:spPr>
          <a:xfrm>
            <a:off x="581025" y="600075"/>
            <a:ext cx="5695950" cy="4271963"/>
          </a:xfrm>
          <a:ln/>
        </p:spPr>
      </p:sp>
      <p:sp>
        <p:nvSpPr>
          <p:cNvPr id="7" name="Notes Placeholder 6"/>
          <p:cNvSpPr>
            <a:spLocks noGrp="1"/>
          </p:cNvSpPr>
          <p:nvPr>
            <p:ph type="body" idx="1"/>
          </p:nvPr>
        </p:nvSpPr>
        <p:spPr/>
        <p:txBody>
          <a:bodyPr>
            <a:normAutofit fontScale="85000" lnSpcReduction="20000"/>
          </a:bodyPr>
          <a:lstStyle/>
          <a:p>
            <a:pPr>
              <a:defRPr/>
            </a:pPr>
            <a:r>
              <a:rPr lang="en-US" dirty="0"/>
              <a:t>Time is Now.</a:t>
            </a:r>
          </a:p>
          <a:p>
            <a:pPr>
              <a:defRPr/>
            </a:pPr>
            <a:r>
              <a:rPr lang="en-US" dirty="0"/>
              <a:t>Take Time to Work - it is the price of success.</a:t>
            </a:r>
          </a:p>
          <a:p>
            <a:pPr>
              <a:defRPr/>
            </a:pPr>
            <a:r>
              <a:rPr lang="en-US" dirty="0"/>
              <a:t>Take Time to Think - it is the source of power.</a:t>
            </a:r>
          </a:p>
          <a:p>
            <a:pPr>
              <a:defRPr/>
            </a:pPr>
            <a:r>
              <a:rPr lang="en-US" dirty="0"/>
              <a:t>Take Time to Play - it is the secret of youth.</a:t>
            </a:r>
          </a:p>
          <a:p>
            <a:pPr>
              <a:defRPr/>
            </a:pPr>
            <a:r>
              <a:rPr lang="en-US" dirty="0"/>
              <a:t>Take Time to Read - it is the foundation of wisdom.</a:t>
            </a:r>
          </a:p>
          <a:p>
            <a:pPr>
              <a:defRPr/>
            </a:pPr>
            <a:r>
              <a:rPr lang="en-US" dirty="0"/>
              <a:t>Take Time to be Friendly - it is the road to happiness.</a:t>
            </a:r>
          </a:p>
          <a:p>
            <a:pPr>
              <a:defRPr/>
            </a:pPr>
            <a:r>
              <a:rPr lang="en-US" dirty="0"/>
              <a:t>Take Time to Dream - it is hitching your wagon to a star.</a:t>
            </a:r>
          </a:p>
          <a:p>
            <a:pPr>
              <a:defRPr/>
            </a:pPr>
            <a:r>
              <a:rPr lang="en-US" dirty="0"/>
              <a:t>Take Time to Love and be Loved - it is the privilege of God.</a:t>
            </a:r>
          </a:p>
          <a:p>
            <a:pPr>
              <a:defRPr/>
            </a:pPr>
            <a:r>
              <a:rPr lang="en-US" dirty="0"/>
              <a:t>Take Time to Look Around - it is too short a day to be selfish.</a:t>
            </a:r>
          </a:p>
          <a:p>
            <a:pPr>
              <a:defRPr/>
            </a:pPr>
            <a:r>
              <a:rPr lang="en-US" dirty="0"/>
              <a:t>Take Time to Laugh - it is magic of the soul.</a:t>
            </a:r>
          </a:p>
          <a:p>
            <a:pPr>
              <a:defRPr/>
            </a:pPr>
            <a:endParaRPr lang="en-US" dirty="0"/>
          </a:p>
          <a:p>
            <a:pPr>
              <a:defRPr/>
            </a:pPr>
            <a:r>
              <a:rPr lang="en-US" dirty="0"/>
              <a:t>The Value of Time</a:t>
            </a:r>
          </a:p>
          <a:p>
            <a:pPr>
              <a:defRPr/>
            </a:pPr>
            <a:r>
              <a:rPr lang="en-US" dirty="0"/>
              <a:t>To realize the value of ONE YEAR, ask a student who failed a grade. </a:t>
            </a:r>
          </a:p>
          <a:p>
            <a:pPr>
              <a:defRPr/>
            </a:pPr>
            <a:r>
              <a:rPr lang="en-US" dirty="0"/>
              <a:t>To realize the value of ONE MONTH, ask a mother who gave birth to a premature baby. </a:t>
            </a:r>
          </a:p>
          <a:p>
            <a:pPr>
              <a:defRPr/>
            </a:pPr>
            <a:r>
              <a:rPr lang="en-US" dirty="0"/>
              <a:t>To realize the value of ONE WEEK, ask the editor of a weekly newspaper. </a:t>
            </a:r>
          </a:p>
          <a:p>
            <a:pPr>
              <a:defRPr/>
            </a:pPr>
            <a:r>
              <a:rPr lang="en-US" dirty="0"/>
              <a:t>To realize the value of ONE HOUR, ask the lovers who are waiting to meet. </a:t>
            </a:r>
          </a:p>
          <a:p>
            <a:pPr>
              <a:defRPr/>
            </a:pPr>
            <a:r>
              <a:rPr lang="en-US" dirty="0"/>
              <a:t>To realize the value of ONE MINUTE, ask a person who missed the train. </a:t>
            </a:r>
          </a:p>
          <a:p>
            <a:pPr>
              <a:defRPr/>
            </a:pPr>
            <a:r>
              <a:rPr lang="en-US" dirty="0"/>
              <a:t>To realize the value of ONE SECOND, ask a person who just avoided an accident. </a:t>
            </a:r>
          </a:p>
          <a:p>
            <a:pPr>
              <a:defRPr/>
            </a:pPr>
            <a:r>
              <a:rPr lang="en-US" dirty="0"/>
              <a:t>To realize the value of ONE MILLISECOND, ask the person who won a silver medal (instead of Gold) in the Olympics.</a:t>
            </a:r>
          </a:p>
          <a:p>
            <a:pPr>
              <a:defRPr/>
            </a:pPr>
            <a:r>
              <a:rPr lang="en-US" dirty="0"/>
              <a:t>To realize the value of ONE MICRO SECOND, ask the software developer who works on performance tuning</a:t>
            </a:r>
          </a:p>
          <a:p>
            <a:pPr>
              <a:defRPr/>
            </a:pPr>
            <a:r>
              <a:rPr lang="en-US" dirty="0"/>
              <a:t>To realize the value of  ONE NANO SECOND, ask the scientist who works on cell replications</a:t>
            </a:r>
          </a:p>
          <a:p>
            <a:pPr>
              <a:defRPr/>
            </a:pPr>
            <a:endParaRPr lang="en-US" dirty="0"/>
          </a:p>
        </p:txBody>
      </p:sp>
    </p:spTree>
    <p:extLst>
      <p:ext uri="{BB962C8B-B14F-4D97-AF65-F5344CB8AC3E}">
        <p14:creationId xmlns:p14="http://schemas.microsoft.com/office/powerpoint/2010/main" val="30327117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dirty="0"/>
          </a:p>
        </p:txBody>
      </p:sp>
      <p:sp>
        <p:nvSpPr>
          <p:cNvPr id="69636" name="Slide Number Placeholder 3"/>
          <p:cNvSpPr>
            <a:spLocks noGrp="1"/>
          </p:cNvSpPr>
          <p:nvPr>
            <p:ph type="sldNum" sz="quarter" idx="5"/>
          </p:nvPr>
        </p:nvSpPr>
        <p:spPr>
          <a:noFill/>
        </p:spPr>
        <p:txBody>
          <a:bodyPr/>
          <a:lstStyle/>
          <a:p>
            <a:fld id="{0B37293B-789E-44DB-8359-422E88666828}" type="slidenum">
              <a:rPr lang="ar-SA" smtClean="0"/>
              <a:pPr/>
              <a:t>41</a:t>
            </a:fld>
            <a:endParaRPr lang="en-US" dirty="0"/>
          </a:p>
        </p:txBody>
      </p:sp>
    </p:spTree>
    <p:extLst>
      <p:ext uri="{BB962C8B-B14F-4D97-AF65-F5344CB8AC3E}">
        <p14:creationId xmlns:p14="http://schemas.microsoft.com/office/powerpoint/2010/main" val="39753906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a:t>People are unreasonable, illogical, and self-centered. </a:t>
            </a:r>
            <a:br>
              <a:rPr lang="en-US" dirty="0"/>
            </a:br>
            <a:r>
              <a:rPr lang="en-US" dirty="0"/>
              <a:t>Work with them anyway. </a:t>
            </a:r>
            <a:br>
              <a:rPr lang="en-US" dirty="0"/>
            </a:br>
            <a:br>
              <a:rPr lang="en-US" dirty="0"/>
            </a:br>
            <a:r>
              <a:rPr lang="en-US" dirty="0"/>
              <a:t>If you do good, people may accuse you of selfish motives. </a:t>
            </a:r>
            <a:br>
              <a:rPr lang="en-US" dirty="0"/>
            </a:br>
            <a:r>
              <a:rPr lang="en-US" dirty="0"/>
              <a:t>Do good anyway. </a:t>
            </a:r>
            <a:br>
              <a:rPr lang="en-US" dirty="0"/>
            </a:br>
            <a:br>
              <a:rPr lang="en-US" dirty="0"/>
            </a:br>
            <a:r>
              <a:rPr lang="en-US" dirty="0"/>
              <a:t>If you are successful, you may win false friends and true enemies. </a:t>
            </a:r>
            <a:br>
              <a:rPr lang="en-US" dirty="0"/>
            </a:br>
            <a:r>
              <a:rPr lang="en-US" dirty="0"/>
              <a:t>Succeed anyway. </a:t>
            </a:r>
            <a:br>
              <a:rPr lang="en-US" dirty="0"/>
            </a:br>
            <a:br>
              <a:rPr lang="en-US" dirty="0"/>
            </a:br>
            <a:r>
              <a:rPr lang="en-US" dirty="0"/>
              <a:t>The good you do today may be forgotten tomorrow. </a:t>
            </a:r>
            <a:br>
              <a:rPr lang="en-US" dirty="0"/>
            </a:br>
            <a:r>
              <a:rPr lang="en-US" dirty="0"/>
              <a:t>Do good anyway. </a:t>
            </a:r>
            <a:br>
              <a:rPr lang="en-US" dirty="0"/>
            </a:br>
            <a:br>
              <a:rPr lang="en-US" dirty="0"/>
            </a:br>
            <a:r>
              <a:rPr lang="en-US" dirty="0"/>
              <a:t>Honesty and transparency make you vulnerable. </a:t>
            </a:r>
            <a:br>
              <a:rPr lang="en-US" dirty="0"/>
            </a:br>
            <a:r>
              <a:rPr lang="en-US" dirty="0"/>
              <a:t>Be honest and transparent anyway. </a:t>
            </a:r>
            <a:br>
              <a:rPr lang="en-US" dirty="0"/>
            </a:br>
            <a:br>
              <a:rPr lang="en-US" dirty="0"/>
            </a:br>
            <a:r>
              <a:rPr lang="en-US" dirty="0"/>
              <a:t>What you spend years building may be destroyed overnight. </a:t>
            </a:r>
            <a:br>
              <a:rPr lang="en-US" dirty="0"/>
            </a:br>
            <a:r>
              <a:rPr lang="en-US" dirty="0"/>
              <a:t>Build anyway. </a:t>
            </a:r>
            <a:br>
              <a:rPr lang="en-US" dirty="0"/>
            </a:br>
            <a:br>
              <a:rPr lang="en-US" dirty="0"/>
            </a:br>
            <a:r>
              <a:rPr lang="en-US" dirty="0"/>
              <a:t>People who really want help may attack you if you help them. </a:t>
            </a:r>
            <a:br>
              <a:rPr lang="en-US" dirty="0"/>
            </a:br>
            <a:r>
              <a:rPr lang="en-US" dirty="0"/>
              <a:t>Help them anyway. </a:t>
            </a:r>
            <a:br>
              <a:rPr lang="en-US" dirty="0"/>
            </a:br>
            <a:br>
              <a:rPr lang="en-US" dirty="0"/>
            </a:br>
            <a:r>
              <a:rPr lang="en-US" dirty="0"/>
              <a:t>Give the world the best you have and you may get hurt. </a:t>
            </a:r>
            <a:br>
              <a:rPr lang="en-US" dirty="0"/>
            </a:br>
            <a:r>
              <a:rPr lang="en-US" dirty="0"/>
              <a:t>Give the world your best anyway. </a:t>
            </a:r>
          </a:p>
        </p:txBody>
      </p:sp>
      <p:sp>
        <p:nvSpPr>
          <p:cNvPr id="70660" name="Slide Number Placeholder 3"/>
          <p:cNvSpPr>
            <a:spLocks noGrp="1"/>
          </p:cNvSpPr>
          <p:nvPr>
            <p:ph type="sldNum" sz="quarter" idx="5"/>
          </p:nvPr>
        </p:nvSpPr>
        <p:spPr>
          <a:noFill/>
        </p:spPr>
        <p:txBody>
          <a:bodyPr/>
          <a:lstStyle/>
          <a:p>
            <a:fld id="{A3DCDE84-9DB8-49AC-8371-E1D04457C6A1}" type="slidenum">
              <a:rPr lang="ar-SA" smtClean="0"/>
              <a:pPr/>
              <a:t>42</a:t>
            </a:fld>
            <a:endParaRPr lang="en-US" dirty="0"/>
          </a:p>
        </p:txBody>
      </p:sp>
    </p:spTree>
    <p:extLst>
      <p:ext uri="{BB962C8B-B14F-4D97-AF65-F5344CB8AC3E}">
        <p14:creationId xmlns:p14="http://schemas.microsoft.com/office/powerpoint/2010/main" val="3808279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2648703-50D7-4557-A3AD-19BF97883B7F}" type="slidenum">
              <a:rPr lang="ar-SA" smtClean="0"/>
              <a:pPr/>
              <a:t>5</a:t>
            </a:fld>
            <a:endParaRPr lang="en-US" dirty="0"/>
          </a:p>
        </p:txBody>
      </p:sp>
      <p:sp>
        <p:nvSpPr>
          <p:cNvPr id="43011" name="Rectangle 2"/>
          <p:cNvSpPr>
            <a:spLocks noGrp="1" noRot="1" noChangeAspect="1" noChangeArrowheads="1" noTextEdit="1"/>
          </p:cNvSpPr>
          <p:nvPr>
            <p:ph type="sldImg"/>
          </p:nvPr>
        </p:nvSpPr>
        <p:spPr>
          <a:xfrm>
            <a:off x="1144588" y="685800"/>
            <a:ext cx="4572000" cy="3429000"/>
          </a:xfrm>
          <a:ln/>
        </p:spPr>
      </p:sp>
      <p:sp>
        <p:nvSpPr>
          <p:cNvPr id="43012" name="Rectangle 3"/>
          <p:cNvSpPr>
            <a:spLocks noGrp="1" noChangeArrowheads="1"/>
          </p:cNvSpPr>
          <p:nvPr>
            <p:ph type="body" idx="1"/>
          </p:nvPr>
        </p:nvSpPr>
        <p:spPr>
          <a:noFill/>
          <a:ln/>
        </p:spPr>
        <p:txBody>
          <a:bodyPr lIns="90187" tIns="45094" rIns="90187" bIns="45094"/>
          <a:lstStyle/>
          <a:p>
            <a:pPr>
              <a:buFontTx/>
              <a:buChar char="•"/>
            </a:pPr>
            <a:r>
              <a:rPr lang="en-US" dirty="0"/>
              <a:t> Creating excess inventory and warehousing of finished goods masks the root cause: wastes in manufacturing. </a:t>
            </a:r>
          </a:p>
          <a:p>
            <a:pPr>
              <a:buFontTx/>
              <a:buChar char="•"/>
            </a:pPr>
            <a:r>
              <a:rPr lang="en-US" dirty="0"/>
              <a:t>Our highest priority is to satisfy the customer through early and continuous delivery of valuable product. </a:t>
            </a:r>
          </a:p>
          <a:p>
            <a:pPr>
              <a:buFontTx/>
              <a:buChar char="•"/>
            </a:pPr>
            <a:r>
              <a:rPr lang="en-US" dirty="0"/>
              <a:t>Welcome changing requirements, even late in development. Agile processes harness change for the customer's competitive advantage. </a:t>
            </a:r>
          </a:p>
          <a:p>
            <a:pPr>
              <a:buFontTx/>
              <a:buChar char="•"/>
            </a:pPr>
            <a:r>
              <a:rPr lang="en-US" dirty="0"/>
              <a:t>Deliver working product frequently, from a couple of weeks to a couple of months, with a preference to the shorter timescale. </a:t>
            </a:r>
          </a:p>
          <a:p>
            <a:pPr>
              <a:buFontTx/>
              <a:buChar char="•"/>
            </a:pPr>
            <a:r>
              <a:rPr lang="en-US" dirty="0"/>
              <a:t>Business people and developers must work together daily throughout the project. </a:t>
            </a:r>
          </a:p>
          <a:p>
            <a:pPr>
              <a:buFontTx/>
              <a:buChar char="•"/>
            </a:pPr>
            <a:r>
              <a:rPr lang="en-US" dirty="0"/>
              <a:t>Build projects around motivated individuals. Give them the environment and support they need, and trust them to get the job done. </a:t>
            </a:r>
          </a:p>
          <a:p>
            <a:pPr>
              <a:buFontTx/>
              <a:buChar char="•"/>
            </a:pPr>
            <a:r>
              <a:rPr lang="en-US" dirty="0"/>
              <a:t>The most efficient and effective method of conveying information to and within a development team is face-to-face conversation. </a:t>
            </a:r>
          </a:p>
          <a:p>
            <a:pPr>
              <a:buFontTx/>
              <a:buChar char="•"/>
            </a:pPr>
            <a:r>
              <a:rPr lang="en-US" dirty="0"/>
              <a:t>Working product is the primary measure of progress. </a:t>
            </a:r>
          </a:p>
          <a:p>
            <a:pPr>
              <a:buFontTx/>
              <a:buChar char="•"/>
            </a:pPr>
            <a:r>
              <a:rPr lang="en-US" dirty="0"/>
              <a:t>Agile processes promote sustainable development. The management, developers, and users should be able to maintain a constant pace indefinitely. </a:t>
            </a:r>
          </a:p>
          <a:p>
            <a:pPr>
              <a:buFontTx/>
              <a:buChar char="•"/>
            </a:pPr>
            <a:r>
              <a:rPr lang="en-US" dirty="0"/>
              <a:t>Continuous attention to technical excellence and good design enhances agility. </a:t>
            </a:r>
          </a:p>
          <a:p>
            <a:pPr>
              <a:buFontTx/>
              <a:buChar char="•"/>
            </a:pPr>
            <a:r>
              <a:rPr lang="en-US" dirty="0"/>
              <a:t>Simplicity--the art of maximizing the amount of work not done--is essential. </a:t>
            </a:r>
          </a:p>
          <a:p>
            <a:pPr>
              <a:buFontTx/>
              <a:buChar char="•"/>
            </a:pPr>
            <a:r>
              <a:rPr lang="en-US" dirty="0"/>
              <a:t>The best architectures, requirements, and designs emerge from self-organizing teams. </a:t>
            </a:r>
          </a:p>
          <a:p>
            <a:pPr>
              <a:buFontTx/>
              <a:buChar char="•"/>
            </a:pPr>
            <a:r>
              <a:rPr lang="en-US" dirty="0"/>
              <a:t>At regular intervals, the team reflects on how to become more effective, then tunes and adjusts its behavior accordingly. </a:t>
            </a:r>
          </a:p>
        </p:txBody>
      </p:sp>
    </p:spTree>
    <p:extLst>
      <p:ext uri="{BB962C8B-B14F-4D97-AF65-F5344CB8AC3E}">
        <p14:creationId xmlns:p14="http://schemas.microsoft.com/office/powerpoint/2010/main" val="4246426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F21037A4-5AA3-420E-BB71-1A8A3958FCA8}" type="slidenum">
              <a:rPr lang="ar-SA" smtClean="0"/>
              <a:pPr/>
              <a:t>6</a:t>
            </a:fld>
            <a:endParaRPr lang="en-US" dirty="0"/>
          </a:p>
        </p:txBody>
      </p:sp>
      <p:sp>
        <p:nvSpPr>
          <p:cNvPr id="44035" name="Rectangle 2"/>
          <p:cNvSpPr>
            <a:spLocks noGrp="1" noRot="1" noChangeAspect="1" noChangeArrowheads="1" noTextEdit="1"/>
          </p:cNvSpPr>
          <p:nvPr>
            <p:ph type="sldImg"/>
          </p:nvPr>
        </p:nvSpPr>
        <p:spPr>
          <a:xfrm>
            <a:off x="1144588" y="685800"/>
            <a:ext cx="4572000" cy="3429000"/>
          </a:xfrm>
          <a:ln/>
        </p:spPr>
      </p:sp>
      <p:sp>
        <p:nvSpPr>
          <p:cNvPr id="44036" name="Rectangle 3"/>
          <p:cNvSpPr>
            <a:spLocks noGrp="1" noChangeArrowheads="1"/>
          </p:cNvSpPr>
          <p:nvPr>
            <p:ph type="body" idx="1"/>
          </p:nvPr>
        </p:nvSpPr>
        <p:spPr>
          <a:noFill/>
          <a:ln/>
        </p:spPr>
        <p:txBody>
          <a:bodyPr lIns="90187" tIns="45094" rIns="90187" bIns="45094"/>
          <a:lstStyle/>
          <a:p>
            <a:pPr>
              <a:buFontTx/>
              <a:buChar char="•"/>
            </a:pPr>
            <a:r>
              <a:rPr lang="en-US" dirty="0"/>
              <a:t> All conditions existing in the workplace that act to complicate or impede efficiency in meeting desired product or service requirements are the focus of improvement. This includes housekeeping, the 5 steps of which are diagrammed above.</a:t>
            </a:r>
          </a:p>
          <a:p>
            <a:pPr>
              <a:buFontTx/>
              <a:buChar char="•"/>
            </a:pPr>
            <a:r>
              <a:rPr lang="en-US" dirty="0"/>
              <a:t> Rocks In a Jar </a:t>
            </a:r>
          </a:p>
          <a:p>
            <a:pPr>
              <a:buFontTx/>
              <a:buChar char="•"/>
            </a:pPr>
            <a:r>
              <a:rPr lang="en-US" dirty="0"/>
              <a:t>One day an expert in time management was speaking to a group of business students and, to drive home a point, used a illustration those students will never forget. </a:t>
            </a:r>
          </a:p>
          <a:p>
            <a:pPr>
              <a:buFontTx/>
              <a:buChar char="•"/>
            </a:pPr>
            <a:r>
              <a:rPr lang="en-US" dirty="0"/>
              <a:t>As he stood in front of the group of high powered overachievers he said, "Okay, time for a quiz." Then he pulled out a one-gallon, wide mouthed Mason jar and set it on the table in front of him. Then he produced about a dozen fist-sized rocks and carefully placed them, one at a time, into the jar. </a:t>
            </a:r>
          </a:p>
          <a:p>
            <a:pPr>
              <a:buFontTx/>
              <a:buChar char="•"/>
            </a:pPr>
            <a:r>
              <a:rPr lang="en-US" dirty="0"/>
              <a:t>When the jar was filled to the top and no more rocks would fit inside, he asked, "Is this jar full?“ </a:t>
            </a:r>
          </a:p>
          <a:p>
            <a:pPr>
              <a:buFontTx/>
              <a:buChar char="•"/>
            </a:pPr>
            <a:r>
              <a:rPr lang="en-US" dirty="0"/>
              <a:t>Everyone in the class said, "Yes." Then he said, "Really?" He reached under the table and pulled out a bucket of gravel. Then he dumped some gravel in and shook the jar causing pieces of gravel to work themselves down into the space between the big rocks. </a:t>
            </a:r>
          </a:p>
          <a:p>
            <a:pPr>
              <a:buFontTx/>
              <a:buChar char="•"/>
            </a:pPr>
            <a:r>
              <a:rPr lang="en-US" dirty="0"/>
              <a:t>Then he asked the group once more, "Is the jar full?" By this time the class was on to him. "Probably not," one of them answered. "Good!" he replied. He reached under the table and brought out a bucket of  sand. He started dumping the sand in the jar and it went into all of the spaces left between the rocks and the gravel. </a:t>
            </a:r>
          </a:p>
          <a:p>
            <a:pPr>
              <a:buFontTx/>
              <a:buChar char="•"/>
            </a:pPr>
            <a:r>
              <a:rPr lang="en-US" dirty="0"/>
              <a:t>Once more he asked the question, "Is this jar full?" "No!" the class shouted. Once again he said, "Good." Then he grabbed a pitcher of water and began to pour it in until the jar was filled to the brim. </a:t>
            </a:r>
          </a:p>
          <a:p>
            <a:pPr>
              <a:buFontTx/>
              <a:buChar char="•"/>
            </a:pPr>
            <a:r>
              <a:rPr lang="en-US" dirty="0"/>
              <a:t>Then he looked at the class and asked, "What is the point of this illustration?" </a:t>
            </a:r>
          </a:p>
          <a:p>
            <a:pPr>
              <a:buFontTx/>
              <a:buChar char="•"/>
            </a:pPr>
            <a:r>
              <a:rPr lang="en-US" dirty="0"/>
              <a:t>One eager beaver raised his hand and said, "The point is, no matter how full your schedule is, if you try really hard you can always fit some more things in it!" </a:t>
            </a:r>
          </a:p>
          <a:p>
            <a:pPr>
              <a:buFontTx/>
              <a:buChar char="•"/>
            </a:pPr>
            <a:r>
              <a:rPr lang="en-US" dirty="0"/>
              <a:t>"No," the speaker replied, "that's not the point. The truth this illustration teaches us is: If you don't put the big rocks in first, you'll never get them in at all." </a:t>
            </a:r>
          </a:p>
          <a:p>
            <a:pPr>
              <a:buFontTx/>
              <a:buChar char="•"/>
            </a:pPr>
            <a:r>
              <a:rPr lang="en-US" dirty="0"/>
              <a:t>What are the 'big rocks' in your life? Your children.... Your loved ones.... Your education.... Your dreams... A worthy cause.... Teaching or mentoring others.... Doing things that you love.... Time for yourself.... Your health.... Your significant other. </a:t>
            </a:r>
          </a:p>
          <a:p>
            <a:pPr>
              <a:buFontTx/>
              <a:buChar char="•"/>
            </a:pPr>
            <a:r>
              <a:rPr lang="en-US" dirty="0"/>
              <a:t>Remember to put these BIG ROCKS in first or you'll never get them in at all. </a:t>
            </a:r>
          </a:p>
          <a:p>
            <a:pPr>
              <a:buFontTx/>
              <a:buChar char="•"/>
            </a:pPr>
            <a:r>
              <a:rPr lang="en-US" dirty="0"/>
              <a:t>If you sweat the little stuff (the gravel, the sand) then you'll fill your life with little things you worry about that don't really matter, and you'll never have the real quality time you need to spend on </a:t>
            </a:r>
          </a:p>
          <a:p>
            <a:pPr>
              <a:buFontTx/>
              <a:buChar char="•"/>
            </a:pPr>
            <a:r>
              <a:rPr lang="en-US" dirty="0"/>
              <a:t> the big, important stuff (the big rocks). So, tonight, or in the morning, when you are reflecting on this short story, ask yourself this question: What are the 'big rocks' in my life? Then, put those in your jar first. </a:t>
            </a:r>
          </a:p>
          <a:p>
            <a:pPr>
              <a:buFontTx/>
              <a:buChar char="•"/>
            </a:pPr>
            <a:endParaRPr lang="en-US" dirty="0"/>
          </a:p>
        </p:txBody>
      </p:sp>
    </p:spTree>
    <p:extLst>
      <p:ext uri="{BB962C8B-B14F-4D97-AF65-F5344CB8AC3E}">
        <p14:creationId xmlns:p14="http://schemas.microsoft.com/office/powerpoint/2010/main" val="2815608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8980DCA6-B027-4151-AF59-72590522F242}" type="slidenum">
              <a:rPr lang="ar-SA" smtClean="0"/>
              <a:pPr/>
              <a:t>7</a:t>
            </a:fld>
            <a:endParaRPr lang="en-US" dirty="0"/>
          </a:p>
        </p:txBody>
      </p:sp>
      <p:sp>
        <p:nvSpPr>
          <p:cNvPr id="45059" name="Rectangle 2"/>
          <p:cNvSpPr>
            <a:spLocks noGrp="1" noRot="1" noChangeAspect="1" noChangeArrowheads="1" noTextEdit="1"/>
          </p:cNvSpPr>
          <p:nvPr>
            <p:ph type="sldImg"/>
          </p:nvPr>
        </p:nvSpPr>
        <p:spPr>
          <a:xfrm>
            <a:off x="1144588" y="685800"/>
            <a:ext cx="4572000" cy="3429000"/>
          </a:xfrm>
          <a:ln/>
        </p:spPr>
      </p:sp>
      <p:sp>
        <p:nvSpPr>
          <p:cNvPr id="45060" name="Rectangle 3"/>
          <p:cNvSpPr>
            <a:spLocks noGrp="1" noChangeArrowheads="1"/>
          </p:cNvSpPr>
          <p:nvPr>
            <p:ph type="body" idx="1"/>
          </p:nvPr>
        </p:nvSpPr>
        <p:spPr>
          <a:noFill/>
          <a:ln/>
        </p:spPr>
        <p:txBody>
          <a:bodyPr lIns="90187" tIns="45094" rIns="90187" bIns="45094"/>
          <a:lstStyle/>
          <a:p>
            <a:r>
              <a:rPr lang="en-US" dirty="0"/>
              <a:t>Exercise objectives:</a:t>
            </a:r>
          </a:p>
          <a:p>
            <a:pPr>
              <a:buFontTx/>
              <a:buChar char="•"/>
            </a:pPr>
            <a:r>
              <a:rPr lang="en-US" dirty="0"/>
              <a:t> Use the 9 waste definitions as applied to the participants workplace</a:t>
            </a:r>
          </a:p>
          <a:p>
            <a:pPr>
              <a:buFontTx/>
              <a:buChar char="•"/>
            </a:pPr>
            <a:r>
              <a:rPr lang="en-US" dirty="0"/>
              <a:t> Apply the “5 Whys” approach to identifying possible root causes</a:t>
            </a:r>
          </a:p>
          <a:p>
            <a:pPr>
              <a:buFontTx/>
              <a:buChar char="•"/>
            </a:pPr>
            <a:r>
              <a:rPr lang="en-US" dirty="0"/>
              <a:t> Brainstorm solution possibilities</a:t>
            </a:r>
          </a:p>
          <a:p>
            <a:pPr>
              <a:buFontTx/>
              <a:buChar char="•"/>
            </a:pPr>
            <a:r>
              <a:rPr lang="en-US" dirty="0"/>
              <a:t> Identify potential follow-up measures of solution effectiveness</a:t>
            </a:r>
          </a:p>
          <a:p>
            <a:pPr>
              <a:buFontTx/>
              <a:buChar char="•"/>
            </a:pPr>
            <a:r>
              <a:rPr lang="en-US" dirty="0"/>
              <a:t>Downtime:</a:t>
            </a:r>
          </a:p>
          <a:p>
            <a:pPr>
              <a:buFontTx/>
              <a:buChar char="•"/>
            </a:pPr>
            <a:r>
              <a:rPr lang="en-US" dirty="0"/>
              <a:t>• Defects rework: Repeating blood tests due to specimen mislabeling, medication errors (wrong dosage), non-compliance with agreed practice D</a:t>
            </a:r>
          </a:p>
          <a:p>
            <a:pPr>
              <a:buFontTx/>
              <a:buChar char="•"/>
            </a:pPr>
            <a:r>
              <a:rPr lang="en-US" dirty="0"/>
              <a:t> </a:t>
            </a:r>
          </a:p>
          <a:p>
            <a:pPr>
              <a:buFontTx/>
              <a:buChar char="•"/>
            </a:pPr>
            <a:r>
              <a:rPr lang="en-US" dirty="0"/>
              <a:t>•Overproduction: Ordering of X-ray daily in ICU, mixing drugs in advance, hourly monitoring of patient when not required, printing of sticky labels before patients’ admission O</a:t>
            </a:r>
          </a:p>
          <a:p>
            <a:pPr>
              <a:buFontTx/>
              <a:buChar char="•"/>
            </a:pPr>
            <a:r>
              <a:rPr lang="en-US" dirty="0"/>
              <a:t> </a:t>
            </a:r>
          </a:p>
          <a:p>
            <a:pPr>
              <a:buFontTx/>
              <a:buChar char="•"/>
            </a:pPr>
            <a:r>
              <a:rPr lang="en-US" dirty="0"/>
              <a:t>•Waiting: Doctor waiting for mobile X-ray at OT, waiting to be discharged, waiting for bed assignments, waiting for treatment, waiting for diagnostic tests, waiting for approval, waiting for supplies, waiting for doctor/nurse W</a:t>
            </a:r>
          </a:p>
          <a:p>
            <a:pPr>
              <a:buFontTx/>
              <a:buChar char="•"/>
            </a:pPr>
            <a:r>
              <a:rPr lang="en-US" dirty="0"/>
              <a:t> </a:t>
            </a:r>
          </a:p>
          <a:p>
            <a:pPr>
              <a:buFontTx/>
              <a:buChar char="•"/>
            </a:pPr>
            <a:r>
              <a:rPr lang="en-US" dirty="0"/>
              <a:t>•Not using staff talents: Supervisors giving solutions without discussing with staff, nurses couriering routine samples to lab, nurses collecting medicines from pharmacy, nurses taking phone calls which can be dealt with by AO N</a:t>
            </a:r>
          </a:p>
          <a:p>
            <a:pPr>
              <a:buFontTx/>
              <a:buChar char="•"/>
            </a:pPr>
            <a:r>
              <a:rPr lang="en-US" dirty="0"/>
              <a:t> </a:t>
            </a:r>
          </a:p>
          <a:p>
            <a:pPr>
              <a:buFontTx/>
              <a:buChar char="•"/>
            </a:pPr>
            <a:r>
              <a:rPr lang="en-US" dirty="0"/>
              <a:t>•Transportation: Retrieval of notes from another place, movement of required equipment or supplies from another place T</a:t>
            </a:r>
          </a:p>
          <a:p>
            <a:pPr>
              <a:buFontTx/>
              <a:buChar char="•"/>
            </a:pPr>
            <a:r>
              <a:rPr lang="en-US" dirty="0"/>
              <a:t> </a:t>
            </a:r>
          </a:p>
          <a:p>
            <a:pPr>
              <a:buFontTx/>
              <a:buChar char="•"/>
            </a:pPr>
            <a:r>
              <a:rPr lang="en-US" dirty="0"/>
              <a:t>•Inventory: Stocking of unnecessary supplies, lab specimens awaiting analysis, over ordering supplies even if enough stock, stock obsolete items, insufficient stock I</a:t>
            </a:r>
          </a:p>
          <a:p>
            <a:pPr>
              <a:buFontTx/>
              <a:buChar char="•"/>
            </a:pPr>
            <a:r>
              <a:rPr lang="en-US" dirty="0"/>
              <a:t> </a:t>
            </a:r>
          </a:p>
          <a:p>
            <a:pPr>
              <a:buFontTx/>
              <a:buChar char="•"/>
            </a:pPr>
            <a:r>
              <a:rPr lang="en-US" dirty="0"/>
              <a:t>•Motion: Doctor walking back and forth to look for KY jelly (lubricant), nurses looking for case notes and supplies, doctors rounding in different wards/buildings because of overflow, delivering medicines M</a:t>
            </a:r>
          </a:p>
          <a:p>
            <a:pPr>
              <a:buFontTx/>
              <a:buChar char="•"/>
            </a:pPr>
            <a:r>
              <a:rPr lang="en-US" dirty="0"/>
              <a:t> </a:t>
            </a:r>
          </a:p>
          <a:p>
            <a:pPr>
              <a:buFontTx/>
              <a:buChar char="•"/>
            </a:pPr>
            <a:r>
              <a:rPr lang="en-US" dirty="0"/>
              <a:t>•Excessive processing: Asking patients repeatedly for same info, duplication of paperwork, redundant processes (repeated faxing as a form of communication), repeating lab tests unnecessarily, repeat phone calls to clarify information E</a:t>
            </a:r>
          </a:p>
          <a:p>
            <a:pPr>
              <a:buFontTx/>
              <a:buChar char="•"/>
            </a:pPr>
            <a:endParaRPr lang="en-US"/>
          </a:p>
          <a:p>
            <a:pPr>
              <a:buFontTx/>
              <a:buChar char="•"/>
            </a:pPr>
            <a:r>
              <a:rPr lang="en-US"/>
              <a:t>These </a:t>
            </a:r>
            <a:r>
              <a:rPr lang="en-US" dirty="0"/>
              <a:t>are the eight wastes, which can be remembered with the mnemonic TIM WOODS. 1. Transport – waste transport refers to the excess movement of the product, patient/service user or medical records, supplies and equipment through the process. Some amount of transportation will be necessary depending on hospital or clinic layouts – but ask yourself, “Have we </a:t>
            </a:r>
            <a:r>
              <a:rPr lang="en-US" dirty="0" err="1"/>
              <a:t>optimised</a:t>
            </a:r>
            <a:r>
              <a:rPr lang="en-US" dirty="0"/>
              <a:t> or </a:t>
            </a:r>
            <a:r>
              <a:rPr lang="en-US" dirty="0" err="1"/>
              <a:t>minimised</a:t>
            </a:r>
            <a:r>
              <a:rPr lang="en-US" dirty="0"/>
              <a:t> transportation?” This is where spaghetti diagrams can be particularly useful. Your service redesign could take patient/service user walking distances into account. 2. Inventory – wasteful inventory is usually excessive inventory – deﬁned as having more of a particular item than is needed to perform the process. Excess inventories tie up resources – hospital cash is used to pay for these materials that sit in store cupboards. Often we spend additional money to store these items – shelving, etc. As inventories grow so the space required to store them increases – and this may mean that material has to be stored remotely from the point of use – this in turn can lead to additional transportation waste.</a:t>
            </a:r>
          </a:p>
          <a:p>
            <a:pPr>
              <a:buFontTx/>
              <a:buChar char="•"/>
            </a:pPr>
            <a:r>
              <a:rPr lang="en-US" dirty="0"/>
              <a:t>Large inventories also have the effect of hiding out-of-date and obsolescent material. In one south west NHS trust, a review of the </a:t>
            </a:r>
            <a:r>
              <a:rPr lang="en-US" dirty="0" err="1"/>
              <a:t>haematology</a:t>
            </a:r>
            <a:r>
              <a:rPr lang="en-US" dirty="0"/>
              <a:t> inventories revealed 17 boxes of thermal printing paper, even though the department no longer used a thermal printer! This excess inventory was purchased to take advantage of lower bulk prices - which proved more expensive as actual usage was not considered. The primary consideration here is customer and patient/service user needs – but we aim to meet those needs with the lowest possible inventory levels. Remember that although too much inventory wastes space and ﬁnancial resources, running out of an item can lead to additional motion, transportation, costs and also the additional expedition required. In a lean and efﬁcient process, we aim for the right level of supplies and inventory close to the point of use – ensuring that patient/service user care can be delivered. 3. Motion – while transportation considers the movement of the product or patient/service user, the waste of motion refers to employees. Service re-design should aim to reduce or eliminate the extra motion that poor system design often creates. A system with optimal motion reduces employee fatigue and frees up valuable time to focus on the value add activities within our processes. Often in a healthcare environment the wasted motion is walking. It may well be considered ‘part of the job’ – but it is very rarely a value add activity. Does the amount of walking you have to do add value from the patient/service user perspective? Walking waste can often be addressed by improving the layout of work areas and the location of supplies and equipment. Other forms of waste motion could be stretching or reaching. 4. Waiting – waiting refers to those points in the process where nothing is happening – no value is being added. Patient/service user waiting rooms is one obvious example – often due to poor ﬂow (see ﬂow – reduce unnecessary waits) or scheduling. Racks of histology specimens waiting for diagnosis, or surgical instruments waiting to be </a:t>
            </a:r>
            <a:r>
              <a:rPr lang="en-US" dirty="0" err="1"/>
              <a:t>sterilised</a:t>
            </a:r>
            <a:r>
              <a:rPr lang="en-US" dirty="0"/>
              <a:t> are other examples – often due to batching of work and no consideration of FIFO (ﬁrst in ﬁrst out) planning. 5. Over production – this is waste where an excess of a product or service is being created without there being any need for them. Examples may include patient/service user meals, IT reporting or pharmacy medications for patients/service users who have already been discharged. 6. Over processing – doing unnecessary work or work to a higher quality than the customer requires. 7. Defects – any work activities not done ‘right ﬁrst time’. 8. Skills – not using people to the best of their abilities. One example could be bed managers acting as porters, but can also be created through not engaging employees or listening to their ideas.</a:t>
            </a:r>
          </a:p>
          <a:p>
            <a:pPr>
              <a:buFontTx/>
              <a:buChar char="•"/>
            </a:pPr>
            <a:endParaRPr lang="en-US" dirty="0"/>
          </a:p>
          <a:p>
            <a:r>
              <a:rPr lang="en-US" sz="1200" b="0" i="0" u="none" strike="noStrike" kern="1200" dirty="0">
                <a:solidFill>
                  <a:schemeClr val="tx1"/>
                </a:solidFill>
                <a:effectLst/>
                <a:latin typeface="Times New Roman" pitchFamily="18" charset="0"/>
                <a:ea typeface="+mn-ea"/>
                <a:cs typeface="+mn-cs"/>
              </a:rPr>
              <a:t>Eliminate waste.</a:t>
            </a:r>
          </a:p>
          <a:p>
            <a:r>
              <a:rPr lang="en-US" sz="1200" b="0" i="0" u="none" strike="noStrike" kern="1200" dirty="0">
                <a:solidFill>
                  <a:schemeClr val="tx1"/>
                </a:solidFill>
                <a:effectLst/>
                <a:latin typeface="Times New Roman" pitchFamily="18" charset="0"/>
                <a:ea typeface="+mn-ea"/>
                <a:cs typeface="+mn-cs"/>
              </a:rPr>
              <a:t>Minimize inventory.</a:t>
            </a:r>
          </a:p>
          <a:p>
            <a:r>
              <a:rPr lang="en-US" sz="1200" b="0" i="0" u="none" strike="noStrike" kern="1200" dirty="0">
                <a:solidFill>
                  <a:schemeClr val="tx1"/>
                </a:solidFill>
                <a:effectLst/>
                <a:latin typeface="Times New Roman" pitchFamily="18" charset="0"/>
                <a:ea typeface="+mn-ea"/>
                <a:cs typeface="+mn-cs"/>
              </a:rPr>
              <a:t>Maximize flow.</a:t>
            </a:r>
          </a:p>
          <a:p>
            <a:r>
              <a:rPr lang="en-US" sz="1200" b="0" i="0" u="none" strike="noStrike" kern="1200" dirty="0">
                <a:solidFill>
                  <a:schemeClr val="tx1"/>
                </a:solidFill>
                <a:effectLst/>
                <a:latin typeface="Times New Roman" pitchFamily="18" charset="0"/>
                <a:ea typeface="+mn-ea"/>
                <a:cs typeface="+mn-cs"/>
              </a:rPr>
              <a:t>Pull production from customer demand.</a:t>
            </a:r>
          </a:p>
          <a:p>
            <a:r>
              <a:rPr lang="en-US" sz="1200" b="0" i="0" u="none" strike="noStrike" kern="1200" dirty="0">
                <a:solidFill>
                  <a:schemeClr val="tx1"/>
                </a:solidFill>
                <a:effectLst/>
                <a:latin typeface="Times New Roman" pitchFamily="18" charset="0"/>
                <a:ea typeface="+mn-ea"/>
                <a:cs typeface="+mn-cs"/>
              </a:rPr>
              <a:t>Meet customer requirements.</a:t>
            </a:r>
          </a:p>
          <a:p>
            <a:r>
              <a:rPr lang="en-US" sz="1200" b="0" i="0" u="none" strike="noStrike" kern="1200" dirty="0">
                <a:solidFill>
                  <a:schemeClr val="tx1"/>
                </a:solidFill>
                <a:effectLst/>
                <a:latin typeface="Times New Roman" pitchFamily="18" charset="0"/>
                <a:ea typeface="+mn-ea"/>
                <a:cs typeface="+mn-cs"/>
              </a:rPr>
              <a:t>Do it right the first time.</a:t>
            </a:r>
          </a:p>
          <a:p>
            <a:r>
              <a:rPr lang="en-US" sz="1200" b="0" i="0" u="none" strike="noStrike" kern="1200" dirty="0">
                <a:solidFill>
                  <a:schemeClr val="tx1"/>
                </a:solidFill>
                <a:effectLst/>
                <a:latin typeface="Times New Roman" pitchFamily="18" charset="0"/>
                <a:ea typeface="+mn-ea"/>
                <a:cs typeface="+mn-cs"/>
              </a:rPr>
              <a:t>Empower workers.</a:t>
            </a:r>
          </a:p>
          <a:p>
            <a:r>
              <a:rPr lang="en-US" sz="1200" b="0" i="0" u="none" strike="noStrike" kern="1200" dirty="0">
                <a:solidFill>
                  <a:schemeClr val="tx1"/>
                </a:solidFill>
                <a:effectLst/>
                <a:latin typeface="Times New Roman" pitchFamily="18" charset="0"/>
                <a:ea typeface="+mn-ea"/>
                <a:cs typeface="+mn-cs"/>
              </a:rPr>
              <a:t>Design for rapid changeover.</a:t>
            </a:r>
          </a:p>
          <a:p>
            <a:r>
              <a:rPr lang="en-US" sz="1200" b="0" i="0" u="none" strike="noStrike" kern="1200" dirty="0">
                <a:solidFill>
                  <a:schemeClr val="tx1"/>
                </a:solidFill>
                <a:effectLst/>
                <a:latin typeface="Times New Roman" pitchFamily="18" charset="0"/>
                <a:ea typeface="+mn-ea"/>
                <a:cs typeface="+mn-cs"/>
              </a:rPr>
              <a:t>Partner with suppliers.</a:t>
            </a:r>
          </a:p>
          <a:p>
            <a:r>
              <a:rPr lang="en-US" sz="1200" b="0" i="0" u="none" strike="noStrike" kern="1200" dirty="0">
                <a:solidFill>
                  <a:schemeClr val="tx1"/>
                </a:solidFill>
                <a:effectLst/>
                <a:latin typeface="Times New Roman" pitchFamily="18" charset="0"/>
                <a:ea typeface="+mn-ea"/>
                <a:cs typeface="+mn-cs"/>
              </a:rPr>
              <a:t>Create a culture of continuous improvement.</a:t>
            </a:r>
          </a:p>
          <a:p>
            <a:pPr>
              <a:buFontTx/>
              <a:buChar char="•"/>
            </a:pPr>
            <a:endParaRPr lang="en-US" dirty="0"/>
          </a:p>
          <a:p>
            <a:r>
              <a:rPr lang="en-US" b="1" dirty="0"/>
              <a:t>To measure financial performance:</a:t>
            </a:r>
          </a:p>
          <a:p>
            <a:r>
              <a:rPr lang="en-US" dirty="0"/>
              <a:t>1. Net Profit</a:t>
            </a:r>
          </a:p>
          <a:p>
            <a:r>
              <a:rPr lang="en-US" dirty="0"/>
              <a:t>2. Net Profit Margin</a:t>
            </a:r>
          </a:p>
          <a:p>
            <a:r>
              <a:rPr lang="en-US" dirty="0"/>
              <a:t>3. Gross Profit Margin</a:t>
            </a:r>
          </a:p>
          <a:p>
            <a:r>
              <a:rPr lang="en-US" dirty="0"/>
              <a:t>4. Operating Profit Margin</a:t>
            </a:r>
          </a:p>
          <a:p>
            <a:r>
              <a:rPr lang="en-US" dirty="0"/>
              <a:t>5. EBITDA</a:t>
            </a:r>
          </a:p>
          <a:p>
            <a:r>
              <a:rPr lang="en-US" dirty="0"/>
              <a:t>6. Revenue Growth Rate</a:t>
            </a:r>
          </a:p>
          <a:p>
            <a:r>
              <a:rPr lang="en-US" dirty="0"/>
              <a:t>7. Total Shareholder Return (TSR)</a:t>
            </a:r>
          </a:p>
          <a:p>
            <a:r>
              <a:rPr lang="en-US" dirty="0"/>
              <a:t>8. Economic Value Added (EVA)</a:t>
            </a:r>
          </a:p>
          <a:p>
            <a:r>
              <a:rPr lang="en-US" dirty="0"/>
              <a:t>9. Return on Investment (ROI)</a:t>
            </a:r>
          </a:p>
          <a:p>
            <a:r>
              <a:rPr lang="en-US" dirty="0"/>
              <a:t>10. Return on Capital Employed (ROCE)</a:t>
            </a:r>
          </a:p>
          <a:p>
            <a:r>
              <a:rPr lang="en-US" dirty="0"/>
              <a:t>11. Return on Assets (ROA)</a:t>
            </a:r>
          </a:p>
          <a:p>
            <a:r>
              <a:rPr lang="en-US" dirty="0"/>
              <a:t>12. Return on Equity (ROE)</a:t>
            </a:r>
          </a:p>
          <a:p>
            <a:r>
              <a:rPr lang="en-US" dirty="0"/>
              <a:t>13. Debt-to-Equity (D/E) Ratio</a:t>
            </a:r>
          </a:p>
          <a:p>
            <a:r>
              <a:rPr lang="en-US" dirty="0"/>
              <a:t>14. Cash Conversion Cycle (CCC)</a:t>
            </a:r>
          </a:p>
          <a:p>
            <a:r>
              <a:rPr lang="en-US" dirty="0"/>
              <a:t>15. Working Capital Ratio</a:t>
            </a:r>
          </a:p>
          <a:p>
            <a:r>
              <a:rPr lang="en-US" dirty="0"/>
              <a:t>16. Operating Expense Ratio (OER)</a:t>
            </a:r>
          </a:p>
          <a:p>
            <a:r>
              <a:rPr lang="en-US" dirty="0"/>
              <a:t>17. CAPEX to Sales Ratio</a:t>
            </a:r>
          </a:p>
          <a:p>
            <a:r>
              <a:rPr lang="en-US" dirty="0"/>
              <a:t>18. Price Earnings Ratio (P/E Ratio)</a:t>
            </a:r>
          </a:p>
          <a:p>
            <a:r>
              <a:rPr lang="en-US" b="1" dirty="0"/>
              <a:t>To understand your customers:</a:t>
            </a:r>
          </a:p>
          <a:p>
            <a:r>
              <a:rPr lang="en-US" dirty="0"/>
              <a:t>19. Net Promoter Score (NPS)</a:t>
            </a:r>
          </a:p>
          <a:p>
            <a:r>
              <a:rPr lang="en-US" dirty="0"/>
              <a:t>20. Customer Retention Rate</a:t>
            </a:r>
          </a:p>
          <a:p>
            <a:r>
              <a:rPr lang="en-US" dirty="0"/>
              <a:t>21. Customer Satisfaction Index</a:t>
            </a:r>
          </a:p>
          <a:p>
            <a:r>
              <a:rPr lang="en-US" dirty="0"/>
              <a:t>22. Customer Profitability Score</a:t>
            </a:r>
          </a:p>
          <a:p>
            <a:r>
              <a:rPr lang="en-US" dirty="0"/>
              <a:t>23. Customer Lifetime Value</a:t>
            </a:r>
          </a:p>
          <a:p>
            <a:r>
              <a:rPr lang="en-US" dirty="0"/>
              <a:t>24. Customer Turnover Rate</a:t>
            </a:r>
          </a:p>
          <a:p>
            <a:r>
              <a:rPr lang="en-US" dirty="0"/>
              <a:t>25. Customer Engagement</a:t>
            </a:r>
          </a:p>
          <a:p>
            <a:r>
              <a:rPr lang="en-US" dirty="0"/>
              <a:t>26. Customer Complaints</a:t>
            </a:r>
          </a:p>
          <a:p>
            <a:r>
              <a:rPr lang="en-US" b="1" dirty="0"/>
              <a:t>To gauge your market and marketing efforts:</a:t>
            </a:r>
          </a:p>
          <a:p>
            <a:r>
              <a:rPr lang="en-US" dirty="0"/>
              <a:t>27. Market Growth Rate</a:t>
            </a:r>
          </a:p>
          <a:p>
            <a:r>
              <a:rPr lang="en-US" dirty="0"/>
              <a:t>28. Market Share</a:t>
            </a:r>
          </a:p>
          <a:p>
            <a:r>
              <a:rPr lang="en-US" dirty="0"/>
              <a:t>29. Brand Equity</a:t>
            </a:r>
          </a:p>
          <a:p>
            <a:r>
              <a:rPr lang="en-US" dirty="0"/>
              <a:t>30. Cost per Lead</a:t>
            </a:r>
          </a:p>
          <a:p>
            <a:r>
              <a:rPr lang="en-US" dirty="0"/>
              <a:t>31. Conversion Rate</a:t>
            </a:r>
          </a:p>
          <a:p>
            <a:r>
              <a:rPr lang="en-US" dirty="0"/>
              <a:t>32. Search Engine Rankings (by keyword) and click-through rate</a:t>
            </a:r>
          </a:p>
          <a:p>
            <a:r>
              <a:rPr lang="en-US" dirty="0"/>
              <a:t>33. Page Views and Bounce Rate</a:t>
            </a:r>
          </a:p>
          <a:p>
            <a:r>
              <a:rPr lang="en-US" dirty="0"/>
              <a:t>34. Customer Online Engagement Level</a:t>
            </a:r>
          </a:p>
          <a:p>
            <a:r>
              <a:rPr lang="en-US" dirty="0"/>
              <a:t>35. Online Share of Voice (OSOV)</a:t>
            </a:r>
          </a:p>
          <a:p>
            <a:r>
              <a:rPr lang="en-US" dirty="0"/>
              <a:t>36. Social Networking Footprint</a:t>
            </a:r>
          </a:p>
          <a:p>
            <a:r>
              <a:rPr lang="en-US" dirty="0"/>
              <a:t>37. </a:t>
            </a:r>
            <a:r>
              <a:rPr lang="en-US" dirty="0" err="1"/>
              <a:t>Klout</a:t>
            </a:r>
            <a:r>
              <a:rPr lang="en-US" dirty="0"/>
              <a:t> Score</a:t>
            </a:r>
          </a:p>
          <a:p>
            <a:r>
              <a:rPr lang="en-US" b="1" dirty="0"/>
              <a:t>To measure your operational performance:</a:t>
            </a:r>
          </a:p>
          <a:p>
            <a:r>
              <a:rPr lang="en-US" dirty="0"/>
              <a:t>38. Six Sigma Level</a:t>
            </a:r>
          </a:p>
          <a:p>
            <a:r>
              <a:rPr lang="en-US" dirty="0"/>
              <a:t>39. Capacity </a:t>
            </a:r>
            <a:r>
              <a:rPr lang="en-US" dirty="0" err="1"/>
              <a:t>Utilisation</a:t>
            </a:r>
            <a:r>
              <a:rPr lang="en-US" dirty="0"/>
              <a:t> Rate (CUR)</a:t>
            </a:r>
          </a:p>
          <a:p>
            <a:r>
              <a:rPr lang="en-US" dirty="0"/>
              <a:t>40. Process Waste Level</a:t>
            </a:r>
          </a:p>
          <a:p>
            <a:r>
              <a:rPr lang="en-US" dirty="0"/>
              <a:t>41. Order </a:t>
            </a:r>
            <a:r>
              <a:rPr lang="en-US" dirty="0" err="1"/>
              <a:t>Fulfilment</a:t>
            </a:r>
            <a:r>
              <a:rPr lang="en-US" dirty="0"/>
              <a:t> Cycle Time</a:t>
            </a:r>
          </a:p>
          <a:p>
            <a:r>
              <a:rPr lang="en-US" dirty="0"/>
              <a:t>42. Delivery In Full, On Time (DIFOT) Rate</a:t>
            </a:r>
          </a:p>
          <a:p>
            <a:r>
              <a:rPr lang="en-US" dirty="0"/>
              <a:t>43. Inventory Shrinkage Rate (ISR)</a:t>
            </a:r>
          </a:p>
          <a:p>
            <a:r>
              <a:rPr lang="en-US" dirty="0"/>
              <a:t>44. Project Schedule Variance (PSV)</a:t>
            </a:r>
          </a:p>
          <a:p>
            <a:r>
              <a:rPr lang="en-US" dirty="0"/>
              <a:t>45. Project Cost Variance (PCV)</a:t>
            </a:r>
          </a:p>
          <a:p>
            <a:r>
              <a:rPr lang="en-US" dirty="0"/>
              <a:t>46. Earned Value (EV) Metric</a:t>
            </a:r>
          </a:p>
          <a:p>
            <a:r>
              <a:rPr lang="en-US" dirty="0"/>
              <a:t>47. Innovation Pipeline Strength (IPS)</a:t>
            </a:r>
          </a:p>
          <a:p>
            <a:r>
              <a:rPr lang="en-US" dirty="0"/>
              <a:t>48. Return on Innovation Investment (ROI2)</a:t>
            </a:r>
          </a:p>
          <a:p>
            <a:r>
              <a:rPr lang="en-US" dirty="0"/>
              <a:t>49. Time to Market</a:t>
            </a:r>
          </a:p>
          <a:p>
            <a:r>
              <a:rPr lang="en-US" dirty="0"/>
              <a:t>50. First Pass Yield (FPY)</a:t>
            </a:r>
          </a:p>
          <a:p>
            <a:r>
              <a:rPr lang="en-US" dirty="0"/>
              <a:t>51. Rework Level</a:t>
            </a:r>
          </a:p>
          <a:p>
            <a:r>
              <a:rPr lang="en-US" dirty="0"/>
              <a:t>52. Quality Index</a:t>
            </a:r>
          </a:p>
          <a:p>
            <a:r>
              <a:rPr lang="en-US" dirty="0"/>
              <a:t>53. Overall Equipment Effectiveness (OEE)</a:t>
            </a:r>
          </a:p>
          <a:p>
            <a:r>
              <a:rPr lang="en-US" dirty="0"/>
              <a:t>54. Process or Machine Downtime Level</a:t>
            </a:r>
          </a:p>
          <a:p>
            <a:r>
              <a:rPr lang="en-US" dirty="0"/>
              <a:t>55. First Contact Resolution (FCR)</a:t>
            </a:r>
          </a:p>
          <a:p>
            <a:r>
              <a:rPr lang="en-US" b="1" dirty="0"/>
              <a:t>To understand your employees and their performance: </a:t>
            </a:r>
          </a:p>
          <a:p>
            <a:r>
              <a:rPr lang="en-US" dirty="0"/>
              <a:t>56. Human Capital Value Added (HCVA)</a:t>
            </a:r>
          </a:p>
          <a:p>
            <a:r>
              <a:rPr lang="en-US" dirty="0"/>
              <a:t>57. Revenue Per Employee</a:t>
            </a:r>
          </a:p>
          <a:p>
            <a:r>
              <a:rPr lang="en-US" dirty="0"/>
              <a:t>58. Employee Satisfaction Index</a:t>
            </a:r>
          </a:p>
          <a:p>
            <a:r>
              <a:rPr lang="en-US" dirty="0"/>
              <a:t>59. Employee Engagement Level</a:t>
            </a:r>
          </a:p>
          <a:p>
            <a:r>
              <a:rPr lang="en-US" dirty="0"/>
              <a:t>60. Staff Advocacy Score</a:t>
            </a:r>
          </a:p>
          <a:p>
            <a:r>
              <a:rPr lang="en-US" dirty="0"/>
              <a:t>61. Employee Churn Rate</a:t>
            </a:r>
          </a:p>
          <a:p>
            <a:r>
              <a:rPr lang="en-US" dirty="0"/>
              <a:t>62. Average Employee Tenure</a:t>
            </a:r>
          </a:p>
          <a:p>
            <a:r>
              <a:rPr lang="en-US" dirty="0"/>
              <a:t>63. Absenteeism Bradford Factor</a:t>
            </a:r>
          </a:p>
          <a:p>
            <a:r>
              <a:rPr lang="en-US" dirty="0"/>
              <a:t>64. 360-Degree Feedback Score</a:t>
            </a:r>
          </a:p>
          <a:p>
            <a:r>
              <a:rPr lang="en-US" dirty="0"/>
              <a:t>65. Salary Competitiveness Ratio (SCR)</a:t>
            </a:r>
          </a:p>
          <a:p>
            <a:r>
              <a:rPr lang="en-US" dirty="0"/>
              <a:t>66. Time to Hire</a:t>
            </a:r>
          </a:p>
          <a:p>
            <a:r>
              <a:rPr lang="en-US" dirty="0"/>
              <a:t>67. Training Return on Investment</a:t>
            </a:r>
          </a:p>
          <a:p>
            <a:r>
              <a:rPr lang="en-US" b="1" dirty="0"/>
              <a:t>To measure your environmental and social sustainability performance: </a:t>
            </a:r>
          </a:p>
          <a:p>
            <a:r>
              <a:rPr lang="en-US" dirty="0"/>
              <a:t>68. Carbon Footprint</a:t>
            </a:r>
          </a:p>
          <a:p>
            <a:r>
              <a:rPr lang="en-US" dirty="0"/>
              <a:t>69. Water Footprint</a:t>
            </a:r>
          </a:p>
          <a:p>
            <a:r>
              <a:rPr lang="en-US" dirty="0"/>
              <a:t>70. Energy Consumption</a:t>
            </a:r>
          </a:p>
          <a:p>
            <a:r>
              <a:rPr lang="en-US" dirty="0"/>
              <a:t>71. Saving Levels Due to Conservation and Improvement Efforts</a:t>
            </a:r>
          </a:p>
          <a:p>
            <a:r>
              <a:rPr lang="en-US" dirty="0"/>
              <a:t>72. Supply Chain Miles</a:t>
            </a:r>
          </a:p>
          <a:p>
            <a:r>
              <a:rPr lang="en-US" dirty="0"/>
              <a:t>73. Waste Reduction Rate</a:t>
            </a:r>
          </a:p>
          <a:p>
            <a:r>
              <a:rPr lang="en-US" dirty="0"/>
              <a:t>74. Waste Recycling Rate</a:t>
            </a:r>
          </a:p>
          <a:p>
            <a:r>
              <a:rPr lang="en-US" dirty="0"/>
              <a:t>75. Product Recycling Rate</a:t>
            </a:r>
          </a:p>
          <a:p>
            <a:pPr>
              <a:buFontTx/>
              <a:buChar char="•"/>
            </a:pPr>
            <a:endParaRPr lang="en-US" dirty="0"/>
          </a:p>
        </p:txBody>
      </p:sp>
    </p:spTree>
    <p:extLst>
      <p:ext uri="{BB962C8B-B14F-4D97-AF65-F5344CB8AC3E}">
        <p14:creationId xmlns:p14="http://schemas.microsoft.com/office/powerpoint/2010/main" val="851669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baseline="0" dirty="0"/>
          </a:p>
        </p:txBody>
      </p:sp>
      <p:sp>
        <p:nvSpPr>
          <p:cNvPr id="46084" name="Slide Number Placeholder 3"/>
          <p:cNvSpPr>
            <a:spLocks noGrp="1"/>
          </p:cNvSpPr>
          <p:nvPr>
            <p:ph type="sldNum" sz="quarter" idx="5"/>
          </p:nvPr>
        </p:nvSpPr>
        <p:spPr>
          <a:noFill/>
        </p:spPr>
        <p:txBody>
          <a:bodyPr/>
          <a:lstStyle/>
          <a:p>
            <a:fld id="{37426882-B12D-4449-BB79-0DFB39C0415D}" type="slidenum">
              <a:rPr lang="ar-SA" smtClean="0"/>
              <a:pPr/>
              <a:t>8</a:t>
            </a:fld>
            <a:endParaRPr lang="en-US" dirty="0"/>
          </a:p>
        </p:txBody>
      </p:sp>
    </p:spTree>
    <p:extLst>
      <p:ext uri="{BB962C8B-B14F-4D97-AF65-F5344CB8AC3E}">
        <p14:creationId xmlns:p14="http://schemas.microsoft.com/office/powerpoint/2010/main" val="2230413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a:p>
        </p:txBody>
      </p:sp>
      <p:sp>
        <p:nvSpPr>
          <p:cNvPr id="47108" name="Slide Number Placeholder 3"/>
          <p:cNvSpPr>
            <a:spLocks noGrp="1"/>
          </p:cNvSpPr>
          <p:nvPr>
            <p:ph type="sldNum" sz="quarter" idx="5"/>
          </p:nvPr>
        </p:nvSpPr>
        <p:spPr>
          <a:noFill/>
        </p:spPr>
        <p:txBody>
          <a:bodyPr/>
          <a:lstStyle/>
          <a:p>
            <a:fld id="{2A788E95-B469-4FF9-8505-E54D44313686}" type="slidenum">
              <a:rPr lang="ar-SA" smtClean="0"/>
              <a:pPr/>
              <a:t>9</a:t>
            </a:fld>
            <a:endParaRPr lang="en-US" dirty="0"/>
          </a:p>
        </p:txBody>
      </p:sp>
    </p:spTree>
    <p:extLst>
      <p:ext uri="{BB962C8B-B14F-4D97-AF65-F5344CB8AC3E}">
        <p14:creationId xmlns:p14="http://schemas.microsoft.com/office/powerpoint/2010/main" val="1109009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3" descr="C:\Documents and Settings\Rami\Desktop\Ramis Work\PresPro\Templates_07_July_2004\Biotech\JPGS\PPP_SBIOT_TLE_DNA_Structur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80225"/>
          </a:xfrm>
          <a:prstGeom prst="rect">
            <a:avLst/>
          </a:prstGeom>
          <a:solidFill>
            <a:srgbClr val="336699"/>
          </a:solidFill>
          <a:ln w="9525">
            <a:solidFill>
              <a:srgbClr val="339966"/>
            </a:solidFill>
            <a:miter lim="800000"/>
            <a:headEnd/>
            <a:tailEnd/>
          </a:ln>
        </p:spPr>
      </p:pic>
      <p:pic>
        <p:nvPicPr>
          <p:cNvPr id="5" name="Picture 8" descr="gloSteam Logo Web.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26988"/>
            <a:ext cx="1600200" cy="506412"/>
          </a:xfrm>
          <a:prstGeom prst="rect">
            <a:avLst/>
          </a:prstGeom>
          <a:noFill/>
          <a:ln w="9525">
            <a:noFill/>
            <a:miter lim="800000"/>
            <a:headEnd/>
            <a:tailEnd/>
          </a:ln>
        </p:spPr>
      </p:pic>
      <p:sp>
        <p:nvSpPr>
          <p:cNvPr id="4098" name="Rectangle 2"/>
          <p:cNvSpPr>
            <a:spLocks noGrp="1" noChangeArrowheads="1"/>
          </p:cNvSpPr>
          <p:nvPr>
            <p:ph type="ctrTitle"/>
          </p:nvPr>
        </p:nvSpPr>
        <p:spPr>
          <a:xfrm>
            <a:off x="205933" y="1011272"/>
            <a:ext cx="6250927" cy="1880534"/>
          </a:xfrm>
        </p:spPr>
        <p:txBody>
          <a:bodyPr/>
          <a:lstStyle>
            <a:lvl1pPr algn="r">
              <a:defRPr sz="3600">
                <a:latin typeface="Calibri" pitchFamily="34" charset="0"/>
              </a:defRPr>
            </a:lvl1pPr>
          </a:lstStyle>
          <a:p>
            <a:r>
              <a:rPr lang="en-US" dirty="0"/>
              <a:t>Click to edit Master title style</a:t>
            </a:r>
          </a:p>
        </p:txBody>
      </p:sp>
      <p:sp>
        <p:nvSpPr>
          <p:cNvPr id="4099" name="Rectangle 3"/>
          <p:cNvSpPr>
            <a:spLocks noGrp="1" noChangeArrowheads="1"/>
          </p:cNvSpPr>
          <p:nvPr>
            <p:ph type="subTitle" idx="1"/>
          </p:nvPr>
        </p:nvSpPr>
        <p:spPr>
          <a:xfrm>
            <a:off x="258847" y="3029512"/>
            <a:ext cx="6193722" cy="1308198"/>
          </a:xfrm>
        </p:spPr>
        <p:txBody>
          <a:bodyPr/>
          <a:lstStyle>
            <a:lvl1pPr marL="0" indent="0" algn="r">
              <a:buFontTx/>
              <a:buNone/>
              <a:defRPr>
                <a:latin typeface="Calibri" pitchFamily="34" charset="0"/>
              </a:defRPr>
            </a:lvl1pPr>
          </a:lstStyle>
          <a:p>
            <a:r>
              <a:rPr lang="en-US" dirty="0"/>
              <a:t>Click to edit Master subtitle style</a:t>
            </a:r>
          </a:p>
        </p:txBody>
      </p:sp>
      <p:sp>
        <p:nvSpPr>
          <p:cNvPr id="6" name="Rectangle 5"/>
          <p:cNvSpPr>
            <a:spLocks noGrp="1" noChangeArrowheads="1"/>
          </p:cNvSpPr>
          <p:nvPr>
            <p:ph type="dt" sz="half" idx="10"/>
          </p:nvPr>
        </p:nvSpPr>
        <p:spPr>
          <a:xfrm>
            <a:off x="0" y="6707188"/>
            <a:ext cx="1905000" cy="165100"/>
          </a:xfrm>
        </p:spPr>
        <p:txBody>
          <a:bodyPr/>
          <a:lstStyle>
            <a:lvl1pPr>
              <a:defRPr sz="1100" dirty="0"/>
            </a:lvl1pPr>
          </a:lstStyle>
          <a:p>
            <a:pPr>
              <a:defRPr/>
            </a:pPr>
            <a:endParaRPr lang="en-US" dirty="0"/>
          </a:p>
        </p:txBody>
      </p:sp>
      <p:sp>
        <p:nvSpPr>
          <p:cNvPr id="7" name="Rectangle 6"/>
          <p:cNvSpPr>
            <a:spLocks noGrp="1" noChangeArrowheads="1"/>
          </p:cNvSpPr>
          <p:nvPr>
            <p:ph type="ftr" sz="quarter" idx="11"/>
          </p:nvPr>
        </p:nvSpPr>
        <p:spPr>
          <a:xfrm>
            <a:off x="3124200" y="6692900"/>
            <a:ext cx="2895600" cy="165100"/>
          </a:xfrm>
        </p:spPr>
        <p:txBody>
          <a:bodyPr/>
          <a:lstStyle>
            <a:lvl1pPr>
              <a:defRPr sz="1100" dirty="0">
                <a:solidFill>
                  <a:schemeClr val="tx1"/>
                </a:solidFill>
              </a:defRPr>
            </a:lvl1pPr>
          </a:lstStyle>
          <a:p>
            <a:pPr>
              <a:defRPr/>
            </a:pPr>
            <a:endParaRPr lang="en-US" dirty="0"/>
          </a:p>
        </p:txBody>
      </p:sp>
      <p:sp>
        <p:nvSpPr>
          <p:cNvPr id="8" name="Rectangle 7"/>
          <p:cNvSpPr>
            <a:spLocks noGrp="1" noChangeArrowheads="1"/>
          </p:cNvSpPr>
          <p:nvPr>
            <p:ph type="sldNum" sz="quarter" idx="12"/>
          </p:nvPr>
        </p:nvSpPr>
        <p:spPr>
          <a:xfrm>
            <a:off x="7239000" y="6692900"/>
            <a:ext cx="1905000" cy="165100"/>
          </a:xfrm>
        </p:spPr>
        <p:txBody>
          <a:bodyPr/>
          <a:lstStyle>
            <a:lvl1pPr>
              <a:defRPr sz="1100">
                <a:solidFill>
                  <a:schemeClr val="tx1"/>
                </a:solidFill>
              </a:defRPr>
            </a:lvl1pPr>
          </a:lstStyle>
          <a:p>
            <a:pPr>
              <a:defRPr/>
            </a:pPr>
            <a:fld id="{BD02CD87-A920-4622-A31C-80DFF87C915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01DF585-AB1F-4E76-A3FF-52D288F3D3D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1544" y="137705"/>
            <a:ext cx="1956364" cy="640328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62451" y="137705"/>
            <a:ext cx="5731804" cy="64032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3384192-10ED-428C-BF72-6B2742ED2DC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a:prstGeom prst="rect">
            <a:avLst/>
          </a:prstGeom>
        </p:spPr>
        <p:txBody>
          <a:bodyPr/>
          <a:lstStyle/>
          <a:p>
            <a:pPr lvl="0"/>
            <a:endParaRPr lang="en-US" noProof="0" dirty="0"/>
          </a:p>
        </p:txBody>
      </p:sp>
      <p:sp>
        <p:nvSpPr>
          <p:cNvPr id="4" name="Text Placeholder 3"/>
          <p:cNvSpPr>
            <a:spLocks noGrp="1"/>
          </p:cNvSpPr>
          <p:nvPr>
            <p:ph type="body" sz="half" idx="2"/>
          </p:nvPr>
        </p:nvSpPr>
        <p:spPr>
          <a:xfrm>
            <a:off x="4648200" y="1981200"/>
            <a:ext cx="381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dirty="0"/>
            </a:lvl1pPr>
          </a:lstStyle>
          <a:p>
            <a:pPr>
              <a:defRPr/>
            </a:pPr>
            <a:endParaRPr lang="en-US" dirty="0"/>
          </a:p>
        </p:txBody>
      </p:sp>
      <p:sp>
        <p:nvSpPr>
          <p:cNvPr id="6" name="Footer Placeholder 5"/>
          <p:cNvSpPr>
            <a:spLocks noGrp="1"/>
          </p:cNvSpPr>
          <p:nvPr>
            <p:ph type="ftr" sz="quarter" idx="11"/>
          </p:nvPr>
        </p:nvSpPr>
        <p:spPr>
          <a:xfrm>
            <a:off x="3124200" y="6248400"/>
            <a:ext cx="2895600" cy="457200"/>
          </a:xfrm>
        </p:spPr>
        <p:txBody>
          <a:bodyPr/>
          <a:lstStyle>
            <a:lvl1pPr>
              <a:defRPr dirty="0"/>
            </a:lvl1pPr>
          </a:lstStyle>
          <a:p>
            <a:pPr>
              <a:defRPr/>
            </a:pPr>
            <a:endParaRPr lang="en-US" dirty="0"/>
          </a:p>
        </p:txBody>
      </p:sp>
      <p:sp>
        <p:nvSpPr>
          <p:cNvPr id="7" name="Slide Number Placeholder 6"/>
          <p:cNvSpPr>
            <a:spLocks noGrp="1"/>
          </p:cNvSpPr>
          <p:nvPr>
            <p:ph type="sldNum" sz="quarter" idx="12"/>
          </p:nvPr>
        </p:nvSpPr>
        <p:spPr>
          <a:xfrm>
            <a:off x="7086600" y="6248400"/>
            <a:ext cx="1905000" cy="457200"/>
          </a:xfrm>
        </p:spPr>
        <p:txBody>
          <a:bodyPr/>
          <a:lstStyle>
            <a:lvl1pPr>
              <a:defRPr/>
            </a:lvl1pPr>
          </a:lstStyle>
          <a:p>
            <a:pPr>
              <a:defRPr/>
            </a:pPr>
            <a:fld id="{9A393206-422B-407E-BB14-9FD7AFA6859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gloSteam Logo Web.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91463" y="0"/>
            <a:ext cx="1252537" cy="304800"/>
          </a:xfrm>
          <a:prstGeom prst="rect">
            <a:avLst/>
          </a:prstGeom>
          <a:noFill/>
          <a:ln w="9525">
            <a:noFill/>
            <a:miter lim="800000"/>
            <a:headEnd/>
            <a:tailEnd/>
          </a:ln>
        </p:spPr>
      </p:pic>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p:txBody>
          <a:bodyPr/>
          <a:lstStyle>
            <a:lvl1pPr>
              <a:defRPr dirty="0"/>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a:lvl1pPr>
          </a:lstStyle>
          <a:p>
            <a:pPr>
              <a:defRPr/>
            </a:pPr>
            <a:endParaRPr lang="en-US" dirty="0"/>
          </a:p>
        </p:txBody>
      </p:sp>
      <p:sp>
        <p:nvSpPr>
          <p:cNvPr id="7" name="Rectangle 6"/>
          <p:cNvSpPr>
            <a:spLocks noGrp="1" noChangeArrowheads="1"/>
          </p:cNvSpPr>
          <p:nvPr>
            <p:ph type="sldNum" sz="quarter" idx="12"/>
          </p:nvPr>
        </p:nvSpPr>
        <p:spPr>
          <a:xfrm>
            <a:off x="7070725" y="6400800"/>
            <a:ext cx="1905000" cy="233363"/>
          </a:xfrm>
        </p:spPr>
        <p:txBody>
          <a:bodyPr/>
          <a:lstStyle>
            <a:lvl1pPr>
              <a:defRPr sz="1800"/>
            </a:lvl1pPr>
          </a:lstStyle>
          <a:p>
            <a:pPr>
              <a:defRPr/>
            </a:pPr>
            <a:fld id="{2622A79D-7538-4260-B7E3-8DE029338FB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96" y="4406563"/>
            <a:ext cx="7772543" cy="1362706"/>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2196" y="2906151"/>
            <a:ext cx="7772543" cy="1500412"/>
          </a:xfrm>
        </p:spPr>
        <p:txBody>
          <a:bodyPr anchor="b"/>
          <a:lstStyle>
            <a:lvl1pPr marL="0" indent="0">
              <a:buNone/>
              <a:defRPr sz="1800"/>
            </a:lvl1pPr>
            <a:lvl2pPr marL="412394" indent="0">
              <a:buNone/>
              <a:defRPr sz="1600"/>
            </a:lvl2pPr>
            <a:lvl3pPr marL="824789" indent="0">
              <a:buNone/>
              <a:defRPr sz="1400"/>
            </a:lvl3pPr>
            <a:lvl4pPr marL="1237183" indent="0">
              <a:buNone/>
              <a:defRPr sz="1300"/>
            </a:lvl4pPr>
            <a:lvl5pPr marL="1649578" indent="0">
              <a:buNone/>
              <a:defRPr sz="1300"/>
            </a:lvl5pPr>
            <a:lvl6pPr marL="2061972" indent="0">
              <a:buNone/>
              <a:defRPr sz="1300"/>
            </a:lvl6pPr>
            <a:lvl7pPr marL="2474366" indent="0">
              <a:buNone/>
              <a:defRPr sz="1300"/>
            </a:lvl7pPr>
            <a:lvl8pPr marL="2886761" indent="0">
              <a:buNone/>
              <a:defRPr sz="1300"/>
            </a:lvl8pPr>
            <a:lvl9pPr marL="3299155" indent="0">
              <a:buNone/>
              <a:defRPr sz="13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B82BA6C-0E5D-4973-A2CE-9C0C359CB70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35598" y="1583608"/>
            <a:ext cx="3706795" cy="495738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79682" y="1583608"/>
            <a:ext cx="3706795" cy="495738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1206C7E-3D61-4B14-953E-5F4C108915A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29" y="273976"/>
            <a:ext cx="8228742" cy="11432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629" y="1534838"/>
            <a:ext cx="4040007" cy="639755"/>
          </a:xfrm>
        </p:spPr>
        <p:txBody>
          <a:bodyPr anchor="b"/>
          <a:lstStyle>
            <a:lvl1pPr marL="0" indent="0">
              <a:buNone/>
              <a:defRPr sz="2200" b="1"/>
            </a:lvl1pPr>
            <a:lvl2pPr marL="412394" indent="0">
              <a:buNone/>
              <a:defRPr sz="1800" b="1"/>
            </a:lvl2pPr>
            <a:lvl3pPr marL="824789" indent="0">
              <a:buNone/>
              <a:defRPr sz="1600" b="1"/>
            </a:lvl3pPr>
            <a:lvl4pPr marL="1237183" indent="0">
              <a:buNone/>
              <a:defRPr sz="1400" b="1"/>
            </a:lvl4pPr>
            <a:lvl5pPr marL="1649578" indent="0">
              <a:buNone/>
              <a:defRPr sz="1400" b="1"/>
            </a:lvl5pPr>
            <a:lvl6pPr marL="2061972" indent="0">
              <a:buNone/>
              <a:defRPr sz="1400" b="1"/>
            </a:lvl6pPr>
            <a:lvl7pPr marL="2474366" indent="0">
              <a:buNone/>
              <a:defRPr sz="1400" b="1"/>
            </a:lvl7pPr>
            <a:lvl8pPr marL="2886761" indent="0">
              <a:buNone/>
              <a:defRPr sz="1400" b="1"/>
            </a:lvl8pPr>
            <a:lvl9pPr marL="3299155" indent="0">
              <a:buNone/>
              <a:defRPr sz="1400" b="1"/>
            </a:lvl9pPr>
          </a:lstStyle>
          <a:p>
            <a:pPr lvl="0"/>
            <a:r>
              <a:rPr lang="en-US"/>
              <a:t>Click to edit Master text styles</a:t>
            </a:r>
          </a:p>
        </p:txBody>
      </p:sp>
      <p:sp>
        <p:nvSpPr>
          <p:cNvPr id="4" name="Content Placeholder 3"/>
          <p:cNvSpPr>
            <a:spLocks noGrp="1"/>
          </p:cNvSpPr>
          <p:nvPr>
            <p:ph sz="half" idx="2"/>
          </p:nvPr>
        </p:nvSpPr>
        <p:spPr>
          <a:xfrm>
            <a:off x="457629" y="2174593"/>
            <a:ext cx="4040007" cy="3951849"/>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935" y="1534838"/>
            <a:ext cx="4041436" cy="639755"/>
          </a:xfrm>
        </p:spPr>
        <p:txBody>
          <a:bodyPr anchor="b"/>
          <a:lstStyle>
            <a:lvl1pPr marL="0" indent="0">
              <a:buNone/>
              <a:defRPr sz="2200" b="1"/>
            </a:lvl1pPr>
            <a:lvl2pPr marL="412394" indent="0">
              <a:buNone/>
              <a:defRPr sz="1800" b="1"/>
            </a:lvl2pPr>
            <a:lvl3pPr marL="824789" indent="0">
              <a:buNone/>
              <a:defRPr sz="1600" b="1"/>
            </a:lvl3pPr>
            <a:lvl4pPr marL="1237183" indent="0">
              <a:buNone/>
              <a:defRPr sz="1400" b="1"/>
            </a:lvl4pPr>
            <a:lvl5pPr marL="1649578" indent="0">
              <a:buNone/>
              <a:defRPr sz="1400" b="1"/>
            </a:lvl5pPr>
            <a:lvl6pPr marL="2061972" indent="0">
              <a:buNone/>
              <a:defRPr sz="1400" b="1"/>
            </a:lvl6pPr>
            <a:lvl7pPr marL="2474366" indent="0">
              <a:buNone/>
              <a:defRPr sz="1400" b="1"/>
            </a:lvl7pPr>
            <a:lvl8pPr marL="2886761" indent="0">
              <a:buNone/>
              <a:defRPr sz="1400" b="1"/>
            </a:lvl8pPr>
            <a:lvl9pPr marL="3299155"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4935" y="2174593"/>
            <a:ext cx="4041436" cy="3951849"/>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76D0BC4A-4FE1-403E-869D-84E31B0F23A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53496A10-A37E-45B4-A2B4-964AB671181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348C4E4F-4304-4C01-B14C-C4FD922AD62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30" y="272542"/>
            <a:ext cx="3007481" cy="1161887"/>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227" y="272541"/>
            <a:ext cx="5111144" cy="5853901"/>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630" y="1434428"/>
            <a:ext cx="3007481" cy="4692014"/>
          </a:xfrm>
        </p:spPr>
        <p:txBody>
          <a:bodyPr/>
          <a:lstStyle>
            <a:lvl1pPr marL="0" indent="0">
              <a:buNone/>
              <a:defRPr sz="1300"/>
            </a:lvl1pPr>
            <a:lvl2pPr marL="412394" indent="0">
              <a:buNone/>
              <a:defRPr sz="1100"/>
            </a:lvl2pPr>
            <a:lvl3pPr marL="824789" indent="0">
              <a:buNone/>
              <a:defRPr sz="900"/>
            </a:lvl3pPr>
            <a:lvl4pPr marL="1237183" indent="0">
              <a:buNone/>
              <a:defRPr sz="800"/>
            </a:lvl4pPr>
            <a:lvl5pPr marL="1649578" indent="0">
              <a:buNone/>
              <a:defRPr sz="800"/>
            </a:lvl5pPr>
            <a:lvl6pPr marL="2061972" indent="0">
              <a:buNone/>
              <a:defRPr sz="800"/>
            </a:lvl6pPr>
            <a:lvl7pPr marL="2474366" indent="0">
              <a:buNone/>
              <a:defRPr sz="800"/>
            </a:lvl7pPr>
            <a:lvl8pPr marL="2886761" indent="0">
              <a:buNone/>
              <a:defRPr sz="800"/>
            </a:lvl8pPr>
            <a:lvl9pPr marL="3299155"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C274DAB8-DA98-47A6-8AC5-80DAE917DF5D}"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904" y="4801030"/>
            <a:ext cx="5487258" cy="566599"/>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1904" y="612502"/>
            <a:ext cx="5487258" cy="4115373"/>
          </a:xfrm>
        </p:spPr>
        <p:txBody>
          <a:bodyPr/>
          <a:lstStyle>
            <a:lvl1pPr marL="0" indent="0">
              <a:buNone/>
              <a:defRPr sz="2900"/>
            </a:lvl1pPr>
            <a:lvl2pPr marL="412394" indent="0">
              <a:buNone/>
              <a:defRPr sz="2500"/>
            </a:lvl2pPr>
            <a:lvl3pPr marL="824789" indent="0">
              <a:buNone/>
              <a:defRPr sz="2200"/>
            </a:lvl3pPr>
            <a:lvl4pPr marL="1237183" indent="0">
              <a:buNone/>
              <a:defRPr sz="1800"/>
            </a:lvl4pPr>
            <a:lvl5pPr marL="1649578" indent="0">
              <a:buNone/>
              <a:defRPr sz="1800"/>
            </a:lvl5pPr>
            <a:lvl6pPr marL="2061972" indent="0">
              <a:buNone/>
              <a:defRPr sz="1800"/>
            </a:lvl6pPr>
            <a:lvl7pPr marL="2474366" indent="0">
              <a:buNone/>
              <a:defRPr sz="1800"/>
            </a:lvl7pPr>
            <a:lvl8pPr marL="2886761" indent="0">
              <a:buNone/>
              <a:defRPr sz="1800"/>
            </a:lvl8pPr>
            <a:lvl9pPr marL="3299155" indent="0">
              <a:buNone/>
              <a:defRPr sz="1800"/>
            </a:lvl9pPr>
          </a:lstStyle>
          <a:p>
            <a:pPr lvl="0"/>
            <a:r>
              <a:rPr lang="en-US" noProof="0" dirty="0"/>
              <a:t>Click icon to add picture</a:t>
            </a:r>
          </a:p>
        </p:txBody>
      </p:sp>
      <p:sp>
        <p:nvSpPr>
          <p:cNvPr id="4" name="Text Placeholder 3"/>
          <p:cNvSpPr>
            <a:spLocks noGrp="1"/>
          </p:cNvSpPr>
          <p:nvPr>
            <p:ph type="body" sz="half" idx="2"/>
          </p:nvPr>
        </p:nvSpPr>
        <p:spPr>
          <a:xfrm>
            <a:off x="1791904" y="5367629"/>
            <a:ext cx="5487258" cy="804714"/>
          </a:xfrm>
        </p:spPr>
        <p:txBody>
          <a:bodyPr/>
          <a:lstStyle>
            <a:lvl1pPr marL="0" indent="0">
              <a:buNone/>
              <a:defRPr sz="1300"/>
            </a:lvl1pPr>
            <a:lvl2pPr marL="412394" indent="0">
              <a:buNone/>
              <a:defRPr sz="1100"/>
            </a:lvl2pPr>
            <a:lvl3pPr marL="824789" indent="0">
              <a:buNone/>
              <a:defRPr sz="900"/>
            </a:lvl3pPr>
            <a:lvl4pPr marL="1237183" indent="0">
              <a:buNone/>
              <a:defRPr sz="800"/>
            </a:lvl4pPr>
            <a:lvl5pPr marL="1649578" indent="0">
              <a:buNone/>
              <a:defRPr sz="800"/>
            </a:lvl5pPr>
            <a:lvl6pPr marL="2061972" indent="0">
              <a:buNone/>
              <a:defRPr sz="800"/>
            </a:lvl6pPr>
            <a:lvl7pPr marL="2474366" indent="0">
              <a:buNone/>
              <a:defRPr sz="800"/>
            </a:lvl7pPr>
            <a:lvl8pPr marL="2886761" indent="0">
              <a:buNone/>
              <a:defRPr sz="800"/>
            </a:lvl8pPr>
            <a:lvl9pPr marL="3299155"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E71D1F1-4094-4EB5-9B99-52A94C4521E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08" descr="C:\Documents and Settings\Rami\Desktop\Ramis Work\PresPro\Templates_07_July_2004\Biotech\JPGS\PPP_SBIOT_TXT_DNA_Structure.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6880225"/>
          </a:xfrm>
          <a:prstGeom prst="rect">
            <a:avLst/>
          </a:prstGeom>
          <a:noFill/>
          <a:ln w="9525">
            <a:noFill/>
            <a:miter lim="800000"/>
            <a:headEnd/>
            <a:tailEnd/>
          </a:ln>
        </p:spPr>
      </p:pic>
      <p:sp>
        <p:nvSpPr>
          <p:cNvPr id="4099" name="Rectangle 2"/>
          <p:cNvSpPr>
            <a:spLocks noGrp="1" noChangeArrowheads="1"/>
          </p:cNvSpPr>
          <p:nvPr>
            <p:ph type="title"/>
          </p:nvPr>
        </p:nvSpPr>
        <p:spPr bwMode="auto">
          <a:xfrm>
            <a:off x="962025" y="138113"/>
            <a:ext cx="7826375" cy="1376362"/>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p>
        </p:txBody>
      </p:sp>
      <p:sp>
        <p:nvSpPr>
          <p:cNvPr id="4100" name="Rectangle 3"/>
          <p:cNvSpPr>
            <a:spLocks noGrp="1" noChangeArrowheads="1"/>
          </p:cNvSpPr>
          <p:nvPr>
            <p:ph type="body" idx="1"/>
          </p:nvPr>
        </p:nvSpPr>
        <p:spPr bwMode="auto">
          <a:xfrm>
            <a:off x="1235075" y="1584325"/>
            <a:ext cx="7551738" cy="4956175"/>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136525" y="6624638"/>
            <a:ext cx="1905000" cy="233362"/>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defTabSz="915001" eaLnBrk="0" hangingPunct="0">
              <a:defRPr sz="900" dirty="0">
                <a:effectLst/>
                <a:cs typeface="+mn-cs"/>
              </a:defRPr>
            </a:lvl1pPr>
          </a:lstStyle>
          <a:p>
            <a:pPr>
              <a:defRPr/>
            </a:pPr>
            <a:endParaRPr lang="en-US" dirty="0"/>
          </a:p>
        </p:txBody>
      </p:sp>
      <p:sp>
        <p:nvSpPr>
          <p:cNvPr id="1029" name="Rectangle 5"/>
          <p:cNvSpPr>
            <a:spLocks noGrp="1" noChangeArrowheads="1"/>
          </p:cNvSpPr>
          <p:nvPr>
            <p:ph type="ftr" sz="quarter" idx="3"/>
          </p:nvPr>
        </p:nvSpPr>
        <p:spPr bwMode="auto">
          <a:xfrm>
            <a:off x="3157538" y="6624638"/>
            <a:ext cx="2894012" cy="233362"/>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defTabSz="915001" eaLnBrk="0" hangingPunct="0">
              <a:defRPr sz="900" dirty="0">
                <a:solidFill>
                  <a:srgbClr val="FFFFFF"/>
                </a:solidFill>
                <a:effectLst/>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7070725" y="6624638"/>
            <a:ext cx="1905000" cy="233362"/>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defTabSz="915001" eaLnBrk="0" hangingPunct="0">
              <a:defRPr sz="900">
                <a:solidFill>
                  <a:srgbClr val="FFFFFF"/>
                </a:solidFill>
                <a:effectLst/>
                <a:cs typeface="+mn-cs"/>
              </a:defRPr>
            </a:lvl1pPr>
          </a:lstStyle>
          <a:p>
            <a:pPr>
              <a:defRPr/>
            </a:pPr>
            <a:fld id="{05FB22DB-6EEF-4DCA-91D0-5DE977E626C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9" r:id="rId12"/>
  </p:sldLayoutIdLst>
  <p:hf hdr="0" ftr="0" dt="0"/>
  <p:txStyles>
    <p:titleStyle>
      <a:lvl1pPr algn="l" rtl="0" eaLnBrk="0" fontAlgn="base" hangingPunct="0">
        <a:spcBef>
          <a:spcPct val="0"/>
        </a:spcBef>
        <a:spcAft>
          <a:spcPct val="0"/>
        </a:spcAft>
        <a:defRPr sz="3400">
          <a:solidFill>
            <a:srgbClr val="FFFFFF"/>
          </a:solidFill>
          <a:latin typeface="+mj-lt"/>
          <a:ea typeface="+mj-ea"/>
          <a:cs typeface="+mj-cs"/>
        </a:defRPr>
      </a:lvl1pPr>
      <a:lvl2pPr algn="l" rtl="0" eaLnBrk="0" fontAlgn="base" hangingPunct="0">
        <a:spcBef>
          <a:spcPct val="0"/>
        </a:spcBef>
        <a:spcAft>
          <a:spcPct val="0"/>
        </a:spcAft>
        <a:defRPr sz="3400">
          <a:solidFill>
            <a:srgbClr val="FFFFFF"/>
          </a:solidFill>
          <a:latin typeface="Arial" charset="0"/>
        </a:defRPr>
      </a:lvl2pPr>
      <a:lvl3pPr algn="l" rtl="0" eaLnBrk="0" fontAlgn="base" hangingPunct="0">
        <a:spcBef>
          <a:spcPct val="0"/>
        </a:spcBef>
        <a:spcAft>
          <a:spcPct val="0"/>
        </a:spcAft>
        <a:defRPr sz="3400">
          <a:solidFill>
            <a:srgbClr val="FFFFFF"/>
          </a:solidFill>
          <a:latin typeface="Arial" charset="0"/>
        </a:defRPr>
      </a:lvl3pPr>
      <a:lvl4pPr algn="l" rtl="0" eaLnBrk="0" fontAlgn="base" hangingPunct="0">
        <a:spcBef>
          <a:spcPct val="0"/>
        </a:spcBef>
        <a:spcAft>
          <a:spcPct val="0"/>
        </a:spcAft>
        <a:defRPr sz="3400">
          <a:solidFill>
            <a:srgbClr val="FFFFFF"/>
          </a:solidFill>
          <a:latin typeface="Arial" charset="0"/>
        </a:defRPr>
      </a:lvl4pPr>
      <a:lvl5pPr algn="l" rtl="0" eaLnBrk="0" fontAlgn="base" hangingPunct="0">
        <a:spcBef>
          <a:spcPct val="0"/>
        </a:spcBef>
        <a:spcAft>
          <a:spcPct val="0"/>
        </a:spcAft>
        <a:defRPr sz="3400">
          <a:solidFill>
            <a:srgbClr val="FFFFFF"/>
          </a:solidFill>
          <a:latin typeface="Arial" charset="0"/>
        </a:defRPr>
      </a:lvl5pPr>
      <a:lvl6pPr marL="412394" algn="l" defTabSz="915001" rtl="0" eaLnBrk="1" fontAlgn="base" hangingPunct="1">
        <a:spcBef>
          <a:spcPct val="0"/>
        </a:spcBef>
        <a:spcAft>
          <a:spcPct val="0"/>
        </a:spcAft>
        <a:defRPr sz="3400">
          <a:solidFill>
            <a:srgbClr val="FFFFFF"/>
          </a:solidFill>
          <a:latin typeface="Arial" charset="0"/>
        </a:defRPr>
      </a:lvl6pPr>
      <a:lvl7pPr marL="824789" algn="l" defTabSz="915001" rtl="0" eaLnBrk="1" fontAlgn="base" hangingPunct="1">
        <a:spcBef>
          <a:spcPct val="0"/>
        </a:spcBef>
        <a:spcAft>
          <a:spcPct val="0"/>
        </a:spcAft>
        <a:defRPr sz="3400">
          <a:solidFill>
            <a:srgbClr val="FFFFFF"/>
          </a:solidFill>
          <a:latin typeface="Arial" charset="0"/>
        </a:defRPr>
      </a:lvl7pPr>
      <a:lvl8pPr marL="1237183" algn="l" defTabSz="915001" rtl="0" eaLnBrk="1" fontAlgn="base" hangingPunct="1">
        <a:spcBef>
          <a:spcPct val="0"/>
        </a:spcBef>
        <a:spcAft>
          <a:spcPct val="0"/>
        </a:spcAft>
        <a:defRPr sz="3400">
          <a:solidFill>
            <a:srgbClr val="FFFFFF"/>
          </a:solidFill>
          <a:latin typeface="Arial" charset="0"/>
        </a:defRPr>
      </a:lvl8pPr>
      <a:lvl9pPr marL="1649578" algn="l" defTabSz="915001" rtl="0" eaLnBrk="1" fontAlgn="base" hangingPunct="1">
        <a:spcBef>
          <a:spcPct val="0"/>
        </a:spcBef>
        <a:spcAft>
          <a:spcPct val="0"/>
        </a:spcAft>
        <a:defRPr sz="3400">
          <a:solidFill>
            <a:srgbClr val="FFFFFF"/>
          </a:solidFill>
          <a:latin typeface="Arial" charset="0"/>
        </a:defRPr>
      </a:lvl9pPr>
    </p:titleStyle>
    <p:bodyStyle>
      <a:lvl1pPr marL="341313" indent="-341313" algn="l" rtl="0" eaLnBrk="0" fontAlgn="base" hangingPunct="0">
        <a:spcBef>
          <a:spcPct val="20000"/>
        </a:spcBef>
        <a:spcAft>
          <a:spcPct val="0"/>
        </a:spcAft>
        <a:buChar char="•"/>
        <a:defRPr sz="2500">
          <a:solidFill>
            <a:srgbClr val="FFFFFF"/>
          </a:solidFill>
          <a:latin typeface="+mn-lt"/>
          <a:ea typeface="+mn-ea"/>
          <a:cs typeface="+mn-cs"/>
        </a:defRPr>
      </a:lvl1pPr>
      <a:lvl2pPr marL="742950" indent="-285750" algn="l" rtl="0" eaLnBrk="0" fontAlgn="base" hangingPunct="0">
        <a:spcBef>
          <a:spcPct val="20000"/>
        </a:spcBef>
        <a:spcAft>
          <a:spcPct val="0"/>
        </a:spcAft>
        <a:buChar char="–"/>
        <a:defRPr sz="2200">
          <a:solidFill>
            <a:srgbClr val="FFFFFF"/>
          </a:solidFill>
          <a:latin typeface="+mn-lt"/>
        </a:defRPr>
      </a:lvl2pPr>
      <a:lvl3pPr marL="1141413" indent="-227013" algn="l" rtl="0" eaLnBrk="0" fontAlgn="base" hangingPunct="0">
        <a:spcBef>
          <a:spcPct val="20000"/>
        </a:spcBef>
        <a:spcAft>
          <a:spcPct val="0"/>
        </a:spcAft>
        <a:buChar char="•"/>
        <a:defRPr sz="2200">
          <a:solidFill>
            <a:srgbClr val="FFFFFF"/>
          </a:solidFill>
          <a:latin typeface="+mn-lt"/>
        </a:defRPr>
      </a:lvl3pPr>
      <a:lvl4pPr marL="1598613" indent="-227013" algn="l" rtl="0" eaLnBrk="0" fontAlgn="base" hangingPunct="0">
        <a:spcBef>
          <a:spcPct val="20000"/>
        </a:spcBef>
        <a:spcAft>
          <a:spcPct val="0"/>
        </a:spcAft>
        <a:buChar char="–"/>
        <a:defRPr sz="1900">
          <a:solidFill>
            <a:srgbClr val="FFFFFF"/>
          </a:solidFill>
          <a:latin typeface="+mn-lt"/>
        </a:defRPr>
      </a:lvl4pPr>
      <a:lvl5pPr marL="2057400" indent="-228600" algn="l" rtl="0" eaLnBrk="0" fontAlgn="base" hangingPunct="0">
        <a:spcBef>
          <a:spcPct val="20000"/>
        </a:spcBef>
        <a:spcAft>
          <a:spcPct val="0"/>
        </a:spcAft>
        <a:buChar char="»"/>
        <a:defRPr>
          <a:solidFill>
            <a:srgbClr val="FFFFFF"/>
          </a:solidFill>
          <a:latin typeface="+mn-lt"/>
        </a:defRPr>
      </a:lvl5pPr>
      <a:lvl6pPr marL="2470071" indent="-229108" algn="l" defTabSz="915001" rtl="0" eaLnBrk="1" fontAlgn="base" hangingPunct="1">
        <a:spcBef>
          <a:spcPct val="20000"/>
        </a:spcBef>
        <a:spcAft>
          <a:spcPct val="0"/>
        </a:spcAft>
        <a:buChar char="»"/>
        <a:defRPr>
          <a:solidFill>
            <a:srgbClr val="FFFFFF"/>
          </a:solidFill>
          <a:latin typeface="+mn-lt"/>
        </a:defRPr>
      </a:lvl6pPr>
      <a:lvl7pPr marL="2882465" indent="-229108" algn="l" defTabSz="915001" rtl="0" eaLnBrk="1" fontAlgn="base" hangingPunct="1">
        <a:spcBef>
          <a:spcPct val="20000"/>
        </a:spcBef>
        <a:spcAft>
          <a:spcPct val="0"/>
        </a:spcAft>
        <a:buChar char="»"/>
        <a:defRPr>
          <a:solidFill>
            <a:srgbClr val="FFFFFF"/>
          </a:solidFill>
          <a:latin typeface="+mn-lt"/>
        </a:defRPr>
      </a:lvl7pPr>
      <a:lvl8pPr marL="3294860" indent="-229108" algn="l" defTabSz="915001" rtl="0" eaLnBrk="1" fontAlgn="base" hangingPunct="1">
        <a:spcBef>
          <a:spcPct val="20000"/>
        </a:spcBef>
        <a:spcAft>
          <a:spcPct val="0"/>
        </a:spcAft>
        <a:buChar char="»"/>
        <a:defRPr>
          <a:solidFill>
            <a:srgbClr val="FFFFFF"/>
          </a:solidFill>
          <a:latin typeface="+mn-lt"/>
        </a:defRPr>
      </a:lvl8pPr>
      <a:lvl9pPr marL="3707254" indent="-229108" algn="l" defTabSz="915001" rtl="0" eaLnBrk="1" fontAlgn="base" hangingPunct="1">
        <a:spcBef>
          <a:spcPct val="20000"/>
        </a:spcBef>
        <a:spcAft>
          <a:spcPct val="0"/>
        </a:spcAft>
        <a:buChar char="»"/>
        <a:defRPr>
          <a:solidFill>
            <a:srgbClr val="FFFFFF"/>
          </a:solidFill>
          <a:latin typeface="+mn-lt"/>
        </a:defRPr>
      </a:lvl9pPr>
    </p:bodyStyle>
    <p:otherStyle>
      <a:defPPr>
        <a:defRPr lang="en-US"/>
      </a:defPPr>
      <a:lvl1pPr marL="0" algn="l" defTabSz="824789" rtl="0" eaLnBrk="1" latinLnBrk="0" hangingPunct="1">
        <a:defRPr sz="1600" kern="1200">
          <a:solidFill>
            <a:schemeClr val="tx1"/>
          </a:solidFill>
          <a:latin typeface="+mn-lt"/>
          <a:ea typeface="+mn-ea"/>
          <a:cs typeface="+mn-cs"/>
        </a:defRPr>
      </a:lvl1pPr>
      <a:lvl2pPr marL="412394" algn="l" defTabSz="824789" rtl="0" eaLnBrk="1" latinLnBrk="0" hangingPunct="1">
        <a:defRPr sz="1600" kern="1200">
          <a:solidFill>
            <a:schemeClr val="tx1"/>
          </a:solidFill>
          <a:latin typeface="+mn-lt"/>
          <a:ea typeface="+mn-ea"/>
          <a:cs typeface="+mn-cs"/>
        </a:defRPr>
      </a:lvl2pPr>
      <a:lvl3pPr marL="824789" algn="l" defTabSz="824789" rtl="0" eaLnBrk="1" latinLnBrk="0" hangingPunct="1">
        <a:defRPr sz="1600" kern="1200">
          <a:solidFill>
            <a:schemeClr val="tx1"/>
          </a:solidFill>
          <a:latin typeface="+mn-lt"/>
          <a:ea typeface="+mn-ea"/>
          <a:cs typeface="+mn-cs"/>
        </a:defRPr>
      </a:lvl3pPr>
      <a:lvl4pPr marL="1237183" algn="l" defTabSz="824789" rtl="0" eaLnBrk="1" latinLnBrk="0" hangingPunct="1">
        <a:defRPr sz="1600" kern="1200">
          <a:solidFill>
            <a:schemeClr val="tx1"/>
          </a:solidFill>
          <a:latin typeface="+mn-lt"/>
          <a:ea typeface="+mn-ea"/>
          <a:cs typeface="+mn-cs"/>
        </a:defRPr>
      </a:lvl4pPr>
      <a:lvl5pPr marL="1649578" algn="l" defTabSz="824789" rtl="0" eaLnBrk="1" latinLnBrk="0" hangingPunct="1">
        <a:defRPr sz="1600" kern="1200">
          <a:solidFill>
            <a:schemeClr val="tx1"/>
          </a:solidFill>
          <a:latin typeface="+mn-lt"/>
          <a:ea typeface="+mn-ea"/>
          <a:cs typeface="+mn-cs"/>
        </a:defRPr>
      </a:lvl5pPr>
      <a:lvl6pPr marL="2061972" algn="l" defTabSz="824789" rtl="0" eaLnBrk="1" latinLnBrk="0" hangingPunct="1">
        <a:defRPr sz="1600" kern="1200">
          <a:solidFill>
            <a:schemeClr val="tx1"/>
          </a:solidFill>
          <a:latin typeface="+mn-lt"/>
          <a:ea typeface="+mn-ea"/>
          <a:cs typeface="+mn-cs"/>
        </a:defRPr>
      </a:lvl6pPr>
      <a:lvl7pPr marL="2474366" algn="l" defTabSz="824789" rtl="0" eaLnBrk="1" latinLnBrk="0" hangingPunct="1">
        <a:defRPr sz="1600" kern="1200">
          <a:solidFill>
            <a:schemeClr val="tx1"/>
          </a:solidFill>
          <a:latin typeface="+mn-lt"/>
          <a:ea typeface="+mn-ea"/>
          <a:cs typeface="+mn-cs"/>
        </a:defRPr>
      </a:lvl7pPr>
      <a:lvl8pPr marL="2886761" algn="l" defTabSz="824789" rtl="0" eaLnBrk="1" latinLnBrk="0" hangingPunct="1">
        <a:defRPr sz="1600" kern="1200">
          <a:solidFill>
            <a:schemeClr val="tx1"/>
          </a:solidFill>
          <a:latin typeface="+mn-lt"/>
          <a:ea typeface="+mn-ea"/>
          <a:cs typeface="+mn-cs"/>
        </a:defRPr>
      </a:lvl8pPr>
      <a:lvl9pPr marL="3299155" algn="l" defTabSz="824789"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3.jpeg"/><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4.jpeg"/><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subTitle" idx="1"/>
          </p:nvPr>
        </p:nvSpPr>
        <p:spPr>
          <a:xfrm>
            <a:off x="0" y="3357563"/>
            <a:ext cx="6424613" cy="2387600"/>
          </a:xfrm>
        </p:spPr>
        <p:txBody>
          <a:bodyPr lIns="92075" tIns="46038" rIns="92075" bIns="46038"/>
          <a:lstStyle/>
          <a:p>
            <a:pPr marL="342900" indent="-342900"/>
            <a:r>
              <a:rPr lang="en-US" dirty="0"/>
              <a:t>A  STRATEGY LEAN MANAGEMENT FOR</a:t>
            </a:r>
          </a:p>
          <a:p>
            <a:pPr marL="342900" indent="-342900"/>
            <a:r>
              <a:rPr lang="en-US" dirty="0"/>
              <a:t>PERFORMANCE</a:t>
            </a:r>
          </a:p>
          <a:p>
            <a:pPr marL="342900" indent="-342900"/>
            <a:r>
              <a:rPr lang="en-US" dirty="0"/>
              <a:t> EXCELLENCE</a:t>
            </a:r>
          </a:p>
          <a:p>
            <a:pPr marL="342900" indent="-342900"/>
            <a:endParaRPr lang="en-US" dirty="0"/>
          </a:p>
          <a:p>
            <a:pPr marL="342900" indent="-342900"/>
            <a:r>
              <a:rPr lang="en-US" dirty="0"/>
              <a:t>S. Lakshmanaraj</a:t>
            </a:r>
          </a:p>
          <a:p>
            <a:pPr marL="342900" indent="-342900"/>
            <a:r>
              <a:rPr lang="en-US" dirty="0"/>
              <a:t>Jun 24</a:t>
            </a:r>
            <a:r>
              <a:rPr lang="en-US"/>
              <a:t>, 2011</a:t>
            </a:r>
            <a:endParaRPr lang="en-US" dirty="0"/>
          </a:p>
        </p:txBody>
      </p:sp>
      <p:sp>
        <p:nvSpPr>
          <p:cNvPr id="8195" name="WordArt 3"/>
          <p:cNvSpPr>
            <a:spLocks noChangeArrowheads="1" noChangeShapeType="1" noTextEdit="1"/>
          </p:cNvSpPr>
          <p:nvPr/>
        </p:nvSpPr>
        <p:spPr bwMode="auto">
          <a:xfrm>
            <a:off x="468313" y="908050"/>
            <a:ext cx="6019800" cy="1600200"/>
          </a:xfrm>
          <a:prstGeom prst="rect">
            <a:avLst/>
          </a:prstGeom>
        </p:spPr>
        <p:txBody>
          <a:bodyPr wrap="none" fromWordArt="1">
            <a:prstTxWarp prst="textFadeUp">
              <a:avLst>
                <a:gd name="adj" fmla="val 9991"/>
              </a:avLst>
            </a:prstTxWarp>
          </a:bodyPr>
          <a:lstStyle/>
          <a:p>
            <a:pPr algn="ctr"/>
            <a:r>
              <a:rPr lang="en-US" sz="3600" kern="10" dirty="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outerShdw>
                </a:effectLst>
                <a:latin typeface="Arial Black"/>
              </a:rPr>
              <a:t>Kaizen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1" name="Text Box 23"/>
          <p:cNvSpPr txBox="1">
            <a:spLocks noChangeArrowheads="1"/>
          </p:cNvSpPr>
          <p:nvPr/>
        </p:nvSpPr>
        <p:spPr bwMode="auto">
          <a:xfrm>
            <a:off x="395536" y="2204864"/>
            <a:ext cx="6408712" cy="4468916"/>
          </a:xfrm>
          <a:prstGeom prst="rect">
            <a:avLst/>
          </a:prstGeom>
          <a:noFill/>
          <a:ln w="9525">
            <a:noFill/>
            <a:miter lim="800000"/>
            <a:headEnd/>
            <a:tailEnd/>
          </a:ln>
        </p:spPr>
        <p:txBody>
          <a:bodyPr wrap="square">
            <a:spAutoFit/>
          </a:bodyPr>
          <a:lstStyle/>
          <a:p>
            <a:pPr marL="487363" indent="-487363" eaLnBrk="0" hangingPunct="0">
              <a:lnSpc>
                <a:spcPct val="90000"/>
              </a:lnSpc>
              <a:buFontTx/>
              <a:buChar char="•"/>
            </a:pPr>
            <a:r>
              <a:rPr lang="en-US" sz="2000" b="1" dirty="0">
                <a:solidFill>
                  <a:schemeClr val="bg1">
                    <a:lumMod val="20000"/>
                    <a:lumOff val="80000"/>
                  </a:schemeClr>
                </a:solidFill>
                <a:latin typeface="Calibri" pitchFamily="34" charset="0"/>
                <a:cs typeface="Calibri" pitchFamily="34" charset="0"/>
              </a:rPr>
              <a:t>Give room for Both Lateral &amp; Critical Thinking</a:t>
            </a:r>
          </a:p>
          <a:p>
            <a:pPr marL="487363" indent="-487363" eaLnBrk="0" hangingPunct="0">
              <a:lnSpc>
                <a:spcPct val="90000"/>
              </a:lnSpc>
              <a:buFontTx/>
              <a:buChar char="•"/>
            </a:pPr>
            <a:endParaRPr lang="en-US" sz="2000" b="1" dirty="0">
              <a:solidFill>
                <a:schemeClr val="bg1">
                  <a:lumMod val="20000"/>
                  <a:lumOff val="80000"/>
                </a:schemeClr>
              </a:solidFill>
              <a:latin typeface="Calibri" pitchFamily="34" charset="0"/>
              <a:cs typeface="Calibri" pitchFamily="34" charset="0"/>
            </a:endParaRPr>
          </a:p>
          <a:p>
            <a:pPr marL="487363" indent="-487363" eaLnBrk="0" hangingPunct="0">
              <a:lnSpc>
                <a:spcPct val="90000"/>
              </a:lnSpc>
              <a:buFontTx/>
              <a:buChar char="•"/>
            </a:pPr>
            <a:r>
              <a:rPr lang="en-US" sz="2000" b="1" dirty="0">
                <a:solidFill>
                  <a:schemeClr val="bg1">
                    <a:lumMod val="20000"/>
                    <a:lumOff val="80000"/>
                  </a:schemeClr>
                </a:solidFill>
                <a:latin typeface="Calibri" pitchFamily="34" charset="0"/>
                <a:cs typeface="Calibri" pitchFamily="34" charset="0"/>
              </a:rPr>
              <a:t>Critical thinking</a:t>
            </a:r>
          </a:p>
          <a:p>
            <a:pPr marL="944563" lvl="1" indent="-487363" eaLnBrk="0" hangingPunct="0">
              <a:lnSpc>
                <a:spcPct val="90000"/>
              </a:lnSpc>
              <a:buFontTx/>
              <a:buChar char="•"/>
            </a:pPr>
            <a:r>
              <a:rPr lang="en-US" sz="1600" dirty="0">
                <a:solidFill>
                  <a:srgbClr val="FFFFFF"/>
                </a:solidFill>
                <a:latin typeface="Calibri" pitchFamily="34" charset="0"/>
              </a:rPr>
              <a:t>Generative thinking helps you to seek alternative ideas to problems; Analyze challenges; Challenge assumptions; Reword problems; Think in Reverse; Connect the Unconnected; Incubate, Illustrate Storyboarding</a:t>
            </a:r>
          </a:p>
          <a:p>
            <a:pPr marL="944563" lvl="1" indent="-487363" eaLnBrk="0" hangingPunct="0">
              <a:lnSpc>
                <a:spcPct val="90000"/>
              </a:lnSpc>
              <a:buFontTx/>
              <a:buChar char="•"/>
            </a:pPr>
            <a:r>
              <a:rPr lang="en-US" sz="1600" dirty="0">
                <a:solidFill>
                  <a:srgbClr val="FFFFFF"/>
                </a:solidFill>
                <a:latin typeface="Calibri" pitchFamily="34" charset="0"/>
              </a:rPr>
              <a:t>Reactive thinking is after something or anticipating risks and how to react or prevent through Group discussion</a:t>
            </a:r>
          </a:p>
          <a:p>
            <a:pPr marL="944563" lvl="1" indent="-487363" eaLnBrk="0" hangingPunct="0">
              <a:lnSpc>
                <a:spcPct val="90000"/>
              </a:lnSpc>
              <a:buFontTx/>
              <a:buChar char="•"/>
            </a:pPr>
            <a:r>
              <a:rPr lang="en-US" sz="1600" dirty="0">
                <a:solidFill>
                  <a:srgbClr val="FFFFFF"/>
                </a:solidFill>
                <a:latin typeface="Calibri" pitchFamily="34" charset="0"/>
              </a:rPr>
              <a:t>Analytical thinking is done by way of models such as SWOT analysis, PEST/PESTLE analysis, 4Ps to 7 Ps</a:t>
            </a:r>
          </a:p>
          <a:p>
            <a:pPr marL="944563" lvl="1" indent="-487363" eaLnBrk="0" hangingPunct="0">
              <a:lnSpc>
                <a:spcPct val="90000"/>
              </a:lnSpc>
              <a:buFontTx/>
              <a:buChar char="•"/>
            </a:pPr>
            <a:r>
              <a:rPr lang="en-US" sz="1600" dirty="0">
                <a:solidFill>
                  <a:srgbClr val="FFFFFF"/>
                </a:solidFill>
                <a:latin typeface="Calibri" pitchFamily="34" charset="0"/>
              </a:rPr>
              <a:t>Selective thinking is the process whereby one selects out favorable evidence for remembrance and focus, while ignoring unfavorable evidence for a belief</a:t>
            </a:r>
          </a:p>
          <a:p>
            <a:pPr marL="944563" lvl="1" indent="-487363" eaLnBrk="0" hangingPunct="0">
              <a:lnSpc>
                <a:spcPct val="90000"/>
              </a:lnSpc>
              <a:buFontTx/>
              <a:buChar char="•"/>
            </a:pPr>
            <a:r>
              <a:rPr lang="en-US" sz="1600" dirty="0">
                <a:solidFill>
                  <a:srgbClr val="FFFFFF"/>
                </a:solidFill>
                <a:latin typeface="Calibri" pitchFamily="34" charset="0"/>
              </a:rPr>
              <a:t>Proactive thinking is to make choices after considering and thinking other people’s views; priorities; objectives; alternatives; consequences; guessing; decisions; conflict-resolution and creativity; Express yourself through different medias </a:t>
            </a:r>
          </a:p>
        </p:txBody>
      </p:sp>
      <p:sp>
        <p:nvSpPr>
          <p:cNvPr id="3076" name="Rectangle 47"/>
          <p:cNvSpPr>
            <a:spLocks noChangeArrowheads="1"/>
          </p:cNvSpPr>
          <p:nvPr/>
        </p:nvSpPr>
        <p:spPr bwMode="auto">
          <a:xfrm>
            <a:off x="0" y="0"/>
            <a:ext cx="1905000" cy="1903413"/>
          </a:xfrm>
          <a:prstGeom prst="rect">
            <a:avLst/>
          </a:prstGeom>
          <a:noFill/>
          <a:ln w="9525">
            <a:noFill/>
            <a:miter lim="800000"/>
            <a:headEnd/>
            <a:tailEnd/>
          </a:ln>
        </p:spPr>
        <p:txBody>
          <a:bodyPr/>
          <a:lstStyle/>
          <a:p>
            <a:pPr eaLnBrk="0" hangingPunct="0"/>
            <a:endParaRPr lang="en-US" dirty="0">
              <a:latin typeface="Calibri" pitchFamily="34" charset="0"/>
              <a:cs typeface="Calibri" pitchFamily="34" charset="0"/>
            </a:endParaRPr>
          </a:p>
        </p:txBody>
      </p:sp>
      <p:grpSp>
        <p:nvGrpSpPr>
          <p:cNvPr id="3077" name="Group 57"/>
          <p:cNvGrpSpPr>
            <a:grpSpLocks/>
          </p:cNvGrpSpPr>
          <p:nvPr/>
        </p:nvGrpSpPr>
        <p:grpSpPr bwMode="auto">
          <a:xfrm>
            <a:off x="304800" y="457200"/>
            <a:ext cx="5334000" cy="1458913"/>
            <a:chOff x="192" y="288"/>
            <a:chExt cx="3360" cy="919"/>
          </a:xfrm>
        </p:grpSpPr>
        <p:sp>
          <p:nvSpPr>
            <p:cNvPr id="3079" name="Freeform 48"/>
            <p:cNvSpPr>
              <a:spLocks/>
            </p:cNvSpPr>
            <p:nvPr/>
          </p:nvSpPr>
          <p:spPr bwMode="auto">
            <a:xfrm>
              <a:off x="192" y="288"/>
              <a:ext cx="818" cy="919"/>
            </a:xfrm>
            <a:custGeom>
              <a:avLst/>
              <a:gdLst>
                <a:gd name="T0" fmla="*/ 788 w 2455"/>
                <a:gd name="T1" fmla="*/ 2757 h 2757"/>
                <a:gd name="T2" fmla="*/ 747 w 2455"/>
                <a:gd name="T3" fmla="*/ 2554 h 2757"/>
                <a:gd name="T4" fmla="*/ 710 w 2455"/>
                <a:gd name="T5" fmla="*/ 2441 h 2757"/>
                <a:gd name="T6" fmla="*/ 665 w 2455"/>
                <a:gd name="T7" fmla="*/ 2370 h 2757"/>
                <a:gd name="T8" fmla="*/ 597 w 2455"/>
                <a:gd name="T9" fmla="*/ 2305 h 2757"/>
                <a:gd name="T10" fmla="*/ 516 w 2455"/>
                <a:gd name="T11" fmla="*/ 2259 h 2757"/>
                <a:gd name="T12" fmla="*/ 449 w 2455"/>
                <a:gd name="T13" fmla="*/ 2234 h 2757"/>
                <a:gd name="T14" fmla="*/ 239 w 2455"/>
                <a:gd name="T15" fmla="*/ 2214 h 2757"/>
                <a:gd name="T16" fmla="*/ 163 w 2455"/>
                <a:gd name="T17" fmla="*/ 2182 h 2757"/>
                <a:gd name="T18" fmla="*/ 127 w 2455"/>
                <a:gd name="T19" fmla="*/ 2142 h 2757"/>
                <a:gd name="T20" fmla="*/ 106 w 2455"/>
                <a:gd name="T21" fmla="*/ 2095 h 2757"/>
                <a:gd name="T22" fmla="*/ 104 w 2455"/>
                <a:gd name="T23" fmla="*/ 2039 h 2757"/>
                <a:gd name="T24" fmla="*/ 121 w 2455"/>
                <a:gd name="T25" fmla="*/ 1983 h 2757"/>
                <a:gd name="T26" fmla="*/ 135 w 2455"/>
                <a:gd name="T27" fmla="*/ 1944 h 2757"/>
                <a:gd name="T28" fmla="*/ 127 w 2455"/>
                <a:gd name="T29" fmla="*/ 1871 h 2757"/>
                <a:gd name="T30" fmla="*/ 95 w 2455"/>
                <a:gd name="T31" fmla="*/ 1818 h 2757"/>
                <a:gd name="T32" fmla="*/ 82 w 2455"/>
                <a:gd name="T33" fmla="*/ 1786 h 2757"/>
                <a:gd name="T34" fmla="*/ 82 w 2455"/>
                <a:gd name="T35" fmla="*/ 1743 h 2757"/>
                <a:gd name="T36" fmla="*/ 97 w 2455"/>
                <a:gd name="T37" fmla="*/ 1713 h 2757"/>
                <a:gd name="T38" fmla="*/ 136 w 2455"/>
                <a:gd name="T39" fmla="*/ 1681 h 2757"/>
                <a:gd name="T40" fmla="*/ 121 w 2455"/>
                <a:gd name="T41" fmla="*/ 1666 h 2757"/>
                <a:gd name="T42" fmla="*/ 83 w 2455"/>
                <a:gd name="T43" fmla="*/ 1642 h 2757"/>
                <a:gd name="T44" fmla="*/ 71 w 2455"/>
                <a:gd name="T45" fmla="*/ 1619 h 2757"/>
                <a:gd name="T46" fmla="*/ 81 w 2455"/>
                <a:gd name="T47" fmla="*/ 1583 h 2757"/>
                <a:gd name="T48" fmla="*/ 115 w 2455"/>
                <a:gd name="T49" fmla="*/ 1495 h 2757"/>
                <a:gd name="T50" fmla="*/ 97 w 2455"/>
                <a:gd name="T51" fmla="*/ 1448 h 2757"/>
                <a:gd name="T52" fmla="*/ 4 w 2455"/>
                <a:gd name="T53" fmla="*/ 1378 h 2757"/>
                <a:gd name="T54" fmla="*/ 0 w 2455"/>
                <a:gd name="T55" fmla="*/ 1329 h 2757"/>
                <a:gd name="T56" fmla="*/ 15 w 2455"/>
                <a:gd name="T57" fmla="*/ 1282 h 2757"/>
                <a:gd name="T58" fmla="*/ 217 w 2455"/>
                <a:gd name="T59" fmla="*/ 1056 h 2757"/>
                <a:gd name="T60" fmla="*/ 267 w 2455"/>
                <a:gd name="T61" fmla="*/ 962 h 2757"/>
                <a:gd name="T62" fmla="*/ 280 w 2455"/>
                <a:gd name="T63" fmla="*/ 883 h 2757"/>
                <a:gd name="T64" fmla="*/ 277 w 2455"/>
                <a:gd name="T65" fmla="*/ 824 h 2757"/>
                <a:gd name="T66" fmla="*/ 291 w 2455"/>
                <a:gd name="T67" fmla="*/ 672 h 2757"/>
                <a:gd name="T68" fmla="*/ 338 w 2455"/>
                <a:gd name="T69" fmla="*/ 512 h 2757"/>
                <a:gd name="T70" fmla="*/ 455 w 2455"/>
                <a:gd name="T71" fmla="*/ 320 h 2757"/>
                <a:gd name="T72" fmla="*/ 657 w 2455"/>
                <a:gd name="T73" fmla="*/ 149 h 2757"/>
                <a:gd name="T74" fmla="*/ 897 w 2455"/>
                <a:gd name="T75" fmla="*/ 49 h 2757"/>
                <a:gd name="T76" fmla="*/ 1362 w 2455"/>
                <a:gd name="T77" fmla="*/ 0 h 2757"/>
                <a:gd name="T78" fmla="*/ 1653 w 2455"/>
                <a:gd name="T79" fmla="*/ 45 h 2757"/>
                <a:gd name="T80" fmla="*/ 1983 w 2455"/>
                <a:gd name="T81" fmla="*/ 199 h 2757"/>
                <a:gd name="T82" fmla="*/ 2203 w 2455"/>
                <a:gd name="T83" fmla="*/ 397 h 2757"/>
                <a:gd name="T84" fmla="*/ 2384 w 2455"/>
                <a:gd name="T85" fmla="*/ 679 h 2757"/>
                <a:gd name="T86" fmla="*/ 2448 w 2455"/>
                <a:gd name="T87" fmla="*/ 927 h 2757"/>
                <a:gd name="T88" fmla="*/ 2442 w 2455"/>
                <a:gd name="T89" fmla="*/ 1218 h 2757"/>
                <a:gd name="T90" fmla="*/ 2345 w 2455"/>
                <a:gd name="T91" fmla="*/ 1524 h 2757"/>
                <a:gd name="T92" fmla="*/ 1991 w 2455"/>
                <a:gd name="T93" fmla="*/ 1950 h 2757"/>
                <a:gd name="T94" fmla="*/ 1897 w 2455"/>
                <a:gd name="T95" fmla="*/ 2121 h 2757"/>
                <a:gd name="T96" fmla="*/ 1867 w 2455"/>
                <a:gd name="T97" fmla="*/ 2314 h 2757"/>
                <a:gd name="T98" fmla="*/ 1888 w 2455"/>
                <a:gd name="T99" fmla="*/ 2422 h 27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455"/>
                <a:gd name="T151" fmla="*/ 0 h 2757"/>
                <a:gd name="T152" fmla="*/ 2455 w 2455"/>
                <a:gd name="T153" fmla="*/ 2757 h 27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455" h="2757">
                  <a:moveTo>
                    <a:pt x="1981" y="2756"/>
                  </a:moveTo>
                  <a:lnTo>
                    <a:pt x="788" y="2757"/>
                  </a:lnTo>
                  <a:lnTo>
                    <a:pt x="774" y="2655"/>
                  </a:lnTo>
                  <a:lnTo>
                    <a:pt x="747" y="2554"/>
                  </a:lnTo>
                  <a:lnTo>
                    <a:pt x="725" y="2477"/>
                  </a:lnTo>
                  <a:lnTo>
                    <a:pt x="710" y="2441"/>
                  </a:lnTo>
                  <a:lnTo>
                    <a:pt x="693" y="2409"/>
                  </a:lnTo>
                  <a:lnTo>
                    <a:pt x="665" y="2370"/>
                  </a:lnTo>
                  <a:lnTo>
                    <a:pt x="641" y="2344"/>
                  </a:lnTo>
                  <a:lnTo>
                    <a:pt x="597" y="2305"/>
                  </a:lnTo>
                  <a:lnTo>
                    <a:pt x="537" y="2269"/>
                  </a:lnTo>
                  <a:lnTo>
                    <a:pt x="516" y="2259"/>
                  </a:lnTo>
                  <a:lnTo>
                    <a:pt x="488" y="2246"/>
                  </a:lnTo>
                  <a:lnTo>
                    <a:pt x="449" y="2234"/>
                  </a:lnTo>
                  <a:lnTo>
                    <a:pt x="367" y="2223"/>
                  </a:lnTo>
                  <a:lnTo>
                    <a:pt x="239" y="2214"/>
                  </a:lnTo>
                  <a:lnTo>
                    <a:pt x="195" y="2200"/>
                  </a:lnTo>
                  <a:lnTo>
                    <a:pt x="163" y="2182"/>
                  </a:lnTo>
                  <a:lnTo>
                    <a:pt x="135" y="2154"/>
                  </a:lnTo>
                  <a:lnTo>
                    <a:pt x="127" y="2142"/>
                  </a:lnTo>
                  <a:lnTo>
                    <a:pt x="114" y="2118"/>
                  </a:lnTo>
                  <a:lnTo>
                    <a:pt x="106" y="2095"/>
                  </a:lnTo>
                  <a:lnTo>
                    <a:pt x="103" y="2064"/>
                  </a:lnTo>
                  <a:lnTo>
                    <a:pt x="104" y="2039"/>
                  </a:lnTo>
                  <a:lnTo>
                    <a:pt x="110" y="2014"/>
                  </a:lnTo>
                  <a:lnTo>
                    <a:pt x="121" y="1983"/>
                  </a:lnTo>
                  <a:lnTo>
                    <a:pt x="129" y="1965"/>
                  </a:lnTo>
                  <a:lnTo>
                    <a:pt x="135" y="1944"/>
                  </a:lnTo>
                  <a:lnTo>
                    <a:pt x="136" y="1918"/>
                  </a:lnTo>
                  <a:lnTo>
                    <a:pt x="127" y="1871"/>
                  </a:lnTo>
                  <a:lnTo>
                    <a:pt x="115" y="1840"/>
                  </a:lnTo>
                  <a:lnTo>
                    <a:pt x="95" y="1818"/>
                  </a:lnTo>
                  <a:lnTo>
                    <a:pt x="86" y="1801"/>
                  </a:lnTo>
                  <a:lnTo>
                    <a:pt x="82" y="1786"/>
                  </a:lnTo>
                  <a:lnTo>
                    <a:pt x="81" y="1768"/>
                  </a:lnTo>
                  <a:lnTo>
                    <a:pt x="82" y="1743"/>
                  </a:lnTo>
                  <a:lnTo>
                    <a:pt x="85" y="1731"/>
                  </a:lnTo>
                  <a:lnTo>
                    <a:pt x="97" y="1713"/>
                  </a:lnTo>
                  <a:lnTo>
                    <a:pt x="125" y="1692"/>
                  </a:lnTo>
                  <a:lnTo>
                    <a:pt x="136" y="1681"/>
                  </a:lnTo>
                  <a:lnTo>
                    <a:pt x="129" y="1673"/>
                  </a:lnTo>
                  <a:lnTo>
                    <a:pt x="121" y="1666"/>
                  </a:lnTo>
                  <a:lnTo>
                    <a:pt x="92" y="1651"/>
                  </a:lnTo>
                  <a:lnTo>
                    <a:pt x="83" y="1642"/>
                  </a:lnTo>
                  <a:lnTo>
                    <a:pt x="76" y="1633"/>
                  </a:lnTo>
                  <a:lnTo>
                    <a:pt x="71" y="1619"/>
                  </a:lnTo>
                  <a:lnTo>
                    <a:pt x="74" y="1603"/>
                  </a:lnTo>
                  <a:lnTo>
                    <a:pt x="81" y="1583"/>
                  </a:lnTo>
                  <a:lnTo>
                    <a:pt x="107" y="1531"/>
                  </a:lnTo>
                  <a:lnTo>
                    <a:pt x="115" y="1495"/>
                  </a:lnTo>
                  <a:lnTo>
                    <a:pt x="110" y="1473"/>
                  </a:lnTo>
                  <a:lnTo>
                    <a:pt x="97" y="1448"/>
                  </a:lnTo>
                  <a:lnTo>
                    <a:pt x="17" y="1395"/>
                  </a:lnTo>
                  <a:lnTo>
                    <a:pt x="4" y="1378"/>
                  </a:lnTo>
                  <a:lnTo>
                    <a:pt x="0" y="1357"/>
                  </a:lnTo>
                  <a:lnTo>
                    <a:pt x="0" y="1329"/>
                  </a:lnTo>
                  <a:lnTo>
                    <a:pt x="5" y="1307"/>
                  </a:lnTo>
                  <a:lnTo>
                    <a:pt x="15" y="1282"/>
                  </a:lnTo>
                  <a:lnTo>
                    <a:pt x="25" y="1268"/>
                  </a:lnTo>
                  <a:lnTo>
                    <a:pt x="217" y="1056"/>
                  </a:lnTo>
                  <a:lnTo>
                    <a:pt x="242" y="1018"/>
                  </a:lnTo>
                  <a:lnTo>
                    <a:pt x="267" y="962"/>
                  </a:lnTo>
                  <a:lnTo>
                    <a:pt x="277" y="916"/>
                  </a:lnTo>
                  <a:lnTo>
                    <a:pt x="280" y="883"/>
                  </a:lnTo>
                  <a:lnTo>
                    <a:pt x="278" y="846"/>
                  </a:lnTo>
                  <a:lnTo>
                    <a:pt x="277" y="824"/>
                  </a:lnTo>
                  <a:lnTo>
                    <a:pt x="280" y="757"/>
                  </a:lnTo>
                  <a:lnTo>
                    <a:pt x="291" y="672"/>
                  </a:lnTo>
                  <a:lnTo>
                    <a:pt x="317" y="571"/>
                  </a:lnTo>
                  <a:lnTo>
                    <a:pt x="338" y="512"/>
                  </a:lnTo>
                  <a:lnTo>
                    <a:pt x="384" y="421"/>
                  </a:lnTo>
                  <a:lnTo>
                    <a:pt x="455" y="320"/>
                  </a:lnTo>
                  <a:lnTo>
                    <a:pt x="529" y="242"/>
                  </a:lnTo>
                  <a:lnTo>
                    <a:pt x="657" y="149"/>
                  </a:lnTo>
                  <a:lnTo>
                    <a:pt x="743" y="105"/>
                  </a:lnTo>
                  <a:lnTo>
                    <a:pt x="897" y="49"/>
                  </a:lnTo>
                  <a:lnTo>
                    <a:pt x="1128" y="6"/>
                  </a:lnTo>
                  <a:lnTo>
                    <a:pt x="1362" y="0"/>
                  </a:lnTo>
                  <a:lnTo>
                    <a:pt x="1528" y="17"/>
                  </a:lnTo>
                  <a:lnTo>
                    <a:pt x="1653" y="45"/>
                  </a:lnTo>
                  <a:lnTo>
                    <a:pt x="1853" y="123"/>
                  </a:lnTo>
                  <a:lnTo>
                    <a:pt x="1983" y="199"/>
                  </a:lnTo>
                  <a:lnTo>
                    <a:pt x="2078" y="272"/>
                  </a:lnTo>
                  <a:lnTo>
                    <a:pt x="2203" y="397"/>
                  </a:lnTo>
                  <a:lnTo>
                    <a:pt x="2310" y="539"/>
                  </a:lnTo>
                  <a:lnTo>
                    <a:pt x="2384" y="679"/>
                  </a:lnTo>
                  <a:lnTo>
                    <a:pt x="2424" y="802"/>
                  </a:lnTo>
                  <a:lnTo>
                    <a:pt x="2448" y="927"/>
                  </a:lnTo>
                  <a:lnTo>
                    <a:pt x="2455" y="1089"/>
                  </a:lnTo>
                  <a:lnTo>
                    <a:pt x="2442" y="1218"/>
                  </a:lnTo>
                  <a:lnTo>
                    <a:pt x="2395" y="1407"/>
                  </a:lnTo>
                  <a:lnTo>
                    <a:pt x="2345" y="1524"/>
                  </a:lnTo>
                  <a:lnTo>
                    <a:pt x="2254" y="1649"/>
                  </a:lnTo>
                  <a:lnTo>
                    <a:pt x="1991" y="1950"/>
                  </a:lnTo>
                  <a:lnTo>
                    <a:pt x="1923" y="2063"/>
                  </a:lnTo>
                  <a:lnTo>
                    <a:pt x="1897" y="2121"/>
                  </a:lnTo>
                  <a:lnTo>
                    <a:pt x="1872" y="2214"/>
                  </a:lnTo>
                  <a:lnTo>
                    <a:pt x="1867" y="2314"/>
                  </a:lnTo>
                  <a:lnTo>
                    <a:pt x="1879" y="2385"/>
                  </a:lnTo>
                  <a:lnTo>
                    <a:pt x="1888" y="2422"/>
                  </a:lnTo>
                  <a:lnTo>
                    <a:pt x="1981" y="2756"/>
                  </a:lnTo>
                  <a:close/>
                </a:path>
              </a:pathLst>
            </a:custGeom>
            <a:gradFill rotWithShape="0">
              <a:gsLst>
                <a:gs pos="0">
                  <a:srgbClr val="FFFF00"/>
                </a:gs>
                <a:gs pos="50000">
                  <a:srgbClr val="FFFFFF"/>
                </a:gs>
                <a:gs pos="100000">
                  <a:srgbClr val="FFFF00"/>
                </a:gs>
              </a:gsLst>
              <a:lin ang="5400000" scaled="1"/>
            </a:gradFill>
            <a:ln w="9525">
              <a:noFill/>
              <a:round/>
              <a:headEnd/>
              <a:tailEnd/>
            </a:ln>
          </p:spPr>
          <p:txBody>
            <a:bodyPr/>
            <a:lstStyle/>
            <a:p>
              <a:endParaRPr lang="en-US" dirty="0"/>
            </a:p>
          </p:txBody>
        </p:sp>
        <p:graphicFrame>
          <p:nvGraphicFramePr>
            <p:cNvPr id="3074" name="Object 5"/>
            <p:cNvGraphicFramePr>
              <a:graphicFrameLocks noChangeAspect="1"/>
            </p:cNvGraphicFramePr>
            <p:nvPr/>
          </p:nvGraphicFramePr>
          <p:xfrm>
            <a:off x="384" y="480"/>
            <a:ext cx="453" cy="465"/>
          </p:xfrm>
          <a:graphic>
            <a:graphicData uri="http://schemas.openxmlformats.org/presentationml/2006/ole">
              <mc:AlternateContent xmlns:mc="http://schemas.openxmlformats.org/markup-compatibility/2006">
                <mc:Choice xmlns:v="urn:schemas-microsoft-com:vml" Requires="v">
                  <p:oleObj name="Clip" r:id="rId3" imgW="718914" imgH="738097" progId="">
                    <p:embed/>
                  </p:oleObj>
                </mc:Choice>
                <mc:Fallback>
                  <p:oleObj name="Clip" r:id="rId3" imgW="718914" imgH="738097"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480"/>
                          <a:ext cx="453" cy="4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WordArt 5"/>
            <p:cNvSpPr>
              <a:spLocks noChangeArrowheads="1" noChangeShapeType="1" noTextEdit="1"/>
            </p:cNvSpPr>
            <p:nvPr/>
          </p:nvSpPr>
          <p:spPr bwMode="auto">
            <a:xfrm>
              <a:off x="720" y="336"/>
              <a:ext cx="2832" cy="528"/>
            </a:xfrm>
            <a:prstGeom prst="rect">
              <a:avLst/>
            </a:prstGeom>
          </p:spPr>
          <p:txBody>
            <a:bodyPr wrap="none" fromWordArt="1">
              <a:prstTxWarp prst="textDoubleWave1">
                <a:avLst>
                  <a:gd name="adj1" fmla="val 6500"/>
                  <a:gd name="adj2" fmla="val 0"/>
                </a:avLst>
              </a:prstTxWarp>
            </a:bodyPr>
            <a:lstStyle/>
            <a:p>
              <a:pPr algn="ctr"/>
              <a:r>
                <a:rPr lang="en-US" sz="4800" b="1" kern="10" spc="-480" dirty="0">
                  <a:ln w="12700">
                    <a:solidFill>
                      <a:srgbClr val="000099"/>
                    </a:solidFill>
                    <a:round/>
                    <a:headEnd/>
                    <a:tailEnd/>
                  </a:ln>
                  <a:solidFill>
                    <a:srgbClr val="FF0000"/>
                  </a:solidFill>
                  <a:effectLst>
                    <a:outerShdw dist="63500" algn="ctr" rotWithShape="0">
                      <a:srgbClr val="FFCC66"/>
                    </a:outerShdw>
                  </a:effectLst>
                  <a:latin typeface="Calibri"/>
                  <a:cs typeface="Calibri"/>
                </a:rPr>
                <a:t>Brain Storming</a:t>
              </a:r>
            </a:p>
          </p:txBody>
        </p:sp>
      </p:grpSp>
      <p:sp>
        <p:nvSpPr>
          <p:cNvPr id="12342" name="AutoShape 54"/>
          <p:cNvSpPr>
            <a:spLocks noChangeArrowheads="1"/>
          </p:cNvSpPr>
          <p:nvPr/>
        </p:nvSpPr>
        <p:spPr bwMode="auto">
          <a:xfrm>
            <a:off x="6156176" y="980728"/>
            <a:ext cx="2592289" cy="1219200"/>
          </a:xfrm>
          <a:prstGeom prst="cloudCallout">
            <a:avLst>
              <a:gd name="adj1" fmla="val -58866"/>
              <a:gd name="adj2" fmla="val -58722"/>
            </a:avLst>
          </a:prstGeom>
          <a:solidFill>
            <a:schemeClr val="tx2"/>
          </a:solidFill>
          <a:ln w="9525">
            <a:solidFill>
              <a:schemeClr val="folHlink"/>
            </a:solidFill>
            <a:round/>
            <a:headEnd/>
            <a:tailEnd/>
          </a:ln>
        </p:spPr>
        <p:txBody>
          <a:bodyPr wrap="none" anchor="ctr"/>
          <a:lstStyle/>
          <a:p>
            <a:pPr algn="ctr" eaLnBrk="0" hangingPunct="0"/>
            <a:r>
              <a:rPr lang="th-TH" b="1" dirty="0">
                <a:solidFill>
                  <a:srgbClr val="66FF66"/>
                </a:solidFill>
                <a:latin typeface="Calibri" pitchFamily="34" charset="0"/>
                <a:cs typeface="Calibri" pitchFamily="34" charset="0"/>
              </a:rPr>
              <a:t>Gossip with </a:t>
            </a:r>
            <a:br>
              <a:rPr lang="th-TH" b="1" dirty="0">
                <a:solidFill>
                  <a:srgbClr val="66FF66"/>
                </a:solidFill>
                <a:latin typeface="Calibri" pitchFamily="34" charset="0"/>
                <a:cs typeface="Calibri" pitchFamily="34" charset="0"/>
              </a:rPr>
            </a:br>
            <a:r>
              <a:rPr lang="th-TH" b="1" dirty="0">
                <a:solidFill>
                  <a:srgbClr val="66FF66"/>
                </a:solidFill>
                <a:latin typeface="Calibri" pitchFamily="34" charset="0"/>
                <a:cs typeface="Calibri" pitchFamily="34" charset="0"/>
              </a:rPr>
              <a:t>the “Discipline”</a:t>
            </a:r>
            <a:endParaRPr lang="th-TH" sz="2000" b="1" dirty="0">
              <a:solidFill>
                <a:srgbClr val="66FF66"/>
              </a:solidFill>
              <a:latin typeface="Calibri" pitchFamily="34" charset="0"/>
              <a:cs typeface="Calibri" pitchFamily="34" charset="0"/>
            </a:endParaRPr>
          </a:p>
        </p:txBody>
      </p:sp>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2240" y="2276872"/>
            <a:ext cx="2354263" cy="427513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1" name="Text Box 23"/>
          <p:cNvSpPr txBox="1">
            <a:spLocks noChangeArrowheads="1"/>
          </p:cNvSpPr>
          <p:nvPr/>
        </p:nvSpPr>
        <p:spPr bwMode="auto">
          <a:xfrm>
            <a:off x="683568" y="1844824"/>
            <a:ext cx="8460432" cy="4856714"/>
          </a:xfrm>
          <a:prstGeom prst="rect">
            <a:avLst/>
          </a:prstGeom>
          <a:noFill/>
          <a:ln w="9525">
            <a:noFill/>
            <a:miter lim="800000"/>
            <a:headEnd/>
            <a:tailEnd/>
          </a:ln>
        </p:spPr>
        <p:txBody>
          <a:bodyPr wrap="square">
            <a:spAutoFit/>
          </a:bodyPr>
          <a:lstStyle/>
          <a:p>
            <a:pPr marL="487363" lvl="1" indent="-487363" eaLnBrk="0" hangingPunct="0">
              <a:lnSpc>
                <a:spcPct val="90000"/>
              </a:lnSpc>
              <a:buFontTx/>
              <a:buChar char="•"/>
            </a:pPr>
            <a:r>
              <a:rPr lang="en-US" sz="2000" b="1" dirty="0">
                <a:solidFill>
                  <a:schemeClr val="bg1">
                    <a:lumMod val="20000"/>
                    <a:lumOff val="80000"/>
                  </a:schemeClr>
                </a:solidFill>
                <a:latin typeface="Calibri" pitchFamily="34" charset="0"/>
                <a:cs typeface="Calibri" pitchFamily="34" charset="0"/>
              </a:rPr>
              <a:t>Lateral thinking</a:t>
            </a:r>
          </a:p>
          <a:p>
            <a:pPr marL="944563" lvl="2" indent="-487363" eaLnBrk="0" hangingPunct="0">
              <a:lnSpc>
                <a:spcPct val="90000"/>
              </a:lnSpc>
              <a:buFontTx/>
              <a:buChar char="•"/>
            </a:pPr>
            <a:r>
              <a:rPr lang="en-US" sz="1600" dirty="0">
                <a:solidFill>
                  <a:schemeClr val="bg1">
                    <a:lumMod val="20000"/>
                    <a:lumOff val="80000"/>
                  </a:schemeClr>
                </a:solidFill>
                <a:latin typeface="Calibri" pitchFamily="34" charset="0"/>
                <a:cs typeface="Calibri" pitchFamily="34" charset="0"/>
              </a:rPr>
              <a:t>Seeking ways to solve problems by apparently other than critical thinking such as illogical means</a:t>
            </a:r>
            <a:endParaRPr lang="en-US" sz="2000" dirty="0">
              <a:solidFill>
                <a:schemeClr val="bg1">
                  <a:lumMod val="20000"/>
                  <a:lumOff val="80000"/>
                </a:schemeClr>
              </a:solidFill>
              <a:latin typeface="Calibri" pitchFamily="34" charset="0"/>
              <a:cs typeface="Calibri" pitchFamily="34" charset="0"/>
            </a:endParaRPr>
          </a:p>
          <a:p>
            <a:pPr marL="1401763" lvl="2" indent="-487363" eaLnBrk="0" hangingPunct="0">
              <a:lnSpc>
                <a:spcPct val="90000"/>
              </a:lnSpc>
              <a:buFontTx/>
              <a:buChar char="•"/>
            </a:pPr>
            <a:r>
              <a:rPr lang="en-US" sz="1600" dirty="0">
                <a:solidFill>
                  <a:schemeClr val="bg1">
                    <a:lumMod val="20000"/>
                    <a:lumOff val="80000"/>
                  </a:schemeClr>
                </a:solidFill>
                <a:latin typeface="Calibri" pitchFamily="34" charset="0"/>
                <a:cs typeface="Calibri" pitchFamily="34" charset="0"/>
              </a:rPr>
              <a:t>Seek different dimensions; Combine two or more topics </a:t>
            </a:r>
          </a:p>
          <a:p>
            <a:pPr marL="1401763" lvl="2" indent="-487363" eaLnBrk="0" hangingPunct="0">
              <a:lnSpc>
                <a:spcPct val="90000"/>
              </a:lnSpc>
              <a:buFontTx/>
              <a:buChar char="•"/>
            </a:pPr>
            <a:r>
              <a:rPr lang="en-US" sz="1600" dirty="0">
                <a:solidFill>
                  <a:schemeClr val="bg1">
                    <a:lumMod val="20000"/>
                    <a:lumOff val="80000"/>
                  </a:schemeClr>
                </a:solidFill>
                <a:latin typeface="Calibri" pitchFamily="34" charset="0"/>
                <a:cs typeface="Calibri" pitchFamily="34" charset="0"/>
              </a:rPr>
              <a:t>Shift perspective; Use random Inputs; Create Fun and humor;</a:t>
            </a:r>
          </a:p>
          <a:p>
            <a:pPr marL="1401763" lvl="2" indent="-487363" eaLnBrk="0" hangingPunct="0">
              <a:lnSpc>
                <a:spcPct val="90000"/>
              </a:lnSpc>
              <a:buFontTx/>
              <a:buChar char="•"/>
            </a:pPr>
            <a:r>
              <a:rPr lang="en-US" sz="1600" dirty="0">
                <a:solidFill>
                  <a:schemeClr val="bg1">
                    <a:lumMod val="20000"/>
                    <a:lumOff val="80000"/>
                  </a:schemeClr>
                </a:solidFill>
                <a:latin typeface="Calibri" pitchFamily="34" charset="0"/>
                <a:cs typeface="Calibri" pitchFamily="34" charset="0"/>
              </a:rPr>
              <a:t>Change Environment; Shutting out distractions; Create Silences; Give Pauses;</a:t>
            </a:r>
          </a:p>
          <a:p>
            <a:pPr marL="1401763" lvl="2" indent="-487363" eaLnBrk="0" hangingPunct="0">
              <a:lnSpc>
                <a:spcPct val="90000"/>
              </a:lnSpc>
              <a:buFontTx/>
              <a:buChar char="•"/>
            </a:pPr>
            <a:r>
              <a:rPr lang="en-US" sz="1600" dirty="0">
                <a:solidFill>
                  <a:schemeClr val="bg1">
                    <a:lumMod val="20000"/>
                    <a:lumOff val="80000"/>
                  </a:schemeClr>
                </a:solidFill>
                <a:latin typeface="Calibri" pitchFamily="34" charset="0"/>
                <a:cs typeface="Calibri" pitchFamily="34" charset="0"/>
              </a:rPr>
              <a:t>Look for Plus, Minus, Interesting; </a:t>
            </a:r>
          </a:p>
          <a:p>
            <a:pPr marL="1401763" lvl="2" indent="-487363" eaLnBrk="0" hangingPunct="0">
              <a:lnSpc>
                <a:spcPct val="90000"/>
              </a:lnSpc>
              <a:buFontTx/>
              <a:buChar char="•"/>
            </a:pPr>
            <a:r>
              <a:rPr lang="en-US" sz="1600" dirty="0">
                <a:solidFill>
                  <a:schemeClr val="bg1">
                    <a:lumMod val="20000"/>
                    <a:lumOff val="80000"/>
                  </a:schemeClr>
                </a:solidFill>
                <a:latin typeface="Calibri" pitchFamily="34" charset="0"/>
                <a:cs typeface="Calibri" pitchFamily="34" charset="0"/>
              </a:rPr>
              <a:t>Dig more on Agreement, Relevance and Oppositions</a:t>
            </a:r>
          </a:p>
          <a:p>
            <a:pPr marL="1401763" lvl="2" indent="-487363" eaLnBrk="0" hangingPunct="0">
              <a:lnSpc>
                <a:spcPct val="90000"/>
              </a:lnSpc>
              <a:buFontTx/>
              <a:buChar char="•"/>
            </a:pPr>
            <a:r>
              <a:rPr lang="en-US" sz="1600" dirty="0">
                <a:solidFill>
                  <a:schemeClr val="bg1">
                    <a:lumMod val="20000"/>
                    <a:lumOff val="80000"/>
                  </a:schemeClr>
                </a:solidFill>
                <a:latin typeface="Calibri" pitchFamily="34" charset="0"/>
                <a:cs typeface="Calibri" pitchFamily="34" charset="0"/>
              </a:rPr>
              <a:t>Re-think the research directions; </a:t>
            </a:r>
          </a:p>
          <a:p>
            <a:pPr marL="1401763" lvl="2" indent="-487363" eaLnBrk="0" hangingPunct="0">
              <a:lnSpc>
                <a:spcPct val="90000"/>
              </a:lnSpc>
              <a:buFontTx/>
              <a:buChar char="•"/>
            </a:pPr>
            <a:r>
              <a:rPr lang="en-US" sz="1600" dirty="0">
                <a:solidFill>
                  <a:schemeClr val="bg1">
                    <a:lumMod val="20000"/>
                    <a:lumOff val="80000"/>
                  </a:schemeClr>
                </a:solidFill>
                <a:latin typeface="Calibri" pitchFamily="34" charset="0"/>
                <a:cs typeface="Calibri" pitchFamily="34" charset="0"/>
              </a:rPr>
              <a:t>Seek Other peoples View; Play if I were; </a:t>
            </a:r>
          </a:p>
          <a:p>
            <a:pPr marL="1401763" lvl="2" indent="-487363" eaLnBrk="0" hangingPunct="0">
              <a:lnSpc>
                <a:spcPct val="90000"/>
              </a:lnSpc>
              <a:buFontTx/>
              <a:buChar char="•"/>
            </a:pPr>
            <a:r>
              <a:rPr lang="en-US" sz="1600" dirty="0">
                <a:solidFill>
                  <a:schemeClr val="bg1">
                    <a:lumMod val="20000"/>
                    <a:lumOff val="80000"/>
                  </a:schemeClr>
                </a:solidFill>
                <a:latin typeface="Calibri" pitchFamily="34" charset="0"/>
                <a:cs typeface="Calibri" pitchFamily="34" charset="0"/>
              </a:rPr>
              <a:t>Use powerful tools, find suitable to solve problems</a:t>
            </a:r>
          </a:p>
          <a:p>
            <a:pPr marL="1401763" lvl="2" indent="-487363" eaLnBrk="0" hangingPunct="0">
              <a:lnSpc>
                <a:spcPct val="90000"/>
              </a:lnSpc>
              <a:buFontTx/>
              <a:buChar char="•"/>
            </a:pPr>
            <a:r>
              <a:rPr lang="en-US" sz="1600" dirty="0">
                <a:solidFill>
                  <a:schemeClr val="bg1">
                    <a:lumMod val="20000"/>
                    <a:lumOff val="80000"/>
                  </a:schemeClr>
                </a:solidFill>
                <a:latin typeface="Calibri" pitchFamily="34" charset="0"/>
                <a:cs typeface="Calibri" pitchFamily="34" charset="0"/>
              </a:rPr>
              <a:t>Consider All factors; Think Consequence &amp; Sequel </a:t>
            </a:r>
          </a:p>
          <a:p>
            <a:pPr marL="1401763" lvl="2" indent="-487363" eaLnBrk="0" hangingPunct="0">
              <a:lnSpc>
                <a:spcPct val="90000"/>
              </a:lnSpc>
              <a:buFontTx/>
              <a:buChar char="•"/>
            </a:pPr>
            <a:r>
              <a:rPr lang="en-US" sz="1600" dirty="0">
                <a:solidFill>
                  <a:schemeClr val="bg1">
                    <a:lumMod val="20000"/>
                    <a:lumOff val="80000"/>
                  </a:schemeClr>
                </a:solidFill>
                <a:latin typeface="Calibri" pitchFamily="34" charset="0"/>
                <a:cs typeface="Calibri" pitchFamily="34" charset="0"/>
              </a:rPr>
              <a:t>Add an appropriate adjective</a:t>
            </a:r>
          </a:p>
          <a:p>
            <a:pPr marL="487363" indent="-487363" eaLnBrk="0" hangingPunct="0">
              <a:lnSpc>
                <a:spcPct val="90000"/>
              </a:lnSpc>
              <a:buFontTx/>
              <a:buChar char="•"/>
            </a:pPr>
            <a:r>
              <a:rPr lang="en-US" sz="2000" b="1" dirty="0">
                <a:solidFill>
                  <a:schemeClr val="bg1">
                    <a:lumMod val="20000"/>
                    <a:lumOff val="80000"/>
                  </a:schemeClr>
                </a:solidFill>
                <a:latin typeface="Calibri" pitchFamily="34" charset="0"/>
                <a:cs typeface="Calibri" pitchFamily="34" charset="0"/>
              </a:rPr>
              <a:t>Never criticize any opinion</a:t>
            </a:r>
          </a:p>
          <a:p>
            <a:pPr marL="487363" indent="-487363" eaLnBrk="0" hangingPunct="0">
              <a:lnSpc>
                <a:spcPct val="90000"/>
              </a:lnSpc>
              <a:buFontTx/>
              <a:buChar char="•"/>
            </a:pPr>
            <a:r>
              <a:rPr lang="en-US" sz="2000" b="1" dirty="0">
                <a:solidFill>
                  <a:schemeClr val="bg1">
                    <a:lumMod val="20000"/>
                    <a:lumOff val="80000"/>
                  </a:schemeClr>
                </a:solidFill>
                <a:latin typeface="Calibri" pitchFamily="34" charset="0"/>
                <a:cs typeface="Calibri" pitchFamily="34" charset="0"/>
              </a:rPr>
              <a:t>State your own opinion freely</a:t>
            </a:r>
          </a:p>
          <a:p>
            <a:pPr marL="487363" indent="-487363" eaLnBrk="0" hangingPunct="0">
              <a:lnSpc>
                <a:spcPct val="90000"/>
              </a:lnSpc>
              <a:buFontTx/>
              <a:buChar char="•"/>
            </a:pPr>
            <a:r>
              <a:rPr lang="en-US" sz="2000" b="1" dirty="0">
                <a:solidFill>
                  <a:schemeClr val="bg1">
                    <a:lumMod val="20000"/>
                    <a:lumOff val="80000"/>
                  </a:schemeClr>
                </a:solidFill>
                <a:latin typeface="Calibri" pitchFamily="34" charset="0"/>
                <a:cs typeface="Calibri" pitchFamily="34" charset="0"/>
              </a:rPr>
              <a:t>Don’t Hesitate to Expand other’s ideas and Capitalize </a:t>
            </a:r>
            <a:r>
              <a:rPr lang="en-US" sz="2000" b="1">
                <a:solidFill>
                  <a:schemeClr val="bg1">
                    <a:lumMod val="20000"/>
                    <a:lumOff val="80000"/>
                  </a:schemeClr>
                </a:solidFill>
                <a:latin typeface="Calibri" pitchFamily="34" charset="0"/>
                <a:cs typeface="Calibri" pitchFamily="34" charset="0"/>
              </a:rPr>
              <a:t>on them</a:t>
            </a:r>
            <a:endParaRPr lang="en-US" sz="2000" b="1" dirty="0">
              <a:solidFill>
                <a:schemeClr val="bg1">
                  <a:lumMod val="20000"/>
                  <a:lumOff val="80000"/>
                </a:schemeClr>
              </a:solidFill>
              <a:latin typeface="Calibri" pitchFamily="34" charset="0"/>
              <a:cs typeface="Calibri" pitchFamily="34" charset="0"/>
            </a:endParaRPr>
          </a:p>
          <a:p>
            <a:pPr marL="487363" indent="-487363" eaLnBrk="0" hangingPunct="0">
              <a:lnSpc>
                <a:spcPct val="90000"/>
              </a:lnSpc>
              <a:buFontTx/>
              <a:buChar char="•"/>
            </a:pPr>
            <a:r>
              <a:rPr lang="en-US" sz="2000" b="1" dirty="0">
                <a:solidFill>
                  <a:schemeClr val="bg1">
                    <a:lumMod val="20000"/>
                    <a:lumOff val="80000"/>
                  </a:schemeClr>
                </a:solidFill>
                <a:latin typeface="Calibri" pitchFamily="34" charset="0"/>
                <a:cs typeface="Calibri" pitchFamily="34" charset="0"/>
              </a:rPr>
              <a:t>Evaluate ideas quantitatively after session</a:t>
            </a:r>
            <a:br>
              <a:rPr lang="en-US" sz="2000" b="1" dirty="0">
                <a:solidFill>
                  <a:schemeClr val="bg1">
                    <a:lumMod val="20000"/>
                    <a:lumOff val="80000"/>
                  </a:schemeClr>
                </a:solidFill>
                <a:latin typeface="Calibri" pitchFamily="34" charset="0"/>
                <a:cs typeface="Calibri" pitchFamily="34" charset="0"/>
              </a:rPr>
            </a:br>
            <a:r>
              <a:rPr lang="en-US" sz="1600" dirty="0">
                <a:solidFill>
                  <a:schemeClr val="bg1">
                    <a:lumMod val="20000"/>
                    <a:lumOff val="80000"/>
                  </a:schemeClr>
                </a:solidFill>
                <a:latin typeface="Calibri" pitchFamily="34" charset="0"/>
                <a:cs typeface="Calibri" pitchFamily="34" charset="0"/>
              </a:rPr>
              <a:t>	(How it can help reducing cycle time, effort, human interactions, increasing  profit, 	quality, performance) </a:t>
            </a:r>
          </a:p>
          <a:p>
            <a:pPr marL="487363" indent="-487363" eaLnBrk="0" hangingPunct="0">
              <a:lnSpc>
                <a:spcPct val="90000"/>
              </a:lnSpc>
              <a:buFontTx/>
              <a:buChar char="•"/>
            </a:pPr>
            <a:r>
              <a:rPr lang="en-US" sz="2000" b="1" dirty="0">
                <a:solidFill>
                  <a:schemeClr val="bg1">
                    <a:lumMod val="20000"/>
                    <a:lumOff val="80000"/>
                  </a:schemeClr>
                </a:solidFill>
                <a:latin typeface="Calibri" pitchFamily="34" charset="0"/>
                <a:cs typeface="Calibri" pitchFamily="34" charset="0"/>
              </a:rPr>
              <a:t>Don’t take more than 1 hr</a:t>
            </a:r>
          </a:p>
        </p:txBody>
      </p:sp>
      <p:sp>
        <p:nvSpPr>
          <p:cNvPr id="3076" name="Rectangle 47"/>
          <p:cNvSpPr>
            <a:spLocks noChangeArrowheads="1"/>
          </p:cNvSpPr>
          <p:nvPr/>
        </p:nvSpPr>
        <p:spPr bwMode="auto">
          <a:xfrm>
            <a:off x="0" y="0"/>
            <a:ext cx="1905000" cy="1903413"/>
          </a:xfrm>
          <a:prstGeom prst="rect">
            <a:avLst/>
          </a:prstGeom>
          <a:noFill/>
          <a:ln w="9525">
            <a:noFill/>
            <a:miter lim="800000"/>
            <a:headEnd/>
            <a:tailEnd/>
          </a:ln>
        </p:spPr>
        <p:txBody>
          <a:bodyPr/>
          <a:lstStyle/>
          <a:p>
            <a:pPr eaLnBrk="0" hangingPunct="0"/>
            <a:endParaRPr lang="en-US" dirty="0">
              <a:latin typeface="Calibri" pitchFamily="34" charset="0"/>
              <a:cs typeface="Calibri" pitchFamily="34" charset="0"/>
            </a:endParaRPr>
          </a:p>
        </p:txBody>
      </p:sp>
      <p:grpSp>
        <p:nvGrpSpPr>
          <p:cNvPr id="3" name="Group 57"/>
          <p:cNvGrpSpPr>
            <a:grpSpLocks/>
          </p:cNvGrpSpPr>
          <p:nvPr/>
        </p:nvGrpSpPr>
        <p:grpSpPr bwMode="auto">
          <a:xfrm>
            <a:off x="304800" y="457200"/>
            <a:ext cx="5334000" cy="1458913"/>
            <a:chOff x="192" y="288"/>
            <a:chExt cx="3360" cy="919"/>
          </a:xfrm>
        </p:grpSpPr>
        <p:sp>
          <p:nvSpPr>
            <p:cNvPr id="3079" name="Freeform 48"/>
            <p:cNvSpPr>
              <a:spLocks/>
            </p:cNvSpPr>
            <p:nvPr/>
          </p:nvSpPr>
          <p:spPr bwMode="auto">
            <a:xfrm>
              <a:off x="192" y="288"/>
              <a:ext cx="818" cy="919"/>
            </a:xfrm>
            <a:custGeom>
              <a:avLst/>
              <a:gdLst>
                <a:gd name="T0" fmla="*/ 788 w 2455"/>
                <a:gd name="T1" fmla="*/ 2757 h 2757"/>
                <a:gd name="T2" fmla="*/ 747 w 2455"/>
                <a:gd name="T3" fmla="*/ 2554 h 2757"/>
                <a:gd name="T4" fmla="*/ 710 w 2455"/>
                <a:gd name="T5" fmla="*/ 2441 h 2757"/>
                <a:gd name="T6" fmla="*/ 665 w 2455"/>
                <a:gd name="T7" fmla="*/ 2370 h 2757"/>
                <a:gd name="T8" fmla="*/ 597 w 2455"/>
                <a:gd name="T9" fmla="*/ 2305 h 2757"/>
                <a:gd name="T10" fmla="*/ 516 w 2455"/>
                <a:gd name="T11" fmla="*/ 2259 h 2757"/>
                <a:gd name="T12" fmla="*/ 449 w 2455"/>
                <a:gd name="T13" fmla="*/ 2234 h 2757"/>
                <a:gd name="T14" fmla="*/ 239 w 2455"/>
                <a:gd name="T15" fmla="*/ 2214 h 2757"/>
                <a:gd name="T16" fmla="*/ 163 w 2455"/>
                <a:gd name="T17" fmla="*/ 2182 h 2757"/>
                <a:gd name="T18" fmla="*/ 127 w 2455"/>
                <a:gd name="T19" fmla="*/ 2142 h 2757"/>
                <a:gd name="T20" fmla="*/ 106 w 2455"/>
                <a:gd name="T21" fmla="*/ 2095 h 2757"/>
                <a:gd name="T22" fmla="*/ 104 w 2455"/>
                <a:gd name="T23" fmla="*/ 2039 h 2757"/>
                <a:gd name="T24" fmla="*/ 121 w 2455"/>
                <a:gd name="T25" fmla="*/ 1983 h 2757"/>
                <a:gd name="T26" fmla="*/ 135 w 2455"/>
                <a:gd name="T27" fmla="*/ 1944 h 2757"/>
                <a:gd name="T28" fmla="*/ 127 w 2455"/>
                <a:gd name="T29" fmla="*/ 1871 h 2757"/>
                <a:gd name="T30" fmla="*/ 95 w 2455"/>
                <a:gd name="T31" fmla="*/ 1818 h 2757"/>
                <a:gd name="T32" fmla="*/ 82 w 2455"/>
                <a:gd name="T33" fmla="*/ 1786 h 2757"/>
                <a:gd name="T34" fmla="*/ 82 w 2455"/>
                <a:gd name="T35" fmla="*/ 1743 h 2757"/>
                <a:gd name="T36" fmla="*/ 97 w 2455"/>
                <a:gd name="T37" fmla="*/ 1713 h 2757"/>
                <a:gd name="T38" fmla="*/ 136 w 2455"/>
                <a:gd name="T39" fmla="*/ 1681 h 2757"/>
                <a:gd name="T40" fmla="*/ 121 w 2455"/>
                <a:gd name="T41" fmla="*/ 1666 h 2757"/>
                <a:gd name="T42" fmla="*/ 83 w 2455"/>
                <a:gd name="T43" fmla="*/ 1642 h 2757"/>
                <a:gd name="T44" fmla="*/ 71 w 2455"/>
                <a:gd name="T45" fmla="*/ 1619 h 2757"/>
                <a:gd name="T46" fmla="*/ 81 w 2455"/>
                <a:gd name="T47" fmla="*/ 1583 h 2757"/>
                <a:gd name="T48" fmla="*/ 115 w 2455"/>
                <a:gd name="T49" fmla="*/ 1495 h 2757"/>
                <a:gd name="T50" fmla="*/ 97 w 2455"/>
                <a:gd name="T51" fmla="*/ 1448 h 2757"/>
                <a:gd name="T52" fmla="*/ 4 w 2455"/>
                <a:gd name="T53" fmla="*/ 1378 h 2757"/>
                <a:gd name="T54" fmla="*/ 0 w 2455"/>
                <a:gd name="T55" fmla="*/ 1329 h 2757"/>
                <a:gd name="T56" fmla="*/ 15 w 2455"/>
                <a:gd name="T57" fmla="*/ 1282 h 2757"/>
                <a:gd name="T58" fmla="*/ 217 w 2455"/>
                <a:gd name="T59" fmla="*/ 1056 h 2757"/>
                <a:gd name="T60" fmla="*/ 267 w 2455"/>
                <a:gd name="T61" fmla="*/ 962 h 2757"/>
                <a:gd name="T62" fmla="*/ 280 w 2455"/>
                <a:gd name="T63" fmla="*/ 883 h 2757"/>
                <a:gd name="T64" fmla="*/ 277 w 2455"/>
                <a:gd name="T65" fmla="*/ 824 h 2757"/>
                <a:gd name="T66" fmla="*/ 291 w 2455"/>
                <a:gd name="T67" fmla="*/ 672 h 2757"/>
                <a:gd name="T68" fmla="*/ 338 w 2455"/>
                <a:gd name="T69" fmla="*/ 512 h 2757"/>
                <a:gd name="T70" fmla="*/ 455 w 2455"/>
                <a:gd name="T71" fmla="*/ 320 h 2757"/>
                <a:gd name="T72" fmla="*/ 657 w 2455"/>
                <a:gd name="T73" fmla="*/ 149 h 2757"/>
                <a:gd name="T74" fmla="*/ 897 w 2455"/>
                <a:gd name="T75" fmla="*/ 49 h 2757"/>
                <a:gd name="T76" fmla="*/ 1362 w 2455"/>
                <a:gd name="T77" fmla="*/ 0 h 2757"/>
                <a:gd name="T78" fmla="*/ 1653 w 2455"/>
                <a:gd name="T79" fmla="*/ 45 h 2757"/>
                <a:gd name="T80" fmla="*/ 1983 w 2455"/>
                <a:gd name="T81" fmla="*/ 199 h 2757"/>
                <a:gd name="T82" fmla="*/ 2203 w 2455"/>
                <a:gd name="T83" fmla="*/ 397 h 2757"/>
                <a:gd name="T84" fmla="*/ 2384 w 2455"/>
                <a:gd name="T85" fmla="*/ 679 h 2757"/>
                <a:gd name="T86" fmla="*/ 2448 w 2455"/>
                <a:gd name="T87" fmla="*/ 927 h 2757"/>
                <a:gd name="T88" fmla="*/ 2442 w 2455"/>
                <a:gd name="T89" fmla="*/ 1218 h 2757"/>
                <a:gd name="T90" fmla="*/ 2345 w 2455"/>
                <a:gd name="T91" fmla="*/ 1524 h 2757"/>
                <a:gd name="T92" fmla="*/ 1991 w 2455"/>
                <a:gd name="T93" fmla="*/ 1950 h 2757"/>
                <a:gd name="T94" fmla="*/ 1897 w 2455"/>
                <a:gd name="T95" fmla="*/ 2121 h 2757"/>
                <a:gd name="T96" fmla="*/ 1867 w 2455"/>
                <a:gd name="T97" fmla="*/ 2314 h 2757"/>
                <a:gd name="T98" fmla="*/ 1888 w 2455"/>
                <a:gd name="T99" fmla="*/ 2422 h 27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455"/>
                <a:gd name="T151" fmla="*/ 0 h 2757"/>
                <a:gd name="T152" fmla="*/ 2455 w 2455"/>
                <a:gd name="T153" fmla="*/ 2757 h 27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455" h="2757">
                  <a:moveTo>
                    <a:pt x="1981" y="2756"/>
                  </a:moveTo>
                  <a:lnTo>
                    <a:pt x="788" y="2757"/>
                  </a:lnTo>
                  <a:lnTo>
                    <a:pt x="774" y="2655"/>
                  </a:lnTo>
                  <a:lnTo>
                    <a:pt x="747" y="2554"/>
                  </a:lnTo>
                  <a:lnTo>
                    <a:pt x="725" y="2477"/>
                  </a:lnTo>
                  <a:lnTo>
                    <a:pt x="710" y="2441"/>
                  </a:lnTo>
                  <a:lnTo>
                    <a:pt x="693" y="2409"/>
                  </a:lnTo>
                  <a:lnTo>
                    <a:pt x="665" y="2370"/>
                  </a:lnTo>
                  <a:lnTo>
                    <a:pt x="641" y="2344"/>
                  </a:lnTo>
                  <a:lnTo>
                    <a:pt x="597" y="2305"/>
                  </a:lnTo>
                  <a:lnTo>
                    <a:pt x="537" y="2269"/>
                  </a:lnTo>
                  <a:lnTo>
                    <a:pt x="516" y="2259"/>
                  </a:lnTo>
                  <a:lnTo>
                    <a:pt x="488" y="2246"/>
                  </a:lnTo>
                  <a:lnTo>
                    <a:pt x="449" y="2234"/>
                  </a:lnTo>
                  <a:lnTo>
                    <a:pt x="367" y="2223"/>
                  </a:lnTo>
                  <a:lnTo>
                    <a:pt x="239" y="2214"/>
                  </a:lnTo>
                  <a:lnTo>
                    <a:pt x="195" y="2200"/>
                  </a:lnTo>
                  <a:lnTo>
                    <a:pt x="163" y="2182"/>
                  </a:lnTo>
                  <a:lnTo>
                    <a:pt x="135" y="2154"/>
                  </a:lnTo>
                  <a:lnTo>
                    <a:pt x="127" y="2142"/>
                  </a:lnTo>
                  <a:lnTo>
                    <a:pt x="114" y="2118"/>
                  </a:lnTo>
                  <a:lnTo>
                    <a:pt x="106" y="2095"/>
                  </a:lnTo>
                  <a:lnTo>
                    <a:pt x="103" y="2064"/>
                  </a:lnTo>
                  <a:lnTo>
                    <a:pt x="104" y="2039"/>
                  </a:lnTo>
                  <a:lnTo>
                    <a:pt x="110" y="2014"/>
                  </a:lnTo>
                  <a:lnTo>
                    <a:pt x="121" y="1983"/>
                  </a:lnTo>
                  <a:lnTo>
                    <a:pt x="129" y="1965"/>
                  </a:lnTo>
                  <a:lnTo>
                    <a:pt x="135" y="1944"/>
                  </a:lnTo>
                  <a:lnTo>
                    <a:pt x="136" y="1918"/>
                  </a:lnTo>
                  <a:lnTo>
                    <a:pt x="127" y="1871"/>
                  </a:lnTo>
                  <a:lnTo>
                    <a:pt x="115" y="1840"/>
                  </a:lnTo>
                  <a:lnTo>
                    <a:pt x="95" y="1818"/>
                  </a:lnTo>
                  <a:lnTo>
                    <a:pt x="86" y="1801"/>
                  </a:lnTo>
                  <a:lnTo>
                    <a:pt x="82" y="1786"/>
                  </a:lnTo>
                  <a:lnTo>
                    <a:pt x="81" y="1768"/>
                  </a:lnTo>
                  <a:lnTo>
                    <a:pt x="82" y="1743"/>
                  </a:lnTo>
                  <a:lnTo>
                    <a:pt x="85" y="1731"/>
                  </a:lnTo>
                  <a:lnTo>
                    <a:pt x="97" y="1713"/>
                  </a:lnTo>
                  <a:lnTo>
                    <a:pt x="125" y="1692"/>
                  </a:lnTo>
                  <a:lnTo>
                    <a:pt x="136" y="1681"/>
                  </a:lnTo>
                  <a:lnTo>
                    <a:pt x="129" y="1673"/>
                  </a:lnTo>
                  <a:lnTo>
                    <a:pt x="121" y="1666"/>
                  </a:lnTo>
                  <a:lnTo>
                    <a:pt x="92" y="1651"/>
                  </a:lnTo>
                  <a:lnTo>
                    <a:pt x="83" y="1642"/>
                  </a:lnTo>
                  <a:lnTo>
                    <a:pt x="76" y="1633"/>
                  </a:lnTo>
                  <a:lnTo>
                    <a:pt x="71" y="1619"/>
                  </a:lnTo>
                  <a:lnTo>
                    <a:pt x="74" y="1603"/>
                  </a:lnTo>
                  <a:lnTo>
                    <a:pt x="81" y="1583"/>
                  </a:lnTo>
                  <a:lnTo>
                    <a:pt x="107" y="1531"/>
                  </a:lnTo>
                  <a:lnTo>
                    <a:pt x="115" y="1495"/>
                  </a:lnTo>
                  <a:lnTo>
                    <a:pt x="110" y="1473"/>
                  </a:lnTo>
                  <a:lnTo>
                    <a:pt x="97" y="1448"/>
                  </a:lnTo>
                  <a:lnTo>
                    <a:pt x="17" y="1395"/>
                  </a:lnTo>
                  <a:lnTo>
                    <a:pt x="4" y="1378"/>
                  </a:lnTo>
                  <a:lnTo>
                    <a:pt x="0" y="1357"/>
                  </a:lnTo>
                  <a:lnTo>
                    <a:pt x="0" y="1329"/>
                  </a:lnTo>
                  <a:lnTo>
                    <a:pt x="5" y="1307"/>
                  </a:lnTo>
                  <a:lnTo>
                    <a:pt x="15" y="1282"/>
                  </a:lnTo>
                  <a:lnTo>
                    <a:pt x="25" y="1268"/>
                  </a:lnTo>
                  <a:lnTo>
                    <a:pt x="217" y="1056"/>
                  </a:lnTo>
                  <a:lnTo>
                    <a:pt x="242" y="1018"/>
                  </a:lnTo>
                  <a:lnTo>
                    <a:pt x="267" y="962"/>
                  </a:lnTo>
                  <a:lnTo>
                    <a:pt x="277" y="916"/>
                  </a:lnTo>
                  <a:lnTo>
                    <a:pt x="280" y="883"/>
                  </a:lnTo>
                  <a:lnTo>
                    <a:pt x="278" y="846"/>
                  </a:lnTo>
                  <a:lnTo>
                    <a:pt x="277" y="824"/>
                  </a:lnTo>
                  <a:lnTo>
                    <a:pt x="280" y="757"/>
                  </a:lnTo>
                  <a:lnTo>
                    <a:pt x="291" y="672"/>
                  </a:lnTo>
                  <a:lnTo>
                    <a:pt x="317" y="571"/>
                  </a:lnTo>
                  <a:lnTo>
                    <a:pt x="338" y="512"/>
                  </a:lnTo>
                  <a:lnTo>
                    <a:pt x="384" y="421"/>
                  </a:lnTo>
                  <a:lnTo>
                    <a:pt x="455" y="320"/>
                  </a:lnTo>
                  <a:lnTo>
                    <a:pt x="529" y="242"/>
                  </a:lnTo>
                  <a:lnTo>
                    <a:pt x="657" y="149"/>
                  </a:lnTo>
                  <a:lnTo>
                    <a:pt x="743" y="105"/>
                  </a:lnTo>
                  <a:lnTo>
                    <a:pt x="897" y="49"/>
                  </a:lnTo>
                  <a:lnTo>
                    <a:pt x="1128" y="6"/>
                  </a:lnTo>
                  <a:lnTo>
                    <a:pt x="1362" y="0"/>
                  </a:lnTo>
                  <a:lnTo>
                    <a:pt x="1528" y="17"/>
                  </a:lnTo>
                  <a:lnTo>
                    <a:pt x="1653" y="45"/>
                  </a:lnTo>
                  <a:lnTo>
                    <a:pt x="1853" y="123"/>
                  </a:lnTo>
                  <a:lnTo>
                    <a:pt x="1983" y="199"/>
                  </a:lnTo>
                  <a:lnTo>
                    <a:pt x="2078" y="272"/>
                  </a:lnTo>
                  <a:lnTo>
                    <a:pt x="2203" y="397"/>
                  </a:lnTo>
                  <a:lnTo>
                    <a:pt x="2310" y="539"/>
                  </a:lnTo>
                  <a:lnTo>
                    <a:pt x="2384" y="679"/>
                  </a:lnTo>
                  <a:lnTo>
                    <a:pt x="2424" y="802"/>
                  </a:lnTo>
                  <a:lnTo>
                    <a:pt x="2448" y="927"/>
                  </a:lnTo>
                  <a:lnTo>
                    <a:pt x="2455" y="1089"/>
                  </a:lnTo>
                  <a:lnTo>
                    <a:pt x="2442" y="1218"/>
                  </a:lnTo>
                  <a:lnTo>
                    <a:pt x="2395" y="1407"/>
                  </a:lnTo>
                  <a:lnTo>
                    <a:pt x="2345" y="1524"/>
                  </a:lnTo>
                  <a:lnTo>
                    <a:pt x="2254" y="1649"/>
                  </a:lnTo>
                  <a:lnTo>
                    <a:pt x="1991" y="1950"/>
                  </a:lnTo>
                  <a:lnTo>
                    <a:pt x="1923" y="2063"/>
                  </a:lnTo>
                  <a:lnTo>
                    <a:pt x="1897" y="2121"/>
                  </a:lnTo>
                  <a:lnTo>
                    <a:pt x="1872" y="2214"/>
                  </a:lnTo>
                  <a:lnTo>
                    <a:pt x="1867" y="2314"/>
                  </a:lnTo>
                  <a:lnTo>
                    <a:pt x="1879" y="2385"/>
                  </a:lnTo>
                  <a:lnTo>
                    <a:pt x="1888" y="2422"/>
                  </a:lnTo>
                  <a:lnTo>
                    <a:pt x="1981" y="2756"/>
                  </a:lnTo>
                  <a:close/>
                </a:path>
              </a:pathLst>
            </a:custGeom>
            <a:gradFill rotWithShape="0">
              <a:gsLst>
                <a:gs pos="0">
                  <a:srgbClr val="FFFF00"/>
                </a:gs>
                <a:gs pos="50000">
                  <a:srgbClr val="FFFFFF"/>
                </a:gs>
                <a:gs pos="100000">
                  <a:srgbClr val="FFFF00"/>
                </a:gs>
              </a:gsLst>
              <a:lin ang="5400000" scaled="1"/>
            </a:gradFill>
            <a:ln w="9525">
              <a:noFill/>
              <a:round/>
              <a:headEnd/>
              <a:tailEnd/>
            </a:ln>
          </p:spPr>
          <p:txBody>
            <a:bodyPr/>
            <a:lstStyle/>
            <a:p>
              <a:endParaRPr lang="en-US" dirty="0"/>
            </a:p>
          </p:txBody>
        </p:sp>
        <p:graphicFrame>
          <p:nvGraphicFramePr>
            <p:cNvPr id="3074" name="Object 5"/>
            <p:cNvGraphicFramePr>
              <a:graphicFrameLocks noChangeAspect="1"/>
            </p:cNvGraphicFramePr>
            <p:nvPr/>
          </p:nvGraphicFramePr>
          <p:xfrm>
            <a:off x="384" y="480"/>
            <a:ext cx="453" cy="465"/>
          </p:xfrm>
          <a:graphic>
            <a:graphicData uri="http://schemas.openxmlformats.org/presentationml/2006/ole">
              <mc:AlternateContent xmlns:mc="http://schemas.openxmlformats.org/markup-compatibility/2006">
                <mc:Choice xmlns:v="urn:schemas-microsoft-com:vml" Requires="v">
                  <p:oleObj name="Clip" r:id="rId3" imgW="718914" imgH="738097" progId="">
                    <p:embed/>
                  </p:oleObj>
                </mc:Choice>
                <mc:Fallback>
                  <p:oleObj name="Clip" r:id="rId3" imgW="718914" imgH="738097"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480"/>
                          <a:ext cx="453" cy="4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WordArt 5"/>
            <p:cNvSpPr>
              <a:spLocks noChangeArrowheads="1" noChangeShapeType="1" noTextEdit="1"/>
            </p:cNvSpPr>
            <p:nvPr/>
          </p:nvSpPr>
          <p:spPr bwMode="auto">
            <a:xfrm>
              <a:off x="720" y="336"/>
              <a:ext cx="2832" cy="528"/>
            </a:xfrm>
            <a:prstGeom prst="rect">
              <a:avLst/>
            </a:prstGeom>
          </p:spPr>
          <p:txBody>
            <a:bodyPr wrap="none" fromWordArt="1">
              <a:prstTxWarp prst="textDoubleWave1">
                <a:avLst>
                  <a:gd name="adj1" fmla="val 6500"/>
                  <a:gd name="adj2" fmla="val 0"/>
                </a:avLst>
              </a:prstTxWarp>
            </a:bodyPr>
            <a:lstStyle/>
            <a:p>
              <a:pPr algn="ctr"/>
              <a:r>
                <a:rPr lang="en-US" sz="4800" b="1" kern="10" spc="-480" dirty="0">
                  <a:ln w="12700">
                    <a:solidFill>
                      <a:srgbClr val="000099"/>
                    </a:solidFill>
                    <a:round/>
                    <a:headEnd/>
                    <a:tailEnd/>
                  </a:ln>
                  <a:solidFill>
                    <a:srgbClr val="FF0000"/>
                  </a:solidFill>
                  <a:effectLst>
                    <a:outerShdw dist="63500" algn="ctr" rotWithShape="0">
                      <a:srgbClr val="FFCC66"/>
                    </a:outerShdw>
                  </a:effectLst>
                  <a:latin typeface="Calibri"/>
                  <a:cs typeface="Calibri"/>
                </a:rPr>
                <a:t>Brain Storming</a:t>
              </a:r>
            </a:p>
          </p:txBody>
        </p:sp>
      </p:grpSp>
      <p:pic>
        <p:nvPicPr>
          <p:cNvPr id="3686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2240" y="3356992"/>
            <a:ext cx="2035175" cy="20351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b="1" dirty="0"/>
              <a:t>Six Thinking Hats</a:t>
            </a:r>
          </a:p>
        </p:txBody>
      </p:sp>
      <p:sp>
        <p:nvSpPr>
          <p:cNvPr id="17411" name="Rectangle 3"/>
          <p:cNvSpPr>
            <a:spLocks noGrp="1" noChangeArrowheads="1"/>
          </p:cNvSpPr>
          <p:nvPr>
            <p:ph idx="1"/>
          </p:nvPr>
        </p:nvSpPr>
        <p:spPr>
          <a:xfrm>
            <a:off x="914400" y="1052513"/>
            <a:ext cx="8229600" cy="5616575"/>
          </a:xfrm>
        </p:spPr>
        <p:txBody>
          <a:bodyPr/>
          <a:lstStyle/>
          <a:p>
            <a:pPr marL="609600" indent="-609600" eaLnBrk="1" hangingPunct="1">
              <a:lnSpc>
                <a:spcPct val="90000"/>
              </a:lnSpc>
              <a:buFontTx/>
              <a:buNone/>
              <a:defRPr/>
            </a:pPr>
            <a:r>
              <a:rPr lang="en-US" sz="2400" dirty="0"/>
              <a:t>An intuitive way to keep your thoughts focused while problem solving in following sequence of findings Except the Last.</a:t>
            </a:r>
          </a:p>
          <a:p>
            <a:pPr marL="609600" indent="-609600" eaLnBrk="1" hangingPunct="1">
              <a:lnSpc>
                <a:spcPct val="90000"/>
              </a:lnSpc>
              <a:buFontTx/>
              <a:buAutoNum type="arabicPeriod"/>
              <a:defRPr/>
            </a:pPr>
            <a:r>
              <a:rPr lang="en-US" sz="2400" b="1" dirty="0"/>
              <a:t>Red</a:t>
            </a:r>
            <a:r>
              <a:rPr lang="en-US" sz="2400" dirty="0"/>
              <a:t> hat</a:t>
            </a:r>
          </a:p>
          <a:p>
            <a:pPr marL="1009650" lvl="1" indent="-609600" eaLnBrk="1" hangingPunct="1">
              <a:lnSpc>
                <a:spcPct val="90000"/>
              </a:lnSpc>
              <a:buFontTx/>
              <a:buAutoNum type="arabicPeriod"/>
              <a:defRPr/>
            </a:pPr>
            <a:r>
              <a:rPr lang="en-US" sz="2000" dirty="0"/>
              <a:t>Spell out to others emotions, gut instincts, intuition, and feelings.</a:t>
            </a:r>
          </a:p>
          <a:p>
            <a:pPr marL="1009650" lvl="1" indent="-609600" eaLnBrk="1" hangingPunct="1">
              <a:lnSpc>
                <a:spcPct val="90000"/>
              </a:lnSpc>
              <a:buFontTx/>
              <a:buAutoNum type="arabicPeriod"/>
              <a:defRPr/>
            </a:pPr>
            <a:r>
              <a:rPr lang="en-US" sz="2000" dirty="0"/>
              <a:t>Accept yours and your team emotions, gut instincts, intuition, and feelings. </a:t>
            </a:r>
            <a:r>
              <a:rPr lang="en-US" sz="1600" dirty="0"/>
              <a:t>(</a:t>
            </a:r>
            <a:r>
              <a:rPr lang="en-US" sz="1400" dirty="0"/>
              <a:t>Variation: Some follows Green or Black hat to 2</a:t>
            </a:r>
            <a:r>
              <a:rPr lang="en-US" sz="1400" baseline="30000" dirty="0"/>
              <a:t>nd</a:t>
            </a:r>
            <a:r>
              <a:rPr lang="en-US" sz="1400" dirty="0"/>
              <a:t> due to thinking differently twice)</a:t>
            </a:r>
            <a:endParaRPr lang="en-US" sz="2000" dirty="0"/>
          </a:p>
          <a:p>
            <a:pPr marL="609600" indent="-609600" eaLnBrk="1" hangingPunct="1">
              <a:lnSpc>
                <a:spcPct val="90000"/>
              </a:lnSpc>
              <a:buFontTx/>
              <a:buAutoNum type="arabicPeriod"/>
              <a:defRPr/>
            </a:pPr>
            <a:r>
              <a:rPr lang="en-US" sz="2400" b="1" dirty="0"/>
              <a:t>White</a:t>
            </a:r>
            <a:r>
              <a:rPr lang="en-US" sz="2400" dirty="0"/>
              <a:t> hat—get data, information, emotionally neutral.</a:t>
            </a:r>
          </a:p>
          <a:p>
            <a:pPr marL="609600" indent="-609600" eaLnBrk="1" hangingPunct="1">
              <a:lnSpc>
                <a:spcPct val="90000"/>
              </a:lnSpc>
              <a:buFontTx/>
              <a:buAutoNum type="arabicPeriod"/>
              <a:defRPr/>
            </a:pPr>
            <a:r>
              <a:rPr lang="en-US" sz="2400" b="1" dirty="0"/>
              <a:t>Green</a:t>
            </a:r>
            <a:r>
              <a:rPr lang="en-US" sz="2400" dirty="0"/>
              <a:t> hat—represents creativity, new ideas, alternatives, and possibilities.</a:t>
            </a:r>
          </a:p>
          <a:p>
            <a:pPr marL="609600" indent="-609600" eaLnBrk="1" hangingPunct="1">
              <a:lnSpc>
                <a:spcPct val="90000"/>
              </a:lnSpc>
              <a:buFontTx/>
              <a:buAutoNum type="arabicPeriod"/>
              <a:defRPr/>
            </a:pPr>
            <a:r>
              <a:rPr lang="en-US" sz="2400" b="1" dirty="0"/>
              <a:t>Yellow</a:t>
            </a:r>
            <a:r>
              <a:rPr lang="en-US" sz="2400" dirty="0"/>
              <a:t> hat—represents sunny, optimistic, and positive thinking.</a:t>
            </a:r>
          </a:p>
          <a:p>
            <a:pPr marL="609600" indent="-609600" eaLnBrk="1" hangingPunct="1">
              <a:lnSpc>
                <a:spcPct val="90000"/>
              </a:lnSpc>
              <a:buFontTx/>
              <a:buAutoNum type="arabicPeriod"/>
              <a:defRPr/>
            </a:pPr>
            <a:r>
              <a:rPr lang="en-US" sz="2400" b="1" dirty="0"/>
              <a:t>Black</a:t>
            </a:r>
            <a:r>
              <a:rPr lang="en-US" sz="2400" dirty="0"/>
              <a:t> hat—represents careful and analytical thinking for what if negatives.</a:t>
            </a:r>
          </a:p>
          <a:p>
            <a:pPr marL="609600" indent="-609600" eaLnBrk="1" hangingPunct="1">
              <a:lnSpc>
                <a:spcPct val="90000"/>
              </a:lnSpc>
              <a:buFontTx/>
              <a:buAutoNum type="arabicPeriod"/>
              <a:defRPr/>
            </a:pPr>
            <a:r>
              <a:rPr lang="en-US" sz="2400" b="1" dirty="0"/>
              <a:t>Blue</a:t>
            </a:r>
            <a:r>
              <a:rPr lang="en-US" sz="2400" dirty="0"/>
              <a:t> hat—represents coordination, control, and the discipline to know when to use which hat.</a:t>
            </a:r>
          </a:p>
          <a:p>
            <a:pPr marL="990600" lvl="1" indent="-533400" eaLnBrk="1" hangingPunct="1">
              <a:lnSpc>
                <a:spcPct val="90000"/>
              </a:lnSpc>
              <a:defRPr/>
            </a:pP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00113" y="0"/>
            <a:ext cx="7826375" cy="1376363"/>
          </a:xfrm>
        </p:spPr>
        <p:txBody>
          <a:bodyPr/>
          <a:lstStyle/>
          <a:p>
            <a:pPr eaLnBrk="1" hangingPunct="1"/>
            <a:r>
              <a:rPr lang="en-US" b="1" dirty="0"/>
              <a:t>21 Pairs of Six Action Shoes</a:t>
            </a:r>
          </a:p>
        </p:txBody>
      </p:sp>
      <p:sp>
        <p:nvSpPr>
          <p:cNvPr id="17411" name="Rectangle 3"/>
          <p:cNvSpPr>
            <a:spLocks noGrp="1" noChangeArrowheads="1"/>
          </p:cNvSpPr>
          <p:nvPr>
            <p:ph idx="1"/>
          </p:nvPr>
        </p:nvSpPr>
        <p:spPr>
          <a:xfrm>
            <a:off x="912813" y="980728"/>
            <a:ext cx="8231187" cy="5805487"/>
          </a:xfrm>
        </p:spPr>
        <p:txBody>
          <a:bodyPr/>
          <a:lstStyle/>
          <a:p>
            <a:pPr marL="0" indent="0" eaLnBrk="1" hangingPunct="1">
              <a:lnSpc>
                <a:spcPct val="80000"/>
              </a:lnSpc>
              <a:spcBef>
                <a:spcPts val="0"/>
              </a:spcBef>
              <a:buFontTx/>
              <a:buNone/>
              <a:defRPr/>
            </a:pPr>
            <a:r>
              <a:rPr lang="en-US" sz="2400" dirty="0"/>
              <a:t>Puts the emphasis on action or operation rather than only thinking on concerned with what is about to be done Any team can have not more than 2 pairs of shoes at a time to act</a:t>
            </a:r>
          </a:p>
          <a:p>
            <a:pPr marL="0" indent="0" eaLnBrk="1" hangingPunct="1">
              <a:lnSpc>
                <a:spcPct val="80000"/>
              </a:lnSpc>
              <a:spcBef>
                <a:spcPts val="0"/>
              </a:spcBef>
              <a:buFontTx/>
              <a:buNone/>
              <a:defRPr/>
            </a:pPr>
            <a:r>
              <a:rPr lang="en-US" sz="2400" dirty="0"/>
              <a:t> </a:t>
            </a:r>
          </a:p>
          <a:p>
            <a:pPr marL="457200" indent="-457200" eaLnBrk="1" hangingPunct="1">
              <a:lnSpc>
                <a:spcPct val="80000"/>
              </a:lnSpc>
              <a:spcBef>
                <a:spcPts val="0"/>
              </a:spcBef>
              <a:buFont typeface="+mj-lt"/>
              <a:buAutoNum type="arabicPeriod"/>
              <a:defRPr/>
            </a:pPr>
            <a:r>
              <a:rPr lang="en-US" sz="2400" b="1" dirty="0"/>
              <a:t>Navy </a:t>
            </a:r>
            <a:r>
              <a:rPr lang="en-US" sz="2400" dirty="0"/>
              <a:t>formal shoes  - Routines and formal procedures </a:t>
            </a:r>
          </a:p>
          <a:p>
            <a:pPr marL="457200" indent="-457200" eaLnBrk="1" hangingPunct="1">
              <a:lnSpc>
                <a:spcPct val="80000"/>
              </a:lnSpc>
              <a:spcBef>
                <a:spcPts val="0"/>
              </a:spcBef>
              <a:buFont typeface="+mj-lt"/>
              <a:buAutoNum type="arabicPeriod"/>
              <a:defRPr/>
            </a:pPr>
            <a:r>
              <a:rPr lang="en-US" sz="2400" b="1" dirty="0"/>
              <a:t>Grey </a:t>
            </a:r>
            <a:r>
              <a:rPr lang="en-US" sz="2400" dirty="0"/>
              <a:t>sneakers  - Exploration, investigation, and collection of evidence - Purpose of the action is to get information </a:t>
            </a:r>
          </a:p>
          <a:p>
            <a:pPr marL="457200" indent="-457200" eaLnBrk="1" hangingPunct="1">
              <a:lnSpc>
                <a:spcPct val="80000"/>
              </a:lnSpc>
              <a:spcBef>
                <a:spcPts val="0"/>
              </a:spcBef>
              <a:buFont typeface="+mj-lt"/>
              <a:buAutoNum type="arabicPeriod"/>
              <a:defRPr/>
            </a:pPr>
            <a:r>
              <a:rPr lang="en-US" sz="2400" b="1" dirty="0"/>
              <a:t>Brown </a:t>
            </a:r>
            <a:r>
              <a:rPr lang="en-US" sz="2400" dirty="0"/>
              <a:t>brogues - Involves practically and pragmatism, Do what is sensible and what is practical, Figure it out as you go using initiative, practical behavior, and flexibility - Almost the opposite of the formality navy formal shoes </a:t>
            </a:r>
          </a:p>
          <a:p>
            <a:pPr marL="457200" indent="-457200" eaLnBrk="1" hangingPunct="1">
              <a:lnSpc>
                <a:spcPct val="80000"/>
              </a:lnSpc>
              <a:spcBef>
                <a:spcPts val="0"/>
              </a:spcBef>
              <a:buFont typeface="+mj-lt"/>
              <a:buAutoNum type="arabicPeriod"/>
              <a:defRPr/>
            </a:pPr>
            <a:r>
              <a:rPr lang="en-US" sz="2400" b="1" dirty="0"/>
              <a:t>Orange </a:t>
            </a:r>
            <a:r>
              <a:rPr lang="en-US" sz="2400" dirty="0"/>
              <a:t>gumboots - Danger and emergency, Safety and Reputations are the prime concerns </a:t>
            </a:r>
          </a:p>
          <a:p>
            <a:pPr marL="457200" indent="-457200" eaLnBrk="1" hangingPunct="1">
              <a:lnSpc>
                <a:spcPct val="80000"/>
              </a:lnSpc>
              <a:spcBef>
                <a:spcPts val="0"/>
              </a:spcBef>
              <a:buFont typeface="+mj-lt"/>
              <a:buAutoNum type="arabicPeriod"/>
              <a:defRPr/>
            </a:pPr>
            <a:r>
              <a:rPr lang="en-US" sz="2400" b="1" dirty="0"/>
              <a:t>Pink </a:t>
            </a:r>
            <a:r>
              <a:rPr lang="en-US" sz="2400" dirty="0"/>
              <a:t>slippers - Suggest care, compassion, and attention to human feelings and sensitivities </a:t>
            </a:r>
          </a:p>
          <a:p>
            <a:pPr marL="457200" indent="-457200" eaLnBrk="1" hangingPunct="1">
              <a:lnSpc>
                <a:spcPct val="80000"/>
              </a:lnSpc>
              <a:spcBef>
                <a:spcPts val="0"/>
              </a:spcBef>
              <a:buFont typeface="+mj-lt"/>
              <a:buAutoNum type="arabicPeriod"/>
              <a:defRPr/>
            </a:pPr>
            <a:r>
              <a:rPr lang="en-US" sz="2400" b="1" dirty="0"/>
              <a:t>Purple </a:t>
            </a:r>
            <a:r>
              <a:rPr lang="en-US" sz="2400" dirty="0"/>
              <a:t>riding boots  - Suggest authority, Playing out the role give by virtue of a position or authority, There is an element of leadership and command, The person is not acting in his or her own capacity but in an official role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WordArt 3"/>
          <p:cNvSpPr>
            <a:spLocks noChangeArrowheads="1" noChangeShapeType="1" noTextEdit="1"/>
          </p:cNvSpPr>
          <p:nvPr/>
        </p:nvSpPr>
        <p:spPr bwMode="auto">
          <a:xfrm>
            <a:off x="2057400" y="457200"/>
            <a:ext cx="5105400" cy="609600"/>
          </a:xfrm>
          <a:prstGeom prst="rect">
            <a:avLst/>
          </a:prstGeom>
        </p:spPr>
        <p:txBody>
          <a:bodyPr wrap="none" fromWordArt="1">
            <a:prstTxWarp prst="textDoubleWave1">
              <a:avLst>
                <a:gd name="adj1" fmla="val 6500"/>
                <a:gd name="adj2" fmla="val 0"/>
              </a:avLst>
            </a:prstTxWarp>
          </a:bodyPr>
          <a:lstStyle/>
          <a:p>
            <a:pPr algn="ctr"/>
            <a:r>
              <a:rPr lang="en-US" sz="4400" b="1" kern="10" spc="-220" dirty="0">
                <a:ln w="12700">
                  <a:noFill/>
                  <a:round/>
                  <a:headEnd/>
                  <a:tailEnd/>
                </a:ln>
                <a:solidFill>
                  <a:srgbClr val="F2F2F2"/>
                </a:solidFill>
                <a:effectLst>
                  <a:prstShdw prst="shdw17" dist="17961" dir="2700000">
                    <a:srgbClr val="990000"/>
                  </a:prstShdw>
                </a:effectLst>
                <a:latin typeface="Calibri"/>
                <a:cs typeface="Calibri"/>
              </a:rPr>
              <a:t>Stop Ready GO DARE Rank Method</a:t>
            </a:r>
          </a:p>
        </p:txBody>
      </p:sp>
      <p:sp>
        <p:nvSpPr>
          <p:cNvPr id="34824" name="Text Box 8"/>
          <p:cNvSpPr txBox="1">
            <a:spLocks noChangeArrowheads="1"/>
          </p:cNvSpPr>
          <p:nvPr/>
        </p:nvSpPr>
        <p:spPr bwMode="auto">
          <a:xfrm>
            <a:off x="755650" y="1412875"/>
            <a:ext cx="8388350" cy="5226050"/>
          </a:xfrm>
          <a:prstGeom prst="rect">
            <a:avLst/>
          </a:prstGeom>
          <a:noFill/>
          <a:ln w="9525">
            <a:noFill/>
            <a:miter lim="800000"/>
            <a:headEnd/>
            <a:tailEnd/>
          </a:ln>
          <a:effectLst/>
        </p:spPr>
        <p:txBody>
          <a:bodyPr>
            <a:spAutoFit/>
          </a:bodyPr>
          <a:lstStyle/>
          <a:p>
            <a:pPr marL="677863" indent="-487363" eaLnBrk="0" hangingPunct="0">
              <a:lnSpc>
                <a:spcPct val="90000"/>
              </a:lnSpc>
              <a:spcBef>
                <a:spcPct val="60000"/>
              </a:spcBef>
              <a:defRPr/>
            </a:pPr>
            <a:r>
              <a:rPr lang="en-US" sz="2800" dirty="0">
                <a:solidFill>
                  <a:schemeClr val="bg1">
                    <a:lumMod val="20000"/>
                    <a:lumOff val="80000"/>
                  </a:schemeClr>
                </a:solidFill>
                <a:latin typeface="Calibri" pitchFamily="34" charset="0"/>
                <a:cs typeface="Calibri" pitchFamily="34" charset="0"/>
              </a:rPr>
              <a:t>To determine the degree of importance for each factors </a:t>
            </a:r>
          </a:p>
          <a:p>
            <a:pPr marL="677863" indent="-487363" eaLnBrk="0" hangingPunct="0">
              <a:lnSpc>
                <a:spcPct val="90000"/>
              </a:lnSpc>
              <a:spcBef>
                <a:spcPct val="60000"/>
              </a:spcBef>
              <a:defRPr/>
            </a:pPr>
            <a:r>
              <a:rPr lang="en-US" sz="2800" b="1" dirty="0">
                <a:solidFill>
                  <a:schemeClr val="bg1">
                    <a:lumMod val="20000"/>
                    <a:lumOff val="80000"/>
                  </a:schemeClr>
                </a:solidFill>
                <a:latin typeface="Calibri" pitchFamily="34" charset="0"/>
                <a:cs typeface="Calibri" pitchFamily="34" charset="0"/>
              </a:rPr>
              <a:t>Procedure: </a:t>
            </a:r>
          </a:p>
          <a:p>
            <a:pPr marL="677863" indent="-487363" eaLnBrk="0" hangingPunct="0">
              <a:lnSpc>
                <a:spcPct val="90000"/>
              </a:lnSpc>
              <a:spcBef>
                <a:spcPts val="0"/>
              </a:spcBef>
              <a:buFontTx/>
              <a:buAutoNum type="arabicPeriod"/>
              <a:defRPr/>
            </a:pPr>
            <a:r>
              <a:rPr lang="en-US" dirty="0">
                <a:solidFill>
                  <a:schemeClr val="bg1">
                    <a:lumMod val="20000"/>
                    <a:lumOff val="80000"/>
                  </a:schemeClr>
                </a:solidFill>
                <a:latin typeface="Calibri" pitchFamily="34" charset="0"/>
                <a:cs typeface="Calibri" pitchFamily="34" charset="0"/>
              </a:rPr>
              <a:t>Close your eyes, Write down all coming into your mind for 3 minutes </a:t>
            </a:r>
          </a:p>
          <a:p>
            <a:pPr marL="677863" indent="-487363" eaLnBrk="0" hangingPunct="0">
              <a:lnSpc>
                <a:spcPct val="90000"/>
              </a:lnSpc>
              <a:spcBef>
                <a:spcPts val="0"/>
              </a:spcBef>
              <a:buFontTx/>
              <a:buAutoNum type="arabicPeriod"/>
              <a:defRPr/>
            </a:pPr>
            <a:r>
              <a:rPr lang="en-US" dirty="0">
                <a:solidFill>
                  <a:schemeClr val="bg1">
                    <a:lumMod val="20000"/>
                    <a:lumOff val="80000"/>
                  </a:schemeClr>
                </a:solidFill>
                <a:latin typeface="Calibri" pitchFamily="34" charset="0"/>
                <a:cs typeface="Calibri" pitchFamily="34" charset="0"/>
              </a:rPr>
              <a:t>Make a team of equal group (Skill, domain, function), Prioritize top x from each team and then Re-Evaluate again from those list to Select Top x priorities</a:t>
            </a:r>
          </a:p>
          <a:p>
            <a:pPr marL="677863" indent="-487363" eaLnBrk="0" hangingPunct="0">
              <a:lnSpc>
                <a:spcPct val="90000"/>
              </a:lnSpc>
              <a:spcBef>
                <a:spcPts val="0"/>
              </a:spcBef>
              <a:buFontTx/>
              <a:buAutoNum type="arabicPeriod"/>
              <a:defRPr/>
            </a:pPr>
            <a:r>
              <a:rPr lang="en-US" dirty="0">
                <a:solidFill>
                  <a:schemeClr val="bg1">
                    <a:lumMod val="20000"/>
                    <a:lumOff val="80000"/>
                  </a:schemeClr>
                </a:solidFill>
                <a:latin typeface="Calibri" pitchFamily="34" charset="0"/>
                <a:cs typeface="Calibri" pitchFamily="34" charset="0"/>
              </a:rPr>
              <a:t>If  in case, it comes equal, then repeat x times to exclude 1 at each time to get again to select top x/2 or y and then decide</a:t>
            </a:r>
          </a:p>
          <a:p>
            <a:pPr marL="677863" indent="-487363" eaLnBrk="0" hangingPunct="0">
              <a:lnSpc>
                <a:spcPct val="90000"/>
              </a:lnSpc>
              <a:spcBef>
                <a:spcPts val="0"/>
              </a:spcBef>
              <a:buFontTx/>
              <a:buAutoNum type="arabicPeriod"/>
              <a:defRPr/>
            </a:pPr>
            <a:r>
              <a:rPr lang="en-US" dirty="0">
                <a:solidFill>
                  <a:schemeClr val="bg1">
                    <a:lumMod val="20000"/>
                    <a:lumOff val="80000"/>
                  </a:schemeClr>
                </a:solidFill>
                <a:latin typeface="Calibri" pitchFamily="34" charset="0"/>
                <a:cs typeface="Calibri" pitchFamily="34" charset="0"/>
              </a:rPr>
              <a:t>If there are multiple degree of importance, then repeat the above for each factor and then do following</a:t>
            </a:r>
          </a:p>
          <a:p>
            <a:pPr marL="1135063" lvl="1" indent="-487363" eaLnBrk="0" hangingPunct="0">
              <a:lnSpc>
                <a:spcPct val="90000"/>
              </a:lnSpc>
              <a:spcBef>
                <a:spcPts val="0"/>
              </a:spcBef>
              <a:buFontTx/>
              <a:buAutoNum type="arabicPeriod"/>
              <a:defRPr/>
            </a:pPr>
            <a:r>
              <a:rPr lang="en-US" sz="2000" dirty="0">
                <a:solidFill>
                  <a:schemeClr val="bg1">
                    <a:lumMod val="20000"/>
                    <a:lumOff val="80000"/>
                  </a:schemeClr>
                </a:solidFill>
                <a:latin typeface="Calibri" pitchFamily="34" charset="0"/>
                <a:cs typeface="Calibri" pitchFamily="34" charset="0"/>
              </a:rPr>
              <a:t>Compare each pair of factors in overlapping fashion</a:t>
            </a:r>
          </a:p>
          <a:p>
            <a:pPr marL="1135063" lvl="1" indent="-487363" eaLnBrk="0" hangingPunct="0">
              <a:lnSpc>
                <a:spcPct val="90000"/>
              </a:lnSpc>
              <a:spcBef>
                <a:spcPts val="0"/>
              </a:spcBef>
              <a:buFontTx/>
              <a:buAutoNum type="arabicPeriod"/>
              <a:defRPr/>
            </a:pPr>
            <a:r>
              <a:rPr lang="en-US" sz="2000" dirty="0">
                <a:solidFill>
                  <a:schemeClr val="bg1">
                    <a:lumMod val="20000"/>
                    <a:lumOff val="80000"/>
                  </a:schemeClr>
                </a:solidFill>
                <a:latin typeface="Calibri" pitchFamily="34" charset="0"/>
                <a:cs typeface="Calibri" pitchFamily="34" charset="0"/>
              </a:rPr>
              <a:t>At every pairs, assign points to each factor for differences in degree of its importance</a:t>
            </a:r>
          </a:p>
          <a:p>
            <a:pPr marL="1135063" lvl="1" indent="-487363" eaLnBrk="0" hangingPunct="0">
              <a:lnSpc>
                <a:spcPct val="90000"/>
              </a:lnSpc>
              <a:spcBef>
                <a:spcPts val="0"/>
              </a:spcBef>
              <a:buFontTx/>
              <a:buAutoNum type="arabicPeriod"/>
              <a:defRPr/>
            </a:pPr>
            <a:r>
              <a:rPr lang="en-US" sz="2000" dirty="0">
                <a:solidFill>
                  <a:schemeClr val="bg1">
                    <a:lumMod val="20000"/>
                    <a:lumOff val="80000"/>
                  </a:schemeClr>
                </a:solidFill>
                <a:latin typeface="Calibri" pitchFamily="34" charset="0"/>
                <a:cs typeface="Calibri" pitchFamily="34" charset="0"/>
              </a:rPr>
              <a:t>Calculate the coefficient of importance for each factor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8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82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482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4824">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348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z="4000" b="1" dirty="0"/>
              <a:t>Kepner-Tregoe : Decision System</a:t>
            </a:r>
            <a:endParaRPr lang="en-GB" b="1" dirty="0"/>
          </a:p>
        </p:txBody>
      </p:sp>
      <p:sp>
        <p:nvSpPr>
          <p:cNvPr id="18435" name="Rectangle 3"/>
          <p:cNvSpPr>
            <a:spLocks noGrp="1" noChangeArrowheads="1"/>
          </p:cNvSpPr>
          <p:nvPr>
            <p:ph idx="1"/>
          </p:nvPr>
        </p:nvSpPr>
        <p:spPr>
          <a:xfrm>
            <a:off x="504056" y="1052736"/>
            <a:ext cx="8676456" cy="5661025"/>
          </a:xfrm>
        </p:spPr>
        <p:txBody>
          <a:bodyPr/>
          <a:lstStyle/>
          <a:p>
            <a:pPr>
              <a:spcBef>
                <a:spcPct val="0"/>
              </a:spcBef>
            </a:pPr>
            <a:r>
              <a:rPr lang="en-US" sz="2200" dirty="0"/>
              <a:t>1. Situation Appraisal </a:t>
            </a:r>
          </a:p>
          <a:p>
            <a:pPr lvl="1">
              <a:spcBef>
                <a:spcPct val="0"/>
              </a:spcBef>
            </a:pPr>
            <a:r>
              <a:rPr lang="en-US" sz="1800" dirty="0"/>
              <a:t>a. Look for potential opportunities and threats from each group, b. Break up and clarify concerns, c. Identify seriousness, urgency, and growth, d. Seek which of the other three processes need to be applied, e. Determine what needs to be done,  f. circulate this ('ringi-sho'), get changes annotated and everyone signs up</a:t>
            </a:r>
          </a:p>
          <a:p>
            <a:pPr>
              <a:spcBef>
                <a:spcPct val="0"/>
              </a:spcBef>
            </a:pPr>
            <a:r>
              <a:rPr lang="en-US" sz="2200" dirty="0"/>
              <a:t>2. Opportunity / Problem Analysis </a:t>
            </a:r>
          </a:p>
          <a:p>
            <a:pPr lvl="1">
              <a:spcBef>
                <a:spcPct val="0"/>
              </a:spcBef>
            </a:pPr>
            <a:r>
              <a:rPr lang="en-GB" sz="1800" dirty="0"/>
              <a:t>a. Define, b. Describe Identity (what?), Location (where?), Timing (when?), Magnitude (how serious / widespread?), c. Generate possible causes, d. Test probable cause, e. Get the most probable cause, f. Verify the true cause, g. </a:t>
            </a:r>
            <a:r>
              <a:rPr lang="en-US" sz="1800" dirty="0"/>
              <a:t>try a fix and monitor </a:t>
            </a:r>
          </a:p>
          <a:p>
            <a:pPr>
              <a:spcBef>
                <a:spcPct val="0"/>
              </a:spcBef>
            </a:pPr>
            <a:r>
              <a:rPr lang="en-US" sz="2200" dirty="0"/>
              <a:t>3. Decision Analysis </a:t>
            </a:r>
          </a:p>
          <a:p>
            <a:pPr lvl="1">
              <a:spcBef>
                <a:spcPct val="0"/>
              </a:spcBef>
            </a:pPr>
            <a:r>
              <a:rPr lang="en-US" sz="1800" dirty="0"/>
              <a:t>a. Frame the Decision Statement, b. Identify Objectives for the Decision, c. Classify Objectives in Musts and Wants, d. Weigh the WANT’s, e. Generate Alternatives, f. Screen Alternatives for MUST’s, g. Compare Alternative against WANTS’s, h. Identify adverse consequences, i. Make the best balanced choice</a:t>
            </a:r>
          </a:p>
          <a:p>
            <a:pPr>
              <a:spcBef>
                <a:spcPct val="0"/>
              </a:spcBef>
            </a:pPr>
            <a:r>
              <a:rPr lang="en-US" sz="2200" dirty="0"/>
              <a:t>4. Future Opportunity / Problem Analysis</a:t>
            </a:r>
          </a:p>
          <a:p>
            <a:pPr lvl="1">
              <a:spcBef>
                <a:spcPct val="0"/>
              </a:spcBef>
            </a:pPr>
            <a:r>
              <a:rPr lang="en-US" sz="1800" dirty="0"/>
              <a:t>a. Look for similarity in future areas through brainstorming PICK technique ( P-Possible (easy/low value), Implement (easy/high value), Challenge (hard/high value), Kill (hard/low value)  ), b. Do 2 or 3 or 2 &amp; 3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99592" y="29152"/>
            <a:ext cx="7826375" cy="1376362"/>
          </a:xfrm>
        </p:spPr>
        <p:txBody>
          <a:bodyPr/>
          <a:lstStyle/>
          <a:p>
            <a:r>
              <a:rPr lang="en-GB" sz="4000" b="1" dirty="0"/>
              <a:t>Expectation and Needs </a:t>
            </a:r>
            <a:r>
              <a:rPr lang="en-US" sz="4000" b="1" dirty="0"/>
              <a:t>Fulfillment</a:t>
            </a:r>
            <a:r>
              <a:rPr lang="en-GB" sz="4000" b="1" dirty="0"/>
              <a:t> </a:t>
            </a:r>
            <a:endParaRPr lang="en-GB" b="1" dirty="0"/>
          </a:p>
        </p:txBody>
      </p:sp>
      <p:sp>
        <p:nvSpPr>
          <p:cNvPr id="18435" name="Rectangle 3"/>
          <p:cNvSpPr>
            <a:spLocks noGrp="1" noChangeArrowheads="1"/>
          </p:cNvSpPr>
          <p:nvPr>
            <p:ph idx="1"/>
          </p:nvPr>
        </p:nvSpPr>
        <p:spPr>
          <a:xfrm>
            <a:off x="684213" y="908720"/>
            <a:ext cx="8459787" cy="5661025"/>
          </a:xfrm>
        </p:spPr>
        <p:txBody>
          <a:bodyPr/>
          <a:lstStyle/>
          <a:p>
            <a:pPr>
              <a:lnSpc>
                <a:spcPct val="90000"/>
              </a:lnSpc>
              <a:spcBef>
                <a:spcPct val="0"/>
              </a:spcBef>
            </a:pPr>
            <a:r>
              <a:rPr lang="en-US" sz="2400" dirty="0"/>
              <a:t>1</a:t>
            </a:r>
            <a:r>
              <a:rPr lang="en-US" sz="2000" dirty="0"/>
              <a:t>. Ideas of Survival or Sustaining to Expectations</a:t>
            </a:r>
          </a:p>
          <a:p>
            <a:pPr lvl="1">
              <a:lnSpc>
                <a:spcPct val="90000"/>
              </a:lnSpc>
              <a:spcBef>
                <a:spcPct val="0"/>
              </a:spcBef>
            </a:pPr>
            <a:r>
              <a:rPr lang="en-US" sz="1400" dirty="0"/>
              <a:t>General: What ideas could give us an ideal future? ; Emotion-based Ideas: What would excite us? ; Getting Ideas from Customers: What could meet the long-term goals and strategy?; New Products or Services: What ideas represent the ideal wishes of our customers?; Organizational Change Processes: What could produce the best possible "world-class" organization?; Quality Process Improvement: What could give us the ultimate process? ; Strategic Planning: How can we be ideally positioned in our industry? Several Types of Innovation by combining these 10 items: Profit Model, Network, Structure,  Process, Product Performance, Product System, Service, Channel, Brand, Customer Engagement </a:t>
            </a:r>
          </a:p>
          <a:p>
            <a:pPr>
              <a:lnSpc>
                <a:spcPct val="90000"/>
              </a:lnSpc>
              <a:spcBef>
                <a:spcPct val="0"/>
              </a:spcBef>
            </a:pPr>
            <a:r>
              <a:rPr lang="en-US" sz="2000" dirty="0"/>
              <a:t>2. STRIDES Technique</a:t>
            </a:r>
          </a:p>
          <a:p>
            <a:pPr lvl="1">
              <a:lnSpc>
                <a:spcPct val="90000"/>
              </a:lnSpc>
              <a:spcBef>
                <a:spcPct val="0"/>
              </a:spcBef>
            </a:pPr>
            <a:r>
              <a:rPr lang="en-US" sz="1400" dirty="0"/>
              <a:t> S – Situation: "Where are we now?“ ; T – Target:: "Where do we want to be?“; R – Research: "What research do we need?“; I – Implementation Plan: "What is our plan?“; D – Do it!: "Let's do it!“; E – Evaluate: "What's working? What's not?“; S – Standardize: "How will we standardize?"</a:t>
            </a:r>
          </a:p>
          <a:p>
            <a:pPr>
              <a:lnSpc>
                <a:spcPct val="90000"/>
              </a:lnSpc>
              <a:spcBef>
                <a:spcPct val="0"/>
              </a:spcBef>
            </a:pPr>
            <a:r>
              <a:rPr lang="en-US" sz="2000" dirty="0"/>
              <a:t>3. SCAMPER Technique</a:t>
            </a:r>
          </a:p>
          <a:p>
            <a:pPr lvl="1">
              <a:lnSpc>
                <a:spcPct val="90000"/>
              </a:lnSpc>
              <a:spcBef>
                <a:spcPct val="0"/>
              </a:spcBef>
            </a:pPr>
            <a:r>
              <a:rPr lang="en-US" sz="1400" dirty="0"/>
              <a:t>Looking for S = Substitute? (Alternative tools, other ingredients, materials...), C = Combine? (blend, group,..), A = Adapt? (Make easy to adapt, train, tools…), M = Modify?  (magnify, miniaturize, alter…), P = Put to other uses? (Expand market, Extend features,…), E = Eliminate?(Remove redundancy, difficulty…), R = Rearrange ( roles, priorities, patterns…)</a:t>
            </a:r>
          </a:p>
          <a:p>
            <a:pPr>
              <a:lnSpc>
                <a:spcPct val="90000"/>
              </a:lnSpc>
              <a:spcBef>
                <a:spcPct val="0"/>
              </a:spcBef>
            </a:pPr>
            <a:r>
              <a:rPr lang="en-US" sz="2000" dirty="0"/>
              <a:t>4. Four Step Innovation</a:t>
            </a:r>
          </a:p>
          <a:p>
            <a:pPr lvl="1">
              <a:lnSpc>
                <a:spcPct val="90000"/>
              </a:lnSpc>
              <a:spcBef>
                <a:spcPct val="0"/>
              </a:spcBef>
            </a:pPr>
            <a:r>
              <a:rPr lang="en-US" sz="1400" dirty="0"/>
              <a:t>1) to observe problems, 2) then develop the solutions, 3) next to ‘try it out’ and  4) implementation</a:t>
            </a:r>
          </a:p>
          <a:p>
            <a:pPr>
              <a:lnSpc>
                <a:spcPct val="90000"/>
              </a:lnSpc>
              <a:spcBef>
                <a:spcPct val="0"/>
              </a:spcBef>
            </a:pPr>
            <a:r>
              <a:rPr lang="en-US" sz="2000" dirty="0"/>
              <a:t>5. Crawford’s Slip Writing Method </a:t>
            </a:r>
          </a:p>
          <a:p>
            <a:pPr lvl="1">
              <a:lnSpc>
                <a:spcPct val="90000"/>
              </a:lnSpc>
              <a:spcBef>
                <a:spcPct val="0"/>
              </a:spcBef>
            </a:pPr>
            <a:r>
              <a:rPr lang="en-US" sz="1400" dirty="0"/>
              <a:t> Each person is given post-it notes or slips of paper to write their ideas on. These are then all collected and sorted, duplicates removed</a:t>
            </a:r>
          </a:p>
          <a:p>
            <a:pPr>
              <a:lnSpc>
                <a:spcPct val="90000"/>
              </a:lnSpc>
              <a:spcBef>
                <a:spcPct val="0"/>
              </a:spcBef>
            </a:pPr>
            <a:r>
              <a:rPr lang="en-US" sz="2300" dirty="0"/>
              <a:t>5. Social Status</a:t>
            </a:r>
          </a:p>
          <a:p>
            <a:pPr lvl="1">
              <a:lnSpc>
                <a:spcPct val="90000"/>
              </a:lnSpc>
              <a:spcBef>
                <a:spcPct val="0"/>
              </a:spcBef>
            </a:pPr>
            <a:r>
              <a:rPr lang="en-US" sz="1400" dirty="0"/>
              <a:t>What would provide more "roots" to the culture? ; What would give better cycles and "seasons" to it?; What could protect the culture like "hard outer bark"? ; What unpredictability might actually stimulate the culture? ; What mutually profitable exchanges might occur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z="4000" b="1" dirty="0"/>
              <a:t>Biomimetics</a:t>
            </a:r>
            <a:endParaRPr lang="en-GB" b="1" dirty="0"/>
          </a:p>
        </p:txBody>
      </p:sp>
      <p:sp>
        <p:nvSpPr>
          <p:cNvPr id="18435" name="Rectangle 3"/>
          <p:cNvSpPr>
            <a:spLocks noGrp="1" noChangeArrowheads="1"/>
          </p:cNvSpPr>
          <p:nvPr>
            <p:ph idx="1"/>
          </p:nvPr>
        </p:nvSpPr>
        <p:spPr>
          <a:xfrm>
            <a:off x="755576" y="1340769"/>
            <a:ext cx="5327947" cy="4032448"/>
          </a:xfrm>
        </p:spPr>
        <p:txBody>
          <a:bodyPr/>
          <a:lstStyle/>
          <a:p>
            <a:pPr>
              <a:lnSpc>
                <a:spcPct val="90000"/>
              </a:lnSpc>
              <a:spcBef>
                <a:spcPct val="0"/>
              </a:spcBef>
            </a:pPr>
            <a:r>
              <a:rPr lang="en-US" sz="2400" dirty="0"/>
              <a:t>Understanding biological principles</a:t>
            </a:r>
          </a:p>
          <a:p>
            <a:pPr>
              <a:lnSpc>
                <a:spcPct val="90000"/>
              </a:lnSpc>
              <a:spcBef>
                <a:spcPct val="0"/>
              </a:spcBef>
            </a:pPr>
            <a:r>
              <a:rPr lang="en-US" sz="2400" dirty="0"/>
              <a:t>Relating current problems to natural philosophies</a:t>
            </a:r>
          </a:p>
          <a:p>
            <a:pPr>
              <a:lnSpc>
                <a:spcPct val="90000"/>
              </a:lnSpc>
              <a:spcBef>
                <a:spcPct val="0"/>
              </a:spcBef>
            </a:pPr>
            <a:r>
              <a:rPr lang="en-US" sz="2400" dirty="0"/>
              <a:t>Mimicking natural ways</a:t>
            </a:r>
          </a:p>
          <a:p>
            <a:pPr>
              <a:lnSpc>
                <a:spcPct val="90000"/>
              </a:lnSpc>
              <a:spcBef>
                <a:spcPct val="0"/>
              </a:spcBef>
            </a:pPr>
            <a:r>
              <a:rPr lang="en-US" sz="2400" dirty="0"/>
              <a:t>Improving existing technologies</a:t>
            </a:r>
          </a:p>
        </p:txBody>
      </p:sp>
      <p:pic>
        <p:nvPicPr>
          <p:cNvPr id="389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1484784"/>
            <a:ext cx="3178175" cy="3559175"/>
          </a:xfrm>
          <a:prstGeom prst="rect">
            <a:avLst/>
          </a:prstGeom>
          <a:noFill/>
          <a:ln w="9525">
            <a:noFill/>
            <a:miter lim="800000"/>
            <a:headEnd/>
            <a:tailEnd/>
          </a:ln>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4024" y="3253914"/>
            <a:ext cx="4591050" cy="29908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z="4000" b="1" dirty="0"/>
              <a:t>Challenging Orthodoxies</a:t>
            </a:r>
            <a:endParaRPr lang="en-GB" b="1" dirty="0"/>
          </a:p>
        </p:txBody>
      </p:sp>
      <p:sp>
        <p:nvSpPr>
          <p:cNvPr id="18435" name="Rectangle 3"/>
          <p:cNvSpPr>
            <a:spLocks noGrp="1" noChangeArrowheads="1"/>
          </p:cNvSpPr>
          <p:nvPr>
            <p:ph idx="1"/>
          </p:nvPr>
        </p:nvSpPr>
        <p:spPr>
          <a:xfrm>
            <a:off x="684213" y="1196975"/>
            <a:ext cx="8459787" cy="5661025"/>
          </a:xfrm>
        </p:spPr>
        <p:txBody>
          <a:bodyPr/>
          <a:lstStyle/>
          <a:p>
            <a:pPr>
              <a:lnSpc>
                <a:spcPct val="90000"/>
              </a:lnSpc>
              <a:spcBef>
                <a:spcPct val="0"/>
              </a:spcBef>
            </a:pPr>
            <a:r>
              <a:rPr lang="en-US" sz="2400" dirty="0"/>
              <a:t>1.State a fact or assumption about your industry or problem</a:t>
            </a:r>
          </a:p>
          <a:p>
            <a:pPr>
              <a:lnSpc>
                <a:spcPct val="90000"/>
              </a:lnSpc>
              <a:spcBef>
                <a:spcPct val="0"/>
              </a:spcBef>
            </a:pPr>
            <a:r>
              <a:rPr lang="en-US" sz="2400" dirty="0"/>
              <a:t>2.Ask yourself why the above is true? Should you challenge it?</a:t>
            </a:r>
          </a:p>
          <a:p>
            <a:pPr>
              <a:lnSpc>
                <a:spcPct val="90000"/>
              </a:lnSpc>
              <a:spcBef>
                <a:spcPct val="0"/>
              </a:spcBef>
            </a:pPr>
            <a:r>
              <a:rPr lang="en-US" sz="2400" dirty="0"/>
              <a:t>3.Now answer, what would be the opposite of that assumption?</a:t>
            </a:r>
          </a:p>
          <a:p>
            <a:pPr>
              <a:lnSpc>
                <a:spcPct val="90000"/>
              </a:lnSpc>
              <a:spcBef>
                <a:spcPct val="0"/>
              </a:spcBef>
            </a:pPr>
            <a:r>
              <a:rPr lang="en-US" sz="2400" dirty="0"/>
              <a:t>4.Create possibilities based off this new idea: 5 senses of automation:</a:t>
            </a:r>
          </a:p>
        </p:txBody>
      </p:sp>
      <p:pic>
        <p:nvPicPr>
          <p:cNvPr id="2" name="Picture 1">
            <a:extLst>
              <a:ext uri="{FF2B5EF4-FFF2-40B4-BE49-F238E27FC236}">
                <a16:creationId xmlns:a16="http://schemas.microsoft.com/office/drawing/2014/main" id="{329DC35F-E54E-42A6-9DAE-E34FD0AFD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3239847"/>
            <a:ext cx="5105290" cy="3189480"/>
          </a:xfrm>
          <a:prstGeom prst="rect">
            <a:avLst/>
          </a:prstGeom>
        </p:spPr>
      </p:pic>
    </p:spTree>
    <p:extLst>
      <p:ext uri="{BB962C8B-B14F-4D97-AF65-F5344CB8AC3E}">
        <p14:creationId xmlns:p14="http://schemas.microsoft.com/office/powerpoint/2010/main" val="4260151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z="4000" b="1" dirty="0"/>
              <a:t>Harnessing Trends</a:t>
            </a:r>
            <a:endParaRPr lang="en-GB" b="1" dirty="0"/>
          </a:p>
        </p:txBody>
      </p:sp>
      <p:sp>
        <p:nvSpPr>
          <p:cNvPr id="18435" name="Rectangle 3"/>
          <p:cNvSpPr>
            <a:spLocks noGrp="1" noChangeArrowheads="1"/>
          </p:cNvSpPr>
          <p:nvPr>
            <p:ph idx="1"/>
          </p:nvPr>
        </p:nvSpPr>
        <p:spPr>
          <a:xfrm>
            <a:off x="684213" y="1196975"/>
            <a:ext cx="8459787" cy="5661025"/>
          </a:xfrm>
        </p:spPr>
        <p:txBody>
          <a:bodyPr/>
          <a:lstStyle/>
          <a:p>
            <a:pPr>
              <a:lnSpc>
                <a:spcPct val="90000"/>
              </a:lnSpc>
              <a:spcBef>
                <a:spcPct val="0"/>
              </a:spcBef>
            </a:pPr>
            <a:r>
              <a:rPr lang="en-US" sz="2400" dirty="0"/>
              <a:t>Knowledge is power! Study trends to seize opportunity early. </a:t>
            </a:r>
          </a:p>
          <a:p>
            <a:pPr>
              <a:lnSpc>
                <a:spcPct val="90000"/>
              </a:lnSpc>
              <a:spcBef>
                <a:spcPct val="0"/>
              </a:spcBef>
            </a:pPr>
            <a:r>
              <a:rPr lang="en-US" sz="2400" dirty="0"/>
              <a:t>Yesterday is tomorrow today. </a:t>
            </a:r>
          </a:p>
          <a:p>
            <a:pPr>
              <a:lnSpc>
                <a:spcPct val="90000"/>
              </a:lnSpc>
              <a:spcBef>
                <a:spcPct val="0"/>
              </a:spcBef>
            </a:pPr>
            <a:r>
              <a:rPr lang="en-US" sz="2400" dirty="0"/>
              <a:t>Spot trends by paying attention. </a:t>
            </a:r>
            <a:r>
              <a:rPr lang="en-US" sz="1600" dirty="0"/>
              <a:t>Be a trend detective by noticing subtle changes in advertising and in products you see in the stores where you shop or on-line.</a:t>
            </a:r>
          </a:p>
          <a:p>
            <a:pPr>
              <a:lnSpc>
                <a:spcPct val="90000"/>
              </a:lnSpc>
              <a:spcBef>
                <a:spcPct val="0"/>
              </a:spcBef>
            </a:pPr>
            <a:r>
              <a:rPr lang="en-US" sz="2400" dirty="0"/>
              <a:t>Build your knowledge base by studying what others say about what's coming. </a:t>
            </a:r>
            <a:r>
              <a:rPr lang="en-US" sz="1600" dirty="0"/>
              <a:t>Read what the experts say then play with the results as they apply to what you do.</a:t>
            </a:r>
          </a:p>
          <a:p>
            <a:pPr>
              <a:lnSpc>
                <a:spcPct val="90000"/>
              </a:lnSpc>
              <a:spcBef>
                <a:spcPct val="0"/>
              </a:spcBef>
            </a:pPr>
            <a:r>
              <a:rPr lang="en-US" sz="2400" dirty="0"/>
              <a:t>Tap into your intuition. </a:t>
            </a:r>
            <a:r>
              <a:rPr lang="en-US" sz="1600" dirty="0"/>
              <a:t>What inklings do you have about changes in your industry, profession, or career?</a:t>
            </a:r>
          </a:p>
          <a:p>
            <a:pPr>
              <a:lnSpc>
                <a:spcPct val="90000"/>
              </a:lnSpc>
              <a:spcBef>
                <a:spcPct val="0"/>
              </a:spcBef>
            </a:pPr>
            <a:r>
              <a:rPr lang="en-US" sz="2400" dirty="0"/>
              <a:t>Conduct your own research. </a:t>
            </a:r>
            <a:r>
              <a:rPr lang="en-US" sz="1600" dirty="0"/>
              <a:t>Find out what your clients, customers or audience want by asking them. Ask your colleagues or co-workers. Go to the library or search on-line. The virtual world is way ahead of the three-dimensional world. What's going on there is a good indicator of what's to come</a:t>
            </a:r>
            <a:endParaRPr lang="en-US" sz="2400" dirty="0"/>
          </a:p>
          <a:p>
            <a:pPr>
              <a:lnSpc>
                <a:spcPct val="90000"/>
              </a:lnSpc>
              <a:spcBef>
                <a:spcPct val="0"/>
              </a:spcBef>
            </a:pPr>
            <a:r>
              <a:rPr lang="en-US" sz="2400" dirty="0"/>
              <a:t>Ask big questions. </a:t>
            </a:r>
            <a:r>
              <a:rPr lang="en-US" sz="1600" dirty="0"/>
              <a:t>When you see something new in the grocery store, ask yourself what trend it is tapping into. What is the manufacturer predicting? What does this mean? What does this mean for you and the way you work or do business? Where is the opportunity?</a:t>
            </a:r>
          </a:p>
        </p:txBody>
      </p:sp>
    </p:spTree>
    <p:extLst>
      <p:ext uri="{BB962C8B-B14F-4D97-AF65-F5344CB8AC3E}">
        <p14:creationId xmlns:p14="http://schemas.microsoft.com/office/powerpoint/2010/main" val="332964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lIns="92075" tIns="46038" rIns="92075" bIns="46038"/>
          <a:lstStyle/>
          <a:p>
            <a:r>
              <a:rPr lang="en-US" sz="3600" dirty="0"/>
              <a:t>What Does Kaizen Mean?</a:t>
            </a:r>
          </a:p>
        </p:txBody>
      </p:sp>
      <p:sp>
        <p:nvSpPr>
          <p:cNvPr id="1028" name="Rectangle 4"/>
          <p:cNvSpPr>
            <a:spLocks noGrp="1" noChangeArrowheads="1"/>
          </p:cNvSpPr>
          <p:nvPr>
            <p:ph idx="1"/>
          </p:nvPr>
        </p:nvSpPr>
        <p:spPr>
          <a:xfrm>
            <a:off x="1331913" y="2420938"/>
            <a:ext cx="7551737" cy="2952750"/>
          </a:xfrm>
          <a:solidFill>
            <a:srgbClr val="00CC99"/>
          </a:solidFill>
          <a:ln>
            <a:solidFill>
              <a:srgbClr val="000000"/>
            </a:solidFill>
          </a:ln>
        </p:spPr>
        <p:txBody>
          <a:bodyPr lIns="91440" tIns="45720" rIns="91440" bIns="45720"/>
          <a:lstStyle/>
          <a:p>
            <a:r>
              <a:rPr lang="en-US" sz="3600" dirty="0"/>
              <a:t>     KAI 			       ZEN</a:t>
            </a:r>
          </a:p>
          <a:p>
            <a:r>
              <a:rPr lang="en-US" sz="2000" dirty="0"/>
              <a:t>To modify, to change		Think, make good, make better</a:t>
            </a:r>
          </a:p>
          <a:p>
            <a:endParaRPr lang="en-US" sz="2000" dirty="0"/>
          </a:p>
          <a:p>
            <a:r>
              <a:rPr lang="en-US" sz="3600" dirty="0"/>
              <a:t>		</a:t>
            </a:r>
            <a:r>
              <a:rPr lang="en-US" sz="3600" b="1" dirty="0"/>
              <a:t>=</a:t>
            </a:r>
            <a:r>
              <a:rPr lang="en-US" sz="3600" dirty="0"/>
              <a:t>  KAIZEN</a:t>
            </a:r>
          </a:p>
          <a:p>
            <a:r>
              <a:rPr lang="en-US" sz="2000" dirty="0"/>
              <a:t>Make it easier by identifying it and making the improvements through elimination of waste and human interactions.</a:t>
            </a:r>
            <a:endParaRPr lang="en-US" sz="3600" dirty="0"/>
          </a:p>
        </p:txBody>
      </p:sp>
      <p:sp>
        <p:nvSpPr>
          <p:cNvPr id="1029" name="Text Box 5"/>
          <p:cNvSpPr txBox="1">
            <a:spLocks noChangeArrowheads="1"/>
          </p:cNvSpPr>
          <p:nvPr/>
        </p:nvSpPr>
        <p:spPr bwMode="auto">
          <a:xfrm>
            <a:off x="4267200" y="2514600"/>
            <a:ext cx="609600" cy="7620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4400" b="1" dirty="0"/>
              <a:t>+</a:t>
            </a:r>
            <a:endParaRPr lang="en-US" sz="3600" b="1" dirty="0"/>
          </a:p>
        </p:txBody>
      </p:sp>
      <p:pic>
        <p:nvPicPr>
          <p:cNvPr id="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376" y="836712"/>
            <a:ext cx="962025" cy="15621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z="4000" b="1" dirty="0"/>
              <a:t>Leveraging Resources</a:t>
            </a:r>
            <a:endParaRPr lang="en-GB" b="1" dirty="0"/>
          </a:p>
        </p:txBody>
      </p:sp>
      <p:sp>
        <p:nvSpPr>
          <p:cNvPr id="18435" name="Rectangle 3"/>
          <p:cNvSpPr>
            <a:spLocks noGrp="1" noChangeArrowheads="1"/>
          </p:cNvSpPr>
          <p:nvPr>
            <p:ph idx="1"/>
          </p:nvPr>
        </p:nvSpPr>
        <p:spPr>
          <a:xfrm>
            <a:off x="684213" y="1196975"/>
            <a:ext cx="8459787" cy="5661025"/>
          </a:xfrm>
        </p:spPr>
        <p:txBody>
          <a:bodyPr/>
          <a:lstStyle/>
          <a:p>
            <a:pPr>
              <a:lnSpc>
                <a:spcPct val="90000"/>
              </a:lnSpc>
              <a:spcBef>
                <a:spcPct val="0"/>
              </a:spcBef>
            </a:pPr>
            <a:r>
              <a:rPr lang="en-US" sz="1800" dirty="0"/>
              <a:t>Find out Resources and Capabilities</a:t>
            </a:r>
          </a:p>
          <a:p>
            <a:pPr lvl="1">
              <a:lnSpc>
                <a:spcPct val="90000"/>
              </a:lnSpc>
              <a:spcBef>
                <a:spcPct val="0"/>
              </a:spcBef>
            </a:pPr>
            <a:r>
              <a:rPr lang="en-US" sz="1800" dirty="0"/>
              <a:t>Tangible resources and capabilities are easily observable and quantifiable</a:t>
            </a:r>
          </a:p>
          <a:p>
            <a:pPr lvl="2">
              <a:lnSpc>
                <a:spcPct val="90000"/>
              </a:lnSpc>
              <a:spcBef>
                <a:spcPct val="0"/>
              </a:spcBef>
            </a:pPr>
            <a:r>
              <a:rPr lang="en-US" sz="1600" dirty="0"/>
              <a:t>Financial – the depth of a firm’s financial pockets</a:t>
            </a:r>
          </a:p>
          <a:p>
            <a:pPr lvl="2">
              <a:lnSpc>
                <a:spcPct val="90000"/>
              </a:lnSpc>
              <a:spcBef>
                <a:spcPct val="0"/>
              </a:spcBef>
            </a:pPr>
            <a:r>
              <a:rPr lang="en-US" sz="1600" dirty="0"/>
              <a:t>Physical – plants, offices, equipment, geographic locations and access to raw materials</a:t>
            </a:r>
          </a:p>
          <a:p>
            <a:pPr lvl="2">
              <a:lnSpc>
                <a:spcPct val="90000"/>
              </a:lnSpc>
              <a:spcBef>
                <a:spcPct val="0"/>
              </a:spcBef>
            </a:pPr>
            <a:r>
              <a:rPr lang="en-US" sz="1600" dirty="0"/>
              <a:t>Technological – skills and assets that generating leading edge products and services</a:t>
            </a:r>
          </a:p>
          <a:p>
            <a:pPr lvl="1">
              <a:lnSpc>
                <a:spcPct val="90000"/>
              </a:lnSpc>
              <a:spcBef>
                <a:spcPct val="0"/>
              </a:spcBef>
            </a:pPr>
            <a:r>
              <a:rPr lang="en-US" sz="1800" dirty="0"/>
              <a:t>Intangible resources are harder to quantify than tangible resources, but they must exist since no firm gains a competitive advantage through tangible resources alone </a:t>
            </a:r>
          </a:p>
          <a:p>
            <a:pPr lvl="2">
              <a:lnSpc>
                <a:spcPct val="90000"/>
              </a:lnSpc>
              <a:spcBef>
                <a:spcPct val="0"/>
              </a:spcBef>
            </a:pPr>
            <a:r>
              <a:rPr lang="en-US" sz="1600" dirty="0"/>
              <a:t>Human – the knowledge, trust and talents embedded within a firm that are not captured by its tangible systems and structures</a:t>
            </a:r>
          </a:p>
          <a:p>
            <a:pPr lvl="2">
              <a:lnSpc>
                <a:spcPct val="90000"/>
              </a:lnSpc>
              <a:spcBef>
                <a:spcPct val="0"/>
              </a:spcBef>
            </a:pPr>
            <a:r>
              <a:rPr lang="en-US" sz="1600" dirty="0"/>
              <a:t>Innovation – a firm’s assets and skills to research and develop new products and services</a:t>
            </a:r>
          </a:p>
          <a:p>
            <a:pPr lvl="2">
              <a:lnSpc>
                <a:spcPct val="90000"/>
              </a:lnSpc>
              <a:spcBef>
                <a:spcPct val="0"/>
              </a:spcBef>
            </a:pPr>
            <a:r>
              <a:rPr lang="en-US" sz="1600" dirty="0"/>
              <a:t>Reputational – a firm’s abilities to develop and leverage its reputation as a solid provider of goods/services, an attractive employer, and/or a socially responsible corporate citizen </a:t>
            </a:r>
          </a:p>
          <a:p>
            <a:pPr>
              <a:lnSpc>
                <a:spcPct val="90000"/>
              </a:lnSpc>
              <a:spcBef>
                <a:spcPct val="0"/>
              </a:spcBef>
            </a:pPr>
            <a:r>
              <a:rPr lang="en-US" sz="1800" dirty="0"/>
              <a:t>Perform A value chain analysis shows how resources and capabilities come together to add value to a firm</a:t>
            </a:r>
          </a:p>
          <a:p>
            <a:pPr lvl="1">
              <a:lnSpc>
                <a:spcPct val="90000"/>
              </a:lnSpc>
              <a:spcBef>
                <a:spcPct val="0"/>
              </a:spcBef>
            </a:pPr>
            <a:r>
              <a:rPr lang="en-US" sz="1300" dirty="0"/>
              <a:t>The value chain consists of steps in the process of turning inputs to outputs. Value is added at each stage of the chain, from development to marketing. Each activity in the chain requires a number of resources and capabilities. Value chain analysis forces managers to think about resources and capabilities at a very micro, activity-based level</a:t>
            </a:r>
          </a:p>
          <a:p>
            <a:pPr>
              <a:lnSpc>
                <a:spcPct val="90000"/>
              </a:lnSpc>
              <a:spcBef>
                <a:spcPct val="0"/>
              </a:spcBef>
            </a:pPr>
            <a:r>
              <a:rPr lang="en-US" sz="1800" dirty="0"/>
              <a:t>Rethink how we can utilize resources to fullest time, less down time, maximum output</a:t>
            </a:r>
          </a:p>
        </p:txBody>
      </p:sp>
    </p:spTree>
    <p:extLst>
      <p:ext uri="{BB962C8B-B14F-4D97-AF65-F5344CB8AC3E}">
        <p14:creationId xmlns:p14="http://schemas.microsoft.com/office/powerpoint/2010/main" val="276305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WordArt 2"/>
          <p:cNvSpPr>
            <a:spLocks noChangeArrowheads="1" noChangeShapeType="1" noTextEdit="1"/>
          </p:cNvSpPr>
          <p:nvPr/>
        </p:nvSpPr>
        <p:spPr bwMode="auto">
          <a:xfrm>
            <a:off x="900113" y="404813"/>
            <a:ext cx="7620000" cy="838200"/>
          </a:xfrm>
          <a:prstGeom prst="rect">
            <a:avLst/>
          </a:prstGeom>
        </p:spPr>
        <p:txBody>
          <a:bodyPr wrap="none" fromWordArt="1">
            <a:prstTxWarp prst="textPlain">
              <a:avLst>
                <a:gd name="adj" fmla="val 50000"/>
              </a:avLst>
            </a:prstTxWarp>
          </a:bodyPr>
          <a:lstStyle/>
          <a:p>
            <a:pPr algn="ctr"/>
            <a:r>
              <a:rPr lang="en-US" sz="4000" b="1" kern="10" dirty="0">
                <a:ln w="9525">
                  <a:solidFill>
                    <a:srgbClr val="000000"/>
                  </a:solidFill>
                  <a:round/>
                  <a:headEnd/>
                  <a:tailEnd/>
                </a:ln>
                <a:solidFill>
                  <a:srgbClr val="F2F2F2"/>
                </a:solidFill>
                <a:effectLst>
                  <a:outerShdw dist="114300" algn="ctr" rotWithShape="0">
                    <a:schemeClr val="tx1"/>
                  </a:outerShdw>
                </a:effectLst>
                <a:latin typeface="Calibri"/>
                <a:cs typeface="Calibri"/>
              </a:rPr>
              <a:t>4W + 2H &amp; 5 Why  Questions</a:t>
            </a:r>
          </a:p>
        </p:txBody>
      </p:sp>
      <p:sp>
        <p:nvSpPr>
          <p:cNvPr id="88067" name="Text Box 3"/>
          <p:cNvSpPr txBox="1">
            <a:spLocks noChangeArrowheads="1"/>
          </p:cNvSpPr>
          <p:nvPr/>
        </p:nvSpPr>
        <p:spPr bwMode="auto">
          <a:xfrm>
            <a:off x="900113" y="2224088"/>
            <a:ext cx="5943600" cy="4229100"/>
          </a:xfrm>
          <a:prstGeom prst="rect">
            <a:avLst/>
          </a:prstGeom>
          <a:noFill/>
          <a:ln w="9525">
            <a:noFill/>
            <a:miter lim="800000"/>
            <a:headEnd/>
            <a:tailEnd/>
          </a:ln>
          <a:effectLst/>
        </p:spPr>
        <p:txBody>
          <a:bodyPr>
            <a:spAutoFit/>
          </a:bodyPr>
          <a:lstStyle/>
          <a:p>
            <a:pPr eaLnBrk="0" hangingPunct="0">
              <a:lnSpc>
                <a:spcPct val="140000"/>
              </a:lnSpc>
              <a:defRPr/>
            </a:pPr>
            <a:r>
              <a:rPr lang="en-US" sz="3200" dirty="0">
                <a:solidFill>
                  <a:schemeClr val="bg1">
                    <a:lumMod val="20000"/>
                    <a:lumOff val="80000"/>
                  </a:schemeClr>
                </a:solidFill>
                <a:latin typeface="Calibri" pitchFamily="34" charset="0"/>
                <a:cs typeface="Calibri" pitchFamily="34" charset="0"/>
              </a:rPr>
              <a:t>What is done?</a:t>
            </a:r>
          </a:p>
          <a:p>
            <a:pPr eaLnBrk="0" hangingPunct="0">
              <a:lnSpc>
                <a:spcPct val="140000"/>
              </a:lnSpc>
              <a:defRPr/>
            </a:pPr>
            <a:r>
              <a:rPr lang="en-US" sz="3200" dirty="0">
                <a:solidFill>
                  <a:schemeClr val="bg1">
                    <a:lumMod val="20000"/>
                    <a:lumOff val="80000"/>
                  </a:schemeClr>
                </a:solidFill>
                <a:latin typeface="Calibri" pitchFamily="34" charset="0"/>
                <a:cs typeface="Calibri" pitchFamily="34" charset="0"/>
              </a:rPr>
              <a:t>Who does the work? </a:t>
            </a:r>
          </a:p>
          <a:p>
            <a:pPr eaLnBrk="0" hangingPunct="0">
              <a:lnSpc>
                <a:spcPct val="140000"/>
              </a:lnSpc>
              <a:defRPr/>
            </a:pPr>
            <a:r>
              <a:rPr lang="en-US" sz="3200" dirty="0">
                <a:solidFill>
                  <a:schemeClr val="bg1">
                    <a:lumMod val="20000"/>
                    <a:lumOff val="80000"/>
                  </a:schemeClr>
                </a:solidFill>
                <a:latin typeface="Calibri" pitchFamily="34" charset="0"/>
                <a:cs typeface="Calibri" pitchFamily="34" charset="0"/>
              </a:rPr>
              <a:t>Where is the work done? </a:t>
            </a:r>
          </a:p>
          <a:p>
            <a:pPr eaLnBrk="0" hangingPunct="0">
              <a:lnSpc>
                <a:spcPct val="140000"/>
              </a:lnSpc>
              <a:defRPr/>
            </a:pPr>
            <a:r>
              <a:rPr lang="en-US" sz="3200" dirty="0">
                <a:solidFill>
                  <a:schemeClr val="bg1">
                    <a:lumMod val="20000"/>
                    <a:lumOff val="80000"/>
                  </a:schemeClr>
                </a:solidFill>
                <a:latin typeface="Calibri" pitchFamily="34" charset="0"/>
                <a:cs typeface="Calibri" pitchFamily="34" charset="0"/>
              </a:rPr>
              <a:t>When is the work done?</a:t>
            </a:r>
          </a:p>
          <a:p>
            <a:pPr eaLnBrk="0" hangingPunct="0">
              <a:lnSpc>
                <a:spcPct val="140000"/>
              </a:lnSpc>
              <a:defRPr/>
            </a:pPr>
            <a:r>
              <a:rPr lang="en-US" sz="3200" dirty="0">
                <a:solidFill>
                  <a:schemeClr val="bg1">
                    <a:lumMod val="20000"/>
                    <a:lumOff val="80000"/>
                  </a:schemeClr>
                </a:solidFill>
                <a:latin typeface="Calibri" pitchFamily="34" charset="0"/>
                <a:cs typeface="Calibri" pitchFamily="34" charset="0"/>
              </a:rPr>
              <a:t>How is the work done?</a:t>
            </a:r>
          </a:p>
          <a:p>
            <a:pPr eaLnBrk="0" hangingPunct="0">
              <a:lnSpc>
                <a:spcPct val="140000"/>
              </a:lnSpc>
              <a:defRPr/>
            </a:pPr>
            <a:r>
              <a:rPr lang="en-US" sz="3200" dirty="0">
                <a:solidFill>
                  <a:schemeClr val="bg1">
                    <a:lumMod val="20000"/>
                    <a:lumOff val="80000"/>
                  </a:schemeClr>
                </a:solidFill>
                <a:latin typeface="Calibri" pitchFamily="34" charset="0"/>
                <a:cs typeface="Calibri" pitchFamily="34" charset="0"/>
              </a:rPr>
              <a:t>How much is the work done?</a:t>
            </a:r>
          </a:p>
        </p:txBody>
      </p:sp>
      <p:grpSp>
        <p:nvGrpSpPr>
          <p:cNvPr id="2" name="Group 4"/>
          <p:cNvGrpSpPr>
            <a:grpSpLocks/>
          </p:cNvGrpSpPr>
          <p:nvPr/>
        </p:nvGrpSpPr>
        <p:grpSpPr bwMode="auto">
          <a:xfrm>
            <a:off x="4787900" y="2852738"/>
            <a:ext cx="4114800" cy="723900"/>
            <a:chOff x="2976" y="1800"/>
            <a:chExt cx="2592" cy="456"/>
          </a:xfrm>
        </p:grpSpPr>
        <p:sp>
          <p:nvSpPr>
            <p:cNvPr id="88069" name="AutoShape 5"/>
            <p:cNvSpPr>
              <a:spLocks noChangeArrowheads="1"/>
            </p:cNvSpPr>
            <p:nvPr/>
          </p:nvSpPr>
          <p:spPr bwMode="auto">
            <a:xfrm rot="10800000">
              <a:off x="2976" y="1800"/>
              <a:ext cx="513" cy="45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chemeClr val="bg1"/>
              </a:solidFill>
              <a:miter lim="800000"/>
              <a:headEnd/>
              <a:tailEnd/>
            </a:ln>
            <a:effectLst/>
          </p:spPr>
          <p:txBody>
            <a:bodyPr rot="10800000" wrap="none" anchor="ctr"/>
            <a:lstStyle/>
            <a:p>
              <a:pPr algn="ctr" eaLnBrk="0" hangingPunct="0">
                <a:defRPr/>
              </a:pPr>
              <a:r>
                <a:rPr lang="en-US" sz="2800" b="1" dirty="0">
                  <a:solidFill>
                    <a:schemeClr val="bg1">
                      <a:lumMod val="20000"/>
                      <a:lumOff val="80000"/>
                    </a:schemeClr>
                  </a:solidFill>
                  <a:latin typeface="Calibri" pitchFamily="34" charset="0"/>
                  <a:cs typeface="Calibri" pitchFamily="34" charset="0"/>
                </a:rPr>
                <a:t>?</a:t>
              </a:r>
            </a:p>
          </p:txBody>
        </p:sp>
        <p:sp>
          <p:nvSpPr>
            <p:cNvPr id="88070" name="Text Box 6"/>
            <p:cNvSpPr txBox="1">
              <a:spLocks noChangeArrowheads="1"/>
            </p:cNvSpPr>
            <p:nvPr/>
          </p:nvSpPr>
          <p:spPr bwMode="auto">
            <a:xfrm>
              <a:off x="3491" y="1872"/>
              <a:ext cx="2077" cy="291"/>
            </a:xfrm>
            <a:prstGeom prst="rect">
              <a:avLst/>
            </a:prstGeom>
            <a:noFill/>
            <a:ln w="9525">
              <a:noFill/>
              <a:miter lim="800000"/>
              <a:headEnd/>
              <a:tailEnd/>
            </a:ln>
            <a:effectLst/>
          </p:spPr>
          <p:txBody>
            <a:bodyPr>
              <a:spAutoFit/>
            </a:bodyPr>
            <a:lstStyle/>
            <a:p>
              <a:pPr eaLnBrk="0" hangingPunct="0">
                <a:spcBef>
                  <a:spcPct val="50000"/>
                </a:spcBef>
                <a:defRPr/>
              </a:pPr>
              <a:r>
                <a:rPr lang="en-US" b="1" dirty="0">
                  <a:solidFill>
                    <a:schemeClr val="bg1">
                      <a:lumMod val="20000"/>
                      <a:lumOff val="80000"/>
                    </a:schemeClr>
                  </a:solidFill>
                  <a:latin typeface="Calibri" pitchFamily="34" charset="0"/>
                  <a:cs typeface="Calibri" pitchFamily="34" charset="0"/>
                </a:rPr>
                <a:t>Why does he/she do it</a:t>
              </a:r>
            </a:p>
          </p:txBody>
        </p:sp>
      </p:grpSp>
      <p:grpSp>
        <p:nvGrpSpPr>
          <p:cNvPr id="3" name="Group 7"/>
          <p:cNvGrpSpPr>
            <a:grpSpLocks/>
          </p:cNvGrpSpPr>
          <p:nvPr/>
        </p:nvGrpSpPr>
        <p:grpSpPr bwMode="auto">
          <a:xfrm>
            <a:off x="4140200" y="2238375"/>
            <a:ext cx="5003800" cy="762000"/>
            <a:chOff x="2208" y="1200"/>
            <a:chExt cx="3152" cy="480"/>
          </a:xfrm>
        </p:grpSpPr>
        <p:sp>
          <p:nvSpPr>
            <p:cNvPr id="88072" name="AutoShape 8"/>
            <p:cNvSpPr>
              <a:spLocks noChangeArrowheads="1"/>
            </p:cNvSpPr>
            <p:nvPr/>
          </p:nvSpPr>
          <p:spPr bwMode="auto">
            <a:xfrm rot="10800000">
              <a:off x="2208" y="1200"/>
              <a:ext cx="447" cy="48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chemeClr val="bg1"/>
              </a:solidFill>
              <a:miter lim="800000"/>
              <a:headEnd/>
              <a:tailEnd/>
            </a:ln>
            <a:effectLst/>
          </p:spPr>
          <p:txBody>
            <a:bodyPr rot="10800000" wrap="none" anchor="ctr"/>
            <a:lstStyle/>
            <a:p>
              <a:pPr algn="ctr" eaLnBrk="0" hangingPunct="0">
                <a:defRPr/>
              </a:pPr>
              <a:r>
                <a:rPr lang="en-US" sz="2800" b="1" dirty="0">
                  <a:solidFill>
                    <a:schemeClr val="bg1">
                      <a:lumMod val="20000"/>
                      <a:lumOff val="80000"/>
                    </a:schemeClr>
                  </a:solidFill>
                  <a:latin typeface="Calibri" pitchFamily="34" charset="0"/>
                  <a:cs typeface="Calibri" pitchFamily="34" charset="0"/>
                </a:rPr>
                <a:t>?</a:t>
              </a:r>
            </a:p>
          </p:txBody>
        </p:sp>
        <p:sp>
          <p:nvSpPr>
            <p:cNvPr id="88073" name="Text Box 9"/>
            <p:cNvSpPr txBox="1">
              <a:spLocks noChangeArrowheads="1"/>
            </p:cNvSpPr>
            <p:nvPr/>
          </p:nvSpPr>
          <p:spPr bwMode="auto">
            <a:xfrm>
              <a:off x="2655" y="1296"/>
              <a:ext cx="2705" cy="291"/>
            </a:xfrm>
            <a:prstGeom prst="rect">
              <a:avLst/>
            </a:prstGeom>
            <a:noFill/>
            <a:ln w="9525">
              <a:noFill/>
              <a:miter lim="800000"/>
              <a:headEnd/>
              <a:tailEnd/>
            </a:ln>
            <a:effectLst/>
          </p:spPr>
          <p:txBody>
            <a:bodyPr>
              <a:spAutoFit/>
            </a:bodyPr>
            <a:lstStyle/>
            <a:p>
              <a:pPr eaLnBrk="0" hangingPunct="0">
                <a:spcBef>
                  <a:spcPct val="50000"/>
                </a:spcBef>
                <a:defRPr/>
              </a:pPr>
              <a:r>
                <a:rPr lang="en-US" b="1" dirty="0">
                  <a:solidFill>
                    <a:schemeClr val="bg1">
                      <a:lumMod val="20000"/>
                      <a:lumOff val="80000"/>
                    </a:schemeClr>
                  </a:solidFill>
                  <a:latin typeface="Calibri" pitchFamily="34" charset="0"/>
                  <a:cs typeface="Calibri" pitchFamily="34" charset="0"/>
                </a:rPr>
                <a:t>Why should it be done</a:t>
              </a:r>
            </a:p>
          </p:txBody>
        </p:sp>
      </p:grpSp>
      <p:grpSp>
        <p:nvGrpSpPr>
          <p:cNvPr id="4" name="Group 10"/>
          <p:cNvGrpSpPr>
            <a:grpSpLocks/>
          </p:cNvGrpSpPr>
          <p:nvPr/>
        </p:nvGrpSpPr>
        <p:grpSpPr bwMode="auto">
          <a:xfrm>
            <a:off x="5219700" y="3429000"/>
            <a:ext cx="3048000" cy="838200"/>
            <a:chOff x="3552" y="2352"/>
            <a:chExt cx="1920" cy="528"/>
          </a:xfrm>
        </p:grpSpPr>
        <p:sp>
          <p:nvSpPr>
            <p:cNvPr id="88075" name="AutoShape 11"/>
            <p:cNvSpPr>
              <a:spLocks noChangeArrowheads="1"/>
            </p:cNvSpPr>
            <p:nvPr/>
          </p:nvSpPr>
          <p:spPr bwMode="auto">
            <a:xfrm rot="10800000">
              <a:off x="3552" y="2400"/>
              <a:ext cx="447" cy="48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chemeClr val="bg1"/>
              </a:solidFill>
              <a:miter lim="800000"/>
              <a:headEnd/>
              <a:tailEnd/>
            </a:ln>
            <a:effectLst/>
          </p:spPr>
          <p:txBody>
            <a:bodyPr rot="10800000" wrap="none" anchor="ctr"/>
            <a:lstStyle/>
            <a:p>
              <a:pPr algn="ctr" eaLnBrk="0" hangingPunct="0">
                <a:defRPr/>
              </a:pPr>
              <a:r>
                <a:rPr lang="en-US" sz="2800" b="1" dirty="0">
                  <a:solidFill>
                    <a:schemeClr val="bg1">
                      <a:lumMod val="20000"/>
                      <a:lumOff val="80000"/>
                    </a:schemeClr>
                  </a:solidFill>
                  <a:latin typeface="Calibri" pitchFamily="34" charset="0"/>
                  <a:cs typeface="Calibri" pitchFamily="34" charset="0"/>
                </a:rPr>
                <a:t>?</a:t>
              </a:r>
            </a:p>
          </p:txBody>
        </p:sp>
        <p:sp>
          <p:nvSpPr>
            <p:cNvPr id="88076" name="Text Box 12"/>
            <p:cNvSpPr txBox="1">
              <a:spLocks noChangeArrowheads="1"/>
            </p:cNvSpPr>
            <p:nvPr/>
          </p:nvSpPr>
          <p:spPr bwMode="auto">
            <a:xfrm>
              <a:off x="3999" y="2352"/>
              <a:ext cx="1473" cy="523"/>
            </a:xfrm>
            <a:prstGeom prst="rect">
              <a:avLst/>
            </a:prstGeom>
            <a:noFill/>
            <a:ln w="9525">
              <a:noFill/>
              <a:miter lim="800000"/>
              <a:headEnd/>
              <a:tailEnd/>
            </a:ln>
            <a:effectLst/>
          </p:spPr>
          <p:txBody>
            <a:bodyPr>
              <a:spAutoFit/>
            </a:bodyPr>
            <a:lstStyle/>
            <a:p>
              <a:pPr eaLnBrk="0" hangingPunct="0">
                <a:spcBef>
                  <a:spcPct val="50000"/>
                </a:spcBef>
                <a:defRPr/>
              </a:pPr>
              <a:r>
                <a:rPr lang="en-US" b="1" dirty="0">
                  <a:solidFill>
                    <a:schemeClr val="bg1">
                      <a:lumMod val="20000"/>
                      <a:lumOff val="80000"/>
                    </a:schemeClr>
                  </a:solidFill>
                  <a:latin typeface="Calibri" pitchFamily="34" charset="0"/>
                  <a:cs typeface="Calibri" pitchFamily="34" charset="0"/>
                </a:rPr>
                <a:t>Why should it be done here</a:t>
              </a:r>
            </a:p>
          </p:txBody>
        </p:sp>
      </p:grpSp>
      <p:grpSp>
        <p:nvGrpSpPr>
          <p:cNvPr id="5" name="Group 13"/>
          <p:cNvGrpSpPr>
            <a:grpSpLocks/>
          </p:cNvGrpSpPr>
          <p:nvPr/>
        </p:nvGrpSpPr>
        <p:grpSpPr bwMode="auto">
          <a:xfrm>
            <a:off x="5795963" y="4797425"/>
            <a:ext cx="3581400" cy="830263"/>
            <a:chOff x="3216" y="3600"/>
            <a:chExt cx="2256" cy="523"/>
          </a:xfrm>
        </p:grpSpPr>
        <p:sp>
          <p:nvSpPr>
            <p:cNvPr id="88078" name="AutoShape 14"/>
            <p:cNvSpPr>
              <a:spLocks noChangeArrowheads="1"/>
            </p:cNvSpPr>
            <p:nvPr/>
          </p:nvSpPr>
          <p:spPr bwMode="auto">
            <a:xfrm rot="10800000">
              <a:off x="3216" y="3600"/>
              <a:ext cx="447" cy="48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chemeClr val="bg1"/>
              </a:solidFill>
              <a:miter lim="800000"/>
              <a:headEnd/>
              <a:tailEnd/>
            </a:ln>
            <a:effectLst/>
          </p:spPr>
          <p:txBody>
            <a:bodyPr rot="10800000" wrap="none" anchor="ctr"/>
            <a:lstStyle/>
            <a:p>
              <a:pPr algn="ctr" eaLnBrk="0" hangingPunct="0">
                <a:defRPr/>
              </a:pPr>
              <a:r>
                <a:rPr lang="en-US" sz="2800" b="1" dirty="0">
                  <a:solidFill>
                    <a:schemeClr val="bg1">
                      <a:lumMod val="20000"/>
                      <a:lumOff val="80000"/>
                    </a:schemeClr>
                  </a:solidFill>
                  <a:latin typeface="Calibri" pitchFamily="34" charset="0"/>
                  <a:cs typeface="Calibri" pitchFamily="34" charset="0"/>
                </a:rPr>
                <a:t>?</a:t>
              </a:r>
            </a:p>
          </p:txBody>
        </p:sp>
        <p:sp>
          <p:nvSpPr>
            <p:cNvPr id="88079" name="Text Box 15"/>
            <p:cNvSpPr txBox="1">
              <a:spLocks noChangeArrowheads="1"/>
            </p:cNvSpPr>
            <p:nvPr/>
          </p:nvSpPr>
          <p:spPr bwMode="auto">
            <a:xfrm>
              <a:off x="3663" y="3600"/>
              <a:ext cx="1809" cy="523"/>
            </a:xfrm>
            <a:prstGeom prst="rect">
              <a:avLst/>
            </a:prstGeom>
            <a:noFill/>
            <a:ln w="9525">
              <a:noFill/>
              <a:miter lim="800000"/>
              <a:headEnd/>
              <a:tailEnd/>
            </a:ln>
            <a:effectLst/>
          </p:spPr>
          <p:txBody>
            <a:bodyPr>
              <a:spAutoFit/>
            </a:bodyPr>
            <a:lstStyle/>
            <a:p>
              <a:pPr eaLnBrk="0" hangingPunct="0">
                <a:spcBef>
                  <a:spcPct val="50000"/>
                </a:spcBef>
                <a:defRPr/>
              </a:pPr>
              <a:r>
                <a:rPr lang="en-US" b="1" dirty="0">
                  <a:solidFill>
                    <a:schemeClr val="bg1">
                      <a:lumMod val="20000"/>
                      <a:lumOff val="80000"/>
                    </a:schemeClr>
                  </a:solidFill>
                  <a:latin typeface="Calibri" pitchFamily="34" charset="0"/>
                  <a:cs typeface="Calibri" pitchFamily="34" charset="0"/>
                </a:rPr>
                <a:t>Why is it be done this way</a:t>
              </a:r>
            </a:p>
          </p:txBody>
        </p:sp>
      </p:grpSp>
      <p:grpSp>
        <p:nvGrpSpPr>
          <p:cNvPr id="6" name="Group 16"/>
          <p:cNvGrpSpPr>
            <a:grpSpLocks/>
          </p:cNvGrpSpPr>
          <p:nvPr/>
        </p:nvGrpSpPr>
        <p:grpSpPr bwMode="auto">
          <a:xfrm>
            <a:off x="5562600" y="4076700"/>
            <a:ext cx="3581400" cy="830263"/>
            <a:chOff x="3504" y="2986"/>
            <a:chExt cx="2256" cy="523"/>
          </a:xfrm>
        </p:grpSpPr>
        <p:sp>
          <p:nvSpPr>
            <p:cNvPr id="88081" name="Text Box 17"/>
            <p:cNvSpPr txBox="1">
              <a:spLocks noChangeArrowheads="1"/>
            </p:cNvSpPr>
            <p:nvPr/>
          </p:nvSpPr>
          <p:spPr bwMode="auto">
            <a:xfrm>
              <a:off x="3993" y="2986"/>
              <a:ext cx="1767" cy="523"/>
            </a:xfrm>
            <a:prstGeom prst="rect">
              <a:avLst/>
            </a:prstGeom>
            <a:noFill/>
            <a:ln w="9525">
              <a:noFill/>
              <a:miter lim="800000"/>
              <a:headEnd/>
              <a:tailEnd/>
            </a:ln>
            <a:effectLst/>
          </p:spPr>
          <p:txBody>
            <a:bodyPr>
              <a:spAutoFit/>
            </a:bodyPr>
            <a:lstStyle/>
            <a:p>
              <a:pPr eaLnBrk="0" hangingPunct="0">
                <a:spcBef>
                  <a:spcPct val="50000"/>
                </a:spcBef>
                <a:defRPr/>
              </a:pPr>
              <a:r>
                <a:rPr lang="en-US" b="1" dirty="0">
                  <a:solidFill>
                    <a:schemeClr val="bg1">
                      <a:lumMod val="20000"/>
                      <a:lumOff val="80000"/>
                    </a:schemeClr>
                  </a:solidFill>
                  <a:latin typeface="Calibri" pitchFamily="34" charset="0"/>
                  <a:cs typeface="Calibri" pitchFamily="34" charset="0"/>
                </a:rPr>
                <a:t>Why should it be done this time</a:t>
              </a:r>
            </a:p>
          </p:txBody>
        </p:sp>
        <p:sp>
          <p:nvSpPr>
            <p:cNvPr id="88082" name="AutoShape 18"/>
            <p:cNvSpPr>
              <a:spLocks noChangeArrowheads="1"/>
            </p:cNvSpPr>
            <p:nvPr/>
          </p:nvSpPr>
          <p:spPr bwMode="auto">
            <a:xfrm rot="10800000">
              <a:off x="3504" y="3024"/>
              <a:ext cx="447" cy="48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chemeClr val="bg1"/>
              </a:solidFill>
              <a:miter lim="800000"/>
              <a:headEnd/>
              <a:tailEnd/>
            </a:ln>
            <a:effectLst/>
          </p:spPr>
          <p:txBody>
            <a:bodyPr rot="10800000" wrap="none" anchor="ctr"/>
            <a:lstStyle/>
            <a:p>
              <a:pPr algn="ctr" eaLnBrk="0" hangingPunct="0">
                <a:defRPr/>
              </a:pPr>
              <a:r>
                <a:rPr lang="en-US" sz="2800" b="1" dirty="0">
                  <a:solidFill>
                    <a:schemeClr val="bg1">
                      <a:lumMod val="20000"/>
                      <a:lumOff val="80000"/>
                    </a:schemeClr>
                  </a:solidFill>
                  <a:latin typeface="Calibri" pitchFamily="34" charset="0"/>
                  <a:cs typeface="Calibri" pitchFamily="34" charset="0"/>
                </a:rPr>
                <a:t>?</a:t>
              </a:r>
            </a:p>
          </p:txBody>
        </p:sp>
      </p:grpSp>
      <p:sp>
        <p:nvSpPr>
          <p:cNvPr id="19" name="TextBox 18"/>
          <p:cNvSpPr txBox="1"/>
          <p:nvPr/>
        </p:nvSpPr>
        <p:spPr>
          <a:xfrm>
            <a:off x="827088" y="1341438"/>
            <a:ext cx="8035925" cy="830262"/>
          </a:xfrm>
          <a:prstGeom prst="rect">
            <a:avLst/>
          </a:prstGeom>
          <a:solidFill>
            <a:schemeClr val="accent1"/>
          </a:solidFill>
          <a:ln w="28575">
            <a:solidFill>
              <a:schemeClr val="accent1"/>
            </a:solidFill>
          </a:ln>
        </p:spPr>
        <p:txBody>
          <a:bodyPr>
            <a:spAutoFit/>
          </a:bodyPr>
          <a:lstStyle/>
          <a:p>
            <a:pPr eaLnBrk="0" hangingPunct="0">
              <a:defRPr/>
            </a:pPr>
            <a:r>
              <a:rPr lang="en-US" dirty="0">
                <a:solidFill>
                  <a:schemeClr val="bg1">
                    <a:lumMod val="20000"/>
                    <a:lumOff val="80000"/>
                  </a:schemeClr>
                </a:solidFill>
                <a:latin typeface="Calibri" pitchFamily="34" charset="0"/>
                <a:cs typeface="Calibri" pitchFamily="34" charset="0"/>
              </a:rPr>
              <a:t>Keep Asking Why and If you could not still get the desired Root Cause, then Ask 4 W and 2 H followed by 5 Whys to each one</a:t>
            </a:r>
          </a:p>
        </p:txBody>
      </p:sp>
      <p:grpSp>
        <p:nvGrpSpPr>
          <p:cNvPr id="7" name="Group 13"/>
          <p:cNvGrpSpPr>
            <a:grpSpLocks/>
          </p:cNvGrpSpPr>
          <p:nvPr/>
        </p:nvGrpSpPr>
        <p:grpSpPr bwMode="auto">
          <a:xfrm>
            <a:off x="6084888" y="5516563"/>
            <a:ext cx="3581400" cy="830262"/>
            <a:chOff x="3216" y="3600"/>
            <a:chExt cx="2256" cy="523"/>
          </a:xfrm>
        </p:grpSpPr>
        <p:sp>
          <p:nvSpPr>
            <p:cNvPr id="21" name="AutoShape 14"/>
            <p:cNvSpPr>
              <a:spLocks noChangeArrowheads="1"/>
            </p:cNvSpPr>
            <p:nvPr/>
          </p:nvSpPr>
          <p:spPr bwMode="auto">
            <a:xfrm rot="10800000">
              <a:off x="3216" y="3600"/>
              <a:ext cx="447" cy="48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chemeClr val="bg1"/>
              </a:solidFill>
              <a:miter lim="800000"/>
              <a:headEnd/>
              <a:tailEnd/>
            </a:ln>
            <a:effectLst/>
          </p:spPr>
          <p:txBody>
            <a:bodyPr rot="10800000" wrap="none" anchor="ctr"/>
            <a:lstStyle/>
            <a:p>
              <a:pPr algn="ctr" eaLnBrk="0" hangingPunct="0">
                <a:defRPr/>
              </a:pPr>
              <a:r>
                <a:rPr lang="en-US" sz="2800" b="1" dirty="0">
                  <a:solidFill>
                    <a:schemeClr val="bg1">
                      <a:lumMod val="20000"/>
                      <a:lumOff val="80000"/>
                    </a:schemeClr>
                  </a:solidFill>
                  <a:latin typeface="Calibri" pitchFamily="34" charset="0"/>
                  <a:cs typeface="Calibri" pitchFamily="34" charset="0"/>
                </a:rPr>
                <a:t>?</a:t>
              </a:r>
            </a:p>
          </p:txBody>
        </p:sp>
        <p:sp>
          <p:nvSpPr>
            <p:cNvPr id="22" name="Text Box 15"/>
            <p:cNvSpPr txBox="1">
              <a:spLocks noChangeArrowheads="1"/>
            </p:cNvSpPr>
            <p:nvPr/>
          </p:nvSpPr>
          <p:spPr bwMode="auto">
            <a:xfrm>
              <a:off x="3663" y="3600"/>
              <a:ext cx="1809" cy="523"/>
            </a:xfrm>
            <a:prstGeom prst="rect">
              <a:avLst/>
            </a:prstGeom>
            <a:noFill/>
            <a:ln w="9525">
              <a:noFill/>
              <a:miter lim="800000"/>
              <a:headEnd/>
              <a:tailEnd/>
            </a:ln>
            <a:effectLst/>
          </p:spPr>
          <p:txBody>
            <a:bodyPr>
              <a:spAutoFit/>
            </a:bodyPr>
            <a:lstStyle/>
            <a:p>
              <a:pPr eaLnBrk="0" hangingPunct="0">
                <a:spcBef>
                  <a:spcPct val="50000"/>
                </a:spcBef>
                <a:defRPr/>
              </a:pPr>
              <a:r>
                <a:rPr lang="en-US" b="1" dirty="0">
                  <a:solidFill>
                    <a:schemeClr val="bg1">
                      <a:lumMod val="20000"/>
                      <a:lumOff val="80000"/>
                    </a:schemeClr>
                  </a:solidFill>
                  <a:latin typeface="Calibri" pitchFamily="34" charset="0"/>
                  <a:cs typeface="Calibri" pitchFamily="34" charset="0"/>
                </a:rPr>
                <a:t>Why is the count looking like this</a:t>
              </a:r>
            </a:p>
          </p:txBody>
        </p:sp>
      </p:grpSp>
    </p:spTree>
    <p:extLst>
      <p:ext uri="{BB962C8B-B14F-4D97-AF65-F5344CB8AC3E}">
        <p14:creationId xmlns:p14="http://schemas.microsoft.com/office/powerpoint/2010/main" val="34126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0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80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80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WordArt 2"/>
          <p:cNvSpPr>
            <a:spLocks noChangeArrowheads="1" noChangeShapeType="1" noTextEdit="1"/>
          </p:cNvSpPr>
          <p:nvPr/>
        </p:nvSpPr>
        <p:spPr bwMode="auto">
          <a:xfrm>
            <a:off x="900113" y="404813"/>
            <a:ext cx="7620000" cy="838200"/>
          </a:xfrm>
          <a:prstGeom prst="rect">
            <a:avLst/>
          </a:prstGeom>
        </p:spPr>
        <p:txBody>
          <a:bodyPr wrap="none" fromWordArt="1">
            <a:prstTxWarp prst="textPlain">
              <a:avLst>
                <a:gd name="adj" fmla="val 50000"/>
              </a:avLst>
            </a:prstTxWarp>
          </a:bodyPr>
          <a:lstStyle/>
          <a:p>
            <a:pPr algn="ctr"/>
            <a:r>
              <a:rPr lang="en-US" sz="4000" b="1" kern="10" dirty="0">
                <a:ln w="9525">
                  <a:solidFill>
                    <a:srgbClr val="000000"/>
                  </a:solidFill>
                  <a:round/>
                  <a:headEnd/>
                  <a:tailEnd/>
                </a:ln>
                <a:solidFill>
                  <a:srgbClr val="F2F2F2"/>
                </a:solidFill>
                <a:effectLst>
                  <a:outerShdw dist="114300" algn="ctr" rotWithShape="0">
                    <a:schemeClr val="tx1"/>
                  </a:outerShdw>
                </a:effectLst>
                <a:latin typeface="Calibri"/>
                <a:cs typeface="Calibri"/>
              </a:rPr>
              <a:t>4W + H &amp; 5 Why  Look</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412776"/>
            <a:ext cx="7600950" cy="49053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WordArt 2"/>
          <p:cNvSpPr>
            <a:spLocks noChangeArrowheads="1" noChangeShapeType="1" noTextEdit="1"/>
          </p:cNvSpPr>
          <p:nvPr/>
        </p:nvSpPr>
        <p:spPr bwMode="auto">
          <a:xfrm>
            <a:off x="1042988" y="549275"/>
            <a:ext cx="4191000" cy="838200"/>
          </a:xfrm>
          <a:prstGeom prst="rect">
            <a:avLst/>
          </a:prstGeom>
        </p:spPr>
        <p:txBody>
          <a:bodyPr wrap="none" fromWordArt="1">
            <a:prstTxWarp prst="textPlain">
              <a:avLst>
                <a:gd name="adj" fmla="val 50000"/>
              </a:avLst>
            </a:prstTxWarp>
          </a:bodyPr>
          <a:lstStyle/>
          <a:p>
            <a:pPr algn="ctr"/>
            <a:r>
              <a:rPr lang="en-US" sz="4400" b="1" kern="10" dirty="0">
                <a:ln w="9525">
                  <a:noFill/>
                  <a:round/>
                  <a:headEnd/>
                  <a:tailEnd/>
                </a:ln>
                <a:solidFill>
                  <a:srgbClr val="F2F2F2"/>
                </a:solidFill>
                <a:effectLst>
                  <a:outerShdw dist="35921" dir="2700000" algn="ctr" rotWithShape="0">
                    <a:srgbClr val="5F5F5F"/>
                  </a:outerShdw>
                </a:effectLst>
                <a:latin typeface="Calibri"/>
                <a:cs typeface="Calibri"/>
              </a:rPr>
              <a:t>7 old QC tools</a:t>
            </a:r>
          </a:p>
        </p:txBody>
      </p:sp>
      <p:sp>
        <p:nvSpPr>
          <p:cNvPr id="13315" name="Rectangle 3"/>
          <p:cNvSpPr>
            <a:spLocks noChangeArrowheads="1"/>
          </p:cNvSpPr>
          <p:nvPr/>
        </p:nvSpPr>
        <p:spPr bwMode="auto">
          <a:xfrm>
            <a:off x="1116013" y="1773238"/>
            <a:ext cx="7391400" cy="4800600"/>
          </a:xfrm>
          <a:prstGeom prst="rect">
            <a:avLst/>
          </a:prstGeom>
          <a:noFill/>
          <a:ln w="9525">
            <a:noFill/>
            <a:miter lim="800000"/>
            <a:headEnd/>
            <a:tailEnd/>
          </a:ln>
          <a:effectLst/>
        </p:spPr>
        <p:txBody>
          <a:bodyPr/>
          <a:lstStyle/>
          <a:p>
            <a:pPr marL="381000" indent="-381000" eaLnBrk="0" hangingPunct="0">
              <a:spcBef>
                <a:spcPct val="40000"/>
              </a:spcBef>
              <a:buFontTx/>
              <a:buChar char="•"/>
              <a:defRPr/>
            </a:pPr>
            <a:r>
              <a:rPr lang="th-TH" sz="2800" dirty="0">
                <a:solidFill>
                  <a:schemeClr val="bg1">
                    <a:lumMod val="20000"/>
                    <a:lumOff val="80000"/>
                  </a:schemeClr>
                </a:solidFill>
                <a:latin typeface="Calibri" pitchFamily="34" charset="0"/>
                <a:cs typeface="Calibri" pitchFamily="34" charset="0"/>
              </a:rPr>
              <a:t>Pareto and 80/20 rules	</a:t>
            </a:r>
          </a:p>
          <a:p>
            <a:pPr marL="381000" indent="-381000" eaLnBrk="0" hangingPunct="0">
              <a:spcBef>
                <a:spcPct val="40000"/>
              </a:spcBef>
              <a:buFontTx/>
              <a:buChar char="•"/>
              <a:defRPr/>
            </a:pPr>
            <a:r>
              <a:rPr lang="en-US" sz="2800" dirty="0">
                <a:solidFill>
                  <a:schemeClr val="bg1">
                    <a:lumMod val="20000"/>
                    <a:lumOff val="80000"/>
                  </a:schemeClr>
                </a:solidFill>
                <a:latin typeface="Calibri" pitchFamily="34" charset="0"/>
                <a:cs typeface="Calibri" pitchFamily="34" charset="0"/>
              </a:rPr>
              <a:t>Fish-bone </a:t>
            </a:r>
            <a:r>
              <a:rPr lang="th-TH" sz="2800" dirty="0">
                <a:solidFill>
                  <a:schemeClr val="bg1">
                    <a:lumMod val="20000"/>
                    <a:lumOff val="80000"/>
                  </a:schemeClr>
                </a:solidFill>
                <a:latin typeface="Calibri" pitchFamily="34" charset="0"/>
                <a:cs typeface="Calibri" pitchFamily="34" charset="0"/>
              </a:rPr>
              <a:t>Causes and effect diagram</a:t>
            </a:r>
          </a:p>
          <a:p>
            <a:pPr marL="381000" indent="-381000" eaLnBrk="0" hangingPunct="0">
              <a:spcBef>
                <a:spcPct val="40000"/>
              </a:spcBef>
              <a:buFontTx/>
              <a:buChar char="•"/>
              <a:defRPr/>
            </a:pPr>
            <a:r>
              <a:rPr lang="th-TH" sz="2800" dirty="0">
                <a:solidFill>
                  <a:schemeClr val="bg1">
                    <a:lumMod val="20000"/>
                    <a:lumOff val="80000"/>
                  </a:schemeClr>
                </a:solidFill>
                <a:latin typeface="Calibri" pitchFamily="34" charset="0"/>
                <a:cs typeface="Calibri" pitchFamily="34" charset="0"/>
              </a:rPr>
              <a:t>Histogram	</a:t>
            </a:r>
          </a:p>
          <a:p>
            <a:pPr marL="381000" indent="-381000" eaLnBrk="0" hangingPunct="0">
              <a:spcBef>
                <a:spcPct val="40000"/>
              </a:spcBef>
              <a:buFontTx/>
              <a:buChar char="•"/>
              <a:defRPr/>
            </a:pPr>
            <a:r>
              <a:rPr lang="th-TH" sz="2800" dirty="0">
                <a:solidFill>
                  <a:schemeClr val="bg1">
                    <a:lumMod val="20000"/>
                    <a:lumOff val="80000"/>
                  </a:schemeClr>
                </a:solidFill>
                <a:latin typeface="Calibri" pitchFamily="34" charset="0"/>
                <a:cs typeface="Calibri" pitchFamily="34" charset="0"/>
              </a:rPr>
              <a:t>Check-sheet techniques	</a:t>
            </a:r>
          </a:p>
          <a:p>
            <a:pPr marL="381000" indent="-381000" eaLnBrk="0" hangingPunct="0">
              <a:spcBef>
                <a:spcPct val="40000"/>
              </a:spcBef>
              <a:buFontTx/>
              <a:buChar char="•"/>
              <a:defRPr/>
            </a:pPr>
            <a:r>
              <a:rPr lang="th-TH" sz="2800" dirty="0">
                <a:solidFill>
                  <a:schemeClr val="bg1">
                    <a:lumMod val="20000"/>
                    <a:lumOff val="80000"/>
                  </a:schemeClr>
                </a:solidFill>
                <a:latin typeface="Calibri" pitchFamily="34" charset="0"/>
                <a:cs typeface="Calibri" pitchFamily="34" charset="0"/>
              </a:rPr>
              <a:t>Control Charts	</a:t>
            </a:r>
          </a:p>
          <a:p>
            <a:pPr marL="381000" indent="-381000" eaLnBrk="0" hangingPunct="0">
              <a:spcBef>
                <a:spcPct val="40000"/>
              </a:spcBef>
              <a:buFontTx/>
              <a:buChar char="•"/>
              <a:defRPr/>
            </a:pPr>
            <a:r>
              <a:rPr lang="th-TH" sz="2800" dirty="0">
                <a:solidFill>
                  <a:schemeClr val="bg1">
                    <a:lumMod val="20000"/>
                    <a:lumOff val="80000"/>
                  </a:schemeClr>
                </a:solidFill>
                <a:latin typeface="Calibri" pitchFamily="34" charset="0"/>
                <a:cs typeface="Calibri" pitchFamily="34" charset="0"/>
              </a:rPr>
              <a:t>Graphic presentation of data: </a:t>
            </a:r>
            <a:br>
              <a:rPr lang="th-TH" sz="2800" dirty="0">
                <a:solidFill>
                  <a:schemeClr val="bg1">
                    <a:lumMod val="20000"/>
                    <a:lumOff val="80000"/>
                  </a:schemeClr>
                </a:solidFill>
                <a:latin typeface="Calibri" pitchFamily="34" charset="0"/>
                <a:cs typeface="Calibri" pitchFamily="34" charset="0"/>
              </a:rPr>
            </a:br>
            <a:r>
              <a:rPr lang="th-TH" sz="2000" dirty="0">
                <a:solidFill>
                  <a:schemeClr val="bg1">
                    <a:lumMod val="20000"/>
                    <a:lumOff val="80000"/>
                  </a:schemeClr>
                </a:solidFill>
                <a:latin typeface="Calibri" pitchFamily="34" charset="0"/>
                <a:cs typeface="Calibri" pitchFamily="34" charset="0"/>
              </a:rPr>
              <a:t>Pie, Bar, Line, Radar, etc.</a:t>
            </a:r>
            <a:r>
              <a:rPr lang="th-TH" sz="2800" dirty="0">
                <a:solidFill>
                  <a:schemeClr val="bg1">
                    <a:lumMod val="20000"/>
                    <a:lumOff val="80000"/>
                  </a:schemeClr>
                </a:solidFill>
                <a:latin typeface="Calibri" pitchFamily="34" charset="0"/>
                <a:cs typeface="Calibri" pitchFamily="34" charset="0"/>
              </a:rPr>
              <a:t>	</a:t>
            </a:r>
          </a:p>
          <a:p>
            <a:pPr marL="381000" indent="-381000" eaLnBrk="0" hangingPunct="0">
              <a:spcBef>
                <a:spcPct val="40000"/>
              </a:spcBef>
              <a:buFontTx/>
              <a:buChar char="•"/>
              <a:defRPr/>
            </a:pPr>
            <a:r>
              <a:rPr lang="th-TH" sz="2800" dirty="0">
                <a:solidFill>
                  <a:schemeClr val="bg1">
                    <a:lumMod val="20000"/>
                    <a:lumOff val="80000"/>
                  </a:schemeClr>
                </a:solidFill>
                <a:latin typeface="Calibri" pitchFamily="34" charset="0"/>
                <a:cs typeface="Calibri" pitchFamily="34" charset="0"/>
              </a:rPr>
              <a:t>Correlation analysis: Scatter plot</a:t>
            </a:r>
            <a:r>
              <a:rPr lang="th-TH" sz="2800" b="1" dirty="0">
                <a:solidFill>
                  <a:schemeClr val="bg1">
                    <a:lumMod val="20000"/>
                    <a:lumOff val="80000"/>
                  </a:schemeClr>
                </a:solidFill>
                <a:latin typeface="Calibri" pitchFamily="34" charset="0"/>
                <a:cs typeface="Calibri"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WordArt 1026"/>
          <p:cNvSpPr>
            <a:spLocks noChangeArrowheads="1" noChangeShapeType="1" noTextEdit="1"/>
          </p:cNvSpPr>
          <p:nvPr/>
        </p:nvSpPr>
        <p:spPr bwMode="auto">
          <a:xfrm>
            <a:off x="1258888" y="476250"/>
            <a:ext cx="5562600" cy="762000"/>
          </a:xfrm>
          <a:prstGeom prst="rect">
            <a:avLst/>
          </a:prstGeom>
        </p:spPr>
        <p:txBody>
          <a:bodyPr wrap="none" fromWordArt="1">
            <a:prstTxWarp prst="textPlain">
              <a:avLst>
                <a:gd name="adj" fmla="val 50000"/>
              </a:avLst>
            </a:prstTxWarp>
            <a:scene3d>
              <a:camera prst="legacyObliqueRight">
                <a:rot lat="0" lon="20699998" rev="0"/>
              </a:camera>
              <a:lightRig rig="legacyFlat2" dir="t"/>
            </a:scene3d>
            <a:sp3d extrusionH="430200" prstMaterial="legacyMatte">
              <a:extrusionClr>
                <a:schemeClr val="accent2"/>
              </a:extrusionClr>
            </a:sp3d>
          </a:bodyPr>
          <a:lstStyle/>
          <a:p>
            <a:pPr algn="ctr"/>
            <a:r>
              <a:rPr lang="en-US" sz="4400" b="1" kern="10" dirty="0">
                <a:ln w="9525">
                  <a:round/>
                  <a:headEnd/>
                  <a:tailEnd/>
                </a:ln>
                <a:solidFill>
                  <a:srgbClr val="F2F2F2"/>
                </a:solidFill>
                <a:latin typeface="Calibri"/>
                <a:cs typeface="Calibri"/>
              </a:rPr>
              <a:t>7 New QC tools</a:t>
            </a:r>
          </a:p>
        </p:txBody>
      </p:sp>
      <p:sp>
        <p:nvSpPr>
          <p:cNvPr id="70659" name="Rectangle 1027"/>
          <p:cNvSpPr>
            <a:spLocks noChangeArrowheads="1"/>
          </p:cNvSpPr>
          <p:nvPr/>
        </p:nvSpPr>
        <p:spPr bwMode="auto">
          <a:xfrm>
            <a:off x="1475656" y="1628601"/>
            <a:ext cx="7848600" cy="5184775"/>
          </a:xfrm>
          <a:prstGeom prst="rect">
            <a:avLst/>
          </a:prstGeom>
          <a:noFill/>
          <a:ln w="9525">
            <a:noFill/>
            <a:miter lim="800000"/>
            <a:headEnd/>
            <a:tailEnd/>
          </a:ln>
          <a:effectLst/>
        </p:spPr>
        <p:txBody>
          <a:bodyPr/>
          <a:lstStyle/>
          <a:p>
            <a:pPr marL="381000" indent="-381000" eaLnBrk="0" hangingPunct="0">
              <a:spcBef>
                <a:spcPct val="60000"/>
              </a:spcBef>
              <a:buFontTx/>
              <a:buChar char="•"/>
              <a:defRPr/>
            </a:pPr>
            <a:r>
              <a:rPr lang="th-TH" sz="2800" dirty="0">
                <a:solidFill>
                  <a:schemeClr val="bg1">
                    <a:lumMod val="20000"/>
                    <a:lumOff val="80000"/>
                  </a:schemeClr>
                </a:solidFill>
                <a:latin typeface="Calibri" pitchFamily="34" charset="0"/>
                <a:cs typeface="Calibri" pitchFamily="34" charset="0"/>
              </a:rPr>
              <a:t>Affinity Diagram</a:t>
            </a:r>
          </a:p>
          <a:p>
            <a:pPr marL="381000" indent="-381000" eaLnBrk="0" hangingPunct="0">
              <a:spcBef>
                <a:spcPct val="60000"/>
              </a:spcBef>
              <a:buFontTx/>
              <a:buChar char="•"/>
              <a:defRPr/>
            </a:pPr>
            <a:r>
              <a:rPr lang="th-TH" sz="2800" dirty="0">
                <a:solidFill>
                  <a:schemeClr val="bg1">
                    <a:lumMod val="20000"/>
                    <a:lumOff val="80000"/>
                  </a:schemeClr>
                </a:solidFill>
                <a:latin typeface="Calibri" pitchFamily="34" charset="0"/>
                <a:cs typeface="Calibri" pitchFamily="34" charset="0"/>
              </a:rPr>
              <a:t>Relations Diagram</a:t>
            </a:r>
          </a:p>
          <a:p>
            <a:pPr marL="381000" indent="-381000" eaLnBrk="0" hangingPunct="0">
              <a:spcBef>
                <a:spcPct val="60000"/>
              </a:spcBef>
              <a:buFontTx/>
              <a:buChar char="•"/>
              <a:defRPr/>
            </a:pPr>
            <a:r>
              <a:rPr lang="th-TH" sz="2800" dirty="0">
                <a:solidFill>
                  <a:schemeClr val="bg1">
                    <a:lumMod val="20000"/>
                    <a:lumOff val="80000"/>
                  </a:schemeClr>
                </a:solidFill>
                <a:latin typeface="Calibri" pitchFamily="34" charset="0"/>
                <a:cs typeface="Calibri" pitchFamily="34" charset="0"/>
              </a:rPr>
              <a:t>Tree Diagram</a:t>
            </a:r>
          </a:p>
          <a:p>
            <a:pPr marL="381000" indent="-381000" eaLnBrk="0" hangingPunct="0">
              <a:spcBef>
                <a:spcPct val="60000"/>
              </a:spcBef>
              <a:buFontTx/>
              <a:buChar char="•"/>
              <a:defRPr/>
            </a:pPr>
            <a:r>
              <a:rPr lang="th-TH" sz="2800" dirty="0">
                <a:solidFill>
                  <a:schemeClr val="bg1">
                    <a:lumMod val="20000"/>
                    <a:lumOff val="80000"/>
                  </a:schemeClr>
                </a:solidFill>
                <a:latin typeface="Calibri" pitchFamily="34" charset="0"/>
                <a:cs typeface="Calibri" pitchFamily="34" charset="0"/>
              </a:rPr>
              <a:t>Arrow Diagram</a:t>
            </a:r>
            <a:r>
              <a:rPr lang="en-US" sz="2800" dirty="0">
                <a:solidFill>
                  <a:schemeClr val="bg1">
                    <a:lumMod val="20000"/>
                    <a:lumOff val="80000"/>
                  </a:schemeClr>
                </a:solidFill>
                <a:latin typeface="Calibri" pitchFamily="34" charset="0"/>
                <a:cs typeface="Calibri" pitchFamily="34" charset="0"/>
              </a:rPr>
              <a:t> (e.g.: Prioritization Diagram)</a:t>
            </a:r>
            <a:endParaRPr lang="th-TH" sz="2800" dirty="0">
              <a:solidFill>
                <a:schemeClr val="bg1">
                  <a:lumMod val="20000"/>
                  <a:lumOff val="80000"/>
                </a:schemeClr>
              </a:solidFill>
              <a:latin typeface="Calibri" pitchFamily="34" charset="0"/>
              <a:cs typeface="Calibri" pitchFamily="34" charset="0"/>
            </a:endParaRPr>
          </a:p>
          <a:p>
            <a:pPr marL="381000" indent="-381000" eaLnBrk="0" hangingPunct="0">
              <a:spcBef>
                <a:spcPct val="60000"/>
              </a:spcBef>
              <a:buFontTx/>
              <a:buChar char="•"/>
              <a:defRPr/>
            </a:pPr>
            <a:r>
              <a:rPr lang="th-TH" sz="2800" dirty="0">
                <a:solidFill>
                  <a:schemeClr val="bg1">
                    <a:lumMod val="20000"/>
                    <a:lumOff val="80000"/>
                  </a:schemeClr>
                </a:solidFill>
                <a:latin typeface="Calibri" pitchFamily="34" charset="0"/>
                <a:cs typeface="Calibri" pitchFamily="34" charset="0"/>
              </a:rPr>
              <a:t>Matrix Diagram</a:t>
            </a:r>
            <a:r>
              <a:rPr lang="en-US" sz="2800" dirty="0">
                <a:solidFill>
                  <a:schemeClr val="bg1">
                    <a:lumMod val="20000"/>
                    <a:lumOff val="80000"/>
                  </a:schemeClr>
                </a:solidFill>
                <a:latin typeface="Calibri" pitchFamily="34" charset="0"/>
                <a:cs typeface="Calibri" pitchFamily="34" charset="0"/>
              </a:rPr>
              <a:t> (e.g.: Task Responsibility Diagram)</a:t>
            </a:r>
            <a:endParaRPr lang="th-TH" sz="2800" dirty="0">
              <a:solidFill>
                <a:schemeClr val="bg1">
                  <a:lumMod val="20000"/>
                  <a:lumOff val="80000"/>
                </a:schemeClr>
              </a:solidFill>
              <a:latin typeface="Calibri" pitchFamily="34" charset="0"/>
              <a:cs typeface="Calibri" pitchFamily="34" charset="0"/>
            </a:endParaRPr>
          </a:p>
          <a:p>
            <a:pPr marL="381000" indent="-381000" eaLnBrk="0" hangingPunct="0">
              <a:spcBef>
                <a:spcPct val="60000"/>
              </a:spcBef>
              <a:buFontTx/>
              <a:buChar char="•"/>
              <a:defRPr/>
            </a:pPr>
            <a:r>
              <a:rPr lang="th-TH" sz="2800" dirty="0">
                <a:solidFill>
                  <a:schemeClr val="bg1">
                    <a:lumMod val="20000"/>
                    <a:lumOff val="80000"/>
                  </a:schemeClr>
                </a:solidFill>
                <a:latin typeface="Calibri" pitchFamily="34" charset="0"/>
                <a:cs typeface="Calibri" pitchFamily="34" charset="0"/>
              </a:rPr>
              <a:t>Process Decision Program Chart	</a:t>
            </a:r>
          </a:p>
          <a:p>
            <a:pPr marL="381000" indent="-381000" eaLnBrk="0" hangingPunct="0">
              <a:spcBef>
                <a:spcPct val="60000"/>
              </a:spcBef>
              <a:buFontTx/>
              <a:buChar char="•"/>
              <a:defRPr/>
            </a:pPr>
            <a:r>
              <a:rPr lang="th-TH" sz="2800" dirty="0">
                <a:solidFill>
                  <a:schemeClr val="bg1">
                    <a:lumMod val="20000"/>
                    <a:lumOff val="80000"/>
                  </a:schemeClr>
                </a:solidFill>
                <a:latin typeface="Calibri" pitchFamily="34" charset="0"/>
                <a:cs typeface="Calibri" pitchFamily="34" charset="0"/>
              </a:rPr>
              <a:t>Matrix Data Analysis</a:t>
            </a:r>
            <a:r>
              <a:rPr lang="en-US" sz="2800" dirty="0">
                <a:solidFill>
                  <a:schemeClr val="bg1">
                    <a:lumMod val="20000"/>
                    <a:lumOff val="80000"/>
                  </a:schemeClr>
                </a:solidFill>
                <a:latin typeface="Calibri" pitchFamily="34" charset="0"/>
                <a:cs typeface="Calibri" pitchFamily="34" charset="0"/>
              </a:rPr>
              <a:t> (e.g.: Activity Network Diagram)</a:t>
            </a:r>
            <a:endParaRPr lang="th-TH" sz="2800" dirty="0">
              <a:solidFill>
                <a:schemeClr val="bg1">
                  <a:lumMod val="20000"/>
                  <a:lumOff val="80000"/>
                </a:schemeClr>
              </a:solidFill>
              <a:latin typeface="Calibri" pitchFamily="34" charset="0"/>
              <a:cs typeface="Calibri" pitchFamily="34" charset="0"/>
            </a:endParaRPr>
          </a:p>
        </p:txBody>
      </p:sp>
      <p:sp>
        <p:nvSpPr>
          <p:cNvPr id="70661" name="Rectangle 1029"/>
          <p:cNvSpPr>
            <a:spLocks noChangeArrowheads="1"/>
          </p:cNvSpPr>
          <p:nvPr/>
        </p:nvSpPr>
        <p:spPr bwMode="auto">
          <a:xfrm>
            <a:off x="0" y="1341438"/>
            <a:ext cx="8027988" cy="4953000"/>
          </a:xfrm>
          <a:prstGeom prst="rect">
            <a:avLst/>
          </a:prstGeom>
          <a:noFill/>
          <a:ln w="28575">
            <a:noFill/>
            <a:miter lim="800000"/>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pic>
        <p:nvPicPr>
          <p:cNvPr id="348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089" y="1556792"/>
            <a:ext cx="663575" cy="498316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6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6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06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a:xfrm>
            <a:off x="825500" y="63500"/>
            <a:ext cx="7772400" cy="1143000"/>
          </a:xfrm>
        </p:spPr>
        <p:txBody>
          <a:bodyPr/>
          <a:lstStyle/>
          <a:p>
            <a:pPr>
              <a:defRPr/>
            </a:pPr>
            <a:r>
              <a:rPr lang="en-US" sz="3200" b="1" dirty="0">
                <a:solidFill>
                  <a:schemeClr val="bg1">
                    <a:lumMod val="20000"/>
                    <a:lumOff val="80000"/>
                  </a:schemeClr>
                </a:solidFill>
                <a:cs typeface="Calibri" pitchFamily="34" charset="0"/>
              </a:rPr>
              <a:t>Cycle of ‘Continual’ Improvement</a:t>
            </a:r>
          </a:p>
        </p:txBody>
      </p:sp>
      <p:sp>
        <p:nvSpPr>
          <p:cNvPr id="974852" name="Rectangle 4"/>
          <p:cNvSpPr>
            <a:spLocks noChangeArrowheads="1"/>
          </p:cNvSpPr>
          <p:nvPr/>
        </p:nvSpPr>
        <p:spPr bwMode="auto">
          <a:xfrm>
            <a:off x="755650" y="990600"/>
            <a:ext cx="8388350" cy="5678488"/>
          </a:xfrm>
          <a:prstGeom prst="rect">
            <a:avLst/>
          </a:prstGeom>
          <a:noFill/>
          <a:ln w="9525">
            <a:noFill/>
            <a:miter lim="800000"/>
            <a:headEnd/>
            <a:tailEnd/>
          </a:ln>
          <a:effectLst/>
        </p:spPr>
        <p:txBody>
          <a:bodyPr/>
          <a:lstStyle/>
          <a:p>
            <a:pPr marL="293688" indent="-284163" eaLnBrk="0" hangingPunct="0">
              <a:spcAft>
                <a:spcPts val="0"/>
              </a:spcAft>
              <a:buFont typeface="Times New Roman" pitchFamily="18" charset="0"/>
              <a:buBlip>
                <a:blip r:embed="rId3"/>
              </a:buBlip>
              <a:defRPr/>
            </a:pPr>
            <a:r>
              <a:rPr lang="en-US" sz="2000" b="1" dirty="0">
                <a:solidFill>
                  <a:schemeClr val="bg1">
                    <a:lumMod val="20000"/>
                    <a:lumOff val="80000"/>
                  </a:schemeClr>
                </a:solidFill>
                <a:latin typeface="Calibri" pitchFamily="34" charset="0"/>
                <a:cs typeface="Calibri" pitchFamily="34" charset="0"/>
                <a:sym typeface="Marlett" pitchFamily="2" charset="2"/>
              </a:rPr>
              <a:t> Kaizen follows a continual cycle of improvement by adopting changes not for perfection but to strive for Excellence </a:t>
            </a:r>
          </a:p>
          <a:p>
            <a:pPr marL="750888" lvl="1" indent="-284163" eaLnBrk="0" hangingPunct="0">
              <a:spcAft>
                <a:spcPts val="0"/>
              </a:spcAft>
              <a:buFontTx/>
              <a:buBlip>
                <a:blip r:embed="rId3"/>
              </a:buBlip>
              <a:defRPr/>
            </a:pPr>
            <a:r>
              <a:rPr lang="en-US" sz="1800" b="1" dirty="0">
                <a:solidFill>
                  <a:schemeClr val="bg1">
                    <a:lumMod val="20000"/>
                    <a:lumOff val="80000"/>
                  </a:schemeClr>
                </a:solidFill>
                <a:latin typeface="Calibri" pitchFamily="34" charset="0"/>
                <a:cs typeface="Calibri" pitchFamily="34" charset="0"/>
                <a:sym typeface="Marlett" pitchFamily="2" charset="2"/>
              </a:rPr>
              <a:t>Change</a:t>
            </a:r>
            <a:r>
              <a:rPr lang="en-US" sz="1800" dirty="0">
                <a:solidFill>
                  <a:schemeClr val="bg1">
                    <a:lumMod val="20000"/>
                    <a:lumOff val="80000"/>
                  </a:schemeClr>
                </a:solidFill>
                <a:latin typeface="Calibri" pitchFamily="34" charset="0"/>
                <a:cs typeface="Calibri" pitchFamily="34" charset="0"/>
                <a:sym typeface="Marlett" pitchFamily="2" charset="2"/>
              </a:rPr>
              <a:t> =  </a:t>
            </a:r>
            <a:r>
              <a:rPr lang="en-US" sz="1800" b="1" dirty="0">
                <a:solidFill>
                  <a:schemeClr val="bg1">
                    <a:lumMod val="20000"/>
                    <a:lumOff val="80000"/>
                  </a:schemeClr>
                </a:solidFill>
                <a:latin typeface="Calibri" pitchFamily="34" charset="0"/>
                <a:cs typeface="Calibri" pitchFamily="34" charset="0"/>
                <a:sym typeface="Marlett" pitchFamily="2" charset="2"/>
              </a:rPr>
              <a:t>V</a:t>
            </a:r>
            <a:r>
              <a:rPr lang="en-US" sz="1800" dirty="0">
                <a:solidFill>
                  <a:schemeClr val="bg1">
                    <a:lumMod val="20000"/>
                    <a:lumOff val="80000"/>
                  </a:schemeClr>
                </a:solidFill>
                <a:latin typeface="Calibri" pitchFamily="34" charset="0"/>
                <a:cs typeface="Calibri" pitchFamily="34" charset="0"/>
                <a:sym typeface="Marlett" pitchFamily="2" charset="2"/>
              </a:rPr>
              <a:t>ision </a:t>
            </a:r>
            <a:r>
              <a:rPr lang="en-US" sz="1800" b="1" dirty="0">
                <a:solidFill>
                  <a:schemeClr val="bg1">
                    <a:lumMod val="20000"/>
                    <a:lumOff val="80000"/>
                  </a:schemeClr>
                </a:solidFill>
                <a:latin typeface="Calibri" pitchFamily="34" charset="0"/>
                <a:cs typeface="Calibri" pitchFamily="34" charset="0"/>
                <a:sym typeface="Marlett" pitchFamily="2" charset="2"/>
              </a:rPr>
              <a:t>X</a:t>
            </a:r>
            <a:r>
              <a:rPr lang="en-US" sz="1800" dirty="0">
                <a:solidFill>
                  <a:schemeClr val="bg1">
                    <a:lumMod val="20000"/>
                    <a:lumOff val="80000"/>
                  </a:schemeClr>
                </a:solidFill>
                <a:latin typeface="Calibri" pitchFamily="34" charset="0"/>
                <a:cs typeface="Calibri" pitchFamily="34" charset="0"/>
                <a:sym typeface="Marlett" pitchFamily="2" charset="2"/>
              </a:rPr>
              <a:t> </a:t>
            </a:r>
            <a:r>
              <a:rPr lang="en-US" sz="1800" b="1" dirty="0">
                <a:solidFill>
                  <a:schemeClr val="bg1">
                    <a:lumMod val="20000"/>
                    <a:lumOff val="80000"/>
                  </a:schemeClr>
                </a:solidFill>
                <a:latin typeface="Calibri" pitchFamily="34" charset="0"/>
                <a:cs typeface="Calibri" pitchFamily="34" charset="0"/>
                <a:sym typeface="Marlett" pitchFamily="2" charset="2"/>
              </a:rPr>
              <a:t>S</a:t>
            </a:r>
            <a:r>
              <a:rPr lang="en-US" sz="1800" dirty="0">
                <a:solidFill>
                  <a:schemeClr val="bg1">
                    <a:lumMod val="20000"/>
                    <a:lumOff val="80000"/>
                  </a:schemeClr>
                </a:solidFill>
                <a:latin typeface="Calibri" pitchFamily="34" charset="0"/>
                <a:cs typeface="Calibri" pitchFamily="34" charset="0"/>
                <a:sym typeface="Marlett" pitchFamily="2" charset="2"/>
              </a:rPr>
              <a:t>atisfaction </a:t>
            </a:r>
            <a:r>
              <a:rPr lang="en-US" sz="1800" b="1" dirty="0">
                <a:solidFill>
                  <a:schemeClr val="bg1">
                    <a:lumMod val="20000"/>
                    <a:lumOff val="80000"/>
                  </a:schemeClr>
                </a:solidFill>
                <a:latin typeface="Calibri" pitchFamily="34" charset="0"/>
                <a:cs typeface="Calibri" pitchFamily="34" charset="0"/>
                <a:sym typeface="Marlett" pitchFamily="2" charset="2"/>
              </a:rPr>
              <a:t>X</a:t>
            </a:r>
            <a:r>
              <a:rPr lang="en-US" sz="1800" dirty="0">
                <a:solidFill>
                  <a:schemeClr val="bg1">
                    <a:lumMod val="20000"/>
                    <a:lumOff val="80000"/>
                  </a:schemeClr>
                </a:solidFill>
                <a:latin typeface="Calibri" pitchFamily="34" charset="0"/>
                <a:cs typeface="Calibri" pitchFamily="34" charset="0"/>
                <a:sym typeface="Marlett" pitchFamily="2" charset="2"/>
              </a:rPr>
              <a:t> </a:t>
            </a:r>
            <a:r>
              <a:rPr lang="en-US" sz="1800" b="1" dirty="0">
                <a:solidFill>
                  <a:schemeClr val="bg1">
                    <a:lumMod val="20000"/>
                    <a:lumOff val="80000"/>
                  </a:schemeClr>
                </a:solidFill>
                <a:latin typeface="Calibri" pitchFamily="34" charset="0"/>
                <a:cs typeface="Calibri" pitchFamily="34" charset="0"/>
                <a:sym typeface="Marlett" pitchFamily="2" charset="2"/>
              </a:rPr>
              <a:t>A</a:t>
            </a:r>
            <a:r>
              <a:rPr lang="en-US" sz="1800" dirty="0">
                <a:solidFill>
                  <a:schemeClr val="bg1">
                    <a:lumMod val="20000"/>
                    <a:lumOff val="80000"/>
                  </a:schemeClr>
                </a:solidFill>
                <a:latin typeface="Calibri" pitchFamily="34" charset="0"/>
                <a:cs typeface="Calibri" pitchFamily="34" charset="0"/>
                <a:sym typeface="Marlett" pitchFamily="2" charset="2"/>
              </a:rPr>
              <a:t>ction of quick first steps. </a:t>
            </a:r>
          </a:p>
          <a:p>
            <a:pPr marL="750888" lvl="1" indent="-284163" eaLnBrk="0" hangingPunct="0">
              <a:spcAft>
                <a:spcPts val="0"/>
              </a:spcAft>
              <a:buFontTx/>
              <a:buBlip>
                <a:blip r:embed="rId3"/>
              </a:buBlip>
              <a:defRPr/>
            </a:pPr>
            <a:r>
              <a:rPr lang="en-US" sz="1800" dirty="0">
                <a:solidFill>
                  <a:schemeClr val="bg1">
                    <a:lumMod val="20000"/>
                    <a:lumOff val="80000"/>
                  </a:schemeClr>
                </a:solidFill>
                <a:latin typeface="Calibri" pitchFamily="34" charset="0"/>
                <a:cs typeface="Calibri" pitchFamily="34" charset="0"/>
                <a:sym typeface="Marlett" pitchFamily="2" charset="2"/>
              </a:rPr>
              <a:t>Degree of change is result of multiplying all factors.  If any of factor is zero,  change won’t happen</a:t>
            </a:r>
          </a:p>
          <a:p>
            <a:pPr marL="750888" lvl="1" indent="-284163" eaLnBrk="0" hangingPunct="0">
              <a:spcAft>
                <a:spcPts val="0"/>
              </a:spcAft>
              <a:buFontTx/>
              <a:buBlip>
                <a:blip r:embed="rId3"/>
              </a:buBlip>
              <a:defRPr/>
            </a:pPr>
            <a:r>
              <a:rPr lang="en-US" sz="1800" dirty="0">
                <a:solidFill>
                  <a:schemeClr val="bg1">
                    <a:lumMod val="20000"/>
                    <a:lumOff val="80000"/>
                  </a:schemeClr>
                </a:solidFill>
                <a:latin typeface="Calibri" pitchFamily="34" charset="0"/>
                <a:cs typeface="Calibri" pitchFamily="34" charset="0"/>
                <a:sym typeface="Marlett" pitchFamily="2" charset="2"/>
              </a:rPr>
              <a:t>Business Agility = (Visibility + Motivation) x Training </a:t>
            </a:r>
          </a:p>
          <a:p>
            <a:pPr marL="293688" indent="-284163" eaLnBrk="0" hangingPunct="0">
              <a:spcAft>
                <a:spcPts val="0"/>
              </a:spcAft>
              <a:buFont typeface="Times New Roman" pitchFamily="18" charset="0"/>
              <a:buBlip>
                <a:blip r:embed="rId3"/>
              </a:buBlip>
              <a:defRPr/>
            </a:pPr>
            <a:r>
              <a:rPr lang="en-US" sz="2000" b="1" dirty="0">
                <a:solidFill>
                  <a:schemeClr val="bg1">
                    <a:lumMod val="20000"/>
                    <a:lumOff val="80000"/>
                  </a:schemeClr>
                </a:solidFill>
                <a:latin typeface="Calibri" pitchFamily="34" charset="0"/>
                <a:cs typeface="Calibri" pitchFamily="34" charset="0"/>
                <a:sym typeface="Marlett" pitchFamily="2" charset="2"/>
              </a:rPr>
              <a:t> S = Study the change, assure it is stable – then, improve again!</a:t>
            </a:r>
          </a:p>
          <a:p>
            <a:pPr marL="750888" lvl="1" indent="-284163" eaLnBrk="0" hangingPunct="0">
              <a:spcAft>
                <a:spcPts val="0"/>
              </a:spcAft>
              <a:buBlip>
                <a:blip r:embed="rId3"/>
              </a:buBlip>
              <a:defRPr/>
            </a:pPr>
            <a:r>
              <a:rPr lang="en-US" sz="1800" dirty="0">
                <a:solidFill>
                  <a:schemeClr val="bg1">
                    <a:lumMod val="20000"/>
                    <a:lumOff val="80000"/>
                  </a:schemeClr>
                </a:solidFill>
                <a:latin typeface="Calibri" pitchFamily="34" charset="0"/>
                <a:cs typeface="Calibri" pitchFamily="34" charset="0"/>
                <a:sym typeface="Marlett" pitchFamily="2" charset="2"/>
              </a:rPr>
              <a:t>By changing your thinking, </a:t>
            </a:r>
          </a:p>
          <a:p>
            <a:pPr marL="750888" lvl="1" indent="-284163" eaLnBrk="0" hangingPunct="0">
              <a:spcAft>
                <a:spcPts val="0"/>
              </a:spcAft>
              <a:buBlip>
                <a:blip r:embed="rId3"/>
              </a:buBlip>
              <a:defRPr/>
            </a:pPr>
            <a:r>
              <a:rPr lang="en-US" sz="1800" dirty="0">
                <a:solidFill>
                  <a:schemeClr val="bg1">
                    <a:lumMod val="20000"/>
                    <a:lumOff val="80000"/>
                  </a:schemeClr>
                </a:solidFill>
                <a:latin typeface="Calibri" pitchFamily="34" charset="0"/>
                <a:cs typeface="Calibri" pitchFamily="34" charset="0"/>
                <a:sym typeface="Marlett" pitchFamily="2" charset="2"/>
              </a:rPr>
              <a:t>You change your beliefs; </a:t>
            </a:r>
          </a:p>
          <a:p>
            <a:pPr marL="750888" lvl="1" indent="-284163" eaLnBrk="0" hangingPunct="0">
              <a:spcAft>
                <a:spcPts val="0"/>
              </a:spcAft>
              <a:buBlip>
                <a:blip r:embed="rId3"/>
              </a:buBlip>
              <a:defRPr/>
            </a:pPr>
            <a:r>
              <a:rPr lang="en-US" sz="1800" dirty="0">
                <a:solidFill>
                  <a:schemeClr val="bg1">
                    <a:lumMod val="20000"/>
                    <a:lumOff val="80000"/>
                  </a:schemeClr>
                </a:solidFill>
                <a:latin typeface="Calibri" pitchFamily="34" charset="0"/>
                <a:cs typeface="Calibri" pitchFamily="34" charset="0"/>
                <a:sym typeface="Marlett" pitchFamily="2" charset="2"/>
              </a:rPr>
              <a:t>When you change your beliefs, </a:t>
            </a:r>
          </a:p>
          <a:p>
            <a:pPr marL="750888" lvl="1" indent="-284163" eaLnBrk="0" hangingPunct="0">
              <a:spcAft>
                <a:spcPts val="0"/>
              </a:spcAft>
              <a:buBlip>
                <a:blip r:embed="rId3"/>
              </a:buBlip>
              <a:defRPr/>
            </a:pPr>
            <a:r>
              <a:rPr lang="en-US" sz="1800" dirty="0">
                <a:solidFill>
                  <a:schemeClr val="bg1">
                    <a:lumMod val="20000"/>
                    <a:lumOff val="80000"/>
                  </a:schemeClr>
                </a:solidFill>
                <a:latin typeface="Calibri" pitchFamily="34" charset="0"/>
                <a:cs typeface="Calibri" pitchFamily="34" charset="0"/>
                <a:sym typeface="Marlett" pitchFamily="2" charset="2"/>
              </a:rPr>
              <a:t>You change your expectations; </a:t>
            </a:r>
          </a:p>
          <a:p>
            <a:pPr marL="750888" lvl="1" indent="-284163" eaLnBrk="0" hangingPunct="0">
              <a:spcAft>
                <a:spcPts val="0"/>
              </a:spcAft>
              <a:buBlip>
                <a:blip r:embed="rId3"/>
              </a:buBlip>
              <a:defRPr/>
            </a:pPr>
            <a:r>
              <a:rPr lang="en-US" sz="1800" dirty="0">
                <a:solidFill>
                  <a:schemeClr val="bg1">
                    <a:lumMod val="20000"/>
                    <a:lumOff val="80000"/>
                  </a:schemeClr>
                </a:solidFill>
                <a:latin typeface="Calibri" pitchFamily="34" charset="0"/>
                <a:cs typeface="Calibri" pitchFamily="34" charset="0"/>
                <a:sym typeface="Marlett" pitchFamily="2" charset="2"/>
              </a:rPr>
              <a:t>When you change your expectations, </a:t>
            </a:r>
          </a:p>
          <a:p>
            <a:pPr marL="750888" lvl="1" indent="-284163" eaLnBrk="0" hangingPunct="0">
              <a:spcAft>
                <a:spcPts val="0"/>
              </a:spcAft>
              <a:buBlip>
                <a:blip r:embed="rId3"/>
              </a:buBlip>
              <a:defRPr/>
            </a:pPr>
            <a:r>
              <a:rPr lang="en-US" sz="1800" dirty="0">
                <a:solidFill>
                  <a:schemeClr val="bg1">
                    <a:lumMod val="20000"/>
                    <a:lumOff val="80000"/>
                  </a:schemeClr>
                </a:solidFill>
                <a:latin typeface="Calibri" pitchFamily="34" charset="0"/>
                <a:cs typeface="Calibri" pitchFamily="34" charset="0"/>
                <a:sym typeface="Marlett" pitchFamily="2" charset="2"/>
              </a:rPr>
              <a:t>You change your attitude; </a:t>
            </a:r>
          </a:p>
          <a:p>
            <a:pPr marL="750888" lvl="1" indent="-284163" eaLnBrk="0" hangingPunct="0">
              <a:spcAft>
                <a:spcPts val="0"/>
              </a:spcAft>
              <a:buBlip>
                <a:blip r:embed="rId3"/>
              </a:buBlip>
              <a:defRPr/>
            </a:pPr>
            <a:r>
              <a:rPr lang="en-US" sz="1800" dirty="0">
                <a:solidFill>
                  <a:schemeClr val="bg1">
                    <a:lumMod val="20000"/>
                    <a:lumOff val="80000"/>
                  </a:schemeClr>
                </a:solidFill>
                <a:latin typeface="Calibri" pitchFamily="34" charset="0"/>
                <a:cs typeface="Calibri" pitchFamily="34" charset="0"/>
                <a:sym typeface="Marlett" pitchFamily="2" charset="2"/>
              </a:rPr>
              <a:t>When you change your attitude, </a:t>
            </a:r>
          </a:p>
          <a:p>
            <a:pPr marL="750888" lvl="1" indent="-284163" eaLnBrk="0" hangingPunct="0">
              <a:spcAft>
                <a:spcPts val="0"/>
              </a:spcAft>
              <a:buBlip>
                <a:blip r:embed="rId3"/>
              </a:buBlip>
              <a:defRPr/>
            </a:pPr>
            <a:r>
              <a:rPr lang="en-US" sz="1800" dirty="0">
                <a:solidFill>
                  <a:schemeClr val="bg1">
                    <a:lumMod val="20000"/>
                    <a:lumOff val="80000"/>
                  </a:schemeClr>
                </a:solidFill>
                <a:latin typeface="Calibri" pitchFamily="34" charset="0"/>
                <a:cs typeface="Calibri" pitchFamily="34" charset="0"/>
                <a:sym typeface="Marlett" pitchFamily="2" charset="2"/>
              </a:rPr>
              <a:t>You change your behavior; </a:t>
            </a:r>
          </a:p>
          <a:p>
            <a:pPr marL="750888" lvl="1" indent="-284163" eaLnBrk="0" hangingPunct="0">
              <a:spcAft>
                <a:spcPts val="0"/>
              </a:spcAft>
              <a:buBlip>
                <a:blip r:embed="rId3"/>
              </a:buBlip>
              <a:defRPr/>
            </a:pPr>
            <a:r>
              <a:rPr lang="en-US" sz="1800" dirty="0">
                <a:solidFill>
                  <a:schemeClr val="bg1">
                    <a:lumMod val="20000"/>
                    <a:lumOff val="80000"/>
                  </a:schemeClr>
                </a:solidFill>
                <a:latin typeface="Calibri" pitchFamily="34" charset="0"/>
                <a:cs typeface="Calibri" pitchFamily="34" charset="0"/>
                <a:sym typeface="Marlett" pitchFamily="2" charset="2"/>
              </a:rPr>
              <a:t>When you change your behavior, </a:t>
            </a:r>
          </a:p>
          <a:p>
            <a:pPr marL="750888" lvl="1" indent="-284163" eaLnBrk="0" hangingPunct="0">
              <a:spcAft>
                <a:spcPts val="0"/>
              </a:spcAft>
              <a:buBlip>
                <a:blip r:embed="rId3"/>
              </a:buBlip>
              <a:defRPr/>
            </a:pPr>
            <a:r>
              <a:rPr lang="en-US" sz="1800" dirty="0">
                <a:solidFill>
                  <a:schemeClr val="bg1">
                    <a:lumMod val="20000"/>
                    <a:lumOff val="80000"/>
                  </a:schemeClr>
                </a:solidFill>
                <a:latin typeface="Calibri" pitchFamily="34" charset="0"/>
                <a:cs typeface="Calibri" pitchFamily="34" charset="0"/>
                <a:sym typeface="Marlett" pitchFamily="2" charset="2"/>
              </a:rPr>
              <a:t>You change your performance; </a:t>
            </a:r>
          </a:p>
          <a:p>
            <a:pPr marL="750888" lvl="1" indent="-284163" eaLnBrk="0" hangingPunct="0">
              <a:spcAft>
                <a:spcPts val="0"/>
              </a:spcAft>
              <a:buBlip>
                <a:blip r:embed="rId3"/>
              </a:buBlip>
              <a:defRPr/>
            </a:pPr>
            <a:r>
              <a:rPr lang="en-US" sz="1800" dirty="0">
                <a:solidFill>
                  <a:schemeClr val="bg1">
                    <a:lumMod val="20000"/>
                    <a:lumOff val="80000"/>
                  </a:schemeClr>
                </a:solidFill>
                <a:latin typeface="Calibri" pitchFamily="34" charset="0"/>
                <a:cs typeface="Calibri" pitchFamily="34" charset="0"/>
                <a:sym typeface="Marlett" pitchFamily="2" charset="2"/>
              </a:rPr>
              <a:t>When you change your performance; </a:t>
            </a:r>
          </a:p>
          <a:p>
            <a:pPr marL="750888" lvl="1" indent="-284163" eaLnBrk="0" hangingPunct="0">
              <a:spcAft>
                <a:spcPts val="0"/>
              </a:spcAft>
              <a:buBlip>
                <a:blip r:embed="rId3"/>
              </a:buBlip>
              <a:defRPr/>
            </a:pPr>
            <a:r>
              <a:rPr lang="en-US" sz="1800" dirty="0">
                <a:solidFill>
                  <a:schemeClr val="bg1">
                    <a:lumMod val="20000"/>
                    <a:lumOff val="80000"/>
                  </a:schemeClr>
                </a:solidFill>
                <a:latin typeface="Calibri" pitchFamily="34" charset="0"/>
                <a:cs typeface="Calibri" pitchFamily="34" charset="0"/>
                <a:sym typeface="Marlett" pitchFamily="2" charset="2"/>
              </a:rPr>
              <a:t>You Change Your Life! </a:t>
            </a:r>
          </a:p>
          <a:p>
            <a:pPr marL="750888" lvl="1" indent="-284163" eaLnBrk="0" hangingPunct="0">
              <a:lnSpc>
                <a:spcPts val="4000"/>
              </a:lnSpc>
              <a:spcAft>
                <a:spcPct val="50000"/>
              </a:spcAft>
              <a:buFont typeface="Times New Roman" pitchFamily="18" charset="0"/>
              <a:buBlip>
                <a:blip r:embed="rId3"/>
              </a:buBlip>
              <a:defRPr/>
            </a:pPr>
            <a:endParaRPr lang="en-US" sz="2000" b="1" dirty="0">
              <a:solidFill>
                <a:schemeClr val="bg1">
                  <a:lumMod val="20000"/>
                  <a:lumOff val="80000"/>
                </a:schemeClr>
              </a:solidFill>
              <a:latin typeface="Calibri" pitchFamily="34" charset="0"/>
              <a:cs typeface="Calibri" pitchFamily="34" charset="0"/>
              <a:sym typeface="Marlett" pitchFamily="2" charset="2"/>
            </a:endParaRPr>
          </a:p>
          <a:p>
            <a:pPr marL="293688" indent="-284163" eaLnBrk="0" hangingPunct="0">
              <a:lnSpc>
                <a:spcPts val="4000"/>
              </a:lnSpc>
              <a:spcAft>
                <a:spcPct val="50000"/>
              </a:spcAft>
              <a:buFont typeface="Times New Roman" pitchFamily="18" charset="0"/>
              <a:buBlip>
                <a:blip r:embed="rId3"/>
              </a:buBlip>
              <a:defRPr/>
            </a:pPr>
            <a:endParaRPr lang="en-US" sz="2000" b="1" dirty="0">
              <a:solidFill>
                <a:schemeClr val="bg1">
                  <a:lumMod val="20000"/>
                  <a:lumOff val="80000"/>
                </a:schemeClr>
              </a:solidFill>
              <a:latin typeface="Calibri" pitchFamily="34" charset="0"/>
              <a:cs typeface="Calibri" pitchFamily="34" charset="0"/>
              <a:sym typeface="Marlett" pitchFamily="2" charset="2"/>
            </a:endParaRPr>
          </a:p>
          <a:p>
            <a:pPr marL="293688" indent="-284163" eaLnBrk="0" hangingPunct="0">
              <a:lnSpc>
                <a:spcPts val="4000"/>
              </a:lnSpc>
              <a:spcAft>
                <a:spcPct val="50000"/>
              </a:spcAft>
              <a:buFont typeface="Times New Roman" pitchFamily="18" charset="0"/>
              <a:buBlip>
                <a:blip r:embed="rId3"/>
              </a:buBlip>
              <a:defRPr/>
            </a:pPr>
            <a:endParaRPr lang="en-US" sz="2000" b="1" dirty="0">
              <a:solidFill>
                <a:schemeClr val="bg1">
                  <a:lumMod val="20000"/>
                  <a:lumOff val="80000"/>
                </a:schemeClr>
              </a:solidFill>
              <a:latin typeface="Calibri" pitchFamily="34" charset="0"/>
              <a:cs typeface="Calibri" pitchFamily="34" charset="0"/>
              <a:sym typeface="Marlett" pitchFamily="2" charset="2"/>
            </a:endParaRPr>
          </a:p>
          <a:p>
            <a:pPr marL="293688" indent="-284163" eaLnBrk="0" hangingPunct="0">
              <a:lnSpc>
                <a:spcPts val="4000"/>
              </a:lnSpc>
              <a:spcAft>
                <a:spcPct val="50000"/>
              </a:spcAft>
              <a:buFont typeface="Times New Roman" pitchFamily="18" charset="0"/>
              <a:buBlip>
                <a:blip r:embed="rId3"/>
              </a:buBlip>
              <a:defRPr/>
            </a:pPr>
            <a:endParaRPr lang="en-US" sz="2000" b="1" dirty="0">
              <a:solidFill>
                <a:schemeClr val="bg1">
                  <a:lumMod val="20000"/>
                  <a:lumOff val="80000"/>
                </a:schemeClr>
              </a:solidFill>
              <a:latin typeface="Calibri" pitchFamily="34" charset="0"/>
              <a:cs typeface="Calibri" pitchFamily="34" charset="0"/>
              <a:sym typeface="Marlett" pitchFamily="2" charset="2"/>
            </a:endParaRPr>
          </a:p>
          <a:p>
            <a:pPr marL="293688" indent="-284163" eaLnBrk="0" hangingPunct="0">
              <a:lnSpc>
                <a:spcPts val="4000"/>
              </a:lnSpc>
              <a:spcAft>
                <a:spcPct val="50000"/>
              </a:spcAft>
              <a:buFont typeface="Times New Roman" pitchFamily="18" charset="0"/>
              <a:buBlip>
                <a:blip r:embed="rId3"/>
              </a:buBlip>
              <a:defRPr/>
            </a:pPr>
            <a:endParaRPr lang="en-US" sz="2000" b="1" dirty="0">
              <a:solidFill>
                <a:schemeClr val="bg1">
                  <a:lumMod val="20000"/>
                  <a:lumOff val="80000"/>
                </a:schemeClr>
              </a:solidFill>
              <a:latin typeface="Calibri" pitchFamily="34" charset="0"/>
              <a:cs typeface="Calibri" pitchFamily="34" charset="0"/>
              <a:sym typeface="Marlett" pitchFamily="2" charset="2"/>
            </a:endParaRPr>
          </a:p>
          <a:p>
            <a:pPr marL="857250" lvl="1" indent="-285750" eaLnBrk="0" hangingPunct="0">
              <a:lnSpc>
                <a:spcPts val="2600"/>
              </a:lnSpc>
              <a:spcAft>
                <a:spcPct val="100000"/>
              </a:spcAft>
              <a:buClr>
                <a:srgbClr val="E00000"/>
              </a:buClr>
              <a:buSzPct val="145000"/>
              <a:defRPr/>
            </a:pPr>
            <a:endParaRPr lang="en-US" sz="1800" b="1" dirty="0">
              <a:solidFill>
                <a:schemeClr val="bg1">
                  <a:lumMod val="20000"/>
                  <a:lumOff val="80000"/>
                </a:schemeClr>
              </a:solidFill>
              <a:latin typeface="Calibri" pitchFamily="34" charset="0"/>
              <a:cs typeface="Calibri" pitchFamily="34" charset="0"/>
            </a:endParaRPr>
          </a:p>
        </p:txBody>
      </p:sp>
      <p:pic>
        <p:nvPicPr>
          <p:cNvPr id="358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088" y="2996952"/>
            <a:ext cx="3528392" cy="3744416"/>
          </a:xfrm>
          <a:prstGeom prst="rect">
            <a:avLst/>
          </a:prstGeom>
          <a:noFill/>
          <a:ln w="9525">
            <a:noFill/>
            <a:miter lim="800000"/>
            <a:headEnd/>
            <a:tailEnd/>
          </a:ln>
          <a:effectLst/>
        </p:spPr>
      </p:pic>
    </p:spTree>
  </p:cSld>
  <p:clrMapOvr>
    <a:masterClrMapping/>
  </p:clrMapOvr>
  <p:transition>
    <p:strips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62025" y="138113"/>
            <a:ext cx="7713663" cy="1376362"/>
          </a:xfrm>
        </p:spPr>
        <p:txBody>
          <a:bodyPr/>
          <a:lstStyle/>
          <a:p>
            <a:r>
              <a:rPr lang="en-US" b="1" dirty="0">
                <a:cs typeface="Calibri" pitchFamily="34" charset="0"/>
              </a:rPr>
              <a:t>To implement : Don’t Listen to Responses That Kill Creativity</a:t>
            </a:r>
          </a:p>
        </p:txBody>
      </p:sp>
      <p:sp>
        <p:nvSpPr>
          <p:cNvPr id="23555" name="Rectangle 8"/>
          <p:cNvSpPr>
            <a:spLocks noGrp="1" noChangeArrowheads="1"/>
          </p:cNvSpPr>
          <p:nvPr>
            <p:ph idx="1"/>
          </p:nvPr>
        </p:nvSpPr>
        <p:spPr/>
        <p:txBody>
          <a:bodyPr/>
          <a:lstStyle/>
          <a:p>
            <a:pPr marL="457200" indent="-457200">
              <a:spcBef>
                <a:spcPts val="0"/>
              </a:spcBef>
            </a:pPr>
            <a:r>
              <a:rPr lang="en-US" dirty="0">
                <a:cs typeface="Calibri" pitchFamily="34" charset="0"/>
              </a:rPr>
              <a:t>“It can’t be done.”</a:t>
            </a:r>
          </a:p>
          <a:p>
            <a:pPr marL="457200" indent="-457200">
              <a:spcBef>
                <a:spcPts val="0"/>
              </a:spcBef>
            </a:pPr>
            <a:r>
              <a:rPr lang="en-US" dirty="0">
                <a:cs typeface="Calibri" pitchFamily="34" charset="0"/>
              </a:rPr>
              <a:t>“We’ve never done it.”</a:t>
            </a:r>
          </a:p>
          <a:p>
            <a:pPr marL="457200" indent="-457200">
              <a:spcBef>
                <a:spcPts val="0"/>
              </a:spcBef>
            </a:pPr>
            <a:r>
              <a:rPr lang="en-US" dirty="0">
                <a:cs typeface="Calibri" pitchFamily="34" charset="0"/>
              </a:rPr>
              <a:t>“Has anyone else tried it?”</a:t>
            </a:r>
          </a:p>
          <a:p>
            <a:pPr marL="457200" indent="-457200">
              <a:spcBef>
                <a:spcPts val="0"/>
              </a:spcBef>
            </a:pPr>
            <a:r>
              <a:rPr lang="en-US" dirty="0">
                <a:cs typeface="Calibri" pitchFamily="34" charset="0"/>
              </a:rPr>
              <a:t>“It won’t work in our department (company/industry).”</a:t>
            </a:r>
          </a:p>
          <a:p>
            <a:pPr marL="457200" indent="-457200">
              <a:spcBef>
                <a:spcPts val="0"/>
              </a:spcBef>
            </a:pPr>
            <a:r>
              <a:rPr lang="en-US" dirty="0">
                <a:cs typeface="Calibri" pitchFamily="34" charset="0"/>
              </a:rPr>
              <a:t>“It costs too much.”</a:t>
            </a:r>
          </a:p>
          <a:p>
            <a:pPr marL="457200" indent="-457200">
              <a:spcBef>
                <a:spcPts val="0"/>
              </a:spcBef>
            </a:pPr>
            <a:r>
              <a:rPr lang="en-US" dirty="0">
                <a:cs typeface="Calibri" pitchFamily="34" charset="0"/>
              </a:rPr>
              <a:t>“It isn’t in the budget.”</a:t>
            </a:r>
          </a:p>
          <a:p>
            <a:pPr marL="457200" indent="-457200">
              <a:spcBef>
                <a:spcPts val="0"/>
              </a:spcBef>
            </a:pPr>
            <a:r>
              <a:rPr lang="en-US" dirty="0">
                <a:cs typeface="Calibri" pitchFamily="34" charset="0"/>
              </a:rPr>
              <a:t>“Let’s form a committee.”</a:t>
            </a:r>
          </a:p>
        </p:txBody>
      </p:sp>
      <p:pic>
        <p:nvPicPr>
          <p:cNvPr id="368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3789040"/>
            <a:ext cx="2797175" cy="2568575"/>
          </a:xfrm>
          <a:prstGeom prst="rect">
            <a:avLst/>
          </a:prstGeom>
          <a:noFill/>
          <a:ln w="9525">
            <a:noFill/>
            <a:miter lim="800000"/>
            <a:headEnd/>
            <a:tailEnd/>
          </a:ln>
          <a:effec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a:xfrm>
            <a:off x="827088" y="620713"/>
            <a:ext cx="7561262" cy="1368425"/>
          </a:xfrm>
        </p:spPr>
        <p:txBody>
          <a:bodyPr/>
          <a:lstStyle/>
          <a:p>
            <a:pPr>
              <a:defRPr/>
            </a:pPr>
            <a:r>
              <a:rPr lang="en-US" sz="3200" b="1" dirty="0">
                <a:solidFill>
                  <a:schemeClr val="bg1">
                    <a:lumMod val="20000"/>
                    <a:lumOff val="80000"/>
                  </a:schemeClr>
                </a:solidFill>
                <a:cs typeface="Calibri" pitchFamily="34" charset="0"/>
              </a:rPr>
              <a:t>To Implement: </a:t>
            </a:r>
            <a:br>
              <a:rPr lang="en-US" sz="3200" b="1" dirty="0">
                <a:solidFill>
                  <a:schemeClr val="bg1">
                    <a:lumMod val="20000"/>
                    <a:lumOff val="80000"/>
                  </a:schemeClr>
                </a:solidFill>
                <a:cs typeface="Calibri" pitchFamily="34" charset="0"/>
              </a:rPr>
            </a:br>
            <a:r>
              <a:rPr lang="en-US" sz="3200" b="1" dirty="0">
                <a:solidFill>
                  <a:schemeClr val="bg1">
                    <a:lumMod val="20000"/>
                    <a:lumOff val="80000"/>
                  </a:schemeClr>
                </a:solidFill>
                <a:cs typeface="Calibri" pitchFamily="34" charset="0"/>
              </a:rPr>
              <a:t>Not to go with a story about Four people: </a:t>
            </a:r>
            <a:br>
              <a:rPr lang="en-US" sz="3200" b="1" dirty="0">
                <a:solidFill>
                  <a:schemeClr val="bg1">
                    <a:lumMod val="20000"/>
                    <a:lumOff val="80000"/>
                  </a:schemeClr>
                </a:solidFill>
                <a:cs typeface="Calibri" pitchFamily="34" charset="0"/>
              </a:rPr>
            </a:br>
            <a:r>
              <a:rPr lang="en-US" sz="2800" b="1" dirty="0">
                <a:solidFill>
                  <a:schemeClr val="bg1">
                    <a:lumMod val="20000"/>
                    <a:lumOff val="80000"/>
                  </a:schemeClr>
                </a:solidFill>
                <a:cs typeface="Calibri" pitchFamily="34" charset="0"/>
              </a:rPr>
              <a:t>Everybody, Somebody, Anybody and Nobody.</a:t>
            </a:r>
            <a:endParaRPr lang="en-US" sz="3200" b="1" dirty="0">
              <a:solidFill>
                <a:schemeClr val="bg1">
                  <a:lumMod val="20000"/>
                  <a:lumOff val="80000"/>
                </a:schemeClr>
              </a:solidFill>
              <a:cs typeface="Calibri" pitchFamily="34" charset="0"/>
            </a:endParaRPr>
          </a:p>
        </p:txBody>
      </p:sp>
      <p:sp>
        <p:nvSpPr>
          <p:cNvPr id="65539" name="Rectangle 1027"/>
          <p:cNvSpPr>
            <a:spLocks noGrp="1" noChangeArrowheads="1"/>
          </p:cNvSpPr>
          <p:nvPr>
            <p:ph idx="1"/>
          </p:nvPr>
        </p:nvSpPr>
        <p:spPr>
          <a:xfrm>
            <a:off x="971550" y="2276475"/>
            <a:ext cx="7632700" cy="4365625"/>
          </a:xfrm>
        </p:spPr>
        <p:txBody>
          <a:bodyPr/>
          <a:lstStyle/>
          <a:p>
            <a:pPr marL="0" indent="0" algn="just">
              <a:spcBef>
                <a:spcPts val="0"/>
              </a:spcBef>
              <a:buFontTx/>
              <a:buNone/>
              <a:defRPr/>
            </a:pPr>
            <a:r>
              <a:rPr lang="en-US" sz="2000" b="1" dirty="0">
                <a:solidFill>
                  <a:schemeClr val="bg1">
                    <a:lumMod val="20000"/>
                    <a:lumOff val="80000"/>
                  </a:schemeClr>
                </a:solidFill>
                <a:cs typeface="Calibri" pitchFamily="34" charset="0"/>
              </a:rPr>
              <a:t>	</a:t>
            </a:r>
            <a:r>
              <a:rPr lang="en-US" sz="2800" dirty="0">
                <a:solidFill>
                  <a:schemeClr val="bg1">
                    <a:lumMod val="20000"/>
                    <a:lumOff val="80000"/>
                  </a:schemeClr>
                </a:solidFill>
                <a:cs typeface="Calibri" pitchFamily="34" charset="0"/>
              </a:rPr>
              <a:t>There was an important job to be done and Everybody was asked to do it. Everybody was sure Somebody would do it. Anybody could have done it, but Nobody did it. </a:t>
            </a:r>
          </a:p>
          <a:p>
            <a:pPr marL="0" indent="0" algn="just">
              <a:spcBef>
                <a:spcPts val="0"/>
              </a:spcBef>
              <a:buFontTx/>
              <a:buNone/>
              <a:defRPr/>
            </a:pPr>
            <a:r>
              <a:rPr lang="en-US" sz="2800" dirty="0">
                <a:solidFill>
                  <a:schemeClr val="bg1">
                    <a:lumMod val="20000"/>
                    <a:lumOff val="80000"/>
                  </a:schemeClr>
                </a:solidFill>
                <a:cs typeface="Calibri" pitchFamily="34" charset="0"/>
              </a:rPr>
              <a:t>	Somebody got angry about that because it’s was Everybody’s job. Everybody thought Anybody could do it. But Nobody realized that Everybody wouldn’t do it. </a:t>
            </a:r>
          </a:p>
          <a:p>
            <a:pPr marL="0" indent="0" algn="just">
              <a:spcBef>
                <a:spcPts val="0"/>
              </a:spcBef>
              <a:buFontTx/>
              <a:buNone/>
              <a:defRPr/>
            </a:pPr>
            <a:r>
              <a:rPr lang="en-US" sz="2800" dirty="0">
                <a:solidFill>
                  <a:schemeClr val="bg1">
                    <a:lumMod val="20000"/>
                    <a:lumOff val="80000"/>
                  </a:schemeClr>
                </a:solidFill>
                <a:cs typeface="Calibri" pitchFamily="34" charset="0"/>
              </a:rPr>
              <a:t>	It ended up that Everybody blamed Somebody when actually Nobody asked Anybody.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a:xfrm>
            <a:off x="899592" y="188640"/>
            <a:ext cx="7561262" cy="360015"/>
          </a:xfrm>
        </p:spPr>
        <p:txBody>
          <a:bodyPr/>
          <a:lstStyle/>
          <a:p>
            <a:pPr>
              <a:defRPr/>
            </a:pPr>
            <a:r>
              <a:rPr lang="en-US" sz="3200" b="1" dirty="0">
                <a:solidFill>
                  <a:schemeClr val="bg1">
                    <a:lumMod val="20000"/>
                    <a:lumOff val="80000"/>
                  </a:schemeClr>
                </a:solidFill>
                <a:cs typeface="Calibri" pitchFamily="34" charset="0"/>
              </a:rPr>
              <a:t>To Implement: </a:t>
            </a:r>
          </a:p>
        </p:txBody>
      </p:sp>
      <p:pic>
        <p:nvPicPr>
          <p:cNvPr id="4" name="Picture 3">
            <a:extLst>
              <a:ext uri="{FF2B5EF4-FFF2-40B4-BE49-F238E27FC236}">
                <a16:creationId xmlns:a16="http://schemas.microsoft.com/office/drawing/2014/main" id="{879E8E5D-DA39-4E9A-B93F-FFB8222ADC9C}"/>
              </a:ext>
            </a:extLst>
          </p:cNvPr>
          <p:cNvPicPr>
            <a:picLocks noChangeAspect="1"/>
          </p:cNvPicPr>
          <p:nvPr/>
        </p:nvPicPr>
        <p:blipFill>
          <a:blip r:embed="rId3"/>
          <a:stretch>
            <a:fillRect/>
          </a:stretch>
        </p:blipFill>
        <p:spPr>
          <a:xfrm>
            <a:off x="1043608" y="548654"/>
            <a:ext cx="6020156" cy="5976689"/>
          </a:xfrm>
          <a:prstGeom prst="rect">
            <a:avLst/>
          </a:prstGeom>
        </p:spPr>
      </p:pic>
    </p:spTree>
    <p:extLst>
      <p:ext uri="{BB962C8B-B14F-4D97-AF65-F5344CB8AC3E}">
        <p14:creationId xmlns:p14="http://schemas.microsoft.com/office/powerpoint/2010/main" val="833057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27088" y="152400"/>
            <a:ext cx="5761037" cy="1143000"/>
          </a:xfrm>
        </p:spPr>
        <p:txBody>
          <a:bodyPr/>
          <a:lstStyle/>
          <a:p>
            <a:r>
              <a:rPr lang="en-US" b="1" dirty="0"/>
              <a:t>Leadership: Three Models To Implement</a:t>
            </a:r>
          </a:p>
        </p:txBody>
      </p:sp>
      <p:sp>
        <p:nvSpPr>
          <p:cNvPr id="90115" name="Rectangle 3"/>
          <p:cNvSpPr>
            <a:spLocks noGrp="1" noChangeArrowheads="1"/>
          </p:cNvSpPr>
          <p:nvPr>
            <p:ph sz="half" idx="1"/>
          </p:nvPr>
        </p:nvSpPr>
        <p:spPr>
          <a:xfrm>
            <a:off x="900113" y="1524000"/>
            <a:ext cx="3671887" cy="2768600"/>
          </a:xfrm>
        </p:spPr>
        <p:txBody>
          <a:bodyPr/>
          <a:lstStyle/>
          <a:p>
            <a:pPr marL="0" indent="0">
              <a:lnSpc>
                <a:spcPct val="90000"/>
              </a:lnSpc>
              <a:spcBef>
                <a:spcPts val="0"/>
              </a:spcBef>
              <a:buClr>
                <a:schemeClr val="accent2"/>
              </a:buClr>
              <a:buSzPct val="75000"/>
              <a:buFontTx/>
              <a:buNone/>
              <a:defRPr/>
            </a:pPr>
            <a:r>
              <a:rPr lang="en-US" sz="2400" dirty="0">
                <a:latin typeface="Calibri" pitchFamily="34" charset="0"/>
                <a:cs typeface="Calibri" pitchFamily="34" charset="0"/>
              </a:rPr>
              <a:t>1. Old “Dictator” Style:</a:t>
            </a:r>
          </a:p>
          <a:p>
            <a:pPr marL="0" indent="0">
              <a:lnSpc>
                <a:spcPct val="90000"/>
              </a:lnSpc>
              <a:spcBef>
                <a:spcPts val="0"/>
              </a:spcBef>
              <a:buClr>
                <a:schemeClr val="accent2"/>
              </a:buClr>
              <a:buSzPct val="75000"/>
              <a:buFontTx/>
              <a:buNone/>
              <a:defRPr/>
            </a:pPr>
            <a:r>
              <a:rPr lang="en-US" sz="2400" dirty="0">
                <a:latin typeface="Calibri" pitchFamily="34" charset="0"/>
                <a:cs typeface="Calibri" pitchFamily="34" charset="0"/>
              </a:rPr>
              <a:t>2. “Empowerment” Style:</a:t>
            </a:r>
          </a:p>
          <a:p>
            <a:pPr marL="0" indent="0">
              <a:lnSpc>
                <a:spcPct val="90000"/>
              </a:lnSpc>
              <a:spcBef>
                <a:spcPts val="0"/>
              </a:spcBef>
              <a:buClr>
                <a:schemeClr val="accent2"/>
              </a:buClr>
              <a:buSzPct val="75000"/>
              <a:buFontTx/>
              <a:buNone/>
              <a:defRPr/>
            </a:pPr>
            <a:r>
              <a:rPr lang="en-US" sz="2400" dirty="0">
                <a:solidFill>
                  <a:srgbClr val="00CC99"/>
                </a:solidFill>
                <a:latin typeface="Calibri" pitchFamily="34" charset="0"/>
                <a:cs typeface="Calibri" pitchFamily="34" charset="0"/>
              </a:rPr>
              <a:t>3. “Lean” Style: Kaizen Recommended Leadership Model with a Process of having 6 Emotional Intelligences of 7 Habits of 5 Strategies in execution</a:t>
            </a:r>
          </a:p>
          <a:p>
            <a:pPr>
              <a:lnSpc>
                <a:spcPct val="90000"/>
              </a:lnSpc>
              <a:buClr>
                <a:schemeClr val="accent2"/>
              </a:buClr>
              <a:buSzPct val="75000"/>
              <a:buFontTx/>
              <a:buNone/>
              <a:defRPr/>
            </a:pPr>
            <a:endParaRPr lang="en-US" sz="2800" dirty="0">
              <a:solidFill>
                <a:srgbClr val="00CC99"/>
              </a:solidFill>
              <a:latin typeface="Calibri" pitchFamily="34" charset="0"/>
              <a:cs typeface="Calibri" pitchFamily="34" charset="0"/>
            </a:endParaRPr>
          </a:p>
        </p:txBody>
      </p:sp>
      <p:sp>
        <p:nvSpPr>
          <p:cNvPr id="25604" name="Rectangle 4"/>
          <p:cNvSpPr>
            <a:spLocks noGrp="1" noChangeArrowheads="1"/>
          </p:cNvSpPr>
          <p:nvPr>
            <p:ph sz="half" idx="2"/>
          </p:nvPr>
        </p:nvSpPr>
        <p:spPr>
          <a:xfrm>
            <a:off x="4428555" y="1524000"/>
            <a:ext cx="4823965" cy="2697163"/>
          </a:xfrm>
        </p:spPr>
        <p:txBody>
          <a:bodyPr/>
          <a:lstStyle/>
          <a:p>
            <a:pPr marL="0" indent="0">
              <a:lnSpc>
                <a:spcPct val="90000"/>
              </a:lnSpc>
              <a:spcBef>
                <a:spcPct val="0"/>
              </a:spcBef>
              <a:buFontTx/>
              <a:buNone/>
            </a:pPr>
            <a:r>
              <a:rPr lang="en-US" sz="2400" dirty="0">
                <a:latin typeface="Calibri" pitchFamily="34" charset="0"/>
                <a:cs typeface="Calibri" pitchFamily="34" charset="0"/>
              </a:rPr>
              <a:t>“Do it my way…”</a:t>
            </a:r>
          </a:p>
          <a:p>
            <a:pPr marL="0" indent="0">
              <a:lnSpc>
                <a:spcPct val="90000"/>
              </a:lnSpc>
              <a:spcBef>
                <a:spcPct val="0"/>
              </a:spcBef>
              <a:buFontTx/>
              <a:buNone/>
            </a:pPr>
            <a:r>
              <a:rPr lang="en-US" sz="2400" dirty="0">
                <a:latin typeface="Calibri" pitchFamily="34" charset="0"/>
                <a:cs typeface="Calibri" pitchFamily="34" charset="0"/>
              </a:rPr>
              <a:t>“Do it your way…”</a:t>
            </a:r>
          </a:p>
          <a:p>
            <a:pPr marL="0" indent="0">
              <a:lnSpc>
                <a:spcPct val="90000"/>
              </a:lnSpc>
              <a:spcBef>
                <a:spcPct val="0"/>
              </a:spcBef>
              <a:buFontTx/>
              <a:buNone/>
            </a:pPr>
            <a:r>
              <a:rPr lang="en-US" sz="2400" dirty="0">
                <a:solidFill>
                  <a:srgbClr val="00CC99"/>
                </a:solidFill>
                <a:latin typeface="Calibri" pitchFamily="34" charset="0"/>
                <a:cs typeface="Calibri" pitchFamily="34" charset="0"/>
              </a:rPr>
              <a:t>“Follow me…and we’ll figure this out together as a Team by INVESTING INSPIRED SMARTER Purpose of 6 Characteristics to Align  and Achieve 4 Dimensions of Quality Resulting to be in 8 Measures of Outcomes!”</a:t>
            </a:r>
          </a:p>
        </p:txBody>
      </p:sp>
      <p:graphicFrame>
        <p:nvGraphicFramePr>
          <p:cNvPr id="5" name="Table 4"/>
          <p:cNvGraphicFramePr>
            <a:graphicFrameLocks noGrp="1"/>
          </p:cNvGraphicFramePr>
          <p:nvPr>
            <p:extLst>
              <p:ext uri="{D42A27DB-BD31-4B8C-83A1-F6EECF244321}">
                <p14:modId xmlns:p14="http://schemas.microsoft.com/office/powerpoint/2010/main" val="978144731"/>
              </p:ext>
            </p:extLst>
          </p:nvPr>
        </p:nvGraphicFramePr>
        <p:xfrm>
          <a:off x="1116013" y="4292600"/>
          <a:ext cx="7585520" cy="2240280"/>
        </p:xfrm>
        <a:graphic>
          <a:graphicData uri="http://schemas.openxmlformats.org/drawingml/2006/table">
            <a:tbl>
              <a:tblPr firstRow="1" bandRow="1">
                <a:tableStyleId>{5C22544A-7EE6-4342-B048-85BDC9FD1C3A}</a:tableStyleId>
              </a:tblPr>
              <a:tblGrid>
                <a:gridCol w="2046097">
                  <a:extLst>
                    <a:ext uri="{9D8B030D-6E8A-4147-A177-3AD203B41FA5}">
                      <a16:colId xmlns:a16="http://schemas.microsoft.com/office/drawing/2014/main" val="20000"/>
                    </a:ext>
                  </a:extLst>
                </a:gridCol>
                <a:gridCol w="5539423">
                  <a:extLst>
                    <a:ext uri="{9D8B030D-6E8A-4147-A177-3AD203B41FA5}">
                      <a16:colId xmlns:a16="http://schemas.microsoft.com/office/drawing/2014/main" val="20001"/>
                    </a:ext>
                  </a:extLst>
                </a:gridCol>
              </a:tblGrid>
              <a:tr h="135240">
                <a:tc>
                  <a:txBody>
                    <a:bodyPr/>
                    <a:lstStyle/>
                    <a:p>
                      <a:pPr marL="0" marR="0" algn="ctr">
                        <a:lnSpc>
                          <a:spcPct val="100000"/>
                        </a:lnSpc>
                        <a:spcBef>
                          <a:spcPts val="0"/>
                        </a:spcBef>
                        <a:spcAft>
                          <a:spcPts val="0"/>
                        </a:spcAft>
                      </a:pPr>
                      <a:r>
                        <a:rPr lang="en-US" sz="1400" b="1" dirty="0">
                          <a:solidFill>
                            <a:srgbClr val="550000"/>
                          </a:solidFill>
                          <a:latin typeface="Calibri" pitchFamily="34" charset="0"/>
                          <a:ea typeface="Times New Roman"/>
                          <a:cs typeface="Calibri" pitchFamily="34" charset="0"/>
                        </a:rPr>
                        <a:t>Emotional Intelligence </a:t>
                      </a:r>
                      <a:endParaRPr lang="en-US" sz="1400" dirty="0">
                        <a:latin typeface="Calibri" pitchFamily="34" charset="0"/>
                        <a:ea typeface="Calibri"/>
                        <a:cs typeface="Calibri" pitchFamily="34" charset="0"/>
                      </a:endParaRPr>
                    </a:p>
                  </a:txBody>
                  <a:tcPr marL="38100" marR="38100" marT="38100" marB="38100"/>
                </a:tc>
                <a:tc>
                  <a:txBody>
                    <a:bodyPr/>
                    <a:lstStyle/>
                    <a:p>
                      <a:pPr marL="0" marR="0" algn="ctr">
                        <a:lnSpc>
                          <a:spcPct val="100000"/>
                        </a:lnSpc>
                        <a:spcBef>
                          <a:spcPts val="0"/>
                        </a:spcBef>
                        <a:spcAft>
                          <a:spcPts val="0"/>
                        </a:spcAft>
                      </a:pPr>
                      <a:r>
                        <a:rPr lang="en-US" sz="1400" b="1" dirty="0">
                          <a:solidFill>
                            <a:srgbClr val="550000"/>
                          </a:solidFill>
                          <a:latin typeface="Calibri" pitchFamily="34" charset="0"/>
                          <a:ea typeface="Times New Roman"/>
                          <a:cs typeface="Calibri" pitchFamily="34" charset="0"/>
                        </a:rPr>
                        <a:t>Habits &amp; Behaviors</a:t>
                      </a:r>
                      <a:endParaRPr lang="en-US" sz="1400" dirty="0">
                        <a:latin typeface="Calibri" pitchFamily="34" charset="0"/>
                        <a:ea typeface="Calibri"/>
                        <a:cs typeface="Calibri" pitchFamily="34" charset="0"/>
                      </a:endParaRPr>
                    </a:p>
                  </a:txBody>
                  <a:tcPr marL="38100" marR="38100" marT="38100" marB="38100"/>
                </a:tc>
                <a:extLst>
                  <a:ext uri="{0D108BD9-81ED-4DB2-BD59-A6C34878D82A}">
                    <a16:rowId xmlns:a16="http://schemas.microsoft.com/office/drawing/2014/main" val="10000"/>
                  </a:ext>
                </a:extLst>
              </a:tr>
              <a:tr h="0">
                <a:tc>
                  <a:txBody>
                    <a:bodyPr/>
                    <a:lstStyle/>
                    <a:p>
                      <a:pPr marL="0" marR="0">
                        <a:lnSpc>
                          <a:spcPct val="100000"/>
                        </a:lnSpc>
                        <a:spcBef>
                          <a:spcPts val="0"/>
                        </a:spcBef>
                        <a:spcAft>
                          <a:spcPts val="0"/>
                        </a:spcAft>
                      </a:pPr>
                      <a:r>
                        <a:rPr lang="en-US" sz="1400" dirty="0">
                          <a:solidFill>
                            <a:srgbClr val="550000"/>
                          </a:solidFill>
                          <a:latin typeface="Calibri" pitchFamily="34" charset="0"/>
                          <a:ea typeface="Times New Roman"/>
                          <a:cs typeface="Calibri" pitchFamily="34" charset="0"/>
                        </a:rPr>
                        <a:t>1. Self Awareness</a:t>
                      </a:r>
                      <a:endParaRPr lang="en-US" sz="1400" dirty="0">
                        <a:latin typeface="Calibri" pitchFamily="34" charset="0"/>
                        <a:ea typeface="Calibri"/>
                        <a:cs typeface="Calibri" pitchFamily="34" charset="0"/>
                      </a:endParaRPr>
                    </a:p>
                  </a:txBody>
                  <a:tcPr marL="38100" marR="38100" marT="38100" marB="38100"/>
                </a:tc>
                <a:tc>
                  <a:txBody>
                    <a:bodyPr/>
                    <a:lstStyle/>
                    <a:p>
                      <a:pPr marL="0" marR="0">
                        <a:lnSpc>
                          <a:spcPct val="100000"/>
                        </a:lnSpc>
                        <a:spcBef>
                          <a:spcPts val="0"/>
                        </a:spcBef>
                        <a:spcAft>
                          <a:spcPts val="0"/>
                        </a:spcAft>
                      </a:pPr>
                      <a:r>
                        <a:rPr lang="en-US" sz="1400" dirty="0">
                          <a:solidFill>
                            <a:srgbClr val="550000"/>
                          </a:solidFill>
                          <a:latin typeface="Calibri" pitchFamily="34" charset="0"/>
                          <a:ea typeface="Times New Roman"/>
                          <a:cs typeface="Calibri" pitchFamily="34" charset="0"/>
                        </a:rPr>
                        <a:t>1. Be Proactive: Responsibility/Initiative</a:t>
                      </a:r>
                      <a:endParaRPr lang="en-US" sz="1400" dirty="0">
                        <a:latin typeface="Calibri" pitchFamily="34" charset="0"/>
                        <a:ea typeface="Calibri"/>
                        <a:cs typeface="Calibri" pitchFamily="34" charset="0"/>
                      </a:endParaRPr>
                    </a:p>
                  </a:txBody>
                  <a:tcPr marL="38100" marR="38100" marT="38100" marB="38100"/>
                </a:tc>
                <a:extLst>
                  <a:ext uri="{0D108BD9-81ED-4DB2-BD59-A6C34878D82A}">
                    <a16:rowId xmlns:a16="http://schemas.microsoft.com/office/drawing/2014/main" val="10001"/>
                  </a:ext>
                </a:extLst>
              </a:tr>
              <a:tr h="0">
                <a:tc>
                  <a:txBody>
                    <a:bodyPr/>
                    <a:lstStyle/>
                    <a:p>
                      <a:pPr marL="0" marR="0">
                        <a:lnSpc>
                          <a:spcPct val="100000"/>
                        </a:lnSpc>
                        <a:spcBef>
                          <a:spcPts val="0"/>
                        </a:spcBef>
                        <a:spcAft>
                          <a:spcPts val="0"/>
                        </a:spcAft>
                      </a:pPr>
                      <a:r>
                        <a:rPr lang="en-US" sz="1400" dirty="0">
                          <a:solidFill>
                            <a:srgbClr val="550000"/>
                          </a:solidFill>
                          <a:latin typeface="Calibri" pitchFamily="34" charset="0"/>
                          <a:ea typeface="Times New Roman"/>
                          <a:cs typeface="Calibri" pitchFamily="34" charset="0"/>
                        </a:rPr>
                        <a:t>2. Personal Motivation</a:t>
                      </a:r>
                      <a:endParaRPr lang="en-US" sz="1400" dirty="0">
                        <a:latin typeface="Calibri" pitchFamily="34" charset="0"/>
                        <a:ea typeface="Calibri"/>
                        <a:cs typeface="Calibri" pitchFamily="34" charset="0"/>
                      </a:endParaRPr>
                    </a:p>
                  </a:txBody>
                  <a:tcPr marL="38100" marR="38100" marT="38100" marB="38100"/>
                </a:tc>
                <a:tc>
                  <a:txBody>
                    <a:bodyPr/>
                    <a:lstStyle/>
                    <a:p>
                      <a:pPr marL="0" marR="0">
                        <a:lnSpc>
                          <a:spcPct val="100000"/>
                        </a:lnSpc>
                        <a:spcBef>
                          <a:spcPts val="0"/>
                        </a:spcBef>
                        <a:spcAft>
                          <a:spcPts val="0"/>
                        </a:spcAft>
                      </a:pPr>
                      <a:r>
                        <a:rPr lang="en-US" sz="1400" dirty="0">
                          <a:solidFill>
                            <a:srgbClr val="550000"/>
                          </a:solidFill>
                          <a:latin typeface="Calibri" pitchFamily="34" charset="0"/>
                          <a:ea typeface="Times New Roman"/>
                          <a:cs typeface="Calibri" pitchFamily="34" charset="0"/>
                        </a:rPr>
                        <a:t>2. Begin with the End in Mind: Vision/Values</a:t>
                      </a:r>
                      <a:endParaRPr lang="en-US" sz="1400" dirty="0">
                        <a:latin typeface="Calibri" pitchFamily="34" charset="0"/>
                        <a:ea typeface="Calibri"/>
                        <a:cs typeface="Calibri" pitchFamily="34" charset="0"/>
                      </a:endParaRPr>
                    </a:p>
                  </a:txBody>
                  <a:tcPr marL="38100" marR="38100" marT="38100" marB="38100"/>
                </a:tc>
                <a:extLst>
                  <a:ext uri="{0D108BD9-81ED-4DB2-BD59-A6C34878D82A}">
                    <a16:rowId xmlns:a16="http://schemas.microsoft.com/office/drawing/2014/main" val="10002"/>
                  </a:ext>
                </a:extLst>
              </a:tr>
              <a:tr h="0">
                <a:tc>
                  <a:txBody>
                    <a:bodyPr/>
                    <a:lstStyle/>
                    <a:p>
                      <a:pPr marL="0" marR="0">
                        <a:lnSpc>
                          <a:spcPct val="100000"/>
                        </a:lnSpc>
                        <a:spcBef>
                          <a:spcPts val="0"/>
                        </a:spcBef>
                        <a:spcAft>
                          <a:spcPts val="0"/>
                        </a:spcAft>
                      </a:pPr>
                      <a:r>
                        <a:rPr lang="en-US" sz="1400" dirty="0">
                          <a:solidFill>
                            <a:srgbClr val="550000"/>
                          </a:solidFill>
                          <a:latin typeface="Calibri" pitchFamily="34" charset="0"/>
                          <a:ea typeface="Times New Roman"/>
                          <a:cs typeface="Calibri" pitchFamily="34" charset="0"/>
                        </a:rPr>
                        <a:t>3. Self Regulation</a:t>
                      </a:r>
                      <a:endParaRPr lang="en-US" sz="1400" dirty="0">
                        <a:latin typeface="Calibri" pitchFamily="34" charset="0"/>
                        <a:ea typeface="Calibri"/>
                        <a:cs typeface="Calibri" pitchFamily="34" charset="0"/>
                      </a:endParaRPr>
                    </a:p>
                  </a:txBody>
                  <a:tcPr marL="38100" marR="38100" marT="38100" marB="38100"/>
                </a:tc>
                <a:tc>
                  <a:txBody>
                    <a:bodyPr/>
                    <a:lstStyle/>
                    <a:p>
                      <a:pPr marL="0" marR="0">
                        <a:lnSpc>
                          <a:spcPct val="100000"/>
                        </a:lnSpc>
                        <a:spcBef>
                          <a:spcPts val="0"/>
                        </a:spcBef>
                        <a:spcAft>
                          <a:spcPts val="0"/>
                        </a:spcAft>
                      </a:pPr>
                      <a:r>
                        <a:rPr lang="en-US" sz="1400" dirty="0">
                          <a:solidFill>
                            <a:srgbClr val="550000"/>
                          </a:solidFill>
                          <a:latin typeface="Calibri" pitchFamily="34" charset="0"/>
                          <a:ea typeface="Times New Roman"/>
                          <a:cs typeface="Calibri" pitchFamily="34" charset="0"/>
                        </a:rPr>
                        <a:t>3. Put First Things First: Integrity/Execution </a:t>
                      </a:r>
                      <a:endParaRPr lang="en-US" sz="1400" dirty="0">
                        <a:latin typeface="Calibri" pitchFamily="34" charset="0"/>
                        <a:ea typeface="Calibri"/>
                        <a:cs typeface="Calibri" pitchFamily="34" charset="0"/>
                      </a:endParaRPr>
                    </a:p>
                  </a:txBody>
                  <a:tcPr marL="38100" marR="38100" marT="38100" marB="38100"/>
                </a:tc>
                <a:extLst>
                  <a:ext uri="{0D108BD9-81ED-4DB2-BD59-A6C34878D82A}">
                    <a16:rowId xmlns:a16="http://schemas.microsoft.com/office/drawing/2014/main" val="10003"/>
                  </a:ext>
                </a:extLst>
              </a:tr>
              <a:tr h="210408">
                <a:tc>
                  <a:txBody>
                    <a:bodyPr/>
                    <a:lstStyle/>
                    <a:p>
                      <a:pPr marL="0" marR="0">
                        <a:lnSpc>
                          <a:spcPct val="100000"/>
                        </a:lnSpc>
                        <a:spcBef>
                          <a:spcPts val="0"/>
                        </a:spcBef>
                        <a:spcAft>
                          <a:spcPts val="0"/>
                        </a:spcAft>
                      </a:pPr>
                      <a:r>
                        <a:rPr lang="en-US" sz="1400" dirty="0">
                          <a:solidFill>
                            <a:srgbClr val="550000"/>
                          </a:solidFill>
                          <a:latin typeface="Calibri" pitchFamily="34" charset="0"/>
                          <a:ea typeface="Times New Roman"/>
                          <a:cs typeface="Calibri" pitchFamily="34" charset="0"/>
                        </a:rPr>
                        <a:t>4. Social Skills</a:t>
                      </a:r>
                      <a:endParaRPr lang="en-US" sz="1400" dirty="0">
                        <a:latin typeface="Calibri" pitchFamily="34" charset="0"/>
                        <a:ea typeface="Calibri"/>
                        <a:cs typeface="Calibri" pitchFamily="34" charset="0"/>
                      </a:endParaRPr>
                    </a:p>
                  </a:txBody>
                  <a:tcPr marL="38100" marR="38100" marT="38100" marB="38100"/>
                </a:tc>
                <a:tc>
                  <a:txBody>
                    <a:bodyPr/>
                    <a:lstStyle/>
                    <a:p>
                      <a:pPr marL="0" marR="0">
                        <a:lnSpc>
                          <a:spcPct val="100000"/>
                        </a:lnSpc>
                        <a:spcBef>
                          <a:spcPts val="0"/>
                        </a:spcBef>
                        <a:spcAft>
                          <a:spcPts val="0"/>
                        </a:spcAft>
                      </a:pPr>
                      <a:r>
                        <a:rPr lang="en-US" sz="1400" dirty="0">
                          <a:solidFill>
                            <a:srgbClr val="550000"/>
                          </a:solidFill>
                          <a:latin typeface="Calibri" pitchFamily="34" charset="0"/>
                          <a:ea typeface="Times New Roman"/>
                          <a:cs typeface="Calibri" pitchFamily="34" charset="0"/>
                        </a:rPr>
                        <a:t>4. Think Win-Win: Mutual Respect/Benefit </a:t>
                      </a:r>
                      <a:br>
                        <a:rPr lang="en-US" sz="1400" dirty="0">
                          <a:solidFill>
                            <a:srgbClr val="550000"/>
                          </a:solidFill>
                          <a:latin typeface="Calibri" pitchFamily="34" charset="0"/>
                          <a:ea typeface="Times New Roman"/>
                          <a:cs typeface="Calibri" pitchFamily="34" charset="0"/>
                        </a:rPr>
                      </a:br>
                      <a:r>
                        <a:rPr lang="en-US" sz="1400" dirty="0">
                          <a:solidFill>
                            <a:srgbClr val="550000"/>
                          </a:solidFill>
                          <a:latin typeface="Calibri" pitchFamily="34" charset="0"/>
                          <a:ea typeface="Times New Roman"/>
                          <a:cs typeface="Calibri" pitchFamily="34" charset="0"/>
                        </a:rPr>
                        <a:t>6. Synergize: Creative Cooperation</a:t>
                      </a:r>
                      <a:endParaRPr lang="en-US" sz="1400" dirty="0">
                        <a:latin typeface="Calibri" pitchFamily="34" charset="0"/>
                        <a:ea typeface="Calibri"/>
                        <a:cs typeface="Calibri" pitchFamily="34" charset="0"/>
                      </a:endParaRPr>
                    </a:p>
                  </a:txBody>
                  <a:tcPr marL="38100" marR="38100" marT="38100" marB="38100"/>
                </a:tc>
                <a:extLst>
                  <a:ext uri="{0D108BD9-81ED-4DB2-BD59-A6C34878D82A}">
                    <a16:rowId xmlns:a16="http://schemas.microsoft.com/office/drawing/2014/main" val="10004"/>
                  </a:ext>
                </a:extLst>
              </a:tr>
              <a:tr h="0">
                <a:tc>
                  <a:txBody>
                    <a:bodyPr/>
                    <a:lstStyle/>
                    <a:p>
                      <a:pPr marL="0" marR="0">
                        <a:lnSpc>
                          <a:spcPct val="100000"/>
                        </a:lnSpc>
                        <a:spcBef>
                          <a:spcPts val="0"/>
                        </a:spcBef>
                        <a:spcAft>
                          <a:spcPts val="0"/>
                        </a:spcAft>
                      </a:pPr>
                      <a:r>
                        <a:rPr lang="en-US" sz="1400" dirty="0">
                          <a:solidFill>
                            <a:srgbClr val="550000"/>
                          </a:solidFill>
                          <a:latin typeface="Calibri" pitchFamily="34" charset="0"/>
                          <a:ea typeface="Times New Roman"/>
                          <a:cs typeface="Calibri" pitchFamily="34" charset="0"/>
                        </a:rPr>
                        <a:t>5. Empathy</a:t>
                      </a:r>
                      <a:endParaRPr lang="en-US" sz="1400" dirty="0">
                        <a:latin typeface="Calibri" pitchFamily="34" charset="0"/>
                        <a:ea typeface="Calibri"/>
                        <a:cs typeface="Calibri" pitchFamily="34" charset="0"/>
                      </a:endParaRPr>
                    </a:p>
                  </a:txBody>
                  <a:tcPr marL="38100" marR="38100" marT="38100" marB="38100"/>
                </a:tc>
                <a:tc>
                  <a:txBody>
                    <a:bodyPr/>
                    <a:lstStyle/>
                    <a:p>
                      <a:pPr marL="0" marR="0">
                        <a:lnSpc>
                          <a:spcPct val="100000"/>
                        </a:lnSpc>
                        <a:spcBef>
                          <a:spcPts val="0"/>
                        </a:spcBef>
                        <a:spcAft>
                          <a:spcPts val="0"/>
                        </a:spcAft>
                      </a:pPr>
                      <a:r>
                        <a:rPr lang="en-US" sz="1400" dirty="0">
                          <a:solidFill>
                            <a:srgbClr val="550000"/>
                          </a:solidFill>
                          <a:latin typeface="Calibri" pitchFamily="34" charset="0"/>
                          <a:ea typeface="Times New Roman"/>
                          <a:cs typeface="Calibri" pitchFamily="34" charset="0"/>
                        </a:rPr>
                        <a:t>5. Seek First to Understand, Then to be Understood: Mutual Understanding</a:t>
                      </a:r>
                      <a:endParaRPr lang="en-US" sz="1400" dirty="0">
                        <a:latin typeface="Calibri" pitchFamily="34" charset="0"/>
                        <a:ea typeface="Calibri"/>
                        <a:cs typeface="Calibri" pitchFamily="34" charset="0"/>
                      </a:endParaRPr>
                    </a:p>
                  </a:txBody>
                  <a:tcPr marL="38100" marR="38100" marT="38100" marB="38100"/>
                </a:tc>
                <a:extLst>
                  <a:ext uri="{0D108BD9-81ED-4DB2-BD59-A6C34878D82A}">
                    <a16:rowId xmlns:a16="http://schemas.microsoft.com/office/drawing/2014/main" val="10005"/>
                  </a:ext>
                </a:extLst>
              </a:tr>
              <a:tr h="0">
                <a:tc>
                  <a:txBody>
                    <a:bodyPr/>
                    <a:lstStyle/>
                    <a:p>
                      <a:pPr marL="0" marR="0" algn="l" defTabSz="824789" rtl="0" eaLnBrk="1" latinLnBrk="0" hangingPunct="1">
                        <a:lnSpc>
                          <a:spcPct val="100000"/>
                        </a:lnSpc>
                        <a:spcBef>
                          <a:spcPts val="0"/>
                        </a:spcBef>
                        <a:spcAft>
                          <a:spcPts val="0"/>
                        </a:spcAft>
                      </a:pPr>
                      <a:r>
                        <a:rPr lang="en-US" sz="1400" kern="1200" dirty="0">
                          <a:solidFill>
                            <a:srgbClr val="550000"/>
                          </a:solidFill>
                          <a:latin typeface="Calibri" pitchFamily="34" charset="0"/>
                          <a:ea typeface="Times New Roman"/>
                          <a:cs typeface="Calibri" pitchFamily="34" charset="0"/>
                        </a:rPr>
                        <a:t>6. Continuous  Seeking</a:t>
                      </a:r>
                    </a:p>
                  </a:txBody>
                  <a:tcPr marL="38100" marR="38100" marT="38100" marB="38100"/>
                </a:tc>
                <a:tc>
                  <a:txBody>
                    <a:bodyPr/>
                    <a:lstStyle/>
                    <a:p>
                      <a:pPr marL="0" marR="0">
                        <a:lnSpc>
                          <a:spcPct val="100000"/>
                        </a:lnSpc>
                        <a:spcBef>
                          <a:spcPts val="0"/>
                        </a:spcBef>
                        <a:spcAft>
                          <a:spcPts val="0"/>
                        </a:spcAft>
                      </a:pPr>
                      <a:r>
                        <a:rPr lang="en-US" sz="1400" dirty="0">
                          <a:solidFill>
                            <a:srgbClr val="550000"/>
                          </a:solidFill>
                          <a:latin typeface="Calibri" pitchFamily="34" charset="0"/>
                          <a:ea typeface="Times New Roman"/>
                          <a:cs typeface="Calibri" pitchFamily="34" charset="0"/>
                        </a:rPr>
                        <a:t>7. Sharpen The Say: Renewal</a:t>
                      </a:r>
                      <a:endParaRPr lang="en-US" sz="1400" dirty="0">
                        <a:latin typeface="Calibri" pitchFamily="34" charset="0"/>
                        <a:ea typeface="Calibri"/>
                        <a:cs typeface="Calibri" pitchFamily="34" charset="0"/>
                      </a:endParaRPr>
                    </a:p>
                  </a:txBody>
                  <a:tcPr marL="38100" marR="38100" marT="38100" marB="38100"/>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1556792"/>
            <a:ext cx="2955925" cy="2955925"/>
          </a:xfrm>
          <a:prstGeom prst="rect">
            <a:avLst/>
          </a:prstGeom>
          <a:noFill/>
          <a:ln w="9525">
            <a:noFill/>
            <a:miter lim="800000"/>
            <a:headEnd/>
            <a:tailEnd/>
          </a:ln>
          <a:effectLst/>
        </p:spPr>
      </p:pic>
      <p:sp>
        <p:nvSpPr>
          <p:cNvPr id="27" name="Title 26"/>
          <p:cNvSpPr>
            <a:spLocks noGrp="1"/>
          </p:cNvSpPr>
          <p:nvPr>
            <p:ph type="title"/>
          </p:nvPr>
        </p:nvSpPr>
        <p:spPr/>
        <p:txBody>
          <a:bodyPr/>
          <a:lstStyle/>
          <a:p>
            <a:pPr>
              <a:defRPr/>
            </a:pPr>
            <a:r>
              <a:rPr lang="en-US" b="1" dirty="0">
                <a:solidFill>
                  <a:schemeClr val="bg1">
                    <a:lumMod val="20000"/>
                    <a:lumOff val="80000"/>
                  </a:schemeClr>
                </a:solidFill>
              </a:rPr>
              <a:t>Kaizen – Continuous Improvement</a:t>
            </a:r>
          </a:p>
        </p:txBody>
      </p:sp>
      <p:sp>
        <p:nvSpPr>
          <p:cNvPr id="10242" name="Text Box 2"/>
          <p:cNvSpPr txBox="1">
            <a:spLocks noChangeArrowheads="1"/>
          </p:cNvSpPr>
          <p:nvPr/>
        </p:nvSpPr>
        <p:spPr bwMode="auto">
          <a:xfrm>
            <a:off x="5148263" y="1557338"/>
            <a:ext cx="3600450" cy="2246312"/>
          </a:xfrm>
          <a:prstGeom prst="rect">
            <a:avLst/>
          </a:prstGeom>
          <a:noFill/>
          <a:ln w="12700">
            <a:noFill/>
            <a:miter lim="800000"/>
            <a:headEnd type="none" w="sm" len="sm"/>
            <a:tailEnd type="none" w="sm" len="sm"/>
          </a:ln>
          <a:effectLst/>
        </p:spPr>
        <p:txBody>
          <a:bodyPr>
            <a:spAutoFit/>
          </a:bodyPr>
          <a:lstStyle/>
          <a:p>
            <a:pPr eaLnBrk="0" hangingPunct="0">
              <a:spcBef>
                <a:spcPct val="50000"/>
              </a:spcBef>
              <a:defRPr/>
            </a:pPr>
            <a:r>
              <a:rPr lang="en-US" sz="2000" b="1" dirty="0">
                <a:solidFill>
                  <a:schemeClr val="bg1">
                    <a:lumMod val="20000"/>
                    <a:lumOff val="80000"/>
                  </a:schemeClr>
                </a:solidFill>
                <a:latin typeface="Calibri" pitchFamily="34" charset="0"/>
                <a:cs typeface="Calibri" pitchFamily="34" charset="0"/>
              </a:rPr>
              <a:t>Is the continuous elimination of wastes to retain and increase values, elimination of repetitive human tasks to automated machine tasks and transforming difficult tasks to easy tasks through innovation</a:t>
            </a:r>
          </a:p>
        </p:txBody>
      </p:sp>
      <p:sp>
        <p:nvSpPr>
          <p:cNvPr id="10" name="Freeform 37"/>
          <p:cNvSpPr>
            <a:spLocks/>
          </p:cNvSpPr>
          <p:nvPr/>
        </p:nvSpPr>
        <p:spPr bwMode="auto">
          <a:xfrm>
            <a:off x="979488" y="2420938"/>
            <a:ext cx="1328737" cy="561975"/>
          </a:xfrm>
          <a:custGeom>
            <a:avLst/>
            <a:gdLst/>
            <a:ahLst/>
            <a:cxnLst>
              <a:cxn ang="0">
                <a:pos x="853" y="30"/>
              </a:cxn>
              <a:cxn ang="0">
                <a:pos x="949" y="15"/>
              </a:cxn>
              <a:cxn ang="0">
                <a:pos x="1258" y="15"/>
              </a:cxn>
              <a:cxn ang="0">
                <a:pos x="1315" y="61"/>
              </a:cxn>
              <a:cxn ang="0">
                <a:pos x="1356" y="107"/>
              </a:cxn>
              <a:cxn ang="0">
                <a:pos x="1452" y="184"/>
              </a:cxn>
              <a:cxn ang="0">
                <a:pos x="1490" y="217"/>
              </a:cxn>
              <a:cxn ang="0">
                <a:pos x="1530" y="247"/>
              </a:cxn>
              <a:cxn ang="0">
                <a:pos x="1628" y="263"/>
              </a:cxn>
              <a:cxn ang="0">
                <a:pos x="1703" y="293"/>
              </a:cxn>
              <a:cxn ang="0">
                <a:pos x="1724" y="324"/>
              </a:cxn>
              <a:cxn ang="0">
                <a:pos x="1782" y="370"/>
              </a:cxn>
              <a:cxn ang="0">
                <a:pos x="1801" y="543"/>
              </a:cxn>
              <a:cxn ang="0">
                <a:pos x="1859" y="633"/>
              </a:cxn>
              <a:cxn ang="0">
                <a:pos x="1801" y="773"/>
              </a:cxn>
              <a:cxn ang="0">
                <a:pos x="1782" y="804"/>
              </a:cxn>
              <a:cxn ang="0">
                <a:pos x="1661" y="850"/>
              </a:cxn>
              <a:cxn ang="0">
                <a:pos x="1628" y="850"/>
              </a:cxn>
              <a:cxn ang="0">
                <a:pos x="1588" y="867"/>
              </a:cxn>
              <a:cxn ang="0">
                <a:pos x="1569" y="898"/>
              </a:cxn>
              <a:cxn ang="0">
                <a:pos x="1530" y="929"/>
              </a:cxn>
              <a:cxn ang="0">
                <a:pos x="1490" y="944"/>
              </a:cxn>
              <a:cxn ang="0">
                <a:pos x="1413" y="975"/>
              </a:cxn>
              <a:cxn ang="0">
                <a:pos x="1200" y="960"/>
              </a:cxn>
              <a:cxn ang="0">
                <a:pos x="1162" y="929"/>
              </a:cxn>
              <a:cxn ang="0">
                <a:pos x="891" y="914"/>
              </a:cxn>
              <a:cxn ang="0">
                <a:pos x="831" y="944"/>
              </a:cxn>
              <a:cxn ang="0">
                <a:pos x="522" y="960"/>
              </a:cxn>
              <a:cxn ang="0">
                <a:pos x="484" y="929"/>
              </a:cxn>
              <a:cxn ang="0">
                <a:pos x="445" y="898"/>
              </a:cxn>
              <a:cxn ang="0">
                <a:pos x="426" y="867"/>
              </a:cxn>
              <a:cxn ang="0">
                <a:pos x="348" y="804"/>
              </a:cxn>
              <a:cxn ang="0">
                <a:pos x="271" y="773"/>
              </a:cxn>
              <a:cxn ang="0">
                <a:pos x="213" y="725"/>
              </a:cxn>
              <a:cxn ang="0">
                <a:pos x="154" y="697"/>
              </a:cxn>
              <a:cxn ang="0">
                <a:pos x="96" y="681"/>
              </a:cxn>
              <a:cxn ang="0">
                <a:pos x="0" y="589"/>
              </a:cxn>
              <a:cxn ang="0">
                <a:pos x="19" y="464"/>
              </a:cxn>
              <a:cxn ang="0">
                <a:pos x="119" y="437"/>
              </a:cxn>
              <a:cxn ang="0">
                <a:pos x="271" y="355"/>
              </a:cxn>
              <a:cxn ang="0">
                <a:pos x="290" y="309"/>
              </a:cxn>
              <a:cxn ang="0">
                <a:pos x="326" y="138"/>
              </a:cxn>
              <a:cxn ang="0">
                <a:pos x="369" y="107"/>
              </a:cxn>
              <a:cxn ang="0">
                <a:pos x="497" y="90"/>
              </a:cxn>
              <a:cxn ang="0">
                <a:pos x="557" y="113"/>
              </a:cxn>
              <a:cxn ang="0">
                <a:pos x="697" y="124"/>
              </a:cxn>
              <a:cxn ang="0">
                <a:pos x="755" y="107"/>
              </a:cxn>
              <a:cxn ang="0">
                <a:pos x="774" y="46"/>
              </a:cxn>
            </a:cxnLst>
            <a:rect l="0" t="0" r="r" b="b"/>
            <a:pathLst>
              <a:path w="1859" h="975">
                <a:moveTo>
                  <a:pt x="755" y="46"/>
                </a:moveTo>
                <a:lnTo>
                  <a:pt x="812" y="46"/>
                </a:lnTo>
                <a:lnTo>
                  <a:pt x="853" y="30"/>
                </a:lnTo>
                <a:lnTo>
                  <a:pt x="891" y="30"/>
                </a:lnTo>
                <a:lnTo>
                  <a:pt x="910" y="15"/>
                </a:lnTo>
                <a:lnTo>
                  <a:pt x="949" y="15"/>
                </a:lnTo>
                <a:lnTo>
                  <a:pt x="968" y="0"/>
                </a:lnTo>
                <a:lnTo>
                  <a:pt x="1258" y="0"/>
                </a:lnTo>
                <a:lnTo>
                  <a:pt x="1258" y="15"/>
                </a:lnTo>
                <a:lnTo>
                  <a:pt x="1277" y="15"/>
                </a:lnTo>
                <a:lnTo>
                  <a:pt x="1315" y="46"/>
                </a:lnTo>
                <a:lnTo>
                  <a:pt x="1315" y="61"/>
                </a:lnTo>
                <a:lnTo>
                  <a:pt x="1336" y="76"/>
                </a:lnTo>
                <a:lnTo>
                  <a:pt x="1336" y="107"/>
                </a:lnTo>
                <a:lnTo>
                  <a:pt x="1356" y="107"/>
                </a:lnTo>
                <a:lnTo>
                  <a:pt x="1356" y="124"/>
                </a:lnTo>
                <a:lnTo>
                  <a:pt x="1432" y="184"/>
                </a:lnTo>
                <a:lnTo>
                  <a:pt x="1452" y="184"/>
                </a:lnTo>
                <a:lnTo>
                  <a:pt x="1473" y="199"/>
                </a:lnTo>
                <a:lnTo>
                  <a:pt x="1473" y="217"/>
                </a:lnTo>
                <a:lnTo>
                  <a:pt x="1490" y="217"/>
                </a:lnTo>
                <a:lnTo>
                  <a:pt x="1511" y="230"/>
                </a:lnTo>
                <a:lnTo>
                  <a:pt x="1530" y="230"/>
                </a:lnTo>
                <a:lnTo>
                  <a:pt x="1530" y="247"/>
                </a:lnTo>
                <a:lnTo>
                  <a:pt x="1588" y="247"/>
                </a:lnTo>
                <a:lnTo>
                  <a:pt x="1588" y="263"/>
                </a:lnTo>
                <a:lnTo>
                  <a:pt x="1628" y="263"/>
                </a:lnTo>
                <a:lnTo>
                  <a:pt x="1665" y="278"/>
                </a:lnTo>
                <a:lnTo>
                  <a:pt x="1684" y="293"/>
                </a:lnTo>
                <a:lnTo>
                  <a:pt x="1703" y="293"/>
                </a:lnTo>
                <a:lnTo>
                  <a:pt x="1703" y="309"/>
                </a:lnTo>
                <a:lnTo>
                  <a:pt x="1724" y="309"/>
                </a:lnTo>
                <a:lnTo>
                  <a:pt x="1724" y="324"/>
                </a:lnTo>
                <a:lnTo>
                  <a:pt x="1742" y="324"/>
                </a:lnTo>
                <a:lnTo>
                  <a:pt x="1742" y="339"/>
                </a:lnTo>
                <a:lnTo>
                  <a:pt x="1782" y="370"/>
                </a:lnTo>
                <a:lnTo>
                  <a:pt x="1782" y="385"/>
                </a:lnTo>
                <a:lnTo>
                  <a:pt x="1801" y="385"/>
                </a:lnTo>
                <a:lnTo>
                  <a:pt x="1801" y="543"/>
                </a:lnTo>
                <a:lnTo>
                  <a:pt x="1820" y="572"/>
                </a:lnTo>
                <a:lnTo>
                  <a:pt x="1820" y="604"/>
                </a:lnTo>
                <a:lnTo>
                  <a:pt x="1859" y="633"/>
                </a:lnTo>
                <a:lnTo>
                  <a:pt x="1859" y="743"/>
                </a:lnTo>
                <a:lnTo>
                  <a:pt x="1820" y="773"/>
                </a:lnTo>
                <a:lnTo>
                  <a:pt x="1801" y="773"/>
                </a:lnTo>
                <a:lnTo>
                  <a:pt x="1801" y="789"/>
                </a:lnTo>
                <a:lnTo>
                  <a:pt x="1782" y="789"/>
                </a:lnTo>
                <a:lnTo>
                  <a:pt x="1782" y="804"/>
                </a:lnTo>
                <a:lnTo>
                  <a:pt x="1724" y="804"/>
                </a:lnTo>
                <a:lnTo>
                  <a:pt x="1703" y="821"/>
                </a:lnTo>
                <a:lnTo>
                  <a:pt x="1661" y="850"/>
                </a:lnTo>
                <a:lnTo>
                  <a:pt x="1645" y="835"/>
                </a:lnTo>
                <a:lnTo>
                  <a:pt x="1628" y="835"/>
                </a:lnTo>
                <a:lnTo>
                  <a:pt x="1628" y="850"/>
                </a:lnTo>
                <a:lnTo>
                  <a:pt x="1607" y="850"/>
                </a:lnTo>
                <a:lnTo>
                  <a:pt x="1607" y="867"/>
                </a:lnTo>
                <a:lnTo>
                  <a:pt x="1588" y="867"/>
                </a:lnTo>
                <a:lnTo>
                  <a:pt x="1588" y="881"/>
                </a:lnTo>
                <a:lnTo>
                  <a:pt x="1569" y="881"/>
                </a:lnTo>
                <a:lnTo>
                  <a:pt x="1569" y="898"/>
                </a:lnTo>
                <a:lnTo>
                  <a:pt x="1549" y="898"/>
                </a:lnTo>
                <a:lnTo>
                  <a:pt x="1549" y="914"/>
                </a:lnTo>
                <a:lnTo>
                  <a:pt x="1530" y="929"/>
                </a:lnTo>
                <a:lnTo>
                  <a:pt x="1511" y="929"/>
                </a:lnTo>
                <a:lnTo>
                  <a:pt x="1511" y="944"/>
                </a:lnTo>
                <a:lnTo>
                  <a:pt x="1490" y="944"/>
                </a:lnTo>
                <a:lnTo>
                  <a:pt x="1473" y="960"/>
                </a:lnTo>
                <a:lnTo>
                  <a:pt x="1413" y="960"/>
                </a:lnTo>
                <a:lnTo>
                  <a:pt x="1413" y="975"/>
                </a:lnTo>
                <a:lnTo>
                  <a:pt x="1238" y="975"/>
                </a:lnTo>
                <a:lnTo>
                  <a:pt x="1238" y="960"/>
                </a:lnTo>
                <a:lnTo>
                  <a:pt x="1200" y="960"/>
                </a:lnTo>
                <a:lnTo>
                  <a:pt x="1200" y="944"/>
                </a:lnTo>
                <a:lnTo>
                  <a:pt x="1162" y="944"/>
                </a:lnTo>
                <a:lnTo>
                  <a:pt x="1162" y="929"/>
                </a:lnTo>
                <a:lnTo>
                  <a:pt x="1085" y="929"/>
                </a:lnTo>
                <a:lnTo>
                  <a:pt x="1085" y="914"/>
                </a:lnTo>
                <a:lnTo>
                  <a:pt x="891" y="914"/>
                </a:lnTo>
                <a:lnTo>
                  <a:pt x="891" y="929"/>
                </a:lnTo>
                <a:lnTo>
                  <a:pt x="831" y="929"/>
                </a:lnTo>
                <a:lnTo>
                  <a:pt x="831" y="944"/>
                </a:lnTo>
                <a:lnTo>
                  <a:pt x="735" y="944"/>
                </a:lnTo>
                <a:lnTo>
                  <a:pt x="735" y="960"/>
                </a:lnTo>
                <a:lnTo>
                  <a:pt x="522" y="960"/>
                </a:lnTo>
                <a:lnTo>
                  <a:pt x="522" y="944"/>
                </a:lnTo>
                <a:lnTo>
                  <a:pt x="503" y="944"/>
                </a:lnTo>
                <a:lnTo>
                  <a:pt x="484" y="929"/>
                </a:lnTo>
                <a:lnTo>
                  <a:pt x="463" y="929"/>
                </a:lnTo>
                <a:lnTo>
                  <a:pt x="463" y="914"/>
                </a:lnTo>
                <a:lnTo>
                  <a:pt x="445" y="898"/>
                </a:lnTo>
                <a:lnTo>
                  <a:pt x="445" y="881"/>
                </a:lnTo>
                <a:lnTo>
                  <a:pt x="426" y="881"/>
                </a:lnTo>
                <a:lnTo>
                  <a:pt x="426" y="867"/>
                </a:lnTo>
                <a:lnTo>
                  <a:pt x="386" y="850"/>
                </a:lnTo>
                <a:lnTo>
                  <a:pt x="386" y="835"/>
                </a:lnTo>
                <a:lnTo>
                  <a:pt x="348" y="804"/>
                </a:lnTo>
                <a:lnTo>
                  <a:pt x="326" y="804"/>
                </a:lnTo>
                <a:lnTo>
                  <a:pt x="309" y="789"/>
                </a:lnTo>
                <a:lnTo>
                  <a:pt x="271" y="773"/>
                </a:lnTo>
                <a:lnTo>
                  <a:pt x="230" y="743"/>
                </a:lnTo>
                <a:lnTo>
                  <a:pt x="213" y="743"/>
                </a:lnTo>
                <a:lnTo>
                  <a:pt x="213" y="725"/>
                </a:lnTo>
                <a:lnTo>
                  <a:pt x="192" y="712"/>
                </a:lnTo>
                <a:lnTo>
                  <a:pt x="154" y="712"/>
                </a:lnTo>
                <a:lnTo>
                  <a:pt x="154" y="697"/>
                </a:lnTo>
                <a:lnTo>
                  <a:pt x="115" y="697"/>
                </a:lnTo>
                <a:lnTo>
                  <a:pt x="115" y="681"/>
                </a:lnTo>
                <a:lnTo>
                  <a:pt x="96" y="681"/>
                </a:lnTo>
                <a:lnTo>
                  <a:pt x="19" y="620"/>
                </a:lnTo>
                <a:lnTo>
                  <a:pt x="19" y="589"/>
                </a:lnTo>
                <a:lnTo>
                  <a:pt x="0" y="589"/>
                </a:lnTo>
                <a:lnTo>
                  <a:pt x="0" y="480"/>
                </a:lnTo>
                <a:lnTo>
                  <a:pt x="19" y="480"/>
                </a:lnTo>
                <a:lnTo>
                  <a:pt x="19" y="464"/>
                </a:lnTo>
                <a:lnTo>
                  <a:pt x="38" y="464"/>
                </a:lnTo>
                <a:lnTo>
                  <a:pt x="38" y="449"/>
                </a:lnTo>
                <a:lnTo>
                  <a:pt x="119" y="437"/>
                </a:lnTo>
                <a:lnTo>
                  <a:pt x="154" y="432"/>
                </a:lnTo>
                <a:lnTo>
                  <a:pt x="175" y="432"/>
                </a:lnTo>
                <a:lnTo>
                  <a:pt x="271" y="355"/>
                </a:lnTo>
                <a:lnTo>
                  <a:pt x="271" y="339"/>
                </a:lnTo>
                <a:lnTo>
                  <a:pt x="290" y="324"/>
                </a:lnTo>
                <a:lnTo>
                  <a:pt x="290" y="309"/>
                </a:lnTo>
                <a:lnTo>
                  <a:pt x="309" y="293"/>
                </a:lnTo>
                <a:lnTo>
                  <a:pt x="309" y="169"/>
                </a:lnTo>
                <a:lnTo>
                  <a:pt x="326" y="138"/>
                </a:lnTo>
                <a:lnTo>
                  <a:pt x="348" y="124"/>
                </a:lnTo>
                <a:lnTo>
                  <a:pt x="348" y="107"/>
                </a:lnTo>
                <a:lnTo>
                  <a:pt x="369" y="107"/>
                </a:lnTo>
                <a:lnTo>
                  <a:pt x="369" y="92"/>
                </a:lnTo>
                <a:lnTo>
                  <a:pt x="463" y="92"/>
                </a:lnTo>
                <a:lnTo>
                  <a:pt x="497" y="90"/>
                </a:lnTo>
                <a:lnTo>
                  <a:pt x="528" y="90"/>
                </a:lnTo>
                <a:lnTo>
                  <a:pt x="532" y="82"/>
                </a:lnTo>
                <a:lnTo>
                  <a:pt x="557" y="113"/>
                </a:lnTo>
                <a:lnTo>
                  <a:pt x="545" y="96"/>
                </a:lnTo>
                <a:lnTo>
                  <a:pt x="678" y="138"/>
                </a:lnTo>
                <a:lnTo>
                  <a:pt x="697" y="124"/>
                </a:lnTo>
                <a:lnTo>
                  <a:pt x="735" y="124"/>
                </a:lnTo>
                <a:lnTo>
                  <a:pt x="735" y="107"/>
                </a:lnTo>
                <a:lnTo>
                  <a:pt x="755" y="107"/>
                </a:lnTo>
                <a:lnTo>
                  <a:pt x="755" y="92"/>
                </a:lnTo>
                <a:lnTo>
                  <a:pt x="774" y="92"/>
                </a:lnTo>
                <a:lnTo>
                  <a:pt x="774" y="46"/>
                </a:lnTo>
                <a:lnTo>
                  <a:pt x="812" y="46"/>
                </a:lnTo>
                <a:lnTo>
                  <a:pt x="755" y="46"/>
                </a:lnTo>
                <a:close/>
              </a:path>
            </a:pathLst>
          </a:custGeom>
          <a:solidFill>
            <a:srgbClr val="0000FF"/>
          </a:solidFill>
          <a:ln w="25400">
            <a:solidFill>
              <a:srgbClr val="FFFFFF"/>
            </a:solidFill>
            <a:prstDash val="solid"/>
            <a:round/>
            <a:headEnd/>
            <a:tailEnd/>
          </a:ln>
        </p:spPr>
        <p:txBody>
          <a:bodyP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11" name="Rectangle 38"/>
          <p:cNvSpPr>
            <a:spLocks noChangeArrowheads="1"/>
          </p:cNvSpPr>
          <p:nvPr/>
        </p:nvSpPr>
        <p:spPr bwMode="auto">
          <a:xfrm>
            <a:off x="3821113" y="2247900"/>
            <a:ext cx="1208087" cy="320675"/>
          </a:xfrm>
          <a:prstGeom prst="rect">
            <a:avLst/>
          </a:prstGeom>
          <a:noFill/>
          <a:ln w="9525">
            <a:noFill/>
            <a:miter lim="800000"/>
            <a:headEnd/>
            <a:tailEnd/>
          </a:ln>
        </p:spPr>
        <p:txBody>
          <a:bodyP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12" name="Rectangle 39"/>
          <p:cNvSpPr>
            <a:spLocks noChangeArrowheads="1"/>
          </p:cNvSpPr>
          <p:nvPr/>
        </p:nvSpPr>
        <p:spPr bwMode="auto">
          <a:xfrm>
            <a:off x="3833813" y="2268538"/>
            <a:ext cx="1039812" cy="277812"/>
          </a:xfrm>
          <a:prstGeom prst="rect">
            <a:avLst/>
          </a:prstGeom>
          <a:noFill/>
          <a:ln w="9525">
            <a:noFill/>
            <a:miter lim="800000"/>
            <a:headEnd/>
            <a:tailEnd/>
          </a:ln>
        </p:spPr>
        <p:txBody>
          <a:bodyPr wrap="none" lIns="0" tIns="0" rIns="0" bIns="0">
            <a:spAutoFit/>
          </a:bodyPr>
          <a:lstStyle/>
          <a:p>
            <a:pPr eaLnBrk="0" hangingPunct="0">
              <a:defRPr/>
            </a:pPr>
            <a:r>
              <a:rPr lang="en-US" sz="1800" b="1" dirty="0">
                <a:solidFill>
                  <a:schemeClr val="bg1">
                    <a:lumMod val="20000"/>
                    <a:lumOff val="80000"/>
                  </a:schemeClr>
                </a:solidFill>
                <a:latin typeface="Calibri" pitchFamily="34" charset="0"/>
                <a:cs typeface="Calibri" pitchFamily="34" charset="0"/>
              </a:rPr>
              <a:t>Leadership</a:t>
            </a:r>
            <a:endParaRPr lang="en-US" dirty="0">
              <a:solidFill>
                <a:schemeClr val="bg1">
                  <a:lumMod val="20000"/>
                  <a:lumOff val="80000"/>
                </a:schemeClr>
              </a:solidFill>
              <a:latin typeface="Calibri" pitchFamily="34" charset="0"/>
              <a:cs typeface="Calibri" pitchFamily="34" charset="0"/>
            </a:endParaRPr>
          </a:p>
        </p:txBody>
      </p:sp>
      <p:sp>
        <p:nvSpPr>
          <p:cNvPr id="13" name="Freeform 40"/>
          <p:cNvSpPr>
            <a:spLocks/>
          </p:cNvSpPr>
          <p:nvPr/>
        </p:nvSpPr>
        <p:spPr bwMode="auto">
          <a:xfrm>
            <a:off x="2492375" y="3789363"/>
            <a:ext cx="1454150" cy="503237"/>
          </a:xfrm>
          <a:custGeom>
            <a:avLst/>
            <a:gdLst/>
            <a:ahLst/>
            <a:cxnLst>
              <a:cxn ang="0">
                <a:pos x="988" y="35"/>
              </a:cxn>
              <a:cxn ang="0">
                <a:pos x="894" y="18"/>
              </a:cxn>
              <a:cxn ang="0">
                <a:pos x="589" y="18"/>
              </a:cxn>
              <a:cxn ang="0">
                <a:pos x="531" y="72"/>
              </a:cxn>
              <a:cxn ang="0">
                <a:pos x="493" y="125"/>
              </a:cxn>
              <a:cxn ang="0">
                <a:pos x="399" y="212"/>
              </a:cxn>
              <a:cxn ang="0">
                <a:pos x="361" y="248"/>
              </a:cxn>
              <a:cxn ang="0">
                <a:pos x="324" y="283"/>
              </a:cxn>
              <a:cxn ang="0">
                <a:pos x="228" y="302"/>
              </a:cxn>
              <a:cxn ang="0">
                <a:pos x="151" y="337"/>
              </a:cxn>
              <a:cxn ang="0">
                <a:pos x="132" y="373"/>
              </a:cxn>
              <a:cxn ang="0">
                <a:pos x="76" y="425"/>
              </a:cxn>
              <a:cxn ang="0">
                <a:pos x="57" y="621"/>
              </a:cxn>
              <a:cxn ang="0">
                <a:pos x="0" y="726"/>
              </a:cxn>
              <a:cxn ang="0">
                <a:pos x="57" y="886"/>
              </a:cxn>
              <a:cxn ang="0">
                <a:pos x="76" y="922"/>
              </a:cxn>
              <a:cxn ang="0">
                <a:pos x="209" y="939"/>
              </a:cxn>
              <a:cxn ang="0">
                <a:pos x="228" y="974"/>
              </a:cxn>
              <a:cxn ang="0">
                <a:pos x="267" y="993"/>
              </a:cxn>
              <a:cxn ang="0">
                <a:pos x="286" y="1028"/>
              </a:cxn>
              <a:cxn ang="0">
                <a:pos x="324" y="1064"/>
              </a:cxn>
              <a:cxn ang="0">
                <a:pos x="361" y="1082"/>
              </a:cxn>
              <a:cxn ang="0">
                <a:pos x="437" y="1116"/>
              </a:cxn>
              <a:cxn ang="0">
                <a:pos x="647" y="1099"/>
              </a:cxn>
              <a:cxn ang="0">
                <a:pos x="683" y="1064"/>
              </a:cxn>
              <a:cxn ang="0">
                <a:pos x="950" y="1045"/>
              </a:cxn>
              <a:cxn ang="0">
                <a:pos x="1008" y="1082"/>
              </a:cxn>
              <a:cxn ang="0">
                <a:pos x="1311" y="1099"/>
              </a:cxn>
              <a:cxn ang="0">
                <a:pos x="1349" y="1064"/>
              </a:cxn>
              <a:cxn ang="0">
                <a:pos x="1388" y="1028"/>
              </a:cxn>
              <a:cxn ang="0">
                <a:pos x="1405" y="993"/>
              </a:cxn>
              <a:cxn ang="0">
                <a:pos x="1482" y="922"/>
              </a:cxn>
              <a:cxn ang="0">
                <a:pos x="1557" y="886"/>
              </a:cxn>
              <a:cxn ang="0">
                <a:pos x="1616" y="834"/>
              </a:cxn>
              <a:cxn ang="0">
                <a:pos x="1672" y="797"/>
              </a:cxn>
              <a:cxn ang="0">
                <a:pos x="1730" y="780"/>
              </a:cxn>
              <a:cxn ang="0">
                <a:pos x="1824" y="674"/>
              </a:cxn>
              <a:cxn ang="0">
                <a:pos x="1806" y="530"/>
              </a:cxn>
              <a:cxn ang="0">
                <a:pos x="1722" y="486"/>
              </a:cxn>
              <a:cxn ang="0">
                <a:pos x="1557" y="408"/>
              </a:cxn>
              <a:cxn ang="0">
                <a:pos x="1540" y="356"/>
              </a:cxn>
              <a:cxn ang="0">
                <a:pos x="1501" y="160"/>
              </a:cxn>
              <a:cxn ang="0">
                <a:pos x="1463" y="125"/>
              </a:cxn>
              <a:cxn ang="0">
                <a:pos x="1349" y="125"/>
              </a:cxn>
              <a:cxn ang="0">
                <a:pos x="1292" y="143"/>
              </a:cxn>
              <a:cxn ang="0">
                <a:pos x="1140" y="143"/>
              </a:cxn>
              <a:cxn ang="0">
                <a:pos x="1083" y="125"/>
              </a:cxn>
              <a:cxn ang="0">
                <a:pos x="1065" y="52"/>
              </a:cxn>
            </a:cxnLst>
            <a:rect l="0" t="0" r="r" b="b"/>
            <a:pathLst>
              <a:path w="1831" h="1116">
                <a:moveTo>
                  <a:pt x="1083" y="52"/>
                </a:moveTo>
                <a:lnTo>
                  <a:pt x="1025" y="52"/>
                </a:lnTo>
                <a:lnTo>
                  <a:pt x="988" y="35"/>
                </a:lnTo>
                <a:lnTo>
                  <a:pt x="950" y="35"/>
                </a:lnTo>
                <a:lnTo>
                  <a:pt x="931" y="18"/>
                </a:lnTo>
                <a:lnTo>
                  <a:pt x="894" y="18"/>
                </a:lnTo>
                <a:lnTo>
                  <a:pt x="875" y="0"/>
                </a:lnTo>
                <a:lnTo>
                  <a:pt x="589" y="0"/>
                </a:lnTo>
                <a:lnTo>
                  <a:pt x="589" y="18"/>
                </a:lnTo>
                <a:lnTo>
                  <a:pt x="570" y="18"/>
                </a:lnTo>
                <a:lnTo>
                  <a:pt x="531" y="52"/>
                </a:lnTo>
                <a:lnTo>
                  <a:pt x="531" y="72"/>
                </a:lnTo>
                <a:lnTo>
                  <a:pt x="514" y="89"/>
                </a:lnTo>
                <a:lnTo>
                  <a:pt x="514" y="125"/>
                </a:lnTo>
                <a:lnTo>
                  <a:pt x="493" y="125"/>
                </a:lnTo>
                <a:lnTo>
                  <a:pt x="493" y="143"/>
                </a:lnTo>
                <a:lnTo>
                  <a:pt x="418" y="212"/>
                </a:lnTo>
                <a:lnTo>
                  <a:pt x="399" y="212"/>
                </a:lnTo>
                <a:lnTo>
                  <a:pt x="380" y="231"/>
                </a:lnTo>
                <a:lnTo>
                  <a:pt x="380" y="248"/>
                </a:lnTo>
                <a:lnTo>
                  <a:pt x="361" y="248"/>
                </a:lnTo>
                <a:lnTo>
                  <a:pt x="343" y="265"/>
                </a:lnTo>
                <a:lnTo>
                  <a:pt x="324" y="265"/>
                </a:lnTo>
                <a:lnTo>
                  <a:pt x="324" y="283"/>
                </a:lnTo>
                <a:lnTo>
                  <a:pt x="267" y="283"/>
                </a:lnTo>
                <a:lnTo>
                  <a:pt x="267" y="302"/>
                </a:lnTo>
                <a:lnTo>
                  <a:pt x="228" y="302"/>
                </a:lnTo>
                <a:lnTo>
                  <a:pt x="192" y="319"/>
                </a:lnTo>
                <a:lnTo>
                  <a:pt x="172" y="337"/>
                </a:lnTo>
                <a:lnTo>
                  <a:pt x="151" y="337"/>
                </a:lnTo>
                <a:lnTo>
                  <a:pt x="151" y="356"/>
                </a:lnTo>
                <a:lnTo>
                  <a:pt x="132" y="356"/>
                </a:lnTo>
                <a:lnTo>
                  <a:pt x="132" y="373"/>
                </a:lnTo>
                <a:lnTo>
                  <a:pt x="115" y="373"/>
                </a:lnTo>
                <a:lnTo>
                  <a:pt x="115" y="390"/>
                </a:lnTo>
                <a:lnTo>
                  <a:pt x="76" y="425"/>
                </a:lnTo>
                <a:lnTo>
                  <a:pt x="76" y="442"/>
                </a:lnTo>
                <a:lnTo>
                  <a:pt x="57" y="442"/>
                </a:lnTo>
                <a:lnTo>
                  <a:pt x="57" y="621"/>
                </a:lnTo>
                <a:lnTo>
                  <a:pt x="38" y="655"/>
                </a:lnTo>
                <a:lnTo>
                  <a:pt x="38" y="692"/>
                </a:lnTo>
                <a:lnTo>
                  <a:pt x="0" y="726"/>
                </a:lnTo>
                <a:lnTo>
                  <a:pt x="0" y="851"/>
                </a:lnTo>
                <a:lnTo>
                  <a:pt x="38" y="886"/>
                </a:lnTo>
                <a:lnTo>
                  <a:pt x="57" y="886"/>
                </a:lnTo>
                <a:lnTo>
                  <a:pt x="57" y="905"/>
                </a:lnTo>
                <a:lnTo>
                  <a:pt x="76" y="905"/>
                </a:lnTo>
                <a:lnTo>
                  <a:pt x="76" y="922"/>
                </a:lnTo>
                <a:lnTo>
                  <a:pt x="132" y="922"/>
                </a:lnTo>
                <a:lnTo>
                  <a:pt x="151" y="939"/>
                </a:lnTo>
                <a:lnTo>
                  <a:pt x="209" y="939"/>
                </a:lnTo>
                <a:lnTo>
                  <a:pt x="209" y="959"/>
                </a:lnTo>
                <a:lnTo>
                  <a:pt x="228" y="959"/>
                </a:lnTo>
                <a:lnTo>
                  <a:pt x="228" y="974"/>
                </a:lnTo>
                <a:lnTo>
                  <a:pt x="247" y="974"/>
                </a:lnTo>
                <a:lnTo>
                  <a:pt x="247" y="993"/>
                </a:lnTo>
                <a:lnTo>
                  <a:pt x="267" y="993"/>
                </a:lnTo>
                <a:lnTo>
                  <a:pt x="267" y="1010"/>
                </a:lnTo>
                <a:lnTo>
                  <a:pt x="286" y="1010"/>
                </a:lnTo>
                <a:lnTo>
                  <a:pt x="286" y="1028"/>
                </a:lnTo>
                <a:lnTo>
                  <a:pt x="303" y="1028"/>
                </a:lnTo>
                <a:lnTo>
                  <a:pt x="303" y="1045"/>
                </a:lnTo>
                <a:lnTo>
                  <a:pt x="324" y="1064"/>
                </a:lnTo>
                <a:lnTo>
                  <a:pt x="343" y="1064"/>
                </a:lnTo>
                <a:lnTo>
                  <a:pt x="343" y="1082"/>
                </a:lnTo>
                <a:lnTo>
                  <a:pt x="361" y="1082"/>
                </a:lnTo>
                <a:lnTo>
                  <a:pt x="380" y="1099"/>
                </a:lnTo>
                <a:lnTo>
                  <a:pt x="437" y="1099"/>
                </a:lnTo>
                <a:lnTo>
                  <a:pt x="437" y="1116"/>
                </a:lnTo>
                <a:lnTo>
                  <a:pt x="608" y="1116"/>
                </a:lnTo>
                <a:lnTo>
                  <a:pt x="608" y="1099"/>
                </a:lnTo>
                <a:lnTo>
                  <a:pt x="647" y="1099"/>
                </a:lnTo>
                <a:lnTo>
                  <a:pt x="647" y="1082"/>
                </a:lnTo>
                <a:lnTo>
                  <a:pt x="683" y="1082"/>
                </a:lnTo>
                <a:lnTo>
                  <a:pt x="683" y="1064"/>
                </a:lnTo>
                <a:lnTo>
                  <a:pt x="760" y="1064"/>
                </a:lnTo>
                <a:lnTo>
                  <a:pt x="760" y="1045"/>
                </a:lnTo>
                <a:lnTo>
                  <a:pt x="950" y="1045"/>
                </a:lnTo>
                <a:lnTo>
                  <a:pt x="950" y="1064"/>
                </a:lnTo>
                <a:lnTo>
                  <a:pt x="1008" y="1064"/>
                </a:lnTo>
                <a:lnTo>
                  <a:pt x="1008" y="1082"/>
                </a:lnTo>
                <a:lnTo>
                  <a:pt x="1102" y="1082"/>
                </a:lnTo>
                <a:lnTo>
                  <a:pt x="1102" y="1099"/>
                </a:lnTo>
                <a:lnTo>
                  <a:pt x="1311" y="1099"/>
                </a:lnTo>
                <a:lnTo>
                  <a:pt x="1311" y="1082"/>
                </a:lnTo>
                <a:lnTo>
                  <a:pt x="1330" y="1082"/>
                </a:lnTo>
                <a:lnTo>
                  <a:pt x="1349" y="1064"/>
                </a:lnTo>
                <a:lnTo>
                  <a:pt x="1369" y="1064"/>
                </a:lnTo>
                <a:lnTo>
                  <a:pt x="1369" y="1045"/>
                </a:lnTo>
                <a:lnTo>
                  <a:pt x="1388" y="1028"/>
                </a:lnTo>
                <a:lnTo>
                  <a:pt x="1388" y="1010"/>
                </a:lnTo>
                <a:lnTo>
                  <a:pt x="1405" y="1010"/>
                </a:lnTo>
                <a:lnTo>
                  <a:pt x="1405" y="993"/>
                </a:lnTo>
                <a:lnTo>
                  <a:pt x="1445" y="974"/>
                </a:lnTo>
                <a:lnTo>
                  <a:pt x="1445" y="959"/>
                </a:lnTo>
                <a:lnTo>
                  <a:pt x="1482" y="922"/>
                </a:lnTo>
                <a:lnTo>
                  <a:pt x="1501" y="922"/>
                </a:lnTo>
                <a:lnTo>
                  <a:pt x="1520" y="905"/>
                </a:lnTo>
                <a:lnTo>
                  <a:pt x="1557" y="886"/>
                </a:lnTo>
                <a:lnTo>
                  <a:pt x="1595" y="851"/>
                </a:lnTo>
                <a:lnTo>
                  <a:pt x="1616" y="851"/>
                </a:lnTo>
                <a:lnTo>
                  <a:pt x="1616" y="834"/>
                </a:lnTo>
                <a:lnTo>
                  <a:pt x="1634" y="815"/>
                </a:lnTo>
                <a:lnTo>
                  <a:pt x="1672" y="815"/>
                </a:lnTo>
                <a:lnTo>
                  <a:pt x="1672" y="797"/>
                </a:lnTo>
                <a:lnTo>
                  <a:pt x="1710" y="797"/>
                </a:lnTo>
                <a:lnTo>
                  <a:pt x="1710" y="780"/>
                </a:lnTo>
                <a:lnTo>
                  <a:pt x="1730" y="780"/>
                </a:lnTo>
                <a:lnTo>
                  <a:pt x="1806" y="709"/>
                </a:lnTo>
                <a:lnTo>
                  <a:pt x="1806" y="674"/>
                </a:lnTo>
                <a:lnTo>
                  <a:pt x="1824" y="674"/>
                </a:lnTo>
                <a:lnTo>
                  <a:pt x="1831" y="594"/>
                </a:lnTo>
                <a:lnTo>
                  <a:pt x="1806" y="550"/>
                </a:lnTo>
                <a:lnTo>
                  <a:pt x="1806" y="530"/>
                </a:lnTo>
                <a:lnTo>
                  <a:pt x="1785" y="530"/>
                </a:lnTo>
                <a:lnTo>
                  <a:pt x="1785" y="513"/>
                </a:lnTo>
                <a:lnTo>
                  <a:pt x="1722" y="486"/>
                </a:lnTo>
                <a:lnTo>
                  <a:pt x="1672" y="496"/>
                </a:lnTo>
                <a:lnTo>
                  <a:pt x="1653" y="496"/>
                </a:lnTo>
                <a:lnTo>
                  <a:pt x="1557" y="408"/>
                </a:lnTo>
                <a:lnTo>
                  <a:pt x="1557" y="390"/>
                </a:lnTo>
                <a:lnTo>
                  <a:pt x="1540" y="373"/>
                </a:lnTo>
                <a:lnTo>
                  <a:pt x="1540" y="356"/>
                </a:lnTo>
                <a:lnTo>
                  <a:pt x="1520" y="337"/>
                </a:lnTo>
                <a:lnTo>
                  <a:pt x="1520" y="194"/>
                </a:lnTo>
                <a:lnTo>
                  <a:pt x="1501" y="160"/>
                </a:lnTo>
                <a:lnTo>
                  <a:pt x="1482" y="143"/>
                </a:lnTo>
                <a:lnTo>
                  <a:pt x="1482" y="125"/>
                </a:lnTo>
                <a:lnTo>
                  <a:pt x="1463" y="125"/>
                </a:lnTo>
                <a:lnTo>
                  <a:pt x="1463" y="106"/>
                </a:lnTo>
                <a:lnTo>
                  <a:pt x="1369" y="106"/>
                </a:lnTo>
                <a:lnTo>
                  <a:pt x="1349" y="125"/>
                </a:lnTo>
                <a:lnTo>
                  <a:pt x="1330" y="125"/>
                </a:lnTo>
                <a:lnTo>
                  <a:pt x="1330" y="143"/>
                </a:lnTo>
                <a:lnTo>
                  <a:pt x="1292" y="143"/>
                </a:lnTo>
                <a:lnTo>
                  <a:pt x="1292" y="160"/>
                </a:lnTo>
                <a:lnTo>
                  <a:pt x="1159" y="160"/>
                </a:lnTo>
                <a:lnTo>
                  <a:pt x="1140" y="143"/>
                </a:lnTo>
                <a:lnTo>
                  <a:pt x="1102" y="143"/>
                </a:lnTo>
                <a:lnTo>
                  <a:pt x="1102" y="125"/>
                </a:lnTo>
                <a:lnTo>
                  <a:pt x="1083" y="125"/>
                </a:lnTo>
                <a:lnTo>
                  <a:pt x="1083" y="106"/>
                </a:lnTo>
                <a:lnTo>
                  <a:pt x="1065" y="106"/>
                </a:lnTo>
                <a:lnTo>
                  <a:pt x="1065" y="52"/>
                </a:lnTo>
                <a:lnTo>
                  <a:pt x="1025" y="52"/>
                </a:lnTo>
                <a:lnTo>
                  <a:pt x="1083" y="52"/>
                </a:lnTo>
                <a:close/>
              </a:path>
            </a:pathLst>
          </a:custGeom>
          <a:solidFill>
            <a:srgbClr val="FF0000"/>
          </a:solidFill>
          <a:ln w="25400">
            <a:solidFill>
              <a:srgbClr val="FFFFFF"/>
            </a:solidFill>
            <a:prstDash val="solid"/>
            <a:round/>
            <a:headEnd/>
            <a:tailEnd/>
          </a:ln>
        </p:spPr>
        <p:txBody>
          <a:bodyP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14" name="Freeform 41"/>
          <p:cNvSpPr>
            <a:spLocks/>
          </p:cNvSpPr>
          <p:nvPr/>
        </p:nvSpPr>
        <p:spPr bwMode="auto">
          <a:xfrm>
            <a:off x="3140075" y="1916113"/>
            <a:ext cx="1936750" cy="930275"/>
          </a:xfrm>
          <a:custGeom>
            <a:avLst/>
            <a:gdLst/>
            <a:ahLst/>
            <a:cxnLst>
              <a:cxn ang="0">
                <a:pos x="868" y="1104"/>
              </a:cxn>
              <a:cxn ang="0">
                <a:pos x="966" y="1121"/>
              </a:cxn>
              <a:cxn ang="0">
                <a:pos x="1283" y="1121"/>
              </a:cxn>
              <a:cxn ang="0">
                <a:pos x="1342" y="1067"/>
              </a:cxn>
              <a:cxn ang="0">
                <a:pos x="1383" y="1011"/>
              </a:cxn>
              <a:cxn ang="0">
                <a:pos x="1479" y="923"/>
              </a:cxn>
              <a:cxn ang="0">
                <a:pos x="1521" y="887"/>
              </a:cxn>
              <a:cxn ang="0">
                <a:pos x="1561" y="850"/>
              </a:cxn>
              <a:cxn ang="0">
                <a:pos x="1659" y="831"/>
              </a:cxn>
              <a:cxn ang="0">
                <a:pos x="1738" y="796"/>
              </a:cxn>
              <a:cxn ang="0">
                <a:pos x="1757" y="760"/>
              </a:cxn>
              <a:cxn ang="0">
                <a:pos x="1817" y="704"/>
              </a:cxn>
              <a:cxn ang="0">
                <a:pos x="1836" y="507"/>
              </a:cxn>
              <a:cxn ang="0">
                <a:pos x="1895" y="397"/>
              </a:cxn>
              <a:cxn ang="0">
                <a:pos x="1836" y="234"/>
              </a:cxn>
              <a:cxn ang="0">
                <a:pos x="1817" y="197"/>
              </a:cxn>
              <a:cxn ang="0">
                <a:pos x="1678" y="180"/>
              </a:cxn>
              <a:cxn ang="0">
                <a:pos x="1659" y="144"/>
              </a:cxn>
              <a:cxn ang="0">
                <a:pos x="1619" y="126"/>
              </a:cxn>
              <a:cxn ang="0">
                <a:pos x="1600" y="90"/>
              </a:cxn>
              <a:cxn ang="0">
                <a:pos x="1561" y="53"/>
              </a:cxn>
              <a:cxn ang="0">
                <a:pos x="1521" y="36"/>
              </a:cxn>
              <a:cxn ang="0">
                <a:pos x="1440" y="0"/>
              </a:cxn>
              <a:cxn ang="0">
                <a:pos x="1223" y="17"/>
              </a:cxn>
              <a:cxn ang="0">
                <a:pos x="1185" y="53"/>
              </a:cxn>
              <a:cxn ang="0">
                <a:pos x="909" y="71"/>
              </a:cxn>
              <a:cxn ang="0">
                <a:pos x="849" y="36"/>
              </a:cxn>
              <a:cxn ang="0">
                <a:pos x="532" y="17"/>
              </a:cxn>
              <a:cxn ang="0">
                <a:pos x="494" y="53"/>
              </a:cxn>
              <a:cxn ang="0">
                <a:pos x="453" y="90"/>
              </a:cxn>
              <a:cxn ang="0">
                <a:pos x="434" y="126"/>
              </a:cxn>
              <a:cxn ang="0">
                <a:pos x="356" y="197"/>
              </a:cxn>
              <a:cxn ang="0">
                <a:pos x="277" y="234"/>
              </a:cxn>
              <a:cxn ang="0">
                <a:pos x="217" y="288"/>
              </a:cxn>
              <a:cxn ang="0">
                <a:pos x="158" y="326"/>
              </a:cxn>
              <a:cxn ang="0">
                <a:pos x="98" y="343"/>
              </a:cxn>
              <a:cxn ang="0">
                <a:pos x="0" y="453"/>
              </a:cxn>
              <a:cxn ang="0">
                <a:pos x="20" y="597"/>
              </a:cxn>
              <a:cxn ang="0">
                <a:pos x="139" y="614"/>
              </a:cxn>
              <a:cxn ang="0">
                <a:pos x="263" y="737"/>
              </a:cxn>
              <a:cxn ang="0">
                <a:pos x="296" y="777"/>
              </a:cxn>
              <a:cxn ang="0">
                <a:pos x="334" y="977"/>
              </a:cxn>
              <a:cxn ang="0">
                <a:pos x="375" y="1011"/>
              </a:cxn>
              <a:cxn ang="0">
                <a:pos x="494" y="1011"/>
              </a:cxn>
              <a:cxn ang="0">
                <a:pos x="553" y="994"/>
              </a:cxn>
              <a:cxn ang="0">
                <a:pos x="711" y="994"/>
              </a:cxn>
              <a:cxn ang="0">
                <a:pos x="770" y="1011"/>
              </a:cxn>
              <a:cxn ang="0">
                <a:pos x="789" y="1084"/>
              </a:cxn>
            </a:cxnLst>
            <a:rect l="0" t="0" r="r" b="b"/>
            <a:pathLst>
              <a:path w="1895" h="1140">
                <a:moveTo>
                  <a:pt x="770" y="1084"/>
                </a:moveTo>
                <a:lnTo>
                  <a:pt x="828" y="1084"/>
                </a:lnTo>
                <a:lnTo>
                  <a:pt x="868" y="1104"/>
                </a:lnTo>
                <a:lnTo>
                  <a:pt x="909" y="1104"/>
                </a:lnTo>
                <a:lnTo>
                  <a:pt x="928" y="1121"/>
                </a:lnTo>
                <a:lnTo>
                  <a:pt x="966" y="1121"/>
                </a:lnTo>
                <a:lnTo>
                  <a:pt x="987" y="1140"/>
                </a:lnTo>
                <a:lnTo>
                  <a:pt x="1283" y="1140"/>
                </a:lnTo>
                <a:lnTo>
                  <a:pt x="1283" y="1121"/>
                </a:lnTo>
                <a:lnTo>
                  <a:pt x="1304" y="1121"/>
                </a:lnTo>
                <a:lnTo>
                  <a:pt x="1342" y="1084"/>
                </a:lnTo>
                <a:lnTo>
                  <a:pt x="1342" y="1067"/>
                </a:lnTo>
                <a:lnTo>
                  <a:pt x="1364" y="1048"/>
                </a:lnTo>
                <a:lnTo>
                  <a:pt x="1364" y="1011"/>
                </a:lnTo>
                <a:lnTo>
                  <a:pt x="1383" y="1011"/>
                </a:lnTo>
                <a:lnTo>
                  <a:pt x="1383" y="994"/>
                </a:lnTo>
                <a:lnTo>
                  <a:pt x="1462" y="923"/>
                </a:lnTo>
                <a:lnTo>
                  <a:pt x="1479" y="923"/>
                </a:lnTo>
                <a:lnTo>
                  <a:pt x="1500" y="904"/>
                </a:lnTo>
                <a:lnTo>
                  <a:pt x="1500" y="887"/>
                </a:lnTo>
                <a:lnTo>
                  <a:pt x="1521" y="887"/>
                </a:lnTo>
                <a:lnTo>
                  <a:pt x="1540" y="867"/>
                </a:lnTo>
                <a:lnTo>
                  <a:pt x="1561" y="867"/>
                </a:lnTo>
                <a:lnTo>
                  <a:pt x="1561" y="850"/>
                </a:lnTo>
                <a:lnTo>
                  <a:pt x="1619" y="850"/>
                </a:lnTo>
                <a:lnTo>
                  <a:pt x="1619" y="831"/>
                </a:lnTo>
                <a:lnTo>
                  <a:pt x="1659" y="831"/>
                </a:lnTo>
                <a:lnTo>
                  <a:pt x="1698" y="814"/>
                </a:lnTo>
                <a:lnTo>
                  <a:pt x="1717" y="796"/>
                </a:lnTo>
                <a:lnTo>
                  <a:pt x="1738" y="796"/>
                </a:lnTo>
                <a:lnTo>
                  <a:pt x="1738" y="777"/>
                </a:lnTo>
                <a:lnTo>
                  <a:pt x="1757" y="777"/>
                </a:lnTo>
                <a:lnTo>
                  <a:pt x="1757" y="760"/>
                </a:lnTo>
                <a:lnTo>
                  <a:pt x="1776" y="760"/>
                </a:lnTo>
                <a:lnTo>
                  <a:pt x="1776" y="741"/>
                </a:lnTo>
                <a:lnTo>
                  <a:pt x="1817" y="704"/>
                </a:lnTo>
                <a:lnTo>
                  <a:pt x="1817" y="687"/>
                </a:lnTo>
                <a:lnTo>
                  <a:pt x="1836" y="687"/>
                </a:lnTo>
                <a:lnTo>
                  <a:pt x="1836" y="507"/>
                </a:lnTo>
                <a:lnTo>
                  <a:pt x="1855" y="470"/>
                </a:lnTo>
                <a:lnTo>
                  <a:pt x="1855" y="434"/>
                </a:lnTo>
                <a:lnTo>
                  <a:pt x="1895" y="397"/>
                </a:lnTo>
                <a:lnTo>
                  <a:pt x="1895" y="272"/>
                </a:lnTo>
                <a:lnTo>
                  <a:pt x="1855" y="234"/>
                </a:lnTo>
                <a:lnTo>
                  <a:pt x="1836" y="234"/>
                </a:lnTo>
                <a:lnTo>
                  <a:pt x="1836" y="217"/>
                </a:lnTo>
                <a:lnTo>
                  <a:pt x="1817" y="217"/>
                </a:lnTo>
                <a:lnTo>
                  <a:pt x="1817" y="197"/>
                </a:lnTo>
                <a:lnTo>
                  <a:pt x="1757" y="197"/>
                </a:lnTo>
                <a:lnTo>
                  <a:pt x="1738" y="180"/>
                </a:lnTo>
                <a:lnTo>
                  <a:pt x="1678" y="180"/>
                </a:lnTo>
                <a:lnTo>
                  <a:pt x="1678" y="161"/>
                </a:lnTo>
                <a:lnTo>
                  <a:pt x="1659" y="161"/>
                </a:lnTo>
                <a:lnTo>
                  <a:pt x="1659" y="144"/>
                </a:lnTo>
                <a:lnTo>
                  <a:pt x="1638" y="144"/>
                </a:lnTo>
                <a:lnTo>
                  <a:pt x="1638" y="126"/>
                </a:lnTo>
                <a:lnTo>
                  <a:pt x="1619" y="126"/>
                </a:lnTo>
                <a:lnTo>
                  <a:pt x="1619" y="109"/>
                </a:lnTo>
                <a:lnTo>
                  <a:pt x="1600" y="109"/>
                </a:lnTo>
                <a:lnTo>
                  <a:pt x="1600" y="90"/>
                </a:lnTo>
                <a:lnTo>
                  <a:pt x="1581" y="90"/>
                </a:lnTo>
                <a:lnTo>
                  <a:pt x="1581" y="71"/>
                </a:lnTo>
                <a:lnTo>
                  <a:pt x="1561" y="53"/>
                </a:lnTo>
                <a:lnTo>
                  <a:pt x="1540" y="53"/>
                </a:lnTo>
                <a:lnTo>
                  <a:pt x="1540" y="36"/>
                </a:lnTo>
                <a:lnTo>
                  <a:pt x="1521" y="36"/>
                </a:lnTo>
                <a:lnTo>
                  <a:pt x="1500" y="17"/>
                </a:lnTo>
                <a:lnTo>
                  <a:pt x="1440" y="17"/>
                </a:lnTo>
                <a:lnTo>
                  <a:pt x="1440" y="0"/>
                </a:lnTo>
                <a:lnTo>
                  <a:pt x="1264" y="0"/>
                </a:lnTo>
                <a:lnTo>
                  <a:pt x="1264" y="17"/>
                </a:lnTo>
                <a:lnTo>
                  <a:pt x="1223" y="17"/>
                </a:lnTo>
                <a:lnTo>
                  <a:pt x="1223" y="36"/>
                </a:lnTo>
                <a:lnTo>
                  <a:pt x="1185" y="36"/>
                </a:lnTo>
                <a:lnTo>
                  <a:pt x="1185" y="53"/>
                </a:lnTo>
                <a:lnTo>
                  <a:pt x="1106" y="53"/>
                </a:lnTo>
                <a:lnTo>
                  <a:pt x="1106" y="71"/>
                </a:lnTo>
                <a:lnTo>
                  <a:pt x="909" y="71"/>
                </a:lnTo>
                <a:lnTo>
                  <a:pt x="909" y="53"/>
                </a:lnTo>
                <a:lnTo>
                  <a:pt x="849" y="53"/>
                </a:lnTo>
                <a:lnTo>
                  <a:pt x="849" y="36"/>
                </a:lnTo>
                <a:lnTo>
                  <a:pt x="749" y="36"/>
                </a:lnTo>
                <a:lnTo>
                  <a:pt x="749" y="17"/>
                </a:lnTo>
                <a:lnTo>
                  <a:pt x="532" y="17"/>
                </a:lnTo>
                <a:lnTo>
                  <a:pt x="532" y="36"/>
                </a:lnTo>
                <a:lnTo>
                  <a:pt x="513" y="36"/>
                </a:lnTo>
                <a:lnTo>
                  <a:pt x="494" y="53"/>
                </a:lnTo>
                <a:lnTo>
                  <a:pt x="473" y="53"/>
                </a:lnTo>
                <a:lnTo>
                  <a:pt x="473" y="71"/>
                </a:lnTo>
                <a:lnTo>
                  <a:pt x="453" y="90"/>
                </a:lnTo>
                <a:lnTo>
                  <a:pt x="453" y="109"/>
                </a:lnTo>
                <a:lnTo>
                  <a:pt x="434" y="109"/>
                </a:lnTo>
                <a:lnTo>
                  <a:pt x="434" y="126"/>
                </a:lnTo>
                <a:lnTo>
                  <a:pt x="394" y="144"/>
                </a:lnTo>
                <a:lnTo>
                  <a:pt x="394" y="161"/>
                </a:lnTo>
                <a:lnTo>
                  <a:pt x="356" y="197"/>
                </a:lnTo>
                <a:lnTo>
                  <a:pt x="334" y="197"/>
                </a:lnTo>
                <a:lnTo>
                  <a:pt x="315" y="217"/>
                </a:lnTo>
                <a:lnTo>
                  <a:pt x="277" y="234"/>
                </a:lnTo>
                <a:lnTo>
                  <a:pt x="237" y="272"/>
                </a:lnTo>
                <a:lnTo>
                  <a:pt x="217" y="272"/>
                </a:lnTo>
                <a:lnTo>
                  <a:pt x="217" y="288"/>
                </a:lnTo>
                <a:lnTo>
                  <a:pt x="198" y="307"/>
                </a:lnTo>
                <a:lnTo>
                  <a:pt x="158" y="307"/>
                </a:lnTo>
                <a:lnTo>
                  <a:pt x="158" y="326"/>
                </a:lnTo>
                <a:lnTo>
                  <a:pt x="117" y="326"/>
                </a:lnTo>
                <a:lnTo>
                  <a:pt x="117" y="343"/>
                </a:lnTo>
                <a:lnTo>
                  <a:pt x="98" y="343"/>
                </a:lnTo>
                <a:lnTo>
                  <a:pt x="20" y="414"/>
                </a:lnTo>
                <a:lnTo>
                  <a:pt x="18" y="455"/>
                </a:lnTo>
                <a:lnTo>
                  <a:pt x="0" y="453"/>
                </a:lnTo>
                <a:lnTo>
                  <a:pt x="0" y="579"/>
                </a:lnTo>
                <a:lnTo>
                  <a:pt x="20" y="579"/>
                </a:lnTo>
                <a:lnTo>
                  <a:pt x="20" y="597"/>
                </a:lnTo>
                <a:lnTo>
                  <a:pt x="41" y="597"/>
                </a:lnTo>
                <a:lnTo>
                  <a:pt x="41" y="614"/>
                </a:lnTo>
                <a:lnTo>
                  <a:pt x="139" y="614"/>
                </a:lnTo>
                <a:lnTo>
                  <a:pt x="158" y="633"/>
                </a:lnTo>
                <a:lnTo>
                  <a:pt x="177" y="633"/>
                </a:lnTo>
                <a:lnTo>
                  <a:pt x="263" y="737"/>
                </a:lnTo>
                <a:lnTo>
                  <a:pt x="277" y="741"/>
                </a:lnTo>
                <a:lnTo>
                  <a:pt x="296" y="760"/>
                </a:lnTo>
                <a:lnTo>
                  <a:pt x="296" y="777"/>
                </a:lnTo>
                <a:lnTo>
                  <a:pt x="315" y="796"/>
                </a:lnTo>
                <a:lnTo>
                  <a:pt x="315" y="940"/>
                </a:lnTo>
                <a:lnTo>
                  <a:pt x="334" y="977"/>
                </a:lnTo>
                <a:lnTo>
                  <a:pt x="356" y="994"/>
                </a:lnTo>
                <a:lnTo>
                  <a:pt x="356" y="1011"/>
                </a:lnTo>
                <a:lnTo>
                  <a:pt x="375" y="1011"/>
                </a:lnTo>
                <a:lnTo>
                  <a:pt x="375" y="1031"/>
                </a:lnTo>
                <a:lnTo>
                  <a:pt x="473" y="1031"/>
                </a:lnTo>
                <a:lnTo>
                  <a:pt x="494" y="1011"/>
                </a:lnTo>
                <a:lnTo>
                  <a:pt x="513" y="1011"/>
                </a:lnTo>
                <a:lnTo>
                  <a:pt x="513" y="994"/>
                </a:lnTo>
                <a:lnTo>
                  <a:pt x="553" y="994"/>
                </a:lnTo>
                <a:lnTo>
                  <a:pt x="553" y="977"/>
                </a:lnTo>
                <a:lnTo>
                  <a:pt x="692" y="977"/>
                </a:lnTo>
                <a:lnTo>
                  <a:pt x="711" y="994"/>
                </a:lnTo>
                <a:lnTo>
                  <a:pt x="749" y="994"/>
                </a:lnTo>
                <a:lnTo>
                  <a:pt x="749" y="1011"/>
                </a:lnTo>
                <a:lnTo>
                  <a:pt x="770" y="1011"/>
                </a:lnTo>
                <a:lnTo>
                  <a:pt x="761" y="1056"/>
                </a:lnTo>
                <a:lnTo>
                  <a:pt x="789" y="1031"/>
                </a:lnTo>
                <a:lnTo>
                  <a:pt x="789" y="1084"/>
                </a:lnTo>
                <a:lnTo>
                  <a:pt x="828" y="1084"/>
                </a:lnTo>
                <a:lnTo>
                  <a:pt x="770" y="1084"/>
                </a:lnTo>
                <a:close/>
              </a:path>
            </a:pathLst>
          </a:custGeom>
          <a:solidFill>
            <a:srgbClr val="008000"/>
          </a:solidFill>
          <a:ln w="25400">
            <a:solidFill>
              <a:srgbClr val="FFFFFF"/>
            </a:solidFill>
            <a:prstDash val="solid"/>
            <a:round/>
            <a:headEnd/>
            <a:tailEnd/>
          </a:ln>
        </p:spPr>
        <p:txBody>
          <a:bodyP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15" name="Rectangle 42"/>
          <p:cNvSpPr>
            <a:spLocks noChangeArrowheads="1"/>
          </p:cNvSpPr>
          <p:nvPr/>
        </p:nvSpPr>
        <p:spPr bwMode="auto">
          <a:xfrm>
            <a:off x="1498600" y="2584450"/>
            <a:ext cx="1058863" cy="382588"/>
          </a:xfrm>
          <a:prstGeom prst="rect">
            <a:avLst/>
          </a:prstGeom>
          <a:noFill/>
          <a:ln w="9525">
            <a:noFill/>
            <a:miter lim="800000"/>
            <a:headEnd/>
            <a:tailEnd/>
          </a:ln>
        </p:spPr>
        <p:txBody>
          <a:bodyP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16" name="Rectangle 43"/>
          <p:cNvSpPr>
            <a:spLocks noChangeArrowheads="1"/>
          </p:cNvSpPr>
          <p:nvPr/>
        </p:nvSpPr>
        <p:spPr bwMode="auto">
          <a:xfrm>
            <a:off x="1268413" y="2636838"/>
            <a:ext cx="869950" cy="184150"/>
          </a:xfrm>
          <a:prstGeom prst="rect">
            <a:avLst/>
          </a:prstGeom>
          <a:noFill/>
          <a:ln w="9525">
            <a:noFill/>
            <a:miter lim="800000"/>
            <a:headEnd/>
            <a:tailEnd/>
          </a:ln>
        </p:spPr>
        <p:txBody>
          <a:bodyPr wrap="none" lIns="0" tIns="0" rIns="0" bIns="0">
            <a:spAutoFit/>
          </a:bodyPr>
          <a:lstStyle/>
          <a:p>
            <a:pPr eaLnBrk="0" hangingPunct="0">
              <a:defRPr/>
            </a:pPr>
            <a:r>
              <a:rPr lang="en-US" sz="1200" b="1" dirty="0">
                <a:solidFill>
                  <a:schemeClr val="bg1">
                    <a:lumMod val="20000"/>
                    <a:lumOff val="80000"/>
                  </a:schemeClr>
                </a:solidFill>
                <a:latin typeface="Calibri" pitchFamily="34" charset="0"/>
                <a:cs typeface="Calibri" pitchFamily="34" charset="0"/>
              </a:rPr>
              <a:t>Improvement</a:t>
            </a:r>
            <a:endParaRPr lang="en-US" dirty="0">
              <a:solidFill>
                <a:schemeClr val="bg1">
                  <a:lumMod val="20000"/>
                  <a:lumOff val="80000"/>
                </a:schemeClr>
              </a:solidFill>
              <a:latin typeface="Calibri" pitchFamily="34" charset="0"/>
              <a:cs typeface="Calibri" pitchFamily="34" charset="0"/>
            </a:endParaRPr>
          </a:p>
        </p:txBody>
      </p:sp>
      <p:sp>
        <p:nvSpPr>
          <p:cNvPr id="17" name="Rectangle 44"/>
          <p:cNvSpPr>
            <a:spLocks noChangeArrowheads="1"/>
          </p:cNvSpPr>
          <p:nvPr/>
        </p:nvSpPr>
        <p:spPr bwMode="auto">
          <a:xfrm>
            <a:off x="3767138" y="2236788"/>
            <a:ext cx="1146175" cy="395287"/>
          </a:xfrm>
          <a:prstGeom prst="rect">
            <a:avLst/>
          </a:prstGeom>
          <a:noFill/>
          <a:ln w="9525">
            <a:noFill/>
            <a:miter lim="800000"/>
            <a:headEnd/>
            <a:tailEnd/>
          </a:ln>
        </p:spPr>
        <p:txBody>
          <a:bodyP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18" name="Rectangle 45"/>
          <p:cNvSpPr>
            <a:spLocks noChangeArrowheads="1"/>
          </p:cNvSpPr>
          <p:nvPr/>
        </p:nvSpPr>
        <p:spPr bwMode="auto">
          <a:xfrm>
            <a:off x="3500438" y="2060575"/>
            <a:ext cx="1343025" cy="554038"/>
          </a:xfrm>
          <a:prstGeom prst="rect">
            <a:avLst/>
          </a:prstGeom>
          <a:noFill/>
          <a:ln w="9525">
            <a:noFill/>
            <a:miter lim="800000"/>
            <a:headEnd/>
            <a:tailEnd/>
          </a:ln>
        </p:spPr>
        <p:txBody>
          <a:bodyPr wrap="none" lIns="0" tIns="0" rIns="0" bIns="0">
            <a:spAutoFit/>
          </a:bodyPr>
          <a:lstStyle/>
          <a:p>
            <a:pPr eaLnBrk="0" hangingPunct="0">
              <a:defRPr/>
            </a:pPr>
            <a:r>
              <a:rPr lang="en-US" sz="1200" b="1" dirty="0">
                <a:solidFill>
                  <a:schemeClr val="bg1">
                    <a:lumMod val="20000"/>
                    <a:lumOff val="80000"/>
                  </a:schemeClr>
                </a:solidFill>
                <a:latin typeface="Calibri" pitchFamily="34" charset="0"/>
                <a:cs typeface="Calibri" pitchFamily="34" charset="0"/>
              </a:rPr>
              <a:t>Automate Repetition</a:t>
            </a:r>
          </a:p>
          <a:p>
            <a:pPr eaLnBrk="0" hangingPunct="0">
              <a:defRPr/>
            </a:pPr>
            <a:r>
              <a:rPr lang="en-US" sz="1200" b="1" dirty="0">
                <a:solidFill>
                  <a:schemeClr val="bg1">
                    <a:lumMod val="20000"/>
                    <a:lumOff val="80000"/>
                  </a:schemeClr>
                </a:solidFill>
                <a:latin typeface="Calibri" pitchFamily="34" charset="0"/>
                <a:cs typeface="Calibri" pitchFamily="34" charset="0"/>
              </a:rPr>
              <a:t>Eliminate Waste</a:t>
            </a:r>
          </a:p>
          <a:p>
            <a:pPr eaLnBrk="0" hangingPunct="0">
              <a:defRPr/>
            </a:pPr>
            <a:r>
              <a:rPr lang="en-US" sz="1200" b="1" dirty="0">
                <a:solidFill>
                  <a:schemeClr val="bg1">
                    <a:lumMod val="20000"/>
                    <a:lumOff val="80000"/>
                  </a:schemeClr>
                </a:solidFill>
                <a:latin typeface="Calibri" pitchFamily="34" charset="0"/>
                <a:cs typeface="Calibri" pitchFamily="34" charset="0"/>
              </a:rPr>
              <a:t>Make it Easy </a:t>
            </a:r>
            <a:endParaRPr lang="en-US" dirty="0">
              <a:solidFill>
                <a:schemeClr val="bg1">
                  <a:lumMod val="20000"/>
                  <a:lumOff val="80000"/>
                </a:schemeClr>
              </a:solidFill>
              <a:latin typeface="Calibri" pitchFamily="34" charset="0"/>
              <a:cs typeface="Calibri" pitchFamily="34" charset="0"/>
            </a:endParaRPr>
          </a:p>
        </p:txBody>
      </p:sp>
      <p:sp>
        <p:nvSpPr>
          <p:cNvPr id="19" name="Rectangle 46"/>
          <p:cNvSpPr>
            <a:spLocks noChangeArrowheads="1"/>
          </p:cNvSpPr>
          <p:nvPr/>
        </p:nvSpPr>
        <p:spPr bwMode="auto">
          <a:xfrm>
            <a:off x="2919413" y="4110038"/>
            <a:ext cx="1258887" cy="371475"/>
          </a:xfrm>
          <a:prstGeom prst="rect">
            <a:avLst/>
          </a:prstGeom>
          <a:noFill/>
          <a:ln w="9525">
            <a:noFill/>
            <a:miter lim="800000"/>
            <a:headEnd/>
            <a:tailEnd/>
          </a:ln>
        </p:spPr>
        <p:txBody>
          <a:bodyP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20" name="Rectangle 47"/>
          <p:cNvSpPr>
            <a:spLocks noChangeArrowheads="1"/>
          </p:cNvSpPr>
          <p:nvPr/>
        </p:nvSpPr>
        <p:spPr bwMode="auto">
          <a:xfrm>
            <a:off x="2779713" y="4005263"/>
            <a:ext cx="898525" cy="184150"/>
          </a:xfrm>
          <a:prstGeom prst="rect">
            <a:avLst/>
          </a:prstGeom>
          <a:noFill/>
          <a:ln w="9525">
            <a:noFill/>
            <a:miter lim="800000"/>
            <a:headEnd/>
            <a:tailEnd/>
          </a:ln>
        </p:spPr>
        <p:txBody>
          <a:bodyPr wrap="none" lIns="0" tIns="0" rIns="0" bIns="0">
            <a:spAutoFit/>
          </a:bodyPr>
          <a:lstStyle/>
          <a:p>
            <a:pPr eaLnBrk="0" hangingPunct="0">
              <a:defRPr/>
            </a:pPr>
            <a:r>
              <a:rPr lang="en-US" sz="1200" b="1" dirty="0">
                <a:solidFill>
                  <a:schemeClr val="bg1">
                    <a:lumMod val="20000"/>
                    <a:lumOff val="80000"/>
                  </a:schemeClr>
                </a:solidFill>
                <a:latin typeface="Calibri" pitchFamily="34" charset="0"/>
                <a:cs typeface="Calibri" pitchFamily="34" charset="0"/>
              </a:rPr>
              <a:t>Measurement</a:t>
            </a:r>
            <a:endParaRPr lang="en-US" dirty="0">
              <a:solidFill>
                <a:schemeClr val="bg1">
                  <a:lumMod val="20000"/>
                  <a:lumOff val="80000"/>
                </a:schemeClr>
              </a:solidFill>
              <a:latin typeface="Calibri" pitchFamily="34" charset="0"/>
              <a:cs typeface="Calibri" pitchFamily="34" charset="0"/>
            </a:endParaRPr>
          </a:p>
        </p:txBody>
      </p:sp>
      <p:sp>
        <p:nvSpPr>
          <p:cNvPr id="21" name="Rectangle 48"/>
          <p:cNvSpPr>
            <a:spLocks noChangeArrowheads="1"/>
          </p:cNvSpPr>
          <p:nvPr/>
        </p:nvSpPr>
        <p:spPr bwMode="auto">
          <a:xfrm>
            <a:off x="2738438" y="2868613"/>
            <a:ext cx="1196975" cy="701675"/>
          </a:xfrm>
          <a:prstGeom prst="rect">
            <a:avLst/>
          </a:prstGeom>
          <a:noFill/>
          <a:ln w="9525">
            <a:noFill/>
            <a:miter lim="800000"/>
            <a:headEnd/>
            <a:tailEnd/>
          </a:ln>
        </p:spPr>
        <p:txBody>
          <a:bodyP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22" name="Rectangle 49"/>
          <p:cNvSpPr>
            <a:spLocks noChangeArrowheads="1"/>
          </p:cNvSpPr>
          <p:nvPr/>
        </p:nvSpPr>
        <p:spPr bwMode="auto">
          <a:xfrm>
            <a:off x="2484438" y="3068638"/>
            <a:ext cx="414337" cy="185737"/>
          </a:xfrm>
          <a:prstGeom prst="rect">
            <a:avLst/>
          </a:prstGeom>
          <a:noFill/>
          <a:ln w="9525">
            <a:noFill/>
            <a:miter lim="800000"/>
            <a:headEnd/>
            <a:tailEnd/>
          </a:ln>
        </p:spPr>
        <p:txBody>
          <a:bodyPr wrap="none" lIns="0" tIns="0" rIns="0" bIns="0">
            <a:spAutoFit/>
          </a:bodyPr>
          <a:lstStyle/>
          <a:p>
            <a:pPr eaLnBrk="0" hangingPunct="0">
              <a:defRPr/>
            </a:pPr>
            <a:r>
              <a:rPr lang="en-US" sz="1200" b="1" dirty="0">
                <a:solidFill>
                  <a:schemeClr val="bg1">
                    <a:lumMod val="20000"/>
                    <a:lumOff val="80000"/>
                  </a:schemeClr>
                </a:solidFill>
                <a:latin typeface="Calibri" pitchFamily="34" charset="0"/>
                <a:cs typeface="Calibri" pitchFamily="34" charset="0"/>
              </a:rPr>
              <a:t>Kaizen</a:t>
            </a:r>
            <a:endParaRPr lang="en-US" dirty="0">
              <a:solidFill>
                <a:schemeClr val="bg1">
                  <a:lumMod val="20000"/>
                  <a:lumOff val="80000"/>
                </a:schemeClr>
              </a:solidFill>
              <a:latin typeface="Calibri" pitchFamily="34" charset="0"/>
              <a:cs typeface="Calibri" pitchFamily="34" charset="0"/>
            </a:endParaRPr>
          </a:p>
        </p:txBody>
      </p:sp>
      <p:sp>
        <p:nvSpPr>
          <p:cNvPr id="24" name="TextBox 23"/>
          <p:cNvSpPr txBox="1"/>
          <p:nvPr/>
        </p:nvSpPr>
        <p:spPr>
          <a:xfrm>
            <a:off x="900113" y="4797425"/>
            <a:ext cx="7920037" cy="1630363"/>
          </a:xfrm>
          <a:prstGeom prst="rect">
            <a:avLst/>
          </a:prstGeom>
          <a:solidFill>
            <a:srgbClr val="00CC99"/>
          </a:solidFill>
        </p:spPr>
        <p:txBody>
          <a:bodyPr>
            <a:spAutoFit/>
          </a:bodyPr>
          <a:lstStyle/>
          <a:p>
            <a:pPr>
              <a:buFont typeface="Arial" charset="0"/>
              <a:buChar char="•"/>
            </a:pPr>
            <a:r>
              <a:rPr lang="en-US" sz="2000" b="1" u="sng" dirty="0">
                <a:solidFill>
                  <a:srgbClr val="F2F2F2"/>
                </a:solidFill>
                <a:latin typeface="Calibri" pitchFamily="34" charset="0"/>
                <a:cs typeface="Calibri" pitchFamily="34" charset="0"/>
              </a:rPr>
              <a:t>MURA</a:t>
            </a:r>
            <a:r>
              <a:rPr lang="en-US" sz="2000" dirty="0">
                <a:solidFill>
                  <a:srgbClr val="F2F2F2"/>
                </a:solidFill>
                <a:latin typeface="Calibri" pitchFamily="34" charset="0"/>
                <a:cs typeface="Calibri" pitchFamily="34" charset="0"/>
              </a:rPr>
              <a:t> : Evenly distribute workload and Automate the repetitive tasks</a:t>
            </a:r>
          </a:p>
          <a:p>
            <a:pPr eaLnBrk="0" hangingPunct="0">
              <a:buFont typeface="Arial" charset="0"/>
              <a:buChar char="•"/>
            </a:pPr>
            <a:r>
              <a:rPr lang="en-US" sz="2000" b="1" u="sng" dirty="0">
                <a:solidFill>
                  <a:srgbClr val="F2F2F2"/>
                </a:solidFill>
                <a:latin typeface="Calibri" pitchFamily="34" charset="0"/>
                <a:cs typeface="Calibri" pitchFamily="34" charset="0"/>
              </a:rPr>
              <a:t>MUDA</a:t>
            </a:r>
            <a:r>
              <a:rPr lang="en-US" sz="2000" dirty="0">
                <a:solidFill>
                  <a:srgbClr val="F2F2F2"/>
                </a:solidFill>
                <a:latin typeface="Calibri" pitchFamily="34" charset="0"/>
                <a:cs typeface="Calibri" pitchFamily="34" charset="0"/>
              </a:rPr>
              <a:t> : Eliminate Redundant or duplicate Process  and which did not give value or give hurdle to improvement</a:t>
            </a:r>
          </a:p>
          <a:p>
            <a:pPr eaLnBrk="0" hangingPunct="0">
              <a:buFont typeface="Arial" charset="0"/>
              <a:buChar char="•"/>
            </a:pPr>
            <a:r>
              <a:rPr lang="en-US" sz="2000" b="1" u="sng" dirty="0">
                <a:solidFill>
                  <a:srgbClr val="F2F2F2"/>
                </a:solidFill>
                <a:latin typeface="Calibri" pitchFamily="34" charset="0"/>
                <a:cs typeface="Calibri" pitchFamily="34" charset="0"/>
              </a:rPr>
              <a:t>MURI</a:t>
            </a:r>
            <a:r>
              <a:rPr lang="en-US" sz="2000" dirty="0">
                <a:solidFill>
                  <a:srgbClr val="F2F2F2"/>
                </a:solidFill>
                <a:latin typeface="Calibri" pitchFamily="34" charset="0"/>
                <a:cs typeface="Calibri" pitchFamily="34" charset="0"/>
              </a:rPr>
              <a:t> : Innovate Ideas to overcome difficult tasks and continuously again integrate and improve 3 MUs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62025" y="404813"/>
            <a:ext cx="8181975" cy="1130300"/>
          </a:xfrm>
        </p:spPr>
        <p:txBody>
          <a:bodyPr/>
          <a:lstStyle/>
          <a:p>
            <a:pPr eaLnBrk="1" hangingPunct="1"/>
            <a:r>
              <a:rPr lang="en-US" b="1" dirty="0"/>
              <a:t>Summary Diagram To Implement Process with 5 Strategies of I in execution:</a:t>
            </a:r>
          </a:p>
        </p:txBody>
      </p:sp>
      <p:pic>
        <p:nvPicPr>
          <p:cNvPr id="378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1484784"/>
            <a:ext cx="5295900" cy="3551237"/>
          </a:xfrm>
          <a:prstGeom prst="rect">
            <a:avLst/>
          </a:prstGeom>
          <a:noFill/>
          <a:ln w="9525">
            <a:noFill/>
            <a:miter lim="800000"/>
            <a:headEnd/>
            <a:tailEnd/>
          </a:ln>
          <a:effectLst/>
        </p:spPr>
      </p:pic>
      <p:pic>
        <p:nvPicPr>
          <p:cNvPr id="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192" y="1484784"/>
            <a:ext cx="2711896" cy="3528392"/>
          </a:xfrm>
          <a:prstGeom prst="rect">
            <a:avLst/>
          </a:prstGeom>
          <a:noFill/>
          <a:ln w="9525">
            <a:noFill/>
            <a:miter lim="800000"/>
            <a:headEnd/>
            <a:tailEnd/>
          </a:ln>
          <a:effectLst/>
        </p:spPr>
      </p:pic>
      <p:sp>
        <p:nvSpPr>
          <p:cNvPr id="5" name="Rectangle 4"/>
          <p:cNvSpPr/>
          <p:nvPr/>
        </p:nvSpPr>
        <p:spPr>
          <a:xfrm>
            <a:off x="611560" y="5085184"/>
            <a:ext cx="8532440" cy="1406539"/>
          </a:xfrm>
          <a:prstGeom prst="rect">
            <a:avLst/>
          </a:prstGeom>
        </p:spPr>
        <p:txBody>
          <a:bodyPr wrap="square">
            <a:spAutoFit/>
          </a:bodyPr>
          <a:lstStyle/>
          <a:p>
            <a:pPr marL="304800" lvl="0">
              <a:lnSpc>
                <a:spcPct val="70000"/>
              </a:lnSpc>
              <a:buClr>
                <a:srgbClr val="8CB9D8"/>
              </a:buClr>
              <a:buFontTx/>
              <a:buAutoNum type="arabicPeriod"/>
            </a:pPr>
            <a:r>
              <a:rPr lang="en-US" sz="1800" b="1" i="1" dirty="0">
                <a:solidFill>
                  <a:srgbClr val="F2F2F2"/>
                </a:solidFill>
                <a:latin typeface="Calibri" pitchFamily="34" charset="0"/>
                <a:cs typeface="+mn-cs"/>
              </a:rPr>
              <a:t>Inquiry  - </a:t>
            </a:r>
            <a:r>
              <a:rPr lang="en-US" sz="1600" dirty="0">
                <a:solidFill>
                  <a:srgbClr val="F2F2F2"/>
                </a:solidFill>
                <a:latin typeface="Calibri" pitchFamily="34" charset="0"/>
                <a:cs typeface="+mn-cs"/>
              </a:rPr>
              <a:t>Ask positively powerful questions to Motivate and Enhance Trust</a:t>
            </a:r>
            <a:endParaRPr lang="en-US" sz="1800" dirty="0">
              <a:solidFill>
                <a:srgbClr val="F2F2F2"/>
              </a:solidFill>
              <a:latin typeface="Calibri" pitchFamily="34" charset="0"/>
              <a:cs typeface="+mn-cs"/>
            </a:endParaRPr>
          </a:p>
          <a:p>
            <a:pPr marL="304800" lvl="0">
              <a:lnSpc>
                <a:spcPct val="70000"/>
              </a:lnSpc>
              <a:buClr>
                <a:srgbClr val="8CB9D8"/>
              </a:buClr>
              <a:buFontTx/>
              <a:buAutoNum type="arabicPeriod"/>
            </a:pPr>
            <a:r>
              <a:rPr lang="en-US" sz="1800" b="1" i="1" dirty="0">
                <a:solidFill>
                  <a:srgbClr val="F2F2F2"/>
                </a:solidFill>
                <a:latin typeface="Calibri" pitchFamily="34" charset="0"/>
                <a:cs typeface="+mn-cs"/>
              </a:rPr>
              <a:t>Illumination - </a:t>
            </a:r>
            <a:r>
              <a:rPr lang="en-US" sz="1600" dirty="0">
                <a:solidFill>
                  <a:srgbClr val="F2F2F2"/>
                </a:solidFill>
                <a:latin typeface="Calibri" pitchFamily="34" charset="0"/>
                <a:cs typeface="+mn-cs"/>
              </a:rPr>
              <a:t>Bring out best of people and situations keeping end in mind</a:t>
            </a:r>
            <a:endParaRPr lang="en-US" sz="1800" dirty="0">
              <a:solidFill>
                <a:srgbClr val="F2F2F2"/>
              </a:solidFill>
              <a:latin typeface="Calibri" pitchFamily="34" charset="0"/>
              <a:cs typeface="+mn-cs"/>
            </a:endParaRPr>
          </a:p>
          <a:p>
            <a:pPr marL="304800" lvl="0">
              <a:lnSpc>
                <a:spcPct val="70000"/>
              </a:lnSpc>
              <a:buClr>
                <a:srgbClr val="8CB9D8"/>
              </a:buClr>
              <a:buFontTx/>
              <a:buAutoNum type="arabicPeriod"/>
            </a:pPr>
            <a:r>
              <a:rPr lang="en-US" sz="1800" b="1" i="1" dirty="0">
                <a:solidFill>
                  <a:srgbClr val="F2F2F2"/>
                </a:solidFill>
                <a:latin typeface="Calibri" pitchFamily="34" charset="0"/>
                <a:cs typeface="+mn-cs"/>
              </a:rPr>
              <a:t>Inclusion - </a:t>
            </a:r>
            <a:r>
              <a:rPr lang="en-US" sz="1600" dirty="0">
                <a:solidFill>
                  <a:srgbClr val="F2F2F2"/>
                </a:solidFill>
                <a:latin typeface="Calibri" pitchFamily="34" charset="0"/>
                <a:cs typeface="+mn-cs"/>
              </a:rPr>
              <a:t>Engage with people to coauthor future and company growth</a:t>
            </a:r>
            <a:endParaRPr lang="en-US" sz="1800" dirty="0">
              <a:solidFill>
                <a:srgbClr val="F2F2F2"/>
              </a:solidFill>
              <a:latin typeface="Calibri" pitchFamily="34" charset="0"/>
              <a:cs typeface="+mn-cs"/>
            </a:endParaRPr>
          </a:p>
          <a:p>
            <a:pPr marL="304800" lvl="0">
              <a:lnSpc>
                <a:spcPct val="70000"/>
              </a:lnSpc>
              <a:buClr>
                <a:srgbClr val="8CB9D8"/>
              </a:buClr>
              <a:buFontTx/>
              <a:buAutoNum type="arabicPeriod"/>
            </a:pPr>
            <a:r>
              <a:rPr lang="en-US" sz="1800" b="1" i="1" dirty="0">
                <a:solidFill>
                  <a:srgbClr val="F2F2F2"/>
                </a:solidFill>
                <a:latin typeface="Calibri" pitchFamily="34" charset="0"/>
                <a:cs typeface="+mn-cs"/>
              </a:rPr>
              <a:t>Inspiration – </a:t>
            </a:r>
            <a:r>
              <a:rPr lang="en-US" sz="1600" dirty="0">
                <a:solidFill>
                  <a:srgbClr val="F2F2F2"/>
                </a:solidFill>
                <a:latin typeface="Calibri" pitchFamily="34" charset="0"/>
                <a:cs typeface="+mn-cs"/>
              </a:rPr>
              <a:t>Awaken creative spirit and all breakthroughs begin with belief in your self</a:t>
            </a:r>
            <a:endParaRPr lang="en-US" sz="1800" dirty="0">
              <a:solidFill>
                <a:srgbClr val="F2F2F2"/>
              </a:solidFill>
              <a:latin typeface="Calibri" pitchFamily="34" charset="0"/>
              <a:cs typeface="+mn-cs"/>
            </a:endParaRPr>
          </a:p>
          <a:p>
            <a:pPr marL="304800" lvl="0">
              <a:lnSpc>
                <a:spcPct val="70000"/>
              </a:lnSpc>
              <a:buClr>
                <a:srgbClr val="8CB9D8"/>
              </a:buClr>
              <a:buFontTx/>
              <a:buAutoNum type="arabicPeriod"/>
            </a:pPr>
            <a:r>
              <a:rPr lang="en-US" sz="1800" b="1" i="1" dirty="0">
                <a:solidFill>
                  <a:srgbClr val="F2F2F2"/>
                </a:solidFill>
                <a:latin typeface="Calibri" pitchFamily="34" charset="0"/>
                <a:cs typeface="+mn-cs"/>
              </a:rPr>
              <a:t>Integrity - </a:t>
            </a:r>
            <a:r>
              <a:rPr lang="en-US" sz="1600" dirty="0">
                <a:solidFill>
                  <a:srgbClr val="F2F2F2"/>
                </a:solidFill>
                <a:latin typeface="Calibri" pitchFamily="34" charset="0"/>
                <a:cs typeface="+mn-cs"/>
              </a:rPr>
              <a:t>Make choices for good of whole adding values and You can't be all things to all people but illustrating “Coming together is a beginning. Keeping together is progress. Working together is success”</a:t>
            </a:r>
            <a:endParaRPr lang="en-US" sz="1800" dirty="0">
              <a:solidFill>
                <a:srgbClr val="F2F2F2"/>
              </a:solidFill>
              <a:latin typeface="Calibri" pitchFamily="34" charset="0"/>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00113" y="0"/>
            <a:ext cx="7826375" cy="1130300"/>
          </a:xfrm>
        </p:spPr>
        <p:txBody>
          <a:bodyPr/>
          <a:lstStyle/>
          <a:p>
            <a:pPr eaLnBrk="1" hangingPunct="1"/>
            <a:r>
              <a:rPr lang="en-US" b="1" dirty="0"/>
              <a:t>To Implement: Go with Following Attitude</a:t>
            </a:r>
          </a:p>
        </p:txBody>
      </p:sp>
      <p:sp>
        <p:nvSpPr>
          <p:cNvPr id="10244" name="Rectangle 3"/>
          <p:cNvSpPr>
            <a:spLocks noGrp="1" noChangeArrowheads="1"/>
          </p:cNvSpPr>
          <p:nvPr>
            <p:ph type="body" idx="1"/>
          </p:nvPr>
        </p:nvSpPr>
        <p:spPr>
          <a:xfrm>
            <a:off x="1187624" y="836712"/>
            <a:ext cx="7596336" cy="5761037"/>
          </a:xfrm>
        </p:spPr>
        <p:txBody>
          <a:bodyPr/>
          <a:lstStyle/>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We see change as a new challenge and opportunity to grow</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We feel hopeful and optimistic and don't have the Victimitis Virus</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Our leaders are authentic and provide good examples to follow</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We operate with a high degree of honesty and integrity</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We give each other regular feedback on personal actions and behavior</a:t>
            </a:r>
          </a:p>
          <a:p>
            <a:pPr marL="304800" indent="-304800" eaLnBrk="1" hangingPunct="1">
              <a:lnSpc>
                <a:spcPct val="70000"/>
              </a:lnSpc>
              <a:buClr>
                <a:srgbClr val="000066"/>
              </a:buClr>
              <a:buFontTx/>
              <a:buNone/>
              <a:defRPr/>
            </a:pPr>
            <a:r>
              <a:rPr lang="en-US" sz="1400" dirty="0">
                <a:solidFill>
                  <a:schemeClr val="bg1">
                    <a:lumMod val="20000"/>
                    <a:lumOff val="80000"/>
                  </a:schemeClr>
                </a:solidFill>
              </a:rPr>
              <a:t>We continually seek feedbacks and improvements on making job easier</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We have deep passion and commitment to our cause</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We take pride in, and joy from, our work</a:t>
            </a:r>
          </a:p>
          <a:p>
            <a:pPr marL="304800" indent="-304800" eaLnBrk="1" hangingPunct="1">
              <a:lnSpc>
                <a:spcPct val="70000"/>
              </a:lnSpc>
              <a:buClr>
                <a:srgbClr val="000066"/>
              </a:buClr>
              <a:buFontTx/>
              <a:buNone/>
              <a:defRPr/>
            </a:pPr>
            <a:r>
              <a:rPr lang="en-US" sz="1400" dirty="0">
                <a:solidFill>
                  <a:schemeClr val="bg1">
                    <a:lumMod val="20000"/>
                    <a:lumOff val="80000"/>
                  </a:schemeClr>
                </a:solidFill>
              </a:rPr>
              <a:t>We don’t have obstacles stopping performing to best effect</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We persist in the face of setbacks and failures</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We are self-disciplined</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Our work is meaningful and makes a difference</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We regularly devote time to learning and improvement</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Our leaders are highly effective coaches who help us develop</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We don't use threats, intimidation, or punishments</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Rewards are used to recognize and share success rather than as incentives to manipulate performance</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Our leaders have strong verbal communication skills</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Our team has many cooperative partnerships, strong relationships, dividing task and multiplying success</a:t>
            </a:r>
          </a:p>
          <a:p>
            <a:pPr marL="304800" indent="-304800" eaLnBrk="1" hangingPunct="1">
              <a:lnSpc>
                <a:spcPct val="70000"/>
              </a:lnSpc>
              <a:buClr>
                <a:srgbClr val="000066"/>
              </a:buClr>
              <a:buFontTx/>
              <a:buNone/>
              <a:defRPr/>
            </a:pPr>
            <a:r>
              <a:rPr lang="en-US" sz="1400" dirty="0">
                <a:solidFill>
                  <a:schemeClr val="bg1">
                    <a:lumMod val="20000"/>
                    <a:lumOff val="80000"/>
                  </a:schemeClr>
                </a:solidFill>
              </a:rPr>
              <a:t>We see motivation in every task</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We frequently recognize, appreciate, and celebrate our small wins and significant successes</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We move beyond our "reality rut" of current problems to focus on what could be</a:t>
            </a:r>
          </a:p>
          <a:p>
            <a:pPr marL="304800" indent="-304800" eaLnBrk="1" hangingPunct="1">
              <a:lnSpc>
                <a:spcPct val="70000"/>
              </a:lnSpc>
              <a:buClr>
                <a:srgbClr val="000066"/>
              </a:buClr>
              <a:buFontTx/>
              <a:buNone/>
              <a:defRPr/>
            </a:pPr>
            <a:r>
              <a:rPr lang="en-US" sz="1400" dirty="0">
                <a:solidFill>
                  <a:schemeClr val="bg1">
                    <a:lumMod val="20000"/>
                    <a:lumOff val="80000"/>
                  </a:schemeClr>
                </a:solidFill>
              </a:rPr>
              <a:t>We know  primary aim of our company -  principles, priorities and mission</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We have a strong and clear picture of our preferred future (vision)</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We have 3 - 4 principles (core values) that guide our behavior (10 tags)</a:t>
            </a:r>
          </a:p>
          <a:p>
            <a:pPr marL="304800" indent="-304800" eaLnBrk="1" hangingPunct="1">
              <a:lnSpc>
                <a:spcPct val="70000"/>
              </a:lnSpc>
              <a:buClr>
                <a:srgbClr val="000066"/>
              </a:buClr>
              <a:buFontTx/>
              <a:buNone/>
              <a:defRPr/>
            </a:pPr>
            <a:r>
              <a:rPr lang="en-US" sz="1400" dirty="0">
                <a:solidFill>
                  <a:schemeClr val="bg1">
                    <a:lumMod val="20000"/>
                    <a:lumOff val="80000"/>
                  </a:schemeClr>
                </a:solidFill>
              </a:rPr>
              <a:t>We take responsibility for our choices</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Our goals are aligned to company goals</a:t>
            </a:r>
          </a:p>
          <a:p>
            <a:pPr marL="304800" indent="-304800" eaLnBrk="1" hangingPunct="1">
              <a:lnSpc>
                <a:spcPct val="70000"/>
              </a:lnSpc>
              <a:buClr>
                <a:srgbClr val="000066"/>
              </a:buClr>
              <a:buFontTx/>
              <a:buNone/>
              <a:defRPr/>
            </a:pPr>
            <a:r>
              <a:rPr lang="en-US" sz="1400" dirty="0">
                <a:solidFill>
                  <a:schemeClr val="bg1">
                    <a:lumMod val="20000"/>
                    <a:lumOff val="80000"/>
                  </a:schemeClr>
                </a:solidFill>
              </a:rPr>
              <a:t>Our organization image is consistent with every customer as same as with internal team</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We are involved in organization development</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We have a strong sense of purpose</a:t>
            </a:r>
          </a:p>
          <a:p>
            <a:pPr marL="304800" indent="-304800" eaLnBrk="1" hangingPunct="1">
              <a:lnSpc>
                <a:spcPct val="70000"/>
              </a:lnSpc>
              <a:buClr>
                <a:srgbClr val="000066"/>
              </a:buClr>
              <a:buFont typeface="Wingdings" pitchFamily="1" charset="2"/>
              <a:buNone/>
              <a:defRPr/>
            </a:pPr>
            <a:r>
              <a:rPr lang="en-US" sz="1400" dirty="0">
                <a:solidFill>
                  <a:schemeClr val="bg1">
                    <a:lumMod val="20000"/>
                    <a:lumOff val="80000"/>
                  </a:schemeClr>
                </a:solidFill>
              </a:rPr>
              <a:t>We feel empowered</a:t>
            </a:r>
          </a:p>
          <a:p>
            <a:pPr marL="304800" indent="-304800" eaLnBrk="1" hangingPunct="1">
              <a:lnSpc>
                <a:spcPct val="70000"/>
              </a:lnSpc>
              <a:buClr>
                <a:srgbClr val="000066"/>
              </a:buClr>
              <a:buFont typeface="Wingdings" pitchFamily="1" charset="2"/>
              <a:buNone/>
              <a:defRPr/>
            </a:pPr>
            <a:endParaRPr lang="en-US" sz="1400" dirty="0">
              <a:solidFill>
                <a:schemeClr val="bg1">
                  <a:lumMod val="20000"/>
                  <a:lumOff val="80000"/>
                </a:schemeClr>
              </a:solidFill>
            </a:endParaRPr>
          </a:p>
          <a:p>
            <a:pPr marL="304800" indent="-304800" eaLnBrk="1" hangingPunct="1">
              <a:lnSpc>
                <a:spcPct val="70000"/>
              </a:lnSpc>
              <a:buClr>
                <a:srgbClr val="000066"/>
              </a:buClr>
              <a:buFont typeface="Wingdings" pitchFamily="1" charset="2"/>
              <a:buNone/>
              <a:defRPr/>
            </a:pPr>
            <a:endParaRPr lang="en-US" sz="1400" dirty="0">
              <a:solidFill>
                <a:schemeClr val="bg1">
                  <a:lumMod val="20000"/>
                  <a:lumOff val="80000"/>
                </a:schemeClr>
              </a:solidFill>
            </a:endParaRPr>
          </a:p>
          <a:p>
            <a:pPr marL="304800" indent="-304800" eaLnBrk="1" hangingPunct="1">
              <a:lnSpc>
                <a:spcPct val="70000"/>
              </a:lnSpc>
              <a:buClr>
                <a:srgbClr val="000066"/>
              </a:buClr>
              <a:buFont typeface="Wingdings" pitchFamily="1" charset="2"/>
              <a:buNone/>
              <a:defRPr/>
            </a:pPr>
            <a:endParaRPr lang="en-US" sz="1400" dirty="0">
              <a:solidFill>
                <a:schemeClr val="bg1">
                  <a:lumMod val="20000"/>
                  <a:lumOff val="80000"/>
                </a:schemeClr>
              </a:solidFill>
            </a:endParaRPr>
          </a:p>
        </p:txBody>
      </p:sp>
      <p:pic>
        <p:nvPicPr>
          <p:cNvPr id="6041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7325" y="908720"/>
            <a:ext cx="2606675" cy="260667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62025" y="138113"/>
            <a:ext cx="8362503" cy="1130300"/>
          </a:xfrm>
        </p:spPr>
        <p:txBody>
          <a:bodyPr/>
          <a:lstStyle/>
          <a:p>
            <a:pPr eaLnBrk="1" hangingPunct="1"/>
            <a:r>
              <a:rPr lang="en-US" b="1" dirty="0"/>
              <a:t>Define INVESTING Purpose: 6 Characteristics </a:t>
            </a:r>
          </a:p>
        </p:txBody>
      </p:sp>
      <p:sp>
        <p:nvSpPr>
          <p:cNvPr id="10244" name="Rectangle 3"/>
          <p:cNvSpPr>
            <a:spLocks noGrp="1" noChangeArrowheads="1"/>
          </p:cNvSpPr>
          <p:nvPr>
            <p:ph type="body" idx="1"/>
          </p:nvPr>
        </p:nvSpPr>
        <p:spPr>
          <a:xfrm>
            <a:off x="539750" y="1052513"/>
            <a:ext cx="8604250" cy="5472831"/>
          </a:xfrm>
        </p:spPr>
        <p:txBody>
          <a:bodyPr/>
          <a:lstStyle/>
          <a:p>
            <a:pPr marL="304800" lvl="1" indent="0" eaLnBrk="1" hangingPunct="1">
              <a:lnSpc>
                <a:spcPct val="75000"/>
              </a:lnSpc>
              <a:spcBef>
                <a:spcPct val="0"/>
              </a:spcBef>
              <a:buClr>
                <a:srgbClr val="000066"/>
              </a:buClr>
              <a:buNone/>
            </a:pPr>
            <a:r>
              <a:rPr lang="en-US" sz="2400" dirty="0">
                <a:solidFill>
                  <a:srgbClr val="F2F2F2"/>
                </a:solidFill>
              </a:rPr>
              <a:t>Break the Purpose to have INVESTING attributes</a:t>
            </a:r>
          </a:p>
          <a:p>
            <a:pPr lvl="1" indent="0" eaLnBrk="1" hangingPunct="1">
              <a:lnSpc>
                <a:spcPct val="75000"/>
              </a:lnSpc>
              <a:spcBef>
                <a:spcPct val="0"/>
              </a:spcBef>
              <a:buClr>
                <a:srgbClr val="000066"/>
              </a:buClr>
              <a:buNone/>
            </a:pPr>
            <a:r>
              <a:rPr lang="en-US" sz="1800" dirty="0">
                <a:solidFill>
                  <a:srgbClr val="F2F2F2"/>
                </a:solidFill>
              </a:rPr>
              <a:t> </a:t>
            </a:r>
            <a:r>
              <a:rPr lang="en-US" sz="1800" b="1" dirty="0">
                <a:solidFill>
                  <a:srgbClr val="F2F2F2"/>
                </a:solidFill>
              </a:rPr>
              <a:t>I</a:t>
            </a:r>
            <a:r>
              <a:rPr lang="en-US" sz="1800" dirty="0">
                <a:solidFill>
                  <a:srgbClr val="F2F2F2"/>
                </a:solidFill>
              </a:rPr>
              <a:t>ndependent, </a:t>
            </a:r>
            <a:r>
              <a:rPr lang="en-US" sz="1800" b="1" dirty="0">
                <a:solidFill>
                  <a:srgbClr val="F2F2F2"/>
                </a:solidFill>
              </a:rPr>
              <a:t>N</a:t>
            </a:r>
            <a:r>
              <a:rPr lang="en-US" sz="1800" dirty="0">
                <a:solidFill>
                  <a:srgbClr val="F2F2F2"/>
                </a:solidFill>
              </a:rPr>
              <a:t>egotiable, </a:t>
            </a:r>
            <a:r>
              <a:rPr lang="en-US" sz="1800" b="1" dirty="0">
                <a:solidFill>
                  <a:srgbClr val="F2F2F2"/>
                </a:solidFill>
              </a:rPr>
              <a:t>V</a:t>
            </a:r>
            <a:r>
              <a:rPr lang="en-US" sz="1800" dirty="0">
                <a:solidFill>
                  <a:srgbClr val="F2F2F2"/>
                </a:solidFill>
              </a:rPr>
              <a:t>ision-able, </a:t>
            </a:r>
            <a:r>
              <a:rPr lang="en-US" sz="1800" b="1" dirty="0">
                <a:solidFill>
                  <a:srgbClr val="F2F2F2"/>
                </a:solidFill>
              </a:rPr>
              <a:t>E</a:t>
            </a:r>
            <a:r>
              <a:rPr lang="en-US" sz="1800" dirty="0">
                <a:solidFill>
                  <a:srgbClr val="F2F2F2"/>
                </a:solidFill>
              </a:rPr>
              <a:t>stimable, </a:t>
            </a:r>
            <a:r>
              <a:rPr lang="en-US" sz="1800" b="1" dirty="0">
                <a:solidFill>
                  <a:srgbClr val="F2F2F2"/>
                </a:solidFill>
              </a:rPr>
              <a:t>S</a:t>
            </a:r>
            <a:r>
              <a:rPr lang="en-US" sz="1800" dirty="0">
                <a:solidFill>
                  <a:srgbClr val="F2F2F2"/>
                </a:solidFill>
              </a:rPr>
              <a:t>mall, </a:t>
            </a:r>
            <a:r>
              <a:rPr lang="en-US" sz="1800" b="1" dirty="0">
                <a:solidFill>
                  <a:srgbClr val="F2F2F2"/>
                </a:solidFill>
              </a:rPr>
              <a:t>T</a:t>
            </a:r>
            <a:r>
              <a:rPr lang="en-US" sz="1800" dirty="0">
                <a:solidFill>
                  <a:srgbClr val="F2F2F2"/>
                </a:solidFill>
              </a:rPr>
              <a:t>estable, </a:t>
            </a:r>
            <a:r>
              <a:rPr lang="en-US" sz="1800" b="1" dirty="0">
                <a:solidFill>
                  <a:srgbClr val="F2F2F2"/>
                </a:solidFill>
              </a:rPr>
              <a:t>I</a:t>
            </a:r>
            <a:r>
              <a:rPr lang="en-US" sz="1800" dirty="0">
                <a:solidFill>
                  <a:srgbClr val="F2F2F2"/>
                </a:solidFill>
              </a:rPr>
              <a:t>maginable, </a:t>
            </a:r>
            <a:r>
              <a:rPr lang="en-US" sz="1800" b="1" dirty="0">
                <a:solidFill>
                  <a:srgbClr val="F2F2F2"/>
                </a:solidFill>
              </a:rPr>
              <a:t>N</a:t>
            </a:r>
            <a:r>
              <a:rPr lang="en-US" sz="1800" dirty="0">
                <a:solidFill>
                  <a:srgbClr val="F2F2F2"/>
                </a:solidFill>
              </a:rPr>
              <a:t>urturing, </a:t>
            </a:r>
            <a:r>
              <a:rPr lang="en-US" sz="1800" b="1" dirty="0">
                <a:solidFill>
                  <a:srgbClr val="F2F2F2"/>
                </a:solidFill>
              </a:rPr>
              <a:t>G</a:t>
            </a:r>
            <a:r>
              <a:rPr lang="en-US" sz="1800" dirty="0">
                <a:solidFill>
                  <a:srgbClr val="F2F2F2"/>
                </a:solidFill>
              </a:rPr>
              <a:t>et going</a:t>
            </a:r>
          </a:p>
          <a:p>
            <a:pPr lvl="1" indent="0" eaLnBrk="1" hangingPunct="1">
              <a:lnSpc>
                <a:spcPct val="75000"/>
              </a:lnSpc>
              <a:spcBef>
                <a:spcPct val="0"/>
              </a:spcBef>
              <a:buClr>
                <a:srgbClr val="000066"/>
              </a:buClr>
              <a:buNone/>
            </a:pPr>
            <a:endParaRPr lang="en-US" sz="2400" dirty="0">
              <a:solidFill>
                <a:srgbClr val="F2F2F2"/>
              </a:solidFill>
            </a:endParaRPr>
          </a:p>
          <a:p>
            <a:pPr marL="304800" indent="0" eaLnBrk="1" hangingPunct="1">
              <a:lnSpc>
                <a:spcPct val="75000"/>
              </a:lnSpc>
              <a:spcBef>
                <a:spcPct val="0"/>
              </a:spcBef>
              <a:buClr>
                <a:srgbClr val="000066"/>
              </a:buClr>
              <a:buFont typeface="Wingdings" pitchFamily="2" charset="2"/>
              <a:buNone/>
            </a:pPr>
            <a:r>
              <a:rPr lang="en-US" sz="2400" dirty="0">
                <a:solidFill>
                  <a:srgbClr val="F2F2F2"/>
                </a:solidFill>
              </a:rPr>
              <a:t>An effective Purpose Statement is to align the team with:</a:t>
            </a:r>
          </a:p>
          <a:p>
            <a:pPr marL="304800" indent="0" eaLnBrk="1" hangingPunct="1">
              <a:lnSpc>
                <a:spcPct val="75000"/>
              </a:lnSpc>
              <a:spcBef>
                <a:spcPct val="0"/>
              </a:spcBef>
              <a:buClr>
                <a:srgbClr val="8CB9D8"/>
              </a:buClr>
              <a:buFontTx/>
              <a:buAutoNum type="arabicPeriod"/>
            </a:pPr>
            <a:r>
              <a:rPr lang="en-US" sz="2000" b="1" i="1" dirty="0">
                <a:solidFill>
                  <a:srgbClr val="F2F2F2"/>
                </a:solidFill>
              </a:rPr>
              <a:t>Imaginable and Learning</a:t>
            </a:r>
          </a:p>
          <a:p>
            <a:pPr lvl="1" indent="0" eaLnBrk="1" hangingPunct="1">
              <a:lnSpc>
                <a:spcPct val="75000"/>
              </a:lnSpc>
              <a:spcBef>
                <a:spcPct val="0"/>
              </a:spcBef>
              <a:buClr>
                <a:srgbClr val="000066"/>
              </a:buClr>
              <a:buFontTx/>
              <a:buNone/>
            </a:pPr>
            <a:r>
              <a:rPr lang="en-US" sz="1800" dirty="0">
                <a:solidFill>
                  <a:srgbClr val="F2F2F2"/>
                </a:solidFill>
              </a:rPr>
              <a:t>Conveys a clear picture of what the future will look like and gives environment to self learn. Development is a continuous learning process with additional challenge of teams and end product sizes</a:t>
            </a:r>
          </a:p>
          <a:p>
            <a:pPr marL="304800" indent="0" eaLnBrk="1" hangingPunct="1">
              <a:lnSpc>
                <a:spcPct val="75000"/>
              </a:lnSpc>
              <a:spcBef>
                <a:spcPct val="0"/>
              </a:spcBef>
              <a:buClr>
                <a:srgbClr val="8CB9D8"/>
              </a:buClr>
              <a:buFontTx/>
              <a:buAutoNum type="arabicPeriod"/>
            </a:pPr>
            <a:r>
              <a:rPr lang="en-US" sz="2000" b="1" i="1" dirty="0">
                <a:solidFill>
                  <a:srgbClr val="F2F2F2"/>
                </a:solidFill>
              </a:rPr>
              <a:t>Meaningful and Find Meaning</a:t>
            </a:r>
          </a:p>
          <a:p>
            <a:pPr lvl="1" indent="0" eaLnBrk="1" hangingPunct="1">
              <a:lnSpc>
                <a:spcPct val="75000"/>
              </a:lnSpc>
              <a:spcBef>
                <a:spcPct val="0"/>
              </a:spcBef>
              <a:buClr>
                <a:srgbClr val="000066"/>
              </a:buClr>
              <a:buFontTx/>
              <a:buNone/>
            </a:pPr>
            <a:r>
              <a:rPr lang="en-US" sz="1800" dirty="0">
                <a:solidFill>
                  <a:srgbClr val="F2F2F2"/>
                </a:solidFill>
              </a:rPr>
              <a:t>Appeals to the long-term interests of all committed members to Specify and Focus on Value to Identify Value Stream and Allow value to flow without interruptions</a:t>
            </a:r>
          </a:p>
          <a:p>
            <a:pPr marL="304800" indent="0" eaLnBrk="1" hangingPunct="1">
              <a:lnSpc>
                <a:spcPct val="75000"/>
              </a:lnSpc>
              <a:spcBef>
                <a:spcPct val="0"/>
              </a:spcBef>
              <a:buClr>
                <a:srgbClr val="8CB9D8"/>
              </a:buClr>
              <a:buFontTx/>
              <a:buAutoNum type="arabicPeriod"/>
            </a:pPr>
            <a:r>
              <a:rPr lang="en-US" sz="2000" b="1" i="1" dirty="0">
                <a:solidFill>
                  <a:srgbClr val="F2F2F2"/>
                </a:solidFill>
              </a:rPr>
              <a:t>Challenging and Liking</a:t>
            </a:r>
          </a:p>
          <a:p>
            <a:pPr lvl="1" indent="0" eaLnBrk="1" hangingPunct="1">
              <a:lnSpc>
                <a:spcPct val="75000"/>
              </a:lnSpc>
              <a:spcBef>
                <a:spcPct val="0"/>
              </a:spcBef>
              <a:buClr>
                <a:srgbClr val="000066"/>
              </a:buClr>
              <a:buFontTx/>
              <a:buNone/>
            </a:pPr>
            <a:r>
              <a:rPr lang="en-US" sz="1800" dirty="0">
                <a:solidFill>
                  <a:srgbClr val="F2F2F2"/>
                </a:solidFill>
              </a:rPr>
              <a:t>Comprises a realistic and attainable future with a “stretch”, Deliver as fast as possible, Shorter iterations is better the learning, feedback and communication within the team</a:t>
            </a:r>
          </a:p>
          <a:p>
            <a:pPr marL="304800" indent="0" eaLnBrk="1" hangingPunct="1">
              <a:lnSpc>
                <a:spcPct val="75000"/>
              </a:lnSpc>
              <a:spcBef>
                <a:spcPct val="0"/>
              </a:spcBef>
              <a:buClr>
                <a:srgbClr val="8CB9D8"/>
              </a:buClr>
              <a:buFontTx/>
              <a:buAutoNum type="arabicPeriod"/>
            </a:pPr>
            <a:r>
              <a:rPr lang="en-US" sz="2000" b="1" i="1" dirty="0">
                <a:solidFill>
                  <a:srgbClr val="F2F2F2"/>
                </a:solidFill>
              </a:rPr>
              <a:t>Focused and Participating</a:t>
            </a:r>
          </a:p>
          <a:p>
            <a:pPr lvl="1" indent="0" eaLnBrk="1" hangingPunct="1">
              <a:lnSpc>
                <a:spcPct val="75000"/>
              </a:lnSpc>
              <a:spcBef>
                <a:spcPct val="0"/>
              </a:spcBef>
              <a:buClr>
                <a:srgbClr val="000066"/>
              </a:buClr>
              <a:buFontTx/>
              <a:buNone/>
            </a:pPr>
            <a:r>
              <a:rPr lang="en-US" sz="1800" dirty="0">
                <a:solidFill>
                  <a:srgbClr val="F2F2F2"/>
                </a:solidFill>
              </a:rPr>
              <a:t>Is clear enough to provide guidance in decision-making and involves in every task</a:t>
            </a:r>
          </a:p>
          <a:p>
            <a:pPr marL="304800" indent="0" eaLnBrk="1" hangingPunct="1">
              <a:lnSpc>
                <a:spcPct val="75000"/>
              </a:lnSpc>
              <a:spcBef>
                <a:spcPct val="0"/>
              </a:spcBef>
              <a:buClr>
                <a:srgbClr val="8CB9D8"/>
              </a:buClr>
              <a:buFontTx/>
              <a:buAutoNum type="arabicPeriod"/>
            </a:pPr>
            <a:r>
              <a:rPr lang="en-US" sz="2000" b="1" i="1" dirty="0">
                <a:solidFill>
                  <a:srgbClr val="F2F2F2"/>
                </a:solidFill>
              </a:rPr>
              <a:t>Flexible and Be Positive</a:t>
            </a:r>
          </a:p>
          <a:p>
            <a:pPr lvl="1" indent="0" eaLnBrk="1" hangingPunct="1">
              <a:lnSpc>
                <a:spcPct val="75000"/>
              </a:lnSpc>
              <a:spcBef>
                <a:spcPct val="0"/>
              </a:spcBef>
              <a:buClr>
                <a:srgbClr val="000066"/>
              </a:buClr>
              <a:buFontTx/>
              <a:buNone/>
            </a:pPr>
            <a:r>
              <a:rPr lang="en-US" sz="1800" dirty="0">
                <a:solidFill>
                  <a:srgbClr val="F2F2F2"/>
                </a:solidFill>
              </a:rPr>
              <a:t>Is general enough to allow alternative responses in light of changing conditions, Decide as late as possible, delaying decisions as much as possible until they can be made based on facts and not on uncertain assumptions and predictions</a:t>
            </a:r>
          </a:p>
          <a:p>
            <a:pPr marL="304800" indent="0" eaLnBrk="1" hangingPunct="1">
              <a:lnSpc>
                <a:spcPct val="75000"/>
              </a:lnSpc>
              <a:spcBef>
                <a:spcPct val="0"/>
              </a:spcBef>
              <a:buClr>
                <a:srgbClr val="8CB9D8"/>
              </a:buClr>
              <a:buFontTx/>
              <a:buAutoNum type="arabicPeriod"/>
            </a:pPr>
            <a:r>
              <a:rPr lang="en-US" sz="2000" b="1" i="1" dirty="0">
                <a:solidFill>
                  <a:srgbClr val="F2F2F2"/>
                </a:solidFill>
              </a:rPr>
              <a:t>Communicable and Be Open</a:t>
            </a:r>
          </a:p>
          <a:p>
            <a:pPr lvl="1" indent="0" eaLnBrk="1" hangingPunct="1">
              <a:lnSpc>
                <a:spcPct val="75000"/>
              </a:lnSpc>
              <a:spcBef>
                <a:spcPct val="0"/>
              </a:spcBef>
              <a:buClr>
                <a:srgbClr val="000066"/>
              </a:buClr>
              <a:buFontTx/>
              <a:buNone/>
            </a:pPr>
            <a:r>
              <a:rPr lang="en-US" sz="1800" dirty="0">
                <a:solidFill>
                  <a:srgbClr val="F2F2F2"/>
                </a:solidFill>
              </a:rPr>
              <a:t>Can be successfully explained in just a few minutes and be open enough to communicate from one level to another level and empowered to do their own job</a:t>
            </a:r>
          </a:p>
          <a:p>
            <a:pPr lvl="1" indent="0" eaLnBrk="1" hangingPunct="1">
              <a:lnSpc>
                <a:spcPct val="70000"/>
              </a:lnSpc>
              <a:spcBef>
                <a:spcPct val="0"/>
              </a:spcBef>
              <a:buClr>
                <a:srgbClr val="000066"/>
              </a:buClr>
              <a:buFontTx/>
              <a:buNone/>
            </a:pPr>
            <a:endParaRPr lang="en-US" sz="1800" dirty="0">
              <a:solidFill>
                <a:srgbClr val="F2F2F2"/>
              </a:solidFill>
            </a:endParaRPr>
          </a:p>
          <a:p>
            <a:pPr marL="304800" lvl="1" indent="0" eaLnBrk="1" hangingPunct="1">
              <a:lnSpc>
                <a:spcPct val="80000"/>
              </a:lnSpc>
              <a:spcBef>
                <a:spcPct val="0"/>
              </a:spcBef>
              <a:buClr>
                <a:srgbClr val="000066"/>
              </a:buClr>
              <a:buNone/>
            </a:pPr>
            <a:endParaRPr lang="en-US" sz="2400" dirty="0">
              <a:solidFill>
                <a:srgbClr val="F2F2F2"/>
              </a:solidFill>
              <a:ea typeface="+mn-ea"/>
              <a:cs typeface="+mn-cs"/>
            </a:endParaRPr>
          </a:p>
          <a:p>
            <a:pPr lvl="1" indent="0" eaLnBrk="1" hangingPunct="1">
              <a:lnSpc>
                <a:spcPct val="80000"/>
              </a:lnSpc>
              <a:spcBef>
                <a:spcPct val="0"/>
              </a:spcBef>
              <a:buClr>
                <a:srgbClr val="000066"/>
              </a:buClr>
              <a:buFontTx/>
              <a:buNone/>
            </a:pPr>
            <a:endParaRPr lang="en-US" sz="1800" dirty="0">
              <a:solidFill>
                <a:srgbClr val="F2F2F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62025" y="138113"/>
            <a:ext cx="7826375" cy="1130300"/>
          </a:xfrm>
        </p:spPr>
        <p:txBody>
          <a:bodyPr/>
          <a:lstStyle/>
          <a:p>
            <a:pPr eaLnBrk="1" hangingPunct="1"/>
            <a:r>
              <a:rPr lang="en-US" b="1" dirty="0"/>
              <a:t>Results – Product Quality</a:t>
            </a:r>
          </a:p>
        </p:txBody>
      </p:sp>
      <p:graphicFrame>
        <p:nvGraphicFramePr>
          <p:cNvPr id="5" name="Table 4"/>
          <p:cNvGraphicFramePr>
            <a:graphicFrameLocks noGrp="1"/>
          </p:cNvGraphicFramePr>
          <p:nvPr/>
        </p:nvGraphicFramePr>
        <p:xfrm>
          <a:off x="971550" y="1052513"/>
          <a:ext cx="8136904" cy="5492115"/>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444498">
                  <a:extLst>
                    <a:ext uri="{9D8B030D-6E8A-4147-A177-3AD203B41FA5}">
                      <a16:colId xmlns:a16="http://schemas.microsoft.com/office/drawing/2014/main" val="20001"/>
                    </a:ext>
                  </a:extLst>
                </a:gridCol>
                <a:gridCol w="5828310">
                  <a:extLst>
                    <a:ext uri="{9D8B030D-6E8A-4147-A177-3AD203B41FA5}">
                      <a16:colId xmlns:a16="http://schemas.microsoft.com/office/drawing/2014/main" val="20002"/>
                    </a:ext>
                  </a:extLst>
                </a:gridCol>
              </a:tblGrid>
              <a:tr h="207318">
                <a:tc>
                  <a:txBody>
                    <a:bodyPr/>
                    <a:lstStyle/>
                    <a:p>
                      <a:pPr algn="ctr" fontAlgn="b"/>
                      <a:r>
                        <a:rPr lang="en-US" sz="1400" b="1" i="0" u="none" strike="noStrike" dirty="0">
                          <a:solidFill>
                            <a:srgbClr val="000000"/>
                          </a:solidFill>
                          <a:latin typeface="Calibri" pitchFamily="34" charset="0"/>
                          <a:cs typeface="Calibri" pitchFamily="34" charset="0"/>
                        </a:rPr>
                        <a:t>Character</a:t>
                      </a:r>
                    </a:p>
                  </a:txBody>
                  <a:tcPr marL="9525" marR="9525" marT="9525" marB="0" anchor="b"/>
                </a:tc>
                <a:tc>
                  <a:txBody>
                    <a:bodyPr/>
                    <a:lstStyle/>
                    <a:p>
                      <a:pPr algn="l" fontAlgn="b"/>
                      <a:r>
                        <a:rPr lang="en-US" sz="1400" b="1" i="0" u="none" strike="noStrike" dirty="0">
                          <a:solidFill>
                            <a:srgbClr val="000000"/>
                          </a:solidFill>
                          <a:latin typeface="Calibri" pitchFamily="34" charset="0"/>
                          <a:ea typeface="Times New Roman"/>
                          <a:cs typeface="Calibri" pitchFamily="34" charset="0"/>
                        </a:rPr>
                        <a:t>Sub-characteristics</a:t>
                      </a:r>
                      <a:endParaRPr lang="en-US" sz="1400" b="1" i="0" u="none" strike="noStrike" dirty="0">
                        <a:solidFill>
                          <a:srgbClr val="000000"/>
                        </a:solidFill>
                        <a:latin typeface="Calibri" pitchFamily="34" charset="0"/>
                        <a:cs typeface="Calibri" pitchFamily="34" charset="0"/>
                      </a:endParaRPr>
                    </a:p>
                  </a:txBody>
                  <a:tcPr marL="9525" marR="9525" marT="9525" marB="0" anchor="b"/>
                </a:tc>
                <a:tc>
                  <a:txBody>
                    <a:bodyPr/>
                    <a:lstStyle/>
                    <a:p>
                      <a:pPr algn="l" fontAlgn="b"/>
                      <a:r>
                        <a:rPr lang="en-US" sz="1400" b="1" i="0" u="none" strike="noStrike" dirty="0">
                          <a:solidFill>
                            <a:srgbClr val="000000"/>
                          </a:solidFill>
                          <a:latin typeface="Calibri" pitchFamily="34" charset="0"/>
                          <a:cs typeface="Calibri" pitchFamily="34" charset="0"/>
                        </a:rPr>
                        <a:t>Attribute</a:t>
                      </a:r>
                    </a:p>
                  </a:txBody>
                  <a:tcPr marL="9525" marR="9525" marT="9525" marB="0" anchor="b"/>
                </a:tc>
                <a:extLst>
                  <a:ext uri="{0D108BD9-81ED-4DB2-BD59-A6C34878D82A}">
                    <a16:rowId xmlns:a16="http://schemas.microsoft.com/office/drawing/2014/main" val="10000"/>
                  </a:ext>
                </a:extLst>
              </a:tr>
              <a:tr h="207318">
                <a:tc rowSpan="5">
                  <a:txBody>
                    <a:bodyPr/>
                    <a:lstStyle/>
                    <a:p>
                      <a:pPr algn="l" fontAlgn="b"/>
                      <a:r>
                        <a:rPr lang="en-US" sz="1400" b="0" i="0" u="none" strike="noStrike" dirty="0">
                          <a:solidFill>
                            <a:srgbClr val="000000"/>
                          </a:solidFill>
                          <a:latin typeface="Calibri" pitchFamily="34" charset="0"/>
                          <a:ea typeface="Times New Roman"/>
                          <a:cs typeface="Calibri" pitchFamily="34" charset="0"/>
                        </a:rPr>
                        <a:t>Capability </a:t>
                      </a:r>
                      <a:endParaRPr lang="en-US" sz="1400" b="0" i="0" u="none" strike="noStrike" dirty="0">
                        <a:solidFill>
                          <a:srgbClr val="000000"/>
                        </a:solidFill>
                        <a:latin typeface="Calibri" pitchFamily="34" charset="0"/>
                        <a:cs typeface="Calibri" pitchFamily="34" charset="0"/>
                      </a:endParaRPr>
                    </a:p>
                  </a:txBody>
                  <a:tcPr marL="9525" marR="9525" marT="38100" marB="38100" anchor="b"/>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Suitability </a:t>
                      </a:r>
                      <a:endParaRPr lang="en-US" sz="1400" b="0" i="0" u="none" strike="noStrike" dirty="0">
                        <a:solidFill>
                          <a:srgbClr val="000000"/>
                        </a:solidFill>
                        <a:latin typeface="Calibri" pitchFamily="34" charset="0"/>
                        <a:cs typeface="Calibri" pitchFamily="34" charset="0"/>
                      </a:endParaRPr>
                    </a:p>
                  </a:txBody>
                  <a:tcPr marL="9525" marR="9525" marT="38100" marB="3810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Presence and appropriateness of a set of functions for specified tasks.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01"/>
                  </a:ext>
                </a:extLst>
              </a:tr>
              <a:tr h="207318">
                <a:tc vMerge="1">
                  <a:txBody>
                    <a:bodyPr/>
                    <a:lstStyle/>
                    <a:p>
                      <a:endParaRPr lang="en-US"/>
                    </a:p>
                  </a:txBody>
                  <a:tcPr/>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Accurateness </a:t>
                      </a:r>
                      <a:endParaRPr lang="en-US" sz="1400" b="0" i="0" u="none" strike="noStrike" dirty="0">
                        <a:solidFill>
                          <a:srgbClr val="000000"/>
                        </a:solidFill>
                        <a:latin typeface="Calibri" pitchFamily="34" charset="0"/>
                        <a:cs typeface="Calibri" pitchFamily="34" charset="0"/>
                      </a:endParaRPr>
                    </a:p>
                  </a:txBody>
                  <a:tcPr marL="9525" marR="9525" marT="9525" marB="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Provision of right or agreed results or effects.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02"/>
                  </a:ext>
                </a:extLst>
              </a:tr>
              <a:tr h="207318">
                <a:tc vMerge="1">
                  <a:txBody>
                    <a:bodyPr/>
                    <a:lstStyle/>
                    <a:p>
                      <a:endParaRPr lang="en-US"/>
                    </a:p>
                  </a:txBody>
                  <a:tcPr/>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Interoperability </a:t>
                      </a:r>
                      <a:endParaRPr lang="en-US" sz="1400" b="0" i="0" u="none" strike="noStrike" dirty="0">
                        <a:solidFill>
                          <a:srgbClr val="000000"/>
                        </a:solidFill>
                        <a:latin typeface="Calibri" pitchFamily="34" charset="0"/>
                        <a:cs typeface="Calibri" pitchFamily="34" charset="0"/>
                      </a:endParaRPr>
                    </a:p>
                  </a:txBody>
                  <a:tcPr marL="9525" marR="9525" marT="9525" marB="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Its ability to interact with specified systems.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03"/>
                  </a:ext>
                </a:extLst>
              </a:tr>
              <a:tr h="207318">
                <a:tc vMerge="1">
                  <a:txBody>
                    <a:bodyPr/>
                    <a:lstStyle/>
                    <a:p>
                      <a:endParaRPr lang="en-US"/>
                    </a:p>
                  </a:txBody>
                  <a:tcPr/>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Compliance </a:t>
                      </a:r>
                      <a:endParaRPr lang="en-US" sz="1400" b="0" i="0" u="none" strike="noStrike" dirty="0">
                        <a:solidFill>
                          <a:srgbClr val="000000"/>
                        </a:solidFill>
                        <a:latin typeface="Calibri" pitchFamily="34" charset="0"/>
                        <a:cs typeface="Calibri" pitchFamily="34" charset="0"/>
                      </a:endParaRPr>
                    </a:p>
                  </a:txBody>
                  <a:tcPr marL="9525" marR="9525" marT="9525" marB="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Adhere to application related standards or conventions or regulations in laws and similar prescriptions.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04"/>
                  </a:ext>
                </a:extLst>
              </a:tr>
              <a:tr h="207318">
                <a:tc vMerge="1">
                  <a:txBody>
                    <a:bodyPr/>
                    <a:lstStyle/>
                    <a:p>
                      <a:endParaRPr lang="en-US"/>
                    </a:p>
                  </a:txBody>
                  <a:tcPr/>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Security </a:t>
                      </a:r>
                      <a:endParaRPr lang="en-US" sz="1400" b="0" i="0" u="none" strike="noStrike" dirty="0">
                        <a:solidFill>
                          <a:srgbClr val="000000"/>
                        </a:solidFill>
                        <a:latin typeface="Calibri" pitchFamily="34" charset="0"/>
                        <a:cs typeface="Calibri" pitchFamily="34" charset="0"/>
                      </a:endParaRPr>
                    </a:p>
                  </a:txBody>
                  <a:tcPr marL="9525" marR="9525" marT="9525" marB="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Its ability to prevent unauthorized access, whether accidental or deliberate, to programs or data.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05"/>
                  </a:ext>
                </a:extLst>
              </a:tr>
              <a:tr h="207318">
                <a:tc rowSpan="3">
                  <a:txBody>
                    <a:bodyPr/>
                    <a:lstStyle/>
                    <a:p>
                      <a:pPr algn="l" fontAlgn="b"/>
                      <a:r>
                        <a:rPr lang="en-US" sz="1400" b="0" i="0" u="none" strike="noStrike" dirty="0">
                          <a:solidFill>
                            <a:srgbClr val="000000"/>
                          </a:solidFill>
                          <a:latin typeface="Calibri" pitchFamily="34" charset="0"/>
                          <a:ea typeface="Times New Roman"/>
                          <a:cs typeface="Calibri" pitchFamily="34" charset="0"/>
                        </a:rPr>
                        <a:t>Reliability </a:t>
                      </a:r>
                      <a:endParaRPr lang="en-US" sz="1400" b="0" i="0" u="none" strike="noStrike" dirty="0">
                        <a:solidFill>
                          <a:srgbClr val="000000"/>
                        </a:solidFill>
                        <a:latin typeface="Calibri" pitchFamily="34" charset="0"/>
                        <a:cs typeface="Calibri" pitchFamily="34" charset="0"/>
                      </a:endParaRPr>
                    </a:p>
                  </a:txBody>
                  <a:tcPr marL="9525" marR="9525" marT="38100" marB="38100" anchor="b"/>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Maturity </a:t>
                      </a:r>
                      <a:endParaRPr lang="en-US" sz="1400" b="0" i="0" u="none" strike="noStrike" dirty="0">
                        <a:solidFill>
                          <a:srgbClr val="000000"/>
                        </a:solidFill>
                        <a:latin typeface="Calibri" pitchFamily="34" charset="0"/>
                        <a:cs typeface="Calibri" pitchFamily="34" charset="0"/>
                      </a:endParaRPr>
                    </a:p>
                  </a:txBody>
                  <a:tcPr marL="9525" marR="9525" marT="38100" marB="3810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Frequency of failure by faults in the product.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06"/>
                  </a:ext>
                </a:extLst>
              </a:tr>
              <a:tr h="207318">
                <a:tc vMerge="1">
                  <a:txBody>
                    <a:bodyPr/>
                    <a:lstStyle/>
                    <a:p>
                      <a:endParaRPr lang="en-US"/>
                    </a:p>
                  </a:txBody>
                  <a:tcPr/>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Fault tolerance </a:t>
                      </a:r>
                      <a:endParaRPr lang="en-US" sz="1400" b="0" i="0" u="none" strike="noStrike" dirty="0">
                        <a:solidFill>
                          <a:srgbClr val="000000"/>
                        </a:solidFill>
                        <a:latin typeface="Calibri" pitchFamily="34" charset="0"/>
                        <a:cs typeface="Calibri" pitchFamily="34" charset="0"/>
                      </a:endParaRPr>
                    </a:p>
                  </a:txBody>
                  <a:tcPr marL="9525" marR="9525" marT="9525" marB="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Its ability to maintain a specified level of performance in case of product faults or of infringement of its specified interface.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07"/>
                  </a:ext>
                </a:extLst>
              </a:tr>
              <a:tr h="207318">
                <a:tc vMerge="1">
                  <a:txBody>
                    <a:bodyPr/>
                    <a:lstStyle/>
                    <a:p>
                      <a:endParaRPr lang="en-US"/>
                    </a:p>
                  </a:txBody>
                  <a:tcPr/>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Recoverability </a:t>
                      </a:r>
                      <a:endParaRPr lang="en-US" sz="1400" b="0" i="0" u="none" strike="noStrike" dirty="0">
                        <a:solidFill>
                          <a:srgbClr val="000000"/>
                        </a:solidFill>
                        <a:latin typeface="Calibri" pitchFamily="34" charset="0"/>
                        <a:cs typeface="Calibri" pitchFamily="34" charset="0"/>
                      </a:endParaRPr>
                    </a:p>
                  </a:txBody>
                  <a:tcPr marL="9525" marR="9525" marT="9525" marB="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Capability to re-establish its level of performance and recover the data directly affected in case of a failure and on the time and effort needed for it.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08"/>
                  </a:ext>
                </a:extLst>
              </a:tr>
              <a:tr h="207318">
                <a:tc rowSpan="3">
                  <a:txBody>
                    <a:bodyPr/>
                    <a:lstStyle/>
                    <a:p>
                      <a:pPr algn="l" fontAlgn="b"/>
                      <a:r>
                        <a:rPr lang="en-US" sz="1400" b="0" i="0" u="none" strike="noStrike" dirty="0">
                          <a:solidFill>
                            <a:srgbClr val="000000"/>
                          </a:solidFill>
                          <a:latin typeface="Calibri" pitchFamily="34" charset="0"/>
                          <a:ea typeface="Times New Roman"/>
                          <a:cs typeface="Calibri" pitchFamily="34" charset="0"/>
                        </a:rPr>
                        <a:t>Usability </a:t>
                      </a:r>
                      <a:endParaRPr lang="en-US" sz="1400" b="0" i="0" u="none" strike="noStrike" dirty="0">
                        <a:solidFill>
                          <a:srgbClr val="000000"/>
                        </a:solidFill>
                        <a:latin typeface="Calibri" pitchFamily="34" charset="0"/>
                        <a:cs typeface="Calibri" pitchFamily="34" charset="0"/>
                      </a:endParaRPr>
                    </a:p>
                  </a:txBody>
                  <a:tcPr marL="9525" marR="9525" marT="38100" marB="38100" anchor="b"/>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Understandability </a:t>
                      </a:r>
                      <a:endParaRPr lang="en-US" sz="1400" b="0" i="0" u="none" strike="noStrike" dirty="0">
                        <a:solidFill>
                          <a:srgbClr val="000000"/>
                        </a:solidFill>
                        <a:latin typeface="Calibri" pitchFamily="34" charset="0"/>
                        <a:cs typeface="Calibri" pitchFamily="34" charset="0"/>
                      </a:endParaRPr>
                    </a:p>
                  </a:txBody>
                  <a:tcPr marL="9525" marR="9525" marT="38100" marB="3810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Users' effort for recognizing the logical concept and its applicability.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09"/>
                  </a:ext>
                </a:extLst>
              </a:tr>
              <a:tr h="207318">
                <a:tc vMerge="1">
                  <a:txBody>
                    <a:bodyPr/>
                    <a:lstStyle/>
                    <a:p>
                      <a:endParaRPr lang="en-US"/>
                    </a:p>
                  </a:txBody>
                  <a:tcPr/>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Learn ability </a:t>
                      </a:r>
                      <a:endParaRPr lang="en-US" sz="1400" b="0" i="0" u="none" strike="noStrike" dirty="0">
                        <a:solidFill>
                          <a:srgbClr val="000000"/>
                        </a:solidFill>
                        <a:latin typeface="Calibri" pitchFamily="34" charset="0"/>
                        <a:cs typeface="Calibri" pitchFamily="34" charset="0"/>
                      </a:endParaRPr>
                    </a:p>
                  </a:txBody>
                  <a:tcPr marL="9525" marR="9525" marT="9525" marB="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Users 'effort for learning its application.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10"/>
                  </a:ext>
                </a:extLst>
              </a:tr>
              <a:tr h="207318">
                <a:tc vMerge="1">
                  <a:txBody>
                    <a:bodyPr/>
                    <a:lstStyle/>
                    <a:p>
                      <a:endParaRPr lang="en-US"/>
                    </a:p>
                  </a:txBody>
                  <a:tcPr/>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Operability </a:t>
                      </a:r>
                      <a:endParaRPr lang="en-US" sz="1400" b="0" i="0" u="none" strike="noStrike" dirty="0">
                        <a:solidFill>
                          <a:srgbClr val="000000"/>
                        </a:solidFill>
                        <a:latin typeface="Calibri" pitchFamily="34" charset="0"/>
                        <a:cs typeface="Calibri" pitchFamily="34" charset="0"/>
                      </a:endParaRPr>
                    </a:p>
                  </a:txBody>
                  <a:tcPr marL="9525" marR="9525" marT="9525" marB="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Users 'effort for operation and operation control.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11"/>
                  </a:ext>
                </a:extLst>
              </a:tr>
              <a:tr h="207318">
                <a:tc rowSpan="2">
                  <a:txBody>
                    <a:bodyPr/>
                    <a:lstStyle/>
                    <a:p>
                      <a:pPr algn="l" fontAlgn="b"/>
                      <a:r>
                        <a:rPr lang="en-US" sz="1400" b="0" i="0" u="none" strike="noStrike" dirty="0">
                          <a:solidFill>
                            <a:srgbClr val="000000"/>
                          </a:solidFill>
                          <a:latin typeface="Calibri" pitchFamily="34" charset="0"/>
                          <a:ea typeface="Times New Roman"/>
                          <a:cs typeface="Calibri" pitchFamily="34" charset="0"/>
                        </a:rPr>
                        <a:t>Efficiency </a:t>
                      </a:r>
                      <a:endParaRPr lang="en-US" sz="1400" b="0" i="0" u="none" strike="noStrike" dirty="0">
                        <a:solidFill>
                          <a:srgbClr val="000000"/>
                        </a:solidFill>
                        <a:latin typeface="Calibri" pitchFamily="34" charset="0"/>
                        <a:cs typeface="Calibri" pitchFamily="34" charset="0"/>
                      </a:endParaRPr>
                    </a:p>
                  </a:txBody>
                  <a:tcPr marL="9525" marR="9525" marT="38100" marB="38100" anchor="b"/>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Time behavior </a:t>
                      </a:r>
                      <a:endParaRPr lang="en-US" sz="1400" b="0" i="0" u="none" strike="noStrike" dirty="0">
                        <a:solidFill>
                          <a:srgbClr val="000000"/>
                        </a:solidFill>
                        <a:latin typeface="Calibri" pitchFamily="34" charset="0"/>
                        <a:cs typeface="Calibri" pitchFamily="34" charset="0"/>
                      </a:endParaRPr>
                    </a:p>
                  </a:txBody>
                  <a:tcPr marL="9525" marR="9525" marT="38100" marB="3810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Response and processing times and on throughput rates in performances its function.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12"/>
                  </a:ext>
                </a:extLst>
              </a:tr>
              <a:tr h="207318">
                <a:tc vMerge="1">
                  <a:txBody>
                    <a:bodyPr/>
                    <a:lstStyle/>
                    <a:p>
                      <a:endParaRPr lang="en-US"/>
                    </a:p>
                  </a:txBody>
                  <a:tcPr/>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Resource behavior </a:t>
                      </a:r>
                      <a:endParaRPr lang="en-US" sz="1400" b="0" i="0" u="none" strike="noStrike" dirty="0">
                        <a:solidFill>
                          <a:srgbClr val="000000"/>
                        </a:solidFill>
                        <a:latin typeface="Calibri" pitchFamily="34" charset="0"/>
                        <a:cs typeface="Calibri" pitchFamily="34" charset="0"/>
                      </a:endParaRPr>
                    </a:p>
                  </a:txBody>
                  <a:tcPr marL="9525" marR="9525" marT="9525" marB="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Amount of resource used and the duration of such use in performing its function.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13"/>
                  </a:ext>
                </a:extLst>
              </a:tr>
              <a:tr h="207318">
                <a:tc rowSpan="4">
                  <a:txBody>
                    <a:bodyPr/>
                    <a:lstStyle/>
                    <a:p>
                      <a:pPr algn="l" fontAlgn="b"/>
                      <a:r>
                        <a:rPr lang="en-US" sz="1400" b="0" i="0" u="none" strike="noStrike" dirty="0">
                          <a:solidFill>
                            <a:srgbClr val="000000"/>
                          </a:solidFill>
                          <a:latin typeface="Calibri" pitchFamily="34" charset="0"/>
                          <a:ea typeface="Times New Roman"/>
                          <a:cs typeface="Calibri" pitchFamily="34" charset="0"/>
                        </a:rPr>
                        <a:t>Maintainability </a:t>
                      </a:r>
                      <a:endParaRPr lang="en-US" sz="1400" b="0" i="0" u="none" strike="noStrike" dirty="0">
                        <a:solidFill>
                          <a:srgbClr val="000000"/>
                        </a:solidFill>
                        <a:latin typeface="Calibri" pitchFamily="34" charset="0"/>
                        <a:cs typeface="Calibri" pitchFamily="34" charset="0"/>
                      </a:endParaRPr>
                    </a:p>
                  </a:txBody>
                  <a:tcPr marL="9525" marR="9525" marT="38100" marB="38100" anchor="b"/>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Analyzability </a:t>
                      </a:r>
                      <a:endParaRPr lang="en-US" sz="1400" b="0" i="0" u="none" strike="noStrike" dirty="0">
                        <a:solidFill>
                          <a:srgbClr val="000000"/>
                        </a:solidFill>
                        <a:latin typeface="Calibri" pitchFamily="34" charset="0"/>
                        <a:cs typeface="Calibri" pitchFamily="34" charset="0"/>
                      </a:endParaRPr>
                    </a:p>
                  </a:txBody>
                  <a:tcPr marL="9525" marR="9525" marT="38100" marB="3810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Effort needed for diagnosis of deficiencies or causes of failures, or for identification of parts to be modified.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14"/>
                  </a:ext>
                </a:extLst>
              </a:tr>
              <a:tr h="207318">
                <a:tc vMerge="1">
                  <a:txBody>
                    <a:bodyPr/>
                    <a:lstStyle/>
                    <a:p>
                      <a:endParaRPr lang="en-US"/>
                    </a:p>
                  </a:txBody>
                  <a:tcPr/>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Changeability </a:t>
                      </a:r>
                      <a:endParaRPr lang="en-US" sz="1400" b="0" i="0" u="none" strike="noStrike" dirty="0">
                        <a:solidFill>
                          <a:srgbClr val="000000"/>
                        </a:solidFill>
                        <a:latin typeface="Calibri" pitchFamily="34" charset="0"/>
                        <a:cs typeface="Calibri" pitchFamily="34" charset="0"/>
                      </a:endParaRPr>
                    </a:p>
                  </a:txBody>
                  <a:tcPr marL="9525" marR="9525" marT="9525" marB="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Effort needed for modification, fault removal or for environmental change.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15"/>
                  </a:ext>
                </a:extLst>
              </a:tr>
              <a:tr h="207318">
                <a:tc vMerge="1">
                  <a:txBody>
                    <a:bodyPr/>
                    <a:lstStyle/>
                    <a:p>
                      <a:endParaRPr lang="en-US"/>
                    </a:p>
                  </a:txBody>
                  <a:tcPr/>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Stability </a:t>
                      </a:r>
                      <a:endParaRPr lang="en-US" sz="1400" b="0" i="0" u="none" strike="noStrike" dirty="0">
                        <a:solidFill>
                          <a:srgbClr val="000000"/>
                        </a:solidFill>
                        <a:latin typeface="Calibri" pitchFamily="34" charset="0"/>
                        <a:cs typeface="Calibri" pitchFamily="34" charset="0"/>
                      </a:endParaRPr>
                    </a:p>
                  </a:txBody>
                  <a:tcPr marL="9525" marR="9525" marT="9525" marB="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Risk of unexpected effect of modifications.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16"/>
                  </a:ext>
                </a:extLst>
              </a:tr>
              <a:tr h="207318">
                <a:tc vMerge="1">
                  <a:txBody>
                    <a:bodyPr/>
                    <a:lstStyle/>
                    <a:p>
                      <a:endParaRPr lang="en-US"/>
                    </a:p>
                  </a:txBody>
                  <a:tcPr/>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Testability </a:t>
                      </a:r>
                      <a:endParaRPr lang="en-US" sz="1400" b="0" i="0" u="none" strike="noStrike" dirty="0">
                        <a:solidFill>
                          <a:srgbClr val="000000"/>
                        </a:solidFill>
                        <a:latin typeface="Calibri" pitchFamily="34" charset="0"/>
                        <a:cs typeface="Calibri" pitchFamily="34" charset="0"/>
                      </a:endParaRPr>
                    </a:p>
                  </a:txBody>
                  <a:tcPr marL="9525" marR="9525" marT="9525" marB="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Effort needed for validating the modified product.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17"/>
                  </a:ext>
                </a:extLst>
              </a:tr>
              <a:tr h="207318">
                <a:tc rowSpan="4">
                  <a:txBody>
                    <a:bodyPr/>
                    <a:lstStyle/>
                    <a:p>
                      <a:pPr algn="l" fontAlgn="b"/>
                      <a:r>
                        <a:rPr lang="en-US" sz="1400" b="0" i="0" u="none" strike="noStrike" dirty="0">
                          <a:solidFill>
                            <a:srgbClr val="000000"/>
                          </a:solidFill>
                          <a:latin typeface="Calibri" pitchFamily="34" charset="0"/>
                          <a:ea typeface="Times New Roman"/>
                          <a:cs typeface="Calibri" pitchFamily="34" charset="0"/>
                        </a:rPr>
                        <a:t>Portability </a:t>
                      </a:r>
                      <a:endParaRPr lang="en-US" sz="1400" b="0" i="0" u="none" strike="noStrike" dirty="0">
                        <a:solidFill>
                          <a:srgbClr val="000000"/>
                        </a:solidFill>
                        <a:latin typeface="Calibri" pitchFamily="34" charset="0"/>
                        <a:cs typeface="Calibri" pitchFamily="34" charset="0"/>
                      </a:endParaRPr>
                    </a:p>
                  </a:txBody>
                  <a:tcPr marL="9525" marR="9525" marT="38100" marB="38100" anchor="b"/>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Adaptability </a:t>
                      </a:r>
                      <a:endParaRPr lang="en-US" sz="1400" b="0" i="0" u="none" strike="noStrike" dirty="0">
                        <a:solidFill>
                          <a:srgbClr val="000000"/>
                        </a:solidFill>
                        <a:latin typeface="Calibri" pitchFamily="34" charset="0"/>
                        <a:cs typeface="Calibri" pitchFamily="34" charset="0"/>
                      </a:endParaRPr>
                    </a:p>
                  </a:txBody>
                  <a:tcPr marL="9525" marR="9525" marT="38100" marB="3810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Opportunity for its adaptation to different specified environments without applying other actions or means than those provided for this purpose for the product considered.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18"/>
                  </a:ext>
                </a:extLst>
              </a:tr>
              <a:tr h="207318">
                <a:tc vMerge="1">
                  <a:txBody>
                    <a:bodyPr/>
                    <a:lstStyle/>
                    <a:p>
                      <a:endParaRPr lang="en-US"/>
                    </a:p>
                  </a:txBody>
                  <a:tcPr/>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Install ability </a:t>
                      </a:r>
                      <a:endParaRPr lang="en-US" sz="1400" b="0" i="0" u="none" strike="noStrike" dirty="0">
                        <a:solidFill>
                          <a:srgbClr val="000000"/>
                        </a:solidFill>
                        <a:latin typeface="Calibri" pitchFamily="34" charset="0"/>
                        <a:cs typeface="Calibri" pitchFamily="34" charset="0"/>
                      </a:endParaRPr>
                    </a:p>
                  </a:txBody>
                  <a:tcPr marL="9525" marR="9525" marT="9525" marB="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Effort needed to install the product in a specified environment.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19"/>
                  </a:ext>
                </a:extLst>
              </a:tr>
              <a:tr h="207318">
                <a:tc vMerge="1">
                  <a:txBody>
                    <a:bodyPr/>
                    <a:lstStyle/>
                    <a:p>
                      <a:endParaRPr lang="en-US"/>
                    </a:p>
                  </a:txBody>
                  <a:tcPr/>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Conformance </a:t>
                      </a:r>
                      <a:endParaRPr lang="en-US" sz="1400" b="0" i="0" u="none" strike="noStrike" dirty="0">
                        <a:solidFill>
                          <a:srgbClr val="000000"/>
                        </a:solidFill>
                        <a:latin typeface="Calibri" pitchFamily="34" charset="0"/>
                        <a:cs typeface="Calibri" pitchFamily="34" charset="0"/>
                      </a:endParaRPr>
                    </a:p>
                  </a:txBody>
                  <a:tcPr marL="9525" marR="9525" marT="9525" marB="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Adhere to standards or conventions relating to portability.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20"/>
                  </a:ext>
                </a:extLst>
              </a:tr>
              <a:tr h="207318">
                <a:tc vMerge="1">
                  <a:txBody>
                    <a:bodyPr/>
                    <a:lstStyle/>
                    <a:p>
                      <a:endParaRPr lang="en-US"/>
                    </a:p>
                  </a:txBody>
                  <a:tcPr/>
                </a:tc>
                <a:tc>
                  <a:txBody>
                    <a:bodyPr/>
                    <a:lstStyle/>
                    <a:p>
                      <a:pPr algn="l" fontAlgn="b"/>
                      <a:r>
                        <a:rPr lang="en-US" sz="1400" b="0" i="0" u="none" strike="noStrike" dirty="0">
                          <a:solidFill>
                            <a:srgbClr val="000000"/>
                          </a:solidFill>
                          <a:latin typeface="Calibri" pitchFamily="34" charset="0"/>
                          <a:ea typeface="Times New Roman"/>
                          <a:cs typeface="Calibri" pitchFamily="34" charset="0"/>
                        </a:rPr>
                        <a:t>Replace ability </a:t>
                      </a:r>
                      <a:endParaRPr lang="en-US" sz="1400" b="0" i="0" u="none" strike="noStrike" dirty="0">
                        <a:solidFill>
                          <a:srgbClr val="000000"/>
                        </a:solidFill>
                        <a:latin typeface="Calibri" pitchFamily="34" charset="0"/>
                        <a:cs typeface="Calibri" pitchFamily="34" charset="0"/>
                      </a:endParaRPr>
                    </a:p>
                  </a:txBody>
                  <a:tcPr marL="9525" marR="9525" marT="9525" marB="0" anchor="b"/>
                </a:tc>
                <a:tc>
                  <a:txBody>
                    <a:bodyPr/>
                    <a:lstStyle/>
                    <a:p>
                      <a:pPr algn="l" fontAlgn="b"/>
                      <a:r>
                        <a:rPr lang="en-US" sz="900" b="0" i="0" u="none" strike="noStrike" dirty="0">
                          <a:solidFill>
                            <a:srgbClr val="000000"/>
                          </a:solidFill>
                          <a:latin typeface="Calibri" pitchFamily="34" charset="0"/>
                          <a:ea typeface="Times New Roman"/>
                          <a:cs typeface="Calibri" pitchFamily="34" charset="0"/>
                        </a:rPr>
                        <a:t>Opportunity and effort using it in the place of specified other product in the environment of that product. </a:t>
                      </a:r>
                      <a:endParaRPr lang="en-US" sz="900" b="0" i="0" u="none" strike="noStrike" dirty="0">
                        <a:solidFill>
                          <a:srgbClr val="000000"/>
                        </a:solidFill>
                        <a:latin typeface="Calibri" pitchFamily="34" charset="0"/>
                        <a:cs typeface="Calibri" pitchFamily="34" charset="0"/>
                      </a:endParaRPr>
                    </a:p>
                  </a:txBody>
                  <a:tcPr marL="9525" marR="9525" marT="38100" marB="38100" anchor="b"/>
                </a:tc>
                <a:extLst>
                  <a:ext uri="{0D108BD9-81ED-4DB2-BD59-A6C34878D82A}">
                    <a16:rowId xmlns:a16="http://schemas.microsoft.com/office/drawing/2014/main" val="10021"/>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71550" y="404813"/>
            <a:ext cx="7826375" cy="1130300"/>
          </a:xfrm>
        </p:spPr>
        <p:txBody>
          <a:bodyPr/>
          <a:lstStyle/>
          <a:p>
            <a:pPr eaLnBrk="1" hangingPunct="1"/>
            <a:r>
              <a:rPr lang="en-US" b="1" dirty="0"/>
              <a:t>Look for Results from all 4 Dimensions of Quality, not only from Product Quality </a:t>
            </a:r>
          </a:p>
        </p:txBody>
      </p:sp>
      <p:sp>
        <p:nvSpPr>
          <p:cNvPr id="10244" name="Rectangle 3"/>
          <p:cNvSpPr>
            <a:spLocks noGrp="1" noChangeArrowheads="1"/>
          </p:cNvSpPr>
          <p:nvPr>
            <p:ph type="body" idx="1"/>
          </p:nvPr>
        </p:nvSpPr>
        <p:spPr>
          <a:xfrm>
            <a:off x="539552" y="1700808"/>
            <a:ext cx="8604448" cy="4105051"/>
          </a:xfrm>
        </p:spPr>
        <p:txBody>
          <a:bodyPr/>
          <a:lstStyle/>
          <a:p>
            <a:pPr marL="304800" indent="0" eaLnBrk="1" hangingPunct="1">
              <a:lnSpc>
                <a:spcPct val="80000"/>
              </a:lnSpc>
              <a:spcBef>
                <a:spcPct val="0"/>
              </a:spcBef>
              <a:buClr>
                <a:srgbClr val="000066"/>
              </a:buClr>
              <a:buNone/>
            </a:pPr>
            <a:r>
              <a:rPr lang="en-US" sz="2400" dirty="0">
                <a:solidFill>
                  <a:srgbClr val="F2F2F2"/>
                </a:solidFill>
              </a:rPr>
              <a:t>An effective Purpose of Work fulfills 4 Quality Dimensions</a:t>
            </a:r>
          </a:p>
          <a:p>
            <a:pPr marL="304800" indent="0" eaLnBrk="1" hangingPunct="1">
              <a:lnSpc>
                <a:spcPct val="80000"/>
              </a:lnSpc>
              <a:spcBef>
                <a:spcPct val="0"/>
              </a:spcBef>
              <a:buClr>
                <a:srgbClr val="000066"/>
              </a:buClr>
              <a:buNone/>
            </a:pPr>
            <a:endParaRPr lang="en-US" sz="2400" dirty="0">
              <a:solidFill>
                <a:srgbClr val="F2F2F2"/>
              </a:solidFill>
            </a:endParaRPr>
          </a:p>
          <a:p>
            <a:pPr marL="304800" indent="0" eaLnBrk="1" hangingPunct="1">
              <a:lnSpc>
                <a:spcPct val="80000"/>
              </a:lnSpc>
              <a:spcBef>
                <a:spcPct val="0"/>
              </a:spcBef>
              <a:buClr>
                <a:srgbClr val="8CB9D8"/>
              </a:buClr>
              <a:buFontTx/>
              <a:buAutoNum type="arabicPeriod"/>
            </a:pPr>
            <a:r>
              <a:rPr lang="en-US" sz="2000" b="1" i="1" dirty="0">
                <a:solidFill>
                  <a:srgbClr val="F2F2F2"/>
                </a:solidFill>
              </a:rPr>
              <a:t>Product Quality</a:t>
            </a:r>
          </a:p>
          <a:p>
            <a:pPr lvl="1" indent="0" eaLnBrk="1" hangingPunct="1">
              <a:lnSpc>
                <a:spcPct val="80000"/>
              </a:lnSpc>
              <a:spcBef>
                <a:spcPct val="0"/>
              </a:spcBef>
              <a:buClr>
                <a:srgbClr val="000066"/>
              </a:buClr>
              <a:buNone/>
            </a:pPr>
            <a:r>
              <a:rPr lang="en-US" sz="1800" dirty="0">
                <a:solidFill>
                  <a:srgbClr val="F2F2F2"/>
                </a:solidFill>
              </a:rPr>
              <a:t>Not only working product, but also well-crafted product with ease of use, safety alerts and no waits at desired location anytime  </a:t>
            </a:r>
          </a:p>
          <a:p>
            <a:pPr marL="304800" indent="0" eaLnBrk="1" hangingPunct="1">
              <a:lnSpc>
                <a:spcPct val="80000"/>
              </a:lnSpc>
              <a:spcBef>
                <a:spcPct val="0"/>
              </a:spcBef>
              <a:buClr>
                <a:srgbClr val="8CB9D8"/>
              </a:buClr>
              <a:buFontTx/>
              <a:buAutoNum type="arabicPeriod"/>
            </a:pPr>
            <a:r>
              <a:rPr lang="en-US" sz="2000" b="1" i="1" dirty="0">
                <a:solidFill>
                  <a:srgbClr val="F2F2F2"/>
                </a:solidFill>
              </a:rPr>
              <a:t>Business Quality</a:t>
            </a:r>
          </a:p>
          <a:p>
            <a:pPr lvl="1" indent="0" eaLnBrk="1" hangingPunct="1">
              <a:lnSpc>
                <a:spcPct val="80000"/>
              </a:lnSpc>
              <a:spcBef>
                <a:spcPct val="0"/>
              </a:spcBef>
              <a:buClr>
                <a:srgbClr val="000066"/>
              </a:buClr>
              <a:buNone/>
            </a:pPr>
            <a:r>
              <a:rPr lang="en-US" sz="1800" dirty="0">
                <a:solidFill>
                  <a:srgbClr val="F2F2F2"/>
                </a:solidFill>
              </a:rPr>
              <a:t>Not only responding to change, but also steadily adding value and demonstrate to exceed expectations by Specifying and Focusing on Value to Identify Value Stream and Allowing value to Flow without interruptions</a:t>
            </a:r>
          </a:p>
          <a:p>
            <a:pPr marL="304800" indent="0" eaLnBrk="1" hangingPunct="1">
              <a:lnSpc>
                <a:spcPct val="80000"/>
              </a:lnSpc>
              <a:spcBef>
                <a:spcPct val="0"/>
              </a:spcBef>
              <a:buClr>
                <a:srgbClr val="8CB9D8"/>
              </a:buClr>
              <a:buFontTx/>
              <a:buAutoNum type="arabicPeriod"/>
            </a:pPr>
            <a:r>
              <a:rPr lang="en-US" sz="2000" b="1" i="1" dirty="0">
                <a:solidFill>
                  <a:srgbClr val="F2F2F2"/>
                </a:solidFill>
              </a:rPr>
              <a:t>Professional Quality</a:t>
            </a:r>
          </a:p>
          <a:p>
            <a:pPr lvl="1" indent="0" eaLnBrk="1" hangingPunct="1">
              <a:lnSpc>
                <a:spcPct val="80000"/>
              </a:lnSpc>
              <a:spcBef>
                <a:spcPct val="0"/>
              </a:spcBef>
              <a:buClr>
                <a:srgbClr val="000066"/>
              </a:buClr>
              <a:buNone/>
            </a:pPr>
            <a:r>
              <a:rPr lang="en-US" sz="1800" dirty="0">
                <a:solidFill>
                  <a:srgbClr val="F2F2F2"/>
                </a:solidFill>
              </a:rPr>
              <a:t>Not only individuals and interactions, but also community of professionals to share knowledge across not only organization but also social community</a:t>
            </a:r>
          </a:p>
          <a:p>
            <a:pPr marL="304800" indent="0" eaLnBrk="1" hangingPunct="1">
              <a:lnSpc>
                <a:spcPct val="80000"/>
              </a:lnSpc>
              <a:spcBef>
                <a:spcPct val="0"/>
              </a:spcBef>
              <a:buClr>
                <a:srgbClr val="8CB9D8"/>
              </a:buClr>
              <a:buFontTx/>
              <a:buAutoNum type="arabicPeriod"/>
            </a:pPr>
            <a:r>
              <a:rPr lang="en-US" sz="2000" b="1" i="1" dirty="0">
                <a:solidFill>
                  <a:srgbClr val="F2F2F2"/>
                </a:solidFill>
              </a:rPr>
              <a:t>Engagement Quality</a:t>
            </a:r>
          </a:p>
          <a:p>
            <a:pPr lvl="1" indent="0" eaLnBrk="1" hangingPunct="1">
              <a:lnSpc>
                <a:spcPct val="80000"/>
              </a:lnSpc>
              <a:spcBef>
                <a:spcPct val="0"/>
              </a:spcBef>
              <a:buClr>
                <a:srgbClr val="000066"/>
              </a:buClr>
              <a:buNone/>
            </a:pPr>
            <a:r>
              <a:rPr lang="en-US" sz="1800" dirty="0">
                <a:solidFill>
                  <a:srgbClr val="F2F2F2"/>
                </a:solidFill>
              </a:rPr>
              <a:t>Not only customer collaboration, but also productive partnerships in terms of engagement or relational quality focused on Let customer Pull value by demonstrating Continuously pursue of Perfection</a:t>
            </a:r>
            <a:endParaRPr lang="en-US" sz="2000" b="1" i="1" dirty="0">
              <a:solidFill>
                <a:srgbClr val="F2F2F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99592" y="260648"/>
            <a:ext cx="8460432" cy="1130300"/>
          </a:xfrm>
        </p:spPr>
        <p:txBody>
          <a:bodyPr/>
          <a:lstStyle/>
          <a:p>
            <a:pPr eaLnBrk="1" hangingPunct="1"/>
            <a:r>
              <a:rPr lang="en-US" b="1" dirty="0"/>
              <a:t>Work Backward to get INSPIRED SMARTER Outcomes of 8 Measures. Again Start 3 MUs…</a:t>
            </a:r>
          </a:p>
        </p:txBody>
      </p:sp>
      <p:sp>
        <p:nvSpPr>
          <p:cNvPr id="10244" name="Rectangle 3"/>
          <p:cNvSpPr>
            <a:spLocks noGrp="1" noChangeArrowheads="1"/>
          </p:cNvSpPr>
          <p:nvPr>
            <p:ph type="body" idx="1"/>
          </p:nvPr>
        </p:nvSpPr>
        <p:spPr>
          <a:xfrm>
            <a:off x="899592" y="1412776"/>
            <a:ext cx="8244408" cy="3096344"/>
          </a:xfrm>
        </p:spPr>
        <p:txBody>
          <a:bodyPr/>
          <a:lstStyle/>
          <a:p>
            <a:pPr>
              <a:lnSpc>
                <a:spcPct val="80000"/>
              </a:lnSpc>
              <a:spcBef>
                <a:spcPct val="0"/>
              </a:spcBef>
            </a:pPr>
            <a:r>
              <a:rPr lang="en-US" sz="2400" dirty="0"/>
              <a:t>Eight Measures of Outcomes to look in for</a:t>
            </a:r>
          </a:p>
          <a:p>
            <a:pPr lvl="1">
              <a:lnSpc>
                <a:spcPct val="80000"/>
              </a:lnSpc>
              <a:spcBef>
                <a:spcPct val="0"/>
              </a:spcBef>
            </a:pPr>
            <a:r>
              <a:rPr lang="en-US" sz="1800" dirty="0"/>
              <a:t>Creativity (Leads to Unique Selling Points or Features)</a:t>
            </a:r>
          </a:p>
          <a:p>
            <a:pPr lvl="1">
              <a:lnSpc>
                <a:spcPct val="80000"/>
              </a:lnSpc>
              <a:spcBef>
                <a:spcPct val="0"/>
              </a:spcBef>
            </a:pPr>
            <a:r>
              <a:rPr lang="en-US" sz="1800" dirty="0"/>
              <a:t>Volume of Output  </a:t>
            </a:r>
          </a:p>
          <a:p>
            <a:pPr lvl="1">
              <a:lnSpc>
                <a:spcPct val="80000"/>
              </a:lnSpc>
              <a:spcBef>
                <a:spcPct val="0"/>
              </a:spcBef>
            </a:pPr>
            <a:r>
              <a:rPr lang="en-US" sz="1800" dirty="0"/>
              <a:t>Satisfaction Level</a:t>
            </a:r>
          </a:p>
          <a:p>
            <a:pPr lvl="1">
              <a:lnSpc>
                <a:spcPct val="80000"/>
              </a:lnSpc>
              <a:spcBef>
                <a:spcPct val="0"/>
              </a:spcBef>
            </a:pPr>
            <a:r>
              <a:rPr lang="en-US" sz="1800" dirty="0"/>
              <a:t>Quality of Four Dimensions</a:t>
            </a:r>
          </a:p>
          <a:p>
            <a:pPr lvl="1">
              <a:lnSpc>
                <a:spcPct val="80000"/>
              </a:lnSpc>
              <a:spcBef>
                <a:spcPct val="0"/>
              </a:spcBef>
            </a:pPr>
            <a:r>
              <a:rPr lang="en-US" sz="1800" dirty="0"/>
              <a:t>Yield (Benefits to end user) from Products </a:t>
            </a:r>
          </a:p>
          <a:p>
            <a:pPr lvl="1">
              <a:lnSpc>
                <a:spcPct val="80000"/>
              </a:lnSpc>
              <a:spcBef>
                <a:spcPct val="0"/>
              </a:spcBef>
            </a:pPr>
            <a:r>
              <a:rPr lang="en-US" sz="1800" dirty="0"/>
              <a:t>Utilization of Resources</a:t>
            </a:r>
          </a:p>
          <a:p>
            <a:pPr lvl="1">
              <a:lnSpc>
                <a:spcPct val="80000"/>
              </a:lnSpc>
              <a:spcBef>
                <a:spcPct val="0"/>
              </a:spcBef>
            </a:pPr>
            <a:r>
              <a:rPr lang="en-US" sz="1800" dirty="0"/>
              <a:t>Speed of Turnaround (Cycle Time and Automation) </a:t>
            </a:r>
          </a:p>
          <a:p>
            <a:pPr lvl="1">
              <a:lnSpc>
                <a:spcPct val="80000"/>
              </a:lnSpc>
              <a:spcBef>
                <a:spcPct val="0"/>
              </a:spcBef>
            </a:pPr>
            <a:r>
              <a:rPr lang="en-US" sz="1800" dirty="0"/>
              <a:t>“Bottom-line” financial Profitability</a:t>
            </a:r>
          </a:p>
          <a:p>
            <a:pPr>
              <a:lnSpc>
                <a:spcPct val="80000"/>
              </a:lnSpc>
              <a:spcBef>
                <a:spcPct val="0"/>
              </a:spcBef>
            </a:pPr>
            <a:r>
              <a:rPr lang="en-US" sz="2300" dirty="0"/>
              <a:t>Create tasks of INSPIRED</a:t>
            </a:r>
          </a:p>
          <a:p>
            <a:pPr lvl="1">
              <a:lnSpc>
                <a:spcPct val="80000"/>
              </a:lnSpc>
              <a:spcBef>
                <a:spcPct val="0"/>
              </a:spcBef>
            </a:pPr>
            <a:r>
              <a:rPr lang="en-US" sz="1800" b="1" dirty="0"/>
              <a:t>I</a:t>
            </a:r>
            <a:r>
              <a:rPr lang="en-US" sz="1800" dirty="0"/>
              <a:t>nternalized, </a:t>
            </a:r>
            <a:r>
              <a:rPr lang="en-US" sz="1800" b="1" dirty="0"/>
              <a:t>N</a:t>
            </a:r>
            <a:r>
              <a:rPr lang="en-US" sz="1800" dirty="0"/>
              <a:t>urturing, </a:t>
            </a:r>
            <a:r>
              <a:rPr lang="en-US" sz="1800" b="1" dirty="0"/>
              <a:t>S</a:t>
            </a:r>
            <a:r>
              <a:rPr lang="en-US" sz="1800" dirty="0"/>
              <a:t>pecific, </a:t>
            </a:r>
            <a:r>
              <a:rPr lang="en-US" sz="1800" b="1" dirty="0"/>
              <a:t>P</a:t>
            </a:r>
            <a:r>
              <a:rPr lang="en-US" sz="1800" dirty="0"/>
              <a:t>lanned, </a:t>
            </a:r>
            <a:r>
              <a:rPr lang="en-US" sz="1800" b="1" dirty="0"/>
              <a:t>I</a:t>
            </a:r>
            <a:r>
              <a:rPr lang="en-US" sz="1800" dirty="0"/>
              <a:t>n control, </a:t>
            </a:r>
            <a:r>
              <a:rPr lang="en-US" sz="1800" b="1" dirty="0"/>
              <a:t>R</a:t>
            </a:r>
            <a:r>
              <a:rPr lang="en-US" sz="1800" dirty="0"/>
              <a:t>eviewed  Regularly, </a:t>
            </a:r>
            <a:r>
              <a:rPr lang="en-US" sz="1800" b="1" dirty="0"/>
              <a:t>E</a:t>
            </a:r>
            <a:r>
              <a:rPr lang="en-US" sz="1800" dirty="0"/>
              <a:t>nergizing, </a:t>
            </a:r>
            <a:r>
              <a:rPr lang="en-US" sz="1800" b="1" dirty="0"/>
              <a:t>D</a:t>
            </a:r>
            <a:r>
              <a:rPr lang="en-US" sz="1800" dirty="0"/>
              <a:t>ocumented to refer</a:t>
            </a:r>
          </a:p>
          <a:p>
            <a:pPr marL="341313" lvl="1" indent="-341313">
              <a:lnSpc>
                <a:spcPct val="80000"/>
              </a:lnSpc>
              <a:spcBef>
                <a:spcPct val="0"/>
              </a:spcBef>
              <a:buChar char="•"/>
            </a:pPr>
            <a:r>
              <a:rPr lang="en-US" sz="2300" dirty="0">
                <a:ea typeface="+mn-ea"/>
                <a:cs typeface="+mn-cs"/>
              </a:rPr>
              <a:t>Set your SMARTER goal to achieve these visioning end in mind</a:t>
            </a:r>
          </a:p>
          <a:p>
            <a:pPr lvl="1">
              <a:lnSpc>
                <a:spcPct val="80000"/>
              </a:lnSpc>
              <a:spcBef>
                <a:spcPct val="0"/>
              </a:spcBef>
            </a:pPr>
            <a:endParaRPr lang="en-US" sz="2000" dirty="0"/>
          </a:p>
          <a:p>
            <a:pPr lvl="1">
              <a:lnSpc>
                <a:spcPct val="80000"/>
              </a:lnSpc>
              <a:spcBef>
                <a:spcPct val="0"/>
              </a:spcBef>
            </a:pPr>
            <a:endParaRPr lang="en-US" sz="2000" dirty="0"/>
          </a:p>
        </p:txBody>
      </p:sp>
      <p:graphicFrame>
        <p:nvGraphicFramePr>
          <p:cNvPr id="5" name="Table 4"/>
          <p:cNvGraphicFramePr>
            <a:graphicFrameLocks noGrp="1"/>
          </p:cNvGraphicFramePr>
          <p:nvPr/>
        </p:nvGraphicFramePr>
        <p:xfrm>
          <a:off x="899592" y="4498424"/>
          <a:ext cx="8244408" cy="2026920"/>
        </p:xfrm>
        <a:graphic>
          <a:graphicData uri="http://schemas.openxmlformats.org/drawingml/2006/table">
            <a:tbl>
              <a:tblPr firstRow="1" bandRow="1">
                <a:tableStyleId>{5C22544A-7EE6-4342-B048-85BDC9FD1C3A}</a:tableStyleId>
              </a:tblPr>
              <a:tblGrid>
                <a:gridCol w="551267">
                  <a:extLst>
                    <a:ext uri="{9D8B030D-6E8A-4147-A177-3AD203B41FA5}">
                      <a16:colId xmlns:a16="http://schemas.microsoft.com/office/drawing/2014/main" val="20000"/>
                    </a:ext>
                  </a:extLst>
                </a:gridCol>
                <a:gridCol w="970912">
                  <a:extLst>
                    <a:ext uri="{9D8B030D-6E8A-4147-A177-3AD203B41FA5}">
                      <a16:colId xmlns:a16="http://schemas.microsoft.com/office/drawing/2014/main" val="20001"/>
                    </a:ext>
                  </a:extLst>
                </a:gridCol>
                <a:gridCol w="6722229">
                  <a:extLst>
                    <a:ext uri="{9D8B030D-6E8A-4147-A177-3AD203B41FA5}">
                      <a16:colId xmlns:a16="http://schemas.microsoft.com/office/drawing/2014/main" val="20002"/>
                    </a:ext>
                  </a:extLst>
                </a:gridCol>
              </a:tblGrid>
              <a:tr h="72057">
                <a:tc>
                  <a:txBody>
                    <a:bodyPr/>
                    <a:lstStyle/>
                    <a:p>
                      <a:pPr algn="ctr" rtl="0" fontAlgn="ctr"/>
                      <a:r>
                        <a:rPr lang="en-US" sz="1400" b="1" i="0" u="none" strike="noStrike" dirty="0">
                          <a:solidFill>
                            <a:srgbClr val="000000"/>
                          </a:solidFill>
                          <a:latin typeface="Calibri"/>
                        </a:rPr>
                        <a:t>Letter</a:t>
                      </a:r>
                      <a:r>
                        <a:rPr lang="en-US" sz="1400" b="0" i="0" u="none" strike="noStrike" dirty="0">
                          <a:solidFill>
                            <a:srgbClr val="000000"/>
                          </a:solidFill>
                          <a:latin typeface="Calibri"/>
                        </a:rPr>
                        <a:t> </a:t>
                      </a:r>
                      <a:r>
                        <a:rPr lang="en-US" sz="1400" b="1" i="0" u="none" strike="noStrike" dirty="0">
                          <a:solidFill>
                            <a:srgbClr val="000000"/>
                          </a:solidFill>
                          <a:latin typeface="Calibri"/>
                        </a:rPr>
                        <a:t> </a:t>
                      </a:r>
                    </a:p>
                  </a:txBody>
                  <a:tcPr marL="9525" marR="9525" marT="9525" marB="0" anchor="ctr"/>
                </a:tc>
                <a:tc>
                  <a:txBody>
                    <a:bodyPr/>
                    <a:lstStyle/>
                    <a:p>
                      <a:pPr algn="ctr" rtl="0" fontAlgn="ctr"/>
                      <a:r>
                        <a:rPr lang="en-US" sz="1400" b="1" i="0" u="none" strike="noStrike" dirty="0">
                          <a:solidFill>
                            <a:srgbClr val="000000"/>
                          </a:solidFill>
                          <a:latin typeface="Calibri"/>
                        </a:rPr>
                        <a:t>Major Term</a:t>
                      </a:r>
                      <a:r>
                        <a:rPr lang="en-US" sz="1400" b="0" i="0" u="none" strike="noStrike" dirty="0">
                          <a:solidFill>
                            <a:srgbClr val="000000"/>
                          </a:solidFill>
                          <a:latin typeface="Calibri"/>
                        </a:rPr>
                        <a:t> </a:t>
                      </a:r>
                      <a:r>
                        <a:rPr lang="en-US" sz="1400" b="1" i="0" u="none" strike="noStrike" dirty="0">
                          <a:solidFill>
                            <a:srgbClr val="000000"/>
                          </a:solidFill>
                          <a:latin typeface="Calibri"/>
                        </a:rPr>
                        <a:t> </a:t>
                      </a:r>
                    </a:p>
                  </a:txBody>
                  <a:tcPr marL="9525" marR="9525" marT="9525" marB="0" anchor="ctr"/>
                </a:tc>
                <a:tc>
                  <a:txBody>
                    <a:bodyPr/>
                    <a:lstStyle/>
                    <a:p>
                      <a:pPr algn="ctr" rtl="0" fontAlgn="ctr"/>
                      <a:r>
                        <a:rPr lang="en-US" sz="1400" b="1" i="0" u="none" strike="noStrike" dirty="0">
                          <a:solidFill>
                            <a:srgbClr val="000000"/>
                          </a:solidFill>
                          <a:latin typeface="Calibri"/>
                        </a:rPr>
                        <a:t>Minor Terms</a:t>
                      </a:r>
                      <a:r>
                        <a:rPr lang="en-US" sz="1400" b="0" i="0" u="none" strike="noStrike" dirty="0">
                          <a:solidFill>
                            <a:srgbClr val="000000"/>
                          </a:solidFill>
                          <a:latin typeface="Calibri"/>
                        </a:rPr>
                        <a:t> </a:t>
                      </a:r>
                      <a:r>
                        <a:rPr lang="en-US" sz="1400" b="1" i="0" u="none" strike="noStrike" dirty="0">
                          <a:solidFill>
                            <a:srgbClr val="000000"/>
                          </a:solidFill>
                          <a:latin typeface="Calibri"/>
                        </a:rPr>
                        <a:t> </a:t>
                      </a:r>
                    </a:p>
                  </a:txBody>
                  <a:tcPr marL="9525" marR="9525" marT="9525" marB="0" anchor="ctr"/>
                </a:tc>
                <a:extLst>
                  <a:ext uri="{0D108BD9-81ED-4DB2-BD59-A6C34878D82A}">
                    <a16:rowId xmlns:a16="http://schemas.microsoft.com/office/drawing/2014/main" val="10000"/>
                  </a:ext>
                </a:extLst>
              </a:tr>
              <a:tr h="209212">
                <a:tc>
                  <a:txBody>
                    <a:bodyPr/>
                    <a:lstStyle/>
                    <a:p>
                      <a:pPr algn="l" rtl="0" fontAlgn="ctr"/>
                      <a:r>
                        <a:rPr lang="en-US" sz="1400" b="0" i="0" u="none" strike="noStrike" dirty="0">
                          <a:solidFill>
                            <a:srgbClr val="000000"/>
                          </a:solidFill>
                          <a:latin typeface="Calibri"/>
                        </a:rPr>
                        <a:t>S </a:t>
                      </a:r>
                    </a:p>
                  </a:txBody>
                  <a:tcPr marL="9525" marR="9525" marT="9525" marB="0" anchor="ctr"/>
                </a:tc>
                <a:tc>
                  <a:txBody>
                    <a:bodyPr/>
                    <a:lstStyle/>
                    <a:p>
                      <a:pPr algn="l" rtl="0" fontAlgn="ctr"/>
                      <a:r>
                        <a:rPr lang="en-US" sz="1400" b="0" i="0" u="none" strike="noStrike" dirty="0">
                          <a:solidFill>
                            <a:srgbClr val="000000"/>
                          </a:solidFill>
                          <a:latin typeface="Calibri"/>
                        </a:rPr>
                        <a:t>Specific </a:t>
                      </a:r>
                    </a:p>
                  </a:txBody>
                  <a:tcPr marL="9525" marR="9525" marT="9525" marB="0" anchor="ctr"/>
                </a:tc>
                <a:tc>
                  <a:txBody>
                    <a:bodyPr/>
                    <a:lstStyle/>
                    <a:p>
                      <a:pPr algn="l" rtl="0" fontAlgn="ctr"/>
                      <a:r>
                        <a:rPr lang="en-US" sz="1100" b="0" i="0" u="none" strike="noStrike" dirty="0">
                          <a:solidFill>
                            <a:srgbClr val="000000"/>
                          </a:solidFill>
                          <a:latin typeface="Calibri"/>
                        </a:rPr>
                        <a:t>Significant, Stretching, Simple,</a:t>
                      </a:r>
                      <a:r>
                        <a:rPr lang="en-US" sz="1100" b="0" i="0" u="none" strike="noStrike" baseline="0" dirty="0">
                          <a:solidFill>
                            <a:srgbClr val="000000"/>
                          </a:solidFill>
                          <a:latin typeface="Calibri"/>
                        </a:rPr>
                        <a:t> Stimulating, Succinct, Straight forward, Self controlled, Strategic, Sensible, Sustainable </a:t>
                      </a:r>
                      <a:endParaRPr lang="en-US" sz="1100" b="0" i="0" u="none" strike="noStrike" dirty="0">
                        <a:solidFill>
                          <a:srgbClr val="000000"/>
                        </a:solidFill>
                        <a:latin typeface="Calibri"/>
                      </a:endParaRPr>
                    </a:p>
                  </a:txBody>
                  <a:tcPr marL="9525" marR="9525" marT="9525" marB="0" anchor="ctr"/>
                </a:tc>
                <a:extLst>
                  <a:ext uri="{0D108BD9-81ED-4DB2-BD59-A6C34878D82A}">
                    <a16:rowId xmlns:a16="http://schemas.microsoft.com/office/drawing/2014/main" val="10001"/>
                  </a:ext>
                </a:extLst>
              </a:tr>
              <a:tr h="58286">
                <a:tc>
                  <a:txBody>
                    <a:bodyPr/>
                    <a:lstStyle/>
                    <a:p>
                      <a:pPr algn="l" rtl="0" fontAlgn="ctr"/>
                      <a:r>
                        <a:rPr lang="en-US" sz="1400" b="0" i="0" u="none" strike="noStrike" dirty="0">
                          <a:solidFill>
                            <a:srgbClr val="000000"/>
                          </a:solidFill>
                          <a:latin typeface="Calibri"/>
                        </a:rPr>
                        <a:t>M </a:t>
                      </a:r>
                    </a:p>
                  </a:txBody>
                  <a:tcPr marL="9525" marR="9525" marT="9525" marB="0" anchor="ctr"/>
                </a:tc>
                <a:tc>
                  <a:txBody>
                    <a:bodyPr/>
                    <a:lstStyle/>
                    <a:p>
                      <a:pPr algn="l" rtl="0" fontAlgn="ctr"/>
                      <a:r>
                        <a:rPr lang="en-US" sz="1400" b="0" i="0" u="none" strike="noStrike" dirty="0">
                          <a:solidFill>
                            <a:srgbClr val="000000"/>
                          </a:solidFill>
                          <a:latin typeface="Calibri"/>
                        </a:rPr>
                        <a:t>Measurable </a:t>
                      </a:r>
                    </a:p>
                  </a:txBody>
                  <a:tcPr marL="9525" marR="9525" marT="9525" marB="0" anchor="ctr"/>
                </a:tc>
                <a:tc>
                  <a:txBody>
                    <a:bodyPr/>
                    <a:lstStyle/>
                    <a:p>
                      <a:pPr algn="l" rtl="0" fontAlgn="ctr"/>
                      <a:r>
                        <a:rPr lang="en-US" sz="1100" b="0" i="0" u="none" strike="noStrike" dirty="0">
                          <a:solidFill>
                            <a:srgbClr val="000000"/>
                          </a:solidFill>
                          <a:latin typeface="Calibri"/>
                        </a:rPr>
                        <a:t>Meaningful, Motivational, Manageable, Maintainable, Mapped to goals</a:t>
                      </a:r>
                    </a:p>
                  </a:txBody>
                  <a:tcPr marL="9525" marR="9525" marT="9525" marB="0" anchor="ctr"/>
                </a:tc>
                <a:extLst>
                  <a:ext uri="{0D108BD9-81ED-4DB2-BD59-A6C34878D82A}">
                    <a16:rowId xmlns:a16="http://schemas.microsoft.com/office/drawing/2014/main" val="10002"/>
                  </a:ext>
                </a:extLst>
              </a:tr>
              <a:tr h="51425">
                <a:tc>
                  <a:txBody>
                    <a:bodyPr/>
                    <a:lstStyle/>
                    <a:p>
                      <a:pPr algn="l" rtl="0" fontAlgn="ctr"/>
                      <a:r>
                        <a:rPr lang="en-US" sz="1400" b="0" i="0" u="none" strike="noStrike" dirty="0">
                          <a:solidFill>
                            <a:srgbClr val="000000"/>
                          </a:solidFill>
                          <a:latin typeface="Calibri"/>
                        </a:rPr>
                        <a:t>A </a:t>
                      </a:r>
                    </a:p>
                  </a:txBody>
                  <a:tcPr marL="9525" marR="9525" marT="9525" marB="0" anchor="ctr"/>
                </a:tc>
                <a:tc>
                  <a:txBody>
                    <a:bodyPr/>
                    <a:lstStyle/>
                    <a:p>
                      <a:pPr algn="l" rtl="0" fontAlgn="ctr"/>
                      <a:r>
                        <a:rPr lang="en-US" sz="1400" b="0" i="0" u="none" strike="noStrike" dirty="0">
                          <a:solidFill>
                            <a:srgbClr val="000000"/>
                          </a:solidFill>
                          <a:latin typeface="Calibri"/>
                        </a:rPr>
                        <a:t>Attainable </a:t>
                      </a:r>
                    </a:p>
                  </a:txBody>
                  <a:tcPr marL="9525" marR="9525" marT="9525" marB="0" anchor="ctr"/>
                </a:tc>
                <a:tc>
                  <a:txBody>
                    <a:bodyPr/>
                    <a:lstStyle/>
                    <a:p>
                      <a:pPr algn="l" rtl="0" fontAlgn="ctr"/>
                      <a:r>
                        <a:rPr lang="en-US" sz="1100" b="0" i="0" u="none" strike="noStrike" dirty="0">
                          <a:solidFill>
                            <a:srgbClr val="000000"/>
                          </a:solidFill>
                          <a:latin typeface="Calibri"/>
                        </a:rPr>
                        <a:t>Appropriate, Achievable, Agreed, Assignable, Actionable, Ambitious, Aligned, Aspired, Ambitious, Acceptable, Aligned, Accountable, As-if-now, Adjustable, Adaptable </a:t>
                      </a:r>
                    </a:p>
                  </a:txBody>
                  <a:tcPr marL="9525" marR="9525" marT="9525" marB="0" anchor="ctr"/>
                </a:tc>
                <a:extLst>
                  <a:ext uri="{0D108BD9-81ED-4DB2-BD59-A6C34878D82A}">
                    <a16:rowId xmlns:a16="http://schemas.microsoft.com/office/drawing/2014/main" val="10003"/>
                  </a:ext>
                </a:extLst>
              </a:tr>
              <a:tr h="44564">
                <a:tc>
                  <a:txBody>
                    <a:bodyPr/>
                    <a:lstStyle/>
                    <a:p>
                      <a:pPr algn="l" rtl="0" fontAlgn="ctr"/>
                      <a:r>
                        <a:rPr lang="en-US" sz="1400" b="0" i="0" u="none" strike="noStrike" dirty="0">
                          <a:solidFill>
                            <a:srgbClr val="000000"/>
                          </a:solidFill>
                          <a:latin typeface="Calibri"/>
                        </a:rPr>
                        <a:t>R </a:t>
                      </a:r>
                    </a:p>
                  </a:txBody>
                  <a:tcPr marL="9525" marR="9525" marT="9525" marB="0" anchor="ctr"/>
                </a:tc>
                <a:tc>
                  <a:txBody>
                    <a:bodyPr/>
                    <a:lstStyle/>
                    <a:p>
                      <a:pPr algn="l" rtl="0" fontAlgn="ctr"/>
                      <a:r>
                        <a:rPr lang="en-US" sz="1400" b="0" i="0" u="none" strike="noStrike" dirty="0">
                          <a:solidFill>
                            <a:srgbClr val="000000"/>
                          </a:solidFill>
                          <a:latin typeface="Calibri"/>
                        </a:rPr>
                        <a:t>Relevant </a:t>
                      </a:r>
                    </a:p>
                  </a:txBody>
                  <a:tcPr marL="9525" marR="9525" marT="9525" marB="0" anchor="ctr"/>
                </a:tc>
                <a:tc>
                  <a:txBody>
                    <a:bodyPr/>
                    <a:lstStyle/>
                    <a:p>
                      <a:pPr algn="l" rtl="0" fontAlgn="ctr"/>
                      <a:r>
                        <a:rPr lang="en-US" sz="1100" b="0" i="0" u="none" strike="noStrike" dirty="0">
                          <a:solidFill>
                            <a:srgbClr val="000000"/>
                          </a:solidFill>
                          <a:latin typeface="Calibri"/>
                        </a:rPr>
                        <a:t>Realistic, Resourced, Resonant, Results Orientated, Recordable, Reviewable, Robust </a:t>
                      </a:r>
                    </a:p>
                  </a:txBody>
                  <a:tcPr marL="9525" marR="9525" marT="9525" marB="0" anchor="ctr"/>
                </a:tc>
                <a:extLst>
                  <a:ext uri="{0D108BD9-81ED-4DB2-BD59-A6C34878D82A}">
                    <a16:rowId xmlns:a16="http://schemas.microsoft.com/office/drawing/2014/main" val="10004"/>
                  </a:ext>
                </a:extLst>
              </a:tr>
              <a:tr h="181719">
                <a:tc>
                  <a:txBody>
                    <a:bodyPr/>
                    <a:lstStyle/>
                    <a:p>
                      <a:pPr algn="l" rtl="0" fontAlgn="ctr"/>
                      <a:r>
                        <a:rPr lang="en-US" sz="1400" b="0" i="0" u="none" strike="noStrike" dirty="0">
                          <a:solidFill>
                            <a:srgbClr val="000000"/>
                          </a:solidFill>
                          <a:latin typeface="Calibri"/>
                        </a:rPr>
                        <a:t>T </a:t>
                      </a:r>
                    </a:p>
                  </a:txBody>
                  <a:tcPr marL="9525" marR="9525" marT="9525" marB="0" anchor="ctr"/>
                </a:tc>
                <a:tc>
                  <a:txBody>
                    <a:bodyPr/>
                    <a:lstStyle/>
                    <a:p>
                      <a:pPr algn="l" rtl="0" fontAlgn="ctr"/>
                      <a:r>
                        <a:rPr lang="en-US" sz="1400" b="0" i="0" u="none" strike="noStrike" dirty="0">
                          <a:solidFill>
                            <a:srgbClr val="000000"/>
                          </a:solidFill>
                          <a:latin typeface="Calibri"/>
                        </a:rPr>
                        <a:t>Time-bound </a:t>
                      </a:r>
                    </a:p>
                  </a:txBody>
                  <a:tcPr marL="9525" marR="9525" marT="9525" marB="0" anchor="ctr"/>
                </a:tc>
                <a:tc>
                  <a:txBody>
                    <a:bodyPr/>
                    <a:lstStyle/>
                    <a:p>
                      <a:pPr algn="l" rtl="0" fontAlgn="ctr"/>
                      <a:r>
                        <a:rPr lang="en-US" sz="1100" b="0" i="0" u="none" strike="noStrike" dirty="0">
                          <a:solidFill>
                            <a:srgbClr val="000000"/>
                          </a:solidFill>
                          <a:latin typeface="Calibri"/>
                        </a:rPr>
                        <a:t>Time-oriented, Time framed, Timed, Time-based, Time boxed, Timely, Time-Specific, Timetabled, Time limited, Track-able, Tangible, Towards goal, Team Together </a:t>
                      </a:r>
                    </a:p>
                  </a:txBody>
                  <a:tcPr marL="9525" marR="9525" marT="9525" marB="0" anchor="ctr"/>
                </a:tc>
                <a:extLst>
                  <a:ext uri="{0D108BD9-81ED-4DB2-BD59-A6C34878D82A}">
                    <a16:rowId xmlns:a16="http://schemas.microsoft.com/office/drawing/2014/main" val="10005"/>
                  </a:ext>
                </a:extLst>
              </a:tr>
              <a:tr h="105514">
                <a:tc>
                  <a:txBody>
                    <a:bodyPr/>
                    <a:lstStyle/>
                    <a:p>
                      <a:pPr algn="l" rtl="0" fontAlgn="ctr"/>
                      <a:r>
                        <a:rPr lang="en-US" sz="1400" b="0" i="0" u="none" strike="noStrike" dirty="0">
                          <a:solidFill>
                            <a:srgbClr val="000000"/>
                          </a:solidFill>
                          <a:latin typeface="Calibri"/>
                        </a:rPr>
                        <a:t>E </a:t>
                      </a:r>
                    </a:p>
                  </a:txBody>
                  <a:tcPr marL="9525" marR="9525" marT="9525" marB="0" anchor="ctr"/>
                </a:tc>
                <a:tc>
                  <a:txBody>
                    <a:bodyPr/>
                    <a:lstStyle/>
                    <a:p>
                      <a:pPr algn="l" rtl="0" fontAlgn="ctr"/>
                      <a:r>
                        <a:rPr lang="en-US" sz="1400" b="0" i="0" u="none" strike="noStrike" dirty="0">
                          <a:solidFill>
                            <a:srgbClr val="000000"/>
                          </a:solidFill>
                          <a:latin typeface="Calibri"/>
                        </a:rPr>
                        <a:t> Empowering </a:t>
                      </a:r>
                    </a:p>
                  </a:txBody>
                  <a:tcPr marL="9525" marR="9525" marT="9525" marB="0" anchor="ctr"/>
                </a:tc>
                <a:tc>
                  <a:txBody>
                    <a:bodyPr/>
                    <a:lstStyle/>
                    <a:p>
                      <a:pPr algn="l" rtl="0" fontAlgn="ctr"/>
                      <a:r>
                        <a:rPr lang="en-US" sz="1100" b="0" i="0" u="none" strike="noStrike" dirty="0">
                          <a:solidFill>
                            <a:srgbClr val="000000"/>
                          </a:solidFill>
                          <a:latin typeface="Calibri"/>
                        </a:rPr>
                        <a:t> Engaging, Evaluate, Ethical, Excitable, Enjoyable, Energizing, Encompassing, Extendable </a:t>
                      </a:r>
                    </a:p>
                  </a:txBody>
                  <a:tcPr marL="9525" marR="9525" marT="9525" marB="0" anchor="ctr"/>
                </a:tc>
                <a:extLst>
                  <a:ext uri="{0D108BD9-81ED-4DB2-BD59-A6C34878D82A}">
                    <a16:rowId xmlns:a16="http://schemas.microsoft.com/office/drawing/2014/main" val="10006"/>
                  </a:ext>
                </a:extLst>
              </a:tr>
              <a:tr h="98653">
                <a:tc>
                  <a:txBody>
                    <a:bodyPr/>
                    <a:lstStyle/>
                    <a:p>
                      <a:pPr algn="l" rtl="0" fontAlgn="ctr"/>
                      <a:r>
                        <a:rPr lang="en-US" sz="1400" b="0" i="0" u="none" strike="noStrike" dirty="0">
                          <a:solidFill>
                            <a:srgbClr val="000000"/>
                          </a:solidFill>
                          <a:latin typeface="Calibri"/>
                        </a:rPr>
                        <a:t>R </a:t>
                      </a:r>
                    </a:p>
                  </a:txBody>
                  <a:tcPr marL="9525" marR="9525" marT="9525" marB="0" anchor="ctr"/>
                </a:tc>
                <a:tc>
                  <a:txBody>
                    <a:bodyPr/>
                    <a:lstStyle/>
                    <a:p>
                      <a:pPr algn="l" rtl="0" fontAlgn="ctr"/>
                      <a:r>
                        <a:rPr lang="en-US" sz="1400" b="0" i="0" u="none" strike="noStrike" dirty="0">
                          <a:solidFill>
                            <a:srgbClr val="000000"/>
                          </a:solidFill>
                          <a:latin typeface="Calibri"/>
                        </a:rPr>
                        <a:t>Reevaluate </a:t>
                      </a:r>
                    </a:p>
                  </a:txBody>
                  <a:tcPr marL="9525" marR="9525" marT="9525" marB="0" anchor="ctr"/>
                </a:tc>
                <a:tc>
                  <a:txBody>
                    <a:bodyPr/>
                    <a:lstStyle/>
                    <a:p>
                      <a:pPr algn="l" rtl="0" fontAlgn="ctr"/>
                      <a:r>
                        <a:rPr lang="en-US" sz="1100" b="0" i="0" u="none" strike="noStrike" dirty="0">
                          <a:solidFill>
                            <a:srgbClr val="000000"/>
                          </a:solidFill>
                          <a:latin typeface="Calibri"/>
                        </a:rPr>
                        <a:t>Rewarded, Reassess, Revisit, Rewarding, Reaching,</a:t>
                      </a:r>
                      <a:r>
                        <a:rPr lang="en-US" sz="1100" b="0" i="0" u="none" strike="noStrike" baseline="0" dirty="0">
                          <a:solidFill>
                            <a:srgbClr val="000000"/>
                          </a:solidFill>
                          <a:latin typeface="Calibri"/>
                        </a:rPr>
                        <a:t> Researching, Re-Assuring, Recursive</a:t>
                      </a:r>
                      <a:r>
                        <a:rPr lang="en-US" sz="1100" b="0" i="0" u="none" strike="noStrike" dirty="0">
                          <a:solidFill>
                            <a:srgbClr val="000000"/>
                          </a:solidFill>
                          <a:latin typeface="Calibri"/>
                        </a:rPr>
                        <a:t> </a:t>
                      </a:r>
                    </a:p>
                  </a:txBody>
                  <a:tcPr marL="9525" marR="9525" marT="9525" marB="0" anchor="ctr"/>
                </a:tc>
                <a:extLst>
                  <a:ext uri="{0D108BD9-81ED-4DB2-BD59-A6C34878D82A}">
                    <a16:rowId xmlns:a16="http://schemas.microsoft.com/office/drawing/2014/main" val="10007"/>
                  </a:ext>
                </a:extLst>
              </a:tr>
            </a:tbl>
          </a:graphicData>
        </a:graphic>
      </p:graphicFrame>
      <p:graphicFrame>
        <p:nvGraphicFramePr>
          <p:cNvPr id="9" name="Table 8"/>
          <p:cNvGraphicFramePr>
            <a:graphicFrameLocks noGrp="1"/>
          </p:cNvGraphicFramePr>
          <p:nvPr/>
        </p:nvGraphicFramePr>
        <p:xfrm>
          <a:off x="6804248" y="1484784"/>
          <a:ext cx="2376264" cy="2057752"/>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871840">
                  <a:extLst>
                    <a:ext uri="{9D8B030D-6E8A-4147-A177-3AD203B41FA5}">
                      <a16:colId xmlns:a16="http://schemas.microsoft.com/office/drawing/2014/main" val="20001"/>
                    </a:ext>
                  </a:extLst>
                </a:gridCol>
                <a:gridCol w="360040">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tblGrid>
              <a:tr h="288032">
                <a:tc gridSpan="2">
                  <a:txBody>
                    <a:bodyPr/>
                    <a:lstStyle/>
                    <a:p>
                      <a:pPr marL="0" algn="l" defTabSz="824789" rtl="0" eaLnBrk="1" latinLnBrk="0" hangingPunct="1"/>
                      <a:r>
                        <a:rPr lang="en-US" sz="1400" b="1" kern="1200" dirty="0">
                          <a:solidFill>
                            <a:schemeClr val="dk1"/>
                          </a:solidFill>
                          <a:latin typeface="Calibri" pitchFamily="34" charset="0"/>
                          <a:ea typeface="+mn-ea"/>
                          <a:cs typeface="Calibri" pitchFamily="34" charset="0"/>
                        </a:rPr>
                        <a:t>SMARTER</a:t>
                      </a:r>
                    </a:p>
                  </a:txBody>
                  <a:tcPr>
                    <a:solidFill>
                      <a:schemeClr val="accent5">
                        <a:lumMod val="20000"/>
                        <a:lumOff val="80000"/>
                      </a:schemeClr>
                    </a:solidFill>
                  </a:tcPr>
                </a:tc>
                <a:tc hMerge="1">
                  <a:txBody>
                    <a:bodyPr/>
                    <a:lstStyle/>
                    <a:p>
                      <a:endParaRPr lang="en-US" dirty="0"/>
                    </a:p>
                  </a:txBody>
                  <a:tcPr/>
                </a:tc>
                <a:tc>
                  <a:txBody>
                    <a:bodyPr/>
                    <a:lstStyle/>
                    <a:p>
                      <a:pPr marL="0" algn="l" defTabSz="824789" rtl="0" eaLnBrk="1" latinLnBrk="0" hangingPunct="1"/>
                      <a:r>
                        <a:rPr lang="en-US" sz="1400" b="1" kern="1200" dirty="0">
                          <a:solidFill>
                            <a:schemeClr val="dk1"/>
                          </a:solidFill>
                          <a:latin typeface="Calibri" pitchFamily="34" charset="0"/>
                          <a:ea typeface="+mn-ea"/>
                          <a:cs typeface="Calibri" pitchFamily="34" charset="0"/>
                        </a:rPr>
                        <a:t>C</a:t>
                      </a:r>
                    </a:p>
                  </a:txBody>
                  <a:tcPr>
                    <a:solidFill>
                      <a:schemeClr val="accent5">
                        <a:lumMod val="20000"/>
                        <a:lumOff val="80000"/>
                      </a:schemeClr>
                    </a:solidFill>
                  </a:tcPr>
                </a:tc>
                <a:tc>
                  <a:txBody>
                    <a:bodyPr/>
                    <a:lstStyle/>
                    <a:p>
                      <a:pPr marL="0" algn="l" defTabSz="824789" rtl="0" eaLnBrk="1" latinLnBrk="0" hangingPunct="1"/>
                      <a:r>
                        <a:rPr lang="en-US" sz="1100" b="1" kern="1200" dirty="0">
                          <a:solidFill>
                            <a:schemeClr val="dk1"/>
                          </a:solidFill>
                          <a:latin typeface="Calibri" pitchFamily="34" charset="0"/>
                          <a:ea typeface="+mn-ea"/>
                          <a:cs typeface="Calibri" pitchFamily="34" charset="0"/>
                        </a:rPr>
                        <a:t>Challenging</a:t>
                      </a:r>
                    </a:p>
                  </a:txBody>
                  <a:tcPr>
                    <a:solidFill>
                      <a:schemeClr val="accent5">
                        <a:lumMod val="20000"/>
                        <a:lumOff val="80000"/>
                      </a:schemeClr>
                    </a:solidFill>
                  </a:tcPr>
                </a:tc>
                <a:extLst>
                  <a:ext uri="{0D108BD9-81ED-4DB2-BD59-A6C34878D82A}">
                    <a16:rowId xmlns:a16="http://schemas.microsoft.com/office/drawing/2014/main" val="10000"/>
                  </a:ext>
                </a:extLst>
              </a:tr>
              <a:tr h="475253">
                <a:tc>
                  <a:txBody>
                    <a:bodyPr/>
                    <a:lstStyle/>
                    <a:p>
                      <a:r>
                        <a:rPr lang="en-US" sz="1400" dirty="0">
                          <a:latin typeface="Calibri" pitchFamily="34" charset="0"/>
                          <a:cs typeface="Calibri" pitchFamily="34" charset="0"/>
                        </a:rPr>
                        <a:t>P</a:t>
                      </a:r>
                    </a:p>
                  </a:txBody>
                  <a:tcPr/>
                </a:tc>
                <a:tc>
                  <a:txBody>
                    <a:bodyPr/>
                    <a:lstStyle/>
                    <a:p>
                      <a:r>
                        <a:rPr lang="en-US" sz="1100" dirty="0">
                          <a:latin typeface="Calibri" pitchFamily="34" charset="0"/>
                          <a:cs typeface="Calibri" pitchFamily="34" charset="0"/>
                        </a:rPr>
                        <a:t>Positively stated</a:t>
                      </a:r>
                    </a:p>
                  </a:txBody>
                  <a:tcPr/>
                </a:tc>
                <a:tc>
                  <a:txBody>
                    <a:bodyPr/>
                    <a:lstStyle/>
                    <a:p>
                      <a:r>
                        <a:rPr lang="en-US" sz="1400" dirty="0">
                          <a:latin typeface="Calibri" pitchFamily="34" charset="0"/>
                          <a:cs typeface="Calibri" pitchFamily="34" charset="0"/>
                        </a:rPr>
                        <a:t>L</a:t>
                      </a:r>
                    </a:p>
                  </a:txBody>
                  <a:tcPr/>
                </a:tc>
                <a:tc>
                  <a:txBody>
                    <a:bodyPr/>
                    <a:lstStyle/>
                    <a:p>
                      <a:r>
                        <a:rPr lang="en-US" sz="1100" dirty="0">
                          <a:latin typeface="Calibri" pitchFamily="34" charset="0"/>
                          <a:cs typeface="Calibri" pitchFamily="34" charset="0"/>
                        </a:rPr>
                        <a:t>Legal</a:t>
                      </a:r>
                    </a:p>
                  </a:txBody>
                  <a:tcPr/>
                </a:tc>
                <a:extLst>
                  <a:ext uri="{0D108BD9-81ED-4DB2-BD59-A6C34878D82A}">
                    <a16:rowId xmlns:a16="http://schemas.microsoft.com/office/drawing/2014/main" val="10001"/>
                  </a:ext>
                </a:extLst>
              </a:tr>
              <a:tr h="475253">
                <a:tc>
                  <a:txBody>
                    <a:bodyPr/>
                    <a:lstStyle/>
                    <a:p>
                      <a:r>
                        <a:rPr lang="en-US" sz="1400" dirty="0">
                          <a:latin typeface="Calibri" pitchFamily="34" charset="0"/>
                          <a:cs typeface="Calibri" pitchFamily="34" charset="0"/>
                        </a:rPr>
                        <a:t>U</a:t>
                      </a:r>
                    </a:p>
                  </a:txBody>
                  <a:tcPr/>
                </a:tc>
                <a:tc>
                  <a:txBody>
                    <a:bodyPr/>
                    <a:lstStyle/>
                    <a:p>
                      <a:r>
                        <a:rPr lang="en-US" sz="1100" dirty="0">
                          <a:latin typeface="Calibri" pitchFamily="34" charset="0"/>
                          <a:cs typeface="Calibri" pitchFamily="34" charset="0"/>
                        </a:rPr>
                        <a:t>Understood</a:t>
                      </a:r>
                    </a:p>
                  </a:txBody>
                  <a:tcPr/>
                </a:tc>
                <a:tc>
                  <a:txBody>
                    <a:bodyPr/>
                    <a:lstStyle/>
                    <a:p>
                      <a:r>
                        <a:rPr lang="en-US" sz="1400" dirty="0">
                          <a:latin typeface="Calibri" pitchFamily="34" charset="0"/>
                          <a:cs typeface="Calibri" pitchFamily="34" charset="0"/>
                        </a:rPr>
                        <a:t>E</a:t>
                      </a:r>
                    </a:p>
                  </a:txBody>
                  <a:tcPr/>
                </a:tc>
                <a:tc>
                  <a:txBody>
                    <a:bodyPr/>
                    <a:lstStyle/>
                    <a:p>
                      <a:r>
                        <a:rPr lang="en-US" sz="1100" dirty="0">
                          <a:latin typeface="Calibri" pitchFamily="34" charset="0"/>
                          <a:cs typeface="Calibri" pitchFamily="34" charset="0"/>
                        </a:rPr>
                        <a:t>Environmentally sound</a:t>
                      </a:r>
                    </a:p>
                  </a:txBody>
                  <a:tcPr/>
                </a:tc>
                <a:extLst>
                  <a:ext uri="{0D108BD9-81ED-4DB2-BD59-A6C34878D82A}">
                    <a16:rowId xmlns:a16="http://schemas.microsoft.com/office/drawing/2014/main" val="10002"/>
                  </a:ext>
                </a:extLst>
              </a:tr>
              <a:tr h="475253">
                <a:tc>
                  <a:txBody>
                    <a:bodyPr/>
                    <a:lstStyle/>
                    <a:p>
                      <a:r>
                        <a:rPr lang="en-US" sz="1400" dirty="0">
                          <a:latin typeface="Calibri" pitchFamily="34" charset="0"/>
                          <a:cs typeface="Calibri" pitchFamily="34" charset="0"/>
                        </a:rPr>
                        <a:t>R</a:t>
                      </a:r>
                    </a:p>
                  </a:txBody>
                  <a:tcPr/>
                </a:tc>
                <a:tc>
                  <a:txBody>
                    <a:bodyPr/>
                    <a:lstStyle/>
                    <a:p>
                      <a:r>
                        <a:rPr lang="en-US" sz="1100" dirty="0">
                          <a:latin typeface="Calibri" pitchFamily="34" charset="0"/>
                          <a:cs typeface="Calibri" pitchFamily="34" charset="0"/>
                        </a:rPr>
                        <a:t>Repeatable</a:t>
                      </a:r>
                    </a:p>
                  </a:txBody>
                  <a:tcPr/>
                </a:tc>
                <a:tc>
                  <a:txBody>
                    <a:bodyPr/>
                    <a:lstStyle/>
                    <a:p>
                      <a:r>
                        <a:rPr lang="en-US" sz="1400" dirty="0">
                          <a:latin typeface="Calibri" pitchFamily="34" charset="0"/>
                          <a:cs typeface="Calibri" pitchFamily="34" charset="0"/>
                        </a:rPr>
                        <a:t>A</a:t>
                      </a:r>
                    </a:p>
                  </a:txBody>
                  <a:tcPr/>
                </a:tc>
                <a:tc>
                  <a:txBody>
                    <a:bodyPr/>
                    <a:lstStyle/>
                    <a:p>
                      <a:r>
                        <a:rPr lang="en-US" sz="1100" dirty="0">
                          <a:latin typeface="Calibri" pitchFamily="34" charset="0"/>
                          <a:cs typeface="Calibri" pitchFamily="34" charset="0"/>
                        </a:rPr>
                        <a:t>Agreed</a:t>
                      </a:r>
                    </a:p>
                  </a:txBody>
                  <a:tcPr/>
                </a:tc>
                <a:extLst>
                  <a:ext uri="{0D108BD9-81ED-4DB2-BD59-A6C34878D82A}">
                    <a16:rowId xmlns:a16="http://schemas.microsoft.com/office/drawing/2014/main" val="10003"/>
                  </a:ext>
                </a:extLst>
              </a:tr>
              <a:tr h="327193">
                <a:tc>
                  <a:txBody>
                    <a:bodyPr/>
                    <a:lstStyle/>
                    <a:p>
                      <a:r>
                        <a:rPr lang="en-US" sz="1400" dirty="0">
                          <a:latin typeface="Calibri" pitchFamily="34" charset="0"/>
                          <a:cs typeface="Calibri" pitchFamily="34" charset="0"/>
                        </a:rPr>
                        <a:t>E</a:t>
                      </a:r>
                    </a:p>
                  </a:txBody>
                  <a:tcPr/>
                </a:tc>
                <a:tc>
                  <a:txBody>
                    <a:bodyPr/>
                    <a:lstStyle/>
                    <a:p>
                      <a:r>
                        <a:rPr lang="en-US" sz="1100" dirty="0">
                          <a:latin typeface="Calibri" pitchFamily="34" charset="0"/>
                          <a:cs typeface="Calibri" pitchFamily="34" charset="0"/>
                        </a:rPr>
                        <a:t>Ethical</a:t>
                      </a:r>
                    </a:p>
                  </a:txBody>
                  <a:tcPr/>
                </a:tc>
                <a:tc>
                  <a:txBody>
                    <a:bodyPr/>
                    <a:lstStyle/>
                    <a:p>
                      <a:r>
                        <a:rPr lang="en-US" sz="1400" dirty="0">
                          <a:latin typeface="Calibri" pitchFamily="34" charset="0"/>
                          <a:cs typeface="Calibri" pitchFamily="34" charset="0"/>
                        </a:rPr>
                        <a:t>R</a:t>
                      </a:r>
                    </a:p>
                  </a:txBody>
                  <a:tcPr/>
                </a:tc>
                <a:tc>
                  <a:txBody>
                    <a:bodyPr/>
                    <a:lstStyle/>
                    <a:p>
                      <a:r>
                        <a:rPr lang="en-US" sz="1100" dirty="0">
                          <a:latin typeface="Calibri" pitchFamily="34" charset="0"/>
                          <a:cs typeface="Calibri" pitchFamily="34" charset="0"/>
                        </a:rPr>
                        <a:t>Recorded</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99592" y="260648"/>
            <a:ext cx="8460432" cy="1130300"/>
          </a:xfrm>
        </p:spPr>
        <p:txBody>
          <a:bodyPr/>
          <a:lstStyle/>
          <a:p>
            <a:pPr eaLnBrk="1" hangingPunct="1"/>
            <a:r>
              <a:rPr lang="en-US" b="1" dirty="0"/>
              <a:t>Convert Group to Team by following Method</a:t>
            </a:r>
          </a:p>
        </p:txBody>
      </p:sp>
      <p:pic>
        <p:nvPicPr>
          <p:cNvPr id="399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1340768"/>
            <a:ext cx="8145463" cy="505142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1027"/>
          <p:cNvSpPr>
            <a:spLocks noGrp="1" noChangeArrowheads="1"/>
          </p:cNvSpPr>
          <p:nvPr>
            <p:ph type="title"/>
          </p:nvPr>
        </p:nvSpPr>
        <p:spPr>
          <a:xfrm>
            <a:off x="914400" y="333375"/>
            <a:ext cx="8229600" cy="609600"/>
          </a:xfrm>
        </p:spPr>
        <p:txBody>
          <a:bodyPr/>
          <a:lstStyle/>
          <a:p>
            <a:pPr>
              <a:defRPr/>
            </a:pPr>
            <a:r>
              <a:rPr lang="en-US" b="1" dirty="0">
                <a:solidFill>
                  <a:schemeClr val="bg1">
                    <a:lumMod val="20000"/>
                    <a:lumOff val="80000"/>
                  </a:schemeClr>
                </a:solidFill>
                <a:latin typeface="Calibri" pitchFamily="34" charset="0"/>
                <a:cs typeface="Calibri" pitchFamily="34" charset="0"/>
              </a:rPr>
              <a:t>6 sigma</a:t>
            </a:r>
          </a:p>
        </p:txBody>
      </p:sp>
      <p:pic>
        <p:nvPicPr>
          <p:cNvPr id="37891" name="Picture 9" descr="image001">
            <a:extLst>
              <a:ext uri="{FF2B5EF4-FFF2-40B4-BE49-F238E27FC236}">
                <a16:creationId xmlns:a16="http://schemas.microsoft.com/office/drawing/2014/main" id="{2662615B-B7C3-46EE-BCAD-1B02B8CFF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942975"/>
            <a:ext cx="4549078" cy="1367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10" descr="image010">
            <a:extLst>
              <a:ext uri="{FF2B5EF4-FFF2-40B4-BE49-F238E27FC236}">
                <a16:creationId xmlns:a16="http://schemas.microsoft.com/office/drawing/2014/main" id="{3D9C808E-71A0-440F-A615-12B782BE11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307100"/>
            <a:ext cx="4549078" cy="400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D2705D77-5454-485C-825E-D90AFFF873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2462" y="939652"/>
            <a:ext cx="3083770" cy="536634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1027"/>
          <p:cNvSpPr>
            <a:spLocks noGrp="1" noChangeArrowheads="1"/>
          </p:cNvSpPr>
          <p:nvPr>
            <p:ph type="title"/>
          </p:nvPr>
        </p:nvSpPr>
        <p:spPr>
          <a:xfrm>
            <a:off x="914400" y="333375"/>
            <a:ext cx="8229600" cy="609600"/>
          </a:xfrm>
        </p:spPr>
        <p:txBody>
          <a:bodyPr/>
          <a:lstStyle/>
          <a:p>
            <a:pPr>
              <a:defRPr/>
            </a:pPr>
            <a:r>
              <a:rPr lang="en-US" b="1" dirty="0">
                <a:solidFill>
                  <a:schemeClr val="bg1">
                    <a:lumMod val="20000"/>
                    <a:lumOff val="80000"/>
                  </a:schemeClr>
                </a:solidFill>
                <a:latin typeface="Calibri" pitchFamily="34" charset="0"/>
                <a:cs typeface="Calibri" pitchFamily="34" charset="0"/>
              </a:rPr>
              <a:t>Comparative Analysis 6 sigma vs. Kaizen</a:t>
            </a:r>
          </a:p>
        </p:txBody>
      </p:sp>
      <p:sp>
        <p:nvSpPr>
          <p:cNvPr id="67586" name="Text Box 1026"/>
          <p:cNvSpPr txBox="1">
            <a:spLocks noChangeArrowheads="1"/>
          </p:cNvSpPr>
          <p:nvPr/>
        </p:nvSpPr>
        <p:spPr bwMode="auto">
          <a:xfrm>
            <a:off x="3570288" y="981075"/>
            <a:ext cx="2801937" cy="4708525"/>
          </a:xfrm>
          <a:prstGeom prst="rect">
            <a:avLst/>
          </a:prstGeom>
          <a:noFill/>
          <a:ln w="9525">
            <a:solidFill>
              <a:srgbClr val="00CC99"/>
            </a:solidFill>
            <a:miter lim="800000"/>
            <a:headEnd/>
            <a:tailEnd/>
          </a:ln>
          <a:effectLst/>
        </p:spPr>
        <p:txBody>
          <a:bodyPr>
            <a:spAutoFit/>
          </a:bodyPr>
          <a:lstStyle/>
          <a:p>
            <a:pPr eaLnBrk="0" hangingPunct="0">
              <a:defRPr/>
            </a:pPr>
            <a:r>
              <a:rPr lang="en-US" sz="1200" dirty="0">
                <a:solidFill>
                  <a:schemeClr val="bg1">
                    <a:lumMod val="20000"/>
                    <a:lumOff val="80000"/>
                  </a:schemeClr>
                </a:solidFill>
                <a:latin typeface="Calibri" pitchFamily="34" charset="0"/>
                <a:cs typeface="Calibri" pitchFamily="34" charset="0"/>
              </a:rPr>
              <a:t>Improvement Methodologies</a:t>
            </a:r>
          </a:p>
          <a:p>
            <a:pPr eaLnBrk="0" hangingPunct="0">
              <a:buFontTx/>
              <a:buChar char="•"/>
              <a:defRPr/>
            </a:pPr>
            <a:r>
              <a:rPr lang="en-US" sz="1200" dirty="0">
                <a:solidFill>
                  <a:schemeClr val="bg1">
                    <a:lumMod val="20000"/>
                    <a:lumOff val="80000"/>
                  </a:schemeClr>
                </a:solidFill>
                <a:latin typeface="Calibri" pitchFamily="34" charset="0"/>
                <a:cs typeface="Calibri" pitchFamily="34" charset="0"/>
              </a:rPr>
              <a:t> Similar in Structure</a:t>
            </a:r>
          </a:p>
          <a:p>
            <a:pPr eaLnBrk="0" hangingPunct="0">
              <a:buFontTx/>
              <a:buChar char="•"/>
              <a:defRPr/>
            </a:pPr>
            <a:r>
              <a:rPr lang="en-US" sz="1200" dirty="0">
                <a:solidFill>
                  <a:schemeClr val="bg1">
                    <a:lumMod val="20000"/>
                    <a:lumOff val="80000"/>
                  </a:schemeClr>
                </a:solidFill>
                <a:latin typeface="Calibri" pitchFamily="34" charset="0"/>
                <a:cs typeface="Calibri" pitchFamily="34" charset="0"/>
              </a:rPr>
              <a:t> Improvements measured against          	   established process</a:t>
            </a:r>
          </a:p>
          <a:p>
            <a:pPr eaLnBrk="0" hangingPunct="0">
              <a:buFontTx/>
              <a:buChar char="•"/>
              <a:defRPr/>
            </a:pPr>
            <a:r>
              <a:rPr lang="en-US" sz="1200" dirty="0">
                <a:solidFill>
                  <a:schemeClr val="bg1">
                    <a:lumMod val="20000"/>
                    <a:lumOff val="80000"/>
                  </a:schemeClr>
                </a:solidFill>
                <a:latin typeface="Calibri" pitchFamily="34" charset="0"/>
                <a:cs typeface="Calibri" pitchFamily="34" charset="0"/>
              </a:rPr>
              <a:t> Team oriented</a:t>
            </a:r>
          </a:p>
          <a:p>
            <a:pPr eaLnBrk="0" hangingPunct="0">
              <a:buFontTx/>
              <a:buChar char="•"/>
              <a:defRPr/>
            </a:pPr>
            <a:endParaRPr lang="en-US" sz="1200" dirty="0">
              <a:solidFill>
                <a:schemeClr val="bg1">
                  <a:lumMod val="20000"/>
                  <a:lumOff val="80000"/>
                </a:schemeClr>
              </a:solidFill>
              <a:latin typeface="Calibri" pitchFamily="34" charset="0"/>
              <a:cs typeface="Calibri" pitchFamily="34" charset="0"/>
            </a:endParaRPr>
          </a:p>
          <a:p>
            <a:pPr eaLnBrk="0" hangingPunct="0">
              <a:buFontTx/>
              <a:buChar char="•"/>
              <a:defRPr/>
            </a:pPr>
            <a:endParaRPr lang="en-US" sz="1200" dirty="0">
              <a:solidFill>
                <a:schemeClr val="bg1">
                  <a:lumMod val="20000"/>
                  <a:lumOff val="80000"/>
                </a:schemeClr>
              </a:solidFill>
              <a:latin typeface="Calibri" pitchFamily="34" charset="0"/>
              <a:cs typeface="Calibri" pitchFamily="34" charset="0"/>
            </a:endParaRPr>
          </a:p>
          <a:p>
            <a:pPr eaLnBrk="0" hangingPunct="0">
              <a:buFontTx/>
              <a:buChar char="•"/>
              <a:defRPr/>
            </a:pPr>
            <a:r>
              <a:rPr lang="en-US" sz="1200" dirty="0">
                <a:solidFill>
                  <a:schemeClr val="bg1">
                    <a:lumMod val="20000"/>
                    <a:lumOff val="80000"/>
                  </a:schemeClr>
                </a:solidFill>
                <a:latin typeface="Calibri" pitchFamily="34" charset="0"/>
                <a:cs typeface="Calibri" pitchFamily="34" charset="0"/>
              </a:rPr>
              <a:t> Similar improvement tools</a:t>
            </a:r>
          </a:p>
          <a:p>
            <a:pPr eaLnBrk="0" hangingPunct="0">
              <a:buFontTx/>
              <a:buChar char="•"/>
              <a:defRPr/>
            </a:pPr>
            <a:r>
              <a:rPr lang="en-US" sz="1200" dirty="0">
                <a:solidFill>
                  <a:schemeClr val="bg1">
                    <a:lumMod val="20000"/>
                    <a:lumOff val="80000"/>
                  </a:schemeClr>
                </a:solidFill>
                <a:latin typeface="Calibri" pitchFamily="34" charset="0"/>
                <a:cs typeface="Calibri" pitchFamily="34" charset="0"/>
              </a:rPr>
              <a:t> Measure effectiveness of improvements</a:t>
            </a:r>
          </a:p>
          <a:p>
            <a:pPr eaLnBrk="0" hangingPunct="0">
              <a:buFontTx/>
              <a:buChar char="•"/>
              <a:defRPr/>
            </a:pPr>
            <a:r>
              <a:rPr lang="en-US" sz="1200" dirty="0">
                <a:solidFill>
                  <a:schemeClr val="bg1">
                    <a:lumMod val="20000"/>
                    <a:lumOff val="80000"/>
                  </a:schemeClr>
                </a:solidFill>
                <a:latin typeface="Calibri" pitchFamily="34" charset="0"/>
                <a:cs typeface="Calibri" pitchFamily="34" charset="0"/>
              </a:rPr>
              <a:t> Maintain new performance level</a:t>
            </a:r>
          </a:p>
          <a:p>
            <a:pPr eaLnBrk="0" hangingPunct="0">
              <a:buFontTx/>
              <a:buChar char="•"/>
              <a:defRPr/>
            </a:pPr>
            <a:r>
              <a:rPr lang="en-US" sz="1200" dirty="0">
                <a:solidFill>
                  <a:schemeClr val="bg1">
                    <a:lumMod val="20000"/>
                    <a:lumOff val="80000"/>
                  </a:schemeClr>
                </a:solidFill>
                <a:latin typeface="Calibri" pitchFamily="34" charset="0"/>
                <a:cs typeface="Calibri" pitchFamily="34" charset="0"/>
              </a:rPr>
              <a:t> Standardize &amp; Proceduralize</a:t>
            </a:r>
          </a:p>
          <a:p>
            <a:pPr eaLnBrk="0" hangingPunct="0">
              <a:buFontTx/>
              <a:buChar char="•"/>
              <a:defRPr/>
            </a:pPr>
            <a:endParaRPr lang="en-US" sz="1200" dirty="0">
              <a:solidFill>
                <a:schemeClr val="bg1">
                  <a:lumMod val="20000"/>
                  <a:lumOff val="80000"/>
                </a:schemeClr>
              </a:solidFill>
              <a:latin typeface="Calibri" pitchFamily="34" charset="0"/>
              <a:cs typeface="Calibri" pitchFamily="34" charset="0"/>
            </a:endParaRPr>
          </a:p>
          <a:p>
            <a:pPr eaLnBrk="0" hangingPunct="0">
              <a:buFontTx/>
              <a:buChar char="•"/>
              <a:defRPr/>
            </a:pPr>
            <a:endParaRPr lang="en-US" sz="1200" dirty="0">
              <a:solidFill>
                <a:schemeClr val="bg1">
                  <a:lumMod val="20000"/>
                  <a:lumOff val="80000"/>
                </a:schemeClr>
              </a:solidFill>
              <a:latin typeface="Calibri" pitchFamily="34" charset="0"/>
              <a:cs typeface="Calibri" pitchFamily="34" charset="0"/>
            </a:endParaRPr>
          </a:p>
          <a:p>
            <a:pPr eaLnBrk="0" hangingPunct="0">
              <a:defRPr/>
            </a:pPr>
            <a:r>
              <a:rPr lang="en-US" sz="1200" dirty="0">
                <a:solidFill>
                  <a:schemeClr val="bg1">
                    <a:lumMod val="20000"/>
                    <a:lumOff val="80000"/>
                  </a:schemeClr>
                </a:solidFill>
                <a:latin typeface="Calibri" pitchFamily="34" charset="0"/>
                <a:cs typeface="Calibri" pitchFamily="34" charset="0"/>
              </a:rPr>
              <a:t>Results</a:t>
            </a:r>
          </a:p>
          <a:p>
            <a:pPr eaLnBrk="0" hangingPunct="0">
              <a:buFontTx/>
              <a:buChar char="•"/>
              <a:defRPr/>
            </a:pPr>
            <a:r>
              <a:rPr lang="en-US" sz="1200" dirty="0">
                <a:solidFill>
                  <a:schemeClr val="bg1">
                    <a:lumMod val="20000"/>
                    <a:lumOff val="80000"/>
                  </a:schemeClr>
                </a:solidFill>
                <a:latin typeface="Calibri" pitchFamily="34" charset="0"/>
                <a:cs typeface="Calibri" pitchFamily="34" charset="0"/>
              </a:rPr>
              <a:t> More Efficient Processes</a:t>
            </a:r>
          </a:p>
          <a:p>
            <a:pPr eaLnBrk="0" hangingPunct="0">
              <a:defRPr/>
            </a:pPr>
            <a:endParaRPr lang="en-US" sz="1200" dirty="0">
              <a:solidFill>
                <a:schemeClr val="bg1">
                  <a:lumMod val="20000"/>
                  <a:lumOff val="80000"/>
                </a:schemeClr>
              </a:solidFill>
              <a:latin typeface="Calibri" pitchFamily="34" charset="0"/>
              <a:cs typeface="Calibri" pitchFamily="34" charset="0"/>
            </a:endParaRPr>
          </a:p>
          <a:p>
            <a:pPr eaLnBrk="0" hangingPunct="0">
              <a:defRPr/>
            </a:pPr>
            <a:endParaRPr lang="en-US" sz="1200" dirty="0">
              <a:solidFill>
                <a:schemeClr val="bg1">
                  <a:lumMod val="20000"/>
                  <a:lumOff val="80000"/>
                </a:schemeClr>
              </a:solidFill>
              <a:latin typeface="Calibri" pitchFamily="34" charset="0"/>
              <a:cs typeface="Calibri" pitchFamily="34" charset="0"/>
            </a:endParaRPr>
          </a:p>
          <a:p>
            <a:pPr eaLnBrk="0" hangingPunct="0">
              <a:defRPr/>
            </a:pPr>
            <a:r>
              <a:rPr lang="en-US" sz="1200" dirty="0">
                <a:solidFill>
                  <a:schemeClr val="bg1">
                    <a:lumMod val="20000"/>
                    <a:lumOff val="80000"/>
                  </a:schemeClr>
                </a:solidFill>
                <a:latin typeface="Calibri" pitchFamily="34" charset="0"/>
                <a:cs typeface="Calibri" pitchFamily="34" charset="0"/>
              </a:rPr>
              <a:t>Comparison</a:t>
            </a:r>
          </a:p>
          <a:p>
            <a:pPr eaLnBrk="0" hangingPunct="0">
              <a:buFontTx/>
              <a:buChar char="•"/>
              <a:defRPr/>
            </a:pPr>
            <a:r>
              <a:rPr lang="en-US" sz="1200" dirty="0">
                <a:solidFill>
                  <a:schemeClr val="bg1">
                    <a:lumMod val="20000"/>
                    <a:lumOff val="80000"/>
                  </a:schemeClr>
                </a:solidFill>
                <a:latin typeface="Calibri" pitchFamily="34" charset="0"/>
                <a:cs typeface="Calibri" pitchFamily="34" charset="0"/>
              </a:rPr>
              <a:t> Both are Effective Improvement Mechanisms</a:t>
            </a:r>
          </a:p>
          <a:p>
            <a:pPr eaLnBrk="0" hangingPunct="0">
              <a:buFontTx/>
              <a:buChar char="•"/>
              <a:defRPr/>
            </a:pPr>
            <a:r>
              <a:rPr lang="en-US" sz="1200" dirty="0">
                <a:solidFill>
                  <a:schemeClr val="bg1">
                    <a:lumMod val="20000"/>
                    <a:lumOff val="80000"/>
                  </a:schemeClr>
                </a:solidFill>
                <a:latin typeface="Calibri" pitchFamily="34" charset="0"/>
                <a:cs typeface="Calibri" pitchFamily="34" charset="0"/>
              </a:rPr>
              <a:t> CPI/6s best applied to large complex problems</a:t>
            </a:r>
          </a:p>
          <a:p>
            <a:pPr eaLnBrk="0" hangingPunct="0">
              <a:buFontTx/>
              <a:buChar char="•"/>
              <a:defRPr/>
            </a:pPr>
            <a:r>
              <a:rPr lang="en-US" sz="1200" dirty="0">
                <a:solidFill>
                  <a:schemeClr val="bg1">
                    <a:lumMod val="20000"/>
                    <a:lumOff val="80000"/>
                  </a:schemeClr>
                </a:solidFill>
                <a:latin typeface="Calibri" pitchFamily="34" charset="0"/>
                <a:cs typeface="Calibri" pitchFamily="34" charset="0"/>
              </a:rPr>
              <a:t> Kaizen/Lean best applied to achieve incremental changes and eliminate wastes.</a:t>
            </a:r>
          </a:p>
        </p:txBody>
      </p:sp>
      <p:sp>
        <p:nvSpPr>
          <p:cNvPr id="67588" name="Text Box 1028"/>
          <p:cNvSpPr txBox="1">
            <a:spLocks noChangeArrowheads="1"/>
          </p:cNvSpPr>
          <p:nvPr/>
        </p:nvSpPr>
        <p:spPr bwMode="auto">
          <a:xfrm>
            <a:off x="900113" y="1284288"/>
            <a:ext cx="2495550" cy="2708275"/>
          </a:xfrm>
          <a:prstGeom prst="rect">
            <a:avLst/>
          </a:prstGeom>
          <a:noFill/>
          <a:ln w="9525">
            <a:solidFill>
              <a:srgbClr val="00CC99"/>
            </a:solidFill>
            <a:miter lim="800000"/>
            <a:headEnd/>
            <a:tailEnd/>
          </a:ln>
          <a:effectLst/>
        </p:spPr>
        <p:txBody>
          <a:bodyPr>
            <a:spAutoFit/>
          </a:bodyPr>
          <a:lstStyle/>
          <a:p>
            <a:pPr eaLnBrk="0" hangingPunct="0">
              <a:defRPr/>
            </a:pPr>
            <a:r>
              <a:rPr lang="en-US" sz="1000" dirty="0">
                <a:solidFill>
                  <a:schemeClr val="bg1">
                    <a:lumMod val="20000"/>
                    <a:lumOff val="80000"/>
                  </a:schemeClr>
                </a:solidFill>
                <a:latin typeface="Calibri" pitchFamily="34" charset="0"/>
                <a:cs typeface="Calibri" pitchFamily="34" charset="0"/>
              </a:rPr>
              <a:t>Measure</a:t>
            </a:r>
          </a:p>
          <a:p>
            <a:pPr eaLnBrk="0" hangingPunct="0">
              <a:defRPr/>
            </a:pPr>
            <a:r>
              <a:rPr lang="en-US" sz="1000" dirty="0">
                <a:solidFill>
                  <a:schemeClr val="bg1">
                    <a:lumMod val="20000"/>
                    <a:lumOff val="80000"/>
                  </a:schemeClr>
                </a:solidFill>
                <a:latin typeface="Calibri" pitchFamily="34" charset="0"/>
                <a:cs typeface="Calibri" pitchFamily="34" charset="0"/>
              </a:rPr>
              <a:t>- Data Collection</a:t>
            </a:r>
          </a:p>
          <a:p>
            <a:pPr eaLnBrk="0" hangingPunct="0">
              <a:defRPr/>
            </a:pPr>
            <a:r>
              <a:rPr lang="en-US" sz="1000" dirty="0">
                <a:solidFill>
                  <a:schemeClr val="bg1">
                    <a:lumMod val="20000"/>
                    <a:lumOff val="80000"/>
                  </a:schemeClr>
                </a:solidFill>
                <a:latin typeface="Calibri" pitchFamily="34" charset="0"/>
                <a:cs typeface="Calibri" pitchFamily="34" charset="0"/>
              </a:rPr>
              <a:t>- Determine Process Potential / Goals</a:t>
            </a:r>
          </a:p>
          <a:p>
            <a:pPr eaLnBrk="0" hangingPunct="0">
              <a:defRPr/>
            </a:pPr>
            <a:endParaRPr lang="en-US" sz="1000" dirty="0">
              <a:solidFill>
                <a:schemeClr val="bg1">
                  <a:lumMod val="20000"/>
                  <a:lumOff val="80000"/>
                </a:schemeClr>
              </a:solidFill>
              <a:latin typeface="Calibri" pitchFamily="34" charset="0"/>
              <a:cs typeface="Calibri" pitchFamily="34" charset="0"/>
            </a:endParaRPr>
          </a:p>
          <a:p>
            <a:pPr eaLnBrk="0" hangingPunct="0">
              <a:defRPr/>
            </a:pPr>
            <a:r>
              <a:rPr lang="en-US" sz="1000" dirty="0">
                <a:solidFill>
                  <a:schemeClr val="bg1">
                    <a:lumMod val="20000"/>
                    <a:lumOff val="80000"/>
                  </a:schemeClr>
                </a:solidFill>
                <a:latin typeface="Calibri" pitchFamily="34" charset="0"/>
                <a:cs typeface="Calibri" pitchFamily="34" charset="0"/>
              </a:rPr>
              <a:t>Evaluate</a:t>
            </a:r>
          </a:p>
          <a:p>
            <a:pPr eaLnBrk="0" hangingPunct="0">
              <a:defRPr/>
            </a:pPr>
            <a:r>
              <a:rPr lang="en-US" sz="1000" dirty="0">
                <a:solidFill>
                  <a:schemeClr val="bg1">
                    <a:lumMod val="20000"/>
                    <a:lumOff val="80000"/>
                  </a:schemeClr>
                </a:solidFill>
                <a:latin typeface="Calibri" pitchFamily="34" charset="0"/>
                <a:cs typeface="Calibri" pitchFamily="34" charset="0"/>
              </a:rPr>
              <a:t>- Root Cause / Vital Few</a:t>
            </a:r>
          </a:p>
          <a:p>
            <a:pPr eaLnBrk="0" hangingPunct="0">
              <a:defRPr/>
            </a:pPr>
            <a:r>
              <a:rPr lang="en-US" sz="1000" dirty="0">
                <a:solidFill>
                  <a:schemeClr val="bg1">
                    <a:lumMod val="20000"/>
                    <a:lumOff val="80000"/>
                  </a:schemeClr>
                </a:solidFill>
                <a:latin typeface="Calibri" pitchFamily="34" charset="0"/>
                <a:cs typeface="Calibri" pitchFamily="34" charset="0"/>
              </a:rPr>
              <a:t>- Statistical Analysis</a:t>
            </a:r>
          </a:p>
          <a:p>
            <a:pPr eaLnBrk="0" hangingPunct="0">
              <a:defRPr/>
            </a:pPr>
            <a:endParaRPr lang="en-US" sz="1000" dirty="0">
              <a:solidFill>
                <a:schemeClr val="bg1">
                  <a:lumMod val="20000"/>
                  <a:lumOff val="80000"/>
                </a:schemeClr>
              </a:solidFill>
              <a:latin typeface="Calibri" pitchFamily="34" charset="0"/>
              <a:cs typeface="Calibri" pitchFamily="34" charset="0"/>
            </a:endParaRPr>
          </a:p>
          <a:p>
            <a:pPr eaLnBrk="0" hangingPunct="0">
              <a:defRPr/>
            </a:pPr>
            <a:r>
              <a:rPr lang="en-US" sz="1000" dirty="0">
                <a:solidFill>
                  <a:schemeClr val="bg1">
                    <a:lumMod val="20000"/>
                    <a:lumOff val="80000"/>
                  </a:schemeClr>
                </a:solidFill>
                <a:latin typeface="Calibri" pitchFamily="34" charset="0"/>
                <a:cs typeface="Calibri" pitchFamily="34" charset="0"/>
              </a:rPr>
              <a:t>Improve &amp; Verify</a:t>
            </a:r>
          </a:p>
          <a:p>
            <a:pPr eaLnBrk="0" hangingPunct="0">
              <a:defRPr/>
            </a:pPr>
            <a:r>
              <a:rPr lang="en-US" sz="1000" dirty="0">
                <a:solidFill>
                  <a:schemeClr val="bg1">
                    <a:lumMod val="20000"/>
                    <a:lumOff val="80000"/>
                  </a:schemeClr>
                </a:solidFill>
                <a:latin typeface="Calibri" pitchFamily="34" charset="0"/>
                <a:cs typeface="Calibri" pitchFamily="34" charset="0"/>
              </a:rPr>
              <a:t>- Implement Improvement</a:t>
            </a:r>
          </a:p>
          <a:p>
            <a:pPr eaLnBrk="0" hangingPunct="0">
              <a:defRPr/>
            </a:pPr>
            <a:r>
              <a:rPr lang="en-US" sz="1000" dirty="0">
                <a:solidFill>
                  <a:schemeClr val="bg1">
                    <a:lumMod val="20000"/>
                    <a:lumOff val="80000"/>
                  </a:schemeClr>
                </a:solidFill>
                <a:latin typeface="Calibri" pitchFamily="34" charset="0"/>
                <a:cs typeface="Calibri" pitchFamily="34" charset="0"/>
              </a:rPr>
              <a:t>- Validate Improvement</a:t>
            </a:r>
          </a:p>
          <a:p>
            <a:pPr eaLnBrk="0" hangingPunct="0">
              <a:defRPr/>
            </a:pPr>
            <a:endParaRPr lang="en-US" sz="1000" dirty="0">
              <a:solidFill>
                <a:schemeClr val="bg1">
                  <a:lumMod val="20000"/>
                  <a:lumOff val="80000"/>
                </a:schemeClr>
              </a:solidFill>
              <a:latin typeface="Calibri" pitchFamily="34" charset="0"/>
              <a:cs typeface="Calibri" pitchFamily="34" charset="0"/>
            </a:endParaRPr>
          </a:p>
          <a:p>
            <a:pPr eaLnBrk="0" hangingPunct="0">
              <a:defRPr/>
            </a:pPr>
            <a:r>
              <a:rPr lang="en-US" sz="1000" dirty="0">
                <a:solidFill>
                  <a:schemeClr val="bg1">
                    <a:lumMod val="20000"/>
                    <a:lumOff val="80000"/>
                  </a:schemeClr>
                </a:solidFill>
                <a:latin typeface="Calibri" pitchFamily="34" charset="0"/>
                <a:cs typeface="Calibri" pitchFamily="34" charset="0"/>
              </a:rPr>
              <a:t>Standardize</a:t>
            </a:r>
          </a:p>
          <a:p>
            <a:pPr eaLnBrk="0" hangingPunct="0">
              <a:defRPr/>
            </a:pPr>
            <a:r>
              <a:rPr lang="en-US" sz="1000" dirty="0">
                <a:solidFill>
                  <a:schemeClr val="bg1">
                    <a:lumMod val="20000"/>
                    <a:lumOff val="80000"/>
                  </a:schemeClr>
                </a:solidFill>
                <a:latin typeface="Calibri" pitchFamily="34" charset="0"/>
                <a:cs typeface="Calibri" pitchFamily="34" charset="0"/>
              </a:rPr>
              <a:t>- Standardize / Leverage</a:t>
            </a:r>
          </a:p>
          <a:p>
            <a:pPr eaLnBrk="0" hangingPunct="0">
              <a:defRPr/>
            </a:pPr>
            <a:r>
              <a:rPr lang="en-US" sz="1000" dirty="0">
                <a:solidFill>
                  <a:schemeClr val="bg1">
                    <a:lumMod val="20000"/>
                    <a:lumOff val="80000"/>
                  </a:schemeClr>
                </a:solidFill>
                <a:latin typeface="Calibri" pitchFamily="34" charset="0"/>
                <a:cs typeface="Calibri" pitchFamily="34" charset="0"/>
              </a:rPr>
              <a:t>- SPC</a:t>
            </a:r>
          </a:p>
          <a:p>
            <a:pPr eaLnBrk="0" hangingPunct="0">
              <a:defRPr/>
            </a:pPr>
            <a:r>
              <a:rPr lang="en-US" sz="1000" dirty="0">
                <a:solidFill>
                  <a:schemeClr val="bg1">
                    <a:lumMod val="20000"/>
                    <a:lumOff val="80000"/>
                  </a:schemeClr>
                </a:solidFill>
                <a:latin typeface="Calibri" pitchFamily="34" charset="0"/>
                <a:cs typeface="Calibri" pitchFamily="34" charset="0"/>
              </a:rPr>
              <a:t>- Update Procedures</a:t>
            </a:r>
          </a:p>
          <a:p>
            <a:pPr eaLnBrk="0" hangingPunct="0">
              <a:defRPr/>
            </a:pPr>
            <a:endParaRPr lang="en-US" sz="1000" dirty="0">
              <a:solidFill>
                <a:schemeClr val="bg1">
                  <a:lumMod val="20000"/>
                  <a:lumOff val="80000"/>
                </a:schemeClr>
              </a:solidFill>
              <a:latin typeface="Calibri" pitchFamily="34" charset="0"/>
              <a:cs typeface="Calibri" pitchFamily="34" charset="0"/>
            </a:endParaRPr>
          </a:p>
        </p:txBody>
      </p:sp>
      <p:sp>
        <p:nvSpPr>
          <p:cNvPr id="67589" name="Text Box 1029"/>
          <p:cNvSpPr txBox="1">
            <a:spLocks noChangeArrowheads="1"/>
          </p:cNvSpPr>
          <p:nvPr/>
        </p:nvSpPr>
        <p:spPr bwMode="auto">
          <a:xfrm>
            <a:off x="6542088" y="1284288"/>
            <a:ext cx="2581275" cy="3016250"/>
          </a:xfrm>
          <a:prstGeom prst="rect">
            <a:avLst/>
          </a:prstGeom>
          <a:noFill/>
          <a:ln w="9525">
            <a:solidFill>
              <a:srgbClr val="00CC99"/>
            </a:solidFill>
            <a:miter lim="800000"/>
            <a:headEnd/>
            <a:tailEnd/>
          </a:ln>
          <a:effectLst/>
        </p:spPr>
        <p:txBody>
          <a:bodyPr>
            <a:spAutoFit/>
          </a:bodyPr>
          <a:lstStyle/>
          <a:p>
            <a:pPr eaLnBrk="0" hangingPunct="0">
              <a:defRPr/>
            </a:pPr>
            <a:r>
              <a:rPr lang="en-US" sz="1000" dirty="0">
                <a:solidFill>
                  <a:schemeClr val="bg1">
                    <a:lumMod val="20000"/>
                    <a:lumOff val="80000"/>
                  </a:schemeClr>
                </a:solidFill>
                <a:latin typeface="Calibri" pitchFamily="34" charset="0"/>
                <a:cs typeface="Calibri" pitchFamily="34" charset="0"/>
              </a:rPr>
              <a:t>Evaluate</a:t>
            </a:r>
          </a:p>
          <a:p>
            <a:pPr eaLnBrk="0" hangingPunct="0">
              <a:defRPr/>
            </a:pPr>
            <a:r>
              <a:rPr lang="en-US" sz="1000" dirty="0">
                <a:solidFill>
                  <a:schemeClr val="bg1">
                    <a:lumMod val="20000"/>
                    <a:lumOff val="80000"/>
                  </a:schemeClr>
                </a:solidFill>
                <a:latin typeface="Calibri" pitchFamily="34" charset="0"/>
                <a:cs typeface="Calibri" pitchFamily="34" charset="0"/>
              </a:rPr>
              <a:t>- Baseline Process Performance</a:t>
            </a:r>
          </a:p>
          <a:p>
            <a:pPr eaLnBrk="0" hangingPunct="0">
              <a:defRPr/>
            </a:pPr>
            <a:r>
              <a:rPr lang="en-US" sz="1000" dirty="0">
                <a:solidFill>
                  <a:schemeClr val="bg1">
                    <a:lumMod val="20000"/>
                    <a:lumOff val="80000"/>
                  </a:schemeClr>
                </a:solidFill>
                <a:latin typeface="Calibri" pitchFamily="34" charset="0"/>
                <a:cs typeface="Calibri" pitchFamily="34" charset="0"/>
              </a:rPr>
              <a:t>- Establish Target</a:t>
            </a:r>
          </a:p>
          <a:p>
            <a:pPr eaLnBrk="0" hangingPunct="0">
              <a:defRPr/>
            </a:pPr>
            <a:endParaRPr lang="en-US" sz="1000" dirty="0">
              <a:solidFill>
                <a:schemeClr val="bg1">
                  <a:lumMod val="20000"/>
                  <a:lumOff val="80000"/>
                </a:schemeClr>
              </a:solidFill>
              <a:latin typeface="Calibri" pitchFamily="34" charset="0"/>
              <a:cs typeface="Calibri" pitchFamily="34" charset="0"/>
            </a:endParaRPr>
          </a:p>
          <a:p>
            <a:pPr eaLnBrk="0" hangingPunct="0">
              <a:defRPr/>
            </a:pPr>
            <a:r>
              <a:rPr lang="en-US" sz="1000" dirty="0">
                <a:solidFill>
                  <a:schemeClr val="bg1">
                    <a:lumMod val="20000"/>
                    <a:lumOff val="80000"/>
                  </a:schemeClr>
                </a:solidFill>
                <a:latin typeface="Calibri" pitchFamily="34" charset="0"/>
                <a:cs typeface="Calibri" pitchFamily="34" charset="0"/>
              </a:rPr>
              <a:t>Decide</a:t>
            </a:r>
          </a:p>
          <a:p>
            <a:pPr eaLnBrk="0" hangingPunct="0">
              <a:defRPr/>
            </a:pPr>
            <a:r>
              <a:rPr lang="en-US" sz="1000" dirty="0">
                <a:solidFill>
                  <a:schemeClr val="bg1">
                    <a:lumMod val="20000"/>
                    <a:lumOff val="80000"/>
                  </a:schemeClr>
                </a:solidFill>
                <a:latin typeface="Calibri" pitchFamily="34" charset="0"/>
                <a:cs typeface="Calibri" pitchFamily="34" charset="0"/>
              </a:rPr>
              <a:t>-Compare solutions</a:t>
            </a:r>
          </a:p>
          <a:p>
            <a:pPr eaLnBrk="0" hangingPunct="0">
              <a:defRPr/>
            </a:pPr>
            <a:r>
              <a:rPr lang="en-US" sz="1000" dirty="0">
                <a:solidFill>
                  <a:schemeClr val="bg1">
                    <a:lumMod val="20000"/>
                    <a:lumOff val="80000"/>
                  </a:schemeClr>
                </a:solidFill>
                <a:latin typeface="Calibri" pitchFamily="34" charset="0"/>
                <a:cs typeface="Calibri" pitchFamily="34" charset="0"/>
              </a:rPr>
              <a:t>- Choose</a:t>
            </a:r>
          </a:p>
          <a:p>
            <a:pPr eaLnBrk="0" hangingPunct="0">
              <a:defRPr/>
            </a:pPr>
            <a:endParaRPr lang="en-US" sz="1000" dirty="0">
              <a:solidFill>
                <a:schemeClr val="bg1">
                  <a:lumMod val="20000"/>
                  <a:lumOff val="80000"/>
                </a:schemeClr>
              </a:solidFill>
              <a:latin typeface="Calibri" pitchFamily="34" charset="0"/>
              <a:cs typeface="Calibri" pitchFamily="34" charset="0"/>
            </a:endParaRPr>
          </a:p>
          <a:p>
            <a:pPr eaLnBrk="0" hangingPunct="0">
              <a:defRPr/>
            </a:pPr>
            <a:r>
              <a:rPr lang="en-US" sz="1000" dirty="0">
                <a:solidFill>
                  <a:schemeClr val="bg1">
                    <a:lumMod val="20000"/>
                    <a:lumOff val="80000"/>
                  </a:schemeClr>
                </a:solidFill>
                <a:latin typeface="Calibri" pitchFamily="34" charset="0"/>
                <a:cs typeface="Calibri" pitchFamily="34" charset="0"/>
              </a:rPr>
              <a:t>Act</a:t>
            </a:r>
          </a:p>
          <a:p>
            <a:pPr eaLnBrk="0" hangingPunct="0">
              <a:defRPr/>
            </a:pPr>
            <a:r>
              <a:rPr lang="en-US" sz="1000" dirty="0">
                <a:solidFill>
                  <a:schemeClr val="bg1">
                    <a:lumMod val="20000"/>
                    <a:lumOff val="80000"/>
                  </a:schemeClr>
                </a:solidFill>
                <a:latin typeface="Calibri" pitchFamily="34" charset="0"/>
                <a:cs typeface="Calibri" pitchFamily="34" charset="0"/>
              </a:rPr>
              <a:t>-Communicate </a:t>
            </a:r>
          </a:p>
          <a:p>
            <a:pPr eaLnBrk="0" hangingPunct="0">
              <a:defRPr/>
            </a:pPr>
            <a:r>
              <a:rPr lang="en-US" sz="1000" dirty="0">
                <a:solidFill>
                  <a:schemeClr val="bg1">
                    <a:lumMod val="20000"/>
                    <a:lumOff val="80000"/>
                  </a:schemeClr>
                </a:solidFill>
                <a:latin typeface="Calibri" pitchFamily="34" charset="0"/>
                <a:cs typeface="Calibri" pitchFamily="34" charset="0"/>
              </a:rPr>
              <a:t>- Implement improvement</a:t>
            </a:r>
          </a:p>
          <a:p>
            <a:pPr eaLnBrk="0" hangingPunct="0">
              <a:defRPr/>
            </a:pPr>
            <a:r>
              <a:rPr lang="en-US" sz="1000" dirty="0">
                <a:solidFill>
                  <a:schemeClr val="bg1">
                    <a:lumMod val="20000"/>
                    <a:lumOff val="80000"/>
                  </a:schemeClr>
                </a:solidFill>
                <a:latin typeface="Calibri" pitchFamily="34" charset="0"/>
                <a:cs typeface="Calibri" pitchFamily="34" charset="0"/>
              </a:rPr>
              <a:t>- Control</a:t>
            </a:r>
          </a:p>
          <a:p>
            <a:pPr eaLnBrk="0" hangingPunct="0">
              <a:defRPr/>
            </a:pPr>
            <a:endParaRPr lang="en-US" sz="1000" dirty="0">
              <a:solidFill>
                <a:schemeClr val="bg1">
                  <a:lumMod val="20000"/>
                  <a:lumOff val="80000"/>
                </a:schemeClr>
              </a:solidFill>
              <a:latin typeface="Calibri" pitchFamily="34" charset="0"/>
              <a:cs typeface="Calibri" pitchFamily="34" charset="0"/>
            </a:endParaRPr>
          </a:p>
          <a:p>
            <a:pPr eaLnBrk="0" hangingPunct="0">
              <a:defRPr/>
            </a:pPr>
            <a:r>
              <a:rPr lang="en-US" sz="1000" dirty="0">
                <a:solidFill>
                  <a:schemeClr val="bg1">
                    <a:lumMod val="20000"/>
                    <a:lumOff val="80000"/>
                  </a:schemeClr>
                </a:solidFill>
                <a:latin typeface="Calibri" pitchFamily="34" charset="0"/>
                <a:cs typeface="Calibri" pitchFamily="34" charset="0"/>
              </a:rPr>
              <a:t>Measure</a:t>
            </a:r>
          </a:p>
          <a:p>
            <a:pPr eaLnBrk="0" hangingPunct="0">
              <a:defRPr/>
            </a:pPr>
            <a:r>
              <a:rPr lang="en-US" sz="1000" dirty="0">
                <a:solidFill>
                  <a:schemeClr val="bg1">
                    <a:lumMod val="20000"/>
                    <a:lumOff val="80000"/>
                  </a:schemeClr>
                </a:solidFill>
                <a:latin typeface="Calibri" pitchFamily="34" charset="0"/>
                <a:cs typeface="Calibri" pitchFamily="34" charset="0"/>
              </a:rPr>
              <a:t>- Validate improvement</a:t>
            </a:r>
          </a:p>
          <a:p>
            <a:pPr eaLnBrk="0" hangingPunct="0">
              <a:defRPr/>
            </a:pPr>
            <a:r>
              <a:rPr lang="en-US" sz="1000" dirty="0">
                <a:solidFill>
                  <a:schemeClr val="bg1">
                    <a:lumMod val="20000"/>
                    <a:lumOff val="80000"/>
                  </a:schemeClr>
                </a:solidFill>
                <a:latin typeface="Calibri" pitchFamily="34" charset="0"/>
                <a:cs typeface="Calibri" pitchFamily="34" charset="0"/>
              </a:rPr>
              <a:t>- Standardize </a:t>
            </a:r>
          </a:p>
          <a:p>
            <a:pPr eaLnBrk="0" hangingPunct="0">
              <a:defRPr/>
            </a:pPr>
            <a:r>
              <a:rPr lang="en-US" sz="1000" dirty="0">
                <a:solidFill>
                  <a:schemeClr val="bg1">
                    <a:lumMod val="20000"/>
                    <a:lumOff val="80000"/>
                  </a:schemeClr>
                </a:solidFill>
                <a:latin typeface="Calibri" pitchFamily="34" charset="0"/>
                <a:cs typeface="Calibri" pitchFamily="34" charset="0"/>
              </a:rPr>
              <a:t>- Update Procedures</a:t>
            </a:r>
          </a:p>
          <a:p>
            <a:pPr eaLnBrk="0" hangingPunct="0">
              <a:defRPr/>
            </a:pPr>
            <a:endParaRPr lang="en-US" sz="1000" dirty="0">
              <a:solidFill>
                <a:schemeClr val="bg1">
                  <a:lumMod val="20000"/>
                  <a:lumOff val="80000"/>
                </a:schemeClr>
              </a:solidFill>
              <a:latin typeface="Calibri" pitchFamily="34" charset="0"/>
              <a:cs typeface="Calibri" pitchFamily="34" charset="0"/>
            </a:endParaRPr>
          </a:p>
          <a:p>
            <a:pPr eaLnBrk="0" hangingPunct="0">
              <a:defRPr/>
            </a:pPr>
            <a:endParaRPr lang="en-US" sz="1000" dirty="0">
              <a:solidFill>
                <a:schemeClr val="bg1">
                  <a:lumMod val="20000"/>
                  <a:lumOff val="80000"/>
                </a:schemeClr>
              </a:solidFill>
              <a:latin typeface="Calibri" pitchFamily="34" charset="0"/>
              <a:cs typeface="Calibri" pitchFamily="34" charset="0"/>
            </a:endParaRPr>
          </a:p>
        </p:txBody>
      </p:sp>
      <p:sp>
        <p:nvSpPr>
          <p:cNvPr id="67590" name="Text Box 1030"/>
          <p:cNvSpPr txBox="1">
            <a:spLocks noChangeArrowheads="1"/>
          </p:cNvSpPr>
          <p:nvPr/>
        </p:nvSpPr>
        <p:spPr bwMode="auto">
          <a:xfrm>
            <a:off x="903288" y="3951288"/>
            <a:ext cx="2497137" cy="708025"/>
          </a:xfrm>
          <a:prstGeom prst="rect">
            <a:avLst/>
          </a:prstGeom>
          <a:solidFill>
            <a:schemeClr val="accent1">
              <a:lumMod val="75000"/>
            </a:schemeClr>
          </a:solidFill>
          <a:ln w="9525">
            <a:solidFill>
              <a:srgbClr val="00CC99"/>
            </a:solidFill>
            <a:miter lim="800000"/>
            <a:headEnd/>
            <a:tailEnd/>
          </a:ln>
          <a:effectLst/>
        </p:spPr>
        <p:txBody>
          <a:bodyPr>
            <a:spAutoFit/>
          </a:bodyPr>
          <a:lstStyle/>
          <a:p>
            <a:pPr eaLnBrk="0" hangingPunct="0">
              <a:defRPr/>
            </a:pPr>
            <a:r>
              <a:rPr lang="en-US" sz="1000" dirty="0">
                <a:solidFill>
                  <a:schemeClr val="bg1">
                    <a:lumMod val="20000"/>
                    <a:lumOff val="80000"/>
                  </a:schemeClr>
                </a:solidFill>
                <a:latin typeface="Calibri" pitchFamily="34" charset="0"/>
                <a:cs typeface="Calibri" pitchFamily="34" charset="0"/>
              </a:rPr>
              <a:t>Focus</a:t>
            </a:r>
          </a:p>
          <a:p>
            <a:pPr eaLnBrk="0" hangingPunct="0">
              <a:defRPr/>
            </a:pPr>
            <a:r>
              <a:rPr lang="en-US" sz="1000" dirty="0">
                <a:solidFill>
                  <a:schemeClr val="bg1">
                    <a:lumMod val="20000"/>
                    <a:lumOff val="80000"/>
                  </a:schemeClr>
                </a:solidFill>
                <a:latin typeface="Calibri" pitchFamily="34" charset="0"/>
                <a:cs typeface="Calibri" pitchFamily="34" charset="0"/>
              </a:rPr>
              <a:t>- Reduce Process Variation</a:t>
            </a:r>
          </a:p>
          <a:p>
            <a:pPr eaLnBrk="0" hangingPunct="0">
              <a:defRPr/>
            </a:pPr>
            <a:r>
              <a:rPr lang="en-US" sz="1000" dirty="0">
                <a:solidFill>
                  <a:schemeClr val="bg1">
                    <a:lumMod val="20000"/>
                    <a:lumOff val="80000"/>
                  </a:schemeClr>
                </a:solidFill>
                <a:latin typeface="Calibri" pitchFamily="34" charset="0"/>
                <a:cs typeface="Calibri" pitchFamily="34" charset="0"/>
              </a:rPr>
              <a:t>- Identify Critical Cause and Focus Resources for Maximum Impact</a:t>
            </a:r>
          </a:p>
        </p:txBody>
      </p:sp>
      <p:sp>
        <p:nvSpPr>
          <p:cNvPr id="67591" name="Text Box 1031"/>
          <p:cNvSpPr txBox="1">
            <a:spLocks noChangeArrowheads="1"/>
          </p:cNvSpPr>
          <p:nvPr/>
        </p:nvSpPr>
        <p:spPr bwMode="auto">
          <a:xfrm>
            <a:off x="6564313" y="4005263"/>
            <a:ext cx="2579687" cy="708025"/>
          </a:xfrm>
          <a:prstGeom prst="rect">
            <a:avLst/>
          </a:prstGeom>
          <a:solidFill>
            <a:schemeClr val="accent1">
              <a:lumMod val="75000"/>
            </a:schemeClr>
          </a:solidFill>
          <a:ln w="9525">
            <a:solidFill>
              <a:srgbClr val="00CC99"/>
            </a:solidFill>
            <a:miter lim="800000"/>
            <a:headEnd/>
            <a:tailEnd/>
          </a:ln>
          <a:effectLst/>
        </p:spPr>
        <p:txBody>
          <a:bodyPr>
            <a:spAutoFit/>
          </a:bodyPr>
          <a:lstStyle/>
          <a:p>
            <a:pPr eaLnBrk="0" hangingPunct="0">
              <a:defRPr/>
            </a:pPr>
            <a:r>
              <a:rPr lang="en-US" sz="1000" dirty="0">
                <a:solidFill>
                  <a:schemeClr val="bg1">
                    <a:lumMod val="20000"/>
                    <a:lumOff val="80000"/>
                  </a:schemeClr>
                </a:solidFill>
                <a:latin typeface="Calibri" pitchFamily="34" charset="0"/>
                <a:cs typeface="Calibri" pitchFamily="34" charset="0"/>
              </a:rPr>
              <a:t>Focus</a:t>
            </a:r>
          </a:p>
          <a:p>
            <a:pPr eaLnBrk="0" hangingPunct="0">
              <a:defRPr/>
            </a:pPr>
            <a:r>
              <a:rPr lang="en-US" sz="1000" dirty="0">
                <a:solidFill>
                  <a:schemeClr val="bg1">
                    <a:lumMod val="20000"/>
                    <a:lumOff val="80000"/>
                  </a:schemeClr>
                </a:solidFill>
                <a:latin typeface="Calibri" pitchFamily="34" charset="0"/>
                <a:cs typeface="Calibri" pitchFamily="34" charset="0"/>
              </a:rPr>
              <a:t>Team to come with Ideas of 5S to have 9 categories</a:t>
            </a:r>
          </a:p>
          <a:p>
            <a:pPr eaLnBrk="0" hangingPunct="0">
              <a:defRPr/>
            </a:pPr>
            <a:r>
              <a:rPr lang="en-US" sz="1000" dirty="0">
                <a:solidFill>
                  <a:schemeClr val="bg1">
                    <a:lumMod val="20000"/>
                    <a:lumOff val="80000"/>
                  </a:schemeClr>
                </a:solidFill>
                <a:latin typeface="Calibri" pitchFamily="34" charset="0"/>
                <a:cs typeface="Calibri" pitchFamily="34" charset="0"/>
              </a:rPr>
              <a:t>- Seek Incremental Process Changes </a:t>
            </a:r>
          </a:p>
        </p:txBody>
      </p:sp>
      <p:sp>
        <p:nvSpPr>
          <p:cNvPr id="67592" name="Text Box 1032"/>
          <p:cNvSpPr txBox="1">
            <a:spLocks noChangeArrowheads="1"/>
          </p:cNvSpPr>
          <p:nvPr/>
        </p:nvSpPr>
        <p:spPr bwMode="auto">
          <a:xfrm>
            <a:off x="6542088" y="981075"/>
            <a:ext cx="2581275" cy="276225"/>
          </a:xfrm>
          <a:prstGeom prst="rect">
            <a:avLst/>
          </a:prstGeom>
          <a:solidFill>
            <a:schemeClr val="accent1">
              <a:lumMod val="50000"/>
            </a:schemeClr>
          </a:solidFill>
          <a:ln w="9525">
            <a:solidFill>
              <a:srgbClr val="00CC99"/>
            </a:solidFill>
            <a:miter lim="800000"/>
            <a:headEnd/>
            <a:tailEnd/>
          </a:ln>
          <a:effectLst/>
        </p:spPr>
        <p:txBody>
          <a:bodyPr>
            <a:spAutoFit/>
          </a:bodyPr>
          <a:lstStyle/>
          <a:p>
            <a:pPr algn="ctr" eaLnBrk="0" hangingPunct="0">
              <a:defRPr/>
            </a:pPr>
            <a:r>
              <a:rPr lang="en-US" sz="1200" dirty="0">
                <a:solidFill>
                  <a:schemeClr val="bg1">
                    <a:lumMod val="20000"/>
                    <a:lumOff val="80000"/>
                  </a:schemeClr>
                </a:solidFill>
                <a:latin typeface="Calibri" pitchFamily="34" charset="0"/>
                <a:cs typeface="Calibri" pitchFamily="34" charset="0"/>
              </a:rPr>
              <a:t>Kaizen/Lean</a:t>
            </a:r>
          </a:p>
        </p:txBody>
      </p:sp>
      <p:sp>
        <p:nvSpPr>
          <p:cNvPr id="67593" name="Text Box 1033"/>
          <p:cNvSpPr txBox="1">
            <a:spLocks noChangeArrowheads="1"/>
          </p:cNvSpPr>
          <p:nvPr/>
        </p:nvSpPr>
        <p:spPr bwMode="auto">
          <a:xfrm>
            <a:off x="903288" y="981075"/>
            <a:ext cx="2497137" cy="276225"/>
          </a:xfrm>
          <a:prstGeom prst="rect">
            <a:avLst/>
          </a:prstGeom>
          <a:solidFill>
            <a:schemeClr val="accent1">
              <a:lumMod val="50000"/>
            </a:schemeClr>
          </a:solidFill>
          <a:ln w="9525">
            <a:solidFill>
              <a:srgbClr val="00CC99"/>
            </a:solidFill>
            <a:miter lim="800000"/>
            <a:headEnd/>
            <a:tailEnd/>
          </a:ln>
          <a:effectLst/>
        </p:spPr>
        <p:txBody>
          <a:bodyPr>
            <a:spAutoFit/>
          </a:bodyPr>
          <a:lstStyle/>
          <a:p>
            <a:pPr algn="ctr" eaLnBrk="0" hangingPunct="0">
              <a:defRPr/>
            </a:pPr>
            <a:r>
              <a:rPr lang="en-US" sz="1200" dirty="0">
                <a:solidFill>
                  <a:schemeClr val="bg1">
                    <a:lumMod val="20000"/>
                    <a:lumOff val="80000"/>
                  </a:schemeClr>
                </a:solidFill>
                <a:latin typeface="Calibri" pitchFamily="34" charset="0"/>
                <a:cs typeface="Calibri" pitchFamily="34" charset="0"/>
              </a:rPr>
              <a:t> 6s</a:t>
            </a:r>
            <a:endParaRPr lang="en-US" sz="1000" dirty="0">
              <a:solidFill>
                <a:schemeClr val="bg1">
                  <a:lumMod val="20000"/>
                  <a:lumOff val="80000"/>
                </a:schemeClr>
              </a:solidFill>
              <a:latin typeface="Calibri" pitchFamily="34" charset="0"/>
              <a:cs typeface="Calibri" pitchFamily="34" charset="0"/>
            </a:endParaRPr>
          </a:p>
        </p:txBody>
      </p:sp>
      <p:sp>
        <p:nvSpPr>
          <p:cNvPr id="67596" name="Text Box 1036"/>
          <p:cNvSpPr txBox="1">
            <a:spLocks noChangeArrowheads="1"/>
          </p:cNvSpPr>
          <p:nvPr/>
        </p:nvSpPr>
        <p:spPr bwMode="auto">
          <a:xfrm>
            <a:off x="903288" y="4652963"/>
            <a:ext cx="2497137" cy="1016000"/>
          </a:xfrm>
          <a:prstGeom prst="rect">
            <a:avLst/>
          </a:prstGeom>
          <a:solidFill>
            <a:schemeClr val="tx2">
              <a:lumMod val="85000"/>
              <a:lumOff val="15000"/>
            </a:schemeClr>
          </a:solidFill>
          <a:ln w="9525">
            <a:solidFill>
              <a:srgbClr val="00CC99"/>
            </a:solidFill>
            <a:miter lim="800000"/>
            <a:headEnd/>
            <a:tailEnd/>
          </a:ln>
          <a:effectLst/>
        </p:spPr>
        <p:txBody>
          <a:bodyPr>
            <a:spAutoFit/>
          </a:bodyPr>
          <a:lstStyle/>
          <a:p>
            <a:pPr eaLnBrk="0" hangingPunct="0">
              <a:defRPr/>
            </a:pPr>
            <a:r>
              <a:rPr lang="en-US" sz="1000" u="sng" dirty="0">
                <a:solidFill>
                  <a:schemeClr val="bg1">
                    <a:lumMod val="20000"/>
                    <a:lumOff val="80000"/>
                  </a:schemeClr>
                </a:solidFill>
                <a:latin typeface="Calibri" pitchFamily="34" charset="0"/>
                <a:cs typeface="Calibri" pitchFamily="34" charset="0"/>
              </a:rPr>
              <a:t>Summary</a:t>
            </a:r>
            <a:endParaRPr lang="en-US" sz="1000" dirty="0">
              <a:solidFill>
                <a:schemeClr val="bg1">
                  <a:lumMod val="20000"/>
                  <a:lumOff val="80000"/>
                </a:schemeClr>
              </a:solidFill>
              <a:latin typeface="Calibri" pitchFamily="34" charset="0"/>
              <a:cs typeface="Calibri" pitchFamily="34" charset="0"/>
            </a:endParaRPr>
          </a:p>
          <a:p>
            <a:pPr eaLnBrk="0" hangingPunct="0">
              <a:defRPr/>
            </a:pPr>
            <a:r>
              <a:rPr lang="en-US" sz="1000" dirty="0">
                <a:solidFill>
                  <a:schemeClr val="bg1">
                    <a:lumMod val="20000"/>
                    <a:lumOff val="80000"/>
                  </a:schemeClr>
                </a:solidFill>
                <a:latin typeface="Calibri" pitchFamily="34" charset="0"/>
                <a:cs typeface="Calibri" pitchFamily="34" charset="0"/>
              </a:rPr>
              <a:t>- Technical Approach based on Statistical Analysis</a:t>
            </a:r>
          </a:p>
          <a:p>
            <a:pPr eaLnBrk="0" hangingPunct="0">
              <a:defRPr/>
            </a:pPr>
            <a:r>
              <a:rPr lang="en-US" sz="1000" dirty="0">
                <a:solidFill>
                  <a:schemeClr val="bg1">
                    <a:lumMod val="20000"/>
                    <a:lumOff val="80000"/>
                  </a:schemeClr>
                </a:solidFill>
                <a:latin typeface="Calibri" pitchFamily="34" charset="0"/>
                <a:cs typeface="Calibri" pitchFamily="34" charset="0"/>
              </a:rPr>
              <a:t>- Requires Significant Data Collection</a:t>
            </a:r>
          </a:p>
          <a:p>
            <a:pPr eaLnBrk="0" hangingPunct="0">
              <a:defRPr/>
            </a:pPr>
            <a:r>
              <a:rPr lang="en-US" sz="1000" dirty="0">
                <a:solidFill>
                  <a:schemeClr val="bg1">
                    <a:lumMod val="20000"/>
                    <a:lumOff val="80000"/>
                  </a:schemeClr>
                </a:solidFill>
                <a:latin typeface="Calibri" pitchFamily="34" charset="0"/>
                <a:cs typeface="Calibri" pitchFamily="34" charset="0"/>
              </a:rPr>
              <a:t>- Best applied to Manufacturing Processes</a:t>
            </a:r>
          </a:p>
          <a:p>
            <a:pPr eaLnBrk="0" hangingPunct="0">
              <a:defRPr/>
            </a:pPr>
            <a:r>
              <a:rPr lang="en-US" sz="1000" dirty="0">
                <a:solidFill>
                  <a:schemeClr val="bg1">
                    <a:lumMod val="20000"/>
                    <a:lumOff val="80000"/>
                  </a:schemeClr>
                </a:solidFill>
                <a:latin typeface="Calibri" pitchFamily="34" charset="0"/>
                <a:cs typeface="Calibri" pitchFamily="34" charset="0"/>
              </a:rPr>
              <a:t>- Typical Projects 1-3 Months</a:t>
            </a:r>
          </a:p>
        </p:txBody>
      </p:sp>
      <p:sp>
        <p:nvSpPr>
          <p:cNvPr id="67597" name="Text Box 1037"/>
          <p:cNvSpPr txBox="1">
            <a:spLocks noChangeArrowheads="1"/>
          </p:cNvSpPr>
          <p:nvPr/>
        </p:nvSpPr>
        <p:spPr bwMode="auto">
          <a:xfrm>
            <a:off x="6564313" y="4652963"/>
            <a:ext cx="2579687" cy="1016000"/>
          </a:xfrm>
          <a:prstGeom prst="rect">
            <a:avLst/>
          </a:prstGeom>
          <a:solidFill>
            <a:schemeClr val="tx2">
              <a:lumMod val="85000"/>
              <a:lumOff val="15000"/>
            </a:schemeClr>
          </a:solidFill>
          <a:ln w="9525">
            <a:solidFill>
              <a:srgbClr val="00CC99"/>
            </a:solidFill>
            <a:miter lim="800000"/>
            <a:headEnd/>
            <a:tailEnd/>
          </a:ln>
          <a:effectLst/>
        </p:spPr>
        <p:txBody>
          <a:bodyPr>
            <a:spAutoFit/>
          </a:bodyPr>
          <a:lstStyle/>
          <a:p>
            <a:pPr eaLnBrk="0" hangingPunct="0">
              <a:defRPr/>
            </a:pPr>
            <a:r>
              <a:rPr lang="en-US" sz="1000" u="sng" dirty="0">
                <a:solidFill>
                  <a:schemeClr val="bg1">
                    <a:lumMod val="20000"/>
                    <a:lumOff val="80000"/>
                  </a:schemeClr>
                </a:solidFill>
                <a:latin typeface="Calibri" pitchFamily="34" charset="0"/>
                <a:cs typeface="Calibri" pitchFamily="34" charset="0"/>
              </a:rPr>
              <a:t>Summary</a:t>
            </a:r>
            <a:endParaRPr lang="en-US" sz="1000" dirty="0">
              <a:solidFill>
                <a:schemeClr val="bg1">
                  <a:lumMod val="20000"/>
                  <a:lumOff val="80000"/>
                </a:schemeClr>
              </a:solidFill>
              <a:latin typeface="Calibri" pitchFamily="34" charset="0"/>
              <a:cs typeface="Calibri" pitchFamily="34" charset="0"/>
            </a:endParaRPr>
          </a:p>
          <a:p>
            <a:pPr eaLnBrk="0" hangingPunct="0">
              <a:defRPr/>
            </a:pPr>
            <a:r>
              <a:rPr lang="en-US" sz="1000" dirty="0">
                <a:solidFill>
                  <a:schemeClr val="bg1">
                    <a:lumMod val="20000"/>
                    <a:lumOff val="80000"/>
                  </a:schemeClr>
                </a:solidFill>
                <a:latin typeface="Calibri" pitchFamily="34" charset="0"/>
                <a:cs typeface="Calibri" pitchFamily="34" charset="0"/>
              </a:rPr>
              <a:t>- Common Sense Approach based on Observation</a:t>
            </a:r>
          </a:p>
          <a:p>
            <a:pPr eaLnBrk="0" hangingPunct="0">
              <a:defRPr/>
            </a:pPr>
            <a:r>
              <a:rPr lang="en-US" sz="1000" dirty="0">
                <a:solidFill>
                  <a:schemeClr val="bg1">
                    <a:lumMod val="20000"/>
                    <a:lumOff val="80000"/>
                  </a:schemeClr>
                </a:solidFill>
                <a:latin typeface="Calibri" pitchFamily="34" charset="0"/>
                <a:cs typeface="Calibri" pitchFamily="34" charset="0"/>
              </a:rPr>
              <a:t>- Applicable to all types of processes</a:t>
            </a:r>
          </a:p>
          <a:p>
            <a:pPr eaLnBrk="0" hangingPunct="0">
              <a:defRPr/>
            </a:pPr>
            <a:r>
              <a:rPr lang="en-US" sz="1000" dirty="0">
                <a:solidFill>
                  <a:schemeClr val="bg1">
                    <a:lumMod val="20000"/>
                    <a:lumOff val="80000"/>
                  </a:schemeClr>
                </a:solidFill>
                <a:latin typeface="Calibri" pitchFamily="34" charset="0"/>
                <a:cs typeface="Calibri" pitchFamily="34" charset="0"/>
              </a:rPr>
              <a:t>- Defined improvement strategy</a:t>
            </a:r>
          </a:p>
          <a:p>
            <a:pPr eaLnBrk="0" hangingPunct="0">
              <a:defRPr/>
            </a:pPr>
            <a:r>
              <a:rPr lang="en-US" sz="1000" dirty="0">
                <a:solidFill>
                  <a:schemeClr val="bg1">
                    <a:lumMod val="20000"/>
                    <a:lumOff val="80000"/>
                  </a:schemeClr>
                </a:solidFill>
                <a:latin typeface="Calibri" pitchFamily="34" charset="0"/>
                <a:cs typeface="Calibri" pitchFamily="34" charset="0"/>
              </a:rPr>
              <a:t>- Typical Projects 1 week</a:t>
            </a:r>
          </a:p>
        </p:txBody>
      </p:sp>
      <p:sp>
        <p:nvSpPr>
          <p:cNvPr id="67598" name="Rectangle 1038"/>
          <p:cNvSpPr>
            <a:spLocks noChangeArrowheads="1"/>
          </p:cNvSpPr>
          <p:nvPr/>
        </p:nvSpPr>
        <p:spPr bwMode="auto">
          <a:xfrm>
            <a:off x="900113" y="981075"/>
            <a:ext cx="2495550" cy="4679950"/>
          </a:xfrm>
          <a:prstGeom prst="rect">
            <a:avLst/>
          </a:prstGeom>
          <a:noFill/>
          <a:ln w="28575">
            <a:solidFill>
              <a:srgbClr val="00CC99"/>
            </a:solidFill>
            <a:miter lim="800000"/>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67599" name="Rectangle 1039"/>
          <p:cNvSpPr>
            <a:spLocks noChangeArrowheads="1"/>
          </p:cNvSpPr>
          <p:nvPr/>
        </p:nvSpPr>
        <p:spPr bwMode="auto">
          <a:xfrm>
            <a:off x="6542088" y="981075"/>
            <a:ext cx="2568575" cy="4679950"/>
          </a:xfrm>
          <a:prstGeom prst="rect">
            <a:avLst/>
          </a:prstGeom>
          <a:noFill/>
          <a:ln w="28575">
            <a:solidFill>
              <a:srgbClr val="00CC99"/>
            </a:solidFill>
            <a:miter lim="800000"/>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32782" name="WordArt 1042"/>
          <p:cNvSpPr>
            <a:spLocks noChangeArrowheads="1" noChangeShapeType="1" noTextEdit="1"/>
          </p:cNvSpPr>
          <p:nvPr/>
        </p:nvSpPr>
        <p:spPr bwMode="auto">
          <a:xfrm>
            <a:off x="8243888" y="260350"/>
            <a:ext cx="615950" cy="966788"/>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US" sz="3600" kern="10" dirty="0">
                <a:ln w="9525">
                  <a:round/>
                  <a:headEnd/>
                  <a:tailEnd/>
                </a:ln>
                <a:solidFill>
                  <a:srgbClr val="F2F2F2"/>
                </a:solidFill>
                <a:latin typeface="Calibri"/>
                <a:cs typeface="Calibri"/>
              </a:rPr>
              <a:t>5s</a:t>
            </a:r>
          </a:p>
        </p:txBody>
      </p:sp>
      <p:sp>
        <p:nvSpPr>
          <p:cNvPr id="19" name="Rectangle 18"/>
          <p:cNvSpPr/>
          <p:nvPr/>
        </p:nvSpPr>
        <p:spPr>
          <a:xfrm>
            <a:off x="900113" y="5805488"/>
            <a:ext cx="8135937" cy="647700"/>
          </a:xfrm>
          <a:prstGeom prst="rect">
            <a:avLst/>
          </a:prstGeom>
        </p:spPr>
        <p:style>
          <a:lnRef idx="0">
            <a:scrgbClr r="0" g="0" b="0"/>
          </a:lnRef>
          <a:fillRef idx="0">
            <a:scrgbClr r="0" g="0" b="0"/>
          </a:fillRef>
          <a:effectRef idx="0">
            <a:scrgbClr r="0" g="0" b="0"/>
          </a:effectRef>
          <a:fontRef idx="minor">
            <a:schemeClr val="lt1"/>
          </a:fontRef>
        </p:style>
        <p:txBody>
          <a:bodyPr lIns="57150" tIns="57150" rIns="57150" bIns="57150" spcCol="1270" anchor="ctr"/>
          <a:lstStyle/>
          <a:p>
            <a:pPr algn="just" defTabSz="666750" eaLnBrk="0" hangingPunct="0">
              <a:lnSpc>
                <a:spcPct val="90000"/>
              </a:lnSpc>
              <a:spcAft>
                <a:spcPct val="35000"/>
              </a:spcAft>
              <a:defRPr/>
            </a:pPr>
            <a:r>
              <a:rPr lang="en-US" sz="1800" dirty="0">
                <a:solidFill>
                  <a:srgbClr val="00CC99"/>
                </a:solidFill>
                <a:latin typeface="Calibri" pitchFamily="34" charset="0"/>
                <a:cs typeface="Calibri" pitchFamily="34" charset="0"/>
              </a:rPr>
              <a:t>When companies implemented lean management, the average gains in productivity were around 25%, wastages were reduced by even 90%, space, workload shrunk by 50%, and travel distances , approvals inside the organizations were cut down by 75%.</a:t>
            </a:r>
          </a:p>
        </p:txBody>
      </p:sp>
    </p:spTree>
    <p:extLst>
      <p:ext uri="{BB962C8B-B14F-4D97-AF65-F5344CB8AC3E}">
        <p14:creationId xmlns:p14="http://schemas.microsoft.com/office/powerpoint/2010/main" val="1035564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25500" y="12700"/>
            <a:ext cx="7772400" cy="1143000"/>
          </a:xfrm>
        </p:spPr>
        <p:txBody>
          <a:bodyPr/>
          <a:lstStyle/>
          <a:p>
            <a:r>
              <a:rPr lang="en-US" sz="3200" b="1" dirty="0"/>
              <a:t>Benefits of a Kaizen</a:t>
            </a:r>
          </a:p>
        </p:txBody>
      </p:sp>
      <p:sp>
        <p:nvSpPr>
          <p:cNvPr id="33795" name="Rectangle 3"/>
          <p:cNvSpPr>
            <a:spLocks noGrp="1" noChangeArrowheads="1"/>
          </p:cNvSpPr>
          <p:nvPr>
            <p:ph idx="1"/>
          </p:nvPr>
        </p:nvSpPr>
        <p:spPr>
          <a:xfrm>
            <a:off x="838200" y="1052513"/>
            <a:ext cx="8305800" cy="5472112"/>
          </a:xfrm>
        </p:spPr>
        <p:txBody>
          <a:bodyPr/>
          <a:lstStyle/>
          <a:p>
            <a:pPr>
              <a:lnSpc>
                <a:spcPct val="90000"/>
              </a:lnSpc>
              <a:spcBef>
                <a:spcPts val="0"/>
              </a:spcBef>
            </a:pPr>
            <a:r>
              <a:rPr lang="en-US" sz="2000" b="1" dirty="0"/>
              <a:t>Teamwork</a:t>
            </a:r>
          </a:p>
          <a:p>
            <a:pPr lvl="1">
              <a:lnSpc>
                <a:spcPct val="90000"/>
              </a:lnSpc>
              <a:spcBef>
                <a:spcPts val="0"/>
              </a:spcBef>
            </a:pPr>
            <a:r>
              <a:rPr lang="en-US" sz="2000" dirty="0"/>
              <a:t>Everyone is able to participate and make improvements</a:t>
            </a:r>
          </a:p>
          <a:p>
            <a:pPr lvl="1">
              <a:lnSpc>
                <a:spcPct val="90000"/>
              </a:lnSpc>
              <a:spcBef>
                <a:spcPts val="0"/>
              </a:spcBef>
            </a:pPr>
            <a:r>
              <a:rPr lang="en-US" sz="2000" dirty="0"/>
              <a:t>No one individual, but a team, make the improvements</a:t>
            </a:r>
          </a:p>
          <a:p>
            <a:pPr>
              <a:lnSpc>
                <a:spcPct val="90000"/>
              </a:lnSpc>
              <a:spcBef>
                <a:spcPts val="0"/>
              </a:spcBef>
            </a:pPr>
            <a:r>
              <a:rPr lang="en-US" sz="2000" b="1" dirty="0"/>
              <a:t>Motivation</a:t>
            </a:r>
          </a:p>
          <a:p>
            <a:pPr lvl="1">
              <a:lnSpc>
                <a:spcPct val="90000"/>
              </a:lnSpc>
              <a:spcBef>
                <a:spcPts val="0"/>
              </a:spcBef>
            </a:pPr>
            <a:r>
              <a:rPr lang="en-US" sz="2000" dirty="0"/>
              <a:t>Achievement, Recognition, The Work Itself, Responsibility, and Advancement</a:t>
            </a:r>
          </a:p>
          <a:p>
            <a:pPr>
              <a:lnSpc>
                <a:spcPct val="90000"/>
              </a:lnSpc>
              <a:spcBef>
                <a:spcPts val="0"/>
              </a:spcBef>
            </a:pPr>
            <a:r>
              <a:rPr lang="en-US" sz="2000" b="1" dirty="0"/>
              <a:t>Communication</a:t>
            </a:r>
          </a:p>
          <a:p>
            <a:pPr lvl="1">
              <a:lnSpc>
                <a:spcPct val="90000"/>
              </a:lnSpc>
              <a:spcBef>
                <a:spcPts val="0"/>
              </a:spcBef>
            </a:pPr>
            <a:r>
              <a:rPr lang="en-US" sz="2000" dirty="0"/>
              <a:t>Improved relations between associates and management</a:t>
            </a:r>
          </a:p>
          <a:p>
            <a:pPr>
              <a:lnSpc>
                <a:spcPct val="90000"/>
              </a:lnSpc>
              <a:spcBef>
                <a:spcPts val="0"/>
              </a:spcBef>
            </a:pPr>
            <a:r>
              <a:rPr lang="en-US" sz="2000" b="1" dirty="0"/>
              <a:t>Education</a:t>
            </a:r>
          </a:p>
          <a:p>
            <a:pPr lvl="1">
              <a:lnSpc>
                <a:spcPct val="90000"/>
              </a:lnSpc>
              <a:spcBef>
                <a:spcPts val="0"/>
              </a:spcBef>
            </a:pPr>
            <a:r>
              <a:rPr lang="en-US" sz="2000" dirty="0"/>
              <a:t>Improved problem solving</a:t>
            </a:r>
          </a:p>
          <a:p>
            <a:pPr lvl="1">
              <a:lnSpc>
                <a:spcPct val="90000"/>
              </a:lnSpc>
              <a:spcBef>
                <a:spcPts val="0"/>
              </a:spcBef>
            </a:pPr>
            <a:r>
              <a:rPr lang="en-US" sz="2000" dirty="0"/>
              <a:t>The more you teach someone to fish the more than can feed themselves</a:t>
            </a:r>
          </a:p>
          <a:p>
            <a:pPr>
              <a:lnSpc>
                <a:spcPct val="90000"/>
              </a:lnSpc>
              <a:spcBef>
                <a:spcPts val="0"/>
              </a:spcBef>
            </a:pPr>
            <a:r>
              <a:rPr lang="en-US" sz="2000" b="1" dirty="0"/>
              <a:t>Awareness</a:t>
            </a:r>
          </a:p>
          <a:p>
            <a:pPr lvl="1">
              <a:lnSpc>
                <a:spcPct val="90000"/>
              </a:lnSpc>
              <a:spcBef>
                <a:spcPts val="0"/>
              </a:spcBef>
            </a:pPr>
            <a:r>
              <a:rPr lang="en-US" sz="2000" dirty="0"/>
              <a:t>Understanding of broad issues and objectives of the organization as a whole</a:t>
            </a:r>
          </a:p>
          <a:p>
            <a:pPr lvl="1">
              <a:lnSpc>
                <a:spcPct val="90000"/>
              </a:lnSpc>
              <a:spcBef>
                <a:spcPts val="0"/>
              </a:spcBef>
            </a:pPr>
            <a:r>
              <a:rPr lang="en-US" sz="2000" dirty="0"/>
              <a:t>Better understanding of Continuous Improvement and the challenges involved with Change</a:t>
            </a:r>
          </a:p>
          <a:p>
            <a:pPr>
              <a:lnSpc>
                <a:spcPct val="80000"/>
              </a:lnSpc>
            </a:pPr>
            <a:r>
              <a:rPr lang="en-US" sz="2000" b="1" dirty="0"/>
              <a:t>Confidence</a:t>
            </a:r>
          </a:p>
          <a:p>
            <a:pPr lvl="1">
              <a:lnSpc>
                <a:spcPct val="80000"/>
              </a:lnSpc>
            </a:pPr>
            <a:r>
              <a:rPr lang="en-US" sz="2000" dirty="0"/>
              <a:t>Stronger feelings of self-worth</a:t>
            </a:r>
          </a:p>
          <a:p>
            <a:pPr lvl="1">
              <a:lnSpc>
                <a:spcPct val="75000"/>
              </a:lnSpc>
            </a:pPr>
            <a:endParaRPr lang="en-US" sz="2800" dirty="0"/>
          </a:p>
        </p:txBody>
      </p:sp>
    </p:spTree>
  </p:cSld>
  <p:clrMapOvr>
    <a:masterClrMapping/>
  </p:clrMapOvr>
  <p:transition>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2555875" y="2492375"/>
            <a:ext cx="4953000" cy="336550"/>
            <a:chOff x="1104" y="1584"/>
            <a:chExt cx="3120" cy="212"/>
          </a:xfrm>
        </p:grpSpPr>
        <p:sp>
          <p:nvSpPr>
            <p:cNvPr id="28675" name="Rectangle 3"/>
            <p:cNvSpPr>
              <a:spLocks noChangeArrowheads="1"/>
            </p:cNvSpPr>
            <p:nvPr/>
          </p:nvSpPr>
          <p:spPr bwMode="auto">
            <a:xfrm>
              <a:off x="1104" y="1584"/>
              <a:ext cx="3120" cy="192"/>
            </a:xfrm>
            <a:prstGeom prst="rect">
              <a:avLst/>
            </a:prstGeom>
            <a:solidFill>
              <a:schemeClr val="hlink">
                <a:alpha val="50000"/>
              </a:schemeClr>
            </a:solidFill>
            <a:ln w="9525">
              <a:solidFill>
                <a:schemeClr val="tx1"/>
              </a:solidFill>
              <a:miter lim="800000"/>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28676" name="Text Box 4"/>
            <p:cNvSpPr txBox="1">
              <a:spLocks noChangeArrowheads="1"/>
            </p:cNvSpPr>
            <p:nvPr/>
          </p:nvSpPr>
          <p:spPr bwMode="auto">
            <a:xfrm>
              <a:off x="1488" y="1584"/>
              <a:ext cx="1536" cy="212"/>
            </a:xfrm>
            <a:prstGeom prst="rect">
              <a:avLst/>
            </a:prstGeom>
            <a:noFill/>
            <a:ln w="9525">
              <a:noFill/>
              <a:miter lim="800000"/>
              <a:headEnd/>
              <a:tailEnd/>
            </a:ln>
            <a:effectLst/>
          </p:spPr>
          <p:txBody>
            <a:bodyPr>
              <a:spAutoFit/>
            </a:bodyPr>
            <a:lstStyle/>
            <a:p>
              <a:pPr eaLnBrk="0" hangingPunct="0">
                <a:spcBef>
                  <a:spcPct val="50000"/>
                </a:spcBef>
                <a:defRPr/>
              </a:pPr>
              <a:r>
                <a:rPr lang="en-US" sz="1600" dirty="0">
                  <a:solidFill>
                    <a:schemeClr val="bg1">
                      <a:lumMod val="20000"/>
                      <a:lumOff val="80000"/>
                    </a:schemeClr>
                  </a:solidFill>
                  <a:latin typeface="Calibri" pitchFamily="34" charset="0"/>
                  <a:cs typeface="Calibri" pitchFamily="34" charset="0"/>
                </a:rPr>
                <a:t>Delivery lead time</a:t>
              </a:r>
            </a:p>
          </p:txBody>
        </p:sp>
      </p:grpSp>
      <p:sp>
        <p:nvSpPr>
          <p:cNvPr id="28678" name="Rectangle 6"/>
          <p:cNvSpPr>
            <a:spLocks noGrp="1" noChangeArrowheads="1"/>
          </p:cNvSpPr>
          <p:nvPr>
            <p:ph type="title"/>
          </p:nvPr>
        </p:nvSpPr>
        <p:spPr/>
        <p:txBody>
          <a:bodyPr lIns="92075" tIns="46038" rIns="92075" bIns="46038"/>
          <a:lstStyle/>
          <a:p>
            <a:pPr>
              <a:defRPr/>
            </a:pPr>
            <a:r>
              <a:rPr lang="en-US" sz="2800" dirty="0">
                <a:solidFill>
                  <a:schemeClr val="bg1">
                    <a:lumMod val="20000"/>
                    <a:lumOff val="80000"/>
                  </a:schemeClr>
                </a:solidFill>
                <a:cs typeface="Calibri" pitchFamily="34" charset="0"/>
              </a:rPr>
              <a:t>When the delivery lead-time is bigger than the Coding and Testing (manufacturing) lead time:</a:t>
            </a:r>
          </a:p>
        </p:txBody>
      </p:sp>
      <p:sp>
        <p:nvSpPr>
          <p:cNvPr id="28677" name="Rectangle 5"/>
          <p:cNvSpPr>
            <a:spLocks noGrp="1" noChangeArrowheads="1"/>
          </p:cNvSpPr>
          <p:nvPr>
            <p:ph idx="1"/>
          </p:nvPr>
        </p:nvSpPr>
        <p:spPr/>
        <p:txBody>
          <a:bodyPr lIns="92075" tIns="46038" rIns="92075" bIns="46038"/>
          <a:lstStyle/>
          <a:p>
            <a:pPr marL="342900" indent="-342900">
              <a:defRPr/>
            </a:pPr>
            <a:r>
              <a:rPr lang="en-US" sz="2400" dirty="0">
                <a:solidFill>
                  <a:schemeClr val="bg1">
                    <a:lumMod val="20000"/>
                    <a:lumOff val="80000"/>
                  </a:schemeClr>
                </a:solidFill>
                <a:cs typeface="Calibri" pitchFamily="34" charset="0"/>
              </a:rPr>
              <a:t>This is Ideal life!</a:t>
            </a:r>
          </a:p>
          <a:p>
            <a:pPr marL="342900" indent="-342900">
              <a:defRPr/>
            </a:pPr>
            <a:endParaRPr lang="en-US" sz="2400" dirty="0">
              <a:solidFill>
                <a:schemeClr val="bg1">
                  <a:lumMod val="20000"/>
                  <a:lumOff val="80000"/>
                </a:schemeClr>
              </a:solidFill>
              <a:cs typeface="Calibri" pitchFamily="34" charset="0"/>
            </a:endParaRPr>
          </a:p>
          <a:p>
            <a:pPr marL="342900" indent="-342900">
              <a:defRPr/>
            </a:pPr>
            <a:endParaRPr lang="en-US" sz="2400" dirty="0">
              <a:solidFill>
                <a:schemeClr val="bg1">
                  <a:lumMod val="20000"/>
                  <a:lumOff val="80000"/>
                </a:schemeClr>
              </a:solidFill>
              <a:cs typeface="Calibri" pitchFamily="34" charset="0"/>
            </a:endParaRPr>
          </a:p>
          <a:p>
            <a:pPr marL="342900" indent="-342900">
              <a:defRPr/>
            </a:pPr>
            <a:endParaRPr lang="en-US" sz="2400" dirty="0">
              <a:solidFill>
                <a:schemeClr val="bg1">
                  <a:lumMod val="20000"/>
                  <a:lumOff val="80000"/>
                </a:schemeClr>
              </a:solidFill>
              <a:cs typeface="Calibri" pitchFamily="34" charset="0"/>
            </a:endParaRPr>
          </a:p>
          <a:p>
            <a:pPr marL="342900" indent="-342900">
              <a:defRPr/>
            </a:pPr>
            <a:endParaRPr lang="en-US" sz="2400" dirty="0">
              <a:solidFill>
                <a:schemeClr val="bg1">
                  <a:lumMod val="20000"/>
                  <a:lumOff val="80000"/>
                </a:schemeClr>
              </a:solidFill>
              <a:cs typeface="Calibri" pitchFamily="34" charset="0"/>
            </a:endParaRPr>
          </a:p>
          <a:p>
            <a:pPr marL="342900" indent="-342900">
              <a:defRPr/>
            </a:pPr>
            <a:r>
              <a:rPr lang="en-US" sz="2400" dirty="0">
                <a:solidFill>
                  <a:schemeClr val="bg1">
                    <a:lumMod val="20000"/>
                    <a:lumOff val="80000"/>
                  </a:schemeClr>
                </a:solidFill>
                <a:cs typeface="Calibri" pitchFamily="34" charset="0"/>
              </a:rPr>
              <a:t>But not, it’s torture…</a:t>
            </a:r>
          </a:p>
          <a:p>
            <a:pPr marL="342900" indent="-342900">
              <a:defRPr/>
            </a:pPr>
            <a:endParaRPr lang="en-US" sz="2400" dirty="0">
              <a:solidFill>
                <a:schemeClr val="bg1">
                  <a:lumMod val="20000"/>
                  <a:lumOff val="80000"/>
                </a:schemeClr>
              </a:solidFill>
              <a:cs typeface="Calibri" pitchFamily="34" charset="0"/>
            </a:endParaRPr>
          </a:p>
        </p:txBody>
      </p:sp>
      <p:grpSp>
        <p:nvGrpSpPr>
          <p:cNvPr id="10245" name="Group 7"/>
          <p:cNvGrpSpPr>
            <a:grpSpLocks/>
          </p:cNvGrpSpPr>
          <p:nvPr/>
        </p:nvGrpSpPr>
        <p:grpSpPr bwMode="auto">
          <a:xfrm>
            <a:off x="2895600" y="3124200"/>
            <a:ext cx="4124325" cy="338138"/>
            <a:chOff x="1104" y="1872"/>
            <a:chExt cx="2598" cy="213"/>
          </a:xfrm>
        </p:grpSpPr>
        <p:sp>
          <p:nvSpPr>
            <p:cNvPr id="28680" name="Rectangle 8"/>
            <p:cNvSpPr>
              <a:spLocks noChangeArrowheads="1"/>
            </p:cNvSpPr>
            <p:nvPr/>
          </p:nvSpPr>
          <p:spPr bwMode="auto">
            <a:xfrm>
              <a:off x="1104" y="1872"/>
              <a:ext cx="2400" cy="192"/>
            </a:xfrm>
            <a:prstGeom prst="rect">
              <a:avLst/>
            </a:prstGeom>
            <a:solidFill>
              <a:schemeClr val="hlink">
                <a:alpha val="50000"/>
              </a:schemeClr>
            </a:solidFill>
            <a:ln w="9525">
              <a:solidFill>
                <a:schemeClr val="tx1"/>
              </a:solidFill>
              <a:miter lim="800000"/>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28681" name="Text Box 9"/>
            <p:cNvSpPr txBox="1">
              <a:spLocks noChangeArrowheads="1"/>
            </p:cNvSpPr>
            <p:nvPr/>
          </p:nvSpPr>
          <p:spPr bwMode="auto">
            <a:xfrm>
              <a:off x="1162" y="1872"/>
              <a:ext cx="2540" cy="213"/>
            </a:xfrm>
            <a:prstGeom prst="rect">
              <a:avLst/>
            </a:prstGeom>
            <a:noFill/>
            <a:ln w="9525">
              <a:noFill/>
              <a:miter lim="800000"/>
              <a:headEnd/>
              <a:tailEnd/>
            </a:ln>
            <a:effectLst/>
          </p:spPr>
          <p:txBody>
            <a:bodyPr>
              <a:spAutoFit/>
            </a:bodyPr>
            <a:lstStyle/>
            <a:p>
              <a:pPr eaLnBrk="0" hangingPunct="0">
                <a:spcBef>
                  <a:spcPct val="50000"/>
                </a:spcBef>
                <a:defRPr/>
              </a:pPr>
              <a:r>
                <a:rPr lang="en-US" sz="1600" dirty="0">
                  <a:solidFill>
                    <a:schemeClr val="bg1">
                      <a:lumMod val="20000"/>
                      <a:lumOff val="80000"/>
                    </a:schemeClr>
                  </a:solidFill>
                  <a:latin typeface="Calibri" pitchFamily="34" charset="0"/>
                  <a:cs typeface="Calibri" pitchFamily="34" charset="0"/>
                </a:rPr>
                <a:t>Coding &amp; Testing (Manufacturing) lead time</a:t>
              </a:r>
            </a:p>
          </p:txBody>
        </p:sp>
      </p:grpSp>
      <p:grpSp>
        <p:nvGrpSpPr>
          <p:cNvPr id="10246" name="Group 10"/>
          <p:cNvGrpSpPr>
            <a:grpSpLocks/>
          </p:cNvGrpSpPr>
          <p:nvPr/>
        </p:nvGrpSpPr>
        <p:grpSpPr bwMode="auto">
          <a:xfrm>
            <a:off x="2895600" y="4572000"/>
            <a:ext cx="3733800" cy="336550"/>
            <a:chOff x="1104" y="1584"/>
            <a:chExt cx="3120" cy="212"/>
          </a:xfrm>
        </p:grpSpPr>
        <p:sp>
          <p:nvSpPr>
            <p:cNvPr id="28683" name="Rectangle 11"/>
            <p:cNvSpPr>
              <a:spLocks noChangeArrowheads="1"/>
            </p:cNvSpPr>
            <p:nvPr/>
          </p:nvSpPr>
          <p:spPr bwMode="auto">
            <a:xfrm>
              <a:off x="1104" y="1584"/>
              <a:ext cx="3120" cy="192"/>
            </a:xfrm>
            <a:prstGeom prst="rect">
              <a:avLst/>
            </a:prstGeom>
            <a:solidFill>
              <a:schemeClr val="hlink">
                <a:alpha val="50000"/>
              </a:schemeClr>
            </a:solidFill>
            <a:ln w="9525">
              <a:solidFill>
                <a:schemeClr val="tx1"/>
              </a:solidFill>
              <a:miter lim="800000"/>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28684" name="Text Box 12"/>
            <p:cNvSpPr txBox="1">
              <a:spLocks noChangeArrowheads="1"/>
            </p:cNvSpPr>
            <p:nvPr/>
          </p:nvSpPr>
          <p:spPr bwMode="auto">
            <a:xfrm>
              <a:off x="1487" y="1584"/>
              <a:ext cx="1536" cy="212"/>
            </a:xfrm>
            <a:prstGeom prst="rect">
              <a:avLst/>
            </a:prstGeom>
            <a:noFill/>
            <a:ln w="9525">
              <a:noFill/>
              <a:miter lim="800000"/>
              <a:headEnd/>
              <a:tailEnd/>
            </a:ln>
            <a:effectLst/>
          </p:spPr>
          <p:txBody>
            <a:bodyPr>
              <a:spAutoFit/>
            </a:bodyPr>
            <a:lstStyle/>
            <a:p>
              <a:pPr eaLnBrk="0" hangingPunct="0">
                <a:spcBef>
                  <a:spcPct val="50000"/>
                </a:spcBef>
                <a:defRPr/>
              </a:pPr>
              <a:r>
                <a:rPr lang="en-US" sz="1600" dirty="0">
                  <a:solidFill>
                    <a:schemeClr val="bg1">
                      <a:lumMod val="20000"/>
                      <a:lumOff val="80000"/>
                    </a:schemeClr>
                  </a:solidFill>
                  <a:latin typeface="Calibri" pitchFamily="34" charset="0"/>
                  <a:cs typeface="Calibri" pitchFamily="34" charset="0"/>
                </a:rPr>
                <a:t>Delivery lead time</a:t>
              </a:r>
            </a:p>
          </p:txBody>
        </p:sp>
      </p:grpSp>
      <p:grpSp>
        <p:nvGrpSpPr>
          <p:cNvPr id="10247" name="Group 13"/>
          <p:cNvGrpSpPr>
            <a:grpSpLocks/>
          </p:cNvGrpSpPr>
          <p:nvPr/>
        </p:nvGrpSpPr>
        <p:grpSpPr bwMode="auto">
          <a:xfrm>
            <a:off x="2411413" y="5084763"/>
            <a:ext cx="4876800" cy="338137"/>
            <a:chOff x="1104" y="1872"/>
            <a:chExt cx="2400" cy="213"/>
          </a:xfrm>
        </p:grpSpPr>
        <p:sp>
          <p:nvSpPr>
            <p:cNvPr id="28686" name="Rectangle 14"/>
            <p:cNvSpPr>
              <a:spLocks noChangeArrowheads="1"/>
            </p:cNvSpPr>
            <p:nvPr/>
          </p:nvSpPr>
          <p:spPr bwMode="auto">
            <a:xfrm>
              <a:off x="1104" y="1872"/>
              <a:ext cx="2400" cy="192"/>
            </a:xfrm>
            <a:prstGeom prst="rect">
              <a:avLst/>
            </a:prstGeom>
            <a:solidFill>
              <a:schemeClr val="hlink">
                <a:alpha val="50000"/>
              </a:schemeClr>
            </a:solidFill>
            <a:ln w="9525">
              <a:solidFill>
                <a:schemeClr val="tx1"/>
              </a:solidFill>
              <a:miter lim="800000"/>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28687" name="Text Box 15"/>
            <p:cNvSpPr txBox="1">
              <a:spLocks noChangeArrowheads="1"/>
            </p:cNvSpPr>
            <p:nvPr/>
          </p:nvSpPr>
          <p:spPr bwMode="auto">
            <a:xfrm>
              <a:off x="1185" y="1872"/>
              <a:ext cx="2091" cy="213"/>
            </a:xfrm>
            <a:prstGeom prst="rect">
              <a:avLst/>
            </a:prstGeom>
            <a:noFill/>
            <a:ln w="9525">
              <a:noFill/>
              <a:miter lim="800000"/>
              <a:headEnd/>
              <a:tailEnd/>
            </a:ln>
            <a:effectLst/>
          </p:spPr>
          <p:txBody>
            <a:bodyPr>
              <a:spAutoFit/>
            </a:bodyPr>
            <a:lstStyle/>
            <a:p>
              <a:pPr eaLnBrk="0" hangingPunct="0">
                <a:spcBef>
                  <a:spcPct val="50000"/>
                </a:spcBef>
                <a:defRPr/>
              </a:pPr>
              <a:r>
                <a:rPr lang="en-US" sz="1600" dirty="0">
                  <a:solidFill>
                    <a:schemeClr val="bg1">
                      <a:lumMod val="20000"/>
                      <a:lumOff val="80000"/>
                    </a:schemeClr>
                  </a:solidFill>
                  <a:latin typeface="Calibri" pitchFamily="34" charset="0"/>
                  <a:cs typeface="Calibri" pitchFamily="34" charset="0"/>
                </a:rPr>
                <a:t>Coding &amp; Testing (Manufacturing) lead time</a:t>
              </a:r>
            </a:p>
          </p:txBody>
        </p:sp>
      </p:grpSp>
      <p:grpSp>
        <p:nvGrpSpPr>
          <p:cNvPr id="10248" name="Group 16"/>
          <p:cNvGrpSpPr>
            <a:grpSpLocks/>
          </p:cNvGrpSpPr>
          <p:nvPr/>
        </p:nvGrpSpPr>
        <p:grpSpPr bwMode="auto">
          <a:xfrm>
            <a:off x="2895600" y="3505200"/>
            <a:ext cx="3886200" cy="304800"/>
            <a:chOff x="1872" y="2208"/>
            <a:chExt cx="2448" cy="192"/>
          </a:xfrm>
        </p:grpSpPr>
        <p:sp>
          <p:nvSpPr>
            <p:cNvPr id="28689" name="Line 17"/>
            <p:cNvSpPr>
              <a:spLocks noChangeShapeType="1"/>
            </p:cNvSpPr>
            <p:nvPr/>
          </p:nvSpPr>
          <p:spPr bwMode="auto">
            <a:xfrm>
              <a:off x="1872" y="2400"/>
              <a:ext cx="2448" cy="0"/>
            </a:xfrm>
            <a:prstGeom prst="line">
              <a:avLst/>
            </a:prstGeom>
            <a:noFill/>
            <a:ln w="38100">
              <a:solidFill>
                <a:srgbClr val="00CC99"/>
              </a:solidFill>
              <a:round/>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28690" name="Line 18"/>
            <p:cNvSpPr>
              <a:spLocks noChangeShapeType="1"/>
            </p:cNvSpPr>
            <p:nvPr/>
          </p:nvSpPr>
          <p:spPr bwMode="auto">
            <a:xfrm flipV="1">
              <a:off x="4320" y="2208"/>
              <a:ext cx="0" cy="192"/>
            </a:xfrm>
            <a:prstGeom prst="line">
              <a:avLst/>
            </a:prstGeom>
            <a:noFill/>
            <a:ln w="38100">
              <a:solidFill>
                <a:srgbClr val="00CC99"/>
              </a:solidFill>
              <a:round/>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28691" name="Line 19"/>
            <p:cNvSpPr>
              <a:spLocks noChangeShapeType="1"/>
            </p:cNvSpPr>
            <p:nvPr/>
          </p:nvSpPr>
          <p:spPr bwMode="auto">
            <a:xfrm flipV="1">
              <a:off x="1872" y="2208"/>
              <a:ext cx="0" cy="192"/>
            </a:xfrm>
            <a:prstGeom prst="line">
              <a:avLst/>
            </a:prstGeom>
            <a:noFill/>
            <a:ln w="38100">
              <a:solidFill>
                <a:srgbClr val="00CC99"/>
              </a:solidFill>
              <a:round/>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28692" name="Line 20"/>
            <p:cNvSpPr>
              <a:spLocks noChangeShapeType="1"/>
            </p:cNvSpPr>
            <p:nvPr/>
          </p:nvSpPr>
          <p:spPr bwMode="auto">
            <a:xfrm flipV="1">
              <a:off x="3072" y="2208"/>
              <a:ext cx="0" cy="192"/>
            </a:xfrm>
            <a:prstGeom prst="line">
              <a:avLst/>
            </a:prstGeom>
            <a:noFill/>
            <a:ln w="38100">
              <a:solidFill>
                <a:srgbClr val="00CC99"/>
              </a:solidFill>
              <a:round/>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28693" name="Line 21"/>
            <p:cNvSpPr>
              <a:spLocks noChangeShapeType="1"/>
            </p:cNvSpPr>
            <p:nvPr/>
          </p:nvSpPr>
          <p:spPr bwMode="auto">
            <a:xfrm flipV="1">
              <a:off x="2448" y="2208"/>
              <a:ext cx="0" cy="192"/>
            </a:xfrm>
            <a:prstGeom prst="line">
              <a:avLst/>
            </a:prstGeom>
            <a:noFill/>
            <a:ln w="38100">
              <a:solidFill>
                <a:srgbClr val="00CC99"/>
              </a:solidFill>
              <a:round/>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28694" name="Line 22"/>
            <p:cNvSpPr>
              <a:spLocks noChangeShapeType="1"/>
            </p:cNvSpPr>
            <p:nvPr/>
          </p:nvSpPr>
          <p:spPr bwMode="auto">
            <a:xfrm flipV="1">
              <a:off x="3696" y="2208"/>
              <a:ext cx="0" cy="192"/>
            </a:xfrm>
            <a:prstGeom prst="line">
              <a:avLst/>
            </a:prstGeom>
            <a:noFill/>
            <a:ln w="38100">
              <a:solidFill>
                <a:srgbClr val="00CC99"/>
              </a:solidFill>
              <a:round/>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grpSp>
      <p:grpSp>
        <p:nvGrpSpPr>
          <p:cNvPr id="10249" name="Group 23"/>
          <p:cNvGrpSpPr>
            <a:grpSpLocks/>
          </p:cNvGrpSpPr>
          <p:nvPr/>
        </p:nvGrpSpPr>
        <p:grpSpPr bwMode="auto">
          <a:xfrm>
            <a:off x="2895600" y="5486400"/>
            <a:ext cx="3886200" cy="304800"/>
            <a:chOff x="1872" y="2208"/>
            <a:chExt cx="2448" cy="192"/>
          </a:xfrm>
        </p:grpSpPr>
        <p:sp>
          <p:nvSpPr>
            <p:cNvPr id="28696" name="Line 24"/>
            <p:cNvSpPr>
              <a:spLocks noChangeShapeType="1"/>
            </p:cNvSpPr>
            <p:nvPr/>
          </p:nvSpPr>
          <p:spPr bwMode="auto">
            <a:xfrm>
              <a:off x="1872" y="2400"/>
              <a:ext cx="2448" cy="0"/>
            </a:xfrm>
            <a:prstGeom prst="line">
              <a:avLst/>
            </a:prstGeom>
            <a:noFill/>
            <a:ln w="38100">
              <a:solidFill>
                <a:srgbClr val="00CC99"/>
              </a:solidFill>
              <a:round/>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28697" name="Line 25"/>
            <p:cNvSpPr>
              <a:spLocks noChangeShapeType="1"/>
            </p:cNvSpPr>
            <p:nvPr/>
          </p:nvSpPr>
          <p:spPr bwMode="auto">
            <a:xfrm flipV="1">
              <a:off x="4320" y="2208"/>
              <a:ext cx="0" cy="192"/>
            </a:xfrm>
            <a:prstGeom prst="line">
              <a:avLst/>
            </a:prstGeom>
            <a:noFill/>
            <a:ln w="38100">
              <a:solidFill>
                <a:srgbClr val="00CC99"/>
              </a:solidFill>
              <a:round/>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28698" name="Line 26"/>
            <p:cNvSpPr>
              <a:spLocks noChangeShapeType="1"/>
            </p:cNvSpPr>
            <p:nvPr/>
          </p:nvSpPr>
          <p:spPr bwMode="auto">
            <a:xfrm flipV="1">
              <a:off x="1872" y="2208"/>
              <a:ext cx="0" cy="192"/>
            </a:xfrm>
            <a:prstGeom prst="line">
              <a:avLst/>
            </a:prstGeom>
            <a:noFill/>
            <a:ln w="38100">
              <a:solidFill>
                <a:srgbClr val="00CC99"/>
              </a:solidFill>
              <a:round/>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28699" name="Line 27"/>
            <p:cNvSpPr>
              <a:spLocks noChangeShapeType="1"/>
            </p:cNvSpPr>
            <p:nvPr/>
          </p:nvSpPr>
          <p:spPr bwMode="auto">
            <a:xfrm flipV="1">
              <a:off x="3072" y="2208"/>
              <a:ext cx="0" cy="192"/>
            </a:xfrm>
            <a:prstGeom prst="line">
              <a:avLst/>
            </a:prstGeom>
            <a:noFill/>
            <a:ln w="38100">
              <a:solidFill>
                <a:srgbClr val="00CC99"/>
              </a:solidFill>
              <a:round/>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28700" name="Line 28"/>
            <p:cNvSpPr>
              <a:spLocks noChangeShapeType="1"/>
            </p:cNvSpPr>
            <p:nvPr/>
          </p:nvSpPr>
          <p:spPr bwMode="auto">
            <a:xfrm flipV="1">
              <a:off x="2448" y="2208"/>
              <a:ext cx="0" cy="192"/>
            </a:xfrm>
            <a:prstGeom prst="line">
              <a:avLst/>
            </a:prstGeom>
            <a:noFill/>
            <a:ln w="38100">
              <a:solidFill>
                <a:srgbClr val="00CC99"/>
              </a:solidFill>
              <a:round/>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28701" name="Line 29"/>
            <p:cNvSpPr>
              <a:spLocks noChangeShapeType="1"/>
            </p:cNvSpPr>
            <p:nvPr/>
          </p:nvSpPr>
          <p:spPr bwMode="auto">
            <a:xfrm flipV="1">
              <a:off x="3696" y="2208"/>
              <a:ext cx="0" cy="192"/>
            </a:xfrm>
            <a:prstGeom prst="line">
              <a:avLst/>
            </a:prstGeom>
            <a:noFill/>
            <a:ln w="38100">
              <a:solidFill>
                <a:srgbClr val="00CC99"/>
              </a:solidFill>
              <a:round/>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a:xfrm>
            <a:off x="825500" y="12700"/>
            <a:ext cx="7772400" cy="1143000"/>
          </a:xfrm>
        </p:spPr>
        <p:txBody>
          <a:bodyPr/>
          <a:lstStyle/>
          <a:p>
            <a:pPr>
              <a:lnSpc>
                <a:spcPct val="90000"/>
              </a:lnSpc>
            </a:pPr>
            <a:r>
              <a:rPr lang="en-US" sz="3200" b="1" dirty="0"/>
              <a:t>Benefits of a Kaizen</a:t>
            </a:r>
          </a:p>
        </p:txBody>
      </p:sp>
      <p:sp>
        <p:nvSpPr>
          <p:cNvPr id="34819" name="Rectangle 3"/>
          <p:cNvSpPr>
            <a:spLocks noGrp="1" noChangeArrowheads="1"/>
          </p:cNvSpPr>
          <p:nvPr>
            <p:ph idx="1"/>
          </p:nvPr>
        </p:nvSpPr>
        <p:spPr>
          <a:xfrm>
            <a:off x="827088" y="981075"/>
            <a:ext cx="8316912" cy="6480175"/>
          </a:xfrm>
        </p:spPr>
        <p:txBody>
          <a:bodyPr/>
          <a:lstStyle/>
          <a:p>
            <a:pPr>
              <a:lnSpc>
                <a:spcPct val="80000"/>
              </a:lnSpc>
            </a:pPr>
            <a:r>
              <a:rPr lang="en-US" sz="2000" b="1" dirty="0"/>
              <a:t>Achieved Quality Results of Outcomes with SMARTER Measurements</a:t>
            </a:r>
          </a:p>
          <a:p>
            <a:pPr lvl="1">
              <a:lnSpc>
                <a:spcPct val="80000"/>
              </a:lnSpc>
            </a:pPr>
            <a:r>
              <a:rPr lang="en-US" sz="2000" dirty="0"/>
              <a:t>Creativity	that leads to Unique Selling Points or Features</a:t>
            </a:r>
          </a:p>
          <a:p>
            <a:pPr lvl="1">
              <a:lnSpc>
                <a:spcPct val="80000"/>
              </a:lnSpc>
            </a:pPr>
            <a:r>
              <a:rPr lang="en-US" sz="2000" dirty="0"/>
              <a:t>Volume of Output  </a:t>
            </a:r>
          </a:p>
          <a:p>
            <a:pPr lvl="1">
              <a:lnSpc>
                <a:spcPct val="80000"/>
              </a:lnSpc>
            </a:pPr>
            <a:r>
              <a:rPr lang="en-US" sz="2000" dirty="0"/>
              <a:t>Satisfaction Level</a:t>
            </a:r>
          </a:p>
          <a:p>
            <a:pPr lvl="1">
              <a:lnSpc>
                <a:spcPct val="80000"/>
              </a:lnSpc>
            </a:pPr>
            <a:r>
              <a:rPr lang="en-US" sz="2000" dirty="0"/>
              <a:t>Quality of Four Dimensions</a:t>
            </a:r>
          </a:p>
          <a:p>
            <a:pPr lvl="1">
              <a:lnSpc>
                <a:spcPct val="80000"/>
              </a:lnSpc>
            </a:pPr>
            <a:r>
              <a:rPr lang="en-US" sz="2000" dirty="0"/>
              <a:t>Yield (Benefits to end user) from Products </a:t>
            </a:r>
          </a:p>
          <a:p>
            <a:pPr lvl="1">
              <a:lnSpc>
                <a:spcPct val="80000"/>
              </a:lnSpc>
            </a:pPr>
            <a:r>
              <a:rPr lang="en-US" sz="2000" dirty="0"/>
              <a:t>Utilization of Resources</a:t>
            </a:r>
          </a:p>
          <a:p>
            <a:pPr lvl="1">
              <a:lnSpc>
                <a:spcPct val="80000"/>
              </a:lnSpc>
            </a:pPr>
            <a:r>
              <a:rPr lang="en-US" sz="2000" dirty="0"/>
              <a:t>Speed of Turnaround (Cycle Time and Automation) </a:t>
            </a:r>
          </a:p>
          <a:p>
            <a:pPr lvl="1">
              <a:lnSpc>
                <a:spcPct val="80000"/>
              </a:lnSpc>
            </a:pPr>
            <a:r>
              <a:rPr lang="en-US" sz="2000" dirty="0"/>
              <a:t>“Bottom-line” financial Profitability</a:t>
            </a:r>
          </a:p>
          <a:p>
            <a:pPr>
              <a:lnSpc>
                <a:spcPct val="80000"/>
              </a:lnSpc>
            </a:pPr>
            <a:r>
              <a:rPr lang="en-US" sz="2000" b="1" dirty="0"/>
              <a:t>Engaged Empower-able Involvement</a:t>
            </a:r>
          </a:p>
          <a:p>
            <a:pPr lvl="1">
              <a:lnSpc>
                <a:spcPct val="80000"/>
              </a:lnSpc>
            </a:pPr>
            <a:r>
              <a:rPr lang="en-US" sz="2000" dirty="0"/>
              <a:t>Increased control over the job and work environment which fosters ownership and commitment to the change process</a:t>
            </a:r>
            <a:endParaRPr lang="en-US" sz="2000" b="1" dirty="0"/>
          </a:p>
        </p:txBody>
      </p:sp>
      <p:sp>
        <p:nvSpPr>
          <p:cNvPr id="34820" name="TextBox 3"/>
          <p:cNvSpPr txBox="1">
            <a:spLocks noChangeArrowheads="1"/>
          </p:cNvSpPr>
          <p:nvPr/>
        </p:nvSpPr>
        <p:spPr bwMode="auto">
          <a:xfrm>
            <a:off x="1835696" y="5085184"/>
            <a:ext cx="5492750" cy="1298575"/>
          </a:xfrm>
          <a:prstGeom prst="rect">
            <a:avLst/>
          </a:prstGeom>
          <a:noFill/>
          <a:ln w="9525">
            <a:noFill/>
            <a:miter lim="800000"/>
            <a:headEnd/>
            <a:tailEnd/>
          </a:ln>
        </p:spPr>
        <p:txBody>
          <a:bodyPr wrap="none">
            <a:spAutoFit/>
          </a:bodyPr>
          <a:lstStyle/>
          <a:p>
            <a:pPr lvl="1" eaLnBrk="0" hangingPunct="0">
              <a:lnSpc>
                <a:spcPct val="90000"/>
              </a:lnSpc>
              <a:buFont typeface="Symbol" pitchFamily="18" charset="2"/>
              <a:buNone/>
            </a:pPr>
            <a:r>
              <a:rPr lang="en-US" sz="2800" b="1" dirty="0">
                <a:solidFill>
                  <a:srgbClr val="00CC99"/>
                </a:solidFill>
                <a:latin typeface="Calibri" pitchFamily="34" charset="0"/>
                <a:cs typeface="Calibri" pitchFamily="34" charset="0"/>
              </a:rPr>
              <a:t>All employees now should feel </a:t>
            </a:r>
          </a:p>
          <a:p>
            <a:pPr lvl="1" eaLnBrk="0" hangingPunct="0">
              <a:lnSpc>
                <a:spcPct val="90000"/>
              </a:lnSpc>
              <a:buFont typeface="Symbol" pitchFamily="18" charset="2"/>
              <a:buNone/>
            </a:pPr>
            <a:r>
              <a:rPr lang="en-US" sz="2800" b="1" dirty="0">
                <a:solidFill>
                  <a:srgbClr val="00CC99"/>
                </a:solidFill>
                <a:latin typeface="Calibri" pitchFamily="34" charset="0"/>
                <a:cs typeface="Calibri" pitchFamily="34" charset="0"/>
              </a:rPr>
              <a:t>they have a voice in the process!</a:t>
            </a:r>
          </a:p>
          <a:p>
            <a:pPr eaLnBrk="0" hangingPunct="0">
              <a:lnSpc>
                <a:spcPct val="90000"/>
              </a:lnSpc>
            </a:pPr>
            <a:endParaRPr lang="en-US" sz="2800" dirty="0">
              <a:latin typeface="Calibri" pitchFamily="34" charset="0"/>
              <a:cs typeface="Calibri" pitchFamily="34" charset="0"/>
            </a:endParaRPr>
          </a:p>
        </p:txBody>
      </p:sp>
    </p:spTree>
  </p:cSld>
  <p:clrMapOvr>
    <a:masterClrMapping/>
  </p:clrMapOvr>
  <p:transition>
    <p:strips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971550" y="0"/>
            <a:ext cx="7826375" cy="1376363"/>
          </a:xfrm>
        </p:spPr>
        <p:txBody>
          <a:bodyPr/>
          <a:lstStyle/>
          <a:p>
            <a:r>
              <a:rPr lang="en-US" b="1" dirty="0"/>
              <a:t>Summary</a:t>
            </a:r>
          </a:p>
        </p:txBody>
      </p:sp>
      <p:sp>
        <p:nvSpPr>
          <p:cNvPr id="3" name="Content Placeholder 2"/>
          <p:cNvSpPr>
            <a:spLocks noGrp="1"/>
          </p:cNvSpPr>
          <p:nvPr>
            <p:ph idx="1"/>
          </p:nvPr>
        </p:nvSpPr>
        <p:spPr>
          <a:xfrm>
            <a:off x="971600" y="1052736"/>
            <a:ext cx="8172400" cy="2952750"/>
          </a:xfrm>
        </p:spPr>
        <p:txBody>
          <a:bodyPr/>
          <a:lstStyle/>
          <a:p>
            <a:pPr marL="0" indent="0">
              <a:lnSpc>
                <a:spcPct val="80000"/>
              </a:lnSpc>
              <a:spcBef>
                <a:spcPts val="0"/>
              </a:spcBef>
              <a:defRPr/>
            </a:pPr>
            <a:r>
              <a:rPr lang="en-US" sz="2400" dirty="0"/>
              <a:t>3 MUs</a:t>
            </a:r>
          </a:p>
          <a:p>
            <a:pPr marL="0" indent="0">
              <a:lnSpc>
                <a:spcPct val="80000"/>
              </a:lnSpc>
              <a:spcBef>
                <a:spcPts val="0"/>
              </a:spcBef>
              <a:defRPr/>
            </a:pPr>
            <a:r>
              <a:rPr lang="en-US" sz="2400" dirty="0"/>
              <a:t>5 S Application</a:t>
            </a:r>
          </a:p>
          <a:p>
            <a:pPr marL="0" indent="0">
              <a:lnSpc>
                <a:spcPct val="80000"/>
              </a:lnSpc>
              <a:spcBef>
                <a:spcPts val="0"/>
              </a:spcBef>
              <a:defRPr/>
            </a:pPr>
            <a:r>
              <a:rPr lang="en-US" sz="2400" dirty="0"/>
              <a:t>9 Areas of Identification</a:t>
            </a:r>
          </a:p>
          <a:p>
            <a:pPr marL="0" indent="0">
              <a:lnSpc>
                <a:spcPct val="80000"/>
              </a:lnSpc>
              <a:spcBef>
                <a:spcPts val="0"/>
              </a:spcBef>
              <a:defRPr/>
            </a:pPr>
            <a:r>
              <a:rPr lang="en-US" sz="2400" dirty="0"/>
              <a:t>11 Methods of Creativity Exploration for Innovation</a:t>
            </a:r>
          </a:p>
          <a:p>
            <a:pPr marL="0" indent="0">
              <a:lnSpc>
                <a:spcPct val="80000"/>
              </a:lnSpc>
              <a:spcBef>
                <a:spcPts val="0"/>
              </a:spcBef>
              <a:defRPr/>
            </a:pPr>
            <a:r>
              <a:rPr lang="en-US" sz="2400" dirty="0"/>
              <a:t>3 Implementation Models with 6 Emotional Intelligences of 7 Habits and by executing 5 Strategies of I</a:t>
            </a:r>
          </a:p>
          <a:p>
            <a:pPr marL="0" indent="0">
              <a:lnSpc>
                <a:spcPct val="80000"/>
              </a:lnSpc>
              <a:spcBef>
                <a:spcPts val="0"/>
              </a:spcBef>
              <a:defRPr/>
            </a:pPr>
            <a:r>
              <a:rPr lang="en-US" sz="2400" dirty="0"/>
              <a:t>6 Characteristics of INVESTING SMARTER INSPIRED Purposes to Align as a Team from Group</a:t>
            </a:r>
          </a:p>
          <a:p>
            <a:pPr marL="0" indent="0">
              <a:lnSpc>
                <a:spcPct val="80000"/>
              </a:lnSpc>
              <a:spcBef>
                <a:spcPts val="0"/>
              </a:spcBef>
              <a:defRPr/>
            </a:pPr>
            <a:r>
              <a:rPr lang="en-US" sz="2400" dirty="0"/>
              <a:t>4 Dimensions of Quality Results Achievement</a:t>
            </a:r>
          </a:p>
          <a:p>
            <a:pPr marL="0" indent="0">
              <a:lnSpc>
                <a:spcPct val="80000"/>
              </a:lnSpc>
              <a:spcBef>
                <a:spcPts val="0"/>
              </a:spcBef>
              <a:defRPr/>
            </a:pPr>
            <a:r>
              <a:rPr lang="en-US" sz="2400" dirty="0"/>
              <a:t>8 Measures of Outcomes to Look</a:t>
            </a:r>
          </a:p>
          <a:p>
            <a:pPr>
              <a:lnSpc>
                <a:spcPct val="80000"/>
              </a:lnSpc>
              <a:defRPr/>
            </a:pPr>
            <a:endParaRPr lang="en-US" dirty="0"/>
          </a:p>
          <a:p>
            <a:pPr>
              <a:lnSpc>
                <a:spcPct val="80000"/>
              </a:lnSpc>
              <a:defRPr/>
            </a:pPr>
            <a:endParaRPr lang="en-US" dirty="0"/>
          </a:p>
        </p:txBody>
      </p:sp>
      <p:sp>
        <p:nvSpPr>
          <p:cNvPr id="5" name="TextBox 4"/>
          <p:cNvSpPr txBox="1"/>
          <p:nvPr/>
        </p:nvSpPr>
        <p:spPr>
          <a:xfrm>
            <a:off x="971550" y="4144963"/>
            <a:ext cx="8172450" cy="2585323"/>
          </a:xfrm>
          <a:prstGeom prst="rect">
            <a:avLst/>
          </a:prstGeom>
          <a:solidFill>
            <a:srgbClr val="00CC99"/>
          </a:solidFill>
        </p:spPr>
        <p:txBody>
          <a:bodyPr wrap="square">
            <a:spAutoFit/>
          </a:bodyPr>
          <a:lstStyle/>
          <a:p>
            <a:pPr eaLnBrk="0" hangingPunct="0">
              <a:lnSpc>
                <a:spcPct val="90000"/>
              </a:lnSpc>
              <a:buFont typeface="Arial" pitchFamily="34" charset="0"/>
              <a:buChar char="•"/>
              <a:defRPr/>
            </a:pPr>
            <a:r>
              <a:rPr lang="en-US" sz="2000" b="1" dirty="0">
                <a:solidFill>
                  <a:schemeClr val="bg1">
                    <a:lumMod val="20000"/>
                    <a:lumOff val="80000"/>
                  </a:schemeClr>
                </a:solidFill>
                <a:latin typeface="Calibri" pitchFamily="34" charset="0"/>
                <a:cs typeface="Calibri" pitchFamily="34" charset="0"/>
              </a:rPr>
              <a:t>Identify 3 MU items to each 9 Areas by applying every 5 S</a:t>
            </a:r>
          </a:p>
          <a:p>
            <a:pPr eaLnBrk="0" hangingPunct="0">
              <a:lnSpc>
                <a:spcPct val="90000"/>
              </a:lnSpc>
              <a:buFont typeface="Arial" pitchFamily="34" charset="0"/>
              <a:buChar char="•"/>
              <a:defRPr/>
            </a:pPr>
            <a:r>
              <a:rPr lang="en-US" sz="2000" b="1" dirty="0">
                <a:solidFill>
                  <a:schemeClr val="bg1">
                    <a:lumMod val="20000"/>
                    <a:lumOff val="80000"/>
                  </a:schemeClr>
                </a:solidFill>
                <a:latin typeface="Calibri" pitchFamily="34" charset="0"/>
                <a:cs typeface="Calibri" pitchFamily="34" charset="0"/>
              </a:rPr>
              <a:t>Adopt suitable 11 Methods of exploration  not only to identify those items , but also to get action items to each identified items</a:t>
            </a:r>
          </a:p>
          <a:p>
            <a:pPr eaLnBrk="0" hangingPunct="0">
              <a:lnSpc>
                <a:spcPct val="90000"/>
              </a:lnSpc>
              <a:buFont typeface="Arial" pitchFamily="34" charset="0"/>
              <a:buChar char="•"/>
              <a:defRPr/>
            </a:pPr>
            <a:r>
              <a:rPr lang="en-US" sz="2000" b="1" dirty="0">
                <a:solidFill>
                  <a:schemeClr val="bg1">
                    <a:lumMod val="20000"/>
                    <a:lumOff val="80000"/>
                  </a:schemeClr>
                </a:solidFill>
                <a:latin typeface="Calibri" pitchFamily="34" charset="0"/>
                <a:cs typeface="Calibri" pitchFamily="34" charset="0"/>
              </a:rPr>
              <a:t>Finally Implement Lean Model to execute those action items by executing 5 Strategies of I with 6 Emotional Intelligences of 7 Habits INVESTING 6 characteristics of INSPIRED SMARTER purposes to align as a team and to achieve  4 Dimensions of Quality results to look in for 8 Measures of Outcomes.</a:t>
            </a:r>
          </a:p>
          <a:p>
            <a:pPr eaLnBrk="0" hangingPunct="0">
              <a:lnSpc>
                <a:spcPct val="90000"/>
              </a:lnSpc>
              <a:buFont typeface="Arial" pitchFamily="34" charset="0"/>
              <a:buChar char="•"/>
              <a:defRPr/>
            </a:pPr>
            <a:r>
              <a:rPr lang="en-US" sz="2000" b="1" dirty="0">
                <a:solidFill>
                  <a:schemeClr val="bg1">
                    <a:lumMod val="20000"/>
                    <a:lumOff val="80000"/>
                  </a:schemeClr>
                </a:solidFill>
                <a:latin typeface="Calibri" pitchFamily="34" charset="0"/>
                <a:cs typeface="Calibri" pitchFamily="34" charset="0"/>
              </a:rPr>
              <a:t>Continually do the above activities again and again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b="1" dirty="0"/>
              <a:t>Questions and Answers</a:t>
            </a:r>
          </a:p>
        </p:txBody>
      </p:sp>
      <p:sp>
        <p:nvSpPr>
          <p:cNvPr id="36867" name="WordArt 5"/>
          <p:cNvSpPr>
            <a:spLocks noChangeArrowheads="1" noChangeShapeType="1" noTextEdit="1"/>
          </p:cNvSpPr>
          <p:nvPr/>
        </p:nvSpPr>
        <p:spPr bwMode="gray">
          <a:xfrm>
            <a:off x="2949575" y="2570163"/>
            <a:ext cx="1004888" cy="1647825"/>
          </a:xfrm>
          <a:prstGeom prst="rect">
            <a:avLst/>
          </a:prstGeom>
        </p:spPr>
        <p:txBody>
          <a:bodyPr wrap="none" fromWordArt="1">
            <a:prstTxWarp prst="textPlain">
              <a:avLst>
                <a:gd name="adj" fmla="val 50000"/>
              </a:avLst>
            </a:prstTxWarp>
          </a:bodyPr>
          <a:lstStyle/>
          <a:p>
            <a:pPr algn="ctr"/>
            <a:r>
              <a:rPr lang="en-US" sz="3600" kern="10" dirty="0">
                <a:ln w="28575">
                  <a:solidFill>
                    <a:srgbClr val="FFFFFF"/>
                  </a:solidFill>
                  <a:round/>
                  <a:headEnd/>
                  <a:tailEnd/>
                </a:ln>
                <a:gradFill rotWithShape="1">
                  <a:gsLst>
                    <a:gs pos="0">
                      <a:srgbClr val="FFFFFF"/>
                    </a:gs>
                    <a:gs pos="100000">
                      <a:srgbClr val="B4B4B4"/>
                    </a:gs>
                  </a:gsLst>
                  <a:lin ang="5400000" scaled="1"/>
                </a:gradFill>
                <a:effectLst>
                  <a:outerShdw dist="63500" dir="2212194" algn="ctr" rotWithShape="0">
                    <a:srgbClr val="000000">
                      <a:alpha val="50000"/>
                    </a:srgbClr>
                  </a:outerShdw>
                </a:effectLst>
                <a:latin typeface="Arial Black"/>
              </a:rPr>
              <a:t>?</a:t>
            </a:r>
          </a:p>
        </p:txBody>
      </p:sp>
      <p:sp>
        <p:nvSpPr>
          <p:cNvPr id="36868" name="WordArt 2"/>
          <p:cNvSpPr>
            <a:spLocks noChangeArrowheads="1" noChangeShapeType="1" noTextEdit="1"/>
          </p:cNvSpPr>
          <p:nvPr/>
        </p:nvSpPr>
        <p:spPr bwMode="gray">
          <a:xfrm>
            <a:off x="3787775" y="1655763"/>
            <a:ext cx="1322388" cy="2166937"/>
          </a:xfrm>
          <a:prstGeom prst="rect">
            <a:avLst/>
          </a:prstGeom>
        </p:spPr>
        <p:txBody>
          <a:bodyPr wrap="none" fromWordArt="1">
            <a:prstTxWarp prst="textPlain">
              <a:avLst>
                <a:gd name="adj" fmla="val 50000"/>
              </a:avLst>
            </a:prstTxWarp>
          </a:bodyPr>
          <a:lstStyle/>
          <a:p>
            <a:pPr algn="ctr"/>
            <a:r>
              <a:rPr lang="en-US" sz="3600" kern="10" dirty="0">
                <a:ln w="28575">
                  <a:solidFill>
                    <a:srgbClr val="FFFFFF"/>
                  </a:solidFill>
                  <a:round/>
                  <a:headEnd/>
                  <a:tailEnd/>
                </a:ln>
                <a:gradFill rotWithShape="1">
                  <a:gsLst>
                    <a:gs pos="0">
                      <a:srgbClr val="C0C0C0"/>
                    </a:gs>
                    <a:gs pos="100000">
                      <a:srgbClr val="484848"/>
                    </a:gs>
                  </a:gsLst>
                  <a:lin ang="5400000" scaled="1"/>
                </a:gradFill>
                <a:effectLst>
                  <a:outerShdw dist="63500" dir="2212194" algn="ctr" rotWithShape="0">
                    <a:srgbClr val="000000">
                      <a:alpha val="50000"/>
                    </a:srgbClr>
                  </a:outerShdw>
                </a:effectLst>
                <a:latin typeface="Arial Black"/>
              </a:rPr>
              <a:t>?</a:t>
            </a:r>
          </a:p>
        </p:txBody>
      </p:sp>
      <p:sp>
        <p:nvSpPr>
          <p:cNvPr id="36869" name="WordArt 6"/>
          <p:cNvSpPr>
            <a:spLocks noChangeArrowheads="1" noChangeShapeType="1" noTextEdit="1"/>
          </p:cNvSpPr>
          <p:nvPr/>
        </p:nvSpPr>
        <p:spPr bwMode="gray">
          <a:xfrm>
            <a:off x="4854575" y="2570163"/>
            <a:ext cx="1546225" cy="2535237"/>
          </a:xfrm>
          <a:prstGeom prst="rect">
            <a:avLst/>
          </a:prstGeom>
        </p:spPr>
        <p:txBody>
          <a:bodyPr wrap="none" fromWordArt="1">
            <a:prstTxWarp prst="textPlain">
              <a:avLst>
                <a:gd name="adj" fmla="val 50000"/>
              </a:avLst>
            </a:prstTxWarp>
          </a:bodyPr>
          <a:lstStyle/>
          <a:p>
            <a:pPr algn="ctr"/>
            <a:r>
              <a:rPr lang="en-US" sz="3600" kern="10" dirty="0">
                <a:ln w="28575">
                  <a:solidFill>
                    <a:srgbClr val="FFFFFF"/>
                  </a:solidFill>
                  <a:round/>
                  <a:headEnd/>
                  <a:tailEnd/>
                </a:ln>
                <a:gradFill rotWithShape="1">
                  <a:gsLst>
                    <a:gs pos="0">
                      <a:srgbClr val="B0C096"/>
                    </a:gs>
                    <a:gs pos="100000">
                      <a:srgbClr val="4F81BD"/>
                    </a:gs>
                  </a:gsLst>
                  <a:lin ang="5400000" scaled="1"/>
                </a:gradFill>
                <a:effectLst>
                  <a:outerShdw dist="63500" dir="2212194" algn="ctr" rotWithShape="0">
                    <a:srgbClr val="000000">
                      <a:alpha val="50000"/>
                    </a:srgbClr>
                  </a:outerShdw>
                </a:effectLst>
                <a:latin typeface="Arial Black"/>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5842843"/>
            <a:ext cx="5707063" cy="898525"/>
          </a:xfrm>
          <a:prstGeom prst="rect">
            <a:avLst/>
          </a:prstGeom>
          <a:noFill/>
          <a:ln w="9525">
            <a:noFill/>
            <a:miter lim="800000"/>
            <a:headEnd/>
            <a:tailEnd/>
          </a:ln>
          <a:effectLst/>
        </p:spPr>
      </p:pic>
      <p:sp>
        <p:nvSpPr>
          <p:cNvPr id="30723" name="Rectangle 3"/>
          <p:cNvSpPr>
            <a:spLocks noGrp="1" noChangeArrowheads="1"/>
          </p:cNvSpPr>
          <p:nvPr>
            <p:ph type="title"/>
          </p:nvPr>
        </p:nvSpPr>
        <p:spPr/>
        <p:txBody>
          <a:bodyPr lIns="92075" tIns="46038" rIns="92075" bIns="46038"/>
          <a:lstStyle/>
          <a:p>
            <a:pPr>
              <a:defRPr/>
            </a:pPr>
            <a:r>
              <a:rPr lang="en-US" sz="3600" b="1" dirty="0">
                <a:solidFill>
                  <a:schemeClr val="bg1">
                    <a:lumMod val="20000"/>
                    <a:lumOff val="80000"/>
                  </a:schemeClr>
                </a:solidFill>
                <a:cs typeface="Calibri" pitchFamily="34" charset="0"/>
              </a:rPr>
              <a:t>What is the solution?</a:t>
            </a:r>
          </a:p>
        </p:txBody>
      </p:sp>
      <p:sp>
        <p:nvSpPr>
          <p:cNvPr id="30722" name="Rectangle 2"/>
          <p:cNvSpPr>
            <a:spLocks noGrp="1" noChangeArrowheads="1"/>
          </p:cNvSpPr>
          <p:nvPr>
            <p:ph idx="1"/>
          </p:nvPr>
        </p:nvSpPr>
        <p:spPr/>
        <p:txBody>
          <a:bodyPr lIns="92075" tIns="46038" rIns="92075" bIns="46038"/>
          <a:lstStyle/>
          <a:p>
            <a:pPr marL="342900" indent="-342900">
              <a:defRPr/>
            </a:pPr>
            <a:r>
              <a:rPr lang="en-US" sz="2400" dirty="0">
                <a:solidFill>
                  <a:schemeClr val="bg1">
                    <a:lumMod val="20000"/>
                    <a:lumOff val="80000"/>
                  </a:schemeClr>
                </a:solidFill>
                <a:cs typeface="Calibri" pitchFamily="34" charset="0"/>
              </a:rPr>
              <a:t>False Immediate solution: Deliver equally every release</a:t>
            </a:r>
          </a:p>
          <a:p>
            <a:pPr marL="342900" indent="-342900">
              <a:defRPr/>
            </a:pPr>
            <a:endParaRPr lang="en-US" sz="2400" dirty="0">
              <a:solidFill>
                <a:schemeClr val="bg1">
                  <a:lumMod val="20000"/>
                  <a:lumOff val="80000"/>
                </a:schemeClr>
              </a:solidFill>
              <a:cs typeface="Calibri" pitchFamily="34" charset="0"/>
            </a:endParaRPr>
          </a:p>
          <a:p>
            <a:pPr marL="342900" indent="-342900">
              <a:defRPr/>
            </a:pPr>
            <a:endParaRPr lang="en-US" sz="2400" dirty="0">
              <a:solidFill>
                <a:schemeClr val="bg1">
                  <a:lumMod val="20000"/>
                  <a:lumOff val="80000"/>
                </a:schemeClr>
              </a:solidFill>
              <a:cs typeface="Calibri" pitchFamily="34" charset="0"/>
            </a:endParaRPr>
          </a:p>
          <a:p>
            <a:pPr marL="342900" indent="-342900">
              <a:defRPr/>
            </a:pPr>
            <a:endParaRPr lang="en-US" sz="2400" dirty="0">
              <a:solidFill>
                <a:schemeClr val="bg1">
                  <a:lumMod val="20000"/>
                  <a:lumOff val="80000"/>
                </a:schemeClr>
              </a:solidFill>
              <a:cs typeface="Calibri" pitchFamily="34" charset="0"/>
            </a:endParaRPr>
          </a:p>
          <a:p>
            <a:pPr marL="342900" indent="-342900">
              <a:defRPr/>
            </a:pPr>
            <a:endParaRPr lang="en-US" sz="2400" dirty="0">
              <a:solidFill>
                <a:schemeClr val="bg1">
                  <a:lumMod val="20000"/>
                  <a:lumOff val="80000"/>
                </a:schemeClr>
              </a:solidFill>
              <a:cs typeface="Calibri" pitchFamily="34" charset="0"/>
            </a:endParaRPr>
          </a:p>
          <a:p>
            <a:pPr marL="342900" indent="-342900">
              <a:defRPr/>
            </a:pPr>
            <a:endParaRPr lang="en-US" sz="2400" dirty="0">
              <a:solidFill>
                <a:schemeClr val="bg1">
                  <a:lumMod val="20000"/>
                  <a:lumOff val="80000"/>
                </a:schemeClr>
              </a:solidFill>
              <a:cs typeface="Calibri" pitchFamily="34" charset="0"/>
            </a:endParaRPr>
          </a:p>
          <a:p>
            <a:pPr marL="342900" indent="-342900">
              <a:defRPr/>
            </a:pPr>
            <a:r>
              <a:rPr lang="en-US" sz="2400" b="1" dirty="0">
                <a:solidFill>
                  <a:srgbClr val="00CC99"/>
                </a:solidFill>
                <a:cs typeface="Calibri" pitchFamily="34" charset="0"/>
              </a:rPr>
              <a:t>Kaizen Solution: Deliver incrementally every release</a:t>
            </a:r>
          </a:p>
        </p:txBody>
      </p:sp>
      <p:sp>
        <p:nvSpPr>
          <p:cNvPr id="30724" name="Line 4"/>
          <p:cNvSpPr>
            <a:spLocks noChangeShapeType="1"/>
          </p:cNvSpPr>
          <p:nvPr/>
        </p:nvSpPr>
        <p:spPr bwMode="auto">
          <a:xfrm>
            <a:off x="2133600" y="3043238"/>
            <a:ext cx="0" cy="381000"/>
          </a:xfrm>
          <a:prstGeom prst="line">
            <a:avLst/>
          </a:prstGeom>
          <a:noFill/>
          <a:ln w="28575">
            <a:solidFill>
              <a:schemeClr val="accent1"/>
            </a:solidFill>
            <a:round/>
            <a:headEnd/>
            <a:tailEnd type="triangle" w="med" len="me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30725" name="Text Box 5"/>
          <p:cNvSpPr txBox="1">
            <a:spLocks noChangeArrowheads="1"/>
          </p:cNvSpPr>
          <p:nvPr/>
        </p:nvSpPr>
        <p:spPr bwMode="auto">
          <a:xfrm>
            <a:off x="900113" y="3424238"/>
            <a:ext cx="2159000" cy="830262"/>
          </a:xfrm>
          <a:prstGeom prst="rect">
            <a:avLst/>
          </a:prstGeom>
          <a:noFill/>
          <a:ln w="9525">
            <a:noFill/>
            <a:miter lim="800000"/>
            <a:headEnd/>
            <a:tailEnd/>
          </a:ln>
          <a:effectLst/>
        </p:spPr>
        <p:txBody>
          <a:bodyPr>
            <a:spAutoFit/>
          </a:bodyPr>
          <a:lstStyle/>
          <a:p>
            <a:pPr eaLnBrk="0" hangingPunct="0">
              <a:spcBef>
                <a:spcPct val="50000"/>
              </a:spcBef>
              <a:defRPr/>
            </a:pPr>
            <a:r>
              <a:rPr lang="en-US" sz="1600" b="1" dirty="0">
                <a:solidFill>
                  <a:schemeClr val="bg1">
                    <a:lumMod val="20000"/>
                    <a:lumOff val="80000"/>
                  </a:schemeClr>
                </a:solidFill>
                <a:latin typeface="Calibri" pitchFamily="34" charset="0"/>
                <a:cs typeface="Calibri" pitchFamily="34" charset="0"/>
              </a:rPr>
              <a:t>Generate  instability and more support stocks</a:t>
            </a:r>
            <a:endParaRPr lang="en-US" sz="1600" dirty="0">
              <a:solidFill>
                <a:schemeClr val="bg1">
                  <a:lumMod val="20000"/>
                  <a:lumOff val="80000"/>
                </a:schemeClr>
              </a:solidFill>
              <a:latin typeface="Calibri" pitchFamily="34" charset="0"/>
              <a:cs typeface="Calibri" pitchFamily="34" charset="0"/>
            </a:endParaRPr>
          </a:p>
        </p:txBody>
      </p:sp>
      <p:grpSp>
        <p:nvGrpSpPr>
          <p:cNvPr id="11270" name="Group 6"/>
          <p:cNvGrpSpPr>
            <a:grpSpLocks/>
          </p:cNvGrpSpPr>
          <p:nvPr/>
        </p:nvGrpSpPr>
        <p:grpSpPr bwMode="auto">
          <a:xfrm>
            <a:off x="2895600" y="2128838"/>
            <a:ext cx="4845050" cy="439737"/>
            <a:chOff x="1104" y="1584"/>
            <a:chExt cx="3120" cy="192"/>
          </a:xfrm>
        </p:grpSpPr>
        <p:sp>
          <p:nvSpPr>
            <p:cNvPr id="30727" name="Rectangle 7"/>
            <p:cNvSpPr>
              <a:spLocks noChangeArrowheads="1"/>
            </p:cNvSpPr>
            <p:nvPr/>
          </p:nvSpPr>
          <p:spPr bwMode="auto">
            <a:xfrm>
              <a:off x="1104" y="1584"/>
              <a:ext cx="3120" cy="192"/>
            </a:xfrm>
            <a:prstGeom prst="rect">
              <a:avLst/>
            </a:prstGeom>
            <a:solidFill>
              <a:schemeClr val="hlink">
                <a:alpha val="50000"/>
              </a:schemeClr>
            </a:solidFill>
            <a:ln w="9525">
              <a:solidFill>
                <a:schemeClr val="tx1"/>
              </a:solidFill>
              <a:miter lim="800000"/>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30728" name="Text Box 8"/>
            <p:cNvSpPr txBox="1">
              <a:spLocks noChangeArrowheads="1"/>
            </p:cNvSpPr>
            <p:nvPr/>
          </p:nvSpPr>
          <p:spPr bwMode="auto">
            <a:xfrm>
              <a:off x="1488" y="1584"/>
              <a:ext cx="1535" cy="148"/>
            </a:xfrm>
            <a:prstGeom prst="rect">
              <a:avLst/>
            </a:prstGeom>
            <a:noFill/>
            <a:ln w="9525">
              <a:noFill/>
              <a:miter lim="800000"/>
              <a:headEnd/>
              <a:tailEnd/>
            </a:ln>
            <a:effectLst/>
          </p:spPr>
          <p:txBody>
            <a:bodyPr>
              <a:spAutoFit/>
            </a:bodyPr>
            <a:lstStyle/>
            <a:p>
              <a:pPr eaLnBrk="0" hangingPunct="0">
                <a:spcBef>
                  <a:spcPct val="50000"/>
                </a:spcBef>
                <a:defRPr/>
              </a:pPr>
              <a:r>
                <a:rPr lang="en-US" sz="1600" dirty="0">
                  <a:solidFill>
                    <a:schemeClr val="bg1">
                      <a:lumMod val="20000"/>
                      <a:lumOff val="80000"/>
                    </a:schemeClr>
                  </a:solidFill>
                  <a:latin typeface="Calibri" pitchFamily="34" charset="0"/>
                  <a:cs typeface="Calibri" pitchFamily="34" charset="0"/>
                </a:rPr>
                <a:t>Delivery lead time</a:t>
              </a:r>
            </a:p>
          </p:txBody>
        </p:sp>
      </p:grpSp>
      <p:grpSp>
        <p:nvGrpSpPr>
          <p:cNvPr id="11271" name="Group 9"/>
          <p:cNvGrpSpPr>
            <a:grpSpLocks/>
          </p:cNvGrpSpPr>
          <p:nvPr/>
        </p:nvGrpSpPr>
        <p:grpSpPr bwMode="auto">
          <a:xfrm>
            <a:off x="1752600" y="2586038"/>
            <a:ext cx="6203950" cy="415925"/>
            <a:chOff x="1104" y="1872"/>
            <a:chExt cx="2400" cy="192"/>
          </a:xfrm>
        </p:grpSpPr>
        <p:sp>
          <p:nvSpPr>
            <p:cNvPr id="30730" name="Rectangle 10"/>
            <p:cNvSpPr>
              <a:spLocks noChangeArrowheads="1"/>
            </p:cNvSpPr>
            <p:nvPr/>
          </p:nvSpPr>
          <p:spPr bwMode="auto">
            <a:xfrm>
              <a:off x="1104" y="1872"/>
              <a:ext cx="2400" cy="192"/>
            </a:xfrm>
            <a:prstGeom prst="rect">
              <a:avLst/>
            </a:prstGeom>
            <a:solidFill>
              <a:schemeClr val="hlink">
                <a:alpha val="50000"/>
              </a:schemeClr>
            </a:solidFill>
            <a:ln w="9525">
              <a:solidFill>
                <a:schemeClr val="tx1"/>
              </a:solidFill>
              <a:miter lim="800000"/>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30731" name="Text Box 11"/>
            <p:cNvSpPr txBox="1">
              <a:spLocks noChangeArrowheads="1"/>
            </p:cNvSpPr>
            <p:nvPr/>
          </p:nvSpPr>
          <p:spPr bwMode="auto">
            <a:xfrm>
              <a:off x="1488" y="1872"/>
              <a:ext cx="1889" cy="156"/>
            </a:xfrm>
            <a:prstGeom prst="rect">
              <a:avLst/>
            </a:prstGeom>
            <a:noFill/>
            <a:ln w="9525">
              <a:noFill/>
              <a:miter lim="800000"/>
              <a:headEnd/>
              <a:tailEnd/>
            </a:ln>
            <a:effectLst/>
          </p:spPr>
          <p:txBody>
            <a:bodyPr>
              <a:spAutoFit/>
            </a:bodyPr>
            <a:lstStyle/>
            <a:p>
              <a:pPr eaLnBrk="0" hangingPunct="0">
                <a:spcBef>
                  <a:spcPct val="50000"/>
                </a:spcBef>
                <a:defRPr/>
              </a:pPr>
              <a:r>
                <a:rPr lang="en-US" sz="1600" dirty="0">
                  <a:solidFill>
                    <a:schemeClr val="bg1">
                      <a:lumMod val="20000"/>
                      <a:lumOff val="80000"/>
                    </a:schemeClr>
                  </a:solidFill>
                  <a:latin typeface="Calibri" pitchFamily="34" charset="0"/>
                  <a:cs typeface="Calibri" pitchFamily="34" charset="0"/>
                </a:rPr>
                <a:t>Coding &amp; testing (Manufacturing) lead time</a:t>
              </a:r>
            </a:p>
          </p:txBody>
        </p:sp>
      </p:grpSp>
      <p:grpSp>
        <p:nvGrpSpPr>
          <p:cNvPr id="11272" name="Group 19"/>
          <p:cNvGrpSpPr>
            <a:grpSpLocks/>
          </p:cNvGrpSpPr>
          <p:nvPr/>
        </p:nvGrpSpPr>
        <p:grpSpPr bwMode="auto">
          <a:xfrm>
            <a:off x="2700338" y="4797425"/>
            <a:ext cx="4751387" cy="369888"/>
            <a:chOff x="1104" y="1584"/>
            <a:chExt cx="3120" cy="192"/>
          </a:xfrm>
        </p:grpSpPr>
        <p:sp>
          <p:nvSpPr>
            <p:cNvPr id="30740" name="Rectangle 20"/>
            <p:cNvSpPr>
              <a:spLocks noChangeArrowheads="1"/>
            </p:cNvSpPr>
            <p:nvPr/>
          </p:nvSpPr>
          <p:spPr bwMode="auto">
            <a:xfrm>
              <a:off x="1104" y="1584"/>
              <a:ext cx="3120" cy="192"/>
            </a:xfrm>
            <a:prstGeom prst="rect">
              <a:avLst/>
            </a:prstGeom>
            <a:solidFill>
              <a:schemeClr val="hlink">
                <a:alpha val="50000"/>
              </a:schemeClr>
            </a:solidFill>
            <a:ln w="9525">
              <a:solidFill>
                <a:schemeClr val="tx1"/>
              </a:solidFill>
              <a:miter lim="800000"/>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30741" name="Text Box 21"/>
            <p:cNvSpPr txBox="1">
              <a:spLocks noChangeArrowheads="1"/>
            </p:cNvSpPr>
            <p:nvPr/>
          </p:nvSpPr>
          <p:spPr bwMode="auto">
            <a:xfrm>
              <a:off x="1488" y="1584"/>
              <a:ext cx="1537" cy="176"/>
            </a:xfrm>
            <a:prstGeom prst="rect">
              <a:avLst/>
            </a:prstGeom>
            <a:noFill/>
            <a:ln w="9525">
              <a:noFill/>
              <a:miter lim="800000"/>
              <a:headEnd/>
              <a:tailEnd/>
            </a:ln>
            <a:effectLst/>
          </p:spPr>
          <p:txBody>
            <a:bodyPr>
              <a:spAutoFit/>
            </a:bodyPr>
            <a:lstStyle/>
            <a:p>
              <a:pPr eaLnBrk="0" hangingPunct="0">
                <a:spcBef>
                  <a:spcPct val="50000"/>
                </a:spcBef>
                <a:defRPr/>
              </a:pPr>
              <a:r>
                <a:rPr lang="en-US" sz="1600" dirty="0">
                  <a:solidFill>
                    <a:schemeClr val="bg1">
                      <a:lumMod val="20000"/>
                      <a:lumOff val="80000"/>
                    </a:schemeClr>
                  </a:solidFill>
                  <a:latin typeface="Calibri" pitchFamily="34" charset="0"/>
                  <a:cs typeface="Calibri" pitchFamily="34" charset="0"/>
                </a:rPr>
                <a:t>Delivery lead time</a:t>
              </a:r>
            </a:p>
          </p:txBody>
        </p:sp>
      </p:grpSp>
      <p:grpSp>
        <p:nvGrpSpPr>
          <p:cNvPr id="11273" name="Group 22"/>
          <p:cNvGrpSpPr>
            <a:grpSpLocks/>
          </p:cNvGrpSpPr>
          <p:nvPr/>
        </p:nvGrpSpPr>
        <p:grpSpPr bwMode="auto">
          <a:xfrm>
            <a:off x="2895600" y="5334000"/>
            <a:ext cx="4484688" cy="554038"/>
            <a:chOff x="1104" y="1872"/>
            <a:chExt cx="2744" cy="192"/>
          </a:xfrm>
        </p:grpSpPr>
        <p:sp>
          <p:nvSpPr>
            <p:cNvPr id="30743" name="Rectangle 23"/>
            <p:cNvSpPr>
              <a:spLocks noChangeArrowheads="1"/>
            </p:cNvSpPr>
            <p:nvPr/>
          </p:nvSpPr>
          <p:spPr bwMode="auto">
            <a:xfrm>
              <a:off x="1104" y="1872"/>
              <a:ext cx="2400" cy="192"/>
            </a:xfrm>
            <a:prstGeom prst="rect">
              <a:avLst/>
            </a:prstGeom>
            <a:solidFill>
              <a:schemeClr val="hlink">
                <a:alpha val="50000"/>
              </a:schemeClr>
            </a:solidFill>
            <a:ln w="9525">
              <a:solidFill>
                <a:schemeClr val="tx1"/>
              </a:solidFill>
              <a:miter lim="800000"/>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30744" name="Text Box 24"/>
            <p:cNvSpPr txBox="1">
              <a:spLocks noChangeArrowheads="1"/>
            </p:cNvSpPr>
            <p:nvPr/>
          </p:nvSpPr>
          <p:spPr bwMode="auto">
            <a:xfrm>
              <a:off x="1117" y="1872"/>
              <a:ext cx="2731" cy="117"/>
            </a:xfrm>
            <a:prstGeom prst="rect">
              <a:avLst/>
            </a:prstGeom>
            <a:noFill/>
            <a:ln w="9525">
              <a:noFill/>
              <a:miter lim="800000"/>
              <a:headEnd/>
              <a:tailEnd/>
            </a:ln>
            <a:effectLst/>
          </p:spPr>
          <p:txBody>
            <a:bodyPr>
              <a:spAutoFit/>
            </a:bodyPr>
            <a:lstStyle/>
            <a:p>
              <a:pPr eaLnBrk="0" hangingPunct="0">
                <a:spcBef>
                  <a:spcPct val="50000"/>
                </a:spcBef>
                <a:defRPr/>
              </a:pPr>
              <a:r>
                <a:rPr lang="en-US" sz="1600" dirty="0">
                  <a:solidFill>
                    <a:schemeClr val="bg1">
                      <a:lumMod val="20000"/>
                      <a:lumOff val="80000"/>
                    </a:schemeClr>
                  </a:solidFill>
                  <a:latin typeface="Calibri" pitchFamily="34" charset="0"/>
                  <a:cs typeface="Calibri" pitchFamily="34" charset="0"/>
                </a:rPr>
                <a:t>Coding &amp; Testing (Manufacturing) lead time</a:t>
              </a:r>
            </a:p>
          </p:txBody>
        </p:sp>
      </p:grpSp>
      <p:sp>
        <p:nvSpPr>
          <p:cNvPr id="30752" name="Rectangle 32"/>
          <p:cNvSpPr>
            <a:spLocks noChangeArrowheads="1"/>
          </p:cNvSpPr>
          <p:nvPr/>
        </p:nvSpPr>
        <p:spPr bwMode="auto">
          <a:xfrm>
            <a:off x="6629400" y="5334000"/>
            <a:ext cx="1219200" cy="304800"/>
          </a:xfrm>
          <a:prstGeom prst="rect">
            <a:avLst/>
          </a:prstGeom>
          <a:noFill/>
          <a:ln w="9525">
            <a:solidFill>
              <a:srgbClr val="FFFFCC"/>
            </a:solidFill>
            <a:miter lim="800000"/>
            <a:headEnd/>
            <a:tailEn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30753" name="Line 33"/>
          <p:cNvSpPr>
            <a:spLocks noChangeShapeType="1"/>
          </p:cNvSpPr>
          <p:nvPr/>
        </p:nvSpPr>
        <p:spPr bwMode="auto">
          <a:xfrm flipH="1">
            <a:off x="6781800" y="5486400"/>
            <a:ext cx="990600" cy="0"/>
          </a:xfrm>
          <a:prstGeom prst="line">
            <a:avLst/>
          </a:prstGeom>
          <a:noFill/>
          <a:ln w="28575">
            <a:solidFill>
              <a:schemeClr val="accent1"/>
            </a:solidFill>
            <a:round/>
            <a:headEnd/>
            <a:tailEnd type="triangle" w="med" len="med"/>
          </a:ln>
          <a:effectLst/>
        </p:spPr>
        <p:txBody>
          <a:bodyPr wrap="none" anchor="ctr"/>
          <a:lstStyle/>
          <a:p>
            <a:pPr eaLnBrk="0" hangingPunct="0">
              <a:defRPr/>
            </a:pPr>
            <a:endParaRPr lang="en-US" dirty="0">
              <a:solidFill>
                <a:schemeClr val="bg1">
                  <a:lumMod val="20000"/>
                  <a:lumOff val="80000"/>
                </a:schemeClr>
              </a:solidFill>
              <a:latin typeface="Calibri" pitchFamily="34" charset="0"/>
              <a:cs typeface="Calibri" pitchFamily="34" charset="0"/>
            </a:endParaRPr>
          </a:p>
        </p:txBody>
      </p:sp>
      <p:sp>
        <p:nvSpPr>
          <p:cNvPr id="22" name="Text Box 5"/>
          <p:cNvSpPr txBox="1">
            <a:spLocks noChangeArrowheads="1"/>
          </p:cNvSpPr>
          <p:nvPr/>
        </p:nvSpPr>
        <p:spPr bwMode="auto">
          <a:xfrm>
            <a:off x="7812088" y="4724400"/>
            <a:ext cx="1331912" cy="831850"/>
          </a:xfrm>
          <a:prstGeom prst="rect">
            <a:avLst/>
          </a:prstGeom>
          <a:noFill/>
          <a:ln w="9525">
            <a:noFill/>
            <a:miter lim="800000"/>
            <a:headEnd/>
            <a:tailEnd/>
          </a:ln>
          <a:effectLst/>
        </p:spPr>
        <p:txBody>
          <a:bodyPr>
            <a:spAutoFit/>
          </a:bodyPr>
          <a:lstStyle/>
          <a:p>
            <a:pPr eaLnBrk="0" hangingPunct="0">
              <a:spcBef>
                <a:spcPct val="50000"/>
              </a:spcBef>
              <a:defRPr/>
            </a:pPr>
            <a:r>
              <a:rPr lang="en-US" sz="1600" b="1" dirty="0">
                <a:solidFill>
                  <a:schemeClr val="bg1">
                    <a:lumMod val="20000"/>
                    <a:lumOff val="80000"/>
                  </a:schemeClr>
                </a:solidFill>
                <a:latin typeface="Calibri" pitchFamily="34" charset="0"/>
                <a:cs typeface="Calibri" pitchFamily="34" charset="0"/>
              </a:rPr>
              <a:t>Generate  Stability and More values</a:t>
            </a:r>
            <a:endParaRPr lang="en-US" sz="1600" dirty="0">
              <a:solidFill>
                <a:schemeClr val="bg1">
                  <a:lumMod val="20000"/>
                  <a:lumOff val="80000"/>
                </a:schemeClr>
              </a:solidFill>
              <a:latin typeface="Calibri" pitchFamily="34" charset="0"/>
              <a:cs typeface="Calibri" pitchFamily="34" charset="0"/>
            </a:endParaRPr>
          </a:p>
        </p:txBody>
      </p:sp>
      <p:pic>
        <p:nvPicPr>
          <p:cNvPr id="21505"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9792" y="3068960"/>
            <a:ext cx="5707063" cy="7016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bwMode="auto">
          <a:xfrm>
            <a:off x="829469" y="2623565"/>
            <a:ext cx="8103393" cy="156282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dirty="0">
              <a:effectLst>
                <a:outerShdw blurRad="38100" dist="38100" dir="2700000" algn="tl">
                  <a:srgbClr val="000000">
                    <a:alpha val="43137"/>
                  </a:srgbClr>
                </a:outerShdw>
              </a:effectLst>
              <a:latin typeface="Arial" charset="0"/>
              <a:cs typeface="+mn-cs"/>
            </a:endParaRPr>
          </a:p>
        </p:txBody>
      </p:sp>
      <p:sp>
        <p:nvSpPr>
          <p:cNvPr id="36878" name="Text Box 14"/>
          <p:cNvSpPr txBox="1">
            <a:spLocks noChangeArrowheads="1"/>
          </p:cNvSpPr>
          <p:nvPr/>
        </p:nvSpPr>
        <p:spPr bwMode="auto">
          <a:xfrm>
            <a:off x="2412603" y="2907521"/>
            <a:ext cx="5551413" cy="1169551"/>
          </a:xfrm>
          <a:prstGeom prst="rect">
            <a:avLst/>
          </a:prstGeom>
          <a:noFill/>
          <a:ln w="9525">
            <a:solidFill>
              <a:schemeClr val="bg1">
                <a:lumMod val="20000"/>
                <a:lumOff val="80000"/>
              </a:schemeClr>
            </a:solidFill>
            <a:miter lim="800000"/>
            <a:headEnd/>
            <a:tailEnd/>
          </a:ln>
          <a:effectLst/>
        </p:spPr>
        <p:txBody>
          <a:bodyPr wrap="square">
            <a:spAutoFit/>
          </a:bodyPr>
          <a:lstStyle/>
          <a:p>
            <a:pPr eaLnBrk="0" hangingPunct="0">
              <a:spcBef>
                <a:spcPct val="50000"/>
              </a:spcBef>
              <a:defRPr/>
            </a:pPr>
            <a:r>
              <a:rPr lang="en-US" sz="2000" b="1" dirty="0">
                <a:solidFill>
                  <a:schemeClr val="bg1">
                    <a:lumMod val="20000"/>
                    <a:lumOff val="80000"/>
                  </a:schemeClr>
                </a:solidFill>
                <a:latin typeface="Calibri" pitchFamily="34" charset="0"/>
                <a:cs typeface="Calibri" pitchFamily="34" charset="0"/>
              </a:rPr>
              <a:t>To Sustain : </a:t>
            </a:r>
            <a:r>
              <a:rPr lang="en-US" sz="2000" dirty="0">
                <a:solidFill>
                  <a:schemeClr val="bg1">
                    <a:lumMod val="20000"/>
                    <a:lumOff val="80000"/>
                  </a:schemeClr>
                </a:solidFill>
                <a:latin typeface="Calibri" pitchFamily="34" charset="0"/>
                <a:cs typeface="Calibri" pitchFamily="34" charset="0"/>
              </a:rPr>
              <a:t>This is a way of life.</a:t>
            </a:r>
            <a:endParaRPr lang="en-US" sz="2000" b="1" dirty="0">
              <a:solidFill>
                <a:schemeClr val="bg1">
                  <a:lumMod val="20000"/>
                  <a:lumOff val="80000"/>
                </a:schemeClr>
              </a:solidFill>
              <a:latin typeface="Calibri" pitchFamily="34" charset="0"/>
              <a:cs typeface="Calibri" pitchFamily="34" charset="0"/>
            </a:endParaRPr>
          </a:p>
          <a:p>
            <a:pPr eaLnBrk="0" hangingPunct="0">
              <a:spcBef>
                <a:spcPct val="50000"/>
              </a:spcBef>
              <a:defRPr/>
            </a:pPr>
            <a:r>
              <a:rPr lang="en-US" sz="2000" dirty="0">
                <a:solidFill>
                  <a:schemeClr val="bg1">
                    <a:lumMod val="20000"/>
                    <a:lumOff val="80000"/>
                  </a:schemeClr>
                </a:solidFill>
                <a:latin typeface="Calibri" pitchFamily="34" charset="0"/>
                <a:cs typeface="Calibri" pitchFamily="34" charset="0"/>
              </a:rPr>
              <a:t>Learn continuously and do without being told. Take  proactive steps and preventative measures. </a:t>
            </a:r>
          </a:p>
        </p:txBody>
      </p:sp>
      <p:sp>
        <p:nvSpPr>
          <p:cNvPr id="36869" name="Text Box 5"/>
          <p:cNvSpPr txBox="1">
            <a:spLocks noChangeArrowheads="1"/>
          </p:cNvSpPr>
          <p:nvPr/>
        </p:nvSpPr>
        <p:spPr bwMode="auto">
          <a:xfrm>
            <a:off x="4355989" y="6239272"/>
            <a:ext cx="1584325" cy="646112"/>
          </a:xfrm>
          <a:prstGeom prst="rect">
            <a:avLst/>
          </a:prstGeom>
          <a:noFill/>
          <a:ln w="9525">
            <a:solidFill>
              <a:schemeClr val="bg1">
                <a:lumMod val="20000"/>
                <a:lumOff val="80000"/>
              </a:schemeClr>
            </a:solidFill>
            <a:miter lim="800000"/>
            <a:headEnd/>
            <a:tailEnd/>
          </a:ln>
          <a:effectLst/>
        </p:spPr>
        <p:txBody>
          <a:bodyPr>
            <a:spAutoFit/>
          </a:bodyPr>
          <a:lstStyle/>
          <a:p>
            <a:pPr eaLnBrk="0" hangingPunct="0">
              <a:spcBef>
                <a:spcPct val="50000"/>
              </a:spcBef>
              <a:defRPr/>
            </a:pPr>
            <a:r>
              <a:rPr lang="en-US" sz="3600" dirty="0">
                <a:solidFill>
                  <a:schemeClr val="bg1">
                    <a:lumMod val="20000"/>
                    <a:lumOff val="80000"/>
                  </a:schemeClr>
                </a:solidFill>
                <a:latin typeface="Calibri" pitchFamily="34" charset="0"/>
                <a:cs typeface="Calibri" pitchFamily="34" charset="0"/>
              </a:rPr>
              <a:t>The 5 S</a:t>
            </a:r>
          </a:p>
        </p:txBody>
      </p:sp>
      <p:sp>
        <p:nvSpPr>
          <p:cNvPr id="36870" name="Line 6"/>
          <p:cNvSpPr>
            <a:spLocks noChangeShapeType="1"/>
          </p:cNvSpPr>
          <p:nvPr/>
        </p:nvSpPr>
        <p:spPr bwMode="auto">
          <a:xfrm flipH="1">
            <a:off x="2483768" y="3356992"/>
            <a:ext cx="1600200" cy="0"/>
          </a:xfrm>
          <a:prstGeom prst="line">
            <a:avLst/>
          </a:prstGeom>
          <a:noFill/>
          <a:ln w="38100">
            <a:solidFill>
              <a:schemeClr val="bg1">
                <a:lumMod val="20000"/>
                <a:lumOff val="80000"/>
              </a:schemeClr>
            </a:solidFill>
            <a:round/>
            <a:headEnd/>
            <a:tailEnd/>
          </a:ln>
          <a:effectLst/>
        </p:spPr>
        <p:txBody>
          <a:bodyPr anchor="ctr">
            <a:spAutoFit/>
          </a:bodyPr>
          <a:lstStyle/>
          <a:p>
            <a:pPr eaLnBrk="0" hangingPunct="0">
              <a:defRPr/>
            </a:pPr>
            <a:endParaRPr lang="en-US" sz="2000" dirty="0">
              <a:solidFill>
                <a:schemeClr val="bg1">
                  <a:lumMod val="20000"/>
                  <a:lumOff val="80000"/>
                </a:schemeClr>
              </a:solidFill>
              <a:latin typeface="Calibri" pitchFamily="34" charset="0"/>
              <a:cs typeface="Calibri" pitchFamily="34" charset="0"/>
            </a:endParaRPr>
          </a:p>
        </p:txBody>
      </p:sp>
      <p:sp>
        <p:nvSpPr>
          <p:cNvPr id="36871" name="Line 7"/>
          <p:cNvSpPr>
            <a:spLocks noChangeShapeType="1"/>
          </p:cNvSpPr>
          <p:nvPr/>
        </p:nvSpPr>
        <p:spPr bwMode="auto">
          <a:xfrm flipH="1" flipV="1">
            <a:off x="4284663" y="3356992"/>
            <a:ext cx="1755832" cy="0"/>
          </a:xfrm>
          <a:prstGeom prst="line">
            <a:avLst/>
          </a:prstGeom>
          <a:noFill/>
          <a:ln w="38100">
            <a:solidFill>
              <a:schemeClr val="bg1">
                <a:lumMod val="20000"/>
                <a:lumOff val="80000"/>
              </a:schemeClr>
            </a:solidFill>
            <a:round/>
            <a:headEnd/>
            <a:tailEnd/>
          </a:ln>
          <a:effectLst/>
        </p:spPr>
        <p:txBody>
          <a:bodyPr wrap="square" anchor="ctr">
            <a:spAutoFit/>
          </a:bodyPr>
          <a:lstStyle/>
          <a:p>
            <a:pPr eaLnBrk="0" hangingPunct="0">
              <a:defRPr/>
            </a:pPr>
            <a:endParaRPr lang="en-US" sz="2000" dirty="0">
              <a:solidFill>
                <a:schemeClr val="bg1">
                  <a:lumMod val="20000"/>
                  <a:lumOff val="80000"/>
                </a:schemeClr>
              </a:solidFill>
              <a:latin typeface="Calibri" pitchFamily="34" charset="0"/>
              <a:cs typeface="Calibri" pitchFamily="34" charset="0"/>
            </a:endParaRPr>
          </a:p>
        </p:txBody>
      </p:sp>
      <p:sp>
        <p:nvSpPr>
          <p:cNvPr id="36872" name="Line 8"/>
          <p:cNvSpPr>
            <a:spLocks noChangeShapeType="1"/>
          </p:cNvSpPr>
          <p:nvPr/>
        </p:nvSpPr>
        <p:spPr bwMode="auto">
          <a:xfrm>
            <a:off x="4137819" y="4186391"/>
            <a:ext cx="4763" cy="1744662"/>
          </a:xfrm>
          <a:prstGeom prst="line">
            <a:avLst/>
          </a:prstGeom>
          <a:noFill/>
          <a:ln w="38100">
            <a:solidFill>
              <a:schemeClr val="bg1">
                <a:lumMod val="20000"/>
                <a:lumOff val="80000"/>
              </a:schemeClr>
            </a:solidFill>
            <a:round/>
            <a:headEnd/>
            <a:tailEnd/>
          </a:ln>
          <a:effectLst/>
        </p:spPr>
        <p:txBody>
          <a:bodyPr anchor="ctr">
            <a:spAutoFit/>
          </a:bodyPr>
          <a:lstStyle/>
          <a:p>
            <a:pPr eaLnBrk="0" hangingPunct="0">
              <a:defRPr/>
            </a:pPr>
            <a:endParaRPr lang="en-US" sz="2000" dirty="0">
              <a:solidFill>
                <a:schemeClr val="bg1">
                  <a:lumMod val="20000"/>
                  <a:lumOff val="80000"/>
                </a:schemeClr>
              </a:solidFill>
              <a:latin typeface="Calibri" pitchFamily="34" charset="0"/>
              <a:cs typeface="Calibri" pitchFamily="34" charset="0"/>
            </a:endParaRPr>
          </a:p>
        </p:txBody>
      </p:sp>
      <p:sp>
        <p:nvSpPr>
          <p:cNvPr id="36873" name="Line 9"/>
          <p:cNvSpPr>
            <a:spLocks noChangeShapeType="1"/>
          </p:cNvSpPr>
          <p:nvPr/>
        </p:nvSpPr>
        <p:spPr bwMode="auto">
          <a:xfrm flipH="1">
            <a:off x="4150537" y="1313020"/>
            <a:ext cx="0" cy="1536700"/>
          </a:xfrm>
          <a:prstGeom prst="line">
            <a:avLst/>
          </a:prstGeom>
          <a:noFill/>
          <a:ln w="38100">
            <a:solidFill>
              <a:schemeClr val="bg1">
                <a:lumMod val="20000"/>
                <a:lumOff val="80000"/>
              </a:schemeClr>
            </a:solidFill>
            <a:round/>
            <a:headEnd/>
            <a:tailEnd/>
          </a:ln>
          <a:effectLst/>
        </p:spPr>
        <p:txBody>
          <a:bodyPr anchor="ctr">
            <a:spAutoFit/>
          </a:bodyPr>
          <a:lstStyle/>
          <a:p>
            <a:pPr eaLnBrk="0" hangingPunct="0">
              <a:defRPr/>
            </a:pPr>
            <a:endParaRPr lang="en-US" sz="2000" dirty="0">
              <a:solidFill>
                <a:schemeClr val="bg1">
                  <a:lumMod val="20000"/>
                  <a:lumOff val="80000"/>
                </a:schemeClr>
              </a:solidFill>
              <a:latin typeface="Calibri" pitchFamily="34" charset="0"/>
              <a:cs typeface="Calibri" pitchFamily="34" charset="0"/>
            </a:endParaRPr>
          </a:p>
        </p:txBody>
      </p:sp>
      <p:sp>
        <p:nvSpPr>
          <p:cNvPr id="36874" name="Text Box 10"/>
          <p:cNvSpPr txBox="1">
            <a:spLocks noChangeArrowheads="1"/>
          </p:cNvSpPr>
          <p:nvPr/>
        </p:nvSpPr>
        <p:spPr bwMode="auto">
          <a:xfrm>
            <a:off x="829469" y="1342389"/>
            <a:ext cx="3166269" cy="1477963"/>
          </a:xfrm>
          <a:prstGeom prst="rect">
            <a:avLst/>
          </a:prstGeom>
          <a:noFill/>
          <a:ln w="9525">
            <a:solidFill>
              <a:schemeClr val="bg1">
                <a:lumMod val="20000"/>
                <a:lumOff val="80000"/>
              </a:schemeClr>
            </a:solidFill>
            <a:miter lim="800000"/>
            <a:headEnd/>
            <a:tailEnd/>
          </a:ln>
          <a:effectLst/>
        </p:spPr>
        <p:txBody>
          <a:bodyPr wrap="square">
            <a:spAutoFit/>
          </a:bodyPr>
          <a:lstStyle/>
          <a:p>
            <a:pPr eaLnBrk="0" hangingPunct="0">
              <a:spcBef>
                <a:spcPct val="50000"/>
              </a:spcBef>
              <a:defRPr/>
            </a:pPr>
            <a:r>
              <a:rPr lang="en-US" sz="2000" b="1" dirty="0">
                <a:solidFill>
                  <a:schemeClr val="bg1">
                    <a:lumMod val="20000"/>
                    <a:lumOff val="80000"/>
                  </a:schemeClr>
                </a:solidFill>
                <a:latin typeface="Calibri" pitchFamily="34" charset="0"/>
                <a:cs typeface="Calibri" pitchFamily="34" charset="0"/>
              </a:rPr>
              <a:t>(To Sort )/Do a sequencing and prioritizing Tasks</a:t>
            </a:r>
          </a:p>
          <a:p>
            <a:pPr eaLnBrk="0" hangingPunct="0">
              <a:spcBef>
                <a:spcPct val="50000"/>
              </a:spcBef>
              <a:defRPr/>
            </a:pPr>
            <a:r>
              <a:rPr lang="en-US" sz="2000" dirty="0">
                <a:solidFill>
                  <a:schemeClr val="bg1">
                    <a:lumMod val="20000"/>
                    <a:lumOff val="80000"/>
                  </a:schemeClr>
                </a:solidFill>
                <a:latin typeface="Calibri" pitchFamily="34" charset="0"/>
                <a:cs typeface="Calibri" pitchFamily="34" charset="0"/>
              </a:rPr>
              <a:t>Eliminate what’s not absolutely necessary.</a:t>
            </a:r>
          </a:p>
        </p:txBody>
      </p:sp>
      <p:sp>
        <p:nvSpPr>
          <p:cNvPr id="36875" name="Text Box 11"/>
          <p:cNvSpPr txBox="1">
            <a:spLocks noChangeArrowheads="1"/>
          </p:cNvSpPr>
          <p:nvPr/>
        </p:nvSpPr>
        <p:spPr bwMode="auto">
          <a:xfrm>
            <a:off x="829469" y="4140574"/>
            <a:ext cx="3166269" cy="2462213"/>
          </a:xfrm>
          <a:prstGeom prst="rect">
            <a:avLst/>
          </a:prstGeom>
          <a:noFill/>
          <a:ln w="9525">
            <a:solidFill>
              <a:schemeClr val="bg1">
                <a:lumMod val="20000"/>
                <a:lumOff val="80000"/>
              </a:schemeClr>
            </a:solidFill>
            <a:miter lim="800000"/>
            <a:headEnd/>
            <a:tailEnd/>
          </a:ln>
          <a:effectLst/>
        </p:spPr>
        <p:txBody>
          <a:bodyPr wrap="square">
            <a:spAutoFit/>
          </a:bodyPr>
          <a:lstStyle/>
          <a:p>
            <a:pPr eaLnBrk="0" hangingPunct="0">
              <a:lnSpc>
                <a:spcPct val="80000"/>
              </a:lnSpc>
              <a:spcBef>
                <a:spcPct val="50000"/>
              </a:spcBef>
              <a:defRPr/>
            </a:pPr>
            <a:r>
              <a:rPr lang="en-US" sz="2000" b="1" dirty="0">
                <a:solidFill>
                  <a:schemeClr val="bg1">
                    <a:lumMod val="20000"/>
                    <a:lumOff val="80000"/>
                  </a:schemeClr>
                </a:solidFill>
                <a:latin typeface="Calibri" pitchFamily="34" charset="0"/>
                <a:cs typeface="Calibri" pitchFamily="34" charset="0"/>
              </a:rPr>
              <a:t>(To Sanitize) / To Standardize / To Look in for Health of Portfolios</a:t>
            </a:r>
          </a:p>
          <a:p>
            <a:pPr eaLnBrk="0" hangingPunct="0">
              <a:lnSpc>
                <a:spcPct val="80000"/>
              </a:lnSpc>
              <a:spcBef>
                <a:spcPct val="50000"/>
              </a:spcBef>
              <a:defRPr/>
            </a:pPr>
            <a:r>
              <a:rPr lang="en-US" sz="2000" dirty="0">
                <a:solidFill>
                  <a:schemeClr val="bg1">
                    <a:lumMod val="20000"/>
                    <a:lumOff val="80000"/>
                  </a:schemeClr>
                </a:solidFill>
                <a:latin typeface="Calibri" pitchFamily="34" charset="0"/>
                <a:cs typeface="Calibri" pitchFamily="34" charset="0"/>
              </a:rPr>
              <a:t>Improve Dashboards. Be organized. No need to reinvent wheels, but innovate through brainstorming and group discussions</a:t>
            </a:r>
          </a:p>
        </p:txBody>
      </p:sp>
      <p:sp>
        <p:nvSpPr>
          <p:cNvPr id="36876" name="Text Box 12"/>
          <p:cNvSpPr txBox="1">
            <a:spLocks noChangeArrowheads="1"/>
          </p:cNvSpPr>
          <p:nvPr/>
        </p:nvSpPr>
        <p:spPr bwMode="auto">
          <a:xfrm>
            <a:off x="4324349" y="1347212"/>
            <a:ext cx="4608513" cy="1231900"/>
          </a:xfrm>
          <a:prstGeom prst="rect">
            <a:avLst/>
          </a:prstGeom>
          <a:noFill/>
          <a:ln w="9525">
            <a:solidFill>
              <a:schemeClr val="bg1">
                <a:lumMod val="20000"/>
                <a:lumOff val="80000"/>
              </a:schemeClr>
            </a:solidFill>
            <a:miter lim="800000"/>
            <a:headEnd/>
            <a:tailEnd/>
          </a:ln>
          <a:effectLst/>
        </p:spPr>
        <p:txBody>
          <a:bodyPr>
            <a:spAutoFit/>
          </a:bodyPr>
          <a:lstStyle/>
          <a:p>
            <a:pPr eaLnBrk="0" hangingPunct="0">
              <a:lnSpc>
                <a:spcPct val="80000"/>
              </a:lnSpc>
              <a:spcBef>
                <a:spcPct val="50000"/>
              </a:spcBef>
              <a:defRPr/>
            </a:pPr>
            <a:r>
              <a:rPr lang="en-US" sz="2000" b="1" dirty="0">
                <a:solidFill>
                  <a:schemeClr val="bg1">
                    <a:lumMod val="20000"/>
                    <a:lumOff val="80000"/>
                  </a:schemeClr>
                </a:solidFill>
                <a:latin typeface="Calibri" pitchFamily="34" charset="0"/>
                <a:cs typeface="Calibri" pitchFamily="34" charset="0"/>
              </a:rPr>
              <a:t>(To Straighten) / To Set In Order / To Allocate and Distribute Tasks</a:t>
            </a:r>
          </a:p>
          <a:p>
            <a:pPr eaLnBrk="0" hangingPunct="0">
              <a:lnSpc>
                <a:spcPct val="80000"/>
              </a:lnSpc>
              <a:spcBef>
                <a:spcPct val="50000"/>
              </a:spcBef>
              <a:defRPr/>
            </a:pPr>
            <a:r>
              <a:rPr lang="en-US" sz="2000" dirty="0">
                <a:solidFill>
                  <a:schemeClr val="bg1">
                    <a:lumMod val="20000"/>
                    <a:lumOff val="80000"/>
                  </a:schemeClr>
                </a:solidFill>
                <a:latin typeface="Calibri" pitchFamily="34" charset="0"/>
                <a:cs typeface="Calibri" pitchFamily="34" charset="0"/>
              </a:rPr>
              <a:t>Ensure space for each thing, and a thing for each space. No more searching.</a:t>
            </a:r>
          </a:p>
        </p:txBody>
      </p:sp>
      <p:sp>
        <p:nvSpPr>
          <p:cNvPr id="36877" name="Text Box 13"/>
          <p:cNvSpPr txBox="1">
            <a:spLocks noChangeArrowheads="1"/>
          </p:cNvSpPr>
          <p:nvPr/>
        </p:nvSpPr>
        <p:spPr bwMode="auto">
          <a:xfrm>
            <a:off x="4284663" y="4152148"/>
            <a:ext cx="4648199" cy="1969770"/>
          </a:xfrm>
          <a:prstGeom prst="rect">
            <a:avLst/>
          </a:prstGeom>
          <a:noFill/>
          <a:ln w="9525">
            <a:solidFill>
              <a:schemeClr val="bg1">
                <a:lumMod val="20000"/>
                <a:lumOff val="80000"/>
              </a:schemeClr>
            </a:solidFill>
            <a:miter lim="800000"/>
            <a:headEnd/>
            <a:tailEnd/>
          </a:ln>
          <a:effectLst/>
        </p:spPr>
        <p:txBody>
          <a:bodyPr wrap="square">
            <a:spAutoFit/>
          </a:bodyPr>
          <a:lstStyle/>
          <a:p>
            <a:pPr eaLnBrk="0" hangingPunct="0">
              <a:lnSpc>
                <a:spcPct val="80000"/>
              </a:lnSpc>
              <a:spcBef>
                <a:spcPct val="50000"/>
              </a:spcBef>
              <a:defRPr/>
            </a:pPr>
            <a:r>
              <a:rPr lang="en-US" sz="2000" b="1" dirty="0">
                <a:solidFill>
                  <a:schemeClr val="bg1">
                    <a:lumMod val="20000"/>
                    <a:lumOff val="80000"/>
                  </a:schemeClr>
                </a:solidFill>
                <a:latin typeface="Calibri" pitchFamily="34" charset="0"/>
                <a:cs typeface="Calibri" pitchFamily="34" charset="0"/>
              </a:rPr>
              <a:t>(To Sweep) / To Shine / To Re-factor / To Archive and  To Enhance 6 Ms </a:t>
            </a:r>
            <a:r>
              <a:rPr lang="en-US" sz="1800" b="1" dirty="0">
                <a:solidFill>
                  <a:schemeClr val="bg1">
                    <a:lumMod val="20000"/>
                    <a:lumOff val="80000"/>
                  </a:schemeClr>
                </a:solidFill>
                <a:latin typeface="Calibri" pitchFamily="34" charset="0"/>
                <a:cs typeface="Calibri" pitchFamily="34" charset="0"/>
              </a:rPr>
              <a:t>(</a:t>
            </a:r>
            <a:r>
              <a:rPr lang="en-US" sz="2000" b="1" dirty="0">
                <a:solidFill>
                  <a:schemeClr val="bg1">
                    <a:lumMod val="20000"/>
                    <a:lumOff val="80000"/>
                  </a:schemeClr>
                </a:solidFill>
                <a:latin typeface="Calibri" pitchFamily="34" charset="0"/>
                <a:cs typeface="Calibri" pitchFamily="34" charset="0"/>
              </a:rPr>
              <a:t>Man, Machine, Material, Method, Measurement and Money</a:t>
            </a:r>
            <a:r>
              <a:rPr lang="en-US" sz="1800" b="1" dirty="0">
                <a:solidFill>
                  <a:schemeClr val="bg1">
                    <a:lumMod val="20000"/>
                    <a:lumOff val="80000"/>
                  </a:schemeClr>
                </a:solidFill>
                <a:latin typeface="Calibri" pitchFamily="34" charset="0"/>
                <a:cs typeface="Calibri" pitchFamily="34" charset="0"/>
              </a:rPr>
              <a:t>) </a:t>
            </a:r>
          </a:p>
          <a:p>
            <a:pPr eaLnBrk="0" hangingPunct="0">
              <a:lnSpc>
                <a:spcPct val="80000"/>
              </a:lnSpc>
              <a:spcBef>
                <a:spcPct val="50000"/>
              </a:spcBef>
              <a:defRPr/>
            </a:pPr>
            <a:r>
              <a:rPr lang="en-US" sz="2000" dirty="0">
                <a:solidFill>
                  <a:schemeClr val="bg1">
                    <a:lumMod val="20000"/>
                    <a:lumOff val="80000"/>
                  </a:schemeClr>
                </a:solidFill>
                <a:latin typeface="Calibri" pitchFamily="34" charset="0"/>
                <a:cs typeface="Calibri" pitchFamily="34" charset="0"/>
              </a:rPr>
              <a:t>Maintain a clean and orderly space to make problems easily identifiable. Eliminate rejects and scrap.</a:t>
            </a:r>
          </a:p>
        </p:txBody>
      </p:sp>
      <p:sp>
        <p:nvSpPr>
          <p:cNvPr id="15" name="Title 14"/>
          <p:cNvSpPr>
            <a:spLocks noGrp="1"/>
          </p:cNvSpPr>
          <p:nvPr>
            <p:ph type="title"/>
          </p:nvPr>
        </p:nvSpPr>
        <p:spPr/>
        <p:txBody>
          <a:bodyPr/>
          <a:lstStyle/>
          <a:p>
            <a:pPr>
              <a:defRPr/>
            </a:pPr>
            <a:r>
              <a:rPr lang="en-US" sz="4000" b="1" dirty="0">
                <a:solidFill>
                  <a:schemeClr val="bg1">
                    <a:lumMod val="20000"/>
                    <a:lumOff val="80000"/>
                  </a:schemeClr>
                </a:solidFill>
                <a:cs typeface="Calibri" pitchFamily="34" charset="0"/>
              </a:rPr>
              <a:t>Apply 3 </a:t>
            </a:r>
            <a:r>
              <a:rPr lang="en-US" sz="3600" b="1" dirty="0">
                <a:solidFill>
                  <a:schemeClr val="bg1">
                    <a:lumMod val="20000"/>
                    <a:lumOff val="80000"/>
                  </a:schemeClr>
                </a:solidFill>
                <a:cs typeface="Calibri" pitchFamily="34" charset="0"/>
              </a:rPr>
              <a:t>MUs</a:t>
            </a:r>
            <a:r>
              <a:rPr lang="en-US" sz="4000" b="1" dirty="0">
                <a:solidFill>
                  <a:schemeClr val="bg1">
                    <a:lumMod val="20000"/>
                    <a:lumOff val="80000"/>
                  </a:schemeClr>
                </a:solidFill>
                <a:cs typeface="Calibri" pitchFamily="34" charset="0"/>
              </a:rPr>
              <a:t> in 5 S</a:t>
            </a:r>
          </a:p>
        </p:txBody>
      </p:sp>
      <p:sp>
        <p:nvSpPr>
          <p:cNvPr id="14" name="Text Box 5">
            <a:extLst>
              <a:ext uri="{FF2B5EF4-FFF2-40B4-BE49-F238E27FC236}">
                <a16:creationId xmlns:a16="http://schemas.microsoft.com/office/drawing/2014/main" id="{731A5DA8-E5D8-4FA2-B3C9-C1F6A046BD57}"/>
              </a:ext>
            </a:extLst>
          </p:cNvPr>
          <p:cNvSpPr txBox="1">
            <a:spLocks noChangeArrowheads="1"/>
          </p:cNvSpPr>
          <p:nvPr/>
        </p:nvSpPr>
        <p:spPr bwMode="auto">
          <a:xfrm>
            <a:off x="6156325" y="6239053"/>
            <a:ext cx="2776537" cy="646331"/>
          </a:xfrm>
          <a:prstGeom prst="rect">
            <a:avLst/>
          </a:prstGeom>
          <a:noFill/>
          <a:ln w="9525">
            <a:solidFill>
              <a:schemeClr val="bg1">
                <a:lumMod val="20000"/>
                <a:lumOff val="80000"/>
              </a:schemeClr>
            </a:solidFill>
            <a:miter lim="800000"/>
            <a:headEnd/>
            <a:tailEnd/>
          </a:ln>
          <a:effectLst/>
        </p:spPr>
        <p:txBody>
          <a:bodyPr wrap="square">
            <a:spAutoFit/>
          </a:bodyPr>
          <a:lstStyle/>
          <a:p>
            <a:pPr eaLnBrk="0" hangingPunct="0">
              <a:spcBef>
                <a:spcPct val="50000"/>
              </a:spcBef>
              <a:defRPr/>
            </a:pPr>
            <a:r>
              <a:rPr lang="en-US" sz="3600" dirty="0">
                <a:solidFill>
                  <a:schemeClr val="bg1">
                    <a:lumMod val="20000"/>
                    <a:lumOff val="80000"/>
                  </a:schemeClr>
                </a:solidFill>
                <a:latin typeface="Calibri" pitchFamily="34" charset="0"/>
                <a:cs typeface="Calibri" pitchFamily="34" charset="0"/>
              </a:rPr>
              <a:t>+Safety 6 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1116013" y="0"/>
            <a:ext cx="7826375" cy="1376363"/>
          </a:xfrm>
        </p:spPr>
        <p:txBody>
          <a:bodyPr lIns="92075" tIns="46038" rIns="92075" bIns="46038"/>
          <a:lstStyle/>
          <a:p>
            <a:r>
              <a:rPr lang="en-US" sz="3200" b="1" dirty="0">
                <a:latin typeface="Calibri" pitchFamily="34" charset="0"/>
                <a:cs typeface="Calibri" pitchFamily="34" charset="0"/>
              </a:rPr>
              <a:t>Identify 9 Areas to Apply 5S in 3 MUs</a:t>
            </a:r>
          </a:p>
        </p:txBody>
      </p:sp>
      <p:sp>
        <p:nvSpPr>
          <p:cNvPr id="2052" name="Text Box 5"/>
          <p:cNvSpPr txBox="1">
            <a:spLocks noChangeArrowheads="1"/>
          </p:cNvSpPr>
          <p:nvPr/>
        </p:nvSpPr>
        <p:spPr bwMode="auto">
          <a:xfrm>
            <a:off x="7667625" y="0"/>
            <a:ext cx="1152525" cy="307975"/>
          </a:xfrm>
          <a:prstGeom prst="rect">
            <a:avLst/>
          </a:prstGeom>
          <a:noFill/>
          <a:ln w="9525">
            <a:noFill/>
            <a:miter lim="800000"/>
            <a:headEnd/>
            <a:tailEnd/>
          </a:ln>
        </p:spPr>
        <p:txBody>
          <a:bodyPr>
            <a:spAutoFit/>
          </a:bodyPr>
          <a:lstStyle/>
          <a:p>
            <a:pPr eaLnBrk="0" hangingPunct="0">
              <a:spcBef>
                <a:spcPct val="50000"/>
              </a:spcBef>
            </a:pPr>
            <a:r>
              <a:rPr lang="en-US" sz="1400" dirty="0">
                <a:latin typeface="Calibri" pitchFamily="34" charset="0"/>
                <a:cs typeface="Calibri" pitchFamily="34" charset="0"/>
              </a:rPr>
              <a:t>Think Break</a:t>
            </a: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dirty="0">
              <a:latin typeface="Arial" charset="0"/>
            </a:endParaRPr>
          </a:p>
        </p:txBody>
      </p:sp>
      <p:sp>
        <p:nvSpPr>
          <p:cNvPr id="7" name="Rectangle 3"/>
          <p:cNvSpPr txBox="1">
            <a:spLocks noChangeArrowheads="1"/>
          </p:cNvSpPr>
          <p:nvPr/>
        </p:nvSpPr>
        <p:spPr>
          <a:xfrm>
            <a:off x="899592" y="1340768"/>
            <a:ext cx="7993063" cy="5112568"/>
          </a:xfrm>
          <a:prstGeom prst="rect">
            <a:avLst/>
          </a:prstGeom>
        </p:spPr>
        <p:txBody>
          <a:bodyPr/>
          <a:lstStyle/>
          <a:p>
            <a:pPr marL="457200" indent="-457200" eaLnBrk="0" hangingPunct="0">
              <a:spcBef>
                <a:spcPct val="20000"/>
              </a:spcBef>
              <a:buFontTx/>
              <a:buChar char="•"/>
              <a:defRPr/>
            </a:pPr>
            <a:r>
              <a:rPr lang="en-US" sz="1600" kern="0" dirty="0">
                <a:solidFill>
                  <a:srgbClr val="FFFFFF"/>
                </a:solidFill>
                <a:latin typeface="Calibri" pitchFamily="34" charset="0"/>
                <a:cs typeface="Calibri" pitchFamily="34" charset="0"/>
              </a:rPr>
              <a:t>Excessive Processing: Redundant and unnecessary process steps, excess processing, excess checking and inspection. Excess use of energy of all types. </a:t>
            </a:r>
          </a:p>
          <a:p>
            <a:pPr marL="457200" indent="-457200" eaLnBrk="0" hangingPunct="0">
              <a:spcBef>
                <a:spcPct val="20000"/>
              </a:spcBef>
              <a:buFontTx/>
              <a:buChar char="•"/>
              <a:defRPr/>
            </a:pPr>
            <a:r>
              <a:rPr lang="en-US" sz="1600" kern="0" dirty="0">
                <a:solidFill>
                  <a:srgbClr val="FFFFFF"/>
                </a:solidFill>
                <a:latin typeface="Calibri" pitchFamily="34" charset="0"/>
                <a:cs typeface="Calibri" pitchFamily="34" charset="0"/>
              </a:rPr>
              <a:t>Correction (Defects): Re-do’s, fix-ups, returns, mark-downs, managing complaints.</a:t>
            </a:r>
          </a:p>
          <a:p>
            <a:pPr marL="457200" indent="-457200" eaLnBrk="0" hangingPunct="0">
              <a:spcBef>
                <a:spcPct val="20000"/>
              </a:spcBef>
              <a:buFontTx/>
              <a:buChar char="•"/>
              <a:defRPr/>
            </a:pPr>
            <a:r>
              <a:rPr lang="en-US" sz="1600" kern="0" dirty="0">
                <a:solidFill>
                  <a:srgbClr val="FFFFFF"/>
                </a:solidFill>
                <a:latin typeface="Calibri" pitchFamily="34" charset="0"/>
                <a:cs typeface="Calibri" pitchFamily="34" charset="0"/>
              </a:rPr>
              <a:t>Frequent / Multiple versions of Releases un hope to test full coverage leading to residual issues (Over Production Storage, Meet customer requirements, Pull production from Customer demand)</a:t>
            </a:r>
          </a:p>
          <a:p>
            <a:pPr marL="457200" indent="-457200" eaLnBrk="0" hangingPunct="0">
              <a:spcBef>
                <a:spcPct val="20000"/>
              </a:spcBef>
              <a:buFontTx/>
              <a:buChar char="•"/>
              <a:defRPr/>
            </a:pPr>
            <a:r>
              <a:rPr lang="en-US" sz="1600" kern="0" dirty="0">
                <a:solidFill>
                  <a:srgbClr val="FFFFFF"/>
                </a:solidFill>
                <a:latin typeface="Calibri" pitchFamily="34" charset="0"/>
                <a:cs typeface="Calibri" pitchFamily="34" charset="0"/>
              </a:rPr>
              <a:t>Waiting Delays and Search Time (Movement): Time spent looking for information, people, supplies, and equipment. Also Miscommunication, Misinformation, Fear to Exchange Knowledge (Motions, Empower workers)</a:t>
            </a:r>
          </a:p>
          <a:p>
            <a:pPr marL="457200" indent="-457200" eaLnBrk="0" hangingPunct="0">
              <a:spcBef>
                <a:spcPct val="20000"/>
              </a:spcBef>
              <a:buFontTx/>
              <a:buChar char="•"/>
              <a:defRPr/>
            </a:pPr>
            <a:r>
              <a:rPr lang="en-US" sz="1600" kern="0" dirty="0">
                <a:solidFill>
                  <a:srgbClr val="FFFFFF"/>
                </a:solidFill>
                <a:latin typeface="Calibri" pitchFamily="34" charset="0"/>
                <a:cs typeface="Calibri" pitchFamily="34" charset="0"/>
              </a:rPr>
              <a:t>Load </a:t>
            </a:r>
            <a:r>
              <a:rPr lang="en-US" sz="1600" kern="0">
                <a:solidFill>
                  <a:srgbClr val="FFFFFF"/>
                </a:solidFill>
                <a:latin typeface="Calibri" pitchFamily="34" charset="0"/>
                <a:cs typeface="Calibri" pitchFamily="34" charset="0"/>
              </a:rPr>
              <a:t>balancing, Configuration </a:t>
            </a:r>
            <a:r>
              <a:rPr lang="en-US" sz="1600" kern="0" dirty="0">
                <a:solidFill>
                  <a:srgbClr val="FFFFFF"/>
                </a:solidFill>
                <a:latin typeface="Calibri" pitchFamily="34" charset="0"/>
                <a:cs typeface="Calibri" pitchFamily="34" charset="0"/>
              </a:rPr>
              <a:t>Items  from One Stage to Another Stage (Transportation)</a:t>
            </a:r>
          </a:p>
          <a:p>
            <a:pPr marL="457200" indent="-457200" eaLnBrk="0" hangingPunct="0">
              <a:spcBef>
                <a:spcPct val="20000"/>
              </a:spcBef>
              <a:buFontTx/>
              <a:buChar char="•"/>
              <a:defRPr/>
            </a:pPr>
            <a:r>
              <a:rPr lang="en-US" sz="1600" kern="0" dirty="0">
                <a:solidFill>
                  <a:srgbClr val="FFFFFF"/>
                </a:solidFill>
                <a:latin typeface="Calibri" pitchFamily="34" charset="0"/>
                <a:cs typeface="Calibri" pitchFamily="34" charset="0"/>
              </a:rPr>
              <a:t>Difficult Process and </a:t>
            </a:r>
            <a:r>
              <a:rPr lang="en-US" sz="1600" kern="0" dirty="0">
                <a:solidFill>
                  <a:srgbClr val="FFFFFF"/>
                </a:solidFill>
                <a:latin typeface="Calibri" pitchFamily="34" charset="0"/>
                <a:cs typeface="+mn-cs"/>
              </a:rPr>
              <a:t>Complexity: Complex process flows. Confusing product and service choices. Organizational boundaries, which introduce inefficiencies and frustrate any sense of accomplishment (Do the right the first time, Design for rapid change over)</a:t>
            </a:r>
          </a:p>
          <a:p>
            <a:pPr marL="457200" indent="-457200" eaLnBrk="0" hangingPunct="0">
              <a:spcBef>
                <a:spcPct val="20000"/>
              </a:spcBef>
              <a:buFontTx/>
              <a:buChar char="•"/>
              <a:defRPr/>
            </a:pPr>
            <a:r>
              <a:rPr lang="en-US" sz="1600" kern="0" dirty="0">
                <a:solidFill>
                  <a:srgbClr val="FFFFFF"/>
                </a:solidFill>
                <a:latin typeface="Calibri" pitchFamily="34" charset="0"/>
                <a:cs typeface="Calibri" pitchFamily="34" charset="0"/>
              </a:rPr>
              <a:t>Re-Inventing Wheels and not exchanging Re-usability (Minimize Inventories and Maximize flow, Partner with Suppliers)</a:t>
            </a:r>
          </a:p>
          <a:p>
            <a:pPr marL="457200" indent="-457200" eaLnBrk="0" hangingPunct="0">
              <a:spcBef>
                <a:spcPct val="20000"/>
              </a:spcBef>
              <a:buFontTx/>
              <a:buChar char="•"/>
              <a:defRPr/>
            </a:pPr>
            <a:r>
              <a:rPr lang="en-US" sz="1600" kern="0" dirty="0">
                <a:solidFill>
                  <a:srgbClr val="FFFFFF"/>
                </a:solidFill>
                <a:latin typeface="Calibri" pitchFamily="34" charset="0"/>
                <a:cs typeface="Calibri" pitchFamily="34" charset="0"/>
              </a:rPr>
              <a:t>Existing / Producing Defective Products Maintenance Management and Corrective, Preventative action Management (Eliminate Waste, Create a culture of continuous improvement)</a:t>
            </a:r>
          </a:p>
          <a:p>
            <a:pPr marL="457200" indent="-457200" eaLnBrk="0" hangingPunct="0">
              <a:spcBef>
                <a:spcPct val="20000"/>
              </a:spcBef>
              <a:buFontTx/>
              <a:buChar char="•"/>
              <a:defRPr/>
            </a:pPr>
            <a:r>
              <a:rPr lang="en-US" sz="1600" kern="0" dirty="0">
                <a:solidFill>
                  <a:srgbClr val="FFFFFF"/>
                </a:solidFill>
                <a:latin typeface="Calibri" pitchFamily="34" charset="0"/>
                <a:cs typeface="Calibri" pitchFamily="34" charset="0"/>
              </a:rPr>
              <a:t>Untapped Resources as well as Misused / Unmotivated Resources</a:t>
            </a:r>
            <a:endParaRPr lang="en-US" sz="2000" kern="0" dirty="0">
              <a:solidFill>
                <a:srgbClr val="FFFFFF"/>
              </a:solidFill>
              <a:latin typeface="+mn-lt"/>
              <a:cs typeface="+mn-cs"/>
            </a:endParaRPr>
          </a:p>
        </p:txBody>
      </p:sp>
      <p:pic>
        <p:nvPicPr>
          <p:cNvPr id="921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260648"/>
            <a:ext cx="593725" cy="10588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27088" y="477838"/>
            <a:ext cx="7705725" cy="647700"/>
          </a:xfrm>
        </p:spPr>
        <p:txBody>
          <a:bodyPr/>
          <a:lstStyle/>
          <a:p>
            <a:r>
              <a:rPr lang="en-US" sz="2800" b="1" dirty="0">
                <a:latin typeface="Calibri" pitchFamily="34" charset="0"/>
                <a:cs typeface="Calibri" pitchFamily="34" charset="0"/>
              </a:rPr>
              <a:t>Act by 11 Methods to identify as well as identified 3 MU items of each 9 areas to every 5S application</a:t>
            </a:r>
          </a:p>
        </p:txBody>
      </p:sp>
      <p:sp>
        <p:nvSpPr>
          <p:cNvPr id="10" name="Rectangle 9"/>
          <p:cNvSpPr/>
          <p:nvPr/>
        </p:nvSpPr>
        <p:spPr bwMode="auto">
          <a:xfrm>
            <a:off x="755576" y="1340768"/>
            <a:ext cx="8280920" cy="5040560"/>
          </a:xfrm>
          <a:prstGeom prst="rect">
            <a:avLst/>
          </a:prstGeom>
          <a:solidFill>
            <a:srgbClr val="FF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4" name="Rectangle 3"/>
          <p:cNvSpPr/>
          <p:nvPr/>
        </p:nvSpPr>
        <p:spPr bwMode="auto">
          <a:xfrm>
            <a:off x="844009" y="1412776"/>
            <a:ext cx="2743200" cy="365760"/>
          </a:xfrm>
          <a:prstGeom prst="rect">
            <a:avLst/>
          </a:prstGeom>
          <a:solidFill>
            <a:srgbClr val="FF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Calibri" pitchFamily="34" charset="0"/>
                <a:cs typeface="Calibri" pitchFamily="34" charset="0"/>
              </a:rPr>
              <a:t>Brainstorming</a:t>
            </a:r>
          </a:p>
        </p:txBody>
      </p:sp>
      <p:sp>
        <p:nvSpPr>
          <p:cNvPr id="5" name="Rectangle 4"/>
          <p:cNvSpPr/>
          <p:nvPr/>
        </p:nvSpPr>
        <p:spPr bwMode="auto">
          <a:xfrm>
            <a:off x="844009" y="1857854"/>
            <a:ext cx="2743200" cy="365760"/>
          </a:xfrm>
          <a:prstGeom prst="rect">
            <a:avLst/>
          </a:prstGeom>
          <a:solidFill>
            <a:srgbClr val="FF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latin typeface="Calibri" pitchFamily="34" charset="0"/>
                <a:cs typeface="Calibri" pitchFamily="34" charset="0"/>
              </a:rPr>
              <a:t>Synectics</a:t>
            </a:r>
            <a:endParaRPr kumimoji="0" lang="en-US" sz="2000" b="0" i="0" u="none" strike="noStrike" cap="none" normalizeH="0" baseline="0" dirty="0">
              <a:ln>
                <a:noFill/>
              </a:ln>
              <a:solidFill>
                <a:schemeClr val="tx1"/>
              </a:solidFill>
              <a:latin typeface="Calibri" pitchFamily="34" charset="0"/>
              <a:cs typeface="Calibri" pitchFamily="34" charset="0"/>
            </a:endParaRPr>
          </a:p>
        </p:txBody>
      </p:sp>
      <p:sp>
        <p:nvSpPr>
          <p:cNvPr id="6" name="Rectangle 5"/>
          <p:cNvSpPr/>
          <p:nvPr/>
        </p:nvSpPr>
        <p:spPr bwMode="auto">
          <a:xfrm>
            <a:off x="844009" y="2302932"/>
            <a:ext cx="2743200" cy="365760"/>
          </a:xfrm>
          <a:prstGeom prst="rect">
            <a:avLst/>
          </a:prstGeom>
          <a:solidFill>
            <a:srgbClr val="FF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Calibri" pitchFamily="34" charset="0"/>
                <a:cs typeface="Calibri" pitchFamily="34" charset="0"/>
              </a:rPr>
              <a:t>Normal Grouping</a:t>
            </a:r>
          </a:p>
        </p:txBody>
      </p:sp>
      <p:sp>
        <p:nvSpPr>
          <p:cNvPr id="7" name="Rectangle 6"/>
          <p:cNvSpPr/>
          <p:nvPr/>
        </p:nvSpPr>
        <p:spPr bwMode="auto">
          <a:xfrm>
            <a:off x="844009" y="2748010"/>
            <a:ext cx="2743200" cy="365760"/>
          </a:xfrm>
          <a:prstGeom prst="rect">
            <a:avLst/>
          </a:prstGeom>
          <a:solidFill>
            <a:srgbClr val="FF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Calibri" pitchFamily="34" charset="0"/>
                <a:cs typeface="Calibri" pitchFamily="34" charset="0"/>
              </a:rPr>
              <a:t>Consensus Mapping</a:t>
            </a:r>
          </a:p>
        </p:txBody>
      </p:sp>
      <p:sp>
        <p:nvSpPr>
          <p:cNvPr id="8" name="Rectangle 7"/>
          <p:cNvSpPr/>
          <p:nvPr/>
        </p:nvSpPr>
        <p:spPr bwMode="auto">
          <a:xfrm>
            <a:off x="844009" y="3193088"/>
            <a:ext cx="2743200" cy="365760"/>
          </a:xfrm>
          <a:prstGeom prst="rect">
            <a:avLst/>
          </a:prstGeom>
          <a:solidFill>
            <a:srgbClr val="FF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Calibri" pitchFamily="34" charset="0"/>
                <a:cs typeface="Calibri" pitchFamily="34" charset="0"/>
              </a:rPr>
              <a:t>The Delphi Technique</a:t>
            </a:r>
          </a:p>
        </p:txBody>
      </p:sp>
      <p:sp>
        <p:nvSpPr>
          <p:cNvPr id="9" name="Rectangle 8"/>
          <p:cNvSpPr/>
          <p:nvPr/>
        </p:nvSpPr>
        <p:spPr bwMode="auto">
          <a:xfrm>
            <a:off x="844009" y="3638166"/>
            <a:ext cx="2743200" cy="365760"/>
          </a:xfrm>
          <a:prstGeom prst="rect">
            <a:avLst/>
          </a:prstGeom>
          <a:solidFill>
            <a:srgbClr val="FF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Calibri" pitchFamily="34" charset="0"/>
                <a:cs typeface="Calibri" pitchFamily="34" charset="0"/>
              </a:rPr>
              <a:t>Expectations and Needs</a:t>
            </a:r>
          </a:p>
        </p:txBody>
      </p:sp>
      <p:sp>
        <p:nvSpPr>
          <p:cNvPr id="12" name="Rectangle 11"/>
          <p:cNvSpPr/>
          <p:nvPr/>
        </p:nvSpPr>
        <p:spPr bwMode="auto">
          <a:xfrm>
            <a:off x="7524328" y="3717032"/>
            <a:ext cx="1368152" cy="457200"/>
          </a:xfrm>
          <a:prstGeom prst="rect">
            <a:avLst/>
          </a:prstGeom>
          <a:solidFill>
            <a:srgbClr val="FFFFFF"/>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Calibri" pitchFamily="34" charset="0"/>
                <a:cs typeface="Calibri" pitchFamily="34" charset="0"/>
              </a:rPr>
              <a:t>Innovation</a:t>
            </a:r>
          </a:p>
        </p:txBody>
      </p:sp>
      <p:cxnSp>
        <p:nvCxnSpPr>
          <p:cNvPr id="14" name="Straight Arrow Connector 13"/>
          <p:cNvCxnSpPr/>
          <p:nvPr/>
        </p:nvCxnSpPr>
        <p:spPr bwMode="auto">
          <a:xfrm>
            <a:off x="3649975" y="1595656"/>
            <a:ext cx="822960" cy="914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a:off x="3649975" y="2041063"/>
            <a:ext cx="822960" cy="914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3649975" y="2486470"/>
            <a:ext cx="822960" cy="914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3649975" y="3377284"/>
            <a:ext cx="822960" cy="914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649975" y="3822691"/>
            <a:ext cx="822960" cy="914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a:off x="3649975" y="4713505"/>
            <a:ext cx="822960" cy="914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a:off x="6804248" y="3933056"/>
            <a:ext cx="648072"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1412776"/>
            <a:ext cx="2384425" cy="4752528"/>
          </a:xfrm>
          <a:prstGeom prst="rect">
            <a:avLst/>
          </a:prstGeom>
          <a:noFill/>
          <a:ln w="9525">
            <a:noFill/>
            <a:miter lim="800000"/>
            <a:headEnd/>
            <a:tailEnd/>
          </a:ln>
          <a:effectLst/>
        </p:spPr>
      </p:pic>
      <p:sp>
        <p:nvSpPr>
          <p:cNvPr id="25" name="Rectangle 24"/>
          <p:cNvSpPr/>
          <p:nvPr/>
        </p:nvSpPr>
        <p:spPr bwMode="auto">
          <a:xfrm>
            <a:off x="844009" y="5863551"/>
            <a:ext cx="2743200" cy="365760"/>
          </a:xfrm>
          <a:prstGeom prst="rect">
            <a:avLst/>
          </a:prstGeom>
          <a:solidFill>
            <a:srgbClr val="FF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Calibri" pitchFamily="34" charset="0"/>
                <a:cs typeface="Calibri" pitchFamily="34" charset="0"/>
              </a:rPr>
              <a:t>Best Practices</a:t>
            </a:r>
          </a:p>
        </p:txBody>
      </p:sp>
      <p:cxnSp>
        <p:nvCxnSpPr>
          <p:cNvPr id="26" name="Straight Arrow Connector 25"/>
          <p:cNvCxnSpPr/>
          <p:nvPr/>
        </p:nvCxnSpPr>
        <p:spPr bwMode="auto">
          <a:xfrm>
            <a:off x="3649975" y="6049726"/>
            <a:ext cx="822960" cy="914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21" name="Rectangle 20"/>
          <p:cNvSpPr/>
          <p:nvPr/>
        </p:nvSpPr>
        <p:spPr bwMode="auto">
          <a:xfrm>
            <a:off x="844009" y="4083244"/>
            <a:ext cx="2743200" cy="365760"/>
          </a:xfrm>
          <a:prstGeom prst="rect">
            <a:avLst/>
          </a:prstGeom>
          <a:solidFill>
            <a:srgbClr val="FF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latin typeface="Calibri" pitchFamily="34" charset="0"/>
                <a:cs typeface="Calibri" pitchFamily="34" charset="0"/>
              </a:rPr>
              <a:t>Biomimetics</a:t>
            </a:r>
          </a:p>
        </p:txBody>
      </p:sp>
      <p:cxnSp>
        <p:nvCxnSpPr>
          <p:cNvPr id="22" name="Straight Arrow Connector 21"/>
          <p:cNvCxnSpPr/>
          <p:nvPr/>
        </p:nvCxnSpPr>
        <p:spPr bwMode="auto">
          <a:xfrm>
            <a:off x="3649975" y="5158912"/>
            <a:ext cx="822960" cy="914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8415" y="4333887"/>
            <a:ext cx="4397375" cy="1912937"/>
          </a:xfrm>
          <a:prstGeom prst="rect">
            <a:avLst/>
          </a:prstGeom>
          <a:noFill/>
          <a:ln w="9525">
            <a:noFill/>
            <a:miter lim="800000"/>
            <a:headEnd/>
            <a:tailEnd/>
          </a:ln>
          <a:effectLst/>
        </p:spPr>
      </p:pic>
      <p:sp>
        <p:nvSpPr>
          <p:cNvPr id="24" name="Rectangle 23"/>
          <p:cNvSpPr/>
          <p:nvPr/>
        </p:nvSpPr>
        <p:spPr bwMode="auto">
          <a:xfrm>
            <a:off x="844009" y="4528322"/>
            <a:ext cx="2743200" cy="365760"/>
          </a:xfrm>
          <a:prstGeom prst="rect">
            <a:avLst/>
          </a:prstGeom>
          <a:solidFill>
            <a:srgbClr val="FF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latin typeface="Calibri" pitchFamily="34" charset="0"/>
                <a:cs typeface="Calibri" pitchFamily="34" charset="0"/>
              </a:rPr>
              <a:t>Challenging Orthodoxies</a:t>
            </a:r>
          </a:p>
        </p:txBody>
      </p:sp>
      <p:sp>
        <p:nvSpPr>
          <p:cNvPr id="27" name="Rectangle 26"/>
          <p:cNvSpPr/>
          <p:nvPr/>
        </p:nvSpPr>
        <p:spPr bwMode="auto">
          <a:xfrm>
            <a:off x="844009" y="4973400"/>
            <a:ext cx="2743200" cy="365760"/>
          </a:xfrm>
          <a:prstGeom prst="rect">
            <a:avLst/>
          </a:prstGeom>
          <a:solidFill>
            <a:srgbClr val="FF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latin typeface="Calibri" pitchFamily="34" charset="0"/>
                <a:cs typeface="Calibri" pitchFamily="34" charset="0"/>
              </a:rPr>
              <a:t>Harnessing Trends</a:t>
            </a:r>
          </a:p>
        </p:txBody>
      </p:sp>
      <p:sp>
        <p:nvSpPr>
          <p:cNvPr id="28" name="Rectangle 27"/>
          <p:cNvSpPr/>
          <p:nvPr/>
        </p:nvSpPr>
        <p:spPr bwMode="auto">
          <a:xfrm>
            <a:off x="844009" y="5418478"/>
            <a:ext cx="2743200" cy="365760"/>
          </a:xfrm>
          <a:prstGeom prst="rect">
            <a:avLst/>
          </a:prstGeom>
          <a:solidFill>
            <a:srgbClr val="FF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latin typeface="Calibri" pitchFamily="34" charset="0"/>
                <a:cs typeface="Calibri" pitchFamily="34" charset="0"/>
              </a:rPr>
              <a:t>Leveraging Resources</a:t>
            </a:r>
          </a:p>
        </p:txBody>
      </p:sp>
      <p:cxnSp>
        <p:nvCxnSpPr>
          <p:cNvPr id="29" name="Straight Arrow Connector 28"/>
          <p:cNvCxnSpPr/>
          <p:nvPr/>
        </p:nvCxnSpPr>
        <p:spPr bwMode="auto">
          <a:xfrm>
            <a:off x="3649975" y="2931877"/>
            <a:ext cx="822960" cy="914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a:off x="3649975" y="4268098"/>
            <a:ext cx="822960" cy="914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1" name="Straight Arrow Connector 30"/>
          <p:cNvCxnSpPr/>
          <p:nvPr/>
        </p:nvCxnSpPr>
        <p:spPr bwMode="auto">
          <a:xfrm>
            <a:off x="3649975" y="5604319"/>
            <a:ext cx="822960" cy="914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32" name="Rectangle 31"/>
          <p:cNvSpPr/>
          <p:nvPr/>
        </p:nvSpPr>
        <p:spPr bwMode="auto">
          <a:xfrm>
            <a:off x="7028434" y="1526368"/>
            <a:ext cx="879256" cy="1789834"/>
          </a:xfrm>
          <a:prstGeom prst="rect">
            <a:avLst/>
          </a:prstGeom>
          <a:solidFill>
            <a:srgbClr val="FF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dirty="0">
                <a:latin typeface="Calibri" pitchFamily="34" charset="0"/>
                <a:cs typeface="Calibri" pitchFamily="34" charset="0"/>
              </a:rPr>
              <a:t>Easier</a:t>
            </a:r>
          </a:p>
          <a:p>
            <a:r>
              <a:rPr lang="en-US" sz="1200" dirty="0">
                <a:latin typeface="Calibri" pitchFamily="34" charset="0"/>
                <a:cs typeface="Calibri" pitchFamily="34" charset="0"/>
              </a:rPr>
              <a:t>Faster</a:t>
            </a:r>
          </a:p>
          <a:p>
            <a:r>
              <a:rPr lang="en-US" sz="1200" dirty="0">
                <a:latin typeface="Calibri" pitchFamily="34" charset="0"/>
                <a:cs typeface="Calibri" pitchFamily="34" charset="0"/>
              </a:rPr>
              <a:t>More with Less</a:t>
            </a:r>
          </a:p>
          <a:p>
            <a:r>
              <a:rPr lang="en-US" sz="1200" dirty="0">
                <a:latin typeface="Calibri" pitchFamily="34" charset="0"/>
                <a:cs typeface="Calibri" pitchFamily="34" charset="0"/>
              </a:rPr>
              <a:t>Longevity</a:t>
            </a:r>
          </a:p>
          <a:p>
            <a:r>
              <a:rPr lang="en-US" sz="1200" dirty="0">
                <a:latin typeface="Calibri" pitchFamily="34" charset="0"/>
                <a:cs typeface="Calibri" pitchFamily="34" charset="0"/>
              </a:rPr>
              <a:t>Durability</a:t>
            </a:r>
          </a:p>
          <a:p>
            <a:r>
              <a:rPr lang="en-US" sz="1200" dirty="0">
                <a:latin typeface="Calibri" pitchFamily="34" charset="0"/>
                <a:cs typeface="Calibri" pitchFamily="34" charset="0"/>
              </a:rPr>
              <a:t>Protection</a:t>
            </a:r>
          </a:p>
          <a:p>
            <a:r>
              <a:rPr lang="en-US" sz="1200" dirty="0">
                <a:latin typeface="Calibri" pitchFamily="34" charset="0"/>
                <a:cs typeface="Calibri" pitchFamily="34" charset="0"/>
              </a:rPr>
              <a:t>Sustaining</a:t>
            </a:r>
          </a:p>
          <a:p>
            <a:r>
              <a:rPr lang="en-US" sz="1100" dirty="0">
                <a:latin typeface="Calibri" pitchFamily="34" charset="0"/>
                <a:cs typeface="Calibri" pitchFamily="34" charset="0"/>
              </a:rPr>
              <a:t>Learning</a:t>
            </a:r>
          </a:p>
          <a:p>
            <a:endParaRPr lang="en-US" sz="1100" dirty="0">
              <a:latin typeface="Calibri" pitchFamily="34" charset="0"/>
              <a:cs typeface="Calibri" pitchFamily="34" charset="0"/>
            </a:endParaRPr>
          </a:p>
          <a:p>
            <a:endParaRPr lang="en-US" sz="1100" dirty="0">
              <a:latin typeface="Calibri" pitchFamily="34" charset="0"/>
              <a:cs typeface="Calibri" pitchFamily="34" charset="0"/>
            </a:endParaRPr>
          </a:p>
        </p:txBody>
      </p:sp>
      <p:cxnSp>
        <p:nvCxnSpPr>
          <p:cNvPr id="33" name="Straight Arrow Connector 32"/>
          <p:cNvCxnSpPr/>
          <p:nvPr/>
        </p:nvCxnSpPr>
        <p:spPr bwMode="auto">
          <a:xfrm>
            <a:off x="7740352" y="3386428"/>
            <a:ext cx="0" cy="33060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34" name="Rectangle 33"/>
          <p:cNvSpPr/>
          <p:nvPr/>
        </p:nvSpPr>
        <p:spPr bwMode="auto">
          <a:xfrm>
            <a:off x="8004413" y="1515536"/>
            <a:ext cx="888067" cy="1789834"/>
          </a:xfrm>
          <a:prstGeom prst="rect">
            <a:avLst/>
          </a:prstGeom>
          <a:solidFill>
            <a:srgbClr val="FF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100" dirty="0">
                <a:latin typeface="Calibri" pitchFamily="34" charset="0"/>
                <a:cs typeface="Calibri" pitchFamily="34" charset="0"/>
              </a:rPr>
              <a:t>Entertaining</a:t>
            </a:r>
          </a:p>
          <a:p>
            <a:r>
              <a:rPr lang="en-US" sz="1100" dirty="0">
                <a:latin typeface="Calibri" pitchFamily="34" charset="0"/>
                <a:cs typeface="Calibri" pitchFamily="34" charset="0"/>
              </a:rPr>
              <a:t>Life Saving</a:t>
            </a:r>
          </a:p>
          <a:p>
            <a:r>
              <a:rPr lang="en-US" sz="1100" dirty="0">
                <a:latin typeface="Calibri" pitchFamily="34" charset="0"/>
                <a:cs typeface="Calibri" pitchFamily="34" charset="0"/>
              </a:rPr>
              <a:t>Prediction</a:t>
            </a:r>
          </a:p>
          <a:p>
            <a:r>
              <a:rPr lang="en-US" sz="1100" dirty="0">
                <a:latin typeface="Calibri" pitchFamily="34" charset="0"/>
                <a:cs typeface="Calibri" pitchFamily="34" charset="0"/>
              </a:rPr>
              <a:t>Prescription</a:t>
            </a:r>
          </a:p>
          <a:p>
            <a:r>
              <a:rPr lang="en-US" sz="1100" dirty="0">
                <a:latin typeface="Calibri" pitchFamily="34" charset="0"/>
                <a:cs typeface="Calibri" pitchFamily="34" charset="0"/>
              </a:rPr>
              <a:t>Decision making</a:t>
            </a:r>
          </a:p>
          <a:p>
            <a:r>
              <a:rPr lang="en-US" sz="1100" dirty="0">
                <a:latin typeface="Calibri" pitchFamily="34" charset="0"/>
                <a:cs typeface="Calibri" pitchFamily="34" charset="0"/>
              </a:rPr>
              <a:t>Less Intervention</a:t>
            </a:r>
          </a:p>
          <a:p>
            <a:r>
              <a:rPr lang="en-US" sz="1100" dirty="0">
                <a:latin typeface="Calibri" pitchFamily="34" charset="0"/>
                <a:cs typeface="Calibri" pitchFamily="34" charset="0"/>
              </a:rPr>
              <a:t>Eco friendly</a:t>
            </a:r>
          </a:p>
          <a:p>
            <a:r>
              <a:rPr lang="en-US" sz="1100" dirty="0">
                <a:latin typeface="Calibri" pitchFamily="34" charset="0"/>
                <a:cs typeface="Calibri" pitchFamily="34" charset="0"/>
              </a:rPr>
              <a:t>Simulation</a:t>
            </a:r>
          </a:p>
          <a:p>
            <a:endParaRPr lang="en-US" sz="1100" dirty="0">
              <a:latin typeface="Calibri" pitchFamily="34" charset="0"/>
              <a:cs typeface="Calibri" pitchFamily="34" charset="0"/>
            </a:endParaRPr>
          </a:p>
        </p:txBody>
      </p:sp>
      <p:cxnSp>
        <p:nvCxnSpPr>
          <p:cNvPr id="35" name="Straight Arrow Connector 34"/>
          <p:cNvCxnSpPr/>
          <p:nvPr/>
        </p:nvCxnSpPr>
        <p:spPr bwMode="auto">
          <a:xfrm>
            <a:off x="8388424" y="3377284"/>
            <a:ext cx="0" cy="33060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b="1" dirty="0"/>
              <a:t>11 Seeking Creativity Methods to Innovate</a:t>
            </a:r>
          </a:p>
        </p:txBody>
      </p:sp>
      <p:sp>
        <p:nvSpPr>
          <p:cNvPr id="14339" name="Rectangle 3"/>
          <p:cNvSpPr>
            <a:spLocks noGrp="1" noChangeArrowheads="1"/>
          </p:cNvSpPr>
          <p:nvPr>
            <p:ph idx="1"/>
          </p:nvPr>
        </p:nvSpPr>
        <p:spPr>
          <a:xfrm>
            <a:off x="827088" y="1124744"/>
            <a:ext cx="8316912" cy="5472385"/>
          </a:xfrm>
        </p:spPr>
        <p:txBody>
          <a:bodyPr/>
          <a:lstStyle/>
          <a:p>
            <a:pPr marL="457200" indent="-457200">
              <a:lnSpc>
                <a:spcPct val="90000"/>
              </a:lnSpc>
              <a:spcBef>
                <a:spcPct val="0"/>
              </a:spcBef>
            </a:pPr>
            <a:r>
              <a:rPr lang="en-US" sz="1800" b="1" dirty="0"/>
              <a:t>Brainstorming : </a:t>
            </a:r>
            <a:r>
              <a:rPr lang="en-US" sz="1600" dirty="0"/>
              <a:t>Process of suggesting many possible alternatives without evaluation. (War room session)</a:t>
            </a:r>
          </a:p>
          <a:p>
            <a:pPr marL="457200" indent="-457200">
              <a:lnSpc>
                <a:spcPct val="90000"/>
              </a:lnSpc>
              <a:spcBef>
                <a:spcPct val="0"/>
              </a:spcBef>
            </a:pPr>
            <a:r>
              <a:rPr lang="en-US" sz="1800" b="1" dirty="0" err="1"/>
              <a:t>Synectics</a:t>
            </a:r>
            <a:r>
              <a:rPr lang="en-US" sz="1800" b="1" dirty="0"/>
              <a:t> : </a:t>
            </a:r>
            <a:r>
              <a:rPr lang="en-US" sz="1600" dirty="0"/>
              <a:t>Process of generating novel alternatives through role playing and fantasizing. (6 Thinking Hats, 21 pairs of 6 Action Shoes)</a:t>
            </a:r>
          </a:p>
          <a:p>
            <a:pPr marL="457200" indent="-457200">
              <a:lnSpc>
                <a:spcPct val="90000"/>
              </a:lnSpc>
              <a:spcBef>
                <a:spcPct val="0"/>
              </a:spcBef>
            </a:pPr>
            <a:r>
              <a:rPr lang="en-US" sz="1800" b="1" dirty="0"/>
              <a:t>Nominal Grouping : </a:t>
            </a:r>
            <a:r>
              <a:rPr lang="en-US" sz="1600" dirty="0"/>
              <a:t>Process of generating and evaluating alternatives using a structured voting method that includes listing, recording, clarification, ranking, discussion, and voting to select an alternative. (Stop ready go Dare rank method)</a:t>
            </a:r>
          </a:p>
          <a:p>
            <a:pPr marL="457200" indent="-457200">
              <a:lnSpc>
                <a:spcPct val="90000"/>
              </a:lnSpc>
              <a:spcBef>
                <a:spcPct val="0"/>
              </a:spcBef>
            </a:pPr>
            <a:r>
              <a:rPr lang="en-US" sz="1800" b="1" dirty="0"/>
              <a:t>Consensus Mapping : </a:t>
            </a:r>
            <a:r>
              <a:rPr lang="en-US" sz="1600" dirty="0"/>
              <a:t>Process of developing group agreement on a solution to a problem. (</a:t>
            </a:r>
            <a:r>
              <a:rPr lang="en-US" sz="1600" i="1" dirty="0"/>
              <a:t>Ringi </a:t>
            </a:r>
            <a:r>
              <a:rPr lang="en-US" sz="1600" dirty="0"/>
              <a:t>Kepner Tregoe Decision System)</a:t>
            </a:r>
          </a:p>
          <a:p>
            <a:pPr marL="457200" indent="-457200">
              <a:lnSpc>
                <a:spcPct val="90000"/>
              </a:lnSpc>
              <a:spcBef>
                <a:spcPct val="0"/>
              </a:spcBef>
            </a:pPr>
            <a:r>
              <a:rPr lang="en-US" sz="1800" b="1" dirty="0"/>
              <a:t>Delphi Technique : </a:t>
            </a:r>
            <a:r>
              <a:rPr lang="en-US" sz="1600" dirty="0"/>
              <a:t>Process of using a series of questionnaires to refine a solution. (4W + 2H &amp; 5 Why Questions)</a:t>
            </a:r>
          </a:p>
          <a:p>
            <a:pPr marL="457200" indent="-457200">
              <a:lnSpc>
                <a:spcPct val="90000"/>
              </a:lnSpc>
              <a:spcBef>
                <a:spcPct val="0"/>
              </a:spcBef>
            </a:pPr>
            <a:r>
              <a:rPr lang="en-US" sz="1800" b="1" dirty="0"/>
              <a:t>Expectations and Needs Fulfillment : </a:t>
            </a:r>
            <a:r>
              <a:rPr lang="en-US" sz="1600" dirty="0"/>
              <a:t>Process of fulfilling expectations and needs of current or future to the self or home or organization or customers or world (SCAMPER), What are the unmet needs and frustrations that everyone else is simply ignoring?</a:t>
            </a:r>
          </a:p>
          <a:p>
            <a:pPr marL="457200" indent="-457200">
              <a:lnSpc>
                <a:spcPct val="90000"/>
              </a:lnSpc>
              <a:spcBef>
                <a:spcPct val="0"/>
              </a:spcBef>
            </a:pPr>
            <a:r>
              <a:rPr lang="en-US" sz="1800" b="1" dirty="0" err="1"/>
              <a:t>Biomimetics</a:t>
            </a:r>
            <a:r>
              <a:rPr lang="en-US" sz="1800" b="1" dirty="0"/>
              <a:t> : </a:t>
            </a:r>
            <a:r>
              <a:rPr lang="en-US" sz="1600" dirty="0"/>
              <a:t>Process of trying to mimic or improving nature</a:t>
            </a:r>
          </a:p>
          <a:p>
            <a:pPr marL="457200" indent="-457200">
              <a:lnSpc>
                <a:spcPct val="90000"/>
              </a:lnSpc>
              <a:spcBef>
                <a:spcPct val="0"/>
              </a:spcBef>
            </a:pPr>
            <a:r>
              <a:rPr lang="en-US" sz="1800" b="1" dirty="0"/>
              <a:t>Challenging Orthodoxies : </a:t>
            </a:r>
            <a:r>
              <a:rPr lang="en-US" sz="1600" dirty="0"/>
              <a:t>Process of challenging that if the dominant conventions in your field, market, or industry are outdated, unnecessary, or just plain wrong</a:t>
            </a:r>
          </a:p>
          <a:p>
            <a:pPr marL="457200" indent="-457200">
              <a:lnSpc>
                <a:spcPct val="90000"/>
              </a:lnSpc>
              <a:spcBef>
                <a:spcPct val="0"/>
              </a:spcBef>
            </a:pPr>
            <a:r>
              <a:rPr lang="en-US" sz="1800" b="1" dirty="0"/>
              <a:t>Harnessing Trends : </a:t>
            </a:r>
            <a:r>
              <a:rPr lang="en-US" sz="1600" dirty="0"/>
              <a:t>Process of the shifts and discontinuities that will, now and in the future, provide the energy you need for a major leap forward</a:t>
            </a:r>
          </a:p>
          <a:p>
            <a:pPr marL="457200" indent="-457200">
              <a:lnSpc>
                <a:spcPct val="90000"/>
              </a:lnSpc>
              <a:spcBef>
                <a:spcPct val="0"/>
              </a:spcBef>
            </a:pPr>
            <a:r>
              <a:rPr lang="en-US" sz="1800" b="1" dirty="0"/>
              <a:t>Leveraging Resources : </a:t>
            </a:r>
            <a:r>
              <a:rPr lang="en-US" sz="1600" dirty="0"/>
              <a:t>Process of arranging existing skills and assets into new combinations that add up to more than the sum of their parts</a:t>
            </a:r>
          </a:p>
          <a:p>
            <a:pPr marL="457200" indent="-457200">
              <a:lnSpc>
                <a:spcPct val="90000"/>
              </a:lnSpc>
              <a:spcBef>
                <a:spcPct val="0"/>
              </a:spcBef>
            </a:pPr>
            <a:r>
              <a:rPr lang="en-US" sz="1800" b="1" dirty="0"/>
              <a:t>Best Practices : </a:t>
            </a:r>
            <a:r>
              <a:rPr lang="en-US" sz="1600" dirty="0"/>
              <a:t>Process of implementing known proven best practices used by other similar business industries (7 old QC Tools, 7 New QC Tools)</a:t>
            </a:r>
            <a:endParaRPr lang="en-US" sz="2000" dirty="0"/>
          </a:p>
        </p:txBody>
      </p:sp>
    </p:spTree>
  </p:cSld>
  <p:clrMapOvr>
    <a:masterClrMapping/>
  </p:clrMapOvr>
  <p:transition/>
</p:sld>
</file>

<file path=ppt/theme/theme1.xml><?xml version="1.0" encoding="utf-8"?>
<a:theme xmlns:a="http://schemas.openxmlformats.org/drawingml/2006/main" name="DNA structure design template">
  <a:themeElements>
    <a:clrScheme name="">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1876</TotalTime>
  <Words>14573</Words>
  <Application>Microsoft Office PowerPoint</Application>
  <PresentationFormat>On-screen Show (4:3)</PresentationFormat>
  <Paragraphs>1024</Paragraphs>
  <Slides>42</Slides>
  <Notes>42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0" baseType="lpstr">
      <vt:lpstr>Arial</vt:lpstr>
      <vt:lpstr>Arial Black</vt:lpstr>
      <vt:lpstr>Calibri</vt:lpstr>
      <vt:lpstr>Symbol</vt:lpstr>
      <vt:lpstr>Times New Roman</vt:lpstr>
      <vt:lpstr>Wingdings</vt:lpstr>
      <vt:lpstr>DNA structure design template</vt:lpstr>
      <vt:lpstr>Clip</vt:lpstr>
      <vt:lpstr>PowerPoint Presentation</vt:lpstr>
      <vt:lpstr>What Does Kaizen Mean?</vt:lpstr>
      <vt:lpstr>Kaizen – Continuous Improvement</vt:lpstr>
      <vt:lpstr>When the delivery lead-time is bigger than the Coding and Testing (manufacturing) lead time:</vt:lpstr>
      <vt:lpstr>What is the solution?</vt:lpstr>
      <vt:lpstr>Apply 3 MUs in 5 S</vt:lpstr>
      <vt:lpstr>Identify 9 Areas to Apply 5S in 3 MUs</vt:lpstr>
      <vt:lpstr>Act by 11 Methods to identify as well as identified 3 MU items of each 9 areas to every 5S application</vt:lpstr>
      <vt:lpstr>11 Seeking Creativity Methods to Innovate</vt:lpstr>
      <vt:lpstr>PowerPoint Presentation</vt:lpstr>
      <vt:lpstr>PowerPoint Presentation</vt:lpstr>
      <vt:lpstr>Six Thinking Hats</vt:lpstr>
      <vt:lpstr>21 Pairs of Six Action Shoes</vt:lpstr>
      <vt:lpstr>PowerPoint Presentation</vt:lpstr>
      <vt:lpstr>Kepner-Tregoe : Decision System</vt:lpstr>
      <vt:lpstr>Expectation and Needs Fulfillment </vt:lpstr>
      <vt:lpstr>Biomimetics</vt:lpstr>
      <vt:lpstr>Challenging Orthodoxies</vt:lpstr>
      <vt:lpstr>Harnessing Trends</vt:lpstr>
      <vt:lpstr>Leveraging Resources</vt:lpstr>
      <vt:lpstr>PowerPoint Presentation</vt:lpstr>
      <vt:lpstr>PowerPoint Presentation</vt:lpstr>
      <vt:lpstr>PowerPoint Presentation</vt:lpstr>
      <vt:lpstr>PowerPoint Presentation</vt:lpstr>
      <vt:lpstr>Cycle of ‘Continual’ Improvement</vt:lpstr>
      <vt:lpstr>To implement : Don’t Listen to Responses That Kill Creativity</vt:lpstr>
      <vt:lpstr>To Implement:  Not to go with a story about Four people:  Everybody, Somebody, Anybody and Nobody.</vt:lpstr>
      <vt:lpstr>To Implement: </vt:lpstr>
      <vt:lpstr>Leadership: Three Models To Implement</vt:lpstr>
      <vt:lpstr>Summary Diagram To Implement Process with 5 Strategies of I in execution:</vt:lpstr>
      <vt:lpstr>To Implement: Go with Following Attitude</vt:lpstr>
      <vt:lpstr>Define INVESTING Purpose: 6 Characteristics </vt:lpstr>
      <vt:lpstr>Results – Product Quality</vt:lpstr>
      <vt:lpstr>Look for Results from all 4 Dimensions of Quality, not only from Product Quality </vt:lpstr>
      <vt:lpstr>Work Backward to get INSPIRED SMARTER Outcomes of 8 Measures. Again Start 3 MUs…</vt:lpstr>
      <vt:lpstr>Convert Group to Team by following Method</vt:lpstr>
      <vt:lpstr>6 sigma</vt:lpstr>
      <vt:lpstr>Comparative Analysis 6 sigma vs. Kaizen</vt:lpstr>
      <vt:lpstr>Benefits of a Kaizen</vt:lpstr>
      <vt:lpstr>Benefits of a Kaizen</vt:lpstr>
      <vt:lpstr>Summary</vt:lpstr>
      <vt:lpstr>Questions and Answers</vt:lpstr>
    </vt:vector>
  </TitlesOfParts>
  <Company>QualityToolBox.com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Kaizen</dc:title>
  <dc:subject>Kaizen</dc:subject>
  <dc:creator>Lakshmanaraj S;S. Lakshmanaraj</dc:creator>
  <dc:description>Kaizen Introduction to gloStream</dc:description>
  <cp:lastModifiedBy>LAKSHMANARAJ SANKARALINGAM</cp:lastModifiedBy>
  <cp:revision>330</cp:revision>
  <dcterms:created xsi:type="dcterms:W3CDTF">2000-06-21T14:15:57Z</dcterms:created>
  <dcterms:modified xsi:type="dcterms:W3CDTF">2024-03-11T05:17:41Z</dcterms:modified>
</cp:coreProperties>
</file>