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75" r:id="rId3"/>
    <p:sldId id="360" r:id="rId4"/>
    <p:sldId id="387" r:id="rId5"/>
    <p:sldId id="400" r:id="rId6"/>
    <p:sldId id="376" r:id="rId7"/>
    <p:sldId id="377" r:id="rId8"/>
    <p:sldId id="378" r:id="rId9"/>
    <p:sldId id="401" r:id="rId10"/>
    <p:sldId id="403" r:id="rId11"/>
    <p:sldId id="395" r:id="rId12"/>
    <p:sldId id="382" r:id="rId13"/>
    <p:sldId id="394" r:id="rId14"/>
    <p:sldId id="393" r:id="rId15"/>
    <p:sldId id="388" r:id="rId16"/>
    <p:sldId id="402" r:id="rId17"/>
    <p:sldId id="383" r:id="rId18"/>
    <p:sldId id="399" r:id="rId19"/>
    <p:sldId id="404" r:id="rId20"/>
    <p:sldId id="392" r:id="rId21"/>
    <p:sldId id="390" r:id="rId22"/>
    <p:sldId id="391" r:id="rId23"/>
    <p:sldId id="389" r:id="rId24"/>
    <p:sldId id="31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4FF"/>
    <a:srgbClr val="1D9EFF"/>
    <a:srgbClr val="FF3FCD"/>
    <a:srgbClr val="CC0099"/>
    <a:srgbClr val="F1A769"/>
    <a:srgbClr val="0036A2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E7D31F-94DB-42B2-A1A6-52B55C74868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5E50EE-1584-4E2F-82D4-3FB5C7FA1D11}">
      <dgm:prSet custT="1"/>
      <dgm:spPr/>
      <dgm:t>
        <a:bodyPr vert="vert270"/>
        <a:lstStyle/>
        <a:p>
          <a:r>
            <a:rPr lang="en-IN" sz="1200" dirty="0"/>
            <a:t>Society 1.0</a:t>
          </a:r>
        </a:p>
      </dgm:t>
    </dgm:pt>
    <dgm:pt modelId="{DBEEE688-054E-479A-AF5E-7758B32B4F58}" type="parTrans" cxnId="{2BB626E1-F612-4B7B-8D0B-6D19031F523C}">
      <dgm:prSet/>
      <dgm:spPr/>
      <dgm:t>
        <a:bodyPr/>
        <a:lstStyle/>
        <a:p>
          <a:endParaRPr lang="en-IN"/>
        </a:p>
      </dgm:t>
    </dgm:pt>
    <dgm:pt modelId="{38949D49-FCBC-4A9C-8751-B70BFBD71874}" type="sibTrans" cxnId="{2BB626E1-F612-4B7B-8D0B-6D19031F523C}">
      <dgm:prSet/>
      <dgm:spPr/>
      <dgm:t>
        <a:bodyPr/>
        <a:lstStyle/>
        <a:p>
          <a:endParaRPr lang="en-IN"/>
        </a:p>
      </dgm:t>
    </dgm:pt>
    <dgm:pt modelId="{C64D3A51-2C9E-439C-B840-EDFBD54EDDB9}">
      <dgm:prSet custT="1"/>
      <dgm:spPr/>
      <dgm:t>
        <a:bodyPr vert="vert270"/>
        <a:lstStyle/>
        <a:p>
          <a:r>
            <a:rPr lang="en-IN" sz="1200" dirty="0"/>
            <a:t>Society 2.0</a:t>
          </a:r>
        </a:p>
      </dgm:t>
    </dgm:pt>
    <dgm:pt modelId="{872F6D37-03DF-417A-BCCC-0CCD2842E319}" type="parTrans" cxnId="{5D049AA0-9B74-4E07-993D-48040A44697E}">
      <dgm:prSet/>
      <dgm:spPr/>
      <dgm:t>
        <a:bodyPr/>
        <a:lstStyle/>
        <a:p>
          <a:endParaRPr lang="en-IN"/>
        </a:p>
      </dgm:t>
    </dgm:pt>
    <dgm:pt modelId="{082AA703-DF3E-4D20-B83D-372059F573FD}" type="sibTrans" cxnId="{5D049AA0-9B74-4E07-993D-48040A44697E}">
      <dgm:prSet/>
      <dgm:spPr/>
      <dgm:t>
        <a:bodyPr/>
        <a:lstStyle/>
        <a:p>
          <a:endParaRPr lang="en-IN"/>
        </a:p>
      </dgm:t>
    </dgm:pt>
    <dgm:pt modelId="{93445114-618C-4C4B-A239-787C1540C11E}">
      <dgm:prSet custT="1"/>
      <dgm:spPr/>
      <dgm:t>
        <a:bodyPr vert="vert270"/>
        <a:lstStyle/>
        <a:p>
          <a:r>
            <a:rPr lang="en-IN" sz="1200" dirty="0"/>
            <a:t>Society 3.0</a:t>
          </a:r>
        </a:p>
      </dgm:t>
    </dgm:pt>
    <dgm:pt modelId="{5F88380D-2254-4CE7-BFC9-34FBDD11884C}" type="parTrans" cxnId="{F00057A8-2452-4EDF-B02A-800000008A6B}">
      <dgm:prSet/>
      <dgm:spPr/>
      <dgm:t>
        <a:bodyPr/>
        <a:lstStyle/>
        <a:p>
          <a:endParaRPr lang="en-IN"/>
        </a:p>
      </dgm:t>
    </dgm:pt>
    <dgm:pt modelId="{FC60A602-DC64-4C6D-8DC4-6B000744EFE2}" type="sibTrans" cxnId="{F00057A8-2452-4EDF-B02A-800000008A6B}">
      <dgm:prSet/>
      <dgm:spPr/>
      <dgm:t>
        <a:bodyPr/>
        <a:lstStyle/>
        <a:p>
          <a:endParaRPr lang="en-IN"/>
        </a:p>
      </dgm:t>
    </dgm:pt>
    <dgm:pt modelId="{CECE6583-4BBC-4896-AB67-195A126B24F6}">
      <dgm:prSet custT="1"/>
      <dgm:spPr/>
      <dgm:t>
        <a:bodyPr vert="vert270"/>
        <a:lstStyle/>
        <a:p>
          <a:r>
            <a:rPr lang="en-IN" sz="1200" dirty="0"/>
            <a:t>Society 4.0</a:t>
          </a:r>
        </a:p>
      </dgm:t>
    </dgm:pt>
    <dgm:pt modelId="{8885B1ED-66F9-445A-95F4-F883CBA89807}" type="parTrans" cxnId="{3F83783A-E682-4CA3-81DB-71FEB460509C}">
      <dgm:prSet/>
      <dgm:spPr/>
      <dgm:t>
        <a:bodyPr/>
        <a:lstStyle/>
        <a:p>
          <a:endParaRPr lang="en-IN"/>
        </a:p>
      </dgm:t>
    </dgm:pt>
    <dgm:pt modelId="{219938DB-0062-4A86-85CE-F11871D1F50D}" type="sibTrans" cxnId="{3F83783A-E682-4CA3-81DB-71FEB460509C}">
      <dgm:prSet/>
      <dgm:spPr/>
      <dgm:t>
        <a:bodyPr/>
        <a:lstStyle/>
        <a:p>
          <a:endParaRPr lang="en-IN"/>
        </a:p>
      </dgm:t>
    </dgm:pt>
    <dgm:pt modelId="{5BA1FEF4-92A1-4089-A301-34261618B8C6}">
      <dgm:prSet custT="1"/>
      <dgm:spPr/>
      <dgm:t>
        <a:bodyPr vert="vert270"/>
        <a:lstStyle/>
        <a:p>
          <a:r>
            <a:rPr lang="en-IN" sz="1200" dirty="0"/>
            <a:t>Digital Society</a:t>
          </a:r>
        </a:p>
      </dgm:t>
    </dgm:pt>
    <dgm:pt modelId="{9086C5D0-2A8A-4AD3-B5A5-39888021995A}" type="parTrans" cxnId="{24322FDE-FE97-40CA-B7F0-77E056905E00}">
      <dgm:prSet/>
      <dgm:spPr/>
      <dgm:t>
        <a:bodyPr/>
        <a:lstStyle/>
        <a:p>
          <a:endParaRPr lang="en-IN"/>
        </a:p>
      </dgm:t>
    </dgm:pt>
    <dgm:pt modelId="{B7C04810-D01F-4E89-A2A3-EB19E6EB8798}" type="sibTrans" cxnId="{24322FDE-FE97-40CA-B7F0-77E056905E00}">
      <dgm:prSet/>
      <dgm:spPr/>
      <dgm:t>
        <a:bodyPr/>
        <a:lstStyle/>
        <a:p>
          <a:endParaRPr lang="en-IN"/>
        </a:p>
      </dgm:t>
    </dgm:pt>
    <dgm:pt modelId="{ACE8C0BF-C709-406A-B984-A920F7E6A392}">
      <dgm:prSet custT="1"/>
      <dgm:spPr/>
      <dgm:t>
        <a:bodyPr vert="vert270"/>
        <a:lstStyle/>
        <a:p>
          <a:r>
            <a:rPr lang="en-IN" sz="1200" dirty="0"/>
            <a:t>Hunter-Gatherer Society</a:t>
          </a:r>
        </a:p>
      </dgm:t>
    </dgm:pt>
    <dgm:pt modelId="{ED715C9F-39AF-4758-B020-F7163CD3EAFB}" type="parTrans" cxnId="{B0774247-374F-4EEF-90B2-1B91519CDFD2}">
      <dgm:prSet/>
      <dgm:spPr/>
      <dgm:t>
        <a:bodyPr/>
        <a:lstStyle/>
        <a:p>
          <a:endParaRPr lang="en-IN"/>
        </a:p>
      </dgm:t>
    </dgm:pt>
    <dgm:pt modelId="{89FE0B03-4D27-46F3-85F2-FA1A22C0B9A7}" type="sibTrans" cxnId="{B0774247-374F-4EEF-90B2-1B91519CDFD2}">
      <dgm:prSet/>
      <dgm:spPr/>
      <dgm:t>
        <a:bodyPr/>
        <a:lstStyle/>
        <a:p>
          <a:endParaRPr lang="en-IN"/>
        </a:p>
      </dgm:t>
    </dgm:pt>
    <dgm:pt modelId="{7CED6584-C43E-4980-B7EB-3697CE448254}">
      <dgm:prSet custT="1"/>
      <dgm:spPr/>
      <dgm:t>
        <a:bodyPr vert="vert270"/>
        <a:lstStyle/>
        <a:p>
          <a:r>
            <a:rPr lang="en-IN" sz="1200" dirty="0"/>
            <a:t>Agrarian Society</a:t>
          </a:r>
        </a:p>
      </dgm:t>
    </dgm:pt>
    <dgm:pt modelId="{584A7A10-5E7B-4375-B7EA-4ED063AE129B}" type="parTrans" cxnId="{87D9A0A1-195C-4BBF-AEF9-F121183FDEBF}">
      <dgm:prSet/>
      <dgm:spPr/>
      <dgm:t>
        <a:bodyPr/>
        <a:lstStyle/>
        <a:p>
          <a:endParaRPr lang="en-IN"/>
        </a:p>
      </dgm:t>
    </dgm:pt>
    <dgm:pt modelId="{E600827D-38F7-483A-80D9-725425BE3F47}" type="sibTrans" cxnId="{87D9A0A1-195C-4BBF-AEF9-F121183FDEBF}">
      <dgm:prSet/>
      <dgm:spPr/>
      <dgm:t>
        <a:bodyPr/>
        <a:lstStyle/>
        <a:p>
          <a:endParaRPr lang="en-IN"/>
        </a:p>
      </dgm:t>
    </dgm:pt>
    <dgm:pt modelId="{804239D4-8DF9-4102-AEE7-66B877464DF9}">
      <dgm:prSet custT="1"/>
      <dgm:spPr/>
      <dgm:t>
        <a:bodyPr vert="vert270"/>
        <a:lstStyle/>
        <a:p>
          <a:r>
            <a:rPr lang="en-IN" sz="1200" dirty="0"/>
            <a:t>Industrial Society</a:t>
          </a:r>
        </a:p>
      </dgm:t>
    </dgm:pt>
    <dgm:pt modelId="{638A97D4-7C9E-41A8-8D63-0D3286B30E3E}" type="parTrans" cxnId="{9EAD5928-0573-4191-AE24-D05A661950A9}">
      <dgm:prSet/>
      <dgm:spPr/>
      <dgm:t>
        <a:bodyPr/>
        <a:lstStyle/>
        <a:p>
          <a:endParaRPr lang="en-IN"/>
        </a:p>
      </dgm:t>
    </dgm:pt>
    <dgm:pt modelId="{4711E817-6AF0-480B-9116-6268CF863A61}" type="sibTrans" cxnId="{9EAD5928-0573-4191-AE24-D05A661950A9}">
      <dgm:prSet/>
      <dgm:spPr/>
      <dgm:t>
        <a:bodyPr/>
        <a:lstStyle/>
        <a:p>
          <a:endParaRPr lang="en-IN"/>
        </a:p>
      </dgm:t>
    </dgm:pt>
    <dgm:pt modelId="{369C0461-A51D-4891-9E96-CE6C7708A889}">
      <dgm:prSet custT="1"/>
      <dgm:spPr/>
      <dgm:t>
        <a:bodyPr/>
        <a:lstStyle/>
        <a:p>
          <a:r>
            <a:rPr lang="en-IN" sz="900" dirty="0"/>
            <a:t>Society 5.0</a:t>
          </a:r>
        </a:p>
      </dgm:t>
    </dgm:pt>
    <dgm:pt modelId="{32D1B762-BA27-487C-8B46-4F8B25DDC7A2}" type="parTrans" cxnId="{CF80BFA5-44D3-4553-A598-09B2CF677A67}">
      <dgm:prSet/>
      <dgm:spPr/>
      <dgm:t>
        <a:bodyPr/>
        <a:lstStyle/>
        <a:p>
          <a:endParaRPr lang="en-IN"/>
        </a:p>
      </dgm:t>
    </dgm:pt>
    <dgm:pt modelId="{AE5A587D-3C0C-4439-A041-FEB52D741664}" type="sibTrans" cxnId="{CF80BFA5-44D3-4553-A598-09B2CF677A67}">
      <dgm:prSet/>
      <dgm:spPr/>
      <dgm:t>
        <a:bodyPr/>
        <a:lstStyle/>
        <a:p>
          <a:endParaRPr lang="en-IN"/>
        </a:p>
      </dgm:t>
    </dgm:pt>
    <dgm:pt modelId="{84CEB3D5-804D-40DE-9A03-AEEA1C95F112}">
      <dgm:prSet custT="1"/>
      <dgm:spPr/>
      <dgm:t>
        <a:bodyPr/>
        <a:lstStyle/>
        <a:p>
          <a:r>
            <a:rPr lang="en-IN" sz="900" dirty="0"/>
            <a:t>Machine Intelligence to expand human capabilities and address social challenges</a:t>
          </a:r>
        </a:p>
      </dgm:t>
    </dgm:pt>
    <dgm:pt modelId="{6191B333-2CA8-460B-9B73-0410502D3436}" type="parTrans" cxnId="{6A3F9BB6-11BE-481D-A157-C14A8B02D527}">
      <dgm:prSet/>
      <dgm:spPr/>
      <dgm:t>
        <a:bodyPr/>
        <a:lstStyle/>
        <a:p>
          <a:endParaRPr lang="en-IN"/>
        </a:p>
      </dgm:t>
    </dgm:pt>
    <dgm:pt modelId="{ADFE4CC4-5ABF-483A-A68A-CFDB7128A1FA}" type="sibTrans" cxnId="{6A3F9BB6-11BE-481D-A157-C14A8B02D527}">
      <dgm:prSet/>
      <dgm:spPr/>
      <dgm:t>
        <a:bodyPr/>
        <a:lstStyle/>
        <a:p>
          <a:endParaRPr lang="en-IN"/>
        </a:p>
      </dgm:t>
    </dgm:pt>
    <dgm:pt modelId="{42DC55F5-B9E8-40C4-BD23-CFA5FE0620A1}" type="pres">
      <dgm:prSet presAssocID="{9AE7D31F-94DB-42B2-A1A6-52B55C748683}" presName="CompostProcess" presStyleCnt="0">
        <dgm:presLayoutVars>
          <dgm:dir/>
          <dgm:resizeHandles val="exact"/>
        </dgm:presLayoutVars>
      </dgm:prSet>
      <dgm:spPr/>
    </dgm:pt>
    <dgm:pt modelId="{35F82085-664E-44FF-B860-538F024BF76C}" type="pres">
      <dgm:prSet presAssocID="{9AE7D31F-94DB-42B2-A1A6-52B55C748683}" presName="arrow" presStyleLbl="bgShp" presStyleIdx="0" presStyleCnt="1"/>
      <dgm:spPr/>
    </dgm:pt>
    <dgm:pt modelId="{C3FD78E9-70CD-45E0-A3E8-92CAA4145FC2}" type="pres">
      <dgm:prSet presAssocID="{9AE7D31F-94DB-42B2-A1A6-52B55C748683}" presName="linearProcess" presStyleCnt="0"/>
      <dgm:spPr/>
    </dgm:pt>
    <dgm:pt modelId="{24F59F24-E150-42FD-BB01-C01372BA80BD}" type="pres">
      <dgm:prSet presAssocID="{615E50EE-1584-4E2F-82D4-3FB5C7FA1D11}" presName="textNode" presStyleLbl="node1" presStyleIdx="0" presStyleCnt="5">
        <dgm:presLayoutVars>
          <dgm:bulletEnabled val="1"/>
        </dgm:presLayoutVars>
      </dgm:prSet>
      <dgm:spPr/>
    </dgm:pt>
    <dgm:pt modelId="{66AB5A89-9C3E-4558-ABF4-06C9AA9D63B8}" type="pres">
      <dgm:prSet presAssocID="{38949D49-FCBC-4A9C-8751-B70BFBD71874}" presName="sibTrans" presStyleCnt="0"/>
      <dgm:spPr/>
    </dgm:pt>
    <dgm:pt modelId="{A320F3F1-2BB9-4E86-B09B-CA629329A055}" type="pres">
      <dgm:prSet presAssocID="{C64D3A51-2C9E-439C-B840-EDFBD54EDDB9}" presName="textNode" presStyleLbl="node1" presStyleIdx="1" presStyleCnt="5">
        <dgm:presLayoutVars>
          <dgm:bulletEnabled val="1"/>
        </dgm:presLayoutVars>
      </dgm:prSet>
      <dgm:spPr/>
    </dgm:pt>
    <dgm:pt modelId="{6374EC32-7663-4B82-A7B2-2D1466EA3660}" type="pres">
      <dgm:prSet presAssocID="{082AA703-DF3E-4D20-B83D-372059F573FD}" presName="sibTrans" presStyleCnt="0"/>
      <dgm:spPr/>
    </dgm:pt>
    <dgm:pt modelId="{7E9B64FB-E338-4091-9D89-4D642A2745DE}" type="pres">
      <dgm:prSet presAssocID="{93445114-618C-4C4B-A239-787C1540C11E}" presName="textNode" presStyleLbl="node1" presStyleIdx="2" presStyleCnt="5">
        <dgm:presLayoutVars>
          <dgm:bulletEnabled val="1"/>
        </dgm:presLayoutVars>
      </dgm:prSet>
      <dgm:spPr/>
    </dgm:pt>
    <dgm:pt modelId="{220F9E42-2414-4F58-B3A1-D3C497E763AD}" type="pres">
      <dgm:prSet presAssocID="{FC60A602-DC64-4C6D-8DC4-6B000744EFE2}" presName="sibTrans" presStyleCnt="0"/>
      <dgm:spPr/>
    </dgm:pt>
    <dgm:pt modelId="{AAA52FA2-47E7-4455-B12E-5BA86C979674}" type="pres">
      <dgm:prSet presAssocID="{CECE6583-4BBC-4896-AB67-195A126B24F6}" presName="textNode" presStyleLbl="node1" presStyleIdx="3" presStyleCnt="5">
        <dgm:presLayoutVars>
          <dgm:bulletEnabled val="1"/>
        </dgm:presLayoutVars>
      </dgm:prSet>
      <dgm:spPr/>
    </dgm:pt>
    <dgm:pt modelId="{5D625601-0624-4B0B-BF02-27C3A35008B1}" type="pres">
      <dgm:prSet presAssocID="{219938DB-0062-4A86-85CE-F11871D1F50D}" presName="sibTrans" presStyleCnt="0"/>
      <dgm:spPr/>
    </dgm:pt>
    <dgm:pt modelId="{0D2246CF-2967-48A3-A538-64FA5A473EB9}" type="pres">
      <dgm:prSet presAssocID="{369C0461-A51D-4891-9E96-CE6C7708A889}" presName="textNode" presStyleLbl="node1" presStyleIdx="4" presStyleCnt="5" custScaleX="134910" custLinFactX="-2429" custLinFactNeighborX="-100000">
        <dgm:presLayoutVars>
          <dgm:bulletEnabled val="1"/>
        </dgm:presLayoutVars>
      </dgm:prSet>
      <dgm:spPr/>
    </dgm:pt>
  </dgm:ptLst>
  <dgm:cxnLst>
    <dgm:cxn modelId="{9EAD5928-0573-4191-AE24-D05A661950A9}" srcId="{93445114-618C-4C4B-A239-787C1540C11E}" destId="{804239D4-8DF9-4102-AEE7-66B877464DF9}" srcOrd="0" destOrd="0" parTransId="{638A97D4-7C9E-41A8-8D63-0D3286B30E3E}" sibTransId="{4711E817-6AF0-480B-9116-6268CF863A61}"/>
    <dgm:cxn modelId="{3F83783A-E682-4CA3-81DB-71FEB460509C}" srcId="{9AE7D31F-94DB-42B2-A1A6-52B55C748683}" destId="{CECE6583-4BBC-4896-AB67-195A126B24F6}" srcOrd="3" destOrd="0" parTransId="{8885B1ED-66F9-445A-95F4-F883CBA89807}" sibTransId="{219938DB-0062-4A86-85CE-F11871D1F50D}"/>
    <dgm:cxn modelId="{E0176842-28C0-47BC-AA67-0D30E3F472B2}" type="presOf" srcId="{7CED6584-C43E-4980-B7EB-3697CE448254}" destId="{A320F3F1-2BB9-4E86-B09B-CA629329A055}" srcOrd="0" destOrd="1" presId="urn:microsoft.com/office/officeart/2005/8/layout/hProcess9"/>
    <dgm:cxn modelId="{B0774247-374F-4EEF-90B2-1B91519CDFD2}" srcId="{615E50EE-1584-4E2F-82D4-3FB5C7FA1D11}" destId="{ACE8C0BF-C709-406A-B984-A920F7E6A392}" srcOrd="0" destOrd="0" parTransId="{ED715C9F-39AF-4758-B020-F7163CD3EAFB}" sibTransId="{89FE0B03-4D27-46F3-85F2-FA1A22C0B9A7}"/>
    <dgm:cxn modelId="{8202C24C-5227-4C70-88F1-79037EA6F671}" type="presOf" srcId="{9AE7D31F-94DB-42B2-A1A6-52B55C748683}" destId="{42DC55F5-B9E8-40C4-BD23-CFA5FE0620A1}" srcOrd="0" destOrd="0" presId="urn:microsoft.com/office/officeart/2005/8/layout/hProcess9"/>
    <dgm:cxn modelId="{7A67404F-280B-4684-BF0D-7E061FDE2263}" type="presOf" srcId="{5BA1FEF4-92A1-4089-A301-34261618B8C6}" destId="{AAA52FA2-47E7-4455-B12E-5BA86C979674}" srcOrd="0" destOrd="1" presId="urn:microsoft.com/office/officeart/2005/8/layout/hProcess9"/>
    <dgm:cxn modelId="{05D1D878-8C83-4B54-9B73-C4A15A0F58FE}" type="presOf" srcId="{804239D4-8DF9-4102-AEE7-66B877464DF9}" destId="{7E9B64FB-E338-4091-9D89-4D642A2745DE}" srcOrd="0" destOrd="1" presId="urn:microsoft.com/office/officeart/2005/8/layout/hProcess9"/>
    <dgm:cxn modelId="{8FBA848B-7D96-4A05-9F41-79C4215FA235}" type="presOf" srcId="{93445114-618C-4C4B-A239-787C1540C11E}" destId="{7E9B64FB-E338-4091-9D89-4D642A2745DE}" srcOrd="0" destOrd="0" presId="urn:microsoft.com/office/officeart/2005/8/layout/hProcess9"/>
    <dgm:cxn modelId="{24C5B890-A0C9-4427-A071-5C0515473345}" type="presOf" srcId="{C64D3A51-2C9E-439C-B840-EDFBD54EDDB9}" destId="{A320F3F1-2BB9-4E86-B09B-CA629329A055}" srcOrd="0" destOrd="0" presId="urn:microsoft.com/office/officeart/2005/8/layout/hProcess9"/>
    <dgm:cxn modelId="{8E48CD92-4198-486D-813D-6966C37F0F1F}" type="presOf" srcId="{615E50EE-1584-4E2F-82D4-3FB5C7FA1D11}" destId="{24F59F24-E150-42FD-BB01-C01372BA80BD}" srcOrd="0" destOrd="0" presId="urn:microsoft.com/office/officeart/2005/8/layout/hProcess9"/>
    <dgm:cxn modelId="{4DE2E99B-127B-4919-BD9F-A02429BEB54F}" type="presOf" srcId="{ACE8C0BF-C709-406A-B984-A920F7E6A392}" destId="{24F59F24-E150-42FD-BB01-C01372BA80BD}" srcOrd="0" destOrd="1" presId="urn:microsoft.com/office/officeart/2005/8/layout/hProcess9"/>
    <dgm:cxn modelId="{5D049AA0-9B74-4E07-993D-48040A44697E}" srcId="{9AE7D31F-94DB-42B2-A1A6-52B55C748683}" destId="{C64D3A51-2C9E-439C-B840-EDFBD54EDDB9}" srcOrd="1" destOrd="0" parTransId="{872F6D37-03DF-417A-BCCC-0CCD2842E319}" sibTransId="{082AA703-DF3E-4D20-B83D-372059F573FD}"/>
    <dgm:cxn modelId="{87D9A0A1-195C-4BBF-AEF9-F121183FDEBF}" srcId="{C64D3A51-2C9E-439C-B840-EDFBD54EDDB9}" destId="{7CED6584-C43E-4980-B7EB-3697CE448254}" srcOrd="0" destOrd="0" parTransId="{584A7A10-5E7B-4375-B7EA-4ED063AE129B}" sibTransId="{E600827D-38F7-483A-80D9-725425BE3F47}"/>
    <dgm:cxn modelId="{CF80BFA5-44D3-4553-A598-09B2CF677A67}" srcId="{9AE7D31F-94DB-42B2-A1A6-52B55C748683}" destId="{369C0461-A51D-4891-9E96-CE6C7708A889}" srcOrd="4" destOrd="0" parTransId="{32D1B762-BA27-487C-8B46-4F8B25DDC7A2}" sibTransId="{AE5A587D-3C0C-4439-A041-FEB52D741664}"/>
    <dgm:cxn modelId="{F00057A8-2452-4EDF-B02A-800000008A6B}" srcId="{9AE7D31F-94DB-42B2-A1A6-52B55C748683}" destId="{93445114-618C-4C4B-A239-787C1540C11E}" srcOrd="2" destOrd="0" parTransId="{5F88380D-2254-4CE7-BFC9-34FBDD11884C}" sibTransId="{FC60A602-DC64-4C6D-8DC4-6B000744EFE2}"/>
    <dgm:cxn modelId="{174DCEAD-8374-4A1C-9BAE-F070446A6713}" type="presOf" srcId="{369C0461-A51D-4891-9E96-CE6C7708A889}" destId="{0D2246CF-2967-48A3-A538-64FA5A473EB9}" srcOrd="0" destOrd="0" presId="urn:microsoft.com/office/officeart/2005/8/layout/hProcess9"/>
    <dgm:cxn modelId="{1CC546B1-6A6E-4DF6-8151-57F06D53B89C}" type="presOf" srcId="{84CEB3D5-804D-40DE-9A03-AEEA1C95F112}" destId="{0D2246CF-2967-48A3-A538-64FA5A473EB9}" srcOrd="0" destOrd="1" presId="urn:microsoft.com/office/officeart/2005/8/layout/hProcess9"/>
    <dgm:cxn modelId="{6A3F9BB6-11BE-481D-A157-C14A8B02D527}" srcId="{369C0461-A51D-4891-9E96-CE6C7708A889}" destId="{84CEB3D5-804D-40DE-9A03-AEEA1C95F112}" srcOrd="0" destOrd="0" parTransId="{6191B333-2CA8-460B-9B73-0410502D3436}" sibTransId="{ADFE4CC4-5ABF-483A-A68A-CFDB7128A1FA}"/>
    <dgm:cxn modelId="{24322FDE-FE97-40CA-B7F0-77E056905E00}" srcId="{CECE6583-4BBC-4896-AB67-195A126B24F6}" destId="{5BA1FEF4-92A1-4089-A301-34261618B8C6}" srcOrd="0" destOrd="0" parTransId="{9086C5D0-2A8A-4AD3-B5A5-39888021995A}" sibTransId="{B7C04810-D01F-4E89-A2A3-EB19E6EB8798}"/>
    <dgm:cxn modelId="{2BB626E1-F612-4B7B-8D0B-6D19031F523C}" srcId="{9AE7D31F-94DB-42B2-A1A6-52B55C748683}" destId="{615E50EE-1584-4E2F-82D4-3FB5C7FA1D11}" srcOrd="0" destOrd="0" parTransId="{DBEEE688-054E-479A-AF5E-7758B32B4F58}" sibTransId="{38949D49-FCBC-4A9C-8751-B70BFBD71874}"/>
    <dgm:cxn modelId="{0B87DBF1-F1FB-4A64-9BED-120A9433925A}" type="presOf" srcId="{CECE6583-4BBC-4896-AB67-195A126B24F6}" destId="{AAA52FA2-47E7-4455-B12E-5BA86C979674}" srcOrd="0" destOrd="0" presId="urn:microsoft.com/office/officeart/2005/8/layout/hProcess9"/>
    <dgm:cxn modelId="{02ACA83E-6DB8-402F-9885-0E614AD6133A}" type="presParOf" srcId="{42DC55F5-B9E8-40C4-BD23-CFA5FE0620A1}" destId="{35F82085-664E-44FF-B860-538F024BF76C}" srcOrd="0" destOrd="0" presId="urn:microsoft.com/office/officeart/2005/8/layout/hProcess9"/>
    <dgm:cxn modelId="{A6F7CB96-33DC-4055-9F46-2A59BF0ADAF0}" type="presParOf" srcId="{42DC55F5-B9E8-40C4-BD23-CFA5FE0620A1}" destId="{C3FD78E9-70CD-45E0-A3E8-92CAA4145FC2}" srcOrd="1" destOrd="0" presId="urn:microsoft.com/office/officeart/2005/8/layout/hProcess9"/>
    <dgm:cxn modelId="{77B89EEF-95A3-45C2-9236-7AC41213590C}" type="presParOf" srcId="{C3FD78E9-70CD-45E0-A3E8-92CAA4145FC2}" destId="{24F59F24-E150-42FD-BB01-C01372BA80BD}" srcOrd="0" destOrd="0" presId="urn:microsoft.com/office/officeart/2005/8/layout/hProcess9"/>
    <dgm:cxn modelId="{2A5EAB97-E111-4FA5-AD75-2CB122E7749C}" type="presParOf" srcId="{C3FD78E9-70CD-45E0-A3E8-92CAA4145FC2}" destId="{66AB5A89-9C3E-4558-ABF4-06C9AA9D63B8}" srcOrd="1" destOrd="0" presId="urn:microsoft.com/office/officeart/2005/8/layout/hProcess9"/>
    <dgm:cxn modelId="{B989474B-296E-4284-AFE6-09DE0D710407}" type="presParOf" srcId="{C3FD78E9-70CD-45E0-A3E8-92CAA4145FC2}" destId="{A320F3F1-2BB9-4E86-B09B-CA629329A055}" srcOrd="2" destOrd="0" presId="urn:microsoft.com/office/officeart/2005/8/layout/hProcess9"/>
    <dgm:cxn modelId="{EA1B7845-4305-4703-8431-D1B24A65E26A}" type="presParOf" srcId="{C3FD78E9-70CD-45E0-A3E8-92CAA4145FC2}" destId="{6374EC32-7663-4B82-A7B2-2D1466EA3660}" srcOrd="3" destOrd="0" presId="urn:microsoft.com/office/officeart/2005/8/layout/hProcess9"/>
    <dgm:cxn modelId="{90A216D8-7759-49A8-8717-CAFD897FD7A5}" type="presParOf" srcId="{C3FD78E9-70CD-45E0-A3E8-92CAA4145FC2}" destId="{7E9B64FB-E338-4091-9D89-4D642A2745DE}" srcOrd="4" destOrd="0" presId="urn:microsoft.com/office/officeart/2005/8/layout/hProcess9"/>
    <dgm:cxn modelId="{3BF83C8A-97BD-4DB6-8C20-BE0F49605E7D}" type="presParOf" srcId="{C3FD78E9-70CD-45E0-A3E8-92CAA4145FC2}" destId="{220F9E42-2414-4F58-B3A1-D3C497E763AD}" srcOrd="5" destOrd="0" presId="urn:microsoft.com/office/officeart/2005/8/layout/hProcess9"/>
    <dgm:cxn modelId="{2B8D9EE4-555C-4B20-8035-C5FEF1103F22}" type="presParOf" srcId="{C3FD78E9-70CD-45E0-A3E8-92CAA4145FC2}" destId="{AAA52FA2-47E7-4455-B12E-5BA86C979674}" srcOrd="6" destOrd="0" presId="urn:microsoft.com/office/officeart/2005/8/layout/hProcess9"/>
    <dgm:cxn modelId="{E32BDFB2-F263-4303-8462-7F0903A1C005}" type="presParOf" srcId="{C3FD78E9-70CD-45E0-A3E8-92CAA4145FC2}" destId="{5D625601-0624-4B0B-BF02-27C3A35008B1}" srcOrd="7" destOrd="0" presId="urn:microsoft.com/office/officeart/2005/8/layout/hProcess9"/>
    <dgm:cxn modelId="{15C707A9-69EE-4EA4-A249-C2A21E15021B}" type="presParOf" srcId="{C3FD78E9-70CD-45E0-A3E8-92CAA4145FC2}" destId="{0D2246CF-2967-48A3-A538-64FA5A473EB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114C5A-296B-4F40-BCA5-D4DD42461CBD}" type="doc">
      <dgm:prSet loTypeId="urn:microsoft.com/office/officeart/2005/8/layout/arrow2" loCatId="process" qsTypeId="urn:microsoft.com/office/officeart/2005/8/quickstyle/simple1#4" qsCatId="simple" csTypeId="urn:microsoft.com/office/officeart/2005/8/colors/accent1_2#4" csCatId="accent1" phldr="1"/>
      <dgm:spPr/>
    </dgm:pt>
    <dgm:pt modelId="{D073BA20-FB6C-4A84-8CD2-EEF050ABC0AC}">
      <dgm:prSet phldrT="[Text]" custT="1"/>
      <dgm:spPr/>
      <dgm:t>
        <a:bodyPr/>
        <a:lstStyle/>
        <a:p>
          <a:r>
            <a:rPr lang="en-US" sz="1000" dirty="0"/>
            <a:t>Predictive &amp;</a:t>
          </a:r>
          <a:br>
            <a:rPr lang="en-US" sz="1000" dirty="0"/>
          </a:br>
          <a:r>
            <a:rPr lang="en-US" sz="1000" dirty="0"/>
            <a:t>Stat Models</a:t>
          </a:r>
        </a:p>
      </dgm:t>
    </dgm:pt>
    <dgm:pt modelId="{6990B3F6-6297-49C5-8749-10A74D25749C}" type="parTrans" cxnId="{115D240F-3F03-491F-B6F7-332C0ECCCB08}">
      <dgm:prSet/>
      <dgm:spPr/>
      <dgm:t>
        <a:bodyPr/>
        <a:lstStyle/>
        <a:p>
          <a:endParaRPr lang="en-US" sz="1000"/>
        </a:p>
      </dgm:t>
    </dgm:pt>
    <dgm:pt modelId="{D098648D-F5F5-459F-BCD6-60F22C59889F}" type="sibTrans" cxnId="{115D240F-3F03-491F-B6F7-332C0ECCCB08}">
      <dgm:prSet/>
      <dgm:spPr/>
      <dgm:t>
        <a:bodyPr/>
        <a:lstStyle/>
        <a:p>
          <a:endParaRPr lang="en-US" sz="1000"/>
        </a:p>
      </dgm:t>
    </dgm:pt>
    <dgm:pt modelId="{2560308B-E502-4378-9543-5AC171D94372}">
      <dgm:prSet phldrT="[Text]" custT="1"/>
      <dgm:spPr/>
      <dgm:t>
        <a:bodyPr/>
        <a:lstStyle/>
        <a:p>
          <a:r>
            <a:rPr lang="en-US" sz="1000" dirty="0"/>
            <a:t>Tests</a:t>
          </a:r>
        </a:p>
      </dgm:t>
    </dgm:pt>
    <dgm:pt modelId="{CC3BEF50-AE11-4E7F-84E9-7F749E6A97A8}" type="parTrans" cxnId="{E2D81AA4-30C8-4354-A332-E6533656FA21}">
      <dgm:prSet/>
      <dgm:spPr/>
      <dgm:t>
        <a:bodyPr/>
        <a:lstStyle/>
        <a:p>
          <a:endParaRPr lang="en-US" sz="1000"/>
        </a:p>
      </dgm:t>
    </dgm:pt>
    <dgm:pt modelId="{0609DFC9-812C-4A40-90A1-10BB3E465DBD}" type="sibTrans" cxnId="{E2D81AA4-30C8-4354-A332-E6533656FA21}">
      <dgm:prSet/>
      <dgm:spPr/>
      <dgm:t>
        <a:bodyPr/>
        <a:lstStyle/>
        <a:p>
          <a:endParaRPr lang="en-US" sz="1000"/>
        </a:p>
      </dgm:t>
    </dgm:pt>
    <dgm:pt modelId="{68B4BB52-CEF1-41AA-9F61-7B04ADCA3B7E}">
      <dgm:prSet phldrT="[Text]" custT="1"/>
      <dgm:spPr/>
      <dgm:t>
        <a:bodyPr/>
        <a:lstStyle/>
        <a:p>
          <a:r>
            <a:rPr lang="en-US" sz="1000" dirty="0"/>
            <a:t>Optimization</a:t>
          </a:r>
        </a:p>
      </dgm:t>
    </dgm:pt>
    <dgm:pt modelId="{4826E2E2-256E-42A9-B77E-2719F08AB3D5}" type="parTrans" cxnId="{58952814-2E46-4CBE-9106-4E0C805AD20D}">
      <dgm:prSet/>
      <dgm:spPr/>
      <dgm:t>
        <a:bodyPr/>
        <a:lstStyle/>
        <a:p>
          <a:endParaRPr lang="en-US" sz="1000"/>
        </a:p>
      </dgm:t>
    </dgm:pt>
    <dgm:pt modelId="{CE32EC9C-7498-469F-B590-4F1D64A87B2B}" type="sibTrans" cxnId="{58952814-2E46-4CBE-9106-4E0C805AD20D}">
      <dgm:prSet/>
      <dgm:spPr/>
      <dgm:t>
        <a:bodyPr/>
        <a:lstStyle/>
        <a:p>
          <a:endParaRPr lang="en-US" sz="1000"/>
        </a:p>
      </dgm:t>
    </dgm:pt>
    <dgm:pt modelId="{4FF534F7-47A6-49D8-B10D-5641EFD12917}">
      <dgm:prSet phldrT="[Text]" custT="1"/>
      <dgm:spPr/>
      <dgm:t>
        <a:bodyPr/>
        <a:lstStyle/>
        <a:p>
          <a:r>
            <a:rPr lang="en-US" sz="1000" dirty="0"/>
            <a:t>Simulations</a:t>
          </a:r>
        </a:p>
      </dgm:t>
    </dgm:pt>
    <dgm:pt modelId="{7D490E3B-7B42-496A-BAC5-69CFFD3D21EA}" type="parTrans" cxnId="{70AF594E-5775-4BA5-AE6C-2FFED3B785AD}">
      <dgm:prSet/>
      <dgm:spPr/>
      <dgm:t>
        <a:bodyPr/>
        <a:lstStyle/>
        <a:p>
          <a:endParaRPr lang="en-US" sz="1000"/>
        </a:p>
      </dgm:t>
    </dgm:pt>
    <dgm:pt modelId="{A0E7A295-CCE0-43AC-AE61-D07F04E62336}" type="sibTrans" cxnId="{70AF594E-5775-4BA5-AE6C-2FFED3B785AD}">
      <dgm:prSet/>
      <dgm:spPr/>
      <dgm:t>
        <a:bodyPr/>
        <a:lstStyle/>
        <a:p>
          <a:endParaRPr lang="en-US" sz="1000"/>
        </a:p>
      </dgm:t>
    </dgm:pt>
    <dgm:pt modelId="{0B5380C4-7764-4701-906F-AC7CAFFDD58D}">
      <dgm:prSet phldrT="[Text]" custT="1"/>
      <dgm:spPr/>
      <dgm:t>
        <a:bodyPr/>
        <a:lstStyle/>
        <a:p>
          <a:r>
            <a:rPr lang="en-US" sz="1000" dirty="0"/>
            <a:t>Strategy / Scenarios</a:t>
          </a:r>
        </a:p>
      </dgm:t>
    </dgm:pt>
    <dgm:pt modelId="{6DA84CE6-180F-48E8-9C17-58482C90892E}" type="parTrans" cxnId="{2D9ABCED-C1C5-48F9-9C81-9DC19AAAE053}">
      <dgm:prSet/>
      <dgm:spPr/>
      <dgm:t>
        <a:bodyPr/>
        <a:lstStyle/>
        <a:p>
          <a:endParaRPr lang="en-US" sz="1000"/>
        </a:p>
      </dgm:t>
    </dgm:pt>
    <dgm:pt modelId="{724993B4-6508-4E33-B538-8EFEC025379F}" type="sibTrans" cxnId="{2D9ABCED-C1C5-48F9-9C81-9DC19AAAE053}">
      <dgm:prSet/>
      <dgm:spPr/>
      <dgm:t>
        <a:bodyPr/>
        <a:lstStyle/>
        <a:p>
          <a:endParaRPr lang="en-US" sz="1000"/>
        </a:p>
      </dgm:t>
    </dgm:pt>
    <dgm:pt modelId="{AF478D30-B5E4-4F90-A356-0B579C7C5195}" type="pres">
      <dgm:prSet presAssocID="{0F114C5A-296B-4F40-BCA5-D4DD42461CBD}" presName="arrowDiagram" presStyleCnt="0">
        <dgm:presLayoutVars>
          <dgm:chMax val="5"/>
          <dgm:dir/>
          <dgm:resizeHandles val="exact"/>
        </dgm:presLayoutVars>
      </dgm:prSet>
      <dgm:spPr/>
    </dgm:pt>
    <dgm:pt modelId="{EB05518A-3504-460C-9E60-8970F3404D00}" type="pres">
      <dgm:prSet presAssocID="{0F114C5A-296B-4F40-BCA5-D4DD42461CBD}" presName="arrow" presStyleLbl="bgShp" presStyleIdx="0" presStyleCnt="1" custLinFactNeighborX="-20000" custLinFactNeighborY="12667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</dgm:pt>
    <dgm:pt modelId="{82FF9E64-9A06-4002-9B4A-11E2014CD4F6}" type="pres">
      <dgm:prSet presAssocID="{0F114C5A-296B-4F40-BCA5-D4DD42461CBD}" presName="arrowDiagram5" presStyleCnt="0"/>
      <dgm:spPr/>
    </dgm:pt>
    <dgm:pt modelId="{9FC625E0-4BA4-4DAD-98EE-D8BE56D4C170}" type="pres">
      <dgm:prSet presAssocID="{D073BA20-FB6C-4A84-8CD2-EEF050ABC0AC}" presName="bullet5a" presStyleLbl="node1" presStyleIdx="0" presStyleCnt="5"/>
      <dgm:spPr>
        <a:noFill/>
        <a:ln>
          <a:noFill/>
        </a:ln>
      </dgm:spPr>
    </dgm:pt>
    <dgm:pt modelId="{075BDADA-9BE7-4E4C-BDD4-F4FBBAAFE988}" type="pres">
      <dgm:prSet presAssocID="{D073BA20-FB6C-4A84-8CD2-EEF050ABC0AC}" presName="textBox5a" presStyleLbl="revTx" presStyleIdx="0" presStyleCnt="5" custLinFactNeighborX="-5194" custLinFactNeighborY="-17870">
        <dgm:presLayoutVars>
          <dgm:bulletEnabled val="1"/>
        </dgm:presLayoutVars>
      </dgm:prSet>
      <dgm:spPr/>
    </dgm:pt>
    <dgm:pt modelId="{D449F5FC-703B-4FFE-8BB4-DA224E437EE9}" type="pres">
      <dgm:prSet presAssocID="{2560308B-E502-4378-9543-5AC171D94372}" presName="bullet5b" presStyleLbl="node1" presStyleIdx="1" presStyleCnt="5"/>
      <dgm:spPr>
        <a:noFill/>
        <a:ln>
          <a:noFill/>
        </a:ln>
      </dgm:spPr>
    </dgm:pt>
    <dgm:pt modelId="{A8196D29-14E5-4957-8287-95103F3EC579}" type="pres">
      <dgm:prSet presAssocID="{2560308B-E502-4378-9543-5AC171D94372}" presName="textBox5b" presStyleLbl="revTx" presStyleIdx="1" presStyleCnt="5">
        <dgm:presLayoutVars>
          <dgm:bulletEnabled val="1"/>
        </dgm:presLayoutVars>
      </dgm:prSet>
      <dgm:spPr/>
    </dgm:pt>
    <dgm:pt modelId="{DCC459B9-CB85-4A97-B789-881EDB70ECA2}" type="pres">
      <dgm:prSet presAssocID="{68B4BB52-CEF1-41AA-9F61-7B04ADCA3B7E}" presName="bullet5c" presStyleLbl="node1" presStyleIdx="2" presStyleCnt="5"/>
      <dgm:spPr>
        <a:noFill/>
        <a:ln>
          <a:noFill/>
        </a:ln>
      </dgm:spPr>
    </dgm:pt>
    <dgm:pt modelId="{AD2DC10C-F737-44F2-8650-4CD67639E606}" type="pres">
      <dgm:prSet presAssocID="{68B4BB52-CEF1-41AA-9F61-7B04ADCA3B7E}" presName="textBox5c" presStyleLbl="revTx" presStyleIdx="2" presStyleCnt="5">
        <dgm:presLayoutVars>
          <dgm:bulletEnabled val="1"/>
        </dgm:presLayoutVars>
      </dgm:prSet>
      <dgm:spPr/>
    </dgm:pt>
    <dgm:pt modelId="{2A96F63C-71CD-49C2-8298-B033EB4008E7}" type="pres">
      <dgm:prSet presAssocID="{4FF534F7-47A6-49D8-B10D-5641EFD12917}" presName="bullet5d" presStyleLbl="node1" presStyleIdx="3" presStyleCnt="5"/>
      <dgm:spPr>
        <a:noFill/>
        <a:ln>
          <a:noFill/>
        </a:ln>
      </dgm:spPr>
    </dgm:pt>
    <dgm:pt modelId="{D6265524-A76A-40CC-9BF6-5BFDA6EFD270}" type="pres">
      <dgm:prSet presAssocID="{4FF534F7-47A6-49D8-B10D-5641EFD12917}" presName="textBox5d" presStyleLbl="revTx" presStyleIdx="3" presStyleCnt="5">
        <dgm:presLayoutVars>
          <dgm:bulletEnabled val="1"/>
        </dgm:presLayoutVars>
      </dgm:prSet>
      <dgm:spPr/>
    </dgm:pt>
    <dgm:pt modelId="{1C551512-BF15-48D6-A407-D29B17B0E8A3}" type="pres">
      <dgm:prSet presAssocID="{0B5380C4-7764-4701-906F-AC7CAFFDD58D}" presName="bullet5e" presStyleLbl="node1" presStyleIdx="4" presStyleCnt="5"/>
      <dgm:spPr>
        <a:noFill/>
        <a:ln>
          <a:noFill/>
        </a:ln>
      </dgm:spPr>
    </dgm:pt>
    <dgm:pt modelId="{0A3E6C06-E855-465C-977D-BF868B510D67}" type="pres">
      <dgm:prSet presAssocID="{0B5380C4-7764-4701-906F-AC7CAFFDD58D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115D240F-3F03-491F-B6F7-332C0ECCCB08}" srcId="{0F114C5A-296B-4F40-BCA5-D4DD42461CBD}" destId="{D073BA20-FB6C-4A84-8CD2-EEF050ABC0AC}" srcOrd="0" destOrd="0" parTransId="{6990B3F6-6297-49C5-8749-10A74D25749C}" sibTransId="{D098648D-F5F5-459F-BCD6-60F22C59889F}"/>
    <dgm:cxn modelId="{58952814-2E46-4CBE-9106-4E0C805AD20D}" srcId="{0F114C5A-296B-4F40-BCA5-D4DD42461CBD}" destId="{68B4BB52-CEF1-41AA-9F61-7B04ADCA3B7E}" srcOrd="2" destOrd="0" parTransId="{4826E2E2-256E-42A9-B77E-2719F08AB3D5}" sibTransId="{CE32EC9C-7498-469F-B590-4F1D64A87B2B}"/>
    <dgm:cxn modelId="{1708A023-2D04-4D06-8CBD-1634BDA261A9}" type="presOf" srcId="{0F114C5A-296B-4F40-BCA5-D4DD42461CBD}" destId="{AF478D30-B5E4-4F90-A356-0B579C7C5195}" srcOrd="0" destOrd="0" presId="urn:microsoft.com/office/officeart/2005/8/layout/arrow2"/>
    <dgm:cxn modelId="{E87A863C-EA09-4D36-AA67-546F07E96BF3}" type="presOf" srcId="{2560308B-E502-4378-9543-5AC171D94372}" destId="{A8196D29-14E5-4957-8287-95103F3EC579}" srcOrd="0" destOrd="0" presId="urn:microsoft.com/office/officeart/2005/8/layout/arrow2"/>
    <dgm:cxn modelId="{CB2C6449-36BC-43D5-B122-AA868A219574}" type="presOf" srcId="{4FF534F7-47A6-49D8-B10D-5641EFD12917}" destId="{D6265524-A76A-40CC-9BF6-5BFDA6EFD270}" srcOrd="0" destOrd="0" presId="urn:microsoft.com/office/officeart/2005/8/layout/arrow2"/>
    <dgm:cxn modelId="{70AF594E-5775-4BA5-AE6C-2FFED3B785AD}" srcId="{0F114C5A-296B-4F40-BCA5-D4DD42461CBD}" destId="{4FF534F7-47A6-49D8-B10D-5641EFD12917}" srcOrd="3" destOrd="0" parTransId="{7D490E3B-7B42-496A-BAC5-69CFFD3D21EA}" sibTransId="{A0E7A295-CCE0-43AC-AE61-D07F04E62336}"/>
    <dgm:cxn modelId="{D5ED0D76-B2BD-4F3A-9D93-D9C81ACD9263}" type="presOf" srcId="{D073BA20-FB6C-4A84-8CD2-EEF050ABC0AC}" destId="{075BDADA-9BE7-4E4C-BDD4-F4FBBAAFE988}" srcOrd="0" destOrd="0" presId="urn:microsoft.com/office/officeart/2005/8/layout/arrow2"/>
    <dgm:cxn modelId="{E2D81AA4-30C8-4354-A332-E6533656FA21}" srcId="{0F114C5A-296B-4F40-BCA5-D4DD42461CBD}" destId="{2560308B-E502-4378-9543-5AC171D94372}" srcOrd="1" destOrd="0" parTransId="{CC3BEF50-AE11-4E7F-84E9-7F749E6A97A8}" sibTransId="{0609DFC9-812C-4A40-90A1-10BB3E465DBD}"/>
    <dgm:cxn modelId="{ED8118B9-ADBF-400C-8860-1F920077C6FE}" type="presOf" srcId="{68B4BB52-CEF1-41AA-9F61-7B04ADCA3B7E}" destId="{AD2DC10C-F737-44F2-8650-4CD67639E606}" srcOrd="0" destOrd="0" presId="urn:microsoft.com/office/officeart/2005/8/layout/arrow2"/>
    <dgm:cxn modelId="{A6D4C7CD-06C7-4451-9AF8-6A818317FB3A}" type="presOf" srcId="{0B5380C4-7764-4701-906F-AC7CAFFDD58D}" destId="{0A3E6C06-E855-465C-977D-BF868B510D67}" srcOrd="0" destOrd="0" presId="urn:microsoft.com/office/officeart/2005/8/layout/arrow2"/>
    <dgm:cxn modelId="{2D9ABCED-C1C5-48F9-9C81-9DC19AAAE053}" srcId="{0F114C5A-296B-4F40-BCA5-D4DD42461CBD}" destId="{0B5380C4-7764-4701-906F-AC7CAFFDD58D}" srcOrd="4" destOrd="0" parTransId="{6DA84CE6-180F-48E8-9C17-58482C90892E}" sibTransId="{724993B4-6508-4E33-B538-8EFEC025379F}"/>
    <dgm:cxn modelId="{82AD42A5-7211-4F3E-909F-F0C36E0ED76C}" type="presParOf" srcId="{AF478D30-B5E4-4F90-A356-0B579C7C5195}" destId="{EB05518A-3504-460C-9E60-8970F3404D00}" srcOrd="0" destOrd="0" presId="urn:microsoft.com/office/officeart/2005/8/layout/arrow2"/>
    <dgm:cxn modelId="{D280A59A-074B-4DC8-AE9A-08C9D932CE57}" type="presParOf" srcId="{AF478D30-B5E4-4F90-A356-0B579C7C5195}" destId="{82FF9E64-9A06-4002-9B4A-11E2014CD4F6}" srcOrd="1" destOrd="0" presId="urn:microsoft.com/office/officeart/2005/8/layout/arrow2"/>
    <dgm:cxn modelId="{7026E546-44E3-4BB0-95B1-0D4851BFD421}" type="presParOf" srcId="{82FF9E64-9A06-4002-9B4A-11E2014CD4F6}" destId="{9FC625E0-4BA4-4DAD-98EE-D8BE56D4C170}" srcOrd="0" destOrd="0" presId="urn:microsoft.com/office/officeart/2005/8/layout/arrow2"/>
    <dgm:cxn modelId="{443933F5-595E-4B6A-ACAC-3BB0F1F5870A}" type="presParOf" srcId="{82FF9E64-9A06-4002-9B4A-11E2014CD4F6}" destId="{075BDADA-9BE7-4E4C-BDD4-F4FBBAAFE988}" srcOrd="1" destOrd="0" presId="urn:microsoft.com/office/officeart/2005/8/layout/arrow2"/>
    <dgm:cxn modelId="{772D1CF4-3073-4D15-837E-F10366CE99F0}" type="presParOf" srcId="{82FF9E64-9A06-4002-9B4A-11E2014CD4F6}" destId="{D449F5FC-703B-4FFE-8BB4-DA224E437EE9}" srcOrd="2" destOrd="0" presId="urn:microsoft.com/office/officeart/2005/8/layout/arrow2"/>
    <dgm:cxn modelId="{4565890E-1402-436A-BCB1-3A0D3A8938FE}" type="presParOf" srcId="{82FF9E64-9A06-4002-9B4A-11E2014CD4F6}" destId="{A8196D29-14E5-4957-8287-95103F3EC579}" srcOrd="3" destOrd="0" presId="urn:microsoft.com/office/officeart/2005/8/layout/arrow2"/>
    <dgm:cxn modelId="{1AACCD32-6E6A-43B6-9916-2C765964CA24}" type="presParOf" srcId="{82FF9E64-9A06-4002-9B4A-11E2014CD4F6}" destId="{DCC459B9-CB85-4A97-B789-881EDB70ECA2}" srcOrd="4" destOrd="0" presId="urn:microsoft.com/office/officeart/2005/8/layout/arrow2"/>
    <dgm:cxn modelId="{24914C7B-944E-48B5-A1FE-CE2B1A329543}" type="presParOf" srcId="{82FF9E64-9A06-4002-9B4A-11E2014CD4F6}" destId="{AD2DC10C-F737-44F2-8650-4CD67639E606}" srcOrd="5" destOrd="0" presId="urn:microsoft.com/office/officeart/2005/8/layout/arrow2"/>
    <dgm:cxn modelId="{FCC1F3C3-D100-4E28-9148-4ABEED1A9B9C}" type="presParOf" srcId="{82FF9E64-9A06-4002-9B4A-11E2014CD4F6}" destId="{2A96F63C-71CD-49C2-8298-B033EB4008E7}" srcOrd="6" destOrd="0" presId="urn:microsoft.com/office/officeart/2005/8/layout/arrow2"/>
    <dgm:cxn modelId="{12F7EBD1-6671-4C89-85C9-F941C1AE6A4D}" type="presParOf" srcId="{82FF9E64-9A06-4002-9B4A-11E2014CD4F6}" destId="{D6265524-A76A-40CC-9BF6-5BFDA6EFD270}" srcOrd="7" destOrd="0" presId="urn:microsoft.com/office/officeart/2005/8/layout/arrow2"/>
    <dgm:cxn modelId="{6D789B43-B9EE-4309-8AAF-7226FF6F301B}" type="presParOf" srcId="{82FF9E64-9A06-4002-9B4A-11E2014CD4F6}" destId="{1C551512-BF15-48D6-A407-D29B17B0E8A3}" srcOrd="8" destOrd="0" presId="urn:microsoft.com/office/officeart/2005/8/layout/arrow2"/>
    <dgm:cxn modelId="{23DAF21D-4298-43FA-A99C-29193BE75CBF}" type="presParOf" srcId="{82FF9E64-9A06-4002-9B4A-11E2014CD4F6}" destId="{0A3E6C06-E855-465C-977D-BF868B510D67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39421B-DEB8-4A67-AA79-B631F6E8CD94}" type="doc">
      <dgm:prSet loTypeId="urn:microsoft.com/office/officeart/2005/8/layout/cycle2" loCatId="cycle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1AB0087F-9AFD-4BC0-A2E3-DBBC1BC381F9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2042132C-38D3-4E37-B33C-D9466ADF963B}" type="parTrans" cxnId="{5D3B6848-449F-4683-A563-3018209D0B3F}">
      <dgm:prSet/>
      <dgm:spPr/>
      <dgm:t>
        <a:bodyPr/>
        <a:lstStyle/>
        <a:p>
          <a:endParaRPr lang="en-US"/>
        </a:p>
      </dgm:t>
    </dgm:pt>
    <dgm:pt modelId="{9090D8F8-119C-4972-BBAC-8B157646527D}" type="sibTrans" cxnId="{5D3B6848-449F-4683-A563-3018209D0B3F}">
      <dgm:prSet/>
      <dgm:spPr/>
      <dgm:t>
        <a:bodyPr/>
        <a:lstStyle/>
        <a:p>
          <a:endParaRPr lang="en-US" dirty="0"/>
        </a:p>
      </dgm:t>
    </dgm:pt>
    <dgm:pt modelId="{4A8E3663-C5A9-4759-9C00-B688C4F38F4C}">
      <dgm:prSet phldrT="[Text]"/>
      <dgm:spPr/>
      <dgm:t>
        <a:bodyPr/>
        <a:lstStyle/>
        <a:p>
          <a:r>
            <a:rPr lang="en-US" dirty="0"/>
            <a:t>Tests</a:t>
          </a:r>
        </a:p>
      </dgm:t>
    </dgm:pt>
    <dgm:pt modelId="{F399083D-AE97-4CC1-AE18-7D477315374E}" type="parTrans" cxnId="{883E9D83-4357-4DD6-92C7-757F302FA8C9}">
      <dgm:prSet/>
      <dgm:spPr/>
      <dgm:t>
        <a:bodyPr/>
        <a:lstStyle/>
        <a:p>
          <a:endParaRPr lang="en-US"/>
        </a:p>
      </dgm:t>
    </dgm:pt>
    <dgm:pt modelId="{586D4A2B-03BD-4682-A641-F9D48E9FA667}" type="sibTrans" cxnId="{883E9D83-4357-4DD6-92C7-757F302FA8C9}">
      <dgm:prSet/>
      <dgm:spPr/>
      <dgm:t>
        <a:bodyPr/>
        <a:lstStyle/>
        <a:p>
          <a:endParaRPr lang="en-US" dirty="0"/>
        </a:p>
      </dgm:t>
    </dgm:pt>
    <dgm:pt modelId="{FAF0526C-8DA6-4932-8C5C-9E2762896B79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F8BFDD0A-E8CA-46EC-8695-49CCF86D3304}" type="parTrans" cxnId="{461CA6A2-4AA3-403E-B3E0-E8A24BEEFCDE}">
      <dgm:prSet/>
      <dgm:spPr/>
      <dgm:t>
        <a:bodyPr/>
        <a:lstStyle/>
        <a:p>
          <a:endParaRPr lang="en-US"/>
        </a:p>
      </dgm:t>
    </dgm:pt>
    <dgm:pt modelId="{E773A65A-7E67-4DEC-8D40-B67301163DB4}" type="sibTrans" cxnId="{461CA6A2-4AA3-403E-B3E0-E8A24BEEFCDE}">
      <dgm:prSet/>
      <dgm:spPr/>
      <dgm:t>
        <a:bodyPr/>
        <a:lstStyle/>
        <a:p>
          <a:endParaRPr lang="en-US" dirty="0"/>
        </a:p>
      </dgm:t>
    </dgm:pt>
    <dgm:pt modelId="{149AA654-B54E-481F-BBA4-328739A0E02A}">
      <dgm:prSet phldrT="[Text]"/>
      <dgm:spPr/>
      <dgm:t>
        <a:bodyPr/>
        <a:lstStyle/>
        <a:p>
          <a:r>
            <a:rPr lang="en-US" dirty="0"/>
            <a:t>Simulation</a:t>
          </a:r>
        </a:p>
        <a:p>
          <a:r>
            <a:rPr lang="en-US" dirty="0"/>
            <a:t>&amp; Optimization</a:t>
          </a:r>
        </a:p>
      </dgm:t>
    </dgm:pt>
    <dgm:pt modelId="{8A981D0D-817C-4688-882B-E811BC92D369}" type="parTrans" cxnId="{014E3EBC-1C09-4674-8BEC-C4A084162413}">
      <dgm:prSet/>
      <dgm:spPr/>
      <dgm:t>
        <a:bodyPr/>
        <a:lstStyle/>
        <a:p>
          <a:endParaRPr lang="en-US"/>
        </a:p>
      </dgm:t>
    </dgm:pt>
    <dgm:pt modelId="{82F1C861-EC28-4632-B3D3-C9FFB0D36E48}" type="sibTrans" cxnId="{014E3EBC-1C09-4674-8BEC-C4A084162413}">
      <dgm:prSet/>
      <dgm:spPr/>
      <dgm:t>
        <a:bodyPr/>
        <a:lstStyle/>
        <a:p>
          <a:endParaRPr lang="en-US" dirty="0"/>
        </a:p>
      </dgm:t>
    </dgm:pt>
    <dgm:pt modelId="{2DB2CBAB-4797-45B5-B1D5-4C02838E44F5}">
      <dgm:prSet phldrT="[Text]"/>
      <dgm:spPr/>
      <dgm:t>
        <a:bodyPr/>
        <a:lstStyle/>
        <a:p>
          <a:r>
            <a:rPr lang="en-US" dirty="0"/>
            <a:t>Insights</a:t>
          </a:r>
        </a:p>
        <a:p>
          <a:r>
            <a:rPr lang="en-US" dirty="0"/>
            <a:t>&amp; Strategy</a:t>
          </a:r>
        </a:p>
      </dgm:t>
    </dgm:pt>
    <dgm:pt modelId="{C9567C62-01D9-42E4-A820-2382FCD72C62}" type="parTrans" cxnId="{F1C52F20-A693-4BF9-8A51-FEDEEABA284B}">
      <dgm:prSet/>
      <dgm:spPr/>
      <dgm:t>
        <a:bodyPr/>
        <a:lstStyle/>
        <a:p>
          <a:endParaRPr lang="en-US"/>
        </a:p>
      </dgm:t>
    </dgm:pt>
    <dgm:pt modelId="{2572C52E-B6A1-4230-8914-6C1D5B4CF043}" type="sibTrans" cxnId="{F1C52F20-A693-4BF9-8A51-FEDEEABA284B}">
      <dgm:prSet/>
      <dgm:spPr/>
      <dgm:t>
        <a:bodyPr/>
        <a:lstStyle/>
        <a:p>
          <a:endParaRPr lang="en-US" dirty="0"/>
        </a:p>
      </dgm:t>
    </dgm:pt>
    <dgm:pt modelId="{34D8C51E-5D5D-409F-8D4C-8B98C4441483}" type="pres">
      <dgm:prSet presAssocID="{8839421B-DEB8-4A67-AA79-B631F6E8CD94}" presName="cycle" presStyleCnt="0">
        <dgm:presLayoutVars>
          <dgm:dir/>
          <dgm:resizeHandles val="exact"/>
        </dgm:presLayoutVars>
      </dgm:prSet>
      <dgm:spPr/>
    </dgm:pt>
    <dgm:pt modelId="{F83E6A80-95A1-4735-9146-086EC4B9C276}" type="pres">
      <dgm:prSet presAssocID="{1AB0087F-9AFD-4BC0-A2E3-DBBC1BC381F9}" presName="node" presStyleLbl="node1" presStyleIdx="0" presStyleCnt="5">
        <dgm:presLayoutVars>
          <dgm:bulletEnabled val="1"/>
        </dgm:presLayoutVars>
      </dgm:prSet>
      <dgm:spPr/>
    </dgm:pt>
    <dgm:pt modelId="{512995F9-CE1C-464B-BB86-EAECCD716E6F}" type="pres">
      <dgm:prSet presAssocID="{9090D8F8-119C-4972-BBAC-8B157646527D}" presName="sibTrans" presStyleLbl="sibTrans2D1" presStyleIdx="0" presStyleCnt="5"/>
      <dgm:spPr/>
    </dgm:pt>
    <dgm:pt modelId="{3AA7086F-8B3E-4D0C-BB2C-C4D559842A68}" type="pres">
      <dgm:prSet presAssocID="{9090D8F8-119C-4972-BBAC-8B157646527D}" presName="connectorText" presStyleLbl="sibTrans2D1" presStyleIdx="0" presStyleCnt="5"/>
      <dgm:spPr/>
    </dgm:pt>
    <dgm:pt modelId="{494ABAA4-57B4-4925-AA7A-90B32114B257}" type="pres">
      <dgm:prSet presAssocID="{4A8E3663-C5A9-4759-9C00-B688C4F38F4C}" presName="node" presStyleLbl="node1" presStyleIdx="1" presStyleCnt="5">
        <dgm:presLayoutVars>
          <dgm:bulletEnabled val="1"/>
        </dgm:presLayoutVars>
      </dgm:prSet>
      <dgm:spPr/>
    </dgm:pt>
    <dgm:pt modelId="{D83E08C2-B90C-44EF-9629-313C3A2A2E51}" type="pres">
      <dgm:prSet presAssocID="{586D4A2B-03BD-4682-A641-F9D48E9FA667}" presName="sibTrans" presStyleLbl="sibTrans2D1" presStyleIdx="1" presStyleCnt="5"/>
      <dgm:spPr/>
    </dgm:pt>
    <dgm:pt modelId="{6C12E961-5433-42B3-A136-F65EBE1D326C}" type="pres">
      <dgm:prSet presAssocID="{586D4A2B-03BD-4682-A641-F9D48E9FA667}" presName="connectorText" presStyleLbl="sibTrans2D1" presStyleIdx="1" presStyleCnt="5"/>
      <dgm:spPr/>
    </dgm:pt>
    <dgm:pt modelId="{349A23DB-4942-4BD5-9CDA-2140BFFADFBB}" type="pres">
      <dgm:prSet presAssocID="{FAF0526C-8DA6-4932-8C5C-9E2762896B79}" presName="node" presStyleLbl="node1" presStyleIdx="2" presStyleCnt="5">
        <dgm:presLayoutVars>
          <dgm:bulletEnabled val="1"/>
        </dgm:presLayoutVars>
      </dgm:prSet>
      <dgm:spPr/>
    </dgm:pt>
    <dgm:pt modelId="{8157CF83-C6BE-4F6F-A62C-1E068C8458E8}" type="pres">
      <dgm:prSet presAssocID="{E773A65A-7E67-4DEC-8D40-B67301163DB4}" presName="sibTrans" presStyleLbl="sibTrans2D1" presStyleIdx="2" presStyleCnt="5"/>
      <dgm:spPr/>
    </dgm:pt>
    <dgm:pt modelId="{4BAF1493-2500-4768-9CA7-7B35B3F71C6B}" type="pres">
      <dgm:prSet presAssocID="{E773A65A-7E67-4DEC-8D40-B67301163DB4}" presName="connectorText" presStyleLbl="sibTrans2D1" presStyleIdx="2" presStyleCnt="5"/>
      <dgm:spPr/>
    </dgm:pt>
    <dgm:pt modelId="{62146494-578C-43EB-AA90-D02C635D596E}" type="pres">
      <dgm:prSet presAssocID="{149AA654-B54E-481F-BBA4-328739A0E02A}" presName="node" presStyleLbl="node1" presStyleIdx="3" presStyleCnt="5">
        <dgm:presLayoutVars>
          <dgm:bulletEnabled val="1"/>
        </dgm:presLayoutVars>
      </dgm:prSet>
      <dgm:spPr/>
    </dgm:pt>
    <dgm:pt modelId="{EB9823FB-4812-482F-9764-51D0AC186227}" type="pres">
      <dgm:prSet presAssocID="{82F1C861-EC28-4632-B3D3-C9FFB0D36E48}" presName="sibTrans" presStyleLbl="sibTrans2D1" presStyleIdx="3" presStyleCnt="5"/>
      <dgm:spPr/>
    </dgm:pt>
    <dgm:pt modelId="{742BA426-F93D-4E4A-9E9A-4E2B8C785F73}" type="pres">
      <dgm:prSet presAssocID="{82F1C861-EC28-4632-B3D3-C9FFB0D36E48}" presName="connectorText" presStyleLbl="sibTrans2D1" presStyleIdx="3" presStyleCnt="5"/>
      <dgm:spPr/>
    </dgm:pt>
    <dgm:pt modelId="{3F2667EE-A196-47C5-B1F5-D4541D806426}" type="pres">
      <dgm:prSet presAssocID="{2DB2CBAB-4797-45B5-B1D5-4C02838E44F5}" presName="node" presStyleLbl="node1" presStyleIdx="4" presStyleCnt="5">
        <dgm:presLayoutVars>
          <dgm:bulletEnabled val="1"/>
        </dgm:presLayoutVars>
      </dgm:prSet>
      <dgm:spPr/>
    </dgm:pt>
    <dgm:pt modelId="{0630B45A-57FE-4A4D-9533-2855C541023E}" type="pres">
      <dgm:prSet presAssocID="{2572C52E-B6A1-4230-8914-6C1D5B4CF043}" presName="sibTrans" presStyleLbl="sibTrans2D1" presStyleIdx="4" presStyleCnt="5"/>
      <dgm:spPr/>
    </dgm:pt>
    <dgm:pt modelId="{F41B50A8-A883-45F5-9A4D-A2C5E842E304}" type="pres">
      <dgm:prSet presAssocID="{2572C52E-B6A1-4230-8914-6C1D5B4CF043}" presName="connectorText" presStyleLbl="sibTrans2D1" presStyleIdx="4" presStyleCnt="5"/>
      <dgm:spPr/>
    </dgm:pt>
  </dgm:ptLst>
  <dgm:cxnLst>
    <dgm:cxn modelId="{5463E405-537B-4BF2-9EDF-29341406B22B}" type="presOf" srcId="{82F1C861-EC28-4632-B3D3-C9FFB0D36E48}" destId="{742BA426-F93D-4E4A-9E9A-4E2B8C785F73}" srcOrd="1" destOrd="0" presId="urn:microsoft.com/office/officeart/2005/8/layout/cycle2"/>
    <dgm:cxn modelId="{864A9D06-CE41-498C-8F74-A3D2962A4509}" type="presOf" srcId="{586D4A2B-03BD-4682-A641-F9D48E9FA667}" destId="{6C12E961-5433-42B3-A136-F65EBE1D326C}" srcOrd="1" destOrd="0" presId="urn:microsoft.com/office/officeart/2005/8/layout/cycle2"/>
    <dgm:cxn modelId="{9A2D7707-A7C7-4ECD-B889-245BEB76511A}" type="presOf" srcId="{2572C52E-B6A1-4230-8914-6C1D5B4CF043}" destId="{0630B45A-57FE-4A4D-9533-2855C541023E}" srcOrd="0" destOrd="0" presId="urn:microsoft.com/office/officeart/2005/8/layout/cycle2"/>
    <dgm:cxn modelId="{F1C52F20-A693-4BF9-8A51-FEDEEABA284B}" srcId="{8839421B-DEB8-4A67-AA79-B631F6E8CD94}" destId="{2DB2CBAB-4797-45B5-B1D5-4C02838E44F5}" srcOrd="4" destOrd="0" parTransId="{C9567C62-01D9-42E4-A820-2382FCD72C62}" sibTransId="{2572C52E-B6A1-4230-8914-6C1D5B4CF043}"/>
    <dgm:cxn modelId="{E83CB536-9BC4-4E58-8D85-857C92A188E6}" type="presOf" srcId="{2572C52E-B6A1-4230-8914-6C1D5B4CF043}" destId="{F41B50A8-A883-45F5-9A4D-A2C5E842E304}" srcOrd="1" destOrd="0" presId="urn:microsoft.com/office/officeart/2005/8/layout/cycle2"/>
    <dgm:cxn modelId="{1E054E3D-F132-40DE-BBBE-238F93E99B92}" type="presOf" srcId="{149AA654-B54E-481F-BBA4-328739A0E02A}" destId="{62146494-578C-43EB-AA90-D02C635D596E}" srcOrd="0" destOrd="0" presId="urn:microsoft.com/office/officeart/2005/8/layout/cycle2"/>
    <dgm:cxn modelId="{2CAAFC40-9360-47E2-8656-EC6F10010300}" type="presOf" srcId="{E773A65A-7E67-4DEC-8D40-B67301163DB4}" destId="{8157CF83-C6BE-4F6F-A62C-1E068C8458E8}" srcOrd="0" destOrd="0" presId="urn:microsoft.com/office/officeart/2005/8/layout/cycle2"/>
    <dgm:cxn modelId="{8A0C6266-3BD8-465F-B303-7F36760A7634}" type="presOf" srcId="{9090D8F8-119C-4972-BBAC-8B157646527D}" destId="{512995F9-CE1C-464B-BB86-EAECCD716E6F}" srcOrd="0" destOrd="0" presId="urn:microsoft.com/office/officeart/2005/8/layout/cycle2"/>
    <dgm:cxn modelId="{5D3B6848-449F-4683-A563-3018209D0B3F}" srcId="{8839421B-DEB8-4A67-AA79-B631F6E8CD94}" destId="{1AB0087F-9AFD-4BC0-A2E3-DBBC1BC381F9}" srcOrd="0" destOrd="0" parTransId="{2042132C-38D3-4E37-B33C-D9466ADF963B}" sibTransId="{9090D8F8-119C-4972-BBAC-8B157646527D}"/>
    <dgm:cxn modelId="{752B7053-E136-4C38-BF99-37635306EFF5}" type="presOf" srcId="{9090D8F8-119C-4972-BBAC-8B157646527D}" destId="{3AA7086F-8B3E-4D0C-BB2C-C4D559842A68}" srcOrd="1" destOrd="0" presId="urn:microsoft.com/office/officeart/2005/8/layout/cycle2"/>
    <dgm:cxn modelId="{36AD817B-F314-4415-A8DE-AF4BF016F22E}" type="presOf" srcId="{E773A65A-7E67-4DEC-8D40-B67301163DB4}" destId="{4BAF1493-2500-4768-9CA7-7B35B3F71C6B}" srcOrd="1" destOrd="0" presId="urn:microsoft.com/office/officeart/2005/8/layout/cycle2"/>
    <dgm:cxn modelId="{883E9D83-4357-4DD6-92C7-757F302FA8C9}" srcId="{8839421B-DEB8-4A67-AA79-B631F6E8CD94}" destId="{4A8E3663-C5A9-4759-9C00-B688C4F38F4C}" srcOrd="1" destOrd="0" parTransId="{F399083D-AE97-4CC1-AE18-7D477315374E}" sibTransId="{586D4A2B-03BD-4682-A641-F9D48E9FA667}"/>
    <dgm:cxn modelId="{342B1F84-BD41-4B2E-A43B-9885AF71EBB4}" type="presOf" srcId="{2DB2CBAB-4797-45B5-B1D5-4C02838E44F5}" destId="{3F2667EE-A196-47C5-B1F5-D4541D806426}" srcOrd="0" destOrd="0" presId="urn:microsoft.com/office/officeart/2005/8/layout/cycle2"/>
    <dgm:cxn modelId="{F0CDE286-2E93-43FF-8514-947403DB4E81}" type="presOf" srcId="{1AB0087F-9AFD-4BC0-A2E3-DBBC1BC381F9}" destId="{F83E6A80-95A1-4735-9146-086EC4B9C276}" srcOrd="0" destOrd="0" presId="urn:microsoft.com/office/officeart/2005/8/layout/cycle2"/>
    <dgm:cxn modelId="{7FFA8B97-BD12-4D7B-B566-C99E92326DA3}" type="presOf" srcId="{82F1C861-EC28-4632-B3D3-C9FFB0D36E48}" destId="{EB9823FB-4812-482F-9764-51D0AC186227}" srcOrd="0" destOrd="0" presId="urn:microsoft.com/office/officeart/2005/8/layout/cycle2"/>
    <dgm:cxn modelId="{461CA6A2-4AA3-403E-B3E0-E8A24BEEFCDE}" srcId="{8839421B-DEB8-4A67-AA79-B631F6E8CD94}" destId="{FAF0526C-8DA6-4932-8C5C-9E2762896B79}" srcOrd="2" destOrd="0" parTransId="{F8BFDD0A-E8CA-46EC-8695-49CCF86D3304}" sibTransId="{E773A65A-7E67-4DEC-8D40-B67301163DB4}"/>
    <dgm:cxn modelId="{94FABFA4-CFCE-4D27-9741-04E91C716AA7}" type="presOf" srcId="{8839421B-DEB8-4A67-AA79-B631F6E8CD94}" destId="{34D8C51E-5D5D-409F-8D4C-8B98C4441483}" srcOrd="0" destOrd="0" presId="urn:microsoft.com/office/officeart/2005/8/layout/cycle2"/>
    <dgm:cxn modelId="{F2BAF9B0-1553-4923-B526-B17D691414CB}" type="presOf" srcId="{FAF0526C-8DA6-4932-8C5C-9E2762896B79}" destId="{349A23DB-4942-4BD5-9CDA-2140BFFADFBB}" srcOrd="0" destOrd="0" presId="urn:microsoft.com/office/officeart/2005/8/layout/cycle2"/>
    <dgm:cxn modelId="{8437E1B7-1ECE-43CF-812E-81AB973617E7}" type="presOf" srcId="{4A8E3663-C5A9-4759-9C00-B688C4F38F4C}" destId="{494ABAA4-57B4-4925-AA7A-90B32114B257}" srcOrd="0" destOrd="0" presId="urn:microsoft.com/office/officeart/2005/8/layout/cycle2"/>
    <dgm:cxn modelId="{014E3EBC-1C09-4674-8BEC-C4A084162413}" srcId="{8839421B-DEB8-4A67-AA79-B631F6E8CD94}" destId="{149AA654-B54E-481F-BBA4-328739A0E02A}" srcOrd="3" destOrd="0" parTransId="{8A981D0D-817C-4688-882B-E811BC92D369}" sibTransId="{82F1C861-EC28-4632-B3D3-C9FFB0D36E48}"/>
    <dgm:cxn modelId="{69FC8EC8-0C25-437C-A3A9-1C197DA54182}" type="presOf" srcId="{586D4A2B-03BD-4682-A641-F9D48E9FA667}" destId="{D83E08C2-B90C-44EF-9629-313C3A2A2E51}" srcOrd="0" destOrd="0" presId="urn:microsoft.com/office/officeart/2005/8/layout/cycle2"/>
    <dgm:cxn modelId="{6348FFC5-D4BB-4EA0-A2E9-10329FE064F9}" type="presParOf" srcId="{34D8C51E-5D5D-409F-8D4C-8B98C4441483}" destId="{F83E6A80-95A1-4735-9146-086EC4B9C276}" srcOrd="0" destOrd="0" presId="urn:microsoft.com/office/officeart/2005/8/layout/cycle2"/>
    <dgm:cxn modelId="{C58E6A4C-B280-40E4-94BD-106EE1236FED}" type="presParOf" srcId="{34D8C51E-5D5D-409F-8D4C-8B98C4441483}" destId="{512995F9-CE1C-464B-BB86-EAECCD716E6F}" srcOrd="1" destOrd="0" presId="urn:microsoft.com/office/officeart/2005/8/layout/cycle2"/>
    <dgm:cxn modelId="{86EAB27F-30DA-45E6-AB2D-F0409E2E5343}" type="presParOf" srcId="{512995F9-CE1C-464B-BB86-EAECCD716E6F}" destId="{3AA7086F-8B3E-4D0C-BB2C-C4D559842A68}" srcOrd="0" destOrd="0" presId="urn:microsoft.com/office/officeart/2005/8/layout/cycle2"/>
    <dgm:cxn modelId="{F9CAB7EF-CD2A-45C1-845B-EC7F0B214245}" type="presParOf" srcId="{34D8C51E-5D5D-409F-8D4C-8B98C4441483}" destId="{494ABAA4-57B4-4925-AA7A-90B32114B257}" srcOrd="2" destOrd="0" presId="urn:microsoft.com/office/officeart/2005/8/layout/cycle2"/>
    <dgm:cxn modelId="{F679DCD1-5942-4A94-BF0B-8BC12945C2F9}" type="presParOf" srcId="{34D8C51E-5D5D-409F-8D4C-8B98C4441483}" destId="{D83E08C2-B90C-44EF-9629-313C3A2A2E51}" srcOrd="3" destOrd="0" presId="urn:microsoft.com/office/officeart/2005/8/layout/cycle2"/>
    <dgm:cxn modelId="{D17BF91C-BFB4-45E9-9798-142F04389CFC}" type="presParOf" srcId="{D83E08C2-B90C-44EF-9629-313C3A2A2E51}" destId="{6C12E961-5433-42B3-A136-F65EBE1D326C}" srcOrd="0" destOrd="0" presId="urn:microsoft.com/office/officeart/2005/8/layout/cycle2"/>
    <dgm:cxn modelId="{3DF46235-CB0C-4153-8103-3AF5FC91E34F}" type="presParOf" srcId="{34D8C51E-5D5D-409F-8D4C-8B98C4441483}" destId="{349A23DB-4942-4BD5-9CDA-2140BFFADFBB}" srcOrd="4" destOrd="0" presId="urn:microsoft.com/office/officeart/2005/8/layout/cycle2"/>
    <dgm:cxn modelId="{735BDD96-2BB6-4DD7-91F9-23C0EBB8454D}" type="presParOf" srcId="{34D8C51E-5D5D-409F-8D4C-8B98C4441483}" destId="{8157CF83-C6BE-4F6F-A62C-1E068C8458E8}" srcOrd="5" destOrd="0" presId="urn:microsoft.com/office/officeart/2005/8/layout/cycle2"/>
    <dgm:cxn modelId="{84C417EE-4898-4210-BC74-7C9A589128CE}" type="presParOf" srcId="{8157CF83-C6BE-4F6F-A62C-1E068C8458E8}" destId="{4BAF1493-2500-4768-9CA7-7B35B3F71C6B}" srcOrd="0" destOrd="0" presId="urn:microsoft.com/office/officeart/2005/8/layout/cycle2"/>
    <dgm:cxn modelId="{563238F0-1FAA-4227-98B9-D42FC923746B}" type="presParOf" srcId="{34D8C51E-5D5D-409F-8D4C-8B98C4441483}" destId="{62146494-578C-43EB-AA90-D02C635D596E}" srcOrd="6" destOrd="0" presId="urn:microsoft.com/office/officeart/2005/8/layout/cycle2"/>
    <dgm:cxn modelId="{62761B09-4C4E-4B19-9C46-3E5C1AD4A2D5}" type="presParOf" srcId="{34D8C51E-5D5D-409F-8D4C-8B98C4441483}" destId="{EB9823FB-4812-482F-9764-51D0AC186227}" srcOrd="7" destOrd="0" presId="urn:microsoft.com/office/officeart/2005/8/layout/cycle2"/>
    <dgm:cxn modelId="{84F43A54-A8EE-4FEA-929E-46D58DD0716B}" type="presParOf" srcId="{EB9823FB-4812-482F-9764-51D0AC186227}" destId="{742BA426-F93D-4E4A-9E9A-4E2B8C785F73}" srcOrd="0" destOrd="0" presId="urn:microsoft.com/office/officeart/2005/8/layout/cycle2"/>
    <dgm:cxn modelId="{C5932193-9D03-443F-8C12-695CA8B02115}" type="presParOf" srcId="{34D8C51E-5D5D-409F-8D4C-8B98C4441483}" destId="{3F2667EE-A196-47C5-B1F5-D4541D806426}" srcOrd="8" destOrd="0" presId="urn:microsoft.com/office/officeart/2005/8/layout/cycle2"/>
    <dgm:cxn modelId="{30D66FC6-B8D7-4445-8807-56836621A285}" type="presParOf" srcId="{34D8C51E-5D5D-409F-8D4C-8B98C4441483}" destId="{0630B45A-57FE-4A4D-9533-2855C541023E}" srcOrd="9" destOrd="0" presId="urn:microsoft.com/office/officeart/2005/8/layout/cycle2"/>
    <dgm:cxn modelId="{50C0E2D6-F6FD-4FE2-ABAF-2D6449A94762}" type="presParOf" srcId="{0630B45A-57FE-4A4D-9533-2855C541023E}" destId="{F41B50A8-A883-45F5-9A4D-A2C5E842E30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5CD1C6-2003-4EAF-8C17-5DACDF47E658}" type="doc">
      <dgm:prSet loTypeId="urn:microsoft.com/office/officeart/2005/8/layout/gear1" loCatId="process" qsTypeId="urn:microsoft.com/office/officeart/2005/8/quickstyle/simple1#3" qsCatId="simple" csTypeId="urn:microsoft.com/office/officeart/2005/8/colors/accent1_2#3" csCatId="accent1" phldr="1"/>
      <dgm:spPr/>
    </dgm:pt>
    <dgm:pt modelId="{440E8061-20A9-434F-BEB2-97AA6BBC1594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9D56D4A6-FECA-4510-BF7A-DCE4D1C2930A}" type="parTrans" cxnId="{F8EC3782-C36D-4FE4-8D53-6F9A85384021}">
      <dgm:prSet/>
      <dgm:spPr/>
      <dgm:t>
        <a:bodyPr/>
        <a:lstStyle/>
        <a:p>
          <a:endParaRPr lang="en-US"/>
        </a:p>
      </dgm:t>
    </dgm:pt>
    <dgm:pt modelId="{BC979296-8941-4874-9159-1F36A46C2D4C}" type="sibTrans" cxnId="{F8EC3782-C36D-4FE4-8D53-6F9A85384021}">
      <dgm:prSet/>
      <dgm:spPr/>
      <dgm:t>
        <a:bodyPr/>
        <a:lstStyle/>
        <a:p>
          <a:endParaRPr lang="en-US"/>
        </a:p>
      </dgm:t>
    </dgm:pt>
    <dgm:pt modelId="{00060935-7A06-4553-95B2-F1568FB79A7E}">
      <dgm:prSet phldrT="[Text]"/>
      <dgm:spPr/>
      <dgm:t>
        <a:bodyPr/>
        <a:lstStyle/>
        <a:p>
          <a:r>
            <a:rPr lang="en-US" dirty="0"/>
            <a:t>Do</a:t>
          </a:r>
        </a:p>
      </dgm:t>
    </dgm:pt>
    <dgm:pt modelId="{7BDD2D7E-0963-43B7-8CF1-F1CBAB29AE9C}" type="parTrans" cxnId="{6344258B-45DD-40C4-B36A-121C1D9214E0}">
      <dgm:prSet/>
      <dgm:spPr/>
      <dgm:t>
        <a:bodyPr/>
        <a:lstStyle/>
        <a:p>
          <a:endParaRPr lang="en-US"/>
        </a:p>
      </dgm:t>
    </dgm:pt>
    <dgm:pt modelId="{DE669E07-A0C6-4E20-BEE0-9BEBD11593C4}" type="sibTrans" cxnId="{6344258B-45DD-40C4-B36A-121C1D9214E0}">
      <dgm:prSet/>
      <dgm:spPr/>
      <dgm:t>
        <a:bodyPr/>
        <a:lstStyle/>
        <a:p>
          <a:endParaRPr lang="en-US"/>
        </a:p>
      </dgm:t>
    </dgm:pt>
    <dgm:pt modelId="{F23D70BB-8C93-4193-BC25-AF5EBDF14E2D}">
      <dgm:prSet phldrT="[Text]"/>
      <dgm:spPr/>
      <dgm:t>
        <a:bodyPr/>
        <a:lstStyle/>
        <a:p>
          <a:r>
            <a:rPr lang="en-US" dirty="0"/>
            <a:t>Check</a:t>
          </a:r>
        </a:p>
      </dgm:t>
    </dgm:pt>
    <dgm:pt modelId="{F1D7CAD7-2EB0-4646-BEB3-B5BA6473ABB5}" type="sibTrans" cxnId="{A776B73F-59BF-4A8D-AD30-C45CA1DCCF30}">
      <dgm:prSet/>
      <dgm:spPr/>
      <dgm:t>
        <a:bodyPr/>
        <a:lstStyle/>
        <a:p>
          <a:endParaRPr lang="en-US"/>
        </a:p>
      </dgm:t>
    </dgm:pt>
    <dgm:pt modelId="{0548664A-38D8-4C7A-8FF7-2E1D2C13E042}" type="parTrans" cxnId="{A776B73F-59BF-4A8D-AD30-C45CA1DCCF30}">
      <dgm:prSet/>
      <dgm:spPr/>
      <dgm:t>
        <a:bodyPr/>
        <a:lstStyle/>
        <a:p>
          <a:endParaRPr lang="en-US"/>
        </a:p>
      </dgm:t>
    </dgm:pt>
    <dgm:pt modelId="{FE1E7FEE-9902-4E4D-B96A-EB1BCB96BF7C}">
      <dgm:prSet phldrT="[Text]"/>
      <dgm:spPr/>
      <dgm:t>
        <a:bodyPr/>
        <a:lstStyle/>
        <a:p>
          <a:endParaRPr lang="en-US"/>
        </a:p>
      </dgm:t>
    </dgm:pt>
    <dgm:pt modelId="{53E1FF4C-A597-4C74-87EE-52E272F833B4}" type="parTrans" cxnId="{C5A7560B-4C5A-40D5-BA51-6402AEEE1122}">
      <dgm:prSet/>
      <dgm:spPr/>
      <dgm:t>
        <a:bodyPr/>
        <a:lstStyle/>
        <a:p>
          <a:endParaRPr lang="en-US"/>
        </a:p>
      </dgm:t>
    </dgm:pt>
    <dgm:pt modelId="{A488AA44-E540-4037-8E79-DCD6D53639D6}" type="sibTrans" cxnId="{C5A7560B-4C5A-40D5-BA51-6402AEEE1122}">
      <dgm:prSet/>
      <dgm:spPr/>
      <dgm:t>
        <a:bodyPr/>
        <a:lstStyle/>
        <a:p>
          <a:endParaRPr lang="en-US"/>
        </a:p>
      </dgm:t>
    </dgm:pt>
    <dgm:pt modelId="{825E07BB-33A5-4354-9A5A-C1D8749D94E1}" type="pres">
      <dgm:prSet presAssocID="{AD5CD1C6-2003-4EAF-8C17-5DACDF47E65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B51DD69-B52A-4E32-B087-B9F348A3338B}" type="pres">
      <dgm:prSet presAssocID="{440E8061-20A9-434F-BEB2-97AA6BBC1594}" presName="gear1" presStyleLbl="node1" presStyleIdx="0" presStyleCnt="3">
        <dgm:presLayoutVars>
          <dgm:chMax val="1"/>
          <dgm:bulletEnabled val="1"/>
        </dgm:presLayoutVars>
      </dgm:prSet>
      <dgm:spPr/>
    </dgm:pt>
    <dgm:pt modelId="{130225B2-2D97-45B4-9A5C-08D95D8BA368}" type="pres">
      <dgm:prSet presAssocID="{440E8061-20A9-434F-BEB2-97AA6BBC1594}" presName="gear1srcNode" presStyleLbl="node1" presStyleIdx="0" presStyleCnt="3"/>
      <dgm:spPr/>
    </dgm:pt>
    <dgm:pt modelId="{8CCEB885-D571-4652-878B-EDC6232700C5}" type="pres">
      <dgm:prSet presAssocID="{440E8061-20A9-434F-BEB2-97AA6BBC1594}" presName="gear1dstNode" presStyleLbl="node1" presStyleIdx="0" presStyleCnt="3"/>
      <dgm:spPr/>
    </dgm:pt>
    <dgm:pt modelId="{66B79299-3EE9-48DB-8323-7FF145BBBB8B}" type="pres">
      <dgm:prSet presAssocID="{00060935-7A06-4553-95B2-F1568FB79A7E}" presName="gear2" presStyleLbl="node1" presStyleIdx="1" presStyleCnt="3">
        <dgm:presLayoutVars>
          <dgm:chMax val="1"/>
          <dgm:bulletEnabled val="1"/>
        </dgm:presLayoutVars>
      </dgm:prSet>
      <dgm:spPr/>
    </dgm:pt>
    <dgm:pt modelId="{2D6ABA31-CBB0-445D-BD33-19DA47B32537}" type="pres">
      <dgm:prSet presAssocID="{00060935-7A06-4553-95B2-F1568FB79A7E}" presName="gear2srcNode" presStyleLbl="node1" presStyleIdx="1" presStyleCnt="3"/>
      <dgm:spPr/>
    </dgm:pt>
    <dgm:pt modelId="{B9152CA4-383C-4322-B862-5C2574475B37}" type="pres">
      <dgm:prSet presAssocID="{00060935-7A06-4553-95B2-F1568FB79A7E}" presName="gear2dstNode" presStyleLbl="node1" presStyleIdx="1" presStyleCnt="3"/>
      <dgm:spPr/>
    </dgm:pt>
    <dgm:pt modelId="{E4790364-CB5B-48CA-85DC-3E6F7F753163}" type="pres">
      <dgm:prSet presAssocID="{F23D70BB-8C93-4193-BC25-AF5EBDF14E2D}" presName="gear3" presStyleLbl="node1" presStyleIdx="2" presStyleCnt="3"/>
      <dgm:spPr/>
    </dgm:pt>
    <dgm:pt modelId="{E9F8B64A-8B82-484C-8853-ADA17FED7200}" type="pres">
      <dgm:prSet presAssocID="{F23D70BB-8C93-4193-BC25-AF5EBDF14E2D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B68F128A-695C-4365-B69B-3BDF4D734AF5}" type="pres">
      <dgm:prSet presAssocID="{F23D70BB-8C93-4193-BC25-AF5EBDF14E2D}" presName="gear3srcNode" presStyleLbl="node1" presStyleIdx="2" presStyleCnt="3"/>
      <dgm:spPr/>
    </dgm:pt>
    <dgm:pt modelId="{B17E2D86-987B-493F-B3A4-EFD98D68BBAA}" type="pres">
      <dgm:prSet presAssocID="{F23D70BB-8C93-4193-BC25-AF5EBDF14E2D}" presName="gear3dstNode" presStyleLbl="node1" presStyleIdx="2" presStyleCnt="3"/>
      <dgm:spPr/>
    </dgm:pt>
    <dgm:pt modelId="{E1A11BFC-0E98-4180-B69E-485C9A818684}" type="pres">
      <dgm:prSet presAssocID="{BC979296-8941-4874-9159-1F36A46C2D4C}" presName="connector1" presStyleLbl="sibTrans2D1" presStyleIdx="0" presStyleCnt="3"/>
      <dgm:spPr/>
    </dgm:pt>
    <dgm:pt modelId="{9DB5B843-B38E-40CA-8D66-353D188C3976}" type="pres">
      <dgm:prSet presAssocID="{DE669E07-A0C6-4E20-BEE0-9BEBD11593C4}" presName="connector2" presStyleLbl="sibTrans2D1" presStyleIdx="1" presStyleCnt="3"/>
      <dgm:spPr/>
    </dgm:pt>
    <dgm:pt modelId="{F9956867-39CB-4D59-86EF-C8A0C6822E05}" type="pres">
      <dgm:prSet presAssocID="{F1D7CAD7-2EB0-4646-BEB3-B5BA6473ABB5}" presName="connector3" presStyleLbl="sibTrans2D1" presStyleIdx="2" presStyleCnt="3"/>
      <dgm:spPr/>
    </dgm:pt>
  </dgm:ptLst>
  <dgm:cxnLst>
    <dgm:cxn modelId="{C5A7560B-4C5A-40D5-BA51-6402AEEE1122}" srcId="{AD5CD1C6-2003-4EAF-8C17-5DACDF47E658}" destId="{FE1E7FEE-9902-4E4D-B96A-EB1BCB96BF7C}" srcOrd="3" destOrd="0" parTransId="{53E1FF4C-A597-4C74-87EE-52E272F833B4}" sibTransId="{A488AA44-E540-4037-8E79-DCD6D53639D6}"/>
    <dgm:cxn modelId="{7DD85611-138A-4688-BDA4-437A1927FE0D}" type="presOf" srcId="{00060935-7A06-4553-95B2-F1568FB79A7E}" destId="{66B79299-3EE9-48DB-8323-7FF145BBBB8B}" srcOrd="0" destOrd="0" presId="urn:microsoft.com/office/officeart/2005/8/layout/gear1"/>
    <dgm:cxn modelId="{284F3238-85F5-412C-865C-5DA63908C4FB}" type="presOf" srcId="{F23D70BB-8C93-4193-BC25-AF5EBDF14E2D}" destId="{E4790364-CB5B-48CA-85DC-3E6F7F753163}" srcOrd="0" destOrd="0" presId="urn:microsoft.com/office/officeart/2005/8/layout/gear1"/>
    <dgm:cxn modelId="{0F80AA3A-D767-44E6-A7CE-91E0F6E9B415}" type="presOf" srcId="{BC979296-8941-4874-9159-1F36A46C2D4C}" destId="{E1A11BFC-0E98-4180-B69E-485C9A818684}" srcOrd="0" destOrd="0" presId="urn:microsoft.com/office/officeart/2005/8/layout/gear1"/>
    <dgm:cxn modelId="{A776B73F-59BF-4A8D-AD30-C45CA1DCCF30}" srcId="{AD5CD1C6-2003-4EAF-8C17-5DACDF47E658}" destId="{F23D70BB-8C93-4193-BC25-AF5EBDF14E2D}" srcOrd="2" destOrd="0" parTransId="{0548664A-38D8-4C7A-8FF7-2E1D2C13E042}" sibTransId="{F1D7CAD7-2EB0-4646-BEB3-B5BA6473ABB5}"/>
    <dgm:cxn modelId="{DEDB0544-DD65-4628-8A8E-DD7C80CF9E79}" type="presOf" srcId="{440E8061-20A9-434F-BEB2-97AA6BBC1594}" destId="{8CCEB885-D571-4652-878B-EDC6232700C5}" srcOrd="2" destOrd="0" presId="urn:microsoft.com/office/officeart/2005/8/layout/gear1"/>
    <dgm:cxn modelId="{1261A94D-56F1-41A6-96DC-9657E12BC0AE}" type="presOf" srcId="{F1D7CAD7-2EB0-4646-BEB3-B5BA6473ABB5}" destId="{F9956867-39CB-4D59-86EF-C8A0C6822E05}" srcOrd="0" destOrd="0" presId="urn:microsoft.com/office/officeart/2005/8/layout/gear1"/>
    <dgm:cxn modelId="{C81D164F-2F0E-4848-98C4-AB28FDDA3360}" type="presOf" srcId="{440E8061-20A9-434F-BEB2-97AA6BBC1594}" destId="{1B51DD69-B52A-4E32-B087-B9F348A3338B}" srcOrd="0" destOrd="0" presId="urn:microsoft.com/office/officeart/2005/8/layout/gear1"/>
    <dgm:cxn modelId="{5AE75181-B3C5-438E-9202-EBE3B12478DD}" type="presOf" srcId="{00060935-7A06-4553-95B2-F1568FB79A7E}" destId="{2D6ABA31-CBB0-445D-BD33-19DA47B32537}" srcOrd="1" destOrd="0" presId="urn:microsoft.com/office/officeart/2005/8/layout/gear1"/>
    <dgm:cxn modelId="{F8EC3782-C36D-4FE4-8D53-6F9A85384021}" srcId="{AD5CD1C6-2003-4EAF-8C17-5DACDF47E658}" destId="{440E8061-20A9-434F-BEB2-97AA6BBC1594}" srcOrd="0" destOrd="0" parTransId="{9D56D4A6-FECA-4510-BF7A-DCE4D1C2930A}" sibTransId="{BC979296-8941-4874-9159-1F36A46C2D4C}"/>
    <dgm:cxn modelId="{6344258B-45DD-40C4-B36A-121C1D9214E0}" srcId="{AD5CD1C6-2003-4EAF-8C17-5DACDF47E658}" destId="{00060935-7A06-4553-95B2-F1568FB79A7E}" srcOrd="1" destOrd="0" parTransId="{7BDD2D7E-0963-43B7-8CF1-F1CBAB29AE9C}" sibTransId="{DE669E07-A0C6-4E20-BEE0-9BEBD11593C4}"/>
    <dgm:cxn modelId="{4566CEAB-7D48-4529-9B91-C2120D5005B7}" type="presOf" srcId="{00060935-7A06-4553-95B2-F1568FB79A7E}" destId="{B9152CA4-383C-4322-B862-5C2574475B37}" srcOrd="2" destOrd="0" presId="urn:microsoft.com/office/officeart/2005/8/layout/gear1"/>
    <dgm:cxn modelId="{90A3B1AC-1B32-4CB8-AF08-1FB3FF2C5F02}" type="presOf" srcId="{F23D70BB-8C93-4193-BC25-AF5EBDF14E2D}" destId="{E9F8B64A-8B82-484C-8853-ADA17FED7200}" srcOrd="1" destOrd="0" presId="urn:microsoft.com/office/officeart/2005/8/layout/gear1"/>
    <dgm:cxn modelId="{0E9121B3-C486-4441-841F-65B2321C2AEA}" type="presOf" srcId="{F23D70BB-8C93-4193-BC25-AF5EBDF14E2D}" destId="{B17E2D86-987B-493F-B3A4-EFD98D68BBAA}" srcOrd="3" destOrd="0" presId="urn:microsoft.com/office/officeart/2005/8/layout/gear1"/>
    <dgm:cxn modelId="{7EE34EB8-8334-440C-B9F0-92B4553473E6}" type="presOf" srcId="{440E8061-20A9-434F-BEB2-97AA6BBC1594}" destId="{130225B2-2D97-45B4-9A5C-08D95D8BA368}" srcOrd="1" destOrd="0" presId="urn:microsoft.com/office/officeart/2005/8/layout/gear1"/>
    <dgm:cxn modelId="{794806BD-5B0E-433C-B055-453384721F71}" type="presOf" srcId="{AD5CD1C6-2003-4EAF-8C17-5DACDF47E658}" destId="{825E07BB-33A5-4354-9A5A-C1D8749D94E1}" srcOrd="0" destOrd="0" presId="urn:microsoft.com/office/officeart/2005/8/layout/gear1"/>
    <dgm:cxn modelId="{795AB7C9-4E1A-47B3-A27F-4D257B4A8892}" type="presOf" srcId="{F23D70BB-8C93-4193-BC25-AF5EBDF14E2D}" destId="{B68F128A-695C-4365-B69B-3BDF4D734AF5}" srcOrd="2" destOrd="0" presId="urn:microsoft.com/office/officeart/2005/8/layout/gear1"/>
    <dgm:cxn modelId="{8D0736FB-7ABB-4DD8-B9D9-240FCE47DA30}" type="presOf" srcId="{DE669E07-A0C6-4E20-BEE0-9BEBD11593C4}" destId="{9DB5B843-B38E-40CA-8D66-353D188C3976}" srcOrd="0" destOrd="0" presId="urn:microsoft.com/office/officeart/2005/8/layout/gear1"/>
    <dgm:cxn modelId="{DBC0A12C-262B-42ED-BAE6-36F6F7898CB7}" type="presParOf" srcId="{825E07BB-33A5-4354-9A5A-C1D8749D94E1}" destId="{1B51DD69-B52A-4E32-B087-B9F348A3338B}" srcOrd="0" destOrd="0" presId="urn:microsoft.com/office/officeart/2005/8/layout/gear1"/>
    <dgm:cxn modelId="{B7A954D9-E670-4BE4-A647-C7F641FA1A31}" type="presParOf" srcId="{825E07BB-33A5-4354-9A5A-C1D8749D94E1}" destId="{130225B2-2D97-45B4-9A5C-08D95D8BA368}" srcOrd="1" destOrd="0" presId="urn:microsoft.com/office/officeart/2005/8/layout/gear1"/>
    <dgm:cxn modelId="{E78BF21D-5098-46B3-AB48-7EC020950857}" type="presParOf" srcId="{825E07BB-33A5-4354-9A5A-C1D8749D94E1}" destId="{8CCEB885-D571-4652-878B-EDC6232700C5}" srcOrd="2" destOrd="0" presId="urn:microsoft.com/office/officeart/2005/8/layout/gear1"/>
    <dgm:cxn modelId="{85804EAF-6927-4F17-A1F2-85456A838906}" type="presParOf" srcId="{825E07BB-33A5-4354-9A5A-C1D8749D94E1}" destId="{66B79299-3EE9-48DB-8323-7FF145BBBB8B}" srcOrd="3" destOrd="0" presId="urn:microsoft.com/office/officeart/2005/8/layout/gear1"/>
    <dgm:cxn modelId="{5C4A9E28-93AB-4666-89A1-4BB94429BCAE}" type="presParOf" srcId="{825E07BB-33A5-4354-9A5A-C1D8749D94E1}" destId="{2D6ABA31-CBB0-445D-BD33-19DA47B32537}" srcOrd="4" destOrd="0" presId="urn:microsoft.com/office/officeart/2005/8/layout/gear1"/>
    <dgm:cxn modelId="{D59030EF-26BB-4019-AD38-614C1ADF8F1F}" type="presParOf" srcId="{825E07BB-33A5-4354-9A5A-C1D8749D94E1}" destId="{B9152CA4-383C-4322-B862-5C2574475B37}" srcOrd="5" destOrd="0" presId="urn:microsoft.com/office/officeart/2005/8/layout/gear1"/>
    <dgm:cxn modelId="{382CF43F-95A9-482E-BF5F-12B713449387}" type="presParOf" srcId="{825E07BB-33A5-4354-9A5A-C1D8749D94E1}" destId="{E4790364-CB5B-48CA-85DC-3E6F7F753163}" srcOrd="6" destOrd="0" presId="urn:microsoft.com/office/officeart/2005/8/layout/gear1"/>
    <dgm:cxn modelId="{34D7568D-62BE-4798-A0D4-4E6AAD038EC1}" type="presParOf" srcId="{825E07BB-33A5-4354-9A5A-C1D8749D94E1}" destId="{E9F8B64A-8B82-484C-8853-ADA17FED7200}" srcOrd="7" destOrd="0" presId="urn:microsoft.com/office/officeart/2005/8/layout/gear1"/>
    <dgm:cxn modelId="{1314D3E0-F46A-4E54-BBF9-6ED6859EF163}" type="presParOf" srcId="{825E07BB-33A5-4354-9A5A-C1D8749D94E1}" destId="{B68F128A-695C-4365-B69B-3BDF4D734AF5}" srcOrd="8" destOrd="0" presId="urn:microsoft.com/office/officeart/2005/8/layout/gear1"/>
    <dgm:cxn modelId="{D151B348-66C0-44CA-8135-C385743A15B6}" type="presParOf" srcId="{825E07BB-33A5-4354-9A5A-C1D8749D94E1}" destId="{B17E2D86-987B-493F-B3A4-EFD98D68BBAA}" srcOrd="9" destOrd="0" presId="urn:microsoft.com/office/officeart/2005/8/layout/gear1"/>
    <dgm:cxn modelId="{525F68FD-F1BA-441C-825A-C03B20CC1B8E}" type="presParOf" srcId="{825E07BB-33A5-4354-9A5A-C1D8749D94E1}" destId="{E1A11BFC-0E98-4180-B69E-485C9A818684}" srcOrd="10" destOrd="0" presId="urn:microsoft.com/office/officeart/2005/8/layout/gear1"/>
    <dgm:cxn modelId="{155C3E0D-60FE-42C9-85D6-71B07F6C4C63}" type="presParOf" srcId="{825E07BB-33A5-4354-9A5A-C1D8749D94E1}" destId="{9DB5B843-B38E-40CA-8D66-353D188C3976}" srcOrd="11" destOrd="0" presId="urn:microsoft.com/office/officeart/2005/8/layout/gear1"/>
    <dgm:cxn modelId="{31BF8E02-2E3B-4EF5-9908-DC5C1629EE6A}" type="presParOf" srcId="{825E07BB-33A5-4354-9A5A-C1D8749D94E1}" destId="{F9956867-39CB-4D59-86EF-C8A0C6822E0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82085-664E-44FF-B860-538F024BF76C}">
      <dsp:nvSpPr>
        <dsp:cNvPr id="0" name=""/>
        <dsp:cNvSpPr/>
      </dsp:nvSpPr>
      <dsp:spPr>
        <a:xfrm>
          <a:off x="250150" y="0"/>
          <a:ext cx="2835038" cy="505069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59F24-E150-42FD-BB01-C01372BA80BD}">
      <dsp:nvSpPr>
        <dsp:cNvPr id="0" name=""/>
        <dsp:cNvSpPr/>
      </dsp:nvSpPr>
      <dsp:spPr>
        <a:xfrm>
          <a:off x="1169" y="1515209"/>
          <a:ext cx="554044" cy="202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Society 1.0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Hunter-Gatherer Society</a:t>
          </a:r>
        </a:p>
      </dsp:txBody>
      <dsp:txXfrm>
        <a:off x="28215" y="1542255"/>
        <a:ext cx="499952" cy="1966187"/>
      </dsp:txXfrm>
    </dsp:sp>
    <dsp:sp modelId="{A320F3F1-2BB9-4E86-B09B-CA629329A055}">
      <dsp:nvSpPr>
        <dsp:cNvPr id="0" name=""/>
        <dsp:cNvSpPr/>
      </dsp:nvSpPr>
      <dsp:spPr>
        <a:xfrm>
          <a:off x="647554" y="1515209"/>
          <a:ext cx="554044" cy="202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Society 2.0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Agrarian Society</a:t>
          </a:r>
        </a:p>
      </dsp:txBody>
      <dsp:txXfrm>
        <a:off x="674600" y="1542255"/>
        <a:ext cx="499952" cy="1966187"/>
      </dsp:txXfrm>
    </dsp:sp>
    <dsp:sp modelId="{7E9B64FB-E338-4091-9D89-4D642A2745DE}">
      <dsp:nvSpPr>
        <dsp:cNvPr id="0" name=""/>
        <dsp:cNvSpPr/>
      </dsp:nvSpPr>
      <dsp:spPr>
        <a:xfrm>
          <a:off x="1293939" y="1515209"/>
          <a:ext cx="554044" cy="202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Society 3.0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Industrial Society</a:t>
          </a:r>
        </a:p>
      </dsp:txBody>
      <dsp:txXfrm>
        <a:off x="1320985" y="1542255"/>
        <a:ext cx="499952" cy="1966187"/>
      </dsp:txXfrm>
    </dsp:sp>
    <dsp:sp modelId="{AAA52FA2-47E7-4455-B12E-5BA86C979674}">
      <dsp:nvSpPr>
        <dsp:cNvPr id="0" name=""/>
        <dsp:cNvSpPr/>
      </dsp:nvSpPr>
      <dsp:spPr>
        <a:xfrm>
          <a:off x="1940323" y="1515209"/>
          <a:ext cx="554044" cy="202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Society 4.0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Digital Society</a:t>
          </a:r>
        </a:p>
      </dsp:txBody>
      <dsp:txXfrm>
        <a:off x="1967369" y="1542255"/>
        <a:ext cx="499952" cy="1966187"/>
      </dsp:txXfrm>
    </dsp:sp>
    <dsp:sp modelId="{0D2246CF-2967-48A3-A538-64FA5A473EB9}">
      <dsp:nvSpPr>
        <dsp:cNvPr id="0" name=""/>
        <dsp:cNvSpPr/>
      </dsp:nvSpPr>
      <dsp:spPr>
        <a:xfrm>
          <a:off x="2480910" y="1515209"/>
          <a:ext cx="747460" cy="202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Society 5.0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Machine Intelligence to expand human capabilities and address social challenges</a:t>
          </a:r>
        </a:p>
      </dsp:txBody>
      <dsp:txXfrm>
        <a:off x="2517398" y="1551697"/>
        <a:ext cx="674484" cy="1947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5518A-3504-460C-9E60-8970F3404D00}">
      <dsp:nvSpPr>
        <dsp:cNvPr id="0" name=""/>
        <dsp:cNvSpPr/>
      </dsp:nvSpPr>
      <dsp:spPr>
        <a:xfrm>
          <a:off x="0" y="0"/>
          <a:ext cx="6044937" cy="3778086"/>
        </a:xfrm>
        <a:prstGeom prst="swooshArrow">
          <a:avLst>
            <a:gd name="adj1" fmla="val 25000"/>
            <a:gd name="adj2" fmla="val 25000"/>
          </a:avLst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625E0-4BA4-4DAD-98EE-D8BE56D4C170}">
      <dsp:nvSpPr>
        <dsp:cNvPr id="0" name=""/>
        <dsp:cNvSpPr/>
      </dsp:nvSpPr>
      <dsp:spPr>
        <a:xfrm>
          <a:off x="1021960" y="2809384"/>
          <a:ext cx="139033" cy="139033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BDADA-9BE7-4E4C-BDD4-F4FBBAAFE988}">
      <dsp:nvSpPr>
        <dsp:cNvPr id="0" name=""/>
        <dsp:cNvSpPr/>
      </dsp:nvSpPr>
      <dsp:spPr>
        <a:xfrm>
          <a:off x="1050346" y="2718217"/>
          <a:ext cx="791886" cy="899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71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Predictive &amp;</a:t>
          </a:r>
          <a:br>
            <a:rPr lang="en-US" sz="1000" kern="1200" dirty="0"/>
          </a:br>
          <a:r>
            <a:rPr lang="en-US" sz="1000" kern="1200" dirty="0"/>
            <a:t>Stat Models</a:t>
          </a:r>
        </a:p>
      </dsp:txBody>
      <dsp:txXfrm>
        <a:off x="1050346" y="2718217"/>
        <a:ext cx="791886" cy="899184"/>
      </dsp:txXfrm>
    </dsp:sp>
    <dsp:sp modelId="{D449F5FC-703B-4FFE-8BB4-DA224E437EE9}">
      <dsp:nvSpPr>
        <dsp:cNvPr id="0" name=""/>
        <dsp:cNvSpPr/>
      </dsp:nvSpPr>
      <dsp:spPr>
        <a:xfrm>
          <a:off x="1774554" y="2086259"/>
          <a:ext cx="217617" cy="217617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96D29-14E5-4957-8287-95103F3EC579}">
      <dsp:nvSpPr>
        <dsp:cNvPr id="0" name=""/>
        <dsp:cNvSpPr/>
      </dsp:nvSpPr>
      <dsp:spPr>
        <a:xfrm>
          <a:off x="1883363" y="2195067"/>
          <a:ext cx="1003459" cy="1583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11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Tests</a:t>
          </a:r>
        </a:p>
      </dsp:txBody>
      <dsp:txXfrm>
        <a:off x="1883363" y="2195067"/>
        <a:ext cx="1003459" cy="1583018"/>
      </dsp:txXfrm>
    </dsp:sp>
    <dsp:sp modelId="{DCC459B9-CB85-4A97-B789-881EDB70ECA2}">
      <dsp:nvSpPr>
        <dsp:cNvPr id="0" name=""/>
        <dsp:cNvSpPr/>
      </dsp:nvSpPr>
      <dsp:spPr>
        <a:xfrm>
          <a:off x="2741744" y="1509723"/>
          <a:ext cx="290157" cy="290157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DC10C-F737-44F2-8650-4CD67639E606}">
      <dsp:nvSpPr>
        <dsp:cNvPr id="0" name=""/>
        <dsp:cNvSpPr/>
      </dsp:nvSpPr>
      <dsp:spPr>
        <a:xfrm>
          <a:off x="2886823" y="1654801"/>
          <a:ext cx="1166672" cy="2123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48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Optimization</a:t>
          </a:r>
        </a:p>
      </dsp:txBody>
      <dsp:txXfrm>
        <a:off x="2886823" y="1654801"/>
        <a:ext cx="1166672" cy="2123284"/>
      </dsp:txXfrm>
    </dsp:sp>
    <dsp:sp modelId="{2A96F63C-71CD-49C2-8298-B033EB4008E7}">
      <dsp:nvSpPr>
        <dsp:cNvPr id="0" name=""/>
        <dsp:cNvSpPr/>
      </dsp:nvSpPr>
      <dsp:spPr>
        <a:xfrm>
          <a:off x="3866103" y="1059375"/>
          <a:ext cx="374786" cy="374786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65524-A76A-40CC-9BF6-5BFDA6EFD270}">
      <dsp:nvSpPr>
        <dsp:cNvPr id="0" name=""/>
        <dsp:cNvSpPr/>
      </dsp:nvSpPr>
      <dsp:spPr>
        <a:xfrm>
          <a:off x="4053496" y="1246768"/>
          <a:ext cx="1208987" cy="2531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91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Simulations</a:t>
          </a:r>
        </a:p>
      </dsp:txBody>
      <dsp:txXfrm>
        <a:off x="4053496" y="1246768"/>
        <a:ext cx="1208987" cy="2531317"/>
      </dsp:txXfrm>
    </dsp:sp>
    <dsp:sp modelId="{1C551512-BF15-48D6-A407-D29B17B0E8A3}">
      <dsp:nvSpPr>
        <dsp:cNvPr id="0" name=""/>
        <dsp:cNvSpPr/>
      </dsp:nvSpPr>
      <dsp:spPr>
        <a:xfrm>
          <a:off x="5023708" y="758639"/>
          <a:ext cx="477550" cy="477550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E6C06-E855-465C-977D-BF868B510D67}">
      <dsp:nvSpPr>
        <dsp:cNvPr id="0" name=""/>
        <dsp:cNvSpPr/>
      </dsp:nvSpPr>
      <dsp:spPr>
        <a:xfrm>
          <a:off x="5262483" y="997414"/>
          <a:ext cx="1208987" cy="2780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044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Strategy / Scenarios</a:t>
          </a:r>
        </a:p>
      </dsp:txBody>
      <dsp:txXfrm>
        <a:off x="5262483" y="997414"/>
        <a:ext cx="1208987" cy="27806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E6A80-95A1-4735-9146-086EC4B9C276}">
      <dsp:nvSpPr>
        <dsp:cNvPr id="0" name=""/>
        <dsp:cNvSpPr/>
      </dsp:nvSpPr>
      <dsp:spPr>
        <a:xfrm>
          <a:off x="1726188" y="436"/>
          <a:ext cx="1118061" cy="1118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Models</a:t>
          </a:r>
        </a:p>
      </dsp:txBody>
      <dsp:txXfrm>
        <a:off x="1889924" y="164172"/>
        <a:ext cx="790589" cy="790589"/>
      </dsp:txXfrm>
    </dsp:sp>
    <dsp:sp modelId="{512995F9-CE1C-464B-BB86-EAECCD716E6F}">
      <dsp:nvSpPr>
        <dsp:cNvPr id="0" name=""/>
        <dsp:cNvSpPr/>
      </dsp:nvSpPr>
      <dsp:spPr>
        <a:xfrm rot="2160000">
          <a:off x="2808976" y="859391"/>
          <a:ext cx="297478" cy="377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2817498" y="908632"/>
        <a:ext cx="208235" cy="226407"/>
      </dsp:txXfrm>
    </dsp:sp>
    <dsp:sp modelId="{494ABAA4-57B4-4925-AA7A-90B32114B257}">
      <dsp:nvSpPr>
        <dsp:cNvPr id="0" name=""/>
        <dsp:cNvSpPr/>
      </dsp:nvSpPr>
      <dsp:spPr>
        <a:xfrm>
          <a:off x="3084804" y="987528"/>
          <a:ext cx="1118061" cy="1118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Tests</a:t>
          </a:r>
        </a:p>
      </dsp:txBody>
      <dsp:txXfrm>
        <a:off x="3248540" y="1151264"/>
        <a:ext cx="790589" cy="790589"/>
      </dsp:txXfrm>
    </dsp:sp>
    <dsp:sp modelId="{D83E08C2-B90C-44EF-9629-313C3A2A2E51}">
      <dsp:nvSpPr>
        <dsp:cNvPr id="0" name=""/>
        <dsp:cNvSpPr/>
      </dsp:nvSpPr>
      <dsp:spPr>
        <a:xfrm rot="6480000">
          <a:off x="3238225" y="2148452"/>
          <a:ext cx="297478" cy="377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 rot="10800000">
        <a:off x="3296635" y="2181483"/>
        <a:ext cx="208235" cy="226407"/>
      </dsp:txXfrm>
    </dsp:sp>
    <dsp:sp modelId="{349A23DB-4942-4BD5-9CDA-2140BFFADFBB}">
      <dsp:nvSpPr>
        <dsp:cNvPr id="0" name=""/>
        <dsp:cNvSpPr/>
      </dsp:nvSpPr>
      <dsp:spPr>
        <a:xfrm>
          <a:off x="2565859" y="2584676"/>
          <a:ext cx="1118061" cy="1118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Evaluation</a:t>
          </a:r>
        </a:p>
      </dsp:txBody>
      <dsp:txXfrm>
        <a:off x="2729595" y="2748412"/>
        <a:ext cx="790589" cy="790589"/>
      </dsp:txXfrm>
    </dsp:sp>
    <dsp:sp modelId="{8157CF83-C6BE-4F6F-A62C-1E068C8458E8}">
      <dsp:nvSpPr>
        <dsp:cNvPr id="0" name=""/>
        <dsp:cNvSpPr/>
      </dsp:nvSpPr>
      <dsp:spPr>
        <a:xfrm rot="10800000">
          <a:off x="2144899" y="2955034"/>
          <a:ext cx="297478" cy="377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 rot="10800000">
        <a:off x="2234142" y="3030503"/>
        <a:ext cx="208235" cy="226407"/>
      </dsp:txXfrm>
    </dsp:sp>
    <dsp:sp modelId="{62146494-578C-43EB-AA90-D02C635D596E}">
      <dsp:nvSpPr>
        <dsp:cNvPr id="0" name=""/>
        <dsp:cNvSpPr/>
      </dsp:nvSpPr>
      <dsp:spPr>
        <a:xfrm>
          <a:off x="886518" y="2584676"/>
          <a:ext cx="1118061" cy="1118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Simulation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&amp; Optimization</a:t>
          </a:r>
        </a:p>
      </dsp:txBody>
      <dsp:txXfrm>
        <a:off x="1050254" y="2748412"/>
        <a:ext cx="790589" cy="790589"/>
      </dsp:txXfrm>
    </dsp:sp>
    <dsp:sp modelId="{EB9823FB-4812-482F-9764-51D0AC186227}">
      <dsp:nvSpPr>
        <dsp:cNvPr id="0" name=""/>
        <dsp:cNvSpPr/>
      </dsp:nvSpPr>
      <dsp:spPr>
        <a:xfrm rot="15120000">
          <a:off x="1039939" y="2164467"/>
          <a:ext cx="297478" cy="377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 rot="10800000">
        <a:off x="1098349" y="2282374"/>
        <a:ext cx="208235" cy="226407"/>
      </dsp:txXfrm>
    </dsp:sp>
    <dsp:sp modelId="{3F2667EE-A196-47C5-B1F5-D4541D806426}">
      <dsp:nvSpPr>
        <dsp:cNvPr id="0" name=""/>
        <dsp:cNvSpPr/>
      </dsp:nvSpPr>
      <dsp:spPr>
        <a:xfrm>
          <a:off x="367573" y="987528"/>
          <a:ext cx="1118061" cy="1118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Insights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&amp; Strategy</a:t>
          </a:r>
        </a:p>
      </dsp:txBody>
      <dsp:txXfrm>
        <a:off x="531309" y="1151264"/>
        <a:ext cx="790589" cy="790589"/>
      </dsp:txXfrm>
    </dsp:sp>
    <dsp:sp modelId="{0630B45A-57FE-4A4D-9533-2855C541023E}">
      <dsp:nvSpPr>
        <dsp:cNvPr id="0" name=""/>
        <dsp:cNvSpPr/>
      </dsp:nvSpPr>
      <dsp:spPr>
        <a:xfrm rot="19440000">
          <a:off x="1450361" y="869288"/>
          <a:ext cx="297478" cy="377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1458883" y="970985"/>
        <a:ext cx="208235" cy="2264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1DD69-B52A-4E32-B087-B9F348A3338B}">
      <dsp:nvSpPr>
        <dsp:cNvPr id="0" name=""/>
        <dsp:cNvSpPr/>
      </dsp:nvSpPr>
      <dsp:spPr>
        <a:xfrm>
          <a:off x="918776" y="729062"/>
          <a:ext cx="891076" cy="89107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Plan</a:t>
          </a:r>
        </a:p>
      </dsp:txBody>
      <dsp:txXfrm>
        <a:off x="1097922" y="937792"/>
        <a:ext cx="532784" cy="458032"/>
      </dsp:txXfrm>
    </dsp:sp>
    <dsp:sp modelId="{66B79299-3EE9-48DB-8323-7FF145BBBB8B}">
      <dsp:nvSpPr>
        <dsp:cNvPr id="0" name=""/>
        <dsp:cNvSpPr/>
      </dsp:nvSpPr>
      <dsp:spPr>
        <a:xfrm>
          <a:off x="400331" y="518444"/>
          <a:ext cx="648055" cy="64805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</a:t>
          </a:r>
        </a:p>
      </dsp:txBody>
      <dsp:txXfrm>
        <a:off x="563481" y="682580"/>
        <a:ext cx="321755" cy="319783"/>
      </dsp:txXfrm>
    </dsp:sp>
    <dsp:sp modelId="{E4790364-CB5B-48CA-85DC-3E6F7F753163}">
      <dsp:nvSpPr>
        <dsp:cNvPr id="0" name=""/>
        <dsp:cNvSpPr/>
      </dsp:nvSpPr>
      <dsp:spPr>
        <a:xfrm rot="20700000">
          <a:off x="763308" y="71352"/>
          <a:ext cx="634962" cy="63496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Check</a:t>
          </a:r>
        </a:p>
      </dsp:txBody>
      <dsp:txXfrm rot="-20700000">
        <a:off x="902574" y="210618"/>
        <a:ext cx="356430" cy="356430"/>
      </dsp:txXfrm>
    </dsp:sp>
    <dsp:sp modelId="{E1A11BFC-0E98-4180-B69E-485C9A818684}">
      <dsp:nvSpPr>
        <dsp:cNvPr id="0" name=""/>
        <dsp:cNvSpPr/>
      </dsp:nvSpPr>
      <dsp:spPr>
        <a:xfrm>
          <a:off x="825287" y="608124"/>
          <a:ext cx="1140577" cy="1140577"/>
        </a:xfrm>
        <a:prstGeom prst="circularArrow">
          <a:avLst>
            <a:gd name="adj1" fmla="val 4688"/>
            <a:gd name="adj2" fmla="val 299029"/>
            <a:gd name="adj3" fmla="val 2386002"/>
            <a:gd name="adj4" fmla="val 1617744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5B843-B38E-40CA-8D66-353D188C3976}">
      <dsp:nvSpPr>
        <dsp:cNvPr id="0" name=""/>
        <dsp:cNvSpPr/>
      </dsp:nvSpPr>
      <dsp:spPr>
        <a:xfrm>
          <a:off x="285562" y="386101"/>
          <a:ext cx="828701" cy="82870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56867-39CB-4D59-86EF-C8A0C6822E05}">
      <dsp:nvSpPr>
        <dsp:cNvPr id="0" name=""/>
        <dsp:cNvSpPr/>
      </dsp:nvSpPr>
      <dsp:spPr>
        <a:xfrm>
          <a:off x="616435" y="-56681"/>
          <a:ext cx="893506" cy="89350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F3D95-CC7B-46DC-A78E-67F4D075B2A3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E1E2A-CB7C-485C-B3D1-2CD1433C3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60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37C88-D269-4F0C-8A60-C61804010FE8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949B4-93EC-4795-9155-0833AA49C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6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949B4-93EC-4795-9155-0833AA49C4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50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524000" y="2606040"/>
            <a:ext cx="9144000" cy="1645920"/>
          </a:xfrm>
        </p:spPr>
        <p:txBody>
          <a:bodyPr anchor="ctr" anchorCtr="0">
            <a:normAutofit/>
          </a:bodyPr>
          <a:lstStyle>
            <a:lvl1pPr algn="ctr"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524000" y="4594816"/>
            <a:ext cx="9144000" cy="1097280"/>
          </a:xfrm>
        </p:spPr>
        <p:txBody>
          <a:bodyPr/>
          <a:lstStyle>
            <a:lvl1pPr marL="0" indent="0" algn="l">
              <a:buNone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38200" y="6414497"/>
            <a:ext cx="256641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79B7F58-7E90-417F-A3AC-7A815EB3FE15}" type="datetime1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492499" y="6414497"/>
            <a:ext cx="259130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S. Lakshmanaraj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63000" y="6414496"/>
            <a:ext cx="25527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768" y="1917907"/>
            <a:ext cx="12143232" cy="91440"/>
            <a:chOff x="24384" y="3319976"/>
            <a:chExt cx="12143232" cy="91440"/>
          </a:xfrm>
        </p:grpSpPr>
        <p:sp>
          <p:nvSpPr>
            <p:cNvPr id="13" name="Rectangle 12"/>
            <p:cNvSpPr/>
            <p:nvPr/>
          </p:nvSpPr>
          <p:spPr>
            <a:xfrm>
              <a:off x="6108192" y="3319976"/>
              <a:ext cx="3017520" cy="914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384" y="3319976"/>
              <a:ext cx="3017520" cy="91440"/>
            </a:xfrm>
            <a:prstGeom prst="rect">
              <a:avLst/>
            </a:prstGeom>
            <a:solidFill>
              <a:srgbClr val="CC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50096" y="3319976"/>
              <a:ext cx="3017520" cy="914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66288" y="3319976"/>
              <a:ext cx="30175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524000" y="274320"/>
            <a:ext cx="9144000" cy="1609319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Update with your Logo</a:t>
            </a:r>
          </a:p>
        </p:txBody>
      </p:sp>
    </p:spTree>
    <p:extLst>
      <p:ext uri="{BB962C8B-B14F-4D97-AF65-F5344CB8AC3E}">
        <p14:creationId xmlns:p14="http://schemas.microsoft.com/office/powerpoint/2010/main" val="103136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F579863D-8FE3-4444-9516-DD1F34A1EC1A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2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9491" y="365125"/>
            <a:ext cx="18288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832104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6429FAC5-DBD1-4778-96D0-EFB0C722DC4A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5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8D411988-A1E4-4BEA-B67D-81D606D5B425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0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A028AB2C-063C-48D0-BB94-5EBAF861F109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8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63926"/>
            <a:ext cx="5181600" cy="4846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63926"/>
            <a:ext cx="51816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39DBD343-FE27-4B9E-99E3-B147A9FC435E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2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2873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0233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52823"/>
            <a:ext cx="5157787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023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52823"/>
            <a:ext cx="5183188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CDED9779-1B2C-4E64-9BE5-10B29B83A1AF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1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88507F82-B194-4C3A-B2DD-C9E17A06FF6D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9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639D39E5-F70F-4B06-AF2C-3C3C56F697B6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5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18504"/>
            <a:ext cx="617220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04253"/>
            <a:ext cx="3932237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A591F922-196D-4D85-B1AA-69AB2BFE81A9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7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18502"/>
            <a:ext cx="617220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04256"/>
            <a:ext cx="3932237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AB594E68-E82B-436F-9F39-14C04682ED5C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5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838200" y="6309360"/>
            <a:ext cx="10515600" cy="548640"/>
            <a:chOff x="25984" y="6309360"/>
            <a:chExt cx="9404832" cy="548640"/>
          </a:xfrm>
        </p:grpSpPr>
        <p:sp>
          <p:nvSpPr>
            <p:cNvPr id="8" name="Rectangle 7"/>
            <p:cNvSpPr/>
            <p:nvPr/>
          </p:nvSpPr>
          <p:spPr>
            <a:xfrm>
              <a:off x="4741392" y="6309360"/>
              <a:ext cx="2331720" cy="5486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84" y="6309360"/>
              <a:ext cx="2331720" cy="548640"/>
            </a:xfrm>
            <a:prstGeom prst="rect">
              <a:avLst/>
            </a:prstGeom>
            <a:solidFill>
              <a:srgbClr val="CC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99096" y="6309360"/>
              <a:ext cx="2331720" cy="5486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83688" y="6309360"/>
              <a:ext cx="2331720" cy="548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261260"/>
            <a:ext cx="1051560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224727"/>
            <a:ext cx="10515600" cy="484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14497"/>
            <a:ext cx="256641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653BCCB-8A86-4CDE-98C0-6400A553521C}" type="datetime1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2499" y="6414497"/>
            <a:ext cx="259130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S. Lakshmanaraj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414496"/>
            <a:ext cx="25527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6072426" y="6414496"/>
            <a:ext cx="259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lakshmana@teloxis.com</a:t>
            </a:r>
          </a:p>
        </p:txBody>
      </p:sp>
    </p:spTree>
    <p:extLst>
      <p:ext uri="{BB962C8B-B14F-4D97-AF65-F5344CB8AC3E}">
        <p14:creationId xmlns:p14="http://schemas.microsoft.com/office/powerpoint/2010/main" val="207908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akshmana@teloxis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18" Type="http://schemas.openxmlformats.org/officeDocument/2006/relationships/image" Target="../media/image2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17" Type="http://schemas.openxmlformats.org/officeDocument/2006/relationships/image" Target="../media/image21.emf"/><Relationship Id="rId2" Type="http://schemas.openxmlformats.org/officeDocument/2006/relationships/image" Target="../media/image6.emf"/><Relationship Id="rId16" Type="http://schemas.openxmlformats.org/officeDocument/2006/relationships/image" Target="../media/image20.jpe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19" Type="http://schemas.openxmlformats.org/officeDocument/2006/relationships/image" Target="../media/image23.emf"/><Relationship Id="rId4" Type="http://schemas.openxmlformats.org/officeDocument/2006/relationships/image" Target="../media/image8.emf"/><Relationship Id="rId9" Type="http://schemas.openxmlformats.org/officeDocument/2006/relationships/image" Target="../media/image13.emf"/><Relationship Id="rId1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40.wmf"/><Relationship Id="rId18" Type="http://schemas.openxmlformats.org/officeDocument/2006/relationships/diagramData" Target="../diagrams/data3.xml"/><Relationship Id="rId26" Type="http://schemas.openxmlformats.org/officeDocument/2006/relationships/diagramColors" Target="../diagrams/colors4.xml"/><Relationship Id="rId3" Type="http://schemas.openxmlformats.org/officeDocument/2006/relationships/image" Target="../media/image35.jpeg"/><Relationship Id="rId21" Type="http://schemas.openxmlformats.org/officeDocument/2006/relationships/diagramColors" Target="../diagrams/colors3.xml"/><Relationship Id="rId7" Type="http://schemas.openxmlformats.org/officeDocument/2006/relationships/image" Target="../media/image39.jpeg"/><Relationship Id="rId12" Type="http://schemas.microsoft.com/office/2007/relationships/diagramDrawing" Target="../diagrams/drawing2.xml"/><Relationship Id="rId17" Type="http://schemas.openxmlformats.org/officeDocument/2006/relationships/image" Target="../media/image44.wmf"/><Relationship Id="rId25" Type="http://schemas.openxmlformats.org/officeDocument/2006/relationships/diagramQuickStyle" Target="../diagrams/quickStyle4.xml"/><Relationship Id="rId2" Type="http://schemas.openxmlformats.org/officeDocument/2006/relationships/image" Target="../media/image34.png"/><Relationship Id="rId16" Type="http://schemas.openxmlformats.org/officeDocument/2006/relationships/image" Target="../media/image43.wmf"/><Relationship Id="rId20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4.xml"/><Relationship Id="rId5" Type="http://schemas.openxmlformats.org/officeDocument/2006/relationships/image" Target="../media/image37.png"/><Relationship Id="rId15" Type="http://schemas.openxmlformats.org/officeDocument/2006/relationships/image" Target="../media/image42.jpeg"/><Relationship Id="rId23" Type="http://schemas.openxmlformats.org/officeDocument/2006/relationships/diagramData" Target="../diagrams/data4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3.xml"/><Relationship Id="rId4" Type="http://schemas.openxmlformats.org/officeDocument/2006/relationships/image" Target="../media/image36.wmf"/><Relationship Id="rId9" Type="http://schemas.openxmlformats.org/officeDocument/2006/relationships/diagramLayout" Target="../diagrams/layout2.xml"/><Relationship Id="rId14" Type="http://schemas.openxmlformats.org/officeDocument/2006/relationships/image" Target="../media/image41.jpeg"/><Relationship Id="rId22" Type="http://schemas.microsoft.com/office/2007/relationships/diagramDrawing" Target="../diagrams/drawing3.xml"/><Relationship Id="rId27" Type="http://schemas.microsoft.com/office/2007/relationships/diagramDrawing" Target="../diagrams/drawing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emf"/><Relationship Id="rId3" Type="http://schemas.openxmlformats.org/officeDocument/2006/relationships/image" Target="../media/image46.emf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hyperlink" Target="https://www.linkedin.com/in/lakshmanarajsankaralingam/" TargetMode="Externa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hyperlink" Target="https://ijmttjournal.org/archive/ijmtt-v66i11p502" TargetMode="External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F9C0D7-87E7-4D6F-B987-AA08EA7DA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97" y="2039342"/>
            <a:ext cx="10549065" cy="42756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0815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6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Use and Implementation of </a:t>
            </a:r>
            <a:r>
              <a:rPr lang="en-US" sz="6000">
                <a:latin typeface="Segoe UI" pitchFamily="34" charset="0"/>
                <a:ea typeface="Segoe UI" pitchFamily="34" charset="0"/>
                <a:cs typeface="Segoe UI" pitchFamily="34" charset="0"/>
              </a:rPr>
              <a:t>Computational Intelligence </a:t>
            </a:r>
            <a:endParaRPr lang="en-US" sz="3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0919" y="4393993"/>
            <a:ext cx="604044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6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S. Lakshmanaraj</a:t>
            </a:r>
          </a:p>
          <a:p>
            <a:pPr lvl="1" algn="ctr"/>
            <a:r>
              <a:rPr lang="en-US" sz="3200" dirty="0">
                <a:latin typeface="Segoe UI" pitchFamily="34" charset="0"/>
                <a:cs typeface="Segoe UI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lakshmana@teloxis.com</a:t>
            </a:r>
            <a:r>
              <a:rPr lang="en-US" sz="3200" dirty="0">
                <a:latin typeface="Segoe UI" pitchFamily="34" charset="0"/>
                <a:cs typeface="Segoe UI" pitchFamily="34" charset="0"/>
              </a:rPr>
              <a:t> </a:t>
            </a:r>
          </a:p>
          <a:p>
            <a:pPr lvl="1" algn="ctr"/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9225518035</a:t>
            </a:r>
          </a:p>
        </p:txBody>
      </p:sp>
    </p:spTree>
    <p:extLst>
      <p:ext uri="{BB962C8B-B14F-4D97-AF65-F5344CB8AC3E}">
        <p14:creationId xmlns:p14="http://schemas.microsoft.com/office/powerpoint/2010/main" val="276093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…and So on…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3/11/2024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10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7269A1D6-C5B2-4F73-8D76-0C3397B3C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7443584"/>
              </p:ext>
            </p:extLst>
          </p:nvPr>
        </p:nvGraphicFramePr>
        <p:xfrm>
          <a:off x="7980361" y="1204186"/>
          <a:ext cx="3335339" cy="5050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493241A-639D-5E16-47EC-A0D8B762EB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772" y="1204185"/>
            <a:ext cx="7230718" cy="505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8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Level Example of Preventative and Maintenance System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3/11/2024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11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838200" y="1364566"/>
            <a:ext cx="10477500" cy="4760770"/>
            <a:chOff x="838200" y="1364566"/>
            <a:chExt cx="10477500" cy="476077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A4D783F-E158-4FCA-B3CA-6E2EBD8DC202}"/>
                </a:ext>
              </a:extLst>
            </p:cNvPr>
            <p:cNvGrpSpPr/>
            <p:nvPr/>
          </p:nvGrpSpPr>
          <p:grpSpPr>
            <a:xfrm>
              <a:off x="1004148" y="1559236"/>
              <a:ext cx="240749" cy="297360"/>
              <a:chOff x="688345" y="5312797"/>
              <a:chExt cx="616201" cy="47466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CB684B2-B35F-4340-A423-F6B3817CF949}"/>
                  </a:ext>
                </a:extLst>
              </p:cNvPr>
              <p:cNvSpPr/>
              <p:nvPr/>
            </p:nvSpPr>
            <p:spPr bwMode="auto">
              <a:xfrm>
                <a:off x="688345" y="5312797"/>
                <a:ext cx="227991" cy="474669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D197A8B-485E-485F-9B78-92950FBE6E36}"/>
                  </a:ext>
                </a:extLst>
              </p:cNvPr>
              <p:cNvSpPr/>
              <p:nvPr/>
            </p:nvSpPr>
            <p:spPr bwMode="auto">
              <a:xfrm>
                <a:off x="942003" y="5432398"/>
                <a:ext cx="227991" cy="355068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4DD892-4FE6-408C-AABF-6F27F0C17D62}"/>
                  </a:ext>
                </a:extLst>
              </p:cNvPr>
              <p:cNvSpPr/>
              <p:nvPr/>
            </p:nvSpPr>
            <p:spPr bwMode="auto">
              <a:xfrm>
                <a:off x="1194911" y="5552000"/>
                <a:ext cx="109635" cy="235466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BB34C5-3AAB-4658-9DAE-C6733970F44E}"/>
                  </a:ext>
                </a:extLst>
              </p:cNvPr>
              <p:cNvSpPr/>
              <p:nvPr/>
            </p:nvSpPr>
            <p:spPr bwMode="auto">
              <a:xfrm>
                <a:off x="776177" y="5686987"/>
                <a:ext cx="52326" cy="10047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3F2DEC-1D17-4530-986F-4893E85814F4}"/>
                  </a:ext>
                </a:extLst>
              </p:cNvPr>
              <p:cNvSpPr/>
              <p:nvPr/>
            </p:nvSpPr>
            <p:spPr bwMode="auto">
              <a:xfrm>
                <a:off x="1029835" y="5686987"/>
                <a:ext cx="52326" cy="10047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D672718-1250-4A6F-94B4-61DB48790190}"/>
                  </a:ext>
                </a:extLst>
              </p:cNvPr>
              <p:cNvSpPr/>
              <p:nvPr/>
            </p:nvSpPr>
            <p:spPr bwMode="auto">
              <a:xfrm>
                <a:off x="1223565" y="5736371"/>
                <a:ext cx="52326" cy="51095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CBE9C5-978D-419A-BE77-F6F6C8921C3E}"/>
                </a:ext>
              </a:extLst>
            </p:cNvPr>
            <p:cNvSpPr/>
            <p:nvPr/>
          </p:nvSpPr>
          <p:spPr bwMode="auto">
            <a:xfrm>
              <a:off x="838200" y="1364566"/>
              <a:ext cx="2408182" cy="741024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A3C21B-A1E9-4004-9745-68965A4BB772}"/>
                </a:ext>
              </a:extLst>
            </p:cNvPr>
            <p:cNvSpPr/>
            <p:nvPr/>
          </p:nvSpPr>
          <p:spPr>
            <a:xfrm>
              <a:off x="1226643" y="1482963"/>
              <a:ext cx="2029474" cy="5248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0121" indent="-280121" defTabSz="914192">
                <a:buFont typeface="Arial" panose="020B0604020202020204" pitchFamily="34" charset="0"/>
                <a:buChar char="•"/>
                <a:defRPr/>
              </a:pPr>
              <a:r>
                <a:rPr lang="en-US" sz="1372" b="1" dirty="0">
                  <a:gradFill>
                    <a:gsLst>
                      <a:gs pos="2917">
                        <a:srgbClr val="1A1A1A"/>
                      </a:gs>
                      <a:gs pos="36000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Operational data in </a:t>
              </a:r>
              <a:r>
                <a:rPr lang="en-US" sz="1372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Cloud SQL Server</a:t>
              </a:r>
            </a:p>
          </p:txBody>
        </p:sp>
        <p:sp>
          <p:nvSpPr>
            <p:cNvPr id="16" name="cloud" title="Icon of a cloud">
              <a:extLst>
                <a:ext uri="{FF2B5EF4-FFF2-40B4-BE49-F238E27FC236}">
                  <a16:creationId xmlns:a16="http://schemas.microsoft.com/office/drawing/2014/main" id="{5F900153-1C64-4F09-B0F2-AECD2ED0A8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15163" y="1600464"/>
              <a:ext cx="353915" cy="269227"/>
            </a:xfrm>
            <a:custGeom>
              <a:avLst/>
              <a:gdLst>
                <a:gd name="T0" fmla="*/ 281 w 344"/>
                <a:gd name="T1" fmla="*/ 216 h 217"/>
                <a:gd name="T2" fmla="*/ 281 w 344"/>
                <a:gd name="T3" fmla="*/ 217 h 217"/>
                <a:gd name="T4" fmla="*/ 88 w 344"/>
                <a:gd name="T5" fmla="*/ 217 h 217"/>
                <a:gd name="T6" fmla="*/ 88 w 344"/>
                <a:gd name="T7" fmla="*/ 217 h 217"/>
                <a:gd name="T8" fmla="*/ 86 w 344"/>
                <a:gd name="T9" fmla="*/ 217 h 217"/>
                <a:gd name="T10" fmla="*/ 0 w 344"/>
                <a:gd name="T11" fmla="*/ 130 h 217"/>
                <a:gd name="T12" fmla="*/ 86 w 344"/>
                <a:gd name="T13" fmla="*/ 44 h 217"/>
                <a:gd name="T14" fmla="*/ 104 w 344"/>
                <a:gd name="T15" fmla="*/ 45 h 217"/>
                <a:gd name="T16" fmla="*/ 184 w 344"/>
                <a:gd name="T17" fmla="*/ 0 h 217"/>
                <a:gd name="T18" fmla="*/ 278 w 344"/>
                <a:gd name="T19" fmla="*/ 85 h 217"/>
                <a:gd name="T20" fmla="*/ 278 w 344"/>
                <a:gd name="T21" fmla="*/ 85 h 217"/>
                <a:gd name="T22" fmla="*/ 344 w 344"/>
                <a:gd name="T23" fmla="*/ 151 h 217"/>
                <a:gd name="T24" fmla="*/ 281 w 344"/>
                <a:gd name="T25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17">
                  <a:moveTo>
                    <a:pt x="281" y="216"/>
                  </a:moveTo>
                  <a:cubicBezTo>
                    <a:pt x="281" y="217"/>
                    <a:pt x="281" y="217"/>
                    <a:pt x="281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87" y="217"/>
                    <a:pt x="87" y="217"/>
                    <a:pt x="86" y="217"/>
                  </a:cubicBezTo>
                  <a:cubicBezTo>
                    <a:pt x="39" y="217"/>
                    <a:pt x="0" y="178"/>
                    <a:pt x="0" y="130"/>
                  </a:cubicBezTo>
                  <a:cubicBezTo>
                    <a:pt x="0" y="82"/>
                    <a:pt x="39" y="44"/>
                    <a:pt x="86" y="44"/>
                  </a:cubicBezTo>
                  <a:cubicBezTo>
                    <a:pt x="92" y="44"/>
                    <a:pt x="98" y="44"/>
                    <a:pt x="104" y="45"/>
                  </a:cubicBezTo>
                  <a:cubicBezTo>
                    <a:pt x="121" y="18"/>
                    <a:pt x="150" y="0"/>
                    <a:pt x="184" y="0"/>
                  </a:cubicBezTo>
                  <a:cubicBezTo>
                    <a:pt x="233" y="0"/>
                    <a:pt x="273" y="37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315" y="85"/>
                    <a:pt x="344" y="114"/>
                    <a:pt x="344" y="151"/>
                  </a:cubicBezTo>
                  <a:cubicBezTo>
                    <a:pt x="344" y="186"/>
                    <a:pt x="316" y="215"/>
                    <a:pt x="281" y="216"/>
                  </a:cubicBezTo>
                  <a:close/>
                </a:path>
              </a:pathLst>
            </a:custGeom>
            <a:noFill/>
            <a:ln w="15875" cap="sq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882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A70737-3B76-4179-A2B3-CF2FD9365B6B}"/>
                </a:ext>
              </a:extLst>
            </p:cNvPr>
            <p:cNvSpPr/>
            <p:nvPr/>
          </p:nvSpPr>
          <p:spPr bwMode="auto">
            <a:xfrm>
              <a:off x="3570587" y="1364566"/>
              <a:ext cx="2408182" cy="741024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3ABC42-19E4-4110-B115-C11DBE3BF5D5}"/>
                </a:ext>
              </a:extLst>
            </p:cNvPr>
            <p:cNvSpPr/>
            <p:nvPr/>
          </p:nvSpPr>
          <p:spPr>
            <a:xfrm>
              <a:off x="3949291" y="1459554"/>
              <a:ext cx="2029474" cy="5248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0121" indent="-280121" defTabSz="914192">
                <a:buFont typeface="Arial" panose="020B0604020202020204" pitchFamily="34" charset="0"/>
                <a:buChar char="•"/>
                <a:defRPr/>
              </a:pPr>
              <a:r>
                <a:rPr lang="en-US" sz="1372" b="1" dirty="0">
                  <a:gradFill>
                    <a:gsLst>
                      <a:gs pos="2917">
                        <a:srgbClr val="1A1A1A"/>
                      </a:gs>
                      <a:gs pos="36000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Machine Learning Rule Editor and Pattern Updater</a:t>
              </a:r>
              <a:endParaRPr lang="en-US" sz="1372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632965E-C150-4A4F-A811-A5F1AAC69BF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3256117" y="1735078"/>
              <a:ext cx="31446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17F2673-0ED2-40FD-9F33-6828D6222B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2291" y="2105590"/>
              <a:ext cx="0" cy="1341387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3FEC112-520B-4C65-B533-37A5C4A9C9B1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4774678" y="2105590"/>
              <a:ext cx="4097" cy="1341387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908B25-B5F3-4B34-ADC7-35C58E965979}"/>
                </a:ext>
              </a:extLst>
            </p:cNvPr>
            <p:cNvSpPr/>
            <p:nvPr/>
          </p:nvSpPr>
          <p:spPr>
            <a:xfrm>
              <a:off x="936100" y="2284383"/>
              <a:ext cx="1201614" cy="636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b="1" i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Sensitive Pump Data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DE739E8-6CDC-45C4-B817-6D96F46D4A6D}"/>
                </a:ext>
              </a:extLst>
            </p:cNvPr>
            <p:cNvSpPr/>
            <p:nvPr/>
          </p:nvSpPr>
          <p:spPr>
            <a:xfrm>
              <a:off x="4691437" y="2121851"/>
              <a:ext cx="1201614" cy="636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i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Predictions/</a:t>
              </a:r>
            </a:p>
            <a:p>
              <a:pPr algn="ctr" defTabSz="914192">
                <a:defRPr/>
              </a:pPr>
              <a:r>
                <a:rPr lang="en-US" sz="1372" i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Other data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F2BCD0-5A90-4D3F-9AFD-3DDB95CAE69F}"/>
                </a:ext>
              </a:extLst>
            </p:cNvPr>
            <p:cNvSpPr/>
            <p:nvPr/>
          </p:nvSpPr>
          <p:spPr>
            <a:xfrm>
              <a:off x="3928797" y="2924263"/>
              <a:ext cx="885455" cy="636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i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Trained ML </a:t>
              </a:r>
            </a:p>
          </p:txBody>
        </p:sp>
        <p:sp>
          <p:nvSpPr>
            <p:cNvPr id="25" name="Manufacturing_E99C" title="Icon of a robotic arm">
              <a:extLst>
                <a:ext uri="{FF2B5EF4-FFF2-40B4-BE49-F238E27FC236}">
                  <a16:creationId xmlns:a16="http://schemas.microsoft.com/office/drawing/2014/main" id="{5B91359A-1351-4B09-8158-9F2D28D2CA9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573674" y="4379866"/>
              <a:ext cx="342028" cy="476975"/>
            </a:xfrm>
            <a:custGeom>
              <a:avLst/>
              <a:gdLst>
                <a:gd name="T0" fmla="*/ 3549 w 3875"/>
                <a:gd name="T1" fmla="*/ 2212 h 3788"/>
                <a:gd name="T2" fmla="*/ 3875 w 3875"/>
                <a:gd name="T3" fmla="*/ 2538 h 3788"/>
                <a:gd name="T4" fmla="*/ 3875 w 3875"/>
                <a:gd name="T5" fmla="*/ 2913 h 3788"/>
                <a:gd name="T6" fmla="*/ 3195 w 3875"/>
                <a:gd name="T7" fmla="*/ 2218 h 3788"/>
                <a:gd name="T8" fmla="*/ 2875 w 3875"/>
                <a:gd name="T9" fmla="*/ 2538 h 3788"/>
                <a:gd name="T10" fmla="*/ 2875 w 3875"/>
                <a:gd name="T11" fmla="*/ 2913 h 3788"/>
                <a:gd name="T12" fmla="*/ 1000 w 3875"/>
                <a:gd name="T13" fmla="*/ 1413 h 3788"/>
                <a:gd name="T14" fmla="*/ 375 w 3875"/>
                <a:gd name="T15" fmla="*/ 2038 h 3788"/>
                <a:gd name="T16" fmla="*/ 375 w 3875"/>
                <a:gd name="T17" fmla="*/ 3788 h 3788"/>
                <a:gd name="T18" fmla="*/ 1625 w 3875"/>
                <a:gd name="T19" fmla="*/ 3788 h 3788"/>
                <a:gd name="T20" fmla="*/ 1625 w 3875"/>
                <a:gd name="T21" fmla="*/ 2038 h 3788"/>
                <a:gd name="T22" fmla="*/ 1000 w 3875"/>
                <a:gd name="T23" fmla="*/ 1413 h 3788"/>
                <a:gd name="T24" fmla="*/ 0 w 3875"/>
                <a:gd name="T25" fmla="*/ 3788 h 3788"/>
                <a:gd name="T26" fmla="*/ 2000 w 3875"/>
                <a:gd name="T27" fmla="*/ 3788 h 3788"/>
                <a:gd name="T28" fmla="*/ 1000 w 3875"/>
                <a:gd name="T29" fmla="*/ 2038 h 3788"/>
                <a:gd name="T30" fmla="*/ 875 w 3875"/>
                <a:gd name="T31" fmla="*/ 2163 h 3788"/>
                <a:gd name="T32" fmla="*/ 1000 w 3875"/>
                <a:gd name="T33" fmla="*/ 2288 h 3788"/>
                <a:gd name="T34" fmla="*/ 1125 w 3875"/>
                <a:gd name="T35" fmla="*/ 2163 h 3788"/>
                <a:gd name="T36" fmla="*/ 1000 w 3875"/>
                <a:gd name="T37" fmla="*/ 2038 h 3788"/>
                <a:gd name="T38" fmla="*/ 3054 w 3875"/>
                <a:gd name="T39" fmla="*/ 1920 h 3788"/>
                <a:gd name="T40" fmla="*/ 3518 w 3875"/>
                <a:gd name="T41" fmla="*/ 1722 h 3788"/>
                <a:gd name="T42" fmla="*/ 1604 w 3875"/>
                <a:gd name="T43" fmla="*/ 1875 h 3788"/>
                <a:gd name="T44" fmla="*/ 2769 w 3875"/>
                <a:gd name="T45" fmla="*/ 674 h 3788"/>
                <a:gd name="T46" fmla="*/ 2761 w 3875"/>
                <a:gd name="T47" fmla="*/ 144 h 3788"/>
                <a:gd name="T48" fmla="*/ 2231 w 3875"/>
                <a:gd name="T49" fmla="*/ 152 h 3788"/>
                <a:gd name="T50" fmla="*/ 1007 w 3875"/>
                <a:gd name="T51" fmla="*/ 1413 h 3788"/>
                <a:gd name="T52" fmla="*/ 3141 w 3875"/>
                <a:gd name="T53" fmla="*/ 2139 h 3788"/>
                <a:gd name="T54" fmla="*/ 3508 w 3875"/>
                <a:gd name="T55" fmla="*/ 2246 h 3788"/>
                <a:gd name="T56" fmla="*/ 3592 w 3875"/>
                <a:gd name="T57" fmla="*/ 1924 h 3788"/>
                <a:gd name="T58" fmla="*/ 2846 w 3875"/>
                <a:gd name="T59" fmla="*/ 268 h 3788"/>
                <a:gd name="T60" fmla="*/ 3141 w 3875"/>
                <a:gd name="T61" fmla="*/ 2139 h 3788"/>
                <a:gd name="T62" fmla="*/ 2575 w 3875"/>
                <a:gd name="T63" fmla="*/ 874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75" h="3788">
                  <a:moveTo>
                    <a:pt x="3549" y="2212"/>
                  </a:moveTo>
                  <a:cubicBezTo>
                    <a:pt x="3875" y="2538"/>
                    <a:pt x="3875" y="2538"/>
                    <a:pt x="3875" y="2538"/>
                  </a:cubicBezTo>
                  <a:cubicBezTo>
                    <a:pt x="3875" y="2913"/>
                    <a:pt x="3875" y="2913"/>
                    <a:pt x="3875" y="2913"/>
                  </a:cubicBezTo>
                  <a:moveTo>
                    <a:pt x="3195" y="2218"/>
                  </a:moveTo>
                  <a:cubicBezTo>
                    <a:pt x="2875" y="2538"/>
                    <a:pt x="2875" y="2538"/>
                    <a:pt x="2875" y="2538"/>
                  </a:cubicBezTo>
                  <a:cubicBezTo>
                    <a:pt x="2875" y="2913"/>
                    <a:pt x="2875" y="2913"/>
                    <a:pt x="2875" y="2913"/>
                  </a:cubicBezTo>
                  <a:moveTo>
                    <a:pt x="1000" y="1413"/>
                  </a:moveTo>
                  <a:cubicBezTo>
                    <a:pt x="655" y="1413"/>
                    <a:pt x="375" y="1693"/>
                    <a:pt x="375" y="2038"/>
                  </a:cubicBezTo>
                  <a:cubicBezTo>
                    <a:pt x="375" y="3788"/>
                    <a:pt x="375" y="3788"/>
                    <a:pt x="375" y="3788"/>
                  </a:cubicBezTo>
                  <a:cubicBezTo>
                    <a:pt x="1625" y="3788"/>
                    <a:pt x="1625" y="3788"/>
                    <a:pt x="1625" y="3788"/>
                  </a:cubicBezTo>
                  <a:cubicBezTo>
                    <a:pt x="1625" y="2038"/>
                    <a:pt x="1625" y="2038"/>
                    <a:pt x="1625" y="2038"/>
                  </a:cubicBezTo>
                  <a:cubicBezTo>
                    <a:pt x="1625" y="1693"/>
                    <a:pt x="1345" y="1413"/>
                    <a:pt x="1000" y="1413"/>
                  </a:cubicBezTo>
                  <a:close/>
                  <a:moveTo>
                    <a:pt x="0" y="3788"/>
                  </a:moveTo>
                  <a:cubicBezTo>
                    <a:pt x="2000" y="3788"/>
                    <a:pt x="2000" y="3788"/>
                    <a:pt x="2000" y="3788"/>
                  </a:cubicBezTo>
                  <a:moveTo>
                    <a:pt x="1000" y="2038"/>
                  </a:moveTo>
                  <a:cubicBezTo>
                    <a:pt x="931" y="2038"/>
                    <a:pt x="875" y="2094"/>
                    <a:pt x="875" y="2163"/>
                  </a:cubicBezTo>
                  <a:cubicBezTo>
                    <a:pt x="875" y="2232"/>
                    <a:pt x="931" y="2288"/>
                    <a:pt x="1000" y="2288"/>
                  </a:cubicBezTo>
                  <a:cubicBezTo>
                    <a:pt x="1069" y="2288"/>
                    <a:pt x="1125" y="2232"/>
                    <a:pt x="1125" y="2163"/>
                  </a:cubicBezTo>
                  <a:cubicBezTo>
                    <a:pt x="1125" y="2094"/>
                    <a:pt x="1069" y="2038"/>
                    <a:pt x="1000" y="2038"/>
                  </a:cubicBezTo>
                  <a:close/>
                  <a:moveTo>
                    <a:pt x="3054" y="1920"/>
                  </a:moveTo>
                  <a:cubicBezTo>
                    <a:pt x="3518" y="1722"/>
                    <a:pt x="3518" y="1722"/>
                    <a:pt x="3518" y="1722"/>
                  </a:cubicBezTo>
                  <a:moveTo>
                    <a:pt x="1604" y="1875"/>
                  </a:moveTo>
                  <a:cubicBezTo>
                    <a:pt x="2769" y="674"/>
                    <a:pt x="2769" y="674"/>
                    <a:pt x="2769" y="674"/>
                  </a:cubicBezTo>
                  <a:cubicBezTo>
                    <a:pt x="2913" y="526"/>
                    <a:pt x="2910" y="288"/>
                    <a:pt x="2761" y="144"/>
                  </a:cubicBezTo>
                  <a:cubicBezTo>
                    <a:pt x="2613" y="0"/>
                    <a:pt x="2375" y="3"/>
                    <a:pt x="2231" y="152"/>
                  </a:cubicBezTo>
                  <a:cubicBezTo>
                    <a:pt x="1007" y="1413"/>
                    <a:pt x="1007" y="1413"/>
                    <a:pt x="1007" y="1413"/>
                  </a:cubicBezTo>
                  <a:moveTo>
                    <a:pt x="3141" y="2139"/>
                  </a:moveTo>
                  <a:cubicBezTo>
                    <a:pt x="3202" y="2278"/>
                    <a:pt x="3375" y="2333"/>
                    <a:pt x="3508" y="2246"/>
                  </a:cubicBezTo>
                  <a:cubicBezTo>
                    <a:pt x="3612" y="2178"/>
                    <a:pt x="3643" y="2038"/>
                    <a:pt x="3592" y="1924"/>
                  </a:cubicBezTo>
                  <a:cubicBezTo>
                    <a:pt x="2846" y="268"/>
                    <a:pt x="2846" y="268"/>
                    <a:pt x="2846" y="268"/>
                  </a:cubicBezTo>
                  <a:moveTo>
                    <a:pt x="3141" y="2139"/>
                  </a:moveTo>
                  <a:cubicBezTo>
                    <a:pt x="2575" y="874"/>
                    <a:pt x="2575" y="874"/>
                    <a:pt x="2575" y="874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onstruction" title="Icon of a construction helmet">
              <a:extLst>
                <a:ext uri="{FF2B5EF4-FFF2-40B4-BE49-F238E27FC236}">
                  <a16:creationId xmlns:a16="http://schemas.microsoft.com/office/drawing/2014/main" id="{0FFC947F-CF1E-44E8-A6EC-06B9571CB5C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608111" y="3828965"/>
              <a:ext cx="330473" cy="297061"/>
            </a:xfrm>
            <a:custGeom>
              <a:avLst/>
              <a:gdLst>
                <a:gd name="T0" fmla="*/ 253 w 286"/>
                <a:gd name="T1" fmla="*/ 150 h 180"/>
                <a:gd name="T2" fmla="*/ 286 w 286"/>
                <a:gd name="T3" fmla="*/ 150 h 180"/>
                <a:gd name="T4" fmla="*/ 286 w 286"/>
                <a:gd name="T5" fmla="*/ 180 h 180"/>
                <a:gd name="T6" fmla="*/ 0 w 286"/>
                <a:gd name="T7" fmla="*/ 180 h 180"/>
                <a:gd name="T8" fmla="*/ 0 w 286"/>
                <a:gd name="T9" fmla="*/ 150 h 180"/>
                <a:gd name="T10" fmla="*/ 33 w 286"/>
                <a:gd name="T11" fmla="*/ 150 h 180"/>
                <a:gd name="T12" fmla="*/ 143 w 286"/>
                <a:gd name="T13" fmla="*/ 0 h 180"/>
                <a:gd name="T14" fmla="*/ 143 w 286"/>
                <a:gd name="T15" fmla="*/ 54 h 180"/>
                <a:gd name="T16" fmla="*/ 177 w 286"/>
                <a:gd name="T17" fmla="*/ 70 h 180"/>
                <a:gd name="T18" fmla="*/ 177 w 286"/>
                <a:gd name="T19" fmla="*/ 0 h 180"/>
                <a:gd name="T20" fmla="*/ 108 w 286"/>
                <a:gd name="T21" fmla="*/ 0 h 180"/>
                <a:gd name="T22" fmla="*/ 108 w 286"/>
                <a:gd name="T23" fmla="*/ 70 h 180"/>
                <a:gd name="T24" fmla="*/ 69 w 286"/>
                <a:gd name="T25" fmla="*/ 150 h 180"/>
                <a:gd name="T26" fmla="*/ 217 w 286"/>
                <a:gd name="T27" fmla="*/ 150 h 180"/>
                <a:gd name="T28" fmla="*/ 265 w 286"/>
                <a:gd name="T29" fmla="*/ 150 h 180"/>
                <a:gd name="T30" fmla="*/ 266 w 286"/>
                <a:gd name="T31" fmla="*/ 145 h 180"/>
                <a:gd name="T32" fmla="*/ 177 w 286"/>
                <a:gd name="T33" fmla="*/ 27 h 180"/>
                <a:gd name="T34" fmla="*/ 108 w 286"/>
                <a:gd name="T35" fmla="*/ 26 h 180"/>
                <a:gd name="T36" fmla="*/ 18 w 286"/>
                <a:gd name="T37" fmla="*/ 145 h 180"/>
                <a:gd name="T38" fmla="*/ 19 w 286"/>
                <a:gd name="T39" fmla="*/ 150 h 180"/>
                <a:gd name="T40" fmla="*/ 142 w 286"/>
                <a:gd name="T41" fmla="*/ 90 h 180"/>
                <a:gd name="T42" fmla="*/ 122 w 286"/>
                <a:gd name="T43" fmla="*/ 110 h 180"/>
                <a:gd name="T44" fmla="*/ 142 w 286"/>
                <a:gd name="T45" fmla="*/ 130 h 180"/>
                <a:gd name="T46" fmla="*/ 162 w 286"/>
                <a:gd name="T47" fmla="*/ 110 h 180"/>
                <a:gd name="T48" fmla="*/ 142 w 286"/>
                <a:gd name="T49" fmla="*/ 9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" h="180">
                  <a:moveTo>
                    <a:pt x="253" y="150"/>
                  </a:moveTo>
                  <a:cubicBezTo>
                    <a:pt x="286" y="150"/>
                    <a:pt x="286" y="150"/>
                    <a:pt x="286" y="150"/>
                  </a:cubicBezTo>
                  <a:cubicBezTo>
                    <a:pt x="286" y="180"/>
                    <a:pt x="286" y="180"/>
                    <a:pt x="286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33" y="150"/>
                    <a:pt x="33" y="150"/>
                    <a:pt x="33" y="150"/>
                  </a:cubicBezTo>
                  <a:moveTo>
                    <a:pt x="143" y="0"/>
                  </a:moveTo>
                  <a:cubicBezTo>
                    <a:pt x="143" y="54"/>
                    <a:pt x="143" y="54"/>
                    <a:pt x="143" y="54"/>
                  </a:cubicBezTo>
                  <a:moveTo>
                    <a:pt x="177" y="70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70"/>
                    <a:pt x="108" y="70"/>
                    <a:pt x="108" y="70"/>
                  </a:cubicBezTo>
                  <a:moveTo>
                    <a:pt x="69" y="150"/>
                  </a:moveTo>
                  <a:cubicBezTo>
                    <a:pt x="217" y="150"/>
                    <a:pt x="217" y="150"/>
                    <a:pt x="217" y="150"/>
                  </a:cubicBezTo>
                  <a:moveTo>
                    <a:pt x="265" y="150"/>
                  </a:moveTo>
                  <a:cubicBezTo>
                    <a:pt x="265" y="148"/>
                    <a:pt x="266" y="147"/>
                    <a:pt x="266" y="145"/>
                  </a:cubicBezTo>
                  <a:cubicBezTo>
                    <a:pt x="266" y="89"/>
                    <a:pt x="228" y="42"/>
                    <a:pt x="177" y="27"/>
                  </a:cubicBezTo>
                  <a:moveTo>
                    <a:pt x="108" y="26"/>
                  </a:moveTo>
                  <a:cubicBezTo>
                    <a:pt x="56" y="39"/>
                    <a:pt x="18" y="89"/>
                    <a:pt x="18" y="145"/>
                  </a:cubicBezTo>
                  <a:cubicBezTo>
                    <a:pt x="18" y="147"/>
                    <a:pt x="18" y="148"/>
                    <a:pt x="19" y="150"/>
                  </a:cubicBezTo>
                  <a:moveTo>
                    <a:pt x="142" y="90"/>
                  </a:moveTo>
                  <a:cubicBezTo>
                    <a:pt x="131" y="90"/>
                    <a:pt x="122" y="99"/>
                    <a:pt x="122" y="110"/>
                  </a:cubicBezTo>
                  <a:cubicBezTo>
                    <a:pt x="122" y="121"/>
                    <a:pt x="131" y="130"/>
                    <a:pt x="142" y="130"/>
                  </a:cubicBezTo>
                  <a:cubicBezTo>
                    <a:pt x="153" y="130"/>
                    <a:pt x="162" y="121"/>
                    <a:pt x="162" y="110"/>
                  </a:cubicBezTo>
                  <a:cubicBezTo>
                    <a:pt x="162" y="99"/>
                    <a:pt x="153" y="90"/>
                    <a:pt x="142" y="90"/>
                  </a:cubicBezTo>
                  <a:close/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3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56933A3-9C18-43FC-91FE-845931112EA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54246" y="4550501"/>
              <a:ext cx="0" cy="5427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C6A3D0A-3DD6-46F8-8BB9-CDCFFCAC281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54246" y="4404844"/>
              <a:ext cx="0" cy="5427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3A365A9-9CFC-4E3E-9E59-97C45CC9249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54245" y="4256841"/>
              <a:ext cx="0" cy="5427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hip" title="Icon of a computer chip">
              <a:extLst>
                <a:ext uri="{FF2B5EF4-FFF2-40B4-BE49-F238E27FC236}">
                  <a16:creationId xmlns:a16="http://schemas.microsoft.com/office/drawing/2014/main" id="{B112884A-EF56-457A-9F85-FD6FEFCFB8C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967340" y="4474708"/>
              <a:ext cx="264362" cy="384928"/>
            </a:xfrm>
            <a:custGeom>
              <a:avLst/>
              <a:gdLst>
                <a:gd name="T0" fmla="*/ 267 w 334"/>
                <a:gd name="T1" fmla="*/ 298 h 341"/>
                <a:gd name="T2" fmla="*/ 60 w 334"/>
                <a:gd name="T3" fmla="*/ 298 h 341"/>
                <a:gd name="T4" fmla="*/ 36 w 334"/>
                <a:gd name="T5" fmla="*/ 273 h 341"/>
                <a:gd name="T6" fmla="*/ 36 w 334"/>
                <a:gd name="T7" fmla="*/ 61 h 341"/>
                <a:gd name="T8" fmla="*/ 60 w 334"/>
                <a:gd name="T9" fmla="*/ 36 h 341"/>
                <a:gd name="T10" fmla="*/ 267 w 334"/>
                <a:gd name="T11" fmla="*/ 36 h 341"/>
                <a:gd name="T12" fmla="*/ 291 w 334"/>
                <a:gd name="T13" fmla="*/ 61 h 341"/>
                <a:gd name="T14" fmla="*/ 291 w 334"/>
                <a:gd name="T15" fmla="*/ 273 h 341"/>
                <a:gd name="T16" fmla="*/ 267 w 334"/>
                <a:gd name="T17" fmla="*/ 298 h 341"/>
                <a:gd name="T18" fmla="*/ 78 w 334"/>
                <a:gd name="T19" fmla="*/ 36 h 341"/>
                <a:gd name="T20" fmla="*/ 78 w 334"/>
                <a:gd name="T21" fmla="*/ 0 h 341"/>
                <a:gd name="T22" fmla="*/ 121 w 334"/>
                <a:gd name="T23" fmla="*/ 36 h 341"/>
                <a:gd name="T24" fmla="*/ 121 w 334"/>
                <a:gd name="T25" fmla="*/ 0 h 341"/>
                <a:gd name="T26" fmla="*/ 163 w 334"/>
                <a:gd name="T27" fmla="*/ 0 h 341"/>
                <a:gd name="T28" fmla="*/ 163 w 334"/>
                <a:gd name="T29" fmla="*/ 36 h 341"/>
                <a:gd name="T30" fmla="*/ 206 w 334"/>
                <a:gd name="T31" fmla="*/ 0 h 341"/>
                <a:gd name="T32" fmla="*/ 206 w 334"/>
                <a:gd name="T33" fmla="*/ 36 h 341"/>
                <a:gd name="T34" fmla="*/ 256 w 334"/>
                <a:gd name="T35" fmla="*/ 0 h 341"/>
                <a:gd name="T36" fmla="*/ 256 w 334"/>
                <a:gd name="T37" fmla="*/ 36 h 341"/>
                <a:gd name="T38" fmla="*/ 334 w 334"/>
                <a:gd name="T39" fmla="*/ 78 h 341"/>
                <a:gd name="T40" fmla="*/ 291 w 334"/>
                <a:gd name="T41" fmla="*/ 78 h 341"/>
                <a:gd name="T42" fmla="*/ 334 w 334"/>
                <a:gd name="T43" fmla="*/ 121 h 341"/>
                <a:gd name="T44" fmla="*/ 291 w 334"/>
                <a:gd name="T45" fmla="*/ 121 h 341"/>
                <a:gd name="T46" fmla="*/ 334 w 334"/>
                <a:gd name="T47" fmla="*/ 163 h 341"/>
                <a:gd name="T48" fmla="*/ 291 w 334"/>
                <a:gd name="T49" fmla="*/ 163 h 341"/>
                <a:gd name="T50" fmla="*/ 334 w 334"/>
                <a:gd name="T51" fmla="*/ 213 h 341"/>
                <a:gd name="T52" fmla="*/ 291 w 334"/>
                <a:gd name="T53" fmla="*/ 213 h 341"/>
                <a:gd name="T54" fmla="*/ 334 w 334"/>
                <a:gd name="T55" fmla="*/ 256 h 341"/>
                <a:gd name="T56" fmla="*/ 291 w 334"/>
                <a:gd name="T57" fmla="*/ 256 h 341"/>
                <a:gd name="T58" fmla="*/ 36 w 334"/>
                <a:gd name="T59" fmla="*/ 78 h 341"/>
                <a:gd name="T60" fmla="*/ 0 w 334"/>
                <a:gd name="T61" fmla="*/ 78 h 341"/>
                <a:gd name="T62" fmla="*/ 36 w 334"/>
                <a:gd name="T63" fmla="*/ 121 h 341"/>
                <a:gd name="T64" fmla="*/ 0 w 334"/>
                <a:gd name="T65" fmla="*/ 121 h 341"/>
                <a:gd name="T66" fmla="*/ 36 w 334"/>
                <a:gd name="T67" fmla="*/ 163 h 341"/>
                <a:gd name="T68" fmla="*/ 0 w 334"/>
                <a:gd name="T69" fmla="*/ 163 h 341"/>
                <a:gd name="T70" fmla="*/ 36 w 334"/>
                <a:gd name="T71" fmla="*/ 213 h 341"/>
                <a:gd name="T72" fmla="*/ 0 w 334"/>
                <a:gd name="T73" fmla="*/ 213 h 341"/>
                <a:gd name="T74" fmla="*/ 36 w 334"/>
                <a:gd name="T75" fmla="*/ 256 h 341"/>
                <a:gd name="T76" fmla="*/ 0 w 334"/>
                <a:gd name="T77" fmla="*/ 256 h 341"/>
                <a:gd name="T78" fmla="*/ 78 w 334"/>
                <a:gd name="T79" fmla="*/ 298 h 341"/>
                <a:gd name="T80" fmla="*/ 78 w 334"/>
                <a:gd name="T81" fmla="*/ 341 h 341"/>
                <a:gd name="T82" fmla="*/ 121 w 334"/>
                <a:gd name="T83" fmla="*/ 298 h 341"/>
                <a:gd name="T84" fmla="*/ 121 w 334"/>
                <a:gd name="T85" fmla="*/ 341 h 341"/>
                <a:gd name="T86" fmla="*/ 163 w 334"/>
                <a:gd name="T87" fmla="*/ 341 h 341"/>
                <a:gd name="T88" fmla="*/ 163 w 334"/>
                <a:gd name="T89" fmla="*/ 298 h 341"/>
                <a:gd name="T90" fmla="*/ 206 w 334"/>
                <a:gd name="T91" fmla="*/ 298 h 341"/>
                <a:gd name="T92" fmla="*/ 206 w 334"/>
                <a:gd name="T93" fmla="*/ 341 h 341"/>
                <a:gd name="T94" fmla="*/ 256 w 334"/>
                <a:gd name="T95" fmla="*/ 298 h 341"/>
                <a:gd name="T96" fmla="*/ 256 w 334"/>
                <a:gd name="T9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4" h="341">
                  <a:moveTo>
                    <a:pt x="267" y="298"/>
                  </a:moveTo>
                  <a:cubicBezTo>
                    <a:pt x="60" y="298"/>
                    <a:pt x="60" y="298"/>
                    <a:pt x="60" y="298"/>
                  </a:cubicBezTo>
                  <a:cubicBezTo>
                    <a:pt x="48" y="298"/>
                    <a:pt x="36" y="286"/>
                    <a:pt x="36" y="273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45"/>
                    <a:pt x="48" y="36"/>
                    <a:pt x="60" y="36"/>
                  </a:cubicBezTo>
                  <a:cubicBezTo>
                    <a:pt x="267" y="36"/>
                    <a:pt x="267" y="36"/>
                    <a:pt x="267" y="36"/>
                  </a:cubicBezTo>
                  <a:cubicBezTo>
                    <a:pt x="282" y="36"/>
                    <a:pt x="291" y="45"/>
                    <a:pt x="291" y="61"/>
                  </a:cubicBezTo>
                  <a:cubicBezTo>
                    <a:pt x="291" y="273"/>
                    <a:pt x="291" y="273"/>
                    <a:pt x="291" y="273"/>
                  </a:cubicBezTo>
                  <a:cubicBezTo>
                    <a:pt x="291" y="286"/>
                    <a:pt x="282" y="298"/>
                    <a:pt x="267" y="298"/>
                  </a:cubicBezTo>
                  <a:close/>
                  <a:moveTo>
                    <a:pt x="78" y="36"/>
                  </a:moveTo>
                  <a:cubicBezTo>
                    <a:pt x="78" y="0"/>
                    <a:pt x="78" y="0"/>
                    <a:pt x="78" y="0"/>
                  </a:cubicBezTo>
                  <a:moveTo>
                    <a:pt x="121" y="36"/>
                  </a:moveTo>
                  <a:cubicBezTo>
                    <a:pt x="121" y="0"/>
                    <a:pt x="121" y="0"/>
                    <a:pt x="121" y="0"/>
                  </a:cubicBezTo>
                  <a:moveTo>
                    <a:pt x="163" y="0"/>
                  </a:moveTo>
                  <a:cubicBezTo>
                    <a:pt x="163" y="36"/>
                    <a:pt x="163" y="36"/>
                    <a:pt x="163" y="36"/>
                  </a:cubicBezTo>
                  <a:moveTo>
                    <a:pt x="206" y="0"/>
                  </a:moveTo>
                  <a:cubicBezTo>
                    <a:pt x="206" y="36"/>
                    <a:pt x="206" y="36"/>
                    <a:pt x="206" y="36"/>
                  </a:cubicBezTo>
                  <a:moveTo>
                    <a:pt x="256" y="0"/>
                  </a:moveTo>
                  <a:cubicBezTo>
                    <a:pt x="256" y="36"/>
                    <a:pt x="256" y="36"/>
                    <a:pt x="256" y="36"/>
                  </a:cubicBezTo>
                  <a:moveTo>
                    <a:pt x="334" y="78"/>
                  </a:moveTo>
                  <a:cubicBezTo>
                    <a:pt x="291" y="78"/>
                    <a:pt x="291" y="78"/>
                    <a:pt x="291" y="78"/>
                  </a:cubicBezTo>
                  <a:moveTo>
                    <a:pt x="334" y="121"/>
                  </a:moveTo>
                  <a:cubicBezTo>
                    <a:pt x="291" y="121"/>
                    <a:pt x="291" y="121"/>
                    <a:pt x="291" y="121"/>
                  </a:cubicBezTo>
                  <a:moveTo>
                    <a:pt x="334" y="163"/>
                  </a:moveTo>
                  <a:cubicBezTo>
                    <a:pt x="291" y="163"/>
                    <a:pt x="291" y="163"/>
                    <a:pt x="291" y="163"/>
                  </a:cubicBezTo>
                  <a:moveTo>
                    <a:pt x="334" y="213"/>
                  </a:moveTo>
                  <a:cubicBezTo>
                    <a:pt x="291" y="213"/>
                    <a:pt x="291" y="213"/>
                    <a:pt x="291" y="213"/>
                  </a:cubicBezTo>
                  <a:moveTo>
                    <a:pt x="334" y="256"/>
                  </a:moveTo>
                  <a:cubicBezTo>
                    <a:pt x="291" y="256"/>
                    <a:pt x="291" y="256"/>
                    <a:pt x="291" y="256"/>
                  </a:cubicBezTo>
                  <a:moveTo>
                    <a:pt x="36" y="78"/>
                  </a:moveTo>
                  <a:cubicBezTo>
                    <a:pt x="0" y="78"/>
                    <a:pt x="0" y="78"/>
                    <a:pt x="0" y="78"/>
                  </a:cubicBezTo>
                  <a:moveTo>
                    <a:pt x="36" y="121"/>
                  </a:moveTo>
                  <a:cubicBezTo>
                    <a:pt x="0" y="121"/>
                    <a:pt x="0" y="121"/>
                    <a:pt x="0" y="121"/>
                  </a:cubicBezTo>
                  <a:moveTo>
                    <a:pt x="36" y="163"/>
                  </a:moveTo>
                  <a:cubicBezTo>
                    <a:pt x="0" y="163"/>
                    <a:pt x="0" y="163"/>
                    <a:pt x="0" y="163"/>
                  </a:cubicBezTo>
                  <a:moveTo>
                    <a:pt x="36" y="213"/>
                  </a:moveTo>
                  <a:cubicBezTo>
                    <a:pt x="0" y="213"/>
                    <a:pt x="0" y="213"/>
                    <a:pt x="0" y="213"/>
                  </a:cubicBezTo>
                  <a:moveTo>
                    <a:pt x="36" y="256"/>
                  </a:moveTo>
                  <a:cubicBezTo>
                    <a:pt x="0" y="256"/>
                    <a:pt x="0" y="256"/>
                    <a:pt x="0" y="256"/>
                  </a:cubicBezTo>
                  <a:moveTo>
                    <a:pt x="78" y="298"/>
                  </a:moveTo>
                  <a:cubicBezTo>
                    <a:pt x="78" y="341"/>
                    <a:pt x="78" y="341"/>
                    <a:pt x="78" y="341"/>
                  </a:cubicBezTo>
                  <a:moveTo>
                    <a:pt x="121" y="298"/>
                  </a:moveTo>
                  <a:cubicBezTo>
                    <a:pt x="121" y="341"/>
                    <a:pt x="121" y="341"/>
                    <a:pt x="121" y="341"/>
                  </a:cubicBezTo>
                  <a:moveTo>
                    <a:pt x="163" y="341"/>
                  </a:moveTo>
                  <a:cubicBezTo>
                    <a:pt x="163" y="298"/>
                    <a:pt x="163" y="298"/>
                    <a:pt x="163" y="298"/>
                  </a:cubicBezTo>
                  <a:moveTo>
                    <a:pt x="206" y="298"/>
                  </a:moveTo>
                  <a:cubicBezTo>
                    <a:pt x="206" y="341"/>
                    <a:pt x="206" y="341"/>
                    <a:pt x="206" y="341"/>
                  </a:cubicBezTo>
                  <a:moveTo>
                    <a:pt x="256" y="298"/>
                  </a:moveTo>
                  <a:cubicBezTo>
                    <a:pt x="256" y="341"/>
                    <a:pt x="256" y="341"/>
                    <a:pt x="256" y="341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3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ineChart_E9E6" title="Icon of a line chart with points of varying heights">
              <a:extLst>
                <a:ext uri="{FF2B5EF4-FFF2-40B4-BE49-F238E27FC236}">
                  <a16:creationId xmlns:a16="http://schemas.microsoft.com/office/drawing/2014/main" id="{49D98821-2566-46C8-8B4A-4D94A69B3DC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14404" y="4162787"/>
              <a:ext cx="586133" cy="836367"/>
            </a:xfrm>
            <a:custGeom>
              <a:avLst/>
              <a:gdLst>
                <a:gd name="T0" fmla="*/ 4249 w 4249"/>
                <a:gd name="T1" fmla="*/ 4250 h 4250"/>
                <a:gd name="T2" fmla="*/ 0 w 4249"/>
                <a:gd name="T3" fmla="*/ 4250 h 4250"/>
                <a:gd name="T4" fmla="*/ 0 w 4249"/>
                <a:gd name="T5" fmla="*/ 0 h 4250"/>
                <a:gd name="T6" fmla="*/ 4249 w 4249"/>
                <a:gd name="T7" fmla="*/ 1428 h 4250"/>
                <a:gd name="T8" fmla="*/ 3621 w 4249"/>
                <a:gd name="T9" fmla="*/ 800 h 4250"/>
                <a:gd name="T10" fmla="*/ 1893 w 4249"/>
                <a:gd name="T11" fmla="*/ 2527 h 4250"/>
                <a:gd name="T12" fmla="*/ 1265 w 4249"/>
                <a:gd name="T13" fmla="*/ 1899 h 4250"/>
                <a:gd name="T14" fmla="*/ 3 w 4249"/>
                <a:gd name="T15" fmla="*/ 3161 h 4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49" h="4250">
                  <a:moveTo>
                    <a:pt x="4249" y="4250"/>
                  </a:moveTo>
                  <a:lnTo>
                    <a:pt x="0" y="4250"/>
                  </a:lnTo>
                  <a:lnTo>
                    <a:pt x="0" y="0"/>
                  </a:lnTo>
                  <a:moveTo>
                    <a:pt x="4249" y="1428"/>
                  </a:moveTo>
                  <a:lnTo>
                    <a:pt x="3621" y="800"/>
                  </a:lnTo>
                  <a:lnTo>
                    <a:pt x="1893" y="2527"/>
                  </a:lnTo>
                  <a:lnTo>
                    <a:pt x="1265" y="1899"/>
                  </a:lnTo>
                  <a:lnTo>
                    <a:pt x="3" y="3161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882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F870745-9CB0-4F49-9C36-01D85D0F9B0A}"/>
                </a:ext>
              </a:extLst>
            </p:cNvPr>
            <p:cNvSpPr/>
            <p:nvPr/>
          </p:nvSpPr>
          <p:spPr bwMode="auto">
            <a:xfrm flipH="1" flipV="1">
              <a:off x="3672185" y="4220259"/>
              <a:ext cx="75665" cy="161026"/>
            </a:xfrm>
            <a:prstGeom prst="ellipse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5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56E9F3E-3D25-44CC-868B-BF4130E35ECB}"/>
                </a:ext>
              </a:extLst>
            </p:cNvPr>
            <p:cNvSpPr/>
            <p:nvPr/>
          </p:nvSpPr>
          <p:spPr>
            <a:xfrm>
              <a:off x="1094767" y="3627811"/>
              <a:ext cx="1023689" cy="5077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gradFill>
                    <a:gsLst>
                      <a:gs pos="2917">
                        <a:srgbClr val="1A1A1A"/>
                      </a:gs>
                      <a:gs pos="36000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Machine </a:t>
              </a:r>
              <a:br>
                <a:rPr lang="en-US" sz="1372" dirty="0">
                  <a:gradFill>
                    <a:gsLst>
                      <a:gs pos="2917">
                        <a:srgbClr val="1A1A1A"/>
                      </a:gs>
                      <a:gs pos="36000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72" dirty="0">
                  <a:gradFill>
                    <a:gsLst>
                      <a:gs pos="2917">
                        <a:srgbClr val="1A1A1A"/>
                      </a:gs>
                      <a:gs pos="36000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in field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239BF0-319F-4E3A-A129-DA34694A234F}"/>
                </a:ext>
              </a:extLst>
            </p:cNvPr>
            <p:cNvSpPr/>
            <p:nvPr/>
          </p:nvSpPr>
          <p:spPr>
            <a:xfrm>
              <a:off x="1903707" y="5257370"/>
              <a:ext cx="1124153" cy="5248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Streaming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55338E1-0124-4F46-B792-E86AA8CDBF2D}"/>
                </a:ext>
              </a:extLst>
            </p:cNvPr>
            <p:cNvSpPr/>
            <p:nvPr/>
          </p:nvSpPr>
          <p:spPr>
            <a:xfrm>
              <a:off x="3002877" y="5247056"/>
              <a:ext cx="1338616" cy="574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Anomaly Detection</a:t>
              </a:r>
            </a:p>
          </p:txBody>
        </p:sp>
        <p:sp>
          <p:nvSpPr>
            <p:cNvPr id="36" name="Arrow: Right 41">
              <a:extLst>
                <a:ext uri="{FF2B5EF4-FFF2-40B4-BE49-F238E27FC236}">
                  <a16:creationId xmlns:a16="http://schemas.microsoft.com/office/drawing/2014/main" id="{19FB9008-2D79-450E-9A7B-114008E293AD}"/>
                </a:ext>
              </a:extLst>
            </p:cNvPr>
            <p:cNvSpPr/>
            <p:nvPr/>
          </p:nvSpPr>
          <p:spPr bwMode="auto">
            <a:xfrm>
              <a:off x="4078287" y="4162786"/>
              <a:ext cx="259022" cy="179365"/>
            </a:xfrm>
            <a:prstGeom prst="rightArrow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5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9A3360-45F6-4BAB-9296-D62F45E42094}"/>
                </a:ext>
              </a:extLst>
            </p:cNvPr>
            <p:cNvSpPr/>
            <p:nvPr/>
          </p:nvSpPr>
          <p:spPr>
            <a:xfrm>
              <a:off x="4287744" y="5264559"/>
              <a:ext cx="1495863" cy="51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Real-time actions</a:t>
              </a:r>
            </a:p>
          </p:txBody>
        </p:sp>
        <p:sp>
          <p:nvSpPr>
            <p:cNvPr id="38" name="Arrow: Right 44">
              <a:extLst>
                <a:ext uri="{FF2B5EF4-FFF2-40B4-BE49-F238E27FC236}">
                  <a16:creationId xmlns:a16="http://schemas.microsoft.com/office/drawing/2014/main" id="{7055F316-2232-48D2-835D-A046B8C33636}"/>
                </a:ext>
              </a:extLst>
            </p:cNvPr>
            <p:cNvSpPr/>
            <p:nvPr/>
          </p:nvSpPr>
          <p:spPr bwMode="auto">
            <a:xfrm>
              <a:off x="4078287" y="4602789"/>
              <a:ext cx="259022" cy="179365"/>
            </a:xfrm>
            <a:prstGeom prst="rightArrow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5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Multiplication Sign 45">
              <a:extLst>
                <a:ext uri="{FF2B5EF4-FFF2-40B4-BE49-F238E27FC236}">
                  <a16:creationId xmlns:a16="http://schemas.microsoft.com/office/drawing/2014/main" id="{3EF46DF7-2860-4C93-A8E1-6E43CEDA84B7}"/>
                </a:ext>
              </a:extLst>
            </p:cNvPr>
            <p:cNvSpPr/>
            <p:nvPr/>
          </p:nvSpPr>
          <p:spPr bwMode="auto">
            <a:xfrm>
              <a:off x="4522280" y="4541970"/>
              <a:ext cx="291972" cy="334015"/>
            </a:xfrm>
            <a:prstGeom prst="mathMultiply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5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AE948D4-4223-4459-B67D-841B66DE6A8F}"/>
                </a:ext>
              </a:extLst>
            </p:cNvPr>
            <p:cNvSpPr/>
            <p:nvPr/>
          </p:nvSpPr>
          <p:spPr>
            <a:xfrm>
              <a:off x="4648022" y="4048482"/>
              <a:ext cx="1392770" cy="3992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Maintenance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A0A1762-6876-4315-A3C7-4BBF3209C70B}"/>
                </a:ext>
              </a:extLst>
            </p:cNvPr>
            <p:cNvSpPr/>
            <p:nvPr/>
          </p:nvSpPr>
          <p:spPr>
            <a:xfrm>
              <a:off x="4891362" y="4554980"/>
              <a:ext cx="1023689" cy="3992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Shut-off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A879C86-43AC-4684-97ED-6546651AC350}"/>
                </a:ext>
              </a:extLst>
            </p:cNvPr>
            <p:cNvSpPr/>
            <p:nvPr/>
          </p:nvSpPr>
          <p:spPr bwMode="auto">
            <a:xfrm>
              <a:off x="838201" y="3446977"/>
              <a:ext cx="5140563" cy="2633574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DADA2CB-8F7D-4935-AA64-2F041166FBBA}"/>
                </a:ext>
              </a:extLst>
            </p:cNvPr>
            <p:cNvGrpSpPr/>
            <p:nvPr/>
          </p:nvGrpSpPr>
          <p:grpSpPr>
            <a:xfrm>
              <a:off x="1038463" y="5474824"/>
              <a:ext cx="298036" cy="403141"/>
              <a:chOff x="4379814" y="3378398"/>
              <a:chExt cx="504934" cy="504934"/>
            </a:xfrm>
          </p:grpSpPr>
          <p:sp>
            <p:nvSpPr>
              <p:cNvPr id="44" name="Freeform: Shape 56">
                <a:extLst>
                  <a:ext uri="{FF2B5EF4-FFF2-40B4-BE49-F238E27FC236}">
                    <a16:creationId xmlns:a16="http://schemas.microsoft.com/office/drawing/2014/main" id="{E4655131-D0D3-4722-90FD-A32E704FF2EB}"/>
                  </a:ext>
                </a:extLst>
              </p:cNvPr>
              <p:cNvSpPr/>
              <p:nvPr/>
            </p:nvSpPr>
            <p:spPr>
              <a:xfrm>
                <a:off x="4379814" y="3378398"/>
                <a:ext cx="504934" cy="504934"/>
              </a:xfrm>
              <a:custGeom>
                <a:avLst/>
                <a:gdLst>
                  <a:gd name="connsiteX0" fmla="*/ 253446 w 504934"/>
                  <a:gd name="connsiteY0" fmla="*/ 10764 h 504934"/>
                  <a:gd name="connsiteX1" fmla="*/ 496127 w 504934"/>
                  <a:gd name="connsiteY1" fmla="*/ 253446 h 504934"/>
                  <a:gd name="connsiteX2" fmla="*/ 253446 w 504934"/>
                  <a:gd name="connsiteY2" fmla="*/ 496127 h 504934"/>
                  <a:gd name="connsiteX3" fmla="*/ 10764 w 504934"/>
                  <a:gd name="connsiteY3" fmla="*/ 253446 h 504934"/>
                  <a:gd name="connsiteX4" fmla="*/ 253446 w 504934"/>
                  <a:gd name="connsiteY4" fmla="*/ 10764 h 504934"/>
                  <a:gd name="connsiteX5" fmla="*/ 253446 w 504934"/>
                  <a:gd name="connsiteY5" fmla="*/ 2936 h 504934"/>
                  <a:gd name="connsiteX6" fmla="*/ 2936 w 504934"/>
                  <a:gd name="connsiteY6" fmla="*/ 253446 h 504934"/>
                  <a:gd name="connsiteX7" fmla="*/ 253446 w 504934"/>
                  <a:gd name="connsiteY7" fmla="*/ 503955 h 504934"/>
                  <a:gd name="connsiteX8" fmla="*/ 503956 w 504934"/>
                  <a:gd name="connsiteY8" fmla="*/ 253446 h 504934"/>
                  <a:gd name="connsiteX9" fmla="*/ 253446 w 504934"/>
                  <a:gd name="connsiteY9" fmla="*/ 2936 h 504934"/>
                  <a:gd name="connsiteX10" fmla="*/ 253446 w 504934"/>
                  <a:gd name="connsiteY10" fmla="*/ 2936 h 504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4934" h="504934">
                    <a:moveTo>
                      <a:pt x="253446" y="10764"/>
                    </a:moveTo>
                    <a:cubicBezTo>
                      <a:pt x="387272" y="10764"/>
                      <a:pt x="496127" y="119618"/>
                      <a:pt x="496127" y="253446"/>
                    </a:cubicBezTo>
                    <a:cubicBezTo>
                      <a:pt x="496127" y="387273"/>
                      <a:pt x="387272" y="496127"/>
                      <a:pt x="253446" y="496127"/>
                    </a:cubicBezTo>
                    <a:cubicBezTo>
                      <a:pt x="119618" y="496127"/>
                      <a:pt x="10764" y="387273"/>
                      <a:pt x="10764" y="253446"/>
                    </a:cubicBezTo>
                    <a:cubicBezTo>
                      <a:pt x="10764" y="119618"/>
                      <a:pt x="119658" y="10764"/>
                      <a:pt x="253446" y="10764"/>
                    </a:cubicBezTo>
                    <a:moveTo>
                      <a:pt x="253446" y="2936"/>
                    </a:moveTo>
                    <a:cubicBezTo>
                      <a:pt x="115078" y="2936"/>
                      <a:pt x="2936" y="115078"/>
                      <a:pt x="2936" y="253446"/>
                    </a:cubicBezTo>
                    <a:cubicBezTo>
                      <a:pt x="2936" y="391813"/>
                      <a:pt x="115078" y="503955"/>
                      <a:pt x="253446" y="503955"/>
                    </a:cubicBezTo>
                    <a:cubicBezTo>
                      <a:pt x="391813" y="503955"/>
                      <a:pt x="503956" y="391813"/>
                      <a:pt x="503956" y="253446"/>
                    </a:cubicBezTo>
                    <a:cubicBezTo>
                      <a:pt x="503956" y="115078"/>
                      <a:pt x="391813" y="2936"/>
                      <a:pt x="253446" y="2936"/>
                    </a:cubicBezTo>
                    <a:lnTo>
                      <a:pt x="253446" y="2936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Freeform: Shape 57">
                <a:extLst>
                  <a:ext uri="{FF2B5EF4-FFF2-40B4-BE49-F238E27FC236}">
                    <a16:creationId xmlns:a16="http://schemas.microsoft.com/office/drawing/2014/main" id="{87FA1592-22D7-4251-8382-1BB6F73E0D61}"/>
                  </a:ext>
                </a:extLst>
              </p:cNvPr>
              <p:cNvSpPr/>
              <p:nvPr/>
            </p:nvSpPr>
            <p:spPr>
              <a:xfrm>
                <a:off x="4438527" y="3437111"/>
                <a:ext cx="387508" cy="387507"/>
              </a:xfrm>
              <a:custGeom>
                <a:avLst/>
                <a:gdLst>
                  <a:gd name="connsiteX0" fmla="*/ 194732 w 387507"/>
                  <a:gd name="connsiteY0" fmla="*/ 10764 h 387507"/>
                  <a:gd name="connsiteX1" fmla="*/ 378701 w 387507"/>
                  <a:gd name="connsiteY1" fmla="*/ 194732 h 387507"/>
                  <a:gd name="connsiteX2" fmla="*/ 194732 w 387507"/>
                  <a:gd name="connsiteY2" fmla="*/ 378700 h 387507"/>
                  <a:gd name="connsiteX3" fmla="*/ 10764 w 387507"/>
                  <a:gd name="connsiteY3" fmla="*/ 194732 h 387507"/>
                  <a:gd name="connsiteX4" fmla="*/ 194732 w 387507"/>
                  <a:gd name="connsiteY4" fmla="*/ 10764 h 387507"/>
                  <a:gd name="connsiteX5" fmla="*/ 194732 w 387507"/>
                  <a:gd name="connsiteY5" fmla="*/ 2936 h 387507"/>
                  <a:gd name="connsiteX6" fmla="*/ 2936 w 387507"/>
                  <a:gd name="connsiteY6" fmla="*/ 194732 h 387507"/>
                  <a:gd name="connsiteX7" fmla="*/ 194732 w 387507"/>
                  <a:gd name="connsiteY7" fmla="*/ 386529 h 387507"/>
                  <a:gd name="connsiteX8" fmla="*/ 386529 w 387507"/>
                  <a:gd name="connsiteY8" fmla="*/ 194732 h 387507"/>
                  <a:gd name="connsiteX9" fmla="*/ 194732 w 387507"/>
                  <a:gd name="connsiteY9" fmla="*/ 2936 h 387507"/>
                  <a:gd name="connsiteX10" fmla="*/ 194732 w 387507"/>
                  <a:gd name="connsiteY10" fmla="*/ 2936 h 38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7507" h="387507">
                    <a:moveTo>
                      <a:pt x="194732" y="10764"/>
                    </a:moveTo>
                    <a:cubicBezTo>
                      <a:pt x="296189" y="10764"/>
                      <a:pt x="378701" y="93276"/>
                      <a:pt x="378701" y="194732"/>
                    </a:cubicBezTo>
                    <a:cubicBezTo>
                      <a:pt x="378701" y="296189"/>
                      <a:pt x="296189" y="378700"/>
                      <a:pt x="194732" y="378700"/>
                    </a:cubicBezTo>
                    <a:cubicBezTo>
                      <a:pt x="93276" y="378700"/>
                      <a:pt x="10764" y="296189"/>
                      <a:pt x="10764" y="194732"/>
                    </a:cubicBezTo>
                    <a:cubicBezTo>
                      <a:pt x="10764" y="93276"/>
                      <a:pt x="93315" y="10764"/>
                      <a:pt x="194732" y="10764"/>
                    </a:cubicBezTo>
                    <a:moveTo>
                      <a:pt x="194732" y="2936"/>
                    </a:moveTo>
                    <a:cubicBezTo>
                      <a:pt x="88814" y="2936"/>
                      <a:pt x="2936" y="88814"/>
                      <a:pt x="2936" y="194732"/>
                    </a:cubicBezTo>
                    <a:cubicBezTo>
                      <a:pt x="2936" y="300651"/>
                      <a:pt x="88814" y="386529"/>
                      <a:pt x="194732" y="386529"/>
                    </a:cubicBezTo>
                    <a:cubicBezTo>
                      <a:pt x="300651" y="386529"/>
                      <a:pt x="386529" y="300651"/>
                      <a:pt x="386529" y="194732"/>
                    </a:cubicBezTo>
                    <a:cubicBezTo>
                      <a:pt x="386529" y="88814"/>
                      <a:pt x="300690" y="2936"/>
                      <a:pt x="194732" y="2936"/>
                    </a:cubicBezTo>
                    <a:lnTo>
                      <a:pt x="194732" y="2936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Freeform: Shape 70">
                <a:extLst>
                  <a:ext uri="{FF2B5EF4-FFF2-40B4-BE49-F238E27FC236}">
                    <a16:creationId xmlns:a16="http://schemas.microsoft.com/office/drawing/2014/main" id="{D41A6D2E-89EB-490A-A007-556B23828F6E}"/>
                  </a:ext>
                </a:extLst>
              </p:cNvPr>
              <p:cNvSpPr/>
              <p:nvPr/>
            </p:nvSpPr>
            <p:spPr>
              <a:xfrm>
                <a:off x="4493326" y="3495825"/>
                <a:ext cx="273995" cy="273995"/>
              </a:xfrm>
              <a:custGeom>
                <a:avLst/>
                <a:gdLst>
                  <a:gd name="connsiteX0" fmla="*/ 137976 w 273995"/>
                  <a:gd name="connsiteY0" fmla="*/ 10764 h 273995"/>
                  <a:gd name="connsiteX1" fmla="*/ 265188 w 273995"/>
                  <a:gd name="connsiteY1" fmla="*/ 137976 h 273995"/>
                  <a:gd name="connsiteX2" fmla="*/ 137976 w 273995"/>
                  <a:gd name="connsiteY2" fmla="*/ 265188 h 273995"/>
                  <a:gd name="connsiteX3" fmla="*/ 10764 w 273995"/>
                  <a:gd name="connsiteY3" fmla="*/ 137976 h 273995"/>
                  <a:gd name="connsiteX4" fmla="*/ 137976 w 273995"/>
                  <a:gd name="connsiteY4" fmla="*/ 10764 h 273995"/>
                  <a:gd name="connsiteX5" fmla="*/ 137976 w 273995"/>
                  <a:gd name="connsiteY5" fmla="*/ 2936 h 273995"/>
                  <a:gd name="connsiteX6" fmla="*/ 2936 w 273995"/>
                  <a:gd name="connsiteY6" fmla="*/ 137976 h 273995"/>
                  <a:gd name="connsiteX7" fmla="*/ 137976 w 273995"/>
                  <a:gd name="connsiteY7" fmla="*/ 273017 h 273995"/>
                  <a:gd name="connsiteX8" fmla="*/ 273017 w 273995"/>
                  <a:gd name="connsiteY8" fmla="*/ 137976 h 273995"/>
                  <a:gd name="connsiteX9" fmla="*/ 137976 w 273995"/>
                  <a:gd name="connsiteY9" fmla="*/ 2936 h 273995"/>
                  <a:gd name="connsiteX10" fmla="*/ 137976 w 273995"/>
                  <a:gd name="connsiteY10" fmla="*/ 2936 h 273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3995" h="273995">
                    <a:moveTo>
                      <a:pt x="137976" y="10764"/>
                    </a:moveTo>
                    <a:cubicBezTo>
                      <a:pt x="208119" y="10764"/>
                      <a:pt x="265188" y="67833"/>
                      <a:pt x="265188" y="137976"/>
                    </a:cubicBezTo>
                    <a:cubicBezTo>
                      <a:pt x="265188" y="208119"/>
                      <a:pt x="208119" y="265188"/>
                      <a:pt x="137976" y="265188"/>
                    </a:cubicBezTo>
                    <a:cubicBezTo>
                      <a:pt x="67833" y="265188"/>
                      <a:pt x="10764" y="208119"/>
                      <a:pt x="10764" y="137976"/>
                    </a:cubicBezTo>
                    <a:cubicBezTo>
                      <a:pt x="10764" y="67833"/>
                      <a:pt x="67833" y="10764"/>
                      <a:pt x="137976" y="10764"/>
                    </a:cubicBezTo>
                    <a:moveTo>
                      <a:pt x="137976" y="2936"/>
                    </a:moveTo>
                    <a:cubicBezTo>
                      <a:pt x="63410" y="2936"/>
                      <a:pt x="2936" y="63410"/>
                      <a:pt x="2936" y="137976"/>
                    </a:cubicBezTo>
                    <a:cubicBezTo>
                      <a:pt x="2936" y="212542"/>
                      <a:pt x="63410" y="273017"/>
                      <a:pt x="137976" y="273017"/>
                    </a:cubicBezTo>
                    <a:cubicBezTo>
                      <a:pt x="212542" y="273017"/>
                      <a:pt x="273017" y="212542"/>
                      <a:pt x="273017" y="137976"/>
                    </a:cubicBezTo>
                    <a:cubicBezTo>
                      <a:pt x="273017" y="63410"/>
                      <a:pt x="212581" y="2936"/>
                      <a:pt x="137976" y="2936"/>
                    </a:cubicBezTo>
                    <a:lnTo>
                      <a:pt x="137976" y="2936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Freeform: Shape 71">
                <a:extLst>
                  <a:ext uri="{FF2B5EF4-FFF2-40B4-BE49-F238E27FC236}">
                    <a16:creationId xmlns:a16="http://schemas.microsoft.com/office/drawing/2014/main" id="{6035E9C0-AD03-4565-8D70-8F0FE05F99A9}"/>
                  </a:ext>
                </a:extLst>
              </p:cNvPr>
              <p:cNvSpPr/>
              <p:nvPr/>
            </p:nvSpPr>
            <p:spPr>
              <a:xfrm>
                <a:off x="4583353" y="3581937"/>
                <a:ext cx="97855" cy="97855"/>
              </a:xfrm>
              <a:custGeom>
                <a:avLst/>
                <a:gdLst>
                  <a:gd name="connsiteX0" fmla="*/ 96877 w 97855"/>
                  <a:gd name="connsiteY0" fmla="*/ 49906 h 97855"/>
                  <a:gd name="connsiteX1" fmla="*/ 49906 w 97855"/>
                  <a:gd name="connsiteY1" fmla="*/ 96877 h 97855"/>
                  <a:gd name="connsiteX2" fmla="*/ 2936 w 97855"/>
                  <a:gd name="connsiteY2" fmla="*/ 49906 h 97855"/>
                  <a:gd name="connsiteX3" fmla="*/ 49906 w 97855"/>
                  <a:gd name="connsiteY3" fmla="*/ 2936 h 97855"/>
                  <a:gd name="connsiteX4" fmla="*/ 96877 w 97855"/>
                  <a:gd name="connsiteY4" fmla="*/ 49906 h 97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855" h="97855">
                    <a:moveTo>
                      <a:pt x="96877" y="49906"/>
                    </a:moveTo>
                    <a:cubicBezTo>
                      <a:pt x="96877" y="75847"/>
                      <a:pt x="75848" y="96877"/>
                      <a:pt x="49906" y="96877"/>
                    </a:cubicBezTo>
                    <a:cubicBezTo>
                      <a:pt x="23965" y="96877"/>
                      <a:pt x="2936" y="75847"/>
                      <a:pt x="2936" y="49906"/>
                    </a:cubicBezTo>
                    <a:cubicBezTo>
                      <a:pt x="2936" y="23965"/>
                      <a:pt x="23965" y="2936"/>
                      <a:pt x="49906" y="2936"/>
                    </a:cubicBezTo>
                    <a:cubicBezTo>
                      <a:pt x="75848" y="2936"/>
                      <a:pt x="96877" y="23965"/>
                      <a:pt x="96877" y="49906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Freeform: Shape 72">
                <a:extLst>
                  <a:ext uri="{FF2B5EF4-FFF2-40B4-BE49-F238E27FC236}">
                    <a16:creationId xmlns:a16="http://schemas.microsoft.com/office/drawing/2014/main" id="{63A731E2-CEBE-481C-BEF9-5A589254FD34}"/>
                  </a:ext>
                </a:extLst>
              </p:cNvPr>
              <p:cNvSpPr/>
              <p:nvPr/>
            </p:nvSpPr>
            <p:spPr>
              <a:xfrm>
                <a:off x="4716437" y="3675879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Freeform: Shape 73">
                <a:extLst>
                  <a:ext uri="{FF2B5EF4-FFF2-40B4-BE49-F238E27FC236}">
                    <a16:creationId xmlns:a16="http://schemas.microsoft.com/office/drawing/2014/main" id="{B45A8EFF-826D-41FA-9CDE-4CB9B0EEC5AE}"/>
                  </a:ext>
                </a:extLst>
              </p:cNvPr>
              <p:cNvSpPr/>
              <p:nvPr/>
            </p:nvSpPr>
            <p:spPr>
              <a:xfrm>
                <a:off x="4473755" y="3613251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Freeform: Shape 74">
                <a:extLst>
                  <a:ext uri="{FF2B5EF4-FFF2-40B4-BE49-F238E27FC236}">
                    <a16:creationId xmlns:a16="http://schemas.microsoft.com/office/drawing/2014/main" id="{DFFA6978-17B6-4761-9936-1D40D7C7C67D}"/>
                  </a:ext>
                </a:extLst>
              </p:cNvPr>
              <p:cNvSpPr/>
              <p:nvPr/>
            </p:nvSpPr>
            <p:spPr>
              <a:xfrm>
                <a:off x="4645981" y="3425369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Freeform: Shape 75">
                <a:extLst>
                  <a:ext uri="{FF2B5EF4-FFF2-40B4-BE49-F238E27FC236}">
                    <a16:creationId xmlns:a16="http://schemas.microsoft.com/office/drawing/2014/main" id="{68B62187-4ABA-4A9A-B9E7-F6B5523A2A3E}"/>
                  </a:ext>
                </a:extLst>
              </p:cNvPr>
              <p:cNvSpPr/>
              <p:nvPr/>
            </p:nvSpPr>
            <p:spPr>
              <a:xfrm>
                <a:off x="4739922" y="3816790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Freeform: Shape 76">
                <a:extLst>
                  <a:ext uri="{FF2B5EF4-FFF2-40B4-BE49-F238E27FC236}">
                    <a16:creationId xmlns:a16="http://schemas.microsoft.com/office/drawing/2014/main" id="{71792733-0D16-4145-92D2-E9E3013C16D9}"/>
                  </a:ext>
                </a:extLst>
              </p:cNvPr>
              <p:cNvSpPr/>
              <p:nvPr/>
            </p:nvSpPr>
            <p:spPr>
              <a:xfrm>
                <a:off x="4411128" y="3754163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eform: Shape 77">
                <a:extLst>
                  <a:ext uri="{FF2B5EF4-FFF2-40B4-BE49-F238E27FC236}">
                    <a16:creationId xmlns:a16="http://schemas.microsoft.com/office/drawing/2014/main" id="{55D6A4CB-EFFD-4B53-8CD1-1F1DC3382591}"/>
                  </a:ext>
                </a:extLst>
              </p:cNvPr>
              <p:cNvSpPr/>
              <p:nvPr/>
            </p:nvSpPr>
            <p:spPr>
              <a:xfrm>
                <a:off x="4802550" y="3456682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7C96208-AC21-4C71-9534-621DA367C0BD}"/>
                </a:ext>
              </a:extLst>
            </p:cNvPr>
            <p:cNvSpPr/>
            <p:nvPr/>
          </p:nvSpPr>
          <p:spPr bwMode="auto">
            <a:xfrm>
              <a:off x="1624697" y="5290419"/>
              <a:ext cx="4008537" cy="73657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68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Core Engine</a:t>
              </a:r>
            </a:p>
          </p:txBody>
        </p:sp>
        <p:sp>
          <p:nvSpPr>
            <p:cNvPr id="55" name="Manufacturing_E99C" title="Icon of a robotic arm">
              <a:extLst>
                <a:ext uri="{FF2B5EF4-FFF2-40B4-BE49-F238E27FC236}">
                  <a16:creationId xmlns:a16="http://schemas.microsoft.com/office/drawing/2014/main" id="{DFDEB6DD-33E5-498F-A68D-323241A686A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33728" y="4228689"/>
              <a:ext cx="583577" cy="813828"/>
            </a:xfrm>
            <a:custGeom>
              <a:avLst/>
              <a:gdLst>
                <a:gd name="T0" fmla="*/ 3549 w 3875"/>
                <a:gd name="T1" fmla="*/ 2212 h 3788"/>
                <a:gd name="T2" fmla="*/ 3875 w 3875"/>
                <a:gd name="T3" fmla="*/ 2538 h 3788"/>
                <a:gd name="T4" fmla="*/ 3875 w 3875"/>
                <a:gd name="T5" fmla="*/ 2913 h 3788"/>
                <a:gd name="T6" fmla="*/ 3195 w 3875"/>
                <a:gd name="T7" fmla="*/ 2218 h 3788"/>
                <a:gd name="T8" fmla="*/ 2875 w 3875"/>
                <a:gd name="T9" fmla="*/ 2538 h 3788"/>
                <a:gd name="T10" fmla="*/ 2875 w 3875"/>
                <a:gd name="T11" fmla="*/ 2913 h 3788"/>
                <a:gd name="T12" fmla="*/ 1000 w 3875"/>
                <a:gd name="T13" fmla="*/ 1413 h 3788"/>
                <a:gd name="T14" fmla="*/ 375 w 3875"/>
                <a:gd name="T15" fmla="*/ 2038 h 3788"/>
                <a:gd name="T16" fmla="*/ 375 w 3875"/>
                <a:gd name="T17" fmla="*/ 3788 h 3788"/>
                <a:gd name="T18" fmla="*/ 1625 w 3875"/>
                <a:gd name="T19" fmla="*/ 3788 h 3788"/>
                <a:gd name="T20" fmla="*/ 1625 w 3875"/>
                <a:gd name="T21" fmla="*/ 2038 h 3788"/>
                <a:gd name="T22" fmla="*/ 1000 w 3875"/>
                <a:gd name="T23" fmla="*/ 1413 h 3788"/>
                <a:gd name="T24" fmla="*/ 0 w 3875"/>
                <a:gd name="T25" fmla="*/ 3788 h 3788"/>
                <a:gd name="T26" fmla="*/ 2000 w 3875"/>
                <a:gd name="T27" fmla="*/ 3788 h 3788"/>
                <a:gd name="T28" fmla="*/ 1000 w 3875"/>
                <a:gd name="T29" fmla="*/ 2038 h 3788"/>
                <a:gd name="T30" fmla="*/ 875 w 3875"/>
                <a:gd name="T31" fmla="*/ 2163 h 3788"/>
                <a:gd name="T32" fmla="*/ 1000 w 3875"/>
                <a:gd name="T33" fmla="*/ 2288 h 3788"/>
                <a:gd name="T34" fmla="*/ 1125 w 3875"/>
                <a:gd name="T35" fmla="*/ 2163 h 3788"/>
                <a:gd name="T36" fmla="*/ 1000 w 3875"/>
                <a:gd name="T37" fmla="*/ 2038 h 3788"/>
                <a:gd name="T38" fmla="*/ 3054 w 3875"/>
                <a:gd name="T39" fmla="*/ 1920 h 3788"/>
                <a:gd name="T40" fmla="*/ 3518 w 3875"/>
                <a:gd name="T41" fmla="*/ 1722 h 3788"/>
                <a:gd name="T42" fmla="*/ 1604 w 3875"/>
                <a:gd name="T43" fmla="*/ 1875 h 3788"/>
                <a:gd name="T44" fmla="*/ 2769 w 3875"/>
                <a:gd name="T45" fmla="*/ 674 h 3788"/>
                <a:gd name="T46" fmla="*/ 2761 w 3875"/>
                <a:gd name="T47" fmla="*/ 144 h 3788"/>
                <a:gd name="T48" fmla="*/ 2231 w 3875"/>
                <a:gd name="T49" fmla="*/ 152 h 3788"/>
                <a:gd name="T50" fmla="*/ 1007 w 3875"/>
                <a:gd name="T51" fmla="*/ 1413 h 3788"/>
                <a:gd name="T52" fmla="*/ 3141 w 3875"/>
                <a:gd name="T53" fmla="*/ 2139 h 3788"/>
                <a:gd name="T54" fmla="*/ 3508 w 3875"/>
                <a:gd name="T55" fmla="*/ 2246 h 3788"/>
                <a:gd name="T56" fmla="*/ 3592 w 3875"/>
                <a:gd name="T57" fmla="*/ 1924 h 3788"/>
                <a:gd name="T58" fmla="*/ 2846 w 3875"/>
                <a:gd name="T59" fmla="*/ 268 h 3788"/>
                <a:gd name="T60" fmla="*/ 3141 w 3875"/>
                <a:gd name="T61" fmla="*/ 2139 h 3788"/>
                <a:gd name="T62" fmla="*/ 2575 w 3875"/>
                <a:gd name="T63" fmla="*/ 874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75" h="3788">
                  <a:moveTo>
                    <a:pt x="3549" y="2212"/>
                  </a:moveTo>
                  <a:cubicBezTo>
                    <a:pt x="3875" y="2538"/>
                    <a:pt x="3875" y="2538"/>
                    <a:pt x="3875" y="2538"/>
                  </a:cubicBezTo>
                  <a:cubicBezTo>
                    <a:pt x="3875" y="2913"/>
                    <a:pt x="3875" y="2913"/>
                    <a:pt x="3875" y="2913"/>
                  </a:cubicBezTo>
                  <a:moveTo>
                    <a:pt x="3195" y="2218"/>
                  </a:moveTo>
                  <a:cubicBezTo>
                    <a:pt x="2875" y="2538"/>
                    <a:pt x="2875" y="2538"/>
                    <a:pt x="2875" y="2538"/>
                  </a:cubicBezTo>
                  <a:cubicBezTo>
                    <a:pt x="2875" y="2913"/>
                    <a:pt x="2875" y="2913"/>
                    <a:pt x="2875" y="2913"/>
                  </a:cubicBezTo>
                  <a:moveTo>
                    <a:pt x="1000" y="1413"/>
                  </a:moveTo>
                  <a:cubicBezTo>
                    <a:pt x="655" y="1413"/>
                    <a:pt x="375" y="1693"/>
                    <a:pt x="375" y="2038"/>
                  </a:cubicBezTo>
                  <a:cubicBezTo>
                    <a:pt x="375" y="3788"/>
                    <a:pt x="375" y="3788"/>
                    <a:pt x="375" y="3788"/>
                  </a:cubicBezTo>
                  <a:cubicBezTo>
                    <a:pt x="1625" y="3788"/>
                    <a:pt x="1625" y="3788"/>
                    <a:pt x="1625" y="3788"/>
                  </a:cubicBezTo>
                  <a:cubicBezTo>
                    <a:pt x="1625" y="2038"/>
                    <a:pt x="1625" y="2038"/>
                    <a:pt x="1625" y="2038"/>
                  </a:cubicBezTo>
                  <a:cubicBezTo>
                    <a:pt x="1625" y="1693"/>
                    <a:pt x="1345" y="1413"/>
                    <a:pt x="1000" y="1413"/>
                  </a:cubicBezTo>
                  <a:close/>
                  <a:moveTo>
                    <a:pt x="0" y="3788"/>
                  </a:moveTo>
                  <a:cubicBezTo>
                    <a:pt x="2000" y="3788"/>
                    <a:pt x="2000" y="3788"/>
                    <a:pt x="2000" y="3788"/>
                  </a:cubicBezTo>
                  <a:moveTo>
                    <a:pt x="1000" y="2038"/>
                  </a:moveTo>
                  <a:cubicBezTo>
                    <a:pt x="931" y="2038"/>
                    <a:pt x="875" y="2094"/>
                    <a:pt x="875" y="2163"/>
                  </a:cubicBezTo>
                  <a:cubicBezTo>
                    <a:pt x="875" y="2232"/>
                    <a:pt x="931" y="2288"/>
                    <a:pt x="1000" y="2288"/>
                  </a:cubicBezTo>
                  <a:cubicBezTo>
                    <a:pt x="1069" y="2288"/>
                    <a:pt x="1125" y="2232"/>
                    <a:pt x="1125" y="2163"/>
                  </a:cubicBezTo>
                  <a:cubicBezTo>
                    <a:pt x="1125" y="2094"/>
                    <a:pt x="1069" y="2038"/>
                    <a:pt x="1000" y="2038"/>
                  </a:cubicBezTo>
                  <a:close/>
                  <a:moveTo>
                    <a:pt x="3054" y="1920"/>
                  </a:moveTo>
                  <a:cubicBezTo>
                    <a:pt x="3518" y="1722"/>
                    <a:pt x="3518" y="1722"/>
                    <a:pt x="3518" y="1722"/>
                  </a:cubicBezTo>
                  <a:moveTo>
                    <a:pt x="1604" y="1875"/>
                  </a:moveTo>
                  <a:cubicBezTo>
                    <a:pt x="2769" y="674"/>
                    <a:pt x="2769" y="674"/>
                    <a:pt x="2769" y="674"/>
                  </a:cubicBezTo>
                  <a:cubicBezTo>
                    <a:pt x="2913" y="526"/>
                    <a:pt x="2910" y="288"/>
                    <a:pt x="2761" y="144"/>
                  </a:cubicBezTo>
                  <a:cubicBezTo>
                    <a:pt x="2613" y="0"/>
                    <a:pt x="2375" y="3"/>
                    <a:pt x="2231" y="152"/>
                  </a:cubicBezTo>
                  <a:cubicBezTo>
                    <a:pt x="1007" y="1413"/>
                    <a:pt x="1007" y="1413"/>
                    <a:pt x="1007" y="1413"/>
                  </a:cubicBezTo>
                  <a:moveTo>
                    <a:pt x="3141" y="2139"/>
                  </a:moveTo>
                  <a:cubicBezTo>
                    <a:pt x="3202" y="2278"/>
                    <a:pt x="3375" y="2333"/>
                    <a:pt x="3508" y="2246"/>
                  </a:cubicBezTo>
                  <a:cubicBezTo>
                    <a:pt x="3612" y="2178"/>
                    <a:pt x="3643" y="2038"/>
                    <a:pt x="3592" y="1924"/>
                  </a:cubicBezTo>
                  <a:cubicBezTo>
                    <a:pt x="2846" y="268"/>
                    <a:pt x="2846" y="268"/>
                    <a:pt x="2846" y="268"/>
                  </a:cubicBezTo>
                  <a:moveTo>
                    <a:pt x="3141" y="2139"/>
                  </a:moveTo>
                  <a:cubicBezTo>
                    <a:pt x="2575" y="874"/>
                    <a:pt x="2575" y="874"/>
                    <a:pt x="2575" y="874"/>
                  </a:cubicBezTo>
                </a:path>
              </a:pathLst>
            </a:custGeom>
            <a:noFill/>
            <a:ln w="15875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37350F9-7359-490E-A8A8-4B0DBAC9CA33}"/>
                </a:ext>
              </a:extLst>
            </p:cNvPr>
            <p:cNvCxnSpPr>
              <a:cxnSpLocks/>
            </p:cNvCxnSpPr>
            <p:nvPr/>
          </p:nvCxnSpPr>
          <p:spPr>
            <a:xfrm>
              <a:off x="9084513" y="1482963"/>
              <a:ext cx="28879" cy="4642373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86B6283-5265-456F-884C-E18DC5D54D1A}"/>
                </a:ext>
              </a:extLst>
            </p:cNvPr>
            <p:cNvSpPr/>
            <p:nvPr/>
          </p:nvSpPr>
          <p:spPr bwMode="auto">
            <a:xfrm>
              <a:off x="7792039" y="1406089"/>
              <a:ext cx="1292474" cy="340392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3260" tIns="46630" rIns="93221" bIns="4663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060">
                <a:spcAft>
                  <a:spcPts val="2448"/>
                </a:spcAft>
                <a:defRPr/>
              </a:pPr>
              <a:r>
                <a:rPr lang="en-US" sz="1600" b="1" kern="0" dirty="0">
                  <a:latin typeface="Segoe UI" panose="020B0502040204020203" pitchFamily="34" charset="0"/>
                  <a:ea typeface="Segoe UI Semibold" charset="0"/>
                  <a:cs typeface="Segoe UI" panose="020B0502040204020203" pitchFamily="34" charset="0"/>
                </a:rPr>
                <a:t>AI built-in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38EE9E3-29B1-4EA9-9913-A85302ECAEE2}"/>
                </a:ext>
              </a:extLst>
            </p:cNvPr>
            <p:cNvSpPr txBox="1"/>
            <p:nvPr/>
          </p:nvSpPr>
          <p:spPr>
            <a:xfrm>
              <a:off x="7930939" y="5203489"/>
              <a:ext cx="1070053" cy="869768"/>
            </a:xfrm>
            <a:prstGeom prst="rect">
              <a:avLst/>
            </a:prstGeom>
            <a:noFill/>
          </p:spPr>
          <p:txBody>
            <a:bodyPr wrap="square" lIns="93260" tIns="46630" rIns="93260" bIns="46630" rtlCol="0" anchor="b">
              <a:spAutoFit/>
            </a:bodyPr>
            <a:lstStyle/>
            <a:p>
              <a:pPr algn="ctr" defTabSz="949494">
                <a:lnSpc>
                  <a:spcPct val="105000"/>
                </a:lnSpc>
                <a:spcAft>
                  <a:spcPts val="816"/>
                </a:spcAft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Segoe UI" panose="020B0502040204020203" pitchFamily="34" charset="0"/>
                  <a:ea typeface="Segoe UI Semilight" charset="0"/>
                  <a:cs typeface="Segoe UI" panose="020B0502040204020203" pitchFamily="34" charset="0"/>
                </a:rPr>
                <a:t>Machine learning for low-latency analytics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45C2ADE-AB29-4B10-8CA8-5CE1FB2D36B0}"/>
                </a:ext>
              </a:extLst>
            </p:cNvPr>
            <p:cNvGrpSpPr/>
            <p:nvPr/>
          </p:nvGrpSpPr>
          <p:grpSpPr>
            <a:xfrm>
              <a:off x="7962436" y="2562189"/>
              <a:ext cx="1021543" cy="2013372"/>
              <a:chOff x="5363562" y="2479291"/>
              <a:chExt cx="1843204" cy="1575106"/>
            </a:xfrm>
          </p:grpSpPr>
          <p:grpSp>
            <p:nvGrpSpPr>
              <p:cNvPr id="60" name="Group 4">
                <a:extLst>
                  <a:ext uri="{FF2B5EF4-FFF2-40B4-BE49-F238E27FC236}">
                    <a16:creationId xmlns:a16="http://schemas.microsoft.com/office/drawing/2014/main" id="{A98E4048-0ED4-4FDC-86DC-10642D884C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363562" y="3040223"/>
                <a:ext cx="427569" cy="314219"/>
                <a:chOff x="4414" y="3673"/>
                <a:chExt cx="298" cy="219"/>
              </a:xfrm>
              <a:solidFill>
                <a:srgbClr val="0078D4"/>
              </a:solidFill>
            </p:grpSpPr>
            <p:sp>
              <p:nvSpPr>
                <p:cNvPr id="86" name="Freeform 5">
                  <a:extLst>
                    <a:ext uri="{FF2B5EF4-FFF2-40B4-BE49-F238E27FC236}">
                      <a16:creationId xmlns:a16="http://schemas.microsoft.com/office/drawing/2014/main" id="{A59BAB3C-9868-481D-B432-B40E31AD11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4" y="3673"/>
                  <a:ext cx="298" cy="189"/>
                </a:xfrm>
                <a:custGeom>
                  <a:avLst/>
                  <a:gdLst>
                    <a:gd name="T0" fmla="*/ 1200 w 2400"/>
                    <a:gd name="T1" fmla="*/ 0 h 1527"/>
                    <a:gd name="T2" fmla="*/ 0 w 2400"/>
                    <a:gd name="T3" fmla="*/ 775 h 1527"/>
                    <a:gd name="T4" fmla="*/ 911 w 2400"/>
                    <a:gd name="T5" fmla="*/ 1527 h 1527"/>
                    <a:gd name="T6" fmla="*/ 911 w 2400"/>
                    <a:gd name="T7" fmla="*/ 1329 h 1527"/>
                    <a:gd name="T8" fmla="*/ 472 w 2400"/>
                    <a:gd name="T9" fmla="*/ 860 h 1527"/>
                    <a:gd name="T10" fmla="*/ 1411 w 2400"/>
                    <a:gd name="T11" fmla="*/ 306 h 1527"/>
                    <a:gd name="T12" fmla="*/ 2350 w 2400"/>
                    <a:gd name="T13" fmla="*/ 860 h 1527"/>
                    <a:gd name="T14" fmla="*/ 2087 w 2400"/>
                    <a:gd name="T15" fmla="*/ 1244 h 1527"/>
                    <a:gd name="T16" fmla="*/ 2098 w 2400"/>
                    <a:gd name="T17" fmla="*/ 1265 h 1527"/>
                    <a:gd name="T18" fmla="*/ 2106 w 2400"/>
                    <a:gd name="T19" fmla="*/ 1283 h 1527"/>
                    <a:gd name="T20" fmla="*/ 2400 w 2400"/>
                    <a:gd name="T21" fmla="*/ 775 h 1527"/>
                    <a:gd name="T22" fmla="*/ 1200 w 2400"/>
                    <a:gd name="T23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00" h="1527">
                      <a:moveTo>
                        <a:pt x="1200" y="0"/>
                      </a:moveTo>
                      <a:cubicBezTo>
                        <a:pt x="537" y="0"/>
                        <a:pt x="0" y="347"/>
                        <a:pt x="0" y="775"/>
                      </a:cubicBezTo>
                      <a:cubicBezTo>
                        <a:pt x="0" y="1139"/>
                        <a:pt x="388" y="1444"/>
                        <a:pt x="911" y="1527"/>
                      </a:cubicBezTo>
                      <a:cubicBezTo>
                        <a:pt x="911" y="1329"/>
                        <a:pt x="911" y="1329"/>
                        <a:pt x="911" y="1329"/>
                      </a:cubicBezTo>
                      <a:cubicBezTo>
                        <a:pt x="647" y="1231"/>
                        <a:pt x="472" y="1058"/>
                        <a:pt x="472" y="860"/>
                      </a:cubicBezTo>
                      <a:cubicBezTo>
                        <a:pt x="472" y="554"/>
                        <a:pt x="892" y="306"/>
                        <a:pt x="1411" y="306"/>
                      </a:cubicBezTo>
                      <a:cubicBezTo>
                        <a:pt x="1930" y="306"/>
                        <a:pt x="2350" y="554"/>
                        <a:pt x="2350" y="860"/>
                      </a:cubicBezTo>
                      <a:cubicBezTo>
                        <a:pt x="2350" y="1009"/>
                        <a:pt x="2250" y="1145"/>
                        <a:pt x="2087" y="1244"/>
                      </a:cubicBezTo>
                      <a:cubicBezTo>
                        <a:pt x="2093" y="1254"/>
                        <a:pt x="2096" y="1262"/>
                        <a:pt x="2098" y="1265"/>
                      </a:cubicBezTo>
                      <a:cubicBezTo>
                        <a:pt x="2101" y="1271"/>
                        <a:pt x="2104" y="1277"/>
                        <a:pt x="2106" y="1283"/>
                      </a:cubicBezTo>
                      <a:cubicBezTo>
                        <a:pt x="2289" y="1147"/>
                        <a:pt x="2400" y="969"/>
                        <a:pt x="2400" y="775"/>
                      </a:cubicBezTo>
                      <a:cubicBezTo>
                        <a:pt x="2400" y="347"/>
                        <a:pt x="1863" y="0"/>
                        <a:pt x="120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2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Freeform 6">
                  <a:extLst>
                    <a:ext uri="{FF2B5EF4-FFF2-40B4-BE49-F238E27FC236}">
                      <a16:creationId xmlns:a16="http://schemas.microsoft.com/office/drawing/2014/main" id="{2841FE9E-ADFC-42A1-A8E2-D9C0346464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4" y="3845"/>
                  <a:ext cx="41" cy="19"/>
                </a:xfrm>
                <a:custGeom>
                  <a:avLst/>
                  <a:gdLst>
                    <a:gd name="T0" fmla="*/ 303 w 329"/>
                    <a:gd name="T1" fmla="*/ 0 h 150"/>
                    <a:gd name="T2" fmla="*/ 45 w 329"/>
                    <a:gd name="T3" fmla="*/ 21 h 150"/>
                    <a:gd name="T4" fmla="*/ 0 w 329"/>
                    <a:gd name="T5" fmla="*/ 20 h 150"/>
                    <a:gd name="T6" fmla="*/ 0 w 329"/>
                    <a:gd name="T7" fmla="*/ 150 h 150"/>
                    <a:gd name="T8" fmla="*/ 329 w 329"/>
                    <a:gd name="T9" fmla="*/ 88 h 150"/>
                    <a:gd name="T10" fmla="*/ 323 w 329"/>
                    <a:gd name="T11" fmla="*/ 33 h 150"/>
                    <a:gd name="T12" fmla="*/ 303 w 329"/>
                    <a:gd name="T13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9" h="150">
                      <a:moveTo>
                        <a:pt x="303" y="0"/>
                      </a:moveTo>
                      <a:cubicBezTo>
                        <a:pt x="221" y="14"/>
                        <a:pt x="135" y="21"/>
                        <a:pt x="45" y="21"/>
                      </a:cubicBezTo>
                      <a:cubicBezTo>
                        <a:pt x="30" y="21"/>
                        <a:pt x="15" y="21"/>
                        <a:pt x="0" y="20"/>
                      </a:cubicBezTo>
                      <a:cubicBezTo>
                        <a:pt x="0" y="150"/>
                        <a:pt x="0" y="150"/>
                        <a:pt x="0" y="150"/>
                      </a:cubicBezTo>
                      <a:cubicBezTo>
                        <a:pt x="116" y="139"/>
                        <a:pt x="226" y="118"/>
                        <a:pt x="329" y="88"/>
                      </a:cubicBezTo>
                      <a:cubicBezTo>
                        <a:pt x="327" y="64"/>
                        <a:pt x="325" y="42"/>
                        <a:pt x="323" y="33"/>
                      </a:cubicBezTo>
                      <a:cubicBezTo>
                        <a:pt x="317" y="22"/>
                        <a:pt x="310" y="11"/>
                        <a:pt x="30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2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8" name="Freeform 7">
                  <a:extLst>
                    <a:ext uri="{FF2B5EF4-FFF2-40B4-BE49-F238E27FC236}">
                      <a16:creationId xmlns:a16="http://schemas.microsoft.com/office/drawing/2014/main" id="{DAE42625-75DC-40E0-B606-92CD099C9B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34" y="3729"/>
                  <a:ext cx="146" cy="163"/>
                </a:xfrm>
                <a:custGeom>
                  <a:avLst/>
                  <a:gdLst>
                    <a:gd name="T0" fmla="*/ 1087 w 1176"/>
                    <a:gd name="T1" fmla="*/ 853 h 1320"/>
                    <a:gd name="T2" fmla="*/ 1085 w 1176"/>
                    <a:gd name="T3" fmla="*/ 848 h 1320"/>
                    <a:gd name="T4" fmla="*/ 1082 w 1176"/>
                    <a:gd name="T5" fmla="*/ 842 h 1320"/>
                    <a:gd name="T6" fmla="*/ 1082 w 1176"/>
                    <a:gd name="T7" fmla="*/ 842 h 1320"/>
                    <a:gd name="T8" fmla="*/ 925 w 1176"/>
                    <a:gd name="T9" fmla="*/ 705 h 1320"/>
                    <a:gd name="T10" fmla="*/ 777 w 1176"/>
                    <a:gd name="T11" fmla="*/ 0 h 1320"/>
                    <a:gd name="T12" fmla="*/ 0 w 1176"/>
                    <a:gd name="T13" fmla="*/ 898 h 1320"/>
                    <a:gd name="T14" fmla="*/ 0 w 1176"/>
                    <a:gd name="T15" fmla="*/ 1320 h 1320"/>
                    <a:gd name="T16" fmla="*/ 343 w 1176"/>
                    <a:gd name="T17" fmla="*/ 1097 h 1320"/>
                    <a:gd name="T18" fmla="*/ 343 w 1176"/>
                    <a:gd name="T19" fmla="*/ 835 h 1320"/>
                    <a:gd name="T20" fmla="*/ 706 w 1176"/>
                    <a:gd name="T21" fmla="*/ 860 h 1320"/>
                    <a:gd name="T22" fmla="*/ 771 w 1176"/>
                    <a:gd name="T23" fmla="*/ 950 h 1320"/>
                    <a:gd name="T24" fmla="*/ 774 w 1176"/>
                    <a:gd name="T25" fmla="*/ 955 h 1320"/>
                    <a:gd name="T26" fmla="*/ 775 w 1176"/>
                    <a:gd name="T27" fmla="*/ 957 h 1320"/>
                    <a:gd name="T28" fmla="*/ 775 w 1176"/>
                    <a:gd name="T29" fmla="*/ 959 h 1320"/>
                    <a:gd name="T30" fmla="*/ 776 w 1176"/>
                    <a:gd name="T31" fmla="*/ 962 h 1320"/>
                    <a:gd name="T32" fmla="*/ 777 w 1176"/>
                    <a:gd name="T33" fmla="*/ 964 h 1320"/>
                    <a:gd name="T34" fmla="*/ 777 w 1176"/>
                    <a:gd name="T35" fmla="*/ 967 h 1320"/>
                    <a:gd name="T36" fmla="*/ 778 w 1176"/>
                    <a:gd name="T37" fmla="*/ 971 h 1320"/>
                    <a:gd name="T38" fmla="*/ 778 w 1176"/>
                    <a:gd name="T39" fmla="*/ 974 h 1320"/>
                    <a:gd name="T40" fmla="*/ 779 w 1176"/>
                    <a:gd name="T41" fmla="*/ 978 h 1320"/>
                    <a:gd name="T42" fmla="*/ 779 w 1176"/>
                    <a:gd name="T43" fmla="*/ 983 h 1320"/>
                    <a:gd name="T44" fmla="*/ 780 w 1176"/>
                    <a:gd name="T45" fmla="*/ 987 h 1320"/>
                    <a:gd name="T46" fmla="*/ 780 w 1176"/>
                    <a:gd name="T47" fmla="*/ 992 h 1320"/>
                    <a:gd name="T48" fmla="*/ 781 w 1176"/>
                    <a:gd name="T49" fmla="*/ 997 h 1320"/>
                    <a:gd name="T50" fmla="*/ 781 w 1176"/>
                    <a:gd name="T51" fmla="*/ 1003 h 1320"/>
                    <a:gd name="T52" fmla="*/ 783 w 1176"/>
                    <a:gd name="T53" fmla="*/ 1014 h 1320"/>
                    <a:gd name="T54" fmla="*/ 1176 w 1176"/>
                    <a:gd name="T55" fmla="*/ 1320 h 1320"/>
                    <a:gd name="T56" fmla="*/ 1089 w 1176"/>
                    <a:gd name="T57" fmla="*/ 859 h 1320"/>
                    <a:gd name="T58" fmla="*/ 344 w 1176"/>
                    <a:gd name="T59" fmla="*/ 567 h 1320"/>
                    <a:gd name="T60" fmla="*/ 647 w 1176"/>
                    <a:gd name="T61" fmla="*/ 286 h 1320"/>
                    <a:gd name="T62" fmla="*/ 647 w 1176"/>
                    <a:gd name="T63" fmla="*/ 567 h 1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176" h="1320">
                      <a:moveTo>
                        <a:pt x="1089" y="859"/>
                      </a:moveTo>
                      <a:cubicBezTo>
                        <a:pt x="1088" y="857"/>
                        <a:pt x="1088" y="855"/>
                        <a:pt x="1087" y="853"/>
                      </a:cubicBezTo>
                      <a:cubicBezTo>
                        <a:pt x="1087" y="853"/>
                        <a:pt x="1087" y="853"/>
                        <a:pt x="1087" y="853"/>
                      </a:cubicBezTo>
                      <a:cubicBezTo>
                        <a:pt x="1086" y="851"/>
                        <a:pt x="1086" y="849"/>
                        <a:pt x="1085" y="848"/>
                      </a:cubicBezTo>
                      <a:cubicBezTo>
                        <a:pt x="1085" y="847"/>
                        <a:pt x="1084" y="847"/>
                        <a:pt x="1084" y="846"/>
                      </a:cubicBezTo>
                      <a:cubicBezTo>
                        <a:pt x="1084" y="845"/>
                        <a:pt x="1083" y="843"/>
                        <a:pt x="1082" y="842"/>
                      </a:cubicBezTo>
                      <a:cubicBezTo>
                        <a:pt x="1082" y="842"/>
                        <a:pt x="1082" y="842"/>
                        <a:pt x="1082" y="842"/>
                      </a:cubicBezTo>
                      <a:cubicBezTo>
                        <a:pt x="1082" y="842"/>
                        <a:pt x="1082" y="842"/>
                        <a:pt x="1082" y="842"/>
                      </a:cubicBezTo>
                      <a:cubicBezTo>
                        <a:pt x="1079" y="837"/>
                        <a:pt x="1051" y="780"/>
                        <a:pt x="1021" y="752"/>
                      </a:cubicBezTo>
                      <a:cubicBezTo>
                        <a:pt x="989" y="723"/>
                        <a:pt x="925" y="705"/>
                        <a:pt x="925" y="705"/>
                      </a:cubicBezTo>
                      <a:cubicBezTo>
                        <a:pt x="925" y="705"/>
                        <a:pt x="1131" y="702"/>
                        <a:pt x="1131" y="355"/>
                      </a:cubicBezTo>
                      <a:cubicBezTo>
                        <a:pt x="1131" y="7"/>
                        <a:pt x="777" y="0"/>
                        <a:pt x="777" y="0"/>
                      </a:cubicBezTo>
                      <a:cubicBezTo>
                        <a:pt x="777" y="0"/>
                        <a:pt x="777" y="0"/>
                        <a:pt x="0" y="0"/>
                      </a:cubicBezTo>
                      <a:cubicBezTo>
                        <a:pt x="0" y="0"/>
                        <a:pt x="0" y="0"/>
                        <a:pt x="0" y="898"/>
                      </a:cubicBezTo>
                      <a:cubicBezTo>
                        <a:pt x="0" y="957"/>
                        <a:pt x="0" y="1019"/>
                        <a:pt x="0" y="1085"/>
                      </a:cubicBezTo>
                      <a:cubicBezTo>
                        <a:pt x="0" y="1159"/>
                        <a:pt x="0" y="1237"/>
                        <a:pt x="0" y="1320"/>
                      </a:cubicBezTo>
                      <a:cubicBezTo>
                        <a:pt x="0" y="1320"/>
                        <a:pt x="0" y="1320"/>
                        <a:pt x="343" y="1320"/>
                      </a:cubicBezTo>
                      <a:cubicBezTo>
                        <a:pt x="343" y="1320"/>
                        <a:pt x="343" y="1320"/>
                        <a:pt x="343" y="1097"/>
                      </a:cubicBezTo>
                      <a:cubicBezTo>
                        <a:pt x="343" y="1058"/>
                        <a:pt x="343" y="1013"/>
                        <a:pt x="343" y="961"/>
                      </a:cubicBezTo>
                      <a:cubicBezTo>
                        <a:pt x="343" y="923"/>
                        <a:pt x="343" y="881"/>
                        <a:pt x="343" y="835"/>
                      </a:cubicBezTo>
                      <a:cubicBezTo>
                        <a:pt x="343" y="835"/>
                        <a:pt x="628" y="835"/>
                        <a:pt x="642" y="835"/>
                      </a:cubicBezTo>
                      <a:cubicBezTo>
                        <a:pt x="664" y="835"/>
                        <a:pt x="685" y="842"/>
                        <a:pt x="706" y="860"/>
                      </a:cubicBezTo>
                      <a:cubicBezTo>
                        <a:pt x="725" y="875"/>
                        <a:pt x="746" y="907"/>
                        <a:pt x="761" y="932"/>
                      </a:cubicBezTo>
                      <a:cubicBezTo>
                        <a:pt x="765" y="938"/>
                        <a:pt x="768" y="944"/>
                        <a:pt x="771" y="950"/>
                      </a:cubicBezTo>
                      <a:cubicBezTo>
                        <a:pt x="771" y="950"/>
                        <a:pt x="771" y="950"/>
                        <a:pt x="771" y="950"/>
                      </a:cubicBezTo>
                      <a:cubicBezTo>
                        <a:pt x="772" y="952"/>
                        <a:pt x="773" y="953"/>
                        <a:pt x="774" y="955"/>
                      </a:cubicBezTo>
                      <a:cubicBezTo>
                        <a:pt x="774" y="955"/>
                        <a:pt x="774" y="956"/>
                        <a:pt x="775" y="956"/>
                      </a:cubicBezTo>
                      <a:cubicBezTo>
                        <a:pt x="775" y="957"/>
                        <a:pt x="775" y="957"/>
                        <a:pt x="775" y="957"/>
                      </a:cubicBezTo>
                      <a:cubicBezTo>
                        <a:pt x="775" y="957"/>
                        <a:pt x="775" y="958"/>
                        <a:pt x="775" y="958"/>
                      </a:cubicBezTo>
                      <a:cubicBezTo>
                        <a:pt x="775" y="958"/>
                        <a:pt x="775" y="959"/>
                        <a:pt x="775" y="959"/>
                      </a:cubicBezTo>
                      <a:cubicBezTo>
                        <a:pt x="775" y="959"/>
                        <a:pt x="776" y="960"/>
                        <a:pt x="776" y="960"/>
                      </a:cubicBezTo>
                      <a:cubicBezTo>
                        <a:pt x="776" y="961"/>
                        <a:pt x="776" y="961"/>
                        <a:pt x="776" y="962"/>
                      </a:cubicBezTo>
                      <a:cubicBezTo>
                        <a:pt x="776" y="962"/>
                        <a:pt x="776" y="962"/>
                        <a:pt x="776" y="963"/>
                      </a:cubicBezTo>
                      <a:cubicBezTo>
                        <a:pt x="776" y="963"/>
                        <a:pt x="776" y="964"/>
                        <a:pt x="777" y="964"/>
                      </a:cubicBezTo>
                      <a:cubicBezTo>
                        <a:pt x="777" y="965"/>
                        <a:pt x="777" y="965"/>
                        <a:pt x="777" y="965"/>
                      </a:cubicBezTo>
                      <a:cubicBezTo>
                        <a:pt x="777" y="966"/>
                        <a:pt x="777" y="967"/>
                        <a:pt x="777" y="967"/>
                      </a:cubicBezTo>
                      <a:cubicBezTo>
                        <a:pt x="777" y="968"/>
                        <a:pt x="777" y="968"/>
                        <a:pt x="777" y="968"/>
                      </a:cubicBezTo>
                      <a:cubicBezTo>
                        <a:pt x="777" y="969"/>
                        <a:pt x="777" y="970"/>
                        <a:pt x="778" y="971"/>
                      </a:cubicBezTo>
                      <a:cubicBezTo>
                        <a:pt x="778" y="971"/>
                        <a:pt x="778" y="971"/>
                        <a:pt x="778" y="972"/>
                      </a:cubicBezTo>
                      <a:cubicBezTo>
                        <a:pt x="778" y="973"/>
                        <a:pt x="778" y="974"/>
                        <a:pt x="778" y="974"/>
                      </a:cubicBezTo>
                      <a:cubicBezTo>
                        <a:pt x="778" y="975"/>
                        <a:pt x="778" y="975"/>
                        <a:pt x="778" y="975"/>
                      </a:cubicBezTo>
                      <a:cubicBezTo>
                        <a:pt x="778" y="976"/>
                        <a:pt x="779" y="977"/>
                        <a:pt x="779" y="978"/>
                      </a:cubicBezTo>
                      <a:cubicBezTo>
                        <a:pt x="779" y="979"/>
                        <a:pt x="779" y="979"/>
                        <a:pt x="779" y="979"/>
                      </a:cubicBezTo>
                      <a:cubicBezTo>
                        <a:pt x="779" y="981"/>
                        <a:pt x="779" y="982"/>
                        <a:pt x="779" y="983"/>
                      </a:cubicBezTo>
                      <a:cubicBezTo>
                        <a:pt x="779" y="983"/>
                        <a:pt x="779" y="983"/>
                        <a:pt x="779" y="984"/>
                      </a:cubicBezTo>
                      <a:cubicBezTo>
                        <a:pt x="780" y="985"/>
                        <a:pt x="780" y="986"/>
                        <a:pt x="780" y="987"/>
                      </a:cubicBezTo>
                      <a:cubicBezTo>
                        <a:pt x="780" y="988"/>
                        <a:pt x="780" y="988"/>
                        <a:pt x="780" y="988"/>
                      </a:cubicBezTo>
                      <a:cubicBezTo>
                        <a:pt x="780" y="989"/>
                        <a:pt x="780" y="991"/>
                        <a:pt x="780" y="992"/>
                      </a:cubicBezTo>
                      <a:cubicBezTo>
                        <a:pt x="780" y="992"/>
                        <a:pt x="780" y="993"/>
                        <a:pt x="780" y="993"/>
                      </a:cubicBezTo>
                      <a:cubicBezTo>
                        <a:pt x="781" y="994"/>
                        <a:pt x="781" y="996"/>
                        <a:pt x="781" y="997"/>
                      </a:cubicBezTo>
                      <a:cubicBezTo>
                        <a:pt x="781" y="997"/>
                        <a:pt x="781" y="998"/>
                        <a:pt x="781" y="998"/>
                      </a:cubicBezTo>
                      <a:cubicBezTo>
                        <a:pt x="781" y="1000"/>
                        <a:pt x="781" y="1001"/>
                        <a:pt x="781" y="1003"/>
                      </a:cubicBezTo>
                      <a:cubicBezTo>
                        <a:pt x="781" y="1003"/>
                        <a:pt x="781" y="1003"/>
                        <a:pt x="781" y="1003"/>
                      </a:cubicBezTo>
                      <a:cubicBezTo>
                        <a:pt x="782" y="1007"/>
                        <a:pt x="782" y="1010"/>
                        <a:pt x="783" y="1014"/>
                      </a:cubicBezTo>
                      <a:cubicBezTo>
                        <a:pt x="791" y="1108"/>
                        <a:pt x="802" y="1282"/>
                        <a:pt x="826" y="1320"/>
                      </a:cubicBezTo>
                      <a:cubicBezTo>
                        <a:pt x="826" y="1320"/>
                        <a:pt x="826" y="1320"/>
                        <a:pt x="1176" y="1320"/>
                      </a:cubicBezTo>
                      <a:cubicBezTo>
                        <a:pt x="1098" y="1243"/>
                        <a:pt x="1116" y="952"/>
                        <a:pt x="1089" y="860"/>
                      </a:cubicBezTo>
                      <a:cubicBezTo>
                        <a:pt x="1089" y="860"/>
                        <a:pt x="1089" y="859"/>
                        <a:pt x="1089" y="859"/>
                      </a:cubicBezTo>
                      <a:close/>
                      <a:moveTo>
                        <a:pt x="647" y="567"/>
                      </a:moveTo>
                      <a:cubicBezTo>
                        <a:pt x="647" y="567"/>
                        <a:pt x="647" y="567"/>
                        <a:pt x="344" y="567"/>
                      </a:cubicBezTo>
                      <a:cubicBezTo>
                        <a:pt x="344" y="567"/>
                        <a:pt x="344" y="567"/>
                        <a:pt x="344" y="286"/>
                      </a:cubicBezTo>
                      <a:cubicBezTo>
                        <a:pt x="344" y="286"/>
                        <a:pt x="344" y="286"/>
                        <a:pt x="647" y="286"/>
                      </a:cubicBezTo>
                      <a:cubicBezTo>
                        <a:pt x="647" y="286"/>
                        <a:pt x="788" y="279"/>
                        <a:pt x="788" y="424"/>
                      </a:cubicBezTo>
                      <a:cubicBezTo>
                        <a:pt x="788" y="566"/>
                        <a:pt x="647" y="567"/>
                        <a:pt x="647" y="5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2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D25D819E-2761-4C47-A355-9EFF242195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1884" y="3005117"/>
                <a:ext cx="884882" cy="298970"/>
              </a:xfrm>
              <a:prstGeom prst="rect">
                <a:avLst/>
              </a:prstGeom>
            </p:spPr>
          </p:pic>
          <p:grpSp>
            <p:nvGrpSpPr>
              <p:cNvPr id="62" name="Graphic 13">
                <a:extLst>
                  <a:ext uri="{FF2B5EF4-FFF2-40B4-BE49-F238E27FC236}">
                    <a16:creationId xmlns:a16="http://schemas.microsoft.com/office/drawing/2014/main" id="{5C12FE69-8DC9-4BE1-94B5-9BD947BD4366}"/>
                  </a:ext>
                </a:extLst>
              </p:cNvPr>
              <p:cNvGrpSpPr/>
              <p:nvPr/>
            </p:nvGrpSpPr>
            <p:grpSpPr>
              <a:xfrm>
                <a:off x="5763964" y="2479291"/>
                <a:ext cx="916963" cy="238773"/>
                <a:chOff x="7578008" y="8555666"/>
                <a:chExt cx="4517354" cy="1093399"/>
              </a:xfrm>
              <a:solidFill>
                <a:srgbClr val="0078D4"/>
              </a:solidFill>
            </p:grpSpPr>
            <p:sp>
              <p:nvSpPr>
                <p:cNvPr id="77" name="Freeform: Shape 154">
                  <a:extLst>
                    <a:ext uri="{FF2B5EF4-FFF2-40B4-BE49-F238E27FC236}">
                      <a16:creationId xmlns:a16="http://schemas.microsoft.com/office/drawing/2014/main" id="{B9F83E21-5727-408D-8B54-3499A08DC752}"/>
                    </a:ext>
                  </a:extLst>
                </p:cNvPr>
                <p:cNvSpPr/>
                <p:nvPr/>
              </p:nvSpPr>
              <p:spPr>
                <a:xfrm>
                  <a:off x="8939217" y="8843752"/>
                  <a:ext cx="438150" cy="781050"/>
                </a:xfrm>
                <a:custGeom>
                  <a:avLst/>
                  <a:gdLst>
                    <a:gd name="connsiteX0" fmla="*/ 343976 w 438150"/>
                    <a:gd name="connsiteY0" fmla="*/ 270724 h 781050"/>
                    <a:gd name="connsiteX1" fmla="*/ 225325 w 438150"/>
                    <a:gd name="connsiteY1" fmla="*/ 56911 h 781050"/>
                    <a:gd name="connsiteX2" fmla="*/ 133227 w 438150"/>
                    <a:gd name="connsiteY2" fmla="*/ 72045 h 781050"/>
                    <a:gd name="connsiteX3" fmla="*/ 84857 w 438150"/>
                    <a:gd name="connsiteY3" fmla="*/ 97576 h 781050"/>
                    <a:gd name="connsiteX4" fmla="*/ 84857 w 438150"/>
                    <a:gd name="connsiteY4" fmla="*/ 428647 h 781050"/>
                    <a:gd name="connsiteX5" fmla="*/ 219569 w 438150"/>
                    <a:gd name="connsiteY5" fmla="*/ 472839 h 781050"/>
                    <a:gd name="connsiteX6" fmla="*/ 343976 w 438150"/>
                    <a:gd name="connsiteY6" fmla="*/ 270724 h 781050"/>
                    <a:gd name="connsiteX7" fmla="*/ 441552 w 438150"/>
                    <a:gd name="connsiteY7" fmla="*/ 276481 h 781050"/>
                    <a:gd name="connsiteX8" fmla="*/ 391789 w 438150"/>
                    <a:gd name="connsiteY8" fmla="*/ 451950 h 781050"/>
                    <a:gd name="connsiteX9" fmla="*/ 237766 w 438150"/>
                    <a:gd name="connsiteY9" fmla="*/ 533186 h 781050"/>
                    <a:gd name="connsiteX10" fmla="*/ 84857 w 438150"/>
                    <a:gd name="connsiteY10" fmla="*/ 486766 h 781050"/>
                    <a:gd name="connsiteX11" fmla="*/ 84857 w 438150"/>
                    <a:gd name="connsiteY11" fmla="*/ 787663 h 781050"/>
                    <a:gd name="connsiteX12" fmla="*/ 0 w 438150"/>
                    <a:gd name="connsiteY12" fmla="*/ 757397 h 781050"/>
                    <a:gd name="connsiteX13" fmla="*/ 0 w 438150"/>
                    <a:gd name="connsiteY13" fmla="*/ 89499 h 781050"/>
                    <a:gd name="connsiteX14" fmla="*/ 53569 w 438150"/>
                    <a:gd name="connsiteY14" fmla="*/ 45306 h 781050"/>
                    <a:gd name="connsiteX15" fmla="*/ 237673 w 438150"/>
                    <a:gd name="connsiteY15" fmla="*/ 0 h 781050"/>
                    <a:gd name="connsiteX16" fmla="*/ 238880 w 438150"/>
                    <a:gd name="connsiteY16" fmla="*/ 1207 h 781050"/>
                    <a:gd name="connsiteX17" fmla="*/ 391511 w 438150"/>
                    <a:gd name="connsiteY17" fmla="*/ 82443 h 781050"/>
                    <a:gd name="connsiteX18" fmla="*/ 441552 w 438150"/>
                    <a:gd name="connsiteY18" fmla="*/ 276481 h 78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38150" h="781050">
                      <a:moveTo>
                        <a:pt x="343976" y="270724"/>
                      </a:moveTo>
                      <a:cubicBezTo>
                        <a:pt x="343976" y="132020"/>
                        <a:pt x="304426" y="60811"/>
                        <a:pt x="225325" y="56911"/>
                      </a:cubicBezTo>
                      <a:cubicBezTo>
                        <a:pt x="193852" y="55426"/>
                        <a:pt x="163122" y="60439"/>
                        <a:pt x="133227" y="72045"/>
                      </a:cubicBezTo>
                      <a:cubicBezTo>
                        <a:pt x="109367" y="80586"/>
                        <a:pt x="93305" y="89035"/>
                        <a:pt x="84857" y="97576"/>
                      </a:cubicBezTo>
                      <a:lnTo>
                        <a:pt x="84857" y="428647"/>
                      </a:lnTo>
                      <a:cubicBezTo>
                        <a:pt x="135455" y="460399"/>
                        <a:pt x="180390" y="475160"/>
                        <a:pt x="219569" y="472839"/>
                      </a:cubicBezTo>
                      <a:cubicBezTo>
                        <a:pt x="302476" y="467362"/>
                        <a:pt x="343976" y="400052"/>
                        <a:pt x="343976" y="270724"/>
                      </a:cubicBezTo>
                      <a:close/>
                      <a:moveTo>
                        <a:pt x="441552" y="276481"/>
                      </a:moveTo>
                      <a:cubicBezTo>
                        <a:pt x="441552" y="346947"/>
                        <a:pt x="425026" y="405437"/>
                        <a:pt x="391789" y="451950"/>
                      </a:cubicBezTo>
                      <a:cubicBezTo>
                        <a:pt x="354746" y="504591"/>
                        <a:pt x="303404" y="531701"/>
                        <a:pt x="237766" y="533186"/>
                      </a:cubicBezTo>
                      <a:cubicBezTo>
                        <a:pt x="188282" y="534764"/>
                        <a:pt x="137312" y="519260"/>
                        <a:pt x="84857" y="486766"/>
                      </a:cubicBezTo>
                      <a:lnTo>
                        <a:pt x="84857" y="787663"/>
                      </a:lnTo>
                      <a:lnTo>
                        <a:pt x="0" y="757397"/>
                      </a:lnTo>
                      <a:lnTo>
                        <a:pt x="0" y="89499"/>
                      </a:lnTo>
                      <a:cubicBezTo>
                        <a:pt x="13926" y="72416"/>
                        <a:pt x="31844" y="57747"/>
                        <a:pt x="53569" y="45306"/>
                      </a:cubicBezTo>
                      <a:cubicBezTo>
                        <a:pt x="104075" y="15876"/>
                        <a:pt x="165443" y="743"/>
                        <a:pt x="237673" y="0"/>
                      </a:cubicBezTo>
                      <a:lnTo>
                        <a:pt x="238880" y="1207"/>
                      </a:lnTo>
                      <a:cubicBezTo>
                        <a:pt x="304890" y="371"/>
                        <a:pt x="355767" y="27481"/>
                        <a:pt x="391511" y="82443"/>
                      </a:cubicBezTo>
                      <a:cubicBezTo>
                        <a:pt x="424841" y="132855"/>
                        <a:pt x="441552" y="197473"/>
                        <a:pt x="441552" y="27648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Freeform: Shape 155">
                  <a:extLst>
                    <a:ext uri="{FF2B5EF4-FFF2-40B4-BE49-F238E27FC236}">
                      <a16:creationId xmlns:a16="http://schemas.microsoft.com/office/drawing/2014/main" id="{BE6DE8BE-1765-4AB2-81F0-CACF7529CF9F}"/>
                    </a:ext>
                  </a:extLst>
                </p:cNvPr>
                <p:cNvSpPr/>
                <p:nvPr/>
              </p:nvSpPr>
              <p:spPr>
                <a:xfrm>
                  <a:off x="9472870" y="8843752"/>
                  <a:ext cx="419104" cy="781049"/>
                </a:xfrm>
                <a:custGeom>
                  <a:avLst/>
                  <a:gdLst>
                    <a:gd name="connsiteX0" fmla="*/ 426512 w 419100"/>
                    <a:gd name="connsiteY0" fmla="*/ 473953 h 781050"/>
                    <a:gd name="connsiteX1" fmla="*/ 398102 w 419100"/>
                    <a:gd name="connsiteY1" fmla="*/ 670312 h 781050"/>
                    <a:gd name="connsiteX2" fmla="*/ 289386 w 419100"/>
                    <a:gd name="connsiteY2" fmla="*/ 757397 h 781050"/>
                    <a:gd name="connsiteX3" fmla="*/ 148824 w 419100"/>
                    <a:gd name="connsiteY3" fmla="*/ 785342 h 781050"/>
                    <a:gd name="connsiteX4" fmla="*/ 134805 w 419100"/>
                    <a:gd name="connsiteY4" fmla="*/ 731866 h 781050"/>
                    <a:gd name="connsiteX5" fmla="*/ 242872 w 419100"/>
                    <a:gd name="connsiteY5" fmla="*/ 710977 h 781050"/>
                    <a:gd name="connsiteX6" fmla="*/ 327729 w 419100"/>
                    <a:gd name="connsiteY6" fmla="*/ 647102 h 781050"/>
                    <a:gd name="connsiteX7" fmla="*/ 346297 w 419100"/>
                    <a:gd name="connsiteY7" fmla="*/ 513504 h 781050"/>
                    <a:gd name="connsiteX8" fmla="*/ 346297 w 419100"/>
                    <a:gd name="connsiteY8" fmla="*/ 491408 h 781050"/>
                    <a:gd name="connsiteX9" fmla="*/ 163865 w 419100"/>
                    <a:gd name="connsiteY9" fmla="*/ 530865 h 781050"/>
                    <a:gd name="connsiteX10" fmla="*/ 53477 w 419100"/>
                    <a:gd name="connsiteY10" fmla="*/ 491408 h 781050"/>
                    <a:gd name="connsiteX11" fmla="*/ 0 w 419100"/>
                    <a:gd name="connsiteY11" fmla="*/ 382227 h 781050"/>
                    <a:gd name="connsiteX12" fmla="*/ 0 w 419100"/>
                    <a:gd name="connsiteY12" fmla="*/ 29059 h 781050"/>
                    <a:gd name="connsiteX13" fmla="*/ 84857 w 419100"/>
                    <a:gd name="connsiteY13" fmla="*/ 0 h 781050"/>
                    <a:gd name="connsiteX14" fmla="*/ 84857 w 419100"/>
                    <a:gd name="connsiteY14" fmla="*/ 355488 h 781050"/>
                    <a:gd name="connsiteX15" fmla="*/ 121622 w 419100"/>
                    <a:gd name="connsiteY15" fmla="*/ 443223 h 781050"/>
                    <a:gd name="connsiteX16" fmla="*/ 216784 w 419100"/>
                    <a:gd name="connsiteY16" fmla="*/ 472839 h 781050"/>
                    <a:gd name="connsiteX17" fmla="*/ 341655 w 419100"/>
                    <a:gd name="connsiteY17" fmla="*/ 427533 h 781050"/>
                    <a:gd name="connsiteX18" fmla="*/ 341655 w 419100"/>
                    <a:gd name="connsiteY18" fmla="*/ 12812 h 781050"/>
                    <a:gd name="connsiteX19" fmla="*/ 426512 w 419100"/>
                    <a:gd name="connsiteY19" fmla="*/ 12812 h 781050"/>
                    <a:gd name="connsiteX20" fmla="*/ 426512 w 419100"/>
                    <a:gd name="connsiteY20" fmla="*/ 473953 h 78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19100" h="781050">
                      <a:moveTo>
                        <a:pt x="426512" y="473953"/>
                      </a:moveTo>
                      <a:cubicBezTo>
                        <a:pt x="426512" y="568466"/>
                        <a:pt x="417042" y="633919"/>
                        <a:pt x="398102" y="670312"/>
                      </a:cubicBezTo>
                      <a:cubicBezTo>
                        <a:pt x="379070" y="706706"/>
                        <a:pt x="342862" y="735765"/>
                        <a:pt x="289386" y="757397"/>
                      </a:cubicBezTo>
                      <a:cubicBezTo>
                        <a:pt x="246029" y="774480"/>
                        <a:pt x="199144" y="783764"/>
                        <a:pt x="148824" y="785342"/>
                      </a:cubicBezTo>
                      <a:lnTo>
                        <a:pt x="134805" y="731866"/>
                      </a:lnTo>
                      <a:cubicBezTo>
                        <a:pt x="185961" y="724903"/>
                        <a:pt x="221983" y="717940"/>
                        <a:pt x="242872" y="710977"/>
                      </a:cubicBezTo>
                      <a:cubicBezTo>
                        <a:pt x="284001" y="697051"/>
                        <a:pt x="312225" y="675697"/>
                        <a:pt x="327729" y="647102"/>
                      </a:cubicBezTo>
                      <a:cubicBezTo>
                        <a:pt x="340170" y="623799"/>
                        <a:pt x="346297" y="579328"/>
                        <a:pt x="346297" y="513504"/>
                      </a:cubicBezTo>
                      <a:lnTo>
                        <a:pt x="346297" y="491408"/>
                      </a:lnTo>
                      <a:cubicBezTo>
                        <a:pt x="288272" y="517774"/>
                        <a:pt x="227461" y="530865"/>
                        <a:pt x="163865" y="530865"/>
                      </a:cubicBezTo>
                      <a:cubicBezTo>
                        <a:pt x="122086" y="530865"/>
                        <a:pt x="85228" y="517774"/>
                        <a:pt x="53477" y="491408"/>
                      </a:cubicBezTo>
                      <a:cubicBezTo>
                        <a:pt x="17826" y="462720"/>
                        <a:pt x="0" y="426326"/>
                        <a:pt x="0" y="382227"/>
                      </a:cubicBezTo>
                      <a:lnTo>
                        <a:pt x="0" y="29059"/>
                      </a:lnTo>
                      <a:lnTo>
                        <a:pt x="84857" y="0"/>
                      </a:lnTo>
                      <a:lnTo>
                        <a:pt x="84857" y="355488"/>
                      </a:lnTo>
                      <a:cubicBezTo>
                        <a:pt x="84857" y="393460"/>
                        <a:pt x="97112" y="422705"/>
                        <a:pt x="121622" y="443223"/>
                      </a:cubicBezTo>
                      <a:cubicBezTo>
                        <a:pt x="146132" y="463741"/>
                        <a:pt x="177883" y="473582"/>
                        <a:pt x="216784" y="472839"/>
                      </a:cubicBezTo>
                      <a:cubicBezTo>
                        <a:pt x="255684" y="472004"/>
                        <a:pt x="297370" y="456964"/>
                        <a:pt x="341655" y="427533"/>
                      </a:cubicBezTo>
                      <a:lnTo>
                        <a:pt x="341655" y="12812"/>
                      </a:lnTo>
                      <a:lnTo>
                        <a:pt x="426512" y="12812"/>
                      </a:lnTo>
                      <a:lnTo>
                        <a:pt x="426512" y="47395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9" name="Freeform: Shape 156">
                  <a:extLst>
                    <a:ext uri="{FF2B5EF4-FFF2-40B4-BE49-F238E27FC236}">
                      <a16:creationId xmlns:a16="http://schemas.microsoft.com/office/drawing/2014/main" id="{24A2E175-9CE5-468C-A4EA-4FB7AB9BBAAB}"/>
                    </a:ext>
                  </a:extLst>
                </p:cNvPr>
                <p:cNvSpPr/>
                <p:nvPr/>
              </p:nvSpPr>
              <p:spPr>
                <a:xfrm>
                  <a:off x="9992406" y="8684622"/>
                  <a:ext cx="238125" cy="685800"/>
                </a:xfrm>
                <a:custGeom>
                  <a:avLst/>
                  <a:gdLst>
                    <a:gd name="connsiteX0" fmla="*/ 238230 w 238125"/>
                    <a:gd name="connsiteY0" fmla="*/ 687674 h 685800"/>
                    <a:gd name="connsiteX1" fmla="*/ 210285 w 238125"/>
                    <a:gd name="connsiteY1" fmla="*/ 688880 h 685800"/>
                    <a:gd name="connsiteX2" fmla="*/ 98133 w 238125"/>
                    <a:gd name="connsiteY2" fmla="*/ 654529 h 685800"/>
                    <a:gd name="connsiteX3" fmla="*/ 58118 w 238125"/>
                    <a:gd name="connsiteY3" fmla="*/ 559553 h 685800"/>
                    <a:gd name="connsiteX4" fmla="*/ 58118 w 238125"/>
                    <a:gd name="connsiteY4" fmla="*/ 225325 h 685800"/>
                    <a:gd name="connsiteX5" fmla="*/ 0 w 238125"/>
                    <a:gd name="connsiteY5" fmla="*/ 225325 h 685800"/>
                    <a:gd name="connsiteX6" fmla="*/ 0 w 238125"/>
                    <a:gd name="connsiteY6" fmla="*/ 171942 h 685800"/>
                    <a:gd name="connsiteX7" fmla="*/ 58118 w 238125"/>
                    <a:gd name="connsiteY7" fmla="*/ 171942 h 685800"/>
                    <a:gd name="connsiteX8" fmla="*/ 58118 w 238125"/>
                    <a:gd name="connsiteY8" fmla="*/ 30173 h 685800"/>
                    <a:gd name="connsiteX9" fmla="*/ 142882 w 238125"/>
                    <a:gd name="connsiteY9" fmla="*/ 0 h 685800"/>
                    <a:gd name="connsiteX10" fmla="*/ 142882 w 238125"/>
                    <a:gd name="connsiteY10" fmla="*/ 171942 h 685800"/>
                    <a:gd name="connsiteX11" fmla="*/ 238230 w 238125"/>
                    <a:gd name="connsiteY11" fmla="*/ 171942 h 685800"/>
                    <a:gd name="connsiteX12" fmla="*/ 238230 w 238125"/>
                    <a:gd name="connsiteY12" fmla="*/ 225325 h 685800"/>
                    <a:gd name="connsiteX13" fmla="*/ 142882 w 238125"/>
                    <a:gd name="connsiteY13" fmla="*/ 225325 h 685800"/>
                    <a:gd name="connsiteX14" fmla="*/ 142882 w 238125"/>
                    <a:gd name="connsiteY14" fmla="*/ 557232 h 685800"/>
                    <a:gd name="connsiteX15" fmla="*/ 168506 w 238125"/>
                    <a:gd name="connsiteY15" fmla="*/ 624820 h 685800"/>
                    <a:gd name="connsiteX16" fmla="*/ 238230 w 238125"/>
                    <a:gd name="connsiteY16" fmla="*/ 643481 h 685800"/>
                    <a:gd name="connsiteX17" fmla="*/ 238230 w 238125"/>
                    <a:gd name="connsiteY17" fmla="*/ 687674 h 68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38125" h="685800">
                      <a:moveTo>
                        <a:pt x="238230" y="687674"/>
                      </a:moveTo>
                      <a:cubicBezTo>
                        <a:pt x="228110" y="688509"/>
                        <a:pt x="218826" y="688880"/>
                        <a:pt x="210285" y="688880"/>
                      </a:cubicBezTo>
                      <a:cubicBezTo>
                        <a:pt x="162286" y="688880"/>
                        <a:pt x="124871" y="677461"/>
                        <a:pt x="98133" y="654529"/>
                      </a:cubicBezTo>
                      <a:cubicBezTo>
                        <a:pt x="71488" y="631598"/>
                        <a:pt x="58118" y="599939"/>
                        <a:pt x="58118" y="559553"/>
                      </a:cubicBezTo>
                      <a:lnTo>
                        <a:pt x="58118" y="225325"/>
                      </a:lnTo>
                      <a:lnTo>
                        <a:pt x="0" y="225325"/>
                      </a:lnTo>
                      <a:lnTo>
                        <a:pt x="0" y="171942"/>
                      </a:lnTo>
                      <a:lnTo>
                        <a:pt x="58118" y="171942"/>
                      </a:lnTo>
                      <a:lnTo>
                        <a:pt x="58118" y="30173"/>
                      </a:lnTo>
                      <a:lnTo>
                        <a:pt x="142882" y="0"/>
                      </a:lnTo>
                      <a:lnTo>
                        <a:pt x="142882" y="171942"/>
                      </a:lnTo>
                      <a:lnTo>
                        <a:pt x="238230" y="171942"/>
                      </a:lnTo>
                      <a:lnTo>
                        <a:pt x="238230" y="225325"/>
                      </a:lnTo>
                      <a:lnTo>
                        <a:pt x="142882" y="225325"/>
                      </a:lnTo>
                      <a:lnTo>
                        <a:pt x="142882" y="557232"/>
                      </a:lnTo>
                      <a:cubicBezTo>
                        <a:pt x="142882" y="589076"/>
                        <a:pt x="151424" y="611637"/>
                        <a:pt x="168506" y="624820"/>
                      </a:cubicBezTo>
                      <a:cubicBezTo>
                        <a:pt x="183175" y="635683"/>
                        <a:pt x="206478" y="641903"/>
                        <a:pt x="238230" y="643481"/>
                      </a:cubicBezTo>
                      <a:lnTo>
                        <a:pt x="238230" y="6876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0" name="Freeform: Shape 157">
                  <a:extLst>
                    <a:ext uri="{FF2B5EF4-FFF2-40B4-BE49-F238E27FC236}">
                      <a16:creationId xmlns:a16="http://schemas.microsoft.com/office/drawing/2014/main" id="{408E67FD-34ED-48A3-8AD5-D51DD83B8565}"/>
                    </a:ext>
                  </a:extLst>
                </p:cNvPr>
                <p:cNvSpPr/>
                <p:nvPr/>
              </p:nvSpPr>
              <p:spPr>
                <a:xfrm>
                  <a:off x="10330718" y="8555666"/>
                  <a:ext cx="409575" cy="809625"/>
                </a:xfrm>
                <a:custGeom>
                  <a:avLst/>
                  <a:gdLst>
                    <a:gd name="connsiteX0" fmla="*/ 413700 w 409575"/>
                    <a:gd name="connsiteY0" fmla="*/ 809667 h 809625"/>
                    <a:gd name="connsiteX1" fmla="*/ 328843 w 409575"/>
                    <a:gd name="connsiteY1" fmla="*/ 809667 h 809625"/>
                    <a:gd name="connsiteX2" fmla="*/ 328843 w 409575"/>
                    <a:gd name="connsiteY2" fmla="*/ 482124 h 809625"/>
                    <a:gd name="connsiteX3" fmla="*/ 305540 w 409575"/>
                    <a:gd name="connsiteY3" fmla="*/ 396153 h 809625"/>
                    <a:gd name="connsiteX4" fmla="*/ 230803 w 409575"/>
                    <a:gd name="connsiteY4" fmla="*/ 355488 h 809625"/>
                    <a:gd name="connsiteX5" fmla="*/ 84857 w 409575"/>
                    <a:gd name="connsiteY5" fmla="*/ 417042 h 809625"/>
                    <a:gd name="connsiteX6" fmla="*/ 84857 w 409575"/>
                    <a:gd name="connsiteY6" fmla="*/ 809667 h 809625"/>
                    <a:gd name="connsiteX7" fmla="*/ 0 w 409575"/>
                    <a:gd name="connsiteY7" fmla="*/ 809667 h 809625"/>
                    <a:gd name="connsiteX8" fmla="*/ 0 w 409575"/>
                    <a:gd name="connsiteY8" fmla="*/ 26738 h 809625"/>
                    <a:gd name="connsiteX9" fmla="*/ 84857 w 409575"/>
                    <a:gd name="connsiteY9" fmla="*/ 0 h 809625"/>
                    <a:gd name="connsiteX10" fmla="*/ 84857 w 409575"/>
                    <a:gd name="connsiteY10" fmla="*/ 356602 h 809625"/>
                    <a:gd name="connsiteX11" fmla="*/ 262647 w 409575"/>
                    <a:gd name="connsiteY11" fmla="*/ 297370 h 809625"/>
                    <a:gd name="connsiteX12" fmla="*/ 371828 w 409575"/>
                    <a:gd name="connsiteY12" fmla="*/ 342676 h 809625"/>
                    <a:gd name="connsiteX13" fmla="*/ 413700 w 409575"/>
                    <a:gd name="connsiteY13" fmla="*/ 455385 h 809625"/>
                    <a:gd name="connsiteX14" fmla="*/ 413700 w 409575"/>
                    <a:gd name="connsiteY14" fmla="*/ 809667 h 809625"/>
                    <a:gd name="connsiteX15" fmla="*/ 413700 w 409575"/>
                    <a:gd name="connsiteY15" fmla="*/ 809667 h 809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09575" h="809625">
                      <a:moveTo>
                        <a:pt x="413700" y="809667"/>
                      </a:moveTo>
                      <a:lnTo>
                        <a:pt x="328843" y="809667"/>
                      </a:lnTo>
                      <a:lnTo>
                        <a:pt x="328843" y="482124"/>
                      </a:lnTo>
                      <a:cubicBezTo>
                        <a:pt x="328843" y="448794"/>
                        <a:pt x="321044" y="420106"/>
                        <a:pt x="305540" y="396153"/>
                      </a:cubicBezTo>
                      <a:cubicBezTo>
                        <a:pt x="287622" y="369043"/>
                        <a:pt x="262740" y="355488"/>
                        <a:pt x="230803" y="355488"/>
                      </a:cubicBezTo>
                      <a:cubicBezTo>
                        <a:pt x="191903" y="355488"/>
                        <a:pt x="143254" y="376006"/>
                        <a:pt x="84857" y="417042"/>
                      </a:cubicBezTo>
                      <a:lnTo>
                        <a:pt x="84857" y="809667"/>
                      </a:lnTo>
                      <a:lnTo>
                        <a:pt x="0" y="809667"/>
                      </a:lnTo>
                      <a:lnTo>
                        <a:pt x="0" y="26738"/>
                      </a:lnTo>
                      <a:lnTo>
                        <a:pt x="84857" y="0"/>
                      </a:lnTo>
                      <a:lnTo>
                        <a:pt x="84857" y="356602"/>
                      </a:lnTo>
                      <a:cubicBezTo>
                        <a:pt x="139076" y="317145"/>
                        <a:pt x="198309" y="297370"/>
                        <a:pt x="262647" y="297370"/>
                      </a:cubicBezTo>
                      <a:cubicBezTo>
                        <a:pt x="307582" y="297370"/>
                        <a:pt x="343976" y="312503"/>
                        <a:pt x="371828" y="342676"/>
                      </a:cubicBezTo>
                      <a:cubicBezTo>
                        <a:pt x="399774" y="372850"/>
                        <a:pt x="413700" y="410450"/>
                        <a:pt x="413700" y="455385"/>
                      </a:cubicBezTo>
                      <a:lnTo>
                        <a:pt x="413700" y="809667"/>
                      </a:lnTo>
                      <a:lnTo>
                        <a:pt x="413700" y="809667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1" name="Freeform: Shape 158">
                  <a:extLst>
                    <a:ext uri="{FF2B5EF4-FFF2-40B4-BE49-F238E27FC236}">
                      <a16:creationId xmlns:a16="http://schemas.microsoft.com/office/drawing/2014/main" id="{7ADA3FCD-E67B-4A72-97CC-B407C7CF8A4E}"/>
                    </a:ext>
                  </a:extLst>
                </p:cNvPr>
                <p:cNvSpPr/>
                <p:nvPr/>
              </p:nvSpPr>
              <p:spPr>
                <a:xfrm>
                  <a:off x="10822405" y="8843752"/>
                  <a:ext cx="457200" cy="523875"/>
                </a:xfrm>
                <a:custGeom>
                  <a:avLst/>
                  <a:gdLst>
                    <a:gd name="connsiteX0" fmla="*/ 373035 w 457200"/>
                    <a:gd name="connsiteY0" fmla="*/ 257355 h 523875"/>
                    <a:gd name="connsiteX1" fmla="*/ 342769 w 457200"/>
                    <a:gd name="connsiteY1" fmla="*/ 125243 h 523875"/>
                    <a:gd name="connsiteX2" fmla="*/ 231267 w 457200"/>
                    <a:gd name="connsiteY2" fmla="*/ 58118 h 523875"/>
                    <a:gd name="connsiteX3" fmla="*/ 91820 w 457200"/>
                    <a:gd name="connsiteY3" fmla="*/ 257912 h 523875"/>
                    <a:gd name="connsiteX4" fmla="*/ 120972 w 457200"/>
                    <a:gd name="connsiteY4" fmla="*/ 404694 h 523875"/>
                    <a:gd name="connsiteX5" fmla="*/ 232938 w 457200"/>
                    <a:gd name="connsiteY5" fmla="*/ 478596 h 523875"/>
                    <a:gd name="connsiteX6" fmla="*/ 373035 w 457200"/>
                    <a:gd name="connsiteY6" fmla="*/ 257355 h 523875"/>
                    <a:gd name="connsiteX7" fmla="*/ 465969 w 457200"/>
                    <a:gd name="connsiteY7" fmla="*/ 257912 h 523875"/>
                    <a:gd name="connsiteX8" fmla="*/ 407851 w 457200"/>
                    <a:gd name="connsiteY8" fmla="*/ 447308 h 523875"/>
                    <a:gd name="connsiteX9" fmla="*/ 231267 w 457200"/>
                    <a:gd name="connsiteY9" fmla="*/ 532072 h 523875"/>
                    <a:gd name="connsiteX10" fmla="*/ 56912 w 457200"/>
                    <a:gd name="connsiteY10" fmla="*/ 447308 h 523875"/>
                    <a:gd name="connsiteX11" fmla="*/ 0 w 457200"/>
                    <a:gd name="connsiteY11" fmla="*/ 257912 h 523875"/>
                    <a:gd name="connsiteX12" fmla="*/ 61554 w 457200"/>
                    <a:gd name="connsiteY12" fmla="*/ 77801 h 523875"/>
                    <a:gd name="connsiteX13" fmla="*/ 232381 w 457200"/>
                    <a:gd name="connsiteY13" fmla="*/ 0 h 523875"/>
                    <a:gd name="connsiteX14" fmla="*/ 404415 w 457200"/>
                    <a:gd name="connsiteY14" fmla="*/ 77801 h 523875"/>
                    <a:gd name="connsiteX15" fmla="*/ 465969 w 457200"/>
                    <a:gd name="connsiteY15" fmla="*/ 257912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57200" h="523875">
                      <a:moveTo>
                        <a:pt x="373035" y="257355"/>
                      </a:moveTo>
                      <a:cubicBezTo>
                        <a:pt x="373035" y="204065"/>
                        <a:pt x="362916" y="160058"/>
                        <a:pt x="342769" y="125243"/>
                      </a:cubicBezTo>
                      <a:cubicBezTo>
                        <a:pt x="318816" y="82814"/>
                        <a:pt x="281587" y="60439"/>
                        <a:pt x="231267" y="58118"/>
                      </a:cubicBezTo>
                      <a:cubicBezTo>
                        <a:pt x="138240" y="63503"/>
                        <a:pt x="91820" y="130163"/>
                        <a:pt x="91820" y="257912"/>
                      </a:cubicBezTo>
                      <a:cubicBezTo>
                        <a:pt x="91820" y="316495"/>
                        <a:pt x="101475" y="365422"/>
                        <a:pt x="120972" y="404694"/>
                      </a:cubicBezTo>
                      <a:cubicBezTo>
                        <a:pt x="145853" y="454735"/>
                        <a:pt x="183175" y="479431"/>
                        <a:pt x="232938" y="478596"/>
                      </a:cubicBezTo>
                      <a:cubicBezTo>
                        <a:pt x="326336" y="477853"/>
                        <a:pt x="373035" y="404137"/>
                        <a:pt x="373035" y="257355"/>
                      </a:cubicBezTo>
                      <a:close/>
                      <a:moveTo>
                        <a:pt x="465969" y="257912"/>
                      </a:moveTo>
                      <a:cubicBezTo>
                        <a:pt x="465969" y="333764"/>
                        <a:pt x="446565" y="396895"/>
                        <a:pt x="407851" y="447308"/>
                      </a:cubicBezTo>
                      <a:cubicBezTo>
                        <a:pt x="365237" y="503755"/>
                        <a:pt x="306376" y="532072"/>
                        <a:pt x="231267" y="532072"/>
                      </a:cubicBezTo>
                      <a:cubicBezTo>
                        <a:pt x="156808" y="532072"/>
                        <a:pt x="98783" y="503755"/>
                        <a:pt x="56912" y="447308"/>
                      </a:cubicBezTo>
                      <a:cubicBezTo>
                        <a:pt x="18940" y="396895"/>
                        <a:pt x="0" y="333764"/>
                        <a:pt x="0" y="257912"/>
                      </a:cubicBezTo>
                      <a:cubicBezTo>
                        <a:pt x="0" y="186610"/>
                        <a:pt x="20518" y="126635"/>
                        <a:pt x="61554" y="77801"/>
                      </a:cubicBezTo>
                      <a:cubicBezTo>
                        <a:pt x="104910" y="25995"/>
                        <a:pt x="161915" y="0"/>
                        <a:pt x="232381" y="0"/>
                      </a:cubicBezTo>
                      <a:cubicBezTo>
                        <a:pt x="302848" y="0"/>
                        <a:pt x="360223" y="25995"/>
                        <a:pt x="404415" y="77801"/>
                      </a:cubicBezTo>
                      <a:cubicBezTo>
                        <a:pt x="445451" y="126635"/>
                        <a:pt x="465969" y="186610"/>
                        <a:pt x="465969" y="25791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Freeform: Shape 159">
                  <a:extLst>
                    <a:ext uri="{FF2B5EF4-FFF2-40B4-BE49-F238E27FC236}">
                      <a16:creationId xmlns:a16="http://schemas.microsoft.com/office/drawing/2014/main" id="{34282875-E55B-4AB0-ADE1-56CDD83FE931}"/>
                    </a:ext>
                  </a:extLst>
                </p:cNvPr>
                <p:cNvSpPr/>
                <p:nvPr/>
              </p:nvSpPr>
              <p:spPr>
                <a:xfrm>
                  <a:off x="11364596" y="8843752"/>
                  <a:ext cx="409575" cy="514350"/>
                </a:xfrm>
                <a:custGeom>
                  <a:avLst/>
                  <a:gdLst>
                    <a:gd name="connsiteX0" fmla="*/ 410265 w 409575"/>
                    <a:gd name="connsiteY0" fmla="*/ 521581 h 514350"/>
                    <a:gd name="connsiteX1" fmla="*/ 325408 w 409575"/>
                    <a:gd name="connsiteY1" fmla="*/ 521581 h 514350"/>
                    <a:gd name="connsiteX2" fmla="*/ 325408 w 409575"/>
                    <a:gd name="connsiteY2" fmla="*/ 175470 h 514350"/>
                    <a:gd name="connsiteX3" fmla="*/ 291149 w 409575"/>
                    <a:gd name="connsiteY3" fmla="*/ 86528 h 514350"/>
                    <a:gd name="connsiteX4" fmla="*/ 199887 w 409575"/>
                    <a:gd name="connsiteY4" fmla="*/ 55797 h 514350"/>
                    <a:gd name="connsiteX5" fmla="*/ 84857 w 409575"/>
                    <a:gd name="connsiteY5" fmla="*/ 95255 h 514350"/>
                    <a:gd name="connsiteX6" fmla="*/ 84857 w 409575"/>
                    <a:gd name="connsiteY6" fmla="*/ 521581 h 514350"/>
                    <a:gd name="connsiteX7" fmla="*/ 0 w 409575"/>
                    <a:gd name="connsiteY7" fmla="*/ 521581 h 514350"/>
                    <a:gd name="connsiteX8" fmla="*/ 0 w 409575"/>
                    <a:gd name="connsiteY8" fmla="*/ 84764 h 514350"/>
                    <a:gd name="connsiteX9" fmla="*/ 134805 w 409575"/>
                    <a:gd name="connsiteY9" fmla="*/ 15133 h 514350"/>
                    <a:gd name="connsiteX10" fmla="*/ 237116 w 409575"/>
                    <a:gd name="connsiteY10" fmla="*/ 0 h 514350"/>
                    <a:gd name="connsiteX11" fmla="*/ 294027 w 409575"/>
                    <a:gd name="connsiteY11" fmla="*/ 5849 h 514350"/>
                    <a:gd name="connsiteX12" fmla="*/ 375356 w 409575"/>
                    <a:gd name="connsiteY12" fmla="*/ 48834 h 514350"/>
                    <a:gd name="connsiteX13" fmla="*/ 410265 w 409575"/>
                    <a:gd name="connsiteY13" fmla="*/ 132484 h 514350"/>
                    <a:gd name="connsiteX14" fmla="*/ 410265 w 409575"/>
                    <a:gd name="connsiteY14" fmla="*/ 521581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09575" h="514350">
                      <a:moveTo>
                        <a:pt x="410265" y="521581"/>
                      </a:moveTo>
                      <a:lnTo>
                        <a:pt x="325408" y="521581"/>
                      </a:lnTo>
                      <a:lnTo>
                        <a:pt x="325408" y="175470"/>
                      </a:lnTo>
                      <a:cubicBezTo>
                        <a:pt x="325408" y="137498"/>
                        <a:pt x="313988" y="107881"/>
                        <a:pt x="291149" y="86528"/>
                      </a:cubicBezTo>
                      <a:cubicBezTo>
                        <a:pt x="268310" y="65267"/>
                        <a:pt x="237859" y="54962"/>
                        <a:pt x="199887" y="55797"/>
                      </a:cubicBezTo>
                      <a:cubicBezTo>
                        <a:pt x="159594" y="56540"/>
                        <a:pt x="121250" y="69724"/>
                        <a:pt x="84857" y="95255"/>
                      </a:cubicBezTo>
                      <a:lnTo>
                        <a:pt x="84857" y="521581"/>
                      </a:lnTo>
                      <a:lnTo>
                        <a:pt x="0" y="521581"/>
                      </a:lnTo>
                      <a:lnTo>
                        <a:pt x="0" y="84764"/>
                      </a:lnTo>
                      <a:cubicBezTo>
                        <a:pt x="48834" y="49206"/>
                        <a:pt x="93769" y="25995"/>
                        <a:pt x="134805" y="15133"/>
                      </a:cubicBezTo>
                      <a:cubicBezTo>
                        <a:pt x="173520" y="5013"/>
                        <a:pt x="207685" y="0"/>
                        <a:pt x="237116" y="0"/>
                      </a:cubicBezTo>
                      <a:cubicBezTo>
                        <a:pt x="257263" y="0"/>
                        <a:pt x="276202" y="1950"/>
                        <a:pt x="294027" y="5849"/>
                      </a:cubicBezTo>
                      <a:cubicBezTo>
                        <a:pt x="327357" y="13555"/>
                        <a:pt x="354467" y="27852"/>
                        <a:pt x="375356" y="48834"/>
                      </a:cubicBezTo>
                      <a:cubicBezTo>
                        <a:pt x="398659" y="72045"/>
                        <a:pt x="410265" y="99897"/>
                        <a:pt x="410265" y="132484"/>
                      </a:cubicBezTo>
                      <a:lnTo>
                        <a:pt x="410265" y="52158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3" name="Freeform: Shape 160">
                  <a:extLst>
                    <a:ext uri="{FF2B5EF4-FFF2-40B4-BE49-F238E27FC236}">
                      <a16:creationId xmlns:a16="http://schemas.microsoft.com/office/drawing/2014/main" id="{12BA2689-A9BA-41D7-A433-37BA1EF4BC6E}"/>
                    </a:ext>
                  </a:extLst>
                </p:cNvPr>
                <p:cNvSpPr/>
                <p:nvPr/>
              </p:nvSpPr>
              <p:spPr>
                <a:xfrm>
                  <a:off x="7578008" y="8585531"/>
                  <a:ext cx="781050" cy="790575"/>
                </a:xfrm>
                <a:custGeom>
                  <a:avLst/>
                  <a:gdLst>
                    <a:gd name="connsiteX0" fmla="*/ 523101 w 781050"/>
                    <a:gd name="connsiteY0" fmla="*/ 9 h 790575"/>
                    <a:gd name="connsiteX1" fmla="*/ 401062 w 781050"/>
                    <a:gd name="connsiteY1" fmla="*/ 10427 h 790575"/>
                    <a:gd name="connsiteX2" fmla="*/ 273368 w 781050"/>
                    <a:gd name="connsiteY2" fmla="*/ 143181 h 790575"/>
                    <a:gd name="connsiteX3" fmla="*/ 273368 w 781050"/>
                    <a:gd name="connsiteY3" fmla="*/ 240515 h 790575"/>
                    <a:gd name="connsiteX4" fmla="*/ 528757 w 781050"/>
                    <a:gd name="connsiteY4" fmla="*/ 240515 h 790575"/>
                    <a:gd name="connsiteX5" fmla="*/ 528757 w 781050"/>
                    <a:gd name="connsiteY5" fmla="*/ 272960 h 790575"/>
                    <a:gd name="connsiteX6" fmla="*/ 273368 w 781050"/>
                    <a:gd name="connsiteY6" fmla="*/ 272960 h 790575"/>
                    <a:gd name="connsiteX7" fmla="*/ 177523 w 781050"/>
                    <a:gd name="connsiteY7" fmla="*/ 272960 h 790575"/>
                    <a:gd name="connsiteX8" fmla="*/ 17979 w 781050"/>
                    <a:gd name="connsiteY8" fmla="*/ 402440 h 790575"/>
                    <a:gd name="connsiteX9" fmla="*/ 17979 w 781050"/>
                    <a:gd name="connsiteY9" fmla="*/ 661996 h 790575"/>
                    <a:gd name="connsiteX10" fmla="*/ 153710 w 781050"/>
                    <a:gd name="connsiteY10" fmla="*/ 791477 h 790575"/>
                    <a:gd name="connsiteX11" fmla="*/ 241519 w 781050"/>
                    <a:gd name="connsiteY11" fmla="*/ 791477 h 790575"/>
                    <a:gd name="connsiteX12" fmla="*/ 241519 w 781050"/>
                    <a:gd name="connsiteY12" fmla="*/ 674795 h 790575"/>
                    <a:gd name="connsiteX13" fmla="*/ 401062 w 781050"/>
                    <a:gd name="connsiteY13" fmla="*/ 516145 h 790575"/>
                    <a:gd name="connsiteX14" fmla="*/ 656154 w 781050"/>
                    <a:gd name="connsiteY14" fmla="*/ 516145 h 790575"/>
                    <a:gd name="connsiteX15" fmla="*/ 783848 w 781050"/>
                    <a:gd name="connsiteY15" fmla="*/ 386367 h 790575"/>
                    <a:gd name="connsiteX16" fmla="*/ 783848 w 781050"/>
                    <a:gd name="connsiteY16" fmla="*/ 143181 h 790575"/>
                    <a:gd name="connsiteX17" fmla="*/ 656154 w 781050"/>
                    <a:gd name="connsiteY17" fmla="*/ 10427 h 790575"/>
                    <a:gd name="connsiteX18" fmla="*/ 523101 w 781050"/>
                    <a:gd name="connsiteY18" fmla="*/ 9 h 790575"/>
                    <a:gd name="connsiteX19" fmla="*/ 384989 w 781050"/>
                    <a:gd name="connsiteY19" fmla="*/ 78292 h 790575"/>
                    <a:gd name="connsiteX20" fmla="*/ 432912 w 781050"/>
                    <a:gd name="connsiteY20" fmla="*/ 127108 h 790575"/>
                    <a:gd name="connsiteX21" fmla="*/ 384989 w 781050"/>
                    <a:gd name="connsiteY21" fmla="*/ 175626 h 790575"/>
                    <a:gd name="connsiteX22" fmla="*/ 337066 w 781050"/>
                    <a:gd name="connsiteY22" fmla="*/ 127108 h 790575"/>
                    <a:gd name="connsiteX23" fmla="*/ 384989 w 781050"/>
                    <a:gd name="connsiteY23" fmla="*/ 78292 h 79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81050" h="790575">
                      <a:moveTo>
                        <a:pt x="523101" y="9"/>
                      </a:moveTo>
                      <a:cubicBezTo>
                        <a:pt x="479442" y="212"/>
                        <a:pt x="437749" y="3935"/>
                        <a:pt x="401062" y="10427"/>
                      </a:cubicBezTo>
                      <a:cubicBezTo>
                        <a:pt x="292990" y="29520"/>
                        <a:pt x="273368" y="69483"/>
                        <a:pt x="273368" y="143181"/>
                      </a:cubicBezTo>
                      <a:lnTo>
                        <a:pt x="273368" y="240515"/>
                      </a:lnTo>
                      <a:lnTo>
                        <a:pt x="528757" y="240515"/>
                      </a:lnTo>
                      <a:lnTo>
                        <a:pt x="528757" y="272960"/>
                      </a:lnTo>
                      <a:lnTo>
                        <a:pt x="273368" y="272960"/>
                      </a:lnTo>
                      <a:lnTo>
                        <a:pt x="177523" y="272960"/>
                      </a:lnTo>
                      <a:cubicBezTo>
                        <a:pt x="103299" y="272960"/>
                        <a:pt x="38307" y="317572"/>
                        <a:pt x="17979" y="402440"/>
                      </a:cubicBezTo>
                      <a:cubicBezTo>
                        <a:pt x="-5470" y="499719"/>
                        <a:pt x="-6510" y="560422"/>
                        <a:pt x="17979" y="661996"/>
                      </a:cubicBezTo>
                      <a:cubicBezTo>
                        <a:pt x="36133" y="737604"/>
                        <a:pt x="79487" y="791477"/>
                        <a:pt x="153710" y="791477"/>
                      </a:cubicBezTo>
                      <a:lnTo>
                        <a:pt x="241519" y="791477"/>
                      </a:lnTo>
                      <a:lnTo>
                        <a:pt x="241519" y="674795"/>
                      </a:lnTo>
                      <a:cubicBezTo>
                        <a:pt x="241519" y="590500"/>
                        <a:pt x="314453" y="516145"/>
                        <a:pt x="401062" y="516145"/>
                      </a:cubicBezTo>
                      <a:lnTo>
                        <a:pt x="656154" y="516145"/>
                      </a:lnTo>
                      <a:cubicBezTo>
                        <a:pt x="727162" y="516145"/>
                        <a:pt x="783848" y="457679"/>
                        <a:pt x="783848" y="386367"/>
                      </a:cubicBezTo>
                      <a:lnTo>
                        <a:pt x="783848" y="143181"/>
                      </a:lnTo>
                      <a:cubicBezTo>
                        <a:pt x="783848" y="73970"/>
                        <a:pt x="725460" y="21978"/>
                        <a:pt x="656154" y="10427"/>
                      </a:cubicBezTo>
                      <a:cubicBezTo>
                        <a:pt x="612282" y="3124"/>
                        <a:pt x="566761" y="-194"/>
                        <a:pt x="523101" y="9"/>
                      </a:cubicBezTo>
                      <a:close/>
                      <a:moveTo>
                        <a:pt x="384989" y="78292"/>
                      </a:moveTo>
                      <a:cubicBezTo>
                        <a:pt x="411369" y="78292"/>
                        <a:pt x="432912" y="100187"/>
                        <a:pt x="432912" y="127108"/>
                      </a:cubicBezTo>
                      <a:cubicBezTo>
                        <a:pt x="432912" y="153934"/>
                        <a:pt x="411369" y="175626"/>
                        <a:pt x="384989" y="175626"/>
                      </a:cubicBezTo>
                      <a:cubicBezTo>
                        <a:pt x="358514" y="175626"/>
                        <a:pt x="337066" y="153934"/>
                        <a:pt x="337066" y="127108"/>
                      </a:cubicBezTo>
                      <a:cubicBezTo>
                        <a:pt x="337066" y="100187"/>
                        <a:pt x="358514" y="78292"/>
                        <a:pt x="384989" y="782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Freeform: Shape 161">
                  <a:extLst>
                    <a:ext uri="{FF2B5EF4-FFF2-40B4-BE49-F238E27FC236}">
                      <a16:creationId xmlns:a16="http://schemas.microsoft.com/office/drawing/2014/main" id="{CEF1E1AA-A7E4-4589-AB82-5590A3114652}"/>
                    </a:ext>
                  </a:extLst>
                </p:cNvPr>
                <p:cNvSpPr/>
                <p:nvPr/>
              </p:nvSpPr>
              <p:spPr>
                <a:xfrm>
                  <a:off x="7851376" y="8858490"/>
                  <a:ext cx="781050" cy="790575"/>
                </a:xfrm>
                <a:custGeom>
                  <a:avLst/>
                  <a:gdLst>
                    <a:gd name="connsiteX0" fmla="*/ 542330 w 781050"/>
                    <a:gd name="connsiteY0" fmla="*/ 0 h 790575"/>
                    <a:gd name="connsiteX1" fmla="*/ 542330 w 781050"/>
                    <a:gd name="connsiteY1" fmla="*/ 113407 h 790575"/>
                    <a:gd name="connsiteX2" fmla="*/ 382786 w 781050"/>
                    <a:gd name="connsiteY2" fmla="*/ 275332 h 790575"/>
                    <a:gd name="connsiteX3" fmla="*/ 127695 w 781050"/>
                    <a:gd name="connsiteY3" fmla="*/ 275332 h 790575"/>
                    <a:gd name="connsiteX4" fmla="*/ 0 w 781050"/>
                    <a:gd name="connsiteY4" fmla="*/ 405110 h 790575"/>
                    <a:gd name="connsiteX5" fmla="*/ 0 w 781050"/>
                    <a:gd name="connsiteY5" fmla="*/ 648295 h 790575"/>
                    <a:gd name="connsiteX6" fmla="*/ 127695 w 781050"/>
                    <a:gd name="connsiteY6" fmla="*/ 778073 h 790575"/>
                    <a:gd name="connsiteX7" fmla="*/ 382786 w 781050"/>
                    <a:gd name="connsiteY7" fmla="*/ 778073 h 790575"/>
                    <a:gd name="connsiteX8" fmla="*/ 510480 w 781050"/>
                    <a:gd name="connsiteY8" fmla="*/ 648295 h 790575"/>
                    <a:gd name="connsiteX9" fmla="*/ 510480 w 781050"/>
                    <a:gd name="connsiteY9" fmla="*/ 550962 h 790575"/>
                    <a:gd name="connsiteX10" fmla="*/ 255389 w 781050"/>
                    <a:gd name="connsiteY10" fmla="*/ 550962 h 790575"/>
                    <a:gd name="connsiteX11" fmla="*/ 255389 w 781050"/>
                    <a:gd name="connsiteY11" fmla="*/ 518517 h 790575"/>
                    <a:gd name="connsiteX12" fmla="*/ 510480 w 781050"/>
                    <a:gd name="connsiteY12" fmla="*/ 518517 h 790575"/>
                    <a:gd name="connsiteX13" fmla="*/ 638175 w 781050"/>
                    <a:gd name="connsiteY13" fmla="*/ 518517 h 790575"/>
                    <a:gd name="connsiteX14" fmla="*/ 765869 w 781050"/>
                    <a:gd name="connsiteY14" fmla="*/ 389037 h 790575"/>
                    <a:gd name="connsiteX15" fmla="*/ 765869 w 781050"/>
                    <a:gd name="connsiteY15" fmla="*/ 129480 h 790575"/>
                    <a:gd name="connsiteX16" fmla="*/ 638175 w 781050"/>
                    <a:gd name="connsiteY16" fmla="*/ 0 h 790575"/>
                    <a:gd name="connsiteX17" fmla="*/ 542330 w 781050"/>
                    <a:gd name="connsiteY17" fmla="*/ 0 h 790575"/>
                    <a:gd name="connsiteX18" fmla="*/ 398859 w 781050"/>
                    <a:gd name="connsiteY18" fmla="*/ 615851 h 790575"/>
                    <a:gd name="connsiteX19" fmla="*/ 446782 w 781050"/>
                    <a:gd name="connsiteY19" fmla="*/ 664369 h 790575"/>
                    <a:gd name="connsiteX20" fmla="*/ 398859 w 781050"/>
                    <a:gd name="connsiteY20" fmla="*/ 713184 h 790575"/>
                    <a:gd name="connsiteX21" fmla="*/ 350937 w 781050"/>
                    <a:gd name="connsiteY21" fmla="*/ 664369 h 790575"/>
                    <a:gd name="connsiteX22" fmla="*/ 398859 w 781050"/>
                    <a:gd name="connsiteY22" fmla="*/ 615851 h 79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781050" h="790575">
                      <a:moveTo>
                        <a:pt x="542330" y="0"/>
                      </a:moveTo>
                      <a:lnTo>
                        <a:pt x="542330" y="113407"/>
                      </a:lnTo>
                      <a:cubicBezTo>
                        <a:pt x="542330" y="201330"/>
                        <a:pt x="467788" y="275332"/>
                        <a:pt x="382786" y="275332"/>
                      </a:cubicBezTo>
                      <a:lnTo>
                        <a:pt x="127695" y="275332"/>
                      </a:lnTo>
                      <a:cubicBezTo>
                        <a:pt x="57821" y="275332"/>
                        <a:pt x="0" y="335135"/>
                        <a:pt x="0" y="405110"/>
                      </a:cubicBezTo>
                      <a:lnTo>
                        <a:pt x="0" y="648295"/>
                      </a:lnTo>
                      <a:cubicBezTo>
                        <a:pt x="0" y="717507"/>
                        <a:pt x="60185" y="758217"/>
                        <a:pt x="127695" y="778073"/>
                      </a:cubicBezTo>
                      <a:cubicBezTo>
                        <a:pt x="208536" y="801844"/>
                        <a:pt x="286059" y="806140"/>
                        <a:pt x="382786" y="778073"/>
                      </a:cubicBezTo>
                      <a:cubicBezTo>
                        <a:pt x="447081" y="759458"/>
                        <a:pt x="510481" y="721994"/>
                        <a:pt x="510480" y="648295"/>
                      </a:cubicBezTo>
                      <a:lnTo>
                        <a:pt x="510480" y="550962"/>
                      </a:lnTo>
                      <a:lnTo>
                        <a:pt x="255389" y="550962"/>
                      </a:lnTo>
                      <a:lnTo>
                        <a:pt x="255389" y="518517"/>
                      </a:lnTo>
                      <a:lnTo>
                        <a:pt x="510480" y="518517"/>
                      </a:lnTo>
                      <a:lnTo>
                        <a:pt x="638175" y="518517"/>
                      </a:lnTo>
                      <a:cubicBezTo>
                        <a:pt x="712398" y="518517"/>
                        <a:pt x="740057" y="466745"/>
                        <a:pt x="765869" y="389037"/>
                      </a:cubicBezTo>
                      <a:cubicBezTo>
                        <a:pt x="792533" y="309037"/>
                        <a:pt x="791399" y="232105"/>
                        <a:pt x="765869" y="129480"/>
                      </a:cubicBezTo>
                      <a:cubicBezTo>
                        <a:pt x="747526" y="55591"/>
                        <a:pt x="712493" y="0"/>
                        <a:pt x="638175" y="0"/>
                      </a:cubicBezTo>
                      <a:lnTo>
                        <a:pt x="542330" y="0"/>
                      </a:lnTo>
                      <a:close/>
                      <a:moveTo>
                        <a:pt x="398859" y="615851"/>
                      </a:moveTo>
                      <a:cubicBezTo>
                        <a:pt x="425334" y="615851"/>
                        <a:pt x="446782" y="637543"/>
                        <a:pt x="446782" y="664369"/>
                      </a:cubicBezTo>
                      <a:cubicBezTo>
                        <a:pt x="446782" y="691290"/>
                        <a:pt x="425334" y="713184"/>
                        <a:pt x="398859" y="713184"/>
                      </a:cubicBezTo>
                      <a:cubicBezTo>
                        <a:pt x="372479" y="713184"/>
                        <a:pt x="350937" y="691290"/>
                        <a:pt x="350937" y="664369"/>
                      </a:cubicBezTo>
                      <a:cubicBezTo>
                        <a:pt x="350937" y="637543"/>
                        <a:pt x="372479" y="615851"/>
                        <a:pt x="398859" y="61585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Freeform: Shape 162">
                  <a:extLst>
                    <a:ext uri="{FF2B5EF4-FFF2-40B4-BE49-F238E27FC236}">
                      <a16:creationId xmlns:a16="http://schemas.microsoft.com/office/drawing/2014/main" id="{055694E0-1415-40C4-8A2D-7E14332B3EB6}"/>
                    </a:ext>
                  </a:extLst>
                </p:cNvPr>
                <p:cNvSpPr/>
                <p:nvPr/>
              </p:nvSpPr>
              <p:spPr>
                <a:xfrm>
                  <a:off x="11904862" y="8676480"/>
                  <a:ext cx="190500" cy="95250"/>
                </a:xfrm>
                <a:custGeom>
                  <a:avLst/>
                  <a:gdLst>
                    <a:gd name="connsiteX0" fmla="*/ 35244 w 190500"/>
                    <a:gd name="connsiteY0" fmla="*/ 104431 h 95250"/>
                    <a:gd name="connsiteX1" fmla="*/ 50121 w 190500"/>
                    <a:gd name="connsiteY1" fmla="*/ 104431 h 95250"/>
                    <a:gd name="connsiteX2" fmla="*/ 50121 w 190500"/>
                    <a:gd name="connsiteY2" fmla="*/ 11122 h 95250"/>
                    <a:gd name="connsiteX3" fmla="*/ 85365 w 190500"/>
                    <a:gd name="connsiteY3" fmla="*/ 11122 h 95250"/>
                    <a:gd name="connsiteX4" fmla="*/ 85365 w 190500"/>
                    <a:gd name="connsiteY4" fmla="*/ 0 h 95250"/>
                    <a:gd name="connsiteX5" fmla="*/ 0 w 190500"/>
                    <a:gd name="connsiteY5" fmla="*/ 0 h 95250"/>
                    <a:gd name="connsiteX6" fmla="*/ 0 w 190500"/>
                    <a:gd name="connsiteY6" fmla="*/ 11122 h 95250"/>
                    <a:gd name="connsiteX7" fmla="*/ 35244 w 190500"/>
                    <a:gd name="connsiteY7" fmla="*/ 11122 h 95250"/>
                    <a:gd name="connsiteX8" fmla="*/ 35244 w 190500"/>
                    <a:gd name="connsiteY8" fmla="*/ 104431 h 95250"/>
                    <a:gd name="connsiteX9" fmla="*/ 98556 w 190500"/>
                    <a:gd name="connsiteY9" fmla="*/ 104431 h 95250"/>
                    <a:gd name="connsiteX10" fmla="*/ 111267 w 190500"/>
                    <a:gd name="connsiteY10" fmla="*/ 104431 h 95250"/>
                    <a:gd name="connsiteX11" fmla="*/ 111267 w 190500"/>
                    <a:gd name="connsiteY11" fmla="*/ 19211 h 95250"/>
                    <a:gd name="connsiteX12" fmla="*/ 138856 w 190500"/>
                    <a:gd name="connsiteY12" fmla="*/ 104420 h 95250"/>
                    <a:gd name="connsiteX13" fmla="*/ 153007 w 190500"/>
                    <a:gd name="connsiteY13" fmla="*/ 104420 h 95250"/>
                    <a:gd name="connsiteX14" fmla="*/ 181755 w 190500"/>
                    <a:gd name="connsiteY14" fmla="*/ 19500 h 95250"/>
                    <a:gd name="connsiteX15" fmla="*/ 181755 w 190500"/>
                    <a:gd name="connsiteY15" fmla="*/ 104431 h 95250"/>
                    <a:gd name="connsiteX16" fmla="*/ 195621 w 190500"/>
                    <a:gd name="connsiteY16" fmla="*/ 104431 h 95250"/>
                    <a:gd name="connsiteX17" fmla="*/ 195621 w 190500"/>
                    <a:gd name="connsiteY17" fmla="*/ 0 h 95250"/>
                    <a:gd name="connsiteX18" fmla="*/ 177277 w 190500"/>
                    <a:gd name="connsiteY18" fmla="*/ 0 h 95250"/>
                    <a:gd name="connsiteX19" fmla="*/ 145861 w 190500"/>
                    <a:gd name="connsiteY19" fmla="*/ 89467 h 95250"/>
                    <a:gd name="connsiteX20" fmla="*/ 119067 w 190500"/>
                    <a:gd name="connsiteY20" fmla="*/ 0 h 95250"/>
                    <a:gd name="connsiteX21" fmla="*/ 98556 w 190500"/>
                    <a:gd name="connsiteY21" fmla="*/ 0 h 95250"/>
                    <a:gd name="connsiteX22" fmla="*/ 98556 w 190500"/>
                    <a:gd name="connsiteY22" fmla="*/ 104431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90500" h="95250">
                      <a:moveTo>
                        <a:pt x="35244" y="104431"/>
                      </a:moveTo>
                      <a:lnTo>
                        <a:pt x="50121" y="104431"/>
                      </a:lnTo>
                      <a:lnTo>
                        <a:pt x="50121" y="11122"/>
                      </a:lnTo>
                      <a:lnTo>
                        <a:pt x="85365" y="11122"/>
                      </a:lnTo>
                      <a:lnTo>
                        <a:pt x="85365" y="0"/>
                      </a:lnTo>
                      <a:lnTo>
                        <a:pt x="0" y="0"/>
                      </a:lnTo>
                      <a:lnTo>
                        <a:pt x="0" y="11122"/>
                      </a:lnTo>
                      <a:lnTo>
                        <a:pt x="35244" y="11122"/>
                      </a:lnTo>
                      <a:lnTo>
                        <a:pt x="35244" y="104431"/>
                      </a:lnTo>
                      <a:moveTo>
                        <a:pt x="98556" y="104431"/>
                      </a:moveTo>
                      <a:lnTo>
                        <a:pt x="111267" y="104431"/>
                      </a:lnTo>
                      <a:lnTo>
                        <a:pt x="111267" y="19211"/>
                      </a:lnTo>
                      <a:lnTo>
                        <a:pt x="138856" y="104420"/>
                      </a:lnTo>
                      <a:lnTo>
                        <a:pt x="153007" y="104420"/>
                      </a:lnTo>
                      <a:lnTo>
                        <a:pt x="181755" y="19500"/>
                      </a:lnTo>
                      <a:lnTo>
                        <a:pt x="181755" y="104431"/>
                      </a:lnTo>
                      <a:lnTo>
                        <a:pt x="195621" y="104431"/>
                      </a:lnTo>
                      <a:lnTo>
                        <a:pt x="195621" y="0"/>
                      </a:lnTo>
                      <a:lnTo>
                        <a:pt x="177277" y="0"/>
                      </a:lnTo>
                      <a:lnTo>
                        <a:pt x="145861" y="89467"/>
                      </a:lnTo>
                      <a:lnTo>
                        <a:pt x="119067" y="0"/>
                      </a:lnTo>
                      <a:lnTo>
                        <a:pt x="98556" y="0"/>
                      </a:lnTo>
                      <a:lnTo>
                        <a:pt x="98556" y="104431"/>
                      </a:ln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3" name="Graphic 10">
                <a:extLst>
                  <a:ext uri="{FF2B5EF4-FFF2-40B4-BE49-F238E27FC236}">
                    <a16:creationId xmlns:a16="http://schemas.microsoft.com/office/drawing/2014/main" id="{6EDCF6EB-C945-4CA1-B440-F64D67C8A841}"/>
                  </a:ext>
                </a:extLst>
              </p:cNvPr>
              <p:cNvGrpSpPr/>
              <p:nvPr/>
            </p:nvGrpSpPr>
            <p:grpSpPr>
              <a:xfrm>
                <a:off x="5932123" y="3407475"/>
                <a:ext cx="353692" cy="646922"/>
                <a:chOff x="1598943" y="6014644"/>
                <a:chExt cx="2228850" cy="4076700"/>
              </a:xfrm>
              <a:solidFill>
                <a:srgbClr val="0078D4"/>
              </a:solidFill>
            </p:grpSpPr>
            <p:sp>
              <p:nvSpPr>
                <p:cNvPr id="64" name="Freeform: Shape 164">
                  <a:extLst>
                    <a:ext uri="{FF2B5EF4-FFF2-40B4-BE49-F238E27FC236}">
                      <a16:creationId xmlns:a16="http://schemas.microsoft.com/office/drawing/2014/main" id="{5F0F5042-A55A-4F58-8359-75EB91236558}"/>
                    </a:ext>
                  </a:extLst>
                </p:cNvPr>
                <p:cNvSpPr/>
                <p:nvPr/>
              </p:nvSpPr>
              <p:spPr>
                <a:xfrm>
                  <a:off x="3701982" y="9200437"/>
                  <a:ext cx="104013" cy="44473"/>
                </a:xfrm>
                <a:custGeom>
                  <a:avLst/>
                  <a:gdLst>
                    <a:gd name="connsiteX0" fmla="*/ 15141 w 104013"/>
                    <a:gd name="connsiteY0" fmla="*/ 8450 h 44473"/>
                    <a:gd name="connsiteX1" fmla="*/ 0 w 104013"/>
                    <a:gd name="connsiteY1" fmla="*/ 8450 h 44473"/>
                    <a:gd name="connsiteX2" fmla="*/ 0 w 104013"/>
                    <a:gd name="connsiteY2" fmla="*/ 0 h 44473"/>
                    <a:gd name="connsiteX3" fmla="*/ 40758 w 104013"/>
                    <a:gd name="connsiteY3" fmla="*/ 0 h 44473"/>
                    <a:gd name="connsiteX4" fmla="*/ 40758 w 104013"/>
                    <a:gd name="connsiteY4" fmla="*/ 8450 h 44473"/>
                    <a:gd name="connsiteX5" fmla="*/ 25721 w 104013"/>
                    <a:gd name="connsiteY5" fmla="*/ 8450 h 44473"/>
                    <a:gd name="connsiteX6" fmla="*/ 25721 w 104013"/>
                    <a:gd name="connsiteY6" fmla="*/ 50610 h 44473"/>
                    <a:gd name="connsiteX7" fmla="*/ 15141 w 104013"/>
                    <a:gd name="connsiteY7" fmla="*/ 50610 h 44473"/>
                    <a:gd name="connsiteX8" fmla="*/ 15141 w 104013"/>
                    <a:gd name="connsiteY8" fmla="*/ 8450 h 44473"/>
                    <a:gd name="connsiteX9" fmla="*/ 96435 w 104013"/>
                    <a:gd name="connsiteY9" fmla="*/ 10651 h 44473"/>
                    <a:gd name="connsiteX10" fmla="*/ 96197 w 104013"/>
                    <a:gd name="connsiteY10" fmla="*/ 10651 h 44473"/>
                    <a:gd name="connsiteX11" fmla="*/ 81197 w 104013"/>
                    <a:gd name="connsiteY11" fmla="*/ 50618 h 44473"/>
                    <a:gd name="connsiteX12" fmla="*/ 74332 w 104013"/>
                    <a:gd name="connsiteY12" fmla="*/ 50618 h 44473"/>
                    <a:gd name="connsiteX13" fmla="*/ 59429 w 104013"/>
                    <a:gd name="connsiteY13" fmla="*/ 10651 h 44473"/>
                    <a:gd name="connsiteX14" fmla="*/ 59243 w 104013"/>
                    <a:gd name="connsiteY14" fmla="*/ 10651 h 44473"/>
                    <a:gd name="connsiteX15" fmla="*/ 59243 w 104013"/>
                    <a:gd name="connsiteY15" fmla="*/ 50618 h 44473"/>
                    <a:gd name="connsiteX16" fmla="*/ 49272 w 104013"/>
                    <a:gd name="connsiteY16" fmla="*/ 50618 h 44473"/>
                    <a:gd name="connsiteX17" fmla="*/ 49272 w 104013"/>
                    <a:gd name="connsiteY17" fmla="*/ 7 h 44473"/>
                    <a:gd name="connsiteX18" fmla="*/ 63946 w 104013"/>
                    <a:gd name="connsiteY18" fmla="*/ 7 h 44473"/>
                    <a:gd name="connsiteX19" fmla="*/ 77764 w 104013"/>
                    <a:gd name="connsiteY19" fmla="*/ 35845 h 44473"/>
                    <a:gd name="connsiteX20" fmla="*/ 91539 w 104013"/>
                    <a:gd name="connsiteY20" fmla="*/ 7 h 44473"/>
                    <a:gd name="connsiteX21" fmla="*/ 106160 w 104013"/>
                    <a:gd name="connsiteY21" fmla="*/ 7 h 44473"/>
                    <a:gd name="connsiteX22" fmla="*/ 106160 w 104013"/>
                    <a:gd name="connsiteY22" fmla="*/ 50618 h 44473"/>
                    <a:gd name="connsiteX23" fmla="*/ 96428 w 104013"/>
                    <a:gd name="connsiteY23" fmla="*/ 50618 h 44473"/>
                    <a:gd name="connsiteX24" fmla="*/ 96428 w 104013"/>
                    <a:gd name="connsiteY24" fmla="*/ 10651 h 44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4013" h="44473">
                      <a:moveTo>
                        <a:pt x="15141" y="8450"/>
                      </a:moveTo>
                      <a:lnTo>
                        <a:pt x="0" y="8450"/>
                      </a:lnTo>
                      <a:lnTo>
                        <a:pt x="0" y="0"/>
                      </a:lnTo>
                      <a:lnTo>
                        <a:pt x="40758" y="0"/>
                      </a:lnTo>
                      <a:lnTo>
                        <a:pt x="40758" y="8450"/>
                      </a:lnTo>
                      <a:lnTo>
                        <a:pt x="25721" y="8450"/>
                      </a:lnTo>
                      <a:lnTo>
                        <a:pt x="25721" y="50610"/>
                      </a:lnTo>
                      <a:lnTo>
                        <a:pt x="15141" y="50610"/>
                      </a:lnTo>
                      <a:lnTo>
                        <a:pt x="15141" y="8450"/>
                      </a:lnTo>
                      <a:close/>
                      <a:moveTo>
                        <a:pt x="96435" y="10651"/>
                      </a:moveTo>
                      <a:lnTo>
                        <a:pt x="96197" y="10651"/>
                      </a:lnTo>
                      <a:lnTo>
                        <a:pt x="81197" y="50618"/>
                      </a:lnTo>
                      <a:lnTo>
                        <a:pt x="74332" y="50618"/>
                      </a:lnTo>
                      <a:lnTo>
                        <a:pt x="59429" y="10651"/>
                      </a:lnTo>
                      <a:lnTo>
                        <a:pt x="59243" y="10651"/>
                      </a:lnTo>
                      <a:lnTo>
                        <a:pt x="59243" y="50618"/>
                      </a:lnTo>
                      <a:lnTo>
                        <a:pt x="49272" y="50618"/>
                      </a:lnTo>
                      <a:lnTo>
                        <a:pt x="49272" y="7"/>
                      </a:lnTo>
                      <a:lnTo>
                        <a:pt x="63946" y="7"/>
                      </a:lnTo>
                      <a:lnTo>
                        <a:pt x="77764" y="35845"/>
                      </a:lnTo>
                      <a:lnTo>
                        <a:pt x="91539" y="7"/>
                      </a:lnTo>
                      <a:lnTo>
                        <a:pt x="106160" y="7"/>
                      </a:lnTo>
                      <a:lnTo>
                        <a:pt x="106160" y="50618"/>
                      </a:lnTo>
                      <a:lnTo>
                        <a:pt x="96428" y="50618"/>
                      </a:lnTo>
                      <a:lnTo>
                        <a:pt x="96428" y="10651"/>
                      </a:lnTo>
                      <a:close/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Freeform: Shape 165">
                  <a:extLst>
                    <a:ext uri="{FF2B5EF4-FFF2-40B4-BE49-F238E27FC236}">
                      <a16:creationId xmlns:a16="http://schemas.microsoft.com/office/drawing/2014/main" id="{76D1F09C-A88F-47D5-9665-45FC98B133E7}"/>
                    </a:ext>
                  </a:extLst>
                </p:cNvPr>
                <p:cNvSpPr/>
                <p:nvPr/>
              </p:nvSpPr>
              <p:spPr>
                <a:xfrm>
                  <a:off x="2229308" y="8173990"/>
                  <a:ext cx="928688" cy="222365"/>
                </a:xfrm>
                <a:custGeom>
                  <a:avLst/>
                  <a:gdLst>
                    <a:gd name="connsiteX0" fmla="*/ 132503 w 928687"/>
                    <a:gd name="connsiteY0" fmla="*/ 0 h 222365"/>
                    <a:gd name="connsiteX1" fmla="*/ 207467 w 928687"/>
                    <a:gd name="connsiteY1" fmla="*/ 81793 h 222365"/>
                    <a:gd name="connsiteX2" fmla="*/ 778238 w 928687"/>
                    <a:gd name="connsiteY2" fmla="*/ 57637 h 222365"/>
                    <a:gd name="connsiteX3" fmla="*/ 929904 w 928687"/>
                    <a:gd name="connsiteY3" fmla="*/ 131514 h 222365"/>
                    <a:gd name="connsiteX4" fmla="*/ 132503 w 928687"/>
                    <a:gd name="connsiteY4" fmla="*/ 0 h 222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87" h="222365">
                      <a:moveTo>
                        <a:pt x="132503" y="0"/>
                      </a:moveTo>
                      <a:cubicBezTo>
                        <a:pt x="132503" y="0"/>
                        <a:pt x="27168" y="61113"/>
                        <a:pt x="207467" y="81793"/>
                      </a:cubicBezTo>
                      <a:cubicBezTo>
                        <a:pt x="425894" y="106654"/>
                        <a:pt x="537530" y="103089"/>
                        <a:pt x="778238" y="57637"/>
                      </a:cubicBezTo>
                      <a:cubicBezTo>
                        <a:pt x="778238" y="57637"/>
                        <a:pt x="841523" y="97226"/>
                        <a:pt x="929904" y="131514"/>
                      </a:cubicBezTo>
                      <a:cubicBezTo>
                        <a:pt x="390300" y="362241"/>
                        <a:pt x="-291327" y="118150"/>
                        <a:pt x="132503" y="0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Freeform: Shape 166">
                  <a:extLst>
                    <a:ext uri="{FF2B5EF4-FFF2-40B4-BE49-F238E27FC236}">
                      <a16:creationId xmlns:a16="http://schemas.microsoft.com/office/drawing/2014/main" id="{6FEFBE9A-A36A-48E4-B719-64B012A8C5AF}"/>
                    </a:ext>
                  </a:extLst>
                </p:cNvPr>
                <p:cNvSpPr/>
                <p:nvPr/>
              </p:nvSpPr>
              <p:spPr>
                <a:xfrm>
                  <a:off x="2147520" y="7872908"/>
                  <a:ext cx="1054989" cy="222365"/>
                </a:xfrm>
                <a:custGeom>
                  <a:avLst/>
                  <a:gdLst>
                    <a:gd name="connsiteX0" fmla="*/ 148355 w 1054989"/>
                    <a:gd name="connsiteY0" fmla="*/ 0 h 222365"/>
                    <a:gd name="connsiteX1" fmla="*/ 210644 w 1054989"/>
                    <a:gd name="connsiteY1" fmla="*/ 105868 h 222365"/>
                    <a:gd name="connsiteX2" fmla="*/ 947093 w 1054989"/>
                    <a:gd name="connsiteY2" fmla="*/ 70594 h 222365"/>
                    <a:gd name="connsiteX3" fmla="*/ 1060541 w 1054989"/>
                    <a:gd name="connsiteY3" fmla="*/ 139594 h 222365"/>
                    <a:gd name="connsiteX4" fmla="*/ 148355 w 1054989"/>
                    <a:gd name="connsiteY4" fmla="*/ 0 h 222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4989" h="222365">
                      <a:moveTo>
                        <a:pt x="148355" y="0"/>
                      </a:moveTo>
                      <a:cubicBezTo>
                        <a:pt x="148355" y="0"/>
                        <a:pt x="30211" y="87249"/>
                        <a:pt x="210644" y="105868"/>
                      </a:cubicBezTo>
                      <a:cubicBezTo>
                        <a:pt x="443975" y="129884"/>
                        <a:pt x="628241" y="131848"/>
                        <a:pt x="947093" y="70594"/>
                      </a:cubicBezTo>
                      <a:cubicBezTo>
                        <a:pt x="947093" y="70594"/>
                        <a:pt x="991194" y="115200"/>
                        <a:pt x="1060541" y="139594"/>
                      </a:cubicBezTo>
                      <a:cubicBezTo>
                        <a:pt x="408127" y="329924"/>
                        <a:pt x="-318545" y="154603"/>
                        <a:pt x="148355" y="0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7" name="Freeform: Shape 167">
                  <a:extLst>
                    <a:ext uri="{FF2B5EF4-FFF2-40B4-BE49-F238E27FC236}">
                      <a16:creationId xmlns:a16="http://schemas.microsoft.com/office/drawing/2014/main" id="{056FE33A-193F-4507-ADB1-74354B55EA83}"/>
                    </a:ext>
                  </a:extLst>
                </p:cNvPr>
                <p:cNvSpPr/>
                <p:nvPr/>
              </p:nvSpPr>
              <p:spPr>
                <a:xfrm>
                  <a:off x="2729791" y="6608931"/>
                  <a:ext cx="609219" cy="1037705"/>
                </a:xfrm>
                <a:custGeom>
                  <a:avLst/>
                  <a:gdLst>
                    <a:gd name="connsiteX0" fmla="*/ 121951 w 609219"/>
                    <a:gd name="connsiteY0" fmla="*/ 753241 h 1037705"/>
                    <a:gd name="connsiteX1" fmla="*/ 87018 w 609219"/>
                    <a:gd name="connsiteY1" fmla="*/ 1043391 h 1037705"/>
                    <a:gd name="connsiteX2" fmla="*/ 269575 w 609219"/>
                    <a:gd name="connsiteY2" fmla="*/ 651783 h 1037705"/>
                    <a:gd name="connsiteX3" fmla="*/ 614891 w 609219"/>
                    <a:gd name="connsiteY3" fmla="*/ 0 h 1037705"/>
                    <a:gd name="connsiteX4" fmla="*/ 121951 w 609219"/>
                    <a:gd name="connsiteY4" fmla="*/ 753241 h 1037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219" h="1037705">
                      <a:moveTo>
                        <a:pt x="121951" y="753241"/>
                      </a:moveTo>
                      <a:cubicBezTo>
                        <a:pt x="254910" y="905961"/>
                        <a:pt x="87018" y="1043391"/>
                        <a:pt x="87018" y="1043391"/>
                      </a:cubicBezTo>
                      <a:cubicBezTo>
                        <a:pt x="87018" y="1043391"/>
                        <a:pt x="424622" y="869516"/>
                        <a:pt x="269575" y="651783"/>
                      </a:cubicBezTo>
                      <a:cubicBezTo>
                        <a:pt x="124767" y="448733"/>
                        <a:pt x="13718" y="347846"/>
                        <a:pt x="614891" y="0"/>
                      </a:cubicBezTo>
                      <a:cubicBezTo>
                        <a:pt x="614891" y="0"/>
                        <a:pt x="-328752" y="235129"/>
                        <a:pt x="121951" y="753241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Freeform: Shape 168">
                  <a:extLst>
                    <a:ext uri="{FF2B5EF4-FFF2-40B4-BE49-F238E27FC236}">
                      <a16:creationId xmlns:a16="http://schemas.microsoft.com/office/drawing/2014/main" id="{CBEAFAE5-E842-4418-9FBD-8B9119A91BE7}"/>
                    </a:ext>
                  </a:extLst>
                </p:cNvPr>
                <p:cNvSpPr/>
                <p:nvPr/>
              </p:nvSpPr>
              <p:spPr>
                <a:xfrm>
                  <a:off x="1707081" y="8373430"/>
                  <a:ext cx="1909382" cy="289075"/>
                </a:xfrm>
                <a:custGeom>
                  <a:avLst/>
                  <a:gdLst>
                    <a:gd name="connsiteX0" fmla="*/ 1858332 w 1909381"/>
                    <a:gd name="connsiteY0" fmla="*/ 23259 h 289075"/>
                    <a:gd name="connsiteX1" fmla="*/ 1772484 w 1909381"/>
                    <a:gd name="connsiteY1" fmla="*/ 136910 h 289075"/>
                    <a:gd name="connsiteX2" fmla="*/ 202526 w 1909381"/>
                    <a:gd name="connsiteY2" fmla="*/ 140661 h 289075"/>
                    <a:gd name="connsiteX3" fmla="*/ 346629 w 1909381"/>
                    <a:gd name="connsiteY3" fmla="*/ 26306 h 289075"/>
                    <a:gd name="connsiteX4" fmla="*/ 441712 w 1909381"/>
                    <a:gd name="connsiteY4" fmla="*/ 15654 h 289075"/>
                    <a:gd name="connsiteX5" fmla="*/ 138165 w 1909381"/>
                    <a:gd name="connsiteY5" fmla="*/ 231838 h 289075"/>
                    <a:gd name="connsiteX6" fmla="*/ 1858332 w 1909381"/>
                    <a:gd name="connsiteY6" fmla="*/ 23259 h 28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09381" h="289075">
                      <a:moveTo>
                        <a:pt x="1858332" y="23259"/>
                      </a:moveTo>
                      <a:cubicBezTo>
                        <a:pt x="1858332" y="23259"/>
                        <a:pt x="1936282" y="87338"/>
                        <a:pt x="1772484" y="136910"/>
                      </a:cubicBezTo>
                      <a:cubicBezTo>
                        <a:pt x="1461017" y="231045"/>
                        <a:pt x="476125" y="259471"/>
                        <a:pt x="202526" y="140661"/>
                      </a:cubicBezTo>
                      <a:cubicBezTo>
                        <a:pt x="104175" y="97974"/>
                        <a:pt x="288612" y="38736"/>
                        <a:pt x="346629" y="26306"/>
                      </a:cubicBezTo>
                      <a:cubicBezTo>
                        <a:pt x="407135" y="13216"/>
                        <a:pt x="441712" y="15654"/>
                        <a:pt x="441712" y="15654"/>
                      </a:cubicBezTo>
                      <a:cubicBezTo>
                        <a:pt x="332335" y="-61217"/>
                        <a:pt x="-265257" y="166596"/>
                        <a:pt x="138165" y="231838"/>
                      </a:cubicBezTo>
                      <a:cubicBezTo>
                        <a:pt x="1238355" y="409842"/>
                        <a:pt x="2143706" y="151683"/>
                        <a:pt x="1858332" y="23259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Freeform: Shape 169">
                  <a:extLst>
                    <a:ext uri="{FF2B5EF4-FFF2-40B4-BE49-F238E27FC236}">
                      <a16:creationId xmlns:a16="http://schemas.microsoft.com/office/drawing/2014/main" id="{C7314451-3A2B-4EAA-80E1-2DC051151052}"/>
                    </a:ext>
                  </a:extLst>
                </p:cNvPr>
                <p:cNvSpPr/>
                <p:nvPr/>
              </p:nvSpPr>
              <p:spPr>
                <a:xfrm>
                  <a:off x="1928447" y="7560504"/>
                  <a:ext cx="1381887" cy="237190"/>
                </a:xfrm>
                <a:custGeom>
                  <a:avLst/>
                  <a:gdLst>
                    <a:gd name="connsiteX0" fmla="*/ 484018 w 1381887"/>
                    <a:gd name="connsiteY0" fmla="*/ 448 h 237189"/>
                    <a:gd name="connsiteX1" fmla="*/ 306609 w 1381887"/>
                    <a:gd name="connsiteY1" fmla="*/ 162270 h 237189"/>
                    <a:gd name="connsiteX2" fmla="*/ 969269 w 1381887"/>
                    <a:gd name="connsiteY2" fmla="*/ 155184 h 237189"/>
                    <a:gd name="connsiteX3" fmla="*/ 1384779 w 1381887"/>
                    <a:gd name="connsiteY3" fmla="*/ 100638 h 237189"/>
                    <a:gd name="connsiteX4" fmla="*/ 1258782 w 1381887"/>
                    <a:gd name="connsiteY4" fmla="*/ 167904 h 237189"/>
                    <a:gd name="connsiteX5" fmla="*/ 50195 w 1381887"/>
                    <a:gd name="connsiteY5" fmla="*/ 102751 h 237189"/>
                    <a:gd name="connsiteX6" fmla="*/ 484018 w 1381887"/>
                    <a:gd name="connsiteY6" fmla="*/ 448 h 237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81887" h="237189">
                      <a:moveTo>
                        <a:pt x="484018" y="448"/>
                      </a:moveTo>
                      <a:cubicBezTo>
                        <a:pt x="484018" y="448"/>
                        <a:pt x="-16960" y="119161"/>
                        <a:pt x="306609" y="162270"/>
                      </a:cubicBezTo>
                      <a:cubicBezTo>
                        <a:pt x="443230" y="180519"/>
                        <a:pt x="715581" y="176391"/>
                        <a:pt x="969269" y="155184"/>
                      </a:cubicBezTo>
                      <a:cubicBezTo>
                        <a:pt x="1176596" y="137736"/>
                        <a:pt x="1384779" y="100638"/>
                        <a:pt x="1384779" y="100638"/>
                      </a:cubicBezTo>
                      <a:cubicBezTo>
                        <a:pt x="1384779" y="100638"/>
                        <a:pt x="1311672" y="131873"/>
                        <a:pt x="1258782" y="167904"/>
                      </a:cubicBezTo>
                      <a:cubicBezTo>
                        <a:pt x="750047" y="301390"/>
                        <a:pt x="-232735" y="239290"/>
                        <a:pt x="50195" y="102751"/>
                      </a:cubicBezTo>
                      <a:cubicBezTo>
                        <a:pt x="289470" y="-12642"/>
                        <a:pt x="484018" y="448"/>
                        <a:pt x="484018" y="448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Freeform: Shape 170">
                  <a:extLst>
                    <a:ext uri="{FF2B5EF4-FFF2-40B4-BE49-F238E27FC236}">
                      <a16:creationId xmlns:a16="http://schemas.microsoft.com/office/drawing/2014/main" id="{E8DB5C2F-3884-4353-ACE8-DE2E74386297}"/>
                    </a:ext>
                  </a:extLst>
                </p:cNvPr>
                <p:cNvSpPr/>
                <p:nvPr/>
              </p:nvSpPr>
              <p:spPr>
                <a:xfrm>
                  <a:off x="3300767" y="7534383"/>
                  <a:ext cx="430911" cy="541089"/>
                </a:xfrm>
                <a:custGeom>
                  <a:avLst/>
                  <a:gdLst>
                    <a:gd name="connsiteX0" fmla="*/ 10394 w 430911"/>
                    <a:gd name="connsiteY0" fmla="*/ 527735 h 541089"/>
                    <a:gd name="connsiteX1" fmla="*/ 121539 w 430911"/>
                    <a:gd name="connsiteY1" fmla="*/ 36693 h 541089"/>
                    <a:gd name="connsiteX2" fmla="*/ 62393 w 430911"/>
                    <a:gd name="connsiteY2" fmla="*/ 52548 h 541089"/>
                    <a:gd name="connsiteX3" fmla="*/ 106584 w 430911"/>
                    <a:gd name="connsiteY3" fmla="*/ 18541 h 541089"/>
                    <a:gd name="connsiteX4" fmla="*/ 0 w 430911"/>
                    <a:gd name="connsiteY4" fmla="*/ 541248 h 541089"/>
                    <a:gd name="connsiteX5" fmla="*/ 10394 w 430911"/>
                    <a:gd name="connsiteY5" fmla="*/ 527735 h 541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0911" h="541089">
                      <a:moveTo>
                        <a:pt x="10394" y="527735"/>
                      </a:moveTo>
                      <a:cubicBezTo>
                        <a:pt x="527547" y="259629"/>
                        <a:pt x="288435" y="1982"/>
                        <a:pt x="121539" y="36693"/>
                      </a:cubicBezTo>
                      <a:cubicBezTo>
                        <a:pt x="80632" y="45188"/>
                        <a:pt x="62393" y="52548"/>
                        <a:pt x="62393" y="52548"/>
                      </a:cubicBezTo>
                      <a:cubicBezTo>
                        <a:pt x="62393" y="52548"/>
                        <a:pt x="77579" y="28814"/>
                        <a:pt x="106584" y="18541"/>
                      </a:cubicBezTo>
                      <a:cubicBezTo>
                        <a:pt x="436758" y="-97267"/>
                        <a:pt x="690684" y="360102"/>
                        <a:pt x="0" y="541248"/>
                      </a:cubicBezTo>
                      <a:cubicBezTo>
                        <a:pt x="0" y="541255"/>
                        <a:pt x="8002" y="534118"/>
                        <a:pt x="10394" y="527735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1" name="Freeform: Shape 171">
                  <a:extLst>
                    <a:ext uri="{FF2B5EF4-FFF2-40B4-BE49-F238E27FC236}">
                      <a16:creationId xmlns:a16="http://schemas.microsoft.com/office/drawing/2014/main" id="{FE7F7882-7B78-48FD-873F-EE60C17A53AC}"/>
                    </a:ext>
                  </a:extLst>
                </p:cNvPr>
                <p:cNvSpPr/>
                <p:nvPr/>
              </p:nvSpPr>
              <p:spPr>
                <a:xfrm>
                  <a:off x="2362189" y="6047250"/>
                  <a:ext cx="705803" cy="1504673"/>
                </a:xfrm>
                <a:custGeom>
                  <a:avLst/>
                  <a:gdLst>
                    <a:gd name="connsiteX0" fmla="*/ 637178 w 705802"/>
                    <a:gd name="connsiteY0" fmla="*/ 0 h 1504672"/>
                    <a:gd name="connsiteX1" fmla="*/ 365533 w 705802"/>
                    <a:gd name="connsiteY1" fmla="*/ 725371 h 1504672"/>
                    <a:gd name="connsiteX2" fmla="*/ 365347 w 705802"/>
                    <a:gd name="connsiteY2" fmla="*/ 1508676 h 1504672"/>
                    <a:gd name="connsiteX3" fmla="*/ 41042 w 705802"/>
                    <a:gd name="connsiteY3" fmla="*/ 873919 h 1504672"/>
                    <a:gd name="connsiteX4" fmla="*/ 637178 w 705802"/>
                    <a:gd name="connsiteY4" fmla="*/ 0 h 1504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5802" h="1504672">
                      <a:moveTo>
                        <a:pt x="637178" y="0"/>
                      </a:moveTo>
                      <a:cubicBezTo>
                        <a:pt x="637178" y="0"/>
                        <a:pt x="923585" y="285836"/>
                        <a:pt x="365533" y="725371"/>
                      </a:cubicBezTo>
                      <a:cubicBezTo>
                        <a:pt x="-81968" y="1077954"/>
                        <a:pt x="263489" y="1278987"/>
                        <a:pt x="365347" y="1508676"/>
                      </a:cubicBezTo>
                      <a:cubicBezTo>
                        <a:pt x="104133" y="1273546"/>
                        <a:pt x="-87563" y="1066561"/>
                        <a:pt x="41042" y="873919"/>
                      </a:cubicBezTo>
                      <a:cubicBezTo>
                        <a:pt x="229803" y="591136"/>
                        <a:pt x="752736" y="454033"/>
                        <a:pt x="637178" y="0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2" name="Freeform: Shape 172">
                  <a:extLst>
                    <a:ext uri="{FF2B5EF4-FFF2-40B4-BE49-F238E27FC236}">
                      <a16:creationId xmlns:a16="http://schemas.microsoft.com/office/drawing/2014/main" id="{4E350849-6EBF-480C-AC60-2D7A02F06500}"/>
                    </a:ext>
                  </a:extLst>
                </p:cNvPr>
                <p:cNvSpPr/>
                <p:nvPr/>
              </p:nvSpPr>
              <p:spPr>
                <a:xfrm>
                  <a:off x="2073584" y="8536698"/>
                  <a:ext cx="1664208" cy="259426"/>
                </a:xfrm>
                <a:custGeom>
                  <a:avLst/>
                  <a:gdLst>
                    <a:gd name="connsiteX0" fmla="*/ 389700 w 1664208"/>
                    <a:gd name="connsiteY0" fmla="*/ 251925 h 259426"/>
                    <a:gd name="connsiteX1" fmla="*/ 1666437 w 1664208"/>
                    <a:gd name="connsiteY1" fmla="*/ 0 h 259426"/>
                    <a:gd name="connsiteX2" fmla="*/ 1256187 w 1664208"/>
                    <a:gd name="connsiteY2" fmla="*/ 159384 h 259426"/>
                    <a:gd name="connsiteX3" fmla="*/ 0 w 1664208"/>
                    <a:gd name="connsiteY3" fmla="*/ 178663 h 259426"/>
                    <a:gd name="connsiteX4" fmla="*/ 389700 w 1664208"/>
                    <a:gd name="connsiteY4" fmla="*/ 251925 h 259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64208" h="259426">
                      <a:moveTo>
                        <a:pt x="389700" y="251925"/>
                      </a:moveTo>
                      <a:cubicBezTo>
                        <a:pt x="886102" y="283627"/>
                        <a:pt x="1648383" y="234336"/>
                        <a:pt x="1666437" y="0"/>
                      </a:cubicBezTo>
                      <a:cubicBezTo>
                        <a:pt x="1666437" y="0"/>
                        <a:pt x="1631734" y="88835"/>
                        <a:pt x="1256187" y="159384"/>
                      </a:cubicBezTo>
                      <a:cubicBezTo>
                        <a:pt x="832498" y="238932"/>
                        <a:pt x="309936" y="229644"/>
                        <a:pt x="0" y="178663"/>
                      </a:cubicBezTo>
                      <a:cubicBezTo>
                        <a:pt x="7" y="178656"/>
                        <a:pt x="63448" y="231053"/>
                        <a:pt x="389700" y="251925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3" name="Freeform: Shape 173">
                  <a:extLst>
                    <a:ext uri="{FF2B5EF4-FFF2-40B4-BE49-F238E27FC236}">
                      <a16:creationId xmlns:a16="http://schemas.microsoft.com/office/drawing/2014/main" id="{1FEC6A6F-798D-477E-9AAA-B5BC8B8E6B14}"/>
                    </a:ext>
                  </a:extLst>
                </p:cNvPr>
                <p:cNvSpPr/>
                <p:nvPr/>
              </p:nvSpPr>
              <p:spPr>
                <a:xfrm>
                  <a:off x="2014378" y="9188340"/>
                  <a:ext cx="490347" cy="652272"/>
                </a:xfrm>
                <a:custGeom>
                  <a:avLst/>
                  <a:gdLst>
                    <a:gd name="connsiteX0" fmla="*/ 367552 w 490347"/>
                    <a:gd name="connsiteY0" fmla="*/ 495690 h 652272"/>
                    <a:gd name="connsiteX1" fmla="*/ 226882 w 490347"/>
                    <a:gd name="connsiteY1" fmla="*/ 558960 h 652272"/>
                    <a:gd name="connsiteX2" fmla="*/ 129303 w 490347"/>
                    <a:gd name="connsiteY2" fmla="*/ 460274 h 652272"/>
                    <a:gd name="connsiteX3" fmla="*/ 313101 w 490347"/>
                    <a:gd name="connsiteY3" fmla="*/ 346445 h 652272"/>
                    <a:gd name="connsiteX4" fmla="*/ 367545 w 490347"/>
                    <a:gd name="connsiteY4" fmla="*/ 346445 h 652272"/>
                    <a:gd name="connsiteX5" fmla="*/ 367545 w 490347"/>
                    <a:gd name="connsiteY5" fmla="*/ 495690 h 652272"/>
                    <a:gd name="connsiteX6" fmla="*/ 496766 w 490347"/>
                    <a:gd name="connsiteY6" fmla="*/ 641139 h 652272"/>
                    <a:gd name="connsiteX7" fmla="*/ 496766 w 490347"/>
                    <a:gd name="connsiteY7" fmla="*/ 190908 h 652272"/>
                    <a:gd name="connsiteX8" fmla="*/ 272484 w 490347"/>
                    <a:gd name="connsiteY8" fmla="*/ 0 h 652272"/>
                    <a:gd name="connsiteX9" fmla="*/ 32972 w 490347"/>
                    <a:gd name="connsiteY9" fmla="*/ 51878 h 652272"/>
                    <a:gd name="connsiteX10" fmla="*/ 51992 w 490347"/>
                    <a:gd name="connsiteY10" fmla="*/ 131574 h 652272"/>
                    <a:gd name="connsiteX11" fmla="*/ 236942 w 490347"/>
                    <a:gd name="connsiteY11" fmla="*/ 94891 h 652272"/>
                    <a:gd name="connsiteX12" fmla="*/ 367552 w 490347"/>
                    <a:gd name="connsiteY12" fmla="*/ 207415 h 652272"/>
                    <a:gd name="connsiteX13" fmla="*/ 367552 w 490347"/>
                    <a:gd name="connsiteY13" fmla="*/ 264318 h 652272"/>
                    <a:gd name="connsiteX14" fmla="*/ 321972 w 490347"/>
                    <a:gd name="connsiteY14" fmla="*/ 264318 h 652272"/>
                    <a:gd name="connsiteX15" fmla="*/ 0 w 490347"/>
                    <a:gd name="connsiteY15" fmla="*/ 479227 h 652272"/>
                    <a:gd name="connsiteX16" fmla="*/ 190151 w 490347"/>
                    <a:gd name="connsiteY16" fmla="*/ 653806 h 652272"/>
                    <a:gd name="connsiteX17" fmla="*/ 385279 w 490347"/>
                    <a:gd name="connsiteY17" fmla="*/ 572806 h 652272"/>
                    <a:gd name="connsiteX18" fmla="*/ 395391 w 490347"/>
                    <a:gd name="connsiteY18" fmla="*/ 641146 h 652272"/>
                    <a:gd name="connsiteX19" fmla="*/ 496766 w 490347"/>
                    <a:gd name="connsiteY19" fmla="*/ 641146 h 652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90347" h="652272">
                      <a:moveTo>
                        <a:pt x="367552" y="495690"/>
                      </a:moveTo>
                      <a:cubicBezTo>
                        <a:pt x="320724" y="536212"/>
                        <a:pt x="271266" y="558960"/>
                        <a:pt x="226882" y="558960"/>
                      </a:cubicBezTo>
                      <a:cubicBezTo>
                        <a:pt x="163531" y="558960"/>
                        <a:pt x="129303" y="521062"/>
                        <a:pt x="129303" y="460274"/>
                      </a:cubicBezTo>
                      <a:cubicBezTo>
                        <a:pt x="129303" y="394521"/>
                        <a:pt x="165975" y="346445"/>
                        <a:pt x="313101" y="346445"/>
                      </a:cubicBezTo>
                      <a:lnTo>
                        <a:pt x="367545" y="346445"/>
                      </a:lnTo>
                      <a:lnTo>
                        <a:pt x="367545" y="495690"/>
                      </a:lnTo>
                      <a:moveTo>
                        <a:pt x="496766" y="641139"/>
                      </a:moveTo>
                      <a:lnTo>
                        <a:pt x="496766" y="190908"/>
                      </a:lnTo>
                      <a:cubicBezTo>
                        <a:pt x="496766" y="75893"/>
                        <a:pt x="431015" y="0"/>
                        <a:pt x="272484" y="0"/>
                      </a:cubicBezTo>
                      <a:cubicBezTo>
                        <a:pt x="179935" y="0"/>
                        <a:pt x="98864" y="22800"/>
                        <a:pt x="32972" y="51878"/>
                      </a:cubicBezTo>
                      <a:lnTo>
                        <a:pt x="51992" y="131574"/>
                      </a:lnTo>
                      <a:cubicBezTo>
                        <a:pt x="103872" y="112576"/>
                        <a:pt x="171027" y="94891"/>
                        <a:pt x="236942" y="94891"/>
                      </a:cubicBezTo>
                      <a:cubicBezTo>
                        <a:pt x="328265" y="94891"/>
                        <a:pt x="367552" y="131574"/>
                        <a:pt x="367552" y="207415"/>
                      </a:cubicBezTo>
                      <a:lnTo>
                        <a:pt x="367552" y="264318"/>
                      </a:lnTo>
                      <a:lnTo>
                        <a:pt x="321972" y="264318"/>
                      </a:lnTo>
                      <a:cubicBezTo>
                        <a:pt x="100090" y="264318"/>
                        <a:pt x="0" y="350248"/>
                        <a:pt x="0" y="479227"/>
                      </a:cubicBezTo>
                      <a:cubicBezTo>
                        <a:pt x="0" y="590536"/>
                        <a:pt x="65959" y="653806"/>
                        <a:pt x="190151" y="653806"/>
                      </a:cubicBezTo>
                      <a:cubicBezTo>
                        <a:pt x="269981" y="653806"/>
                        <a:pt x="329573" y="620926"/>
                        <a:pt x="385279" y="572806"/>
                      </a:cubicBezTo>
                      <a:lnTo>
                        <a:pt x="395391" y="641146"/>
                      </a:lnTo>
                      <a:lnTo>
                        <a:pt x="496766" y="641146"/>
                      </a:lnTo>
                      <a:close/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Freeform: Shape 174">
                  <a:extLst>
                    <a:ext uri="{FF2B5EF4-FFF2-40B4-BE49-F238E27FC236}">
                      <a16:creationId xmlns:a16="http://schemas.microsoft.com/office/drawing/2014/main" id="{1EDACF9C-BCCF-41D6-8920-568DEA5AD221}"/>
                    </a:ext>
                  </a:extLst>
                </p:cNvPr>
                <p:cNvSpPr/>
                <p:nvPr/>
              </p:nvSpPr>
              <p:spPr>
                <a:xfrm>
                  <a:off x="2587267" y="9199740"/>
                  <a:ext cx="549783" cy="622623"/>
                </a:xfrm>
                <a:custGeom>
                  <a:avLst/>
                  <a:gdLst>
                    <a:gd name="connsiteX0" fmla="*/ 355115 w 549783"/>
                    <a:gd name="connsiteY0" fmla="*/ 629739 h 622623"/>
                    <a:gd name="connsiteX1" fmla="*/ 193955 w 549783"/>
                    <a:gd name="connsiteY1" fmla="*/ 629739 h 622623"/>
                    <a:gd name="connsiteX2" fmla="*/ 0 w 549783"/>
                    <a:gd name="connsiteY2" fmla="*/ 0 h 622623"/>
                    <a:gd name="connsiteX3" fmla="*/ 140737 w 549783"/>
                    <a:gd name="connsiteY3" fmla="*/ 0 h 622623"/>
                    <a:gd name="connsiteX4" fmla="*/ 261088 w 549783"/>
                    <a:gd name="connsiteY4" fmla="*/ 386916 h 622623"/>
                    <a:gd name="connsiteX5" fmla="*/ 287841 w 549783"/>
                    <a:gd name="connsiteY5" fmla="*/ 503280 h 622623"/>
                    <a:gd name="connsiteX6" fmla="*/ 413325 w 549783"/>
                    <a:gd name="connsiteY6" fmla="*/ 0 h 622623"/>
                    <a:gd name="connsiteX7" fmla="*/ 550229 w 549783"/>
                    <a:gd name="connsiteY7" fmla="*/ 0 h 622623"/>
                    <a:gd name="connsiteX8" fmla="*/ 355115 w 549783"/>
                    <a:gd name="connsiteY8" fmla="*/ 629739 h 622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49783" h="622623">
                      <a:moveTo>
                        <a:pt x="355115" y="629739"/>
                      </a:moveTo>
                      <a:lnTo>
                        <a:pt x="193955" y="629739"/>
                      </a:lnTo>
                      <a:lnTo>
                        <a:pt x="0" y="0"/>
                      </a:lnTo>
                      <a:lnTo>
                        <a:pt x="140737" y="0"/>
                      </a:lnTo>
                      <a:lnTo>
                        <a:pt x="261088" y="386916"/>
                      </a:lnTo>
                      <a:lnTo>
                        <a:pt x="287841" y="503280"/>
                      </a:lnTo>
                      <a:cubicBezTo>
                        <a:pt x="348726" y="335038"/>
                        <a:pt x="391787" y="164350"/>
                        <a:pt x="413325" y="0"/>
                      </a:cubicBezTo>
                      <a:lnTo>
                        <a:pt x="550229" y="0"/>
                      </a:lnTo>
                      <a:cubicBezTo>
                        <a:pt x="513549" y="207371"/>
                        <a:pt x="447546" y="434984"/>
                        <a:pt x="355115" y="629739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5" name="Freeform: Shape 175">
                  <a:extLst>
                    <a:ext uri="{FF2B5EF4-FFF2-40B4-BE49-F238E27FC236}">
                      <a16:creationId xmlns:a16="http://schemas.microsoft.com/office/drawing/2014/main" id="{361D802E-BC3D-4076-8BFE-9B2D2ABB1CCC}"/>
                    </a:ext>
                  </a:extLst>
                </p:cNvPr>
                <p:cNvSpPr/>
                <p:nvPr/>
              </p:nvSpPr>
              <p:spPr>
                <a:xfrm>
                  <a:off x="3192964" y="9188340"/>
                  <a:ext cx="490347" cy="652272"/>
                </a:xfrm>
                <a:custGeom>
                  <a:avLst/>
                  <a:gdLst>
                    <a:gd name="connsiteX0" fmla="*/ 367649 w 490347"/>
                    <a:gd name="connsiteY0" fmla="*/ 495690 h 652272"/>
                    <a:gd name="connsiteX1" fmla="*/ 226800 w 490347"/>
                    <a:gd name="connsiteY1" fmla="*/ 558960 h 652272"/>
                    <a:gd name="connsiteX2" fmla="*/ 129244 w 490347"/>
                    <a:gd name="connsiteY2" fmla="*/ 460274 h 652272"/>
                    <a:gd name="connsiteX3" fmla="*/ 313116 w 490347"/>
                    <a:gd name="connsiteY3" fmla="*/ 346445 h 652272"/>
                    <a:gd name="connsiteX4" fmla="*/ 367649 w 490347"/>
                    <a:gd name="connsiteY4" fmla="*/ 346445 h 652272"/>
                    <a:gd name="connsiteX5" fmla="*/ 367649 w 490347"/>
                    <a:gd name="connsiteY5" fmla="*/ 495690 h 652272"/>
                    <a:gd name="connsiteX6" fmla="*/ 496848 w 490347"/>
                    <a:gd name="connsiteY6" fmla="*/ 641139 h 652272"/>
                    <a:gd name="connsiteX7" fmla="*/ 496848 w 490347"/>
                    <a:gd name="connsiteY7" fmla="*/ 190908 h 652272"/>
                    <a:gd name="connsiteX8" fmla="*/ 272588 w 490347"/>
                    <a:gd name="connsiteY8" fmla="*/ 0 h 652272"/>
                    <a:gd name="connsiteX9" fmla="*/ 33009 w 490347"/>
                    <a:gd name="connsiteY9" fmla="*/ 51878 h 652272"/>
                    <a:gd name="connsiteX10" fmla="*/ 51999 w 490347"/>
                    <a:gd name="connsiteY10" fmla="*/ 131574 h 652272"/>
                    <a:gd name="connsiteX11" fmla="*/ 237046 w 490347"/>
                    <a:gd name="connsiteY11" fmla="*/ 94891 h 652272"/>
                    <a:gd name="connsiteX12" fmla="*/ 367649 w 490347"/>
                    <a:gd name="connsiteY12" fmla="*/ 207415 h 652272"/>
                    <a:gd name="connsiteX13" fmla="*/ 367649 w 490347"/>
                    <a:gd name="connsiteY13" fmla="*/ 264318 h 652272"/>
                    <a:gd name="connsiteX14" fmla="*/ 321995 w 490347"/>
                    <a:gd name="connsiteY14" fmla="*/ 264318 h 652272"/>
                    <a:gd name="connsiteX15" fmla="*/ 0 w 490347"/>
                    <a:gd name="connsiteY15" fmla="*/ 479227 h 652272"/>
                    <a:gd name="connsiteX16" fmla="*/ 190076 w 490347"/>
                    <a:gd name="connsiteY16" fmla="*/ 653806 h 652272"/>
                    <a:gd name="connsiteX17" fmla="*/ 385324 w 490347"/>
                    <a:gd name="connsiteY17" fmla="*/ 572806 h 652272"/>
                    <a:gd name="connsiteX18" fmla="*/ 395472 w 490347"/>
                    <a:gd name="connsiteY18" fmla="*/ 641146 h 652272"/>
                    <a:gd name="connsiteX19" fmla="*/ 496848 w 490347"/>
                    <a:gd name="connsiteY19" fmla="*/ 641146 h 652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90347" h="652272">
                      <a:moveTo>
                        <a:pt x="367649" y="495690"/>
                      </a:moveTo>
                      <a:cubicBezTo>
                        <a:pt x="320732" y="536212"/>
                        <a:pt x="271184" y="558960"/>
                        <a:pt x="226800" y="558960"/>
                      </a:cubicBezTo>
                      <a:cubicBezTo>
                        <a:pt x="163560" y="558960"/>
                        <a:pt x="129244" y="521062"/>
                        <a:pt x="129244" y="460274"/>
                      </a:cubicBezTo>
                      <a:cubicBezTo>
                        <a:pt x="129244" y="394521"/>
                        <a:pt x="166005" y="346445"/>
                        <a:pt x="313116" y="346445"/>
                      </a:cubicBezTo>
                      <a:lnTo>
                        <a:pt x="367649" y="346445"/>
                      </a:lnTo>
                      <a:lnTo>
                        <a:pt x="367649" y="495690"/>
                      </a:lnTo>
                      <a:moveTo>
                        <a:pt x="496848" y="641139"/>
                      </a:moveTo>
                      <a:lnTo>
                        <a:pt x="496848" y="190908"/>
                      </a:lnTo>
                      <a:cubicBezTo>
                        <a:pt x="496848" y="75893"/>
                        <a:pt x="430933" y="0"/>
                        <a:pt x="272588" y="0"/>
                      </a:cubicBezTo>
                      <a:cubicBezTo>
                        <a:pt x="179972" y="0"/>
                        <a:pt x="98872" y="22800"/>
                        <a:pt x="33009" y="51878"/>
                      </a:cubicBezTo>
                      <a:lnTo>
                        <a:pt x="51999" y="131574"/>
                      </a:lnTo>
                      <a:cubicBezTo>
                        <a:pt x="103902" y="112576"/>
                        <a:pt x="171183" y="94891"/>
                        <a:pt x="237046" y="94891"/>
                      </a:cubicBezTo>
                      <a:cubicBezTo>
                        <a:pt x="328302" y="94891"/>
                        <a:pt x="367649" y="131574"/>
                        <a:pt x="367649" y="207415"/>
                      </a:cubicBezTo>
                      <a:lnTo>
                        <a:pt x="367649" y="264318"/>
                      </a:lnTo>
                      <a:lnTo>
                        <a:pt x="321995" y="264318"/>
                      </a:lnTo>
                      <a:cubicBezTo>
                        <a:pt x="100046" y="264318"/>
                        <a:pt x="0" y="350248"/>
                        <a:pt x="0" y="479227"/>
                      </a:cubicBezTo>
                      <a:cubicBezTo>
                        <a:pt x="0" y="590536"/>
                        <a:pt x="65907" y="653806"/>
                        <a:pt x="190076" y="653806"/>
                      </a:cubicBezTo>
                      <a:cubicBezTo>
                        <a:pt x="269951" y="653806"/>
                        <a:pt x="329521" y="620926"/>
                        <a:pt x="385324" y="572806"/>
                      </a:cubicBezTo>
                      <a:lnTo>
                        <a:pt x="395472" y="641146"/>
                      </a:lnTo>
                      <a:lnTo>
                        <a:pt x="496848" y="641146"/>
                      </a:lnTo>
                      <a:close/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6" name="Freeform: Shape 176">
                  <a:extLst>
                    <a:ext uri="{FF2B5EF4-FFF2-40B4-BE49-F238E27FC236}">
                      <a16:creationId xmlns:a16="http://schemas.microsoft.com/office/drawing/2014/main" id="{D2D6F473-B5CE-494C-A34D-8366AC6445BB}"/>
                    </a:ext>
                  </a:extLst>
                </p:cNvPr>
                <p:cNvSpPr/>
                <p:nvPr/>
              </p:nvSpPr>
              <p:spPr>
                <a:xfrm>
                  <a:off x="1647435" y="8975781"/>
                  <a:ext cx="267462" cy="1074766"/>
                </a:xfrm>
                <a:custGeom>
                  <a:avLst/>
                  <a:gdLst>
                    <a:gd name="connsiteX0" fmla="*/ 225262 w 267462"/>
                    <a:gd name="connsiteY0" fmla="*/ 960641 h 1074766"/>
                    <a:gd name="connsiteX1" fmla="*/ 63797 w 267462"/>
                    <a:gd name="connsiteY1" fmla="*/ 1080763 h 1074766"/>
                    <a:gd name="connsiteX2" fmla="*/ 0 w 267462"/>
                    <a:gd name="connsiteY2" fmla="*/ 1005863 h 1074766"/>
                    <a:gd name="connsiteX3" fmla="*/ 111851 w 267462"/>
                    <a:gd name="connsiteY3" fmla="*/ 901314 h 1074766"/>
                    <a:gd name="connsiteX4" fmla="*/ 136012 w 267462"/>
                    <a:gd name="connsiteY4" fmla="*/ 718945 h 1074766"/>
                    <a:gd name="connsiteX5" fmla="*/ 136012 w 267462"/>
                    <a:gd name="connsiteY5" fmla="*/ 0 h 1074766"/>
                    <a:gd name="connsiteX6" fmla="*/ 273294 w 267462"/>
                    <a:gd name="connsiteY6" fmla="*/ 0 h 1074766"/>
                    <a:gd name="connsiteX7" fmla="*/ 273294 w 267462"/>
                    <a:gd name="connsiteY7" fmla="*/ 709094 h 1074766"/>
                    <a:gd name="connsiteX8" fmla="*/ 225262 w 267462"/>
                    <a:gd name="connsiteY8" fmla="*/ 960641 h 1074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67462" h="1074766">
                      <a:moveTo>
                        <a:pt x="225262" y="960641"/>
                      </a:moveTo>
                      <a:cubicBezTo>
                        <a:pt x="188427" y="1014298"/>
                        <a:pt x="128932" y="1056747"/>
                        <a:pt x="63797" y="1080763"/>
                      </a:cubicBezTo>
                      <a:lnTo>
                        <a:pt x="0" y="1005863"/>
                      </a:lnTo>
                      <a:cubicBezTo>
                        <a:pt x="49577" y="980483"/>
                        <a:pt x="92096" y="939494"/>
                        <a:pt x="111851" y="901314"/>
                      </a:cubicBezTo>
                      <a:cubicBezTo>
                        <a:pt x="128939" y="867359"/>
                        <a:pt x="136012" y="823597"/>
                        <a:pt x="136012" y="718945"/>
                      </a:cubicBezTo>
                      <a:lnTo>
                        <a:pt x="136012" y="0"/>
                      </a:lnTo>
                      <a:lnTo>
                        <a:pt x="273294" y="0"/>
                      </a:lnTo>
                      <a:lnTo>
                        <a:pt x="273294" y="709094"/>
                      </a:lnTo>
                      <a:cubicBezTo>
                        <a:pt x="273287" y="849006"/>
                        <a:pt x="262076" y="905524"/>
                        <a:pt x="225262" y="960641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A5C4F3E-7974-4773-BB45-B4FD7D07B533}"/>
                </a:ext>
              </a:extLst>
            </p:cNvPr>
            <p:cNvCxnSpPr>
              <a:cxnSpLocks/>
            </p:cNvCxnSpPr>
            <p:nvPr/>
          </p:nvCxnSpPr>
          <p:spPr>
            <a:xfrm>
              <a:off x="7782190" y="1482963"/>
              <a:ext cx="13100" cy="4630684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B246C19-7795-4107-83E8-367BCF114F68}"/>
                </a:ext>
              </a:extLst>
            </p:cNvPr>
            <p:cNvSpPr txBox="1"/>
            <p:nvPr/>
          </p:nvSpPr>
          <p:spPr>
            <a:xfrm>
              <a:off x="6163735" y="5356560"/>
              <a:ext cx="1618455" cy="675868"/>
            </a:xfrm>
            <a:prstGeom prst="rect">
              <a:avLst/>
            </a:prstGeom>
            <a:noFill/>
          </p:spPr>
          <p:txBody>
            <a:bodyPr wrap="square" lIns="93260" tIns="46630" rIns="93260" bIns="46630" rtlCol="0" anchor="b">
              <a:spAutoFit/>
            </a:bodyPr>
            <a:lstStyle/>
            <a:p>
              <a:pPr algn="ctr" defTabSz="949494">
                <a:lnSpc>
                  <a:spcPct val="105000"/>
                </a:lnSpc>
                <a:spcAft>
                  <a:spcPts val="816"/>
                </a:spcAft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Segoe UI" panose="020B0502040204020203" pitchFamily="34" charset="0"/>
                  <a:ea typeface="Segoe UI Semilight" charset="0"/>
                  <a:cs typeface="Segoe UI" panose="020B0502040204020203" pitchFamily="34" charset="0"/>
                </a:rPr>
                <a:t>Built-In Time-Series Streaming and Analytics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3023AA4-8704-4E02-A926-2FD9E3341761}"/>
                </a:ext>
              </a:extLst>
            </p:cNvPr>
            <p:cNvGrpSpPr/>
            <p:nvPr/>
          </p:nvGrpSpPr>
          <p:grpSpPr>
            <a:xfrm>
              <a:off x="6211216" y="2441480"/>
              <a:ext cx="1387513" cy="1996786"/>
              <a:chOff x="2887133" y="2746997"/>
              <a:chExt cx="1655231" cy="1562130"/>
            </a:xfrm>
          </p:grpSpPr>
          <p:sp>
            <p:nvSpPr>
              <p:cNvPr id="92" name="Rectangle 9">
                <a:extLst>
                  <a:ext uri="{FF2B5EF4-FFF2-40B4-BE49-F238E27FC236}">
                    <a16:creationId xmlns:a16="http://schemas.microsoft.com/office/drawing/2014/main" id="{396B5661-2555-4D47-92E5-2FABFFF6E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62961" y="2968840"/>
                <a:ext cx="1379403" cy="1073993"/>
              </a:xfrm>
              <a:prstGeom prst="rect">
                <a:avLst/>
              </a:prstGeom>
              <a:noFill/>
              <a:ln w="12700" cap="flat">
                <a:solidFill>
                  <a:srgbClr val="0078D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Freeform: Shape 173">
                <a:extLst>
                  <a:ext uri="{FF2B5EF4-FFF2-40B4-BE49-F238E27FC236}">
                    <a16:creationId xmlns:a16="http://schemas.microsoft.com/office/drawing/2014/main" id="{9A2997D1-5253-49BC-9064-C71B448DAD27}"/>
                  </a:ext>
                </a:extLst>
              </p:cNvPr>
              <p:cNvSpPr/>
              <p:nvPr/>
            </p:nvSpPr>
            <p:spPr bwMode="auto">
              <a:xfrm rot="10800000" flipV="1">
                <a:off x="4109984" y="3743974"/>
                <a:ext cx="274320" cy="182880"/>
              </a:xfrm>
              <a:custGeom>
                <a:avLst/>
                <a:gdLst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06418 w 640198"/>
                  <a:gd name="connsiteY3" fmla="*/ 446720 h 499576"/>
                  <a:gd name="connsiteX4" fmla="*/ 386035 w 640198"/>
                  <a:gd name="connsiteY4" fmla="*/ 446720 h 499576"/>
                  <a:gd name="connsiteX5" fmla="*/ 384612 w 640198"/>
                  <a:gd name="connsiteY5" fmla="*/ 437130 h 499576"/>
                  <a:gd name="connsiteX6" fmla="*/ 577752 w 640198"/>
                  <a:gd name="connsiteY6" fmla="*/ 437130 h 499576"/>
                  <a:gd name="connsiteX7" fmla="*/ 577752 w 640198"/>
                  <a:gd name="connsiteY7" fmla="*/ 394344 h 499576"/>
                  <a:gd name="connsiteX8" fmla="*/ 584224 w 640198"/>
                  <a:gd name="connsiteY8" fmla="*/ 396513 h 499576"/>
                  <a:gd name="connsiteX9" fmla="*/ 584224 w 640198"/>
                  <a:gd name="connsiteY9" fmla="*/ 313452 h 499576"/>
                  <a:gd name="connsiteX10" fmla="*/ 577752 w 640198"/>
                  <a:gd name="connsiteY10" fmla="*/ 311282 h 499576"/>
                  <a:gd name="connsiteX11" fmla="*/ 577752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384612 w 640198"/>
                  <a:gd name="connsiteY4" fmla="*/ 437130 h 499576"/>
                  <a:gd name="connsiteX5" fmla="*/ 577752 w 640198"/>
                  <a:gd name="connsiteY5" fmla="*/ 437130 h 499576"/>
                  <a:gd name="connsiteX6" fmla="*/ 577752 w 640198"/>
                  <a:gd name="connsiteY6" fmla="*/ 394344 h 499576"/>
                  <a:gd name="connsiteX7" fmla="*/ 584224 w 640198"/>
                  <a:gd name="connsiteY7" fmla="*/ 396513 h 499576"/>
                  <a:gd name="connsiteX8" fmla="*/ 584224 w 640198"/>
                  <a:gd name="connsiteY8" fmla="*/ 313452 h 499576"/>
                  <a:gd name="connsiteX9" fmla="*/ 577752 w 640198"/>
                  <a:gd name="connsiteY9" fmla="*/ 311282 h 499576"/>
                  <a:gd name="connsiteX10" fmla="*/ 577752 w 640198"/>
                  <a:gd name="connsiteY10" fmla="*/ 117955 h 499576"/>
                  <a:gd name="connsiteX11" fmla="*/ 62448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24" fmla="*/ 0 w 640198"/>
                  <a:gd name="connsiteY2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577752 w 640198"/>
                  <a:gd name="connsiteY4" fmla="*/ 437130 h 499576"/>
                  <a:gd name="connsiteX5" fmla="*/ 577752 w 640198"/>
                  <a:gd name="connsiteY5" fmla="*/ 394344 h 499576"/>
                  <a:gd name="connsiteX6" fmla="*/ 584224 w 640198"/>
                  <a:gd name="connsiteY6" fmla="*/ 396513 h 499576"/>
                  <a:gd name="connsiteX7" fmla="*/ 584224 w 640198"/>
                  <a:gd name="connsiteY7" fmla="*/ 313452 h 499576"/>
                  <a:gd name="connsiteX8" fmla="*/ 577752 w 640198"/>
                  <a:gd name="connsiteY8" fmla="*/ 311282 h 499576"/>
                  <a:gd name="connsiteX9" fmla="*/ 577752 w 640198"/>
                  <a:gd name="connsiteY9" fmla="*/ 117955 h 499576"/>
                  <a:gd name="connsiteX10" fmla="*/ 62448 w 640198"/>
                  <a:gd name="connsiteY10" fmla="*/ 117955 h 499576"/>
                  <a:gd name="connsiteX11" fmla="*/ 0 w 640198"/>
                  <a:gd name="connsiteY11" fmla="*/ 0 h 499576"/>
                  <a:gd name="connsiteX12" fmla="*/ 640198 w 640198"/>
                  <a:gd name="connsiteY12" fmla="*/ 0 h 499576"/>
                  <a:gd name="connsiteX13" fmla="*/ 640198 w 640198"/>
                  <a:gd name="connsiteY13" fmla="*/ 332213 h 499576"/>
                  <a:gd name="connsiteX14" fmla="*/ 629943 w 640198"/>
                  <a:gd name="connsiteY14" fmla="*/ 328776 h 499576"/>
                  <a:gd name="connsiteX15" fmla="*/ 629943 w 640198"/>
                  <a:gd name="connsiteY15" fmla="*/ 411837 h 499576"/>
                  <a:gd name="connsiteX16" fmla="*/ 640198 w 640198"/>
                  <a:gd name="connsiteY16" fmla="*/ 415274 h 499576"/>
                  <a:gd name="connsiteX17" fmla="*/ 640198 w 640198"/>
                  <a:gd name="connsiteY17" fmla="*/ 499576 h 499576"/>
                  <a:gd name="connsiteX18" fmla="*/ 393877 w 640198"/>
                  <a:gd name="connsiteY18" fmla="*/ 499576 h 499576"/>
                  <a:gd name="connsiteX19" fmla="*/ 392818 w 640198"/>
                  <a:gd name="connsiteY19" fmla="*/ 492439 h 499576"/>
                  <a:gd name="connsiteX20" fmla="*/ 313201 w 640198"/>
                  <a:gd name="connsiteY20" fmla="*/ 492439 h 499576"/>
                  <a:gd name="connsiteX21" fmla="*/ 314260 w 640198"/>
                  <a:gd name="connsiteY21" fmla="*/ 499576 h 499576"/>
                  <a:gd name="connsiteX22" fmla="*/ 0 w 640198"/>
                  <a:gd name="connsiteY22" fmla="*/ 499576 h 499576"/>
                  <a:gd name="connsiteX23" fmla="*/ 0 w 640198"/>
                  <a:gd name="connsiteY2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577752 w 640198"/>
                  <a:gd name="connsiteY3" fmla="*/ 437130 h 499576"/>
                  <a:gd name="connsiteX4" fmla="*/ 577752 w 640198"/>
                  <a:gd name="connsiteY4" fmla="*/ 394344 h 499576"/>
                  <a:gd name="connsiteX5" fmla="*/ 584224 w 640198"/>
                  <a:gd name="connsiteY5" fmla="*/ 396513 h 499576"/>
                  <a:gd name="connsiteX6" fmla="*/ 584224 w 640198"/>
                  <a:gd name="connsiteY6" fmla="*/ 313452 h 499576"/>
                  <a:gd name="connsiteX7" fmla="*/ 577752 w 640198"/>
                  <a:gd name="connsiteY7" fmla="*/ 311282 h 499576"/>
                  <a:gd name="connsiteX8" fmla="*/ 577752 w 640198"/>
                  <a:gd name="connsiteY8" fmla="*/ 117955 h 499576"/>
                  <a:gd name="connsiteX9" fmla="*/ 62448 w 640198"/>
                  <a:gd name="connsiteY9" fmla="*/ 117955 h 499576"/>
                  <a:gd name="connsiteX10" fmla="*/ 0 w 640198"/>
                  <a:gd name="connsiteY10" fmla="*/ 0 h 499576"/>
                  <a:gd name="connsiteX11" fmla="*/ 640198 w 640198"/>
                  <a:gd name="connsiteY11" fmla="*/ 0 h 499576"/>
                  <a:gd name="connsiteX12" fmla="*/ 640198 w 640198"/>
                  <a:gd name="connsiteY12" fmla="*/ 332213 h 499576"/>
                  <a:gd name="connsiteX13" fmla="*/ 629943 w 640198"/>
                  <a:gd name="connsiteY13" fmla="*/ 328776 h 499576"/>
                  <a:gd name="connsiteX14" fmla="*/ 629943 w 640198"/>
                  <a:gd name="connsiteY14" fmla="*/ 411837 h 499576"/>
                  <a:gd name="connsiteX15" fmla="*/ 640198 w 640198"/>
                  <a:gd name="connsiteY15" fmla="*/ 415274 h 499576"/>
                  <a:gd name="connsiteX16" fmla="*/ 640198 w 640198"/>
                  <a:gd name="connsiteY16" fmla="*/ 499576 h 499576"/>
                  <a:gd name="connsiteX17" fmla="*/ 393877 w 640198"/>
                  <a:gd name="connsiteY17" fmla="*/ 499576 h 499576"/>
                  <a:gd name="connsiteX18" fmla="*/ 392818 w 640198"/>
                  <a:gd name="connsiteY18" fmla="*/ 492439 h 499576"/>
                  <a:gd name="connsiteX19" fmla="*/ 313201 w 640198"/>
                  <a:gd name="connsiteY19" fmla="*/ 492439 h 499576"/>
                  <a:gd name="connsiteX20" fmla="*/ 314260 w 640198"/>
                  <a:gd name="connsiteY20" fmla="*/ 499576 h 499576"/>
                  <a:gd name="connsiteX21" fmla="*/ 0 w 640198"/>
                  <a:gd name="connsiteY21" fmla="*/ 499576 h 499576"/>
                  <a:gd name="connsiteX22" fmla="*/ 0 w 640198"/>
                  <a:gd name="connsiteY2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311282 h 499576"/>
                  <a:gd name="connsiteX7" fmla="*/ 577752 w 640198"/>
                  <a:gd name="connsiteY7" fmla="*/ 117955 h 499576"/>
                  <a:gd name="connsiteX8" fmla="*/ 62448 w 640198"/>
                  <a:gd name="connsiteY8" fmla="*/ 117955 h 499576"/>
                  <a:gd name="connsiteX9" fmla="*/ 0 w 640198"/>
                  <a:gd name="connsiteY9" fmla="*/ 0 h 499576"/>
                  <a:gd name="connsiteX10" fmla="*/ 640198 w 640198"/>
                  <a:gd name="connsiteY10" fmla="*/ 0 h 499576"/>
                  <a:gd name="connsiteX11" fmla="*/ 640198 w 640198"/>
                  <a:gd name="connsiteY11" fmla="*/ 332213 h 499576"/>
                  <a:gd name="connsiteX12" fmla="*/ 629943 w 640198"/>
                  <a:gd name="connsiteY12" fmla="*/ 328776 h 499576"/>
                  <a:gd name="connsiteX13" fmla="*/ 629943 w 640198"/>
                  <a:gd name="connsiteY13" fmla="*/ 411837 h 499576"/>
                  <a:gd name="connsiteX14" fmla="*/ 640198 w 640198"/>
                  <a:gd name="connsiteY14" fmla="*/ 415274 h 499576"/>
                  <a:gd name="connsiteX15" fmla="*/ 640198 w 640198"/>
                  <a:gd name="connsiteY15" fmla="*/ 499576 h 499576"/>
                  <a:gd name="connsiteX16" fmla="*/ 393877 w 640198"/>
                  <a:gd name="connsiteY16" fmla="*/ 499576 h 499576"/>
                  <a:gd name="connsiteX17" fmla="*/ 392818 w 640198"/>
                  <a:gd name="connsiteY17" fmla="*/ 492439 h 499576"/>
                  <a:gd name="connsiteX18" fmla="*/ 313201 w 640198"/>
                  <a:gd name="connsiteY18" fmla="*/ 492439 h 499576"/>
                  <a:gd name="connsiteX19" fmla="*/ 314260 w 640198"/>
                  <a:gd name="connsiteY19" fmla="*/ 499576 h 499576"/>
                  <a:gd name="connsiteX20" fmla="*/ 0 w 640198"/>
                  <a:gd name="connsiteY20" fmla="*/ 499576 h 499576"/>
                  <a:gd name="connsiteX21" fmla="*/ 0 w 640198"/>
                  <a:gd name="connsiteY2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117955 h 499576"/>
                  <a:gd name="connsiteX7" fmla="*/ 62448 w 640198"/>
                  <a:gd name="connsiteY7" fmla="*/ 117955 h 499576"/>
                  <a:gd name="connsiteX8" fmla="*/ 0 w 640198"/>
                  <a:gd name="connsiteY8" fmla="*/ 0 h 499576"/>
                  <a:gd name="connsiteX9" fmla="*/ 640198 w 640198"/>
                  <a:gd name="connsiteY9" fmla="*/ 0 h 499576"/>
                  <a:gd name="connsiteX10" fmla="*/ 640198 w 640198"/>
                  <a:gd name="connsiteY10" fmla="*/ 332213 h 499576"/>
                  <a:gd name="connsiteX11" fmla="*/ 629943 w 640198"/>
                  <a:gd name="connsiteY11" fmla="*/ 328776 h 499576"/>
                  <a:gd name="connsiteX12" fmla="*/ 629943 w 640198"/>
                  <a:gd name="connsiteY12" fmla="*/ 411837 h 499576"/>
                  <a:gd name="connsiteX13" fmla="*/ 640198 w 640198"/>
                  <a:gd name="connsiteY13" fmla="*/ 415274 h 499576"/>
                  <a:gd name="connsiteX14" fmla="*/ 640198 w 640198"/>
                  <a:gd name="connsiteY14" fmla="*/ 499576 h 499576"/>
                  <a:gd name="connsiteX15" fmla="*/ 393877 w 640198"/>
                  <a:gd name="connsiteY15" fmla="*/ 499576 h 499576"/>
                  <a:gd name="connsiteX16" fmla="*/ 392818 w 640198"/>
                  <a:gd name="connsiteY16" fmla="*/ 492439 h 499576"/>
                  <a:gd name="connsiteX17" fmla="*/ 313201 w 640198"/>
                  <a:gd name="connsiteY17" fmla="*/ 492439 h 499576"/>
                  <a:gd name="connsiteX18" fmla="*/ 314260 w 640198"/>
                  <a:gd name="connsiteY18" fmla="*/ 499576 h 499576"/>
                  <a:gd name="connsiteX19" fmla="*/ 0 w 640198"/>
                  <a:gd name="connsiteY19" fmla="*/ 499576 h 499576"/>
                  <a:gd name="connsiteX20" fmla="*/ 0 w 640198"/>
                  <a:gd name="connsiteY2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77752 w 640198"/>
                  <a:gd name="connsiteY5" fmla="*/ 117955 h 499576"/>
                  <a:gd name="connsiteX6" fmla="*/ 62448 w 640198"/>
                  <a:gd name="connsiteY6" fmla="*/ 117955 h 499576"/>
                  <a:gd name="connsiteX7" fmla="*/ 0 w 640198"/>
                  <a:gd name="connsiteY7" fmla="*/ 0 h 499576"/>
                  <a:gd name="connsiteX8" fmla="*/ 640198 w 640198"/>
                  <a:gd name="connsiteY8" fmla="*/ 0 h 499576"/>
                  <a:gd name="connsiteX9" fmla="*/ 640198 w 640198"/>
                  <a:gd name="connsiteY9" fmla="*/ 332213 h 499576"/>
                  <a:gd name="connsiteX10" fmla="*/ 629943 w 640198"/>
                  <a:gd name="connsiteY10" fmla="*/ 328776 h 499576"/>
                  <a:gd name="connsiteX11" fmla="*/ 629943 w 640198"/>
                  <a:gd name="connsiteY11" fmla="*/ 411837 h 499576"/>
                  <a:gd name="connsiteX12" fmla="*/ 640198 w 640198"/>
                  <a:gd name="connsiteY12" fmla="*/ 415274 h 499576"/>
                  <a:gd name="connsiteX13" fmla="*/ 640198 w 640198"/>
                  <a:gd name="connsiteY13" fmla="*/ 499576 h 499576"/>
                  <a:gd name="connsiteX14" fmla="*/ 393877 w 640198"/>
                  <a:gd name="connsiteY14" fmla="*/ 499576 h 499576"/>
                  <a:gd name="connsiteX15" fmla="*/ 392818 w 640198"/>
                  <a:gd name="connsiteY15" fmla="*/ 492439 h 499576"/>
                  <a:gd name="connsiteX16" fmla="*/ 313201 w 640198"/>
                  <a:gd name="connsiteY16" fmla="*/ 492439 h 499576"/>
                  <a:gd name="connsiteX17" fmla="*/ 314260 w 640198"/>
                  <a:gd name="connsiteY17" fmla="*/ 499576 h 499576"/>
                  <a:gd name="connsiteX18" fmla="*/ 0 w 640198"/>
                  <a:gd name="connsiteY18" fmla="*/ 499576 h 499576"/>
                  <a:gd name="connsiteX19" fmla="*/ 0 w 640198"/>
                  <a:gd name="connsiteY19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77752 w 640198"/>
                  <a:gd name="connsiteY4" fmla="*/ 117955 h 499576"/>
                  <a:gd name="connsiteX5" fmla="*/ 62448 w 640198"/>
                  <a:gd name="connsiteY5" fmla="*/ 117955 h 499576"/>
                  <a:gd name="connsiteX6" fmla="*/ 0 w 640198"/>
                  <a:gd name="connsiteY6" fmla="*/ 0 h 499576"/>
                  <a:gd name="connsiteX7" fmla="*/ 640198 w 640198"/>
                  <a:gd name="connsiteY7" fmla="*/ 0 h 499576"/>
                  <a:gd name="connsiteX8" fmla="*/ 640198 w 640198"/>
                  <a:gd name="connsiteY8" fmla="*/ 332213 h 499576"/>
                  <a:gd name="connsiteX9" fmla="*/ 629943 w 640198"/>
                  <a:gd name="connsiteY9" fmla="*/ 328776 h 499576"/>
                  <a:gd name="connsiteX10" fmla="*/ 629943 w 640198"/>
                  <a:gd name="connsiteY10" fmla="*/ 411837 h 499576"/>
                  <a:gd name="connsiteX11" fmla="*/ 640198 w 640198"/>
                  <a:gd name="connsiteY11" fmla="*/ 415274 h 499576"/>
                  <a:gd name="connsiteX12" fmla="*/ 640198 w 640198"/>
                  <a:gd name="connsiteY12" fmla="*/ 499576 h 499576"/>
                  <a:gd name="connsiteX13" fmla="*/ 393877 w 640198"/>
                  <a:gd name="connsiteY13" fmla="*/ 499576 h 499576"/>
                  <a:gd name="connsiteX14" fmla="*/ 392818 w 640198"/>
                  <a:gd name="connsiteY14" fmla="*/ 492439 h 499576"/>
                  <a:gd name="connsiteX15" fmla="*/ 313201 w 640198"/>
                  <a:gd name="connsiteY15" fmla="*/ 492439 h 499576"/>
                  <a:gd name="connsiteX16" fmla="*/ 314260 w 640198"/>
                  <a:gd name="connsiteY16" fmla="*/ 499576 h 499576"/>
                  <a:gd name="connsiteX17" fmla="*/ 0 w 640198"/>
                  <a:gd name="connsiteY17" fmla="*/ 499576 h 499576"/>
                  <a:gd name="connsiteX18" fmla="*/ 0 w 640198"/>
                  <a:gd name="connsiteY18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328776 h 499576"/>
                  <a:gd name="connsiteX9" fmla="*/ 629943 w 640198"/>
                  <a:gd name="connsiteY9" fmla="*/ 411837 h 499576"/>
                  <a:gd name="connsiteX10" fmla="*/ 640198 w 640198"/>
                  <a:gd name="connsiteY10" fmla="*/ 415274 h 499576"/>
                  <a:gd name="connsiteX11" fmla="*/ 640198 w 640198"/>
                  <a:gd name="connsiteY11" fmla="*/ 499576 h 499576"/>
                  <a:gd name="connsiteX12" fmla="*/ 393877 w 640198"/>
                  <a:gd name="connsiteY12" fmla="*/ 499576 h 499576"/>
                  <a:gd name="connsiteX13" fmla="*/ 392818 w 640198"/>
                  <a:gd name="connsiteY13" fmla="*/ 492439 h 499576"/>
                  <a:gd name="connsiteX14" fmla="*/ 313201 w 640198"/>
                  <a:gd name="connsiteY14" fmla="*/ 492439 h 499576"/>
                  <a:gd name="connsiteX15" fmla="*/ 314260 w 640198"/>
                  <a:gd name="connsiteY15" fmla="*/ 499576 h 499576"/>
                  <a:gd name="connsiteX16" fmla="*/ 0 w 640198"/>
                  <a:gd name="connsiteY16" fmla="*/ 499576 h 499576"/>
                  <a:gd name="connsiteX17" fmla="*/ 0 w 640198"/>
                  <a:gd name="connsiteY17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411837 h 499576"/>
                  <a:gd name="connsiteX9" fmla="*/ 640198 w 640198"/>
                  <a:gd name="connsiteY9" fmla="*/ 415274 h 499576"/>
                  <a:gd name="connsiteX10" fmla="*/ 640198 w 640198"/>
                  <a:gd name="connsiteY10" fmla="*/ 499576 h 499576"/>
                  <a:gd name="connsiteX11" fmla="*/ 393877 w 640198"/>
                  <a:gd name="connsiteY11" fmla="*/ 499576 h 499576"/>
                  <a:gd name="connsiteX12" fmla="*/ 392818 w 640198"/>
                  <a:gd name="connsiteY12" fmla="*/ 492439 h 499576"/>
                  <a:gd name="connsiteX13" fmla="*/ 313201 w 640198"/>
                  <a:gd name="connsiteY13" fmla="*/ 492439 h 499576"/>
                  <a:gd name="connsiteX14" fmla="*/ 314260 w 640198"/>
                  <a:gd name="connsiteY14" fmla="*/ 499576 h 499576"/>
                  <a:gd name="connsiteX15" fmla="*/ 0 w 640198"/>
                  <a:gd name="connsiteY15" fmla="*/ 499576 h 499576"/>
                  <a:gd name="connsiteX16" fmla="*/ 0 w 640198"/>
                  <a:gd name="connsiteY16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29943 w 640198"/>
                  <a:gd name="connsiteY7" fmla="*/ 411837 h 499576"/>
                  <a:gd name="connsiteX8" fmla="*/ 640198 w 640198"/>
                  <a:gd name="connsiteY8" fmla="*/ 415274 h 499576"/>
                  <a:gd name="connsiteX9" fmla="*/ 640198 w 640198"/>
                  <a:gd name="connsiteY9" fmla="*/ 499576 h 499576"/>
                  <a:gd name="connsiteX10" fmla="*/ 393877 w 640198"/>
                  <a:gd name="connsiteY10" fmla="*/ 499576 h 499576"/>
                  <a:gd name="connsiteX11" fmla="*/ 392818 w 640198"/>
                  <a:gd name="connsiteY11" fmla="*/ 492439 h 499576"/>
                  <a:gd name="connsiteX12" fmla="*/ 313201 w 640198"/>
                  <a:gd name="connsiteY12" fmla="*/ 492439 h 499576"/>
                  <a:gd name="connsiteX13" fmla="*/ 314260 w 640198"/>
                  <a:gd name="connsiteY13" fmla="*/ 499576 h 499576"/>
                  <a:gd name="connsiteX14" fmla="*/ 0 w 640198"/>
                  <a:gd name="connsiteY14" fmla="*/ 499576 h 499576"/>
                  <a:gd name="connsiteX15" fmla="*/ 0 w 640198"/>
                  <a:gd name="connsiteY15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15274 h 499576"/>
                  <a:gd name="connsiteX8" fmla="*/ 640198 w 640198"/>
                  <a:gd name="connsiteY8" fmla="*/ 499576 h 499576"/>
                  <a:gd name="connsiteX9" fmla="*/ 393877 w 640198"/>
                  <a:gd name="connsiteY9" fmla="*/ 499576 h 499576"/>
                  <a:gd name="connsiteX10" fmla="*/ 392818 w 640198"/>
                  <a:gd name="connsiteY10" fmla="*/ 492439 h 499576"/>
                  <a:gd name="connsiteX11" fmla="*/ 313201 w 640198"/>
                  <a:gd name="connsiteY11" fmla="*/ 492439 h 499576"/>
                  <a:gd name="connsiteX12" fmla="*/ 314260 w 640198"/>
                  <a:gd name="connsiteY12" fmla="*/ 499576 h 499576"/>
                  <a:gd name="connsiteX13" fmla="*/ 0 w 640198"/>
                  <a:gd name="connsiteY13" fmla="*/ 499576 h 499576"/>
                  <a:gd name="connsiteX14" fmla="*/ 0 w 640198"/>
                  <a:gd name="connsiteY1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314260 w 640198"/>
                  <a:gd name="connsiteY11" fmla="*/ 499576 h 499576"/>
                  <a:gd name="connsiteX12" fmla="*/ 0 w 640198"/>
                  <a:gd name="connsiteY12" fmla="*/ 499576 h 499576"/>
                  <a:gd name="connsiteX13" fmla="*/ 0 w 640198"/>
                  <a:gd name="connsiteY1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0 w 640198"/>
                  <a:gd name="connsiteY11" fmla="*/ 499576 h 499576"/>
                  <a:gd name="connsiteX12" fmla="*/ 0 w 640198"/>
                  <a:gd name="connsiteY1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0 w 640198"/>
                  <a:gd name="connsiteY10" fmla="*/ 499576 h 499576"/>
                  <a:gd name="connsiteX11" fmla="*/ 0 w 640198"/>
                  <a:gd name="connsiteY1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0 w 640198"/>
                  <a:gd name="connsiteY9" fmla="*/ 499576 h 499576"/>
                  <a:gd name="connsiteX10" fmla="*/ 0 w 640198"/>
                  <a:gd name="connsiteY1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0 w 640198"/>
                  <a:gd name="connsiteY8" fmla="*/ 499576 h 499576"/>
                  <a:gd name="connsiteX9" fmla="*/ 0 w 640198"/>
                  <a:gd name="connsiteY9" fmla="*/ 0 h 499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0198" h="499576">
                    <a:moveTo>
                      <a:pt x="62448" y="117955"/>
                    </a:moveTo>
                    <a:lnTo>
                      <a:pt x="62448" y="437130"/>
                    </a:lnTo>
                    <a:lnTo>
                      <a:pt x="577752" y="437130"/>
                    </a:lnTo>
                    <a:lnTo>
                      <a:pt x="577752" y="117955"/>
                    </a:lnTo>
                    <a:lnTo>
                      <a:pt x="62448" y="117955"/>
                    </a:lnTo>
                    <a:close/>
                    <a:moveTo>
                      <a:pt x="0" y="0"/>
                    </a:moveTo>
                    <a:lnTo>
                      <a:pt x="640198" y="0"/>
                    </a:lnTo>
                    <a:lnTo>
                      <a:pt x="640198" y="499576"/>
                    </a:lnTo>
                    <a:lnTo>
                      <a:pt x="0" y="4995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4"/>
              </a:solidFill>
              <a:ln w="12700" cap="rnd">
                <a:noFill/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Arial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79592DF-6E4C-46C0-9040-2B9C31FCB3C3}"/>
                  </a:ext>
                </a:extLst>
              </p:cNvPr>
              <p:cNvSpPr/>
              <p:nvPr/>
            </p:nvSpPr>
            <p:spPr>
              <a:xfrm>
                <a:off x="3293702" y="3947956"/>
                <a:ext cx="804169" cy="361171"/>
              </a:xfrm>
              <a:prstGeom prst="rect">
                <a:avLst/>
              </a:prstGeom>
              <a:solidFill>
                <a:srgbClr val="E6E6E6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 Semibold" charset="0"/>
                    <a:cs typeface="Segoe UI" panose="020B0502040204020203" pitchFamily="34" charset="0"/>
                  </a:rPr>
                  <a:t>Cloud SQL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Freeform: Shape 173">
                <a:extLst>
                  <a:ext uri="{FF2B5EF4-FFF2-40B4-BE49-F238E27FC236}">
                    <a16:creationId xmlns:a16="http://schemas.microsoft.com/office/drawing/2014/main" id="{F1532138-9852-47C8-BC77-EDE4F247A00F}"/>
                  </a:ext>
                </a:extLst>
              </p:cNvPr>
              <p:cNvSpPr/>
              <p:nvPr/>
            </p:nvSpPr>
            <p:spPr bwMode="auto">
              <a:xfrm rot="10800000" flipV="1">
                <a:off x="3739877" y="3743974"/>
                <a:ext cx="274320" cy="182880"/>
              </a:xfrm>
              <a:custGeom>
                <a:avLst/>
                <a:gdLst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06418 w 640198"/>
                  <a:gd name="connsiteY3" fmla="*/ 446720 h 499576"/>
                  <a:gd name="connsiteX4" fmla="*/ 386035 w 640198"/>
                  <a:gd name="connsiteY4" fmla="*/ 446720 h 499576"/>
                  <a:gd name="connsiteX5" fmla="*/ 384612 w 640198"/>
                  <a:gd name="connsiteY5" fmla="*/ 437130 h 499576"/>
                  <a:gd name="connsiteX6" fmla="*/ 577752 w 640198"/>
                  <a:gd name="connsiteY6" fmla="*/ 437130 h 499576"/>
                  <a:gd name="connsiteX7" fmla="*/ 577752 w 640198"/>
                  <a:gd name="connsiteY7" fmla="*/ 394344 h 499576"/>
                  <a:gd name="connsiteX8" fmla="*/ 584224 w 640198"/>
                  <a:gd name="connsiteY8" fmla="*/ 396513 h 499576"/>
                  <a:gd name="connsiteX9" fmla="*/ 584224 w 640198"/>
                  <a:gd name="connsiteY9" fmla="*/ 313452 h 499576"/>
                  <a:gd name="connsiteX10" fmla="*/ 577752 w 640198"/>
                  <a:gd name="connsiteY10" fmla="*/ 311282 h 499576"/>
                  <a:gd name="connsiteX11" fmla="*/ 577752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384612 w 640198"/>
                  <a:gd name="connsiteY4" fmla="*/ 437130 h 499576"/>
                  <a:gd name="connsiteX5" fmla="*/ 577752 w 640198"/>
                  <a:gd name="connsiteY5" fmla="*/ 437130 h 499576"/>
                  <a:gd name="connsiteX6" fmla="*/ 577752 w 640198"/>
                  <a:gd name="connsiteY6" fmla="*/ 394344 h 499576"/>
                  <a:gd name="connsiteX7" fmla="*/ 584224 w 640198"/>
                  <a:gd name="connsiteY7" fmla="*/ 396513 h 499576"/>
                  <a:gd name="connsiteX8" fmla="*/ 584224 w 640198"/>
                  <a:gd name="connsiteY8" fmla="*/ 313452 h 499576"/>
                  <a:gd name="connsiteX9" fmla="*/ 577752 w 640198"/>
                  <a:gd name="connsiteY9" fmla="*/ 311282 h 499576"/>
                  <a:gd name="connsiteX10" fmla="*/ 577752 w 640198"/>
                  <a:gd name="connsiteY10" fmla="*/ 117955 h 499576"/>
                  <a:gd name="connsiteX11" fmla="*/ 62448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24" fmla="*/ 0 w 640198"/>
                  <a:gd name="connsiteY2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577752 w 640198"/>
                  <a:gd name="connsiteY4" fmla="*/ 437130 h 499576"/>
                  <a:gd name="connsiteX5" fmla="*/ 577752 w 640198"/>
                  <a:gd name="connsiteY5" fmla="*/ 394344 h 499576"/>
                  <a:gd name="connsiteX6" fmla="*/ 584224 w 640198"/>
                  <a:gd name="connsiteY6" fmla="*/ 396513 h 499576"/>
                  <a:gd name="connsiteX7" fmla="*/ 584224 w 640198"/>
                  <a:gd name="connsiteY7" fmla="*/ 313452 h 499576"/>
                  <a:gd name="connsiteX8" fmla="*/ 577752 w 640198"/>
                  <a:gd name="connsiteY8" fmla="*/ 311282 h 499576"/>
                  <a:gd name="connsiteX9" fmla="*/ 577752 w 640198"/>
                  <a:gd name="connsiteY9" fmla="*/ 117955 h 499576"/>
                  <a:gd name="connsiteX10" fmla="*/ 62448 w 640198"/>
                  <a:gd name="connsiteY10" fmla="*/ 117955 h 499576"/>
                  <a:gd name="connsiteX11" fmla="*/ 0 w 640198"/>
                  <a:gd name="connsiteY11" fmla="*/ 0 h 499576"/>
                  <a:gd name="connsiteX12" fmla="*/ 640198 w 640198"/>
                  <a:gd name="connsiteY12" fmla="*/ 0 h 499576"/>
                  <a:gd name="connsiteX13" fmla="*/ 640198 w 640198"/>
                  <a:gd name="connsiteY13" fmla="*/ 332213 h 499576"/>
                  <a:gd name="connsiteX14" fmla="*/ 629943 w 640198"/>
                  <a:gd name="connsiteY14" fmla="*/ 328776 h 499576"/>
                  <a:gd name="connsiteX15" fmla="*/ 629943 w 640198"/>
                  <a:gd name="connsiteY15" fmla="*/ 411837 h 499576"/>
                  <a:gd name="connsiteX16" fmla="*/ 640198 w 640198"/>
                  <a:gd name="connsiteY16" fmla="*/ 415274 h 499576"/>
                  <a:gd name="connsiteX17" fmla="*/ 640198 w 640198"/>
                  <a:gd name="connsiteY17" fmla="*/ 499576 h 499576"/>
                  <a:gd name="connsiteX18" fmla="*/ 393877 w 640198"/>
                  <a:gd name="connsiteY18" fmla="*/ 499576 h 499576"/>
                  <a:gd name="connsiteX19" fmla="*/ 392818 w 640198"/>
                  <a:gd name="connsiteY19" fmla="*/ 492439 h 499576"/>
                  <a:gd name="connsiteX20" fmla="*/ 313201 w 640198"/>
                  <a:gd name="connsiteY20" fmla="*/ 492439 h 499576"/>
                  <a:gd name="connsiteX21" fmla="*/ 314260 w 640198"/>
                  <a:gd name="connsiteY21" fmla="*/ 499576 h 499576"/>
                  <a:gd name="connsiteX22" fmla="*/ 0 w 640198"/>
                  <a:gd name="connsiteY22" fmla="*/ 499576 h 499576"/>
                  <a:gd name="connsiteX23" fmla="*/ 0 w 640198"/>
                  <a:gd name="connsiteY2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577752 w 640198"/>
                  <a:gd name="connsiteY3" fmla="*/ 437130 h 499576"/>
                  <a:gd name="connsiteX4" fmla="*/ 577752 w 640198"/>
                  <a:gd name="connsiteY4" fmla="*/ 394344 h 499576"/>
                  <a:gd name="connsiteX5" fmla="*/ 584224 w 640198"/>
                  <a:gd name="connsiteY5" fmla="*/ 396513 h 499576"/>
                  <a:gd name="connsiteX6" fmla="*/ 584224 w 640198"/>
                  <a:gd name="connsiteY6" fmla="*/ 313452 h 499576"/>
                  <a:gd name="connsiteX7" fmla="*/ 577752 w 640198"/>
                  <a:gd name="connsiteY7" fmla="*/ 311282 h 499576"/>
                  <a:gd name="connsiteX8" fmla="*/ 577752 w 640198"/>
                  <a:gd name="connsiteY8" fmla="*/ 117955 h 499576"/>
                  <a:gd name="connsiteX9" fmla="*/ 62448 w 640198"/>
                  <a:gd name="connsiteY9" fmla="*/ 117955 h 499576"/>
                  <a:gd name="connsiteX10" fmla="*/ 0 w 640198"/>
                  <a:gd name="connsiteY10" fmla="*/ 0 h 499576"/>
                  <a:gd name="connsiteX11" fmla="*/ 640198 w 640198"/>
                  <a:gd name="connsiteY11" fmla="*/ 0 h 499576"/>
                  <a:gd name="connsiteX12" fmla="*/ 640198 w 640198"/>
                  <a:gd name="connsiteY12" fmla="*/ 332213 h 499576"/>
                  <a:gd name="connsiteX13" fmla="*/ 629943 w 640198"/>
                  <a:gd name="connsiteY13" fmla="*/ 328776 h 499576"/>
                  <a:gd name="connsiteX14" fmla="*/ 629943 w 640198"/>
                  <a:gd name="connsiteY14" fmla="*/ 411837 h 499576"/>
                  <a:gd name="connsiteX15" fmla="*/ 640198 w 640198"/>
                  <a:gd name="connsiteY15" fmla="*/ 415274 h 499576"/>
                  <a:gd name="connsiteX16" fmla="*/ 640198 w 640198"/>
                  <a:gd name="connsiteY16" fmla="*/ 499576 h 499576"/>
                  <a:gd name="connsiteX17" fmla="*/ 393877 w 640198"/>
                  <a:gd name="connsiteY17" fmla="*/ 499576 h 499576"/>
                  <a:gd name="connsiteX18" fmla="*/ 392818 w 640198"/>
                  <a:gd name="connsiteY18" fmla="*/ 492439 h 499576"/>
                  <a:gd name="connsiteX19" fmla="*/ 313201 w 640198"/>
                  <a:gd name="connsiteY19" fmla="*/ 492439 h 499576"/>
                  <a:gd name="connsiteX20" fmla="*/ 314260 w 640198"/>
                  <a:gd name="connsiteY20" fmla="*/ 499576 h 499576"/>
                  <a:gd name="connsiteX21" fmla="*/ 0 w 640198"/>
                  <a:gd name="connsiteY21" fmla="*/ 499576 h 499576"/>
                  <a:gd name="connsiteX22" fmla="*/ 0 w 640198"/>
                  <a:gd name="connsiteY2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311282 h 499576"/>
                  <a:gd name="connsiteX7" fmla="*/ 577752 w 640198"/>
                  <a:gd name="connsiteY7" fmla="*/ 117955 h 499576"/>
                  <a:gd name="connsiteX8" fmla="*/ 62448 w 640198"/>
                  <a:gd name="connsiteY8" fmla="*/ 117955 h 499576"/>
                  <a:gd name="connsiteX9" fmla="*/ 0 w 640198"/>
                  <a:gd name="connsiteY9" fmla="*/ 0 h 499576"/>
                  <a:gd name="connsiteX10" fmla="*/ 640198 w 640198"/>
                  <a:gd name="connsiteY10" fmla="*/ 0 h 499576"/>
                  <a:gd name="connsiteX11" fmla="*/ 640198 w 640198"/>
                  <a:gd name="connsiteY11" fmla="*/ 332213 h 499576"/>
                  <a:gd name="connsiteX12" fmla="*/ 629943 w 640198"/>
                  <a:gd name="connsiteY12" fmla="*/ 328776 h 499576"/>
                  <a:gd name="connsiteX13" fmla="*/ 629943 w 640198"/>
                  <a:gd name="connsiteY13" fmla="*/ 411837 h 499576"/>
                  <a:gd name="connsiteX14" fmla="*/ 640198 w 640198"/>
                  <a:gd name="connsiteY14" fmla="*/ 415274 h 499576"/>
                  <a:gd name="connsiteX15" fmla="*/ 640198 w 640198"/>
                  <a:gd name="connsiteY15" fmla="*/ 499576 h 499576"/>
                  <a:gd name="connsiteX16" fmla="*/ 393877 w 640198"/>
                  <a:gd name="connsiteY16" fmla="*/ 499576 h 499576"/>
                  <a:gd name="connsiteX17" fmla="*/ 392818 w 640198"/>
                  <a:gd name="connsiteY17" fmla="*/ 492439 h 499576"/>
                  <a:gd name="connsiteX18" fmla="*/ 313201 w 640198"/>
                  <a:gd name="connsiteY18" fmla="*/ 492439 h 499576"/>
                  <a:gd name="connsiteX19" fmla="*/ 314260 w 640198"/>
                  <a:gd name="connsiteY19" fmla="*/ 499576 h 499576"/>
                  <a:gd name="connsiteX20" fmla="*/ 0 w 640198"/>
                  <a:gd name="connsiteY20" fmla="*/ 499576 h 499576"/>
                  <a:gd name="connsiteX21" fmla="*/ 0 w 640198"/>
                  <a:gd name="connsiteY2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117955 h 499576"/>
                  <a:gd name="connsiteX7" fmla="*/ 62448 w 640198"/>
                  <a:gd name="connsiteY7" fmla="*/ 117955 h 499576"/>
                  <a:gd name="connsiteX8" fmla="*/ 0 w 640198"/>
                  <a:gd name="connsiteY8" fmla="*/ 0 h 499576"/>
                  <a:gd name="connsiteX9" fmla="*/ 640198 w 640198"/>
                  <a:gd name="connsiteY9" fmla="*/ 0 h 499576"/>
                  <a:gd name="connsiteX10" fmla="*/ 640198 w 640198"/>
                  <a:gd name="connsiteY10" fmla="*/ 332213 h 499576"/>
                  <a:gd name="connsiteX11" fmla="*/ 629943 w 640198"/>
                  <a:gd name="connsiteY11" fmla="*/ 328776 h 499576"/>
                  <a:gd name="connsiteX12" fmla="*/ 629943 w 640198"/>
                  <a:gd name="connsiteY12" fmla="*/ 411837 h 499576"/>
                  <a:gd name="connsiteX13" fmla="*/ 640198 w 640198"/>
                  <a:gd name="connsiteY13" fmla="*/ 415274 h 499576"/>
                  <a:gd name="connsiteX14" fmla="*/ 640198 w 640198"/>
                  <a:gd name="connsiteY14" fmla="*/ 499576 h 499576"/>
                  <a:gd name="connsiteX15" fmla="*/ 393877 w 640198"/>
                  <a:gd name="connsiteY15" fmla="*/ 499576 h 499576"/>
                  <a:gd name="connsiteX16" fmla="*/ 392818 w 640198"/>
                  <a:gd name="connsiteY16" fmla="*/ 492439 h 499576"/>
                  <a:gd name="connsiteX17" fmla="*/ 313201 w 640198"/>
                  <a:gd name="connsiteY17" fmla="*/ 492439 h 499576"/>
                  <a:gd name="connsiteX18" fmla="*/ 314260 w 640198"/>
                  <a:gd name="connsiteY18" fmla="*/ 499576 h 499576"/>
                  <a:gd name="connsiteX19" fmla="*/ 0 w 640198"/>
                  <a:gd name="connsiteY19" fmla="*/ 499576 h 499576"/>
                  <a:gd name="connsiteX20" fmla="*/ 0 w 640198"/>
                  <a:gd name="connsiteY2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77752 w 640198"/>
                  <a:gd name="connsiteY5" fmla="*/ 117955 h 499576"/>
                  <a:gd name="connsiteX6" fmla="*/ 62448 w 640198"/>
                  <a:gd name="connsiteY6" fmla="*/ 117955 h 499576"/>
                  <a:gd name="connsiteX7" fmla="*/ 0 w 640198"/>
                  <a:gd name="connsiteY7" fmla="*/ 0 h 499576"/>
                  <a:gd name="connsiteX8" fmla="*/ 640198 w 640198"/>
                  <a:gd name="connsiteY8" fmla="*/ 0 h 499576"/>
                  <a:gd name="connsiteX9" fmla="*/ 640198 w 640198"/>
                  <a:gd name="connsiteY9" fmla="*/ 332213 h 499576"/>
                  <a:gd name="connsiteX10" fmla="*/ 629943 w 640198"/>
                  <a:gd name="connsiteY10" fmla="*/ 328776 h 499576"/>
                  <a:gd name="connsiteX11" fmla="*/ 629943 w 640198"/>
                  <a:gd name="connsiteY11" fmla="*/ 411837 h 499576"/>
                  <a:gd name="connsiteX12" fmla="*/ 640198 w 640198"/>
                  <a:gd name="connsiteY12" fmla="*/ 415274 h 499576"/>
                  <a:gd name="connsiteX13" fmla="*/ 640198 w 640198"/>
                  <a:gd name="connsiteY13" fmla="*/ 499576 h 499576"/>
                  <a:gd name="connsiteX14" fmla="*/ 393877 w 640198"/>
                  <a:gd name="connsiteY14" fmla="*/ 499576 h 499576"/>
                  <a:gd name="connsiteX15" fmla="*/ 392818 w 640198"/>
                  <a:gd name="connsiteY15" fmla="*/ 492439 h 499576"/>
                  <a:gd name="connsiteX16" fmla="*/ 313201 w 640198"/>
                  <a:gd name="connsiteY16" fmla="*/ 492439 h 499576"/>
                  <a:gd name="connsiteX17" fmla="*/ 314260 w 640198"/>
                  <a:gd name="connsiteY17" fmla="*/ 499576 h 499576"/>
                  <a:gd name="connsiteX18" fmla="*/ 0 w 640198"/>
                  <a:gd name="connsiteY18" fmla="*/ 499576 h 499576"/>
                  <a:gd name="connsiteX19" fmla="*/ 0 w 640198"/>
                  <a:gd name="connsiteY19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77752 w 640198"/>
                  <a:gd name="connsiteY4" fmla="*/ 117955 h 499576"/>
                  <a:gd name="connsiteX5" fmla="*/ 62448 w 640198"/>
                  <a:gd name="connsiteY5" fmla="*/ 117955 h 499576"/>
                  <a:gd name="connsiteX6" fmla="*/ 0 w 640198"/>
                  <a:gd name="connsiteY6" fmla="*/ 0 h 499576"/>
                  <a:gd name="connsiteX7" fmla="*/ 640198 w 640198"/>
                  <a:gd name="connsiteY7" fmla="*/ 0 h 499576"/>
                  <a:gd name="connsiteX8" fmla="*/ 640198 w 640198"/>
                  <a:gd name="connsiteY8" fmla="*/ 332213 h 499576"/>
                  <a:gd name="connsiteX9" fmla="*/ 629943 w 640198"/>
                  <a:gd name="connsiteY9" fmla="*/ 328776 h 499576"/>
                  <a:gd name="connsiteX10" fmla="*/ 629943 w 640198"/>
                  <a:gd name="connsiteY10" fmla="*/ 411837 h 499576"/>
                  <a:gd name="connsiteX11" fmla="*/ 640198 w 640198"/>
                  <a:gd name="connsiteY11" fmla="*/ 415274 h 499576"/>
                  <a:gd name="connsiteX12" fmla="*/ 640198 w 640198"/>
                  <a:gd name="connsiteY12" fmla="*/ 499576 h 499576"/>
                  <a:gd name="connsiteX13" fmla="*/ 393877 w 640198"/>
                  <a:gd name="connsiteY13" fmla="*/ 499576 h 499576"/>
                  <a:gd name="connsiteX14" fmla="*/ 392818 w 640198"/>
                  <a:gd name="connsiteY14" fmla="*/ 492439 h 499576"/>
                  <a:gd name="connsiteX15" fmla="*/ 313201 w 640198"/>
                  <a:gd name="connsiteY15" fmla="*/ 492439 h 499576"/>
                  <a:gd name="connsiteX16" fmla="*/ 314260 w 640198"/>
                  <a:gd name="connsiteY16" fmla="*/ 499576 h 499576"/>
                  <a:gd name="connsiteX17" fmla="*/ 0 w 640198"/>
                  <a:gd name="connsiteY17" fmla="*/ 499576 h 499576"/>
                  <a:gd name="connsiteX18" fmla="*/ 0 w 640198"/>
                  <a:gd name="connsiteY18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328776 h 499576"/>
                  <a:gd name="connsiteX9" fmla="*/ 629943 w 640198"/>
                  <a:gd name="connsiteY9" fmla="*/ 411837 h 499576"/>
                  <a:gd name="connsiteX10" fmla="*/ 640198 w 640198"/>
                  <a:gd name="connsiteY10" fmla="*/ 415274 h 499576"/>
                  <a:gd name="connsiteX11" fmla="*/ 640198 w 640198"/>
                  <a:gd name="connsiteY11" fmla="*/ 499576 h 499576"/>
                  <a:gd name="connsiteX12" fmla="*/ 393877 w 640198"/>
                  <a:gd name="connsiteY12" fmla="*/ 499576 h 499576"/>
                  <a:gd name="connsiteX13" fmla="*/ 392818 w 640198"/>
                  <a:gd name="connsiteY13" fmla="*/ 492439 h 499576"/>
                  <a:gd name="connsiteX14" fmla="*/ 313201 w 640198"/>
                  <a:gd name="connsiteY14" fmla="*/ 492439 h 499576"/>
                  <a:gd name="connsiteX15" fmla="*/ 314260 w 640198"/>
                  <a:gd name="connsiteY15" fmla="*/ 499576 h 499576"/>
                  <a:gd name="connsiteX16" fmla="*/ 0 w 640198"/>
                  <a:gd name="connsiteY16" fmla="*/ 499576 h 499576"/>
                  <a:gd name="connsiteX17" fmla="*/ 0 w 640198"/>
                  <a:gd name="connsiteY17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411837 h 499576"/>
                  <a:gd name="connsiteX9" fmla="*/ 640198 w 640198"/>
                  <a:gd name="connsiteY9" fmla="*/ 415274 h 499576"/>
                  <a:gd name="connsiteX10" fmla="*/ 640198 w 640198"/>
                  <a:gd name="connsiteY10" fmla="*/ 499576 h 499576"/>
                  <a:gd name="connsiteX11" fmla="*/ 393877 w 640198"/>
                  <a:gd name="connsiteY11" fmla="*/ 499576 h 499576"/>
                  <a:gd name="connsiteX12" fmla="*/ 392818 w 640198"/>
                  <a:gd name="connsiteY12" fmla="*/ 492439 h 499576"/>
                  <a:gd name="connsiteX13" fmla="*/ 313201 w 640198"/>
                  <a:gd name="connsiteY13" fmla="*/ 492439 h 499576"/>
                  <a:gd name="connsiteX14" fmla="*/ 314260 w 640198"/>
                  <a:gd name="connsiteY14" fmla="*/ 499576 h 499576"/>
                  <a:gd name="connsiteX15" fmla="*/ 0 w 640198"/>
                  <a:gd name="connsiteY15" fmla="*/ 499576 h 499576"/>
                  <a:gd name="connsiteX16" fmla="*/ 0 w 640198"/>
                  <a:gd name="connsiteY16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29943 w 640198"/>
                  <a:gd name="connsiteY7" fmla="*/ 411837 h 499576"/>
                  <a:gd name="connsiteX8" fmla="*/ 640198 w 640198"/>
                  <a:gd name="connsiteY8" fmla="*/ 415274 h 499576"/>
                  <a:gd name="connsiteX9" fmla="*/ 640198 w 640198"/>
                  <a:gd name="connsiteY9" fmla="*/ 499576 h 499576"/>
                  <a:gd name="connsiteX10" fmla="*/ 393877 w 640198"/>
                  <a:gd name="connsiteY10" fmla="*/ 499576 h 499576"/>
                  <a:gd name="connsiteX11" fmla="*/ 392818 w 640198"/>
                  <a:gd name="connsiteY11" fmla="*/ 492439 h 499576"/>
                  <a:gd name="connsiteX12" fmla="*/ 313201 w 640198"/>
                  <a:gd name="connsiteY12" fmla="*/ 492439 h 499576"/>
                  <a:gd name="connsiteX13" fmla="*/ 314260 w 640198"/>
                  <a:gd name="connsiteY13" fmla="*/ 499576 h 499576"/>
                  <a:gd name="connsiteX14" fmla="*/ 0 w 640198"/>
                  <a:gd name="connsiteY14" fmla="*/ 499576 h 499576"/>
                  <a:gd name="connsiteX15" fmla="*/ 0 w 640198"/>
                  <a:gd name="connsiteY15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15274 h 499576"/>
                  <a:gd name="connsiteX8" fmla="*/ 640198 w 640198"/>
                  <a:gd name="connsiteY8" fmla="*/ 499576 h 499576"/>
                  <a:gd name="connsiteX9" fmla="*/ 393877 w 640198"/>
                  <a:gd name="connsiteY9" fmla="*/ 499576 h 499576"/>
                  <a:gd name="connsiteX10" fmla="*/ 392818 w 640198"/>
                  <a:gd name="connsiteY10" fmla="*/ 492439 h 499576"/>
                  <a:gd name="connsiteX11" fmla="*/ 313201 w 640198"/>
                  <a:gd name="connsiteY11" fmla="*/ 492439 h 499576"/>
                  <a:gd name="connsiteX12" fmla="*/ 314260 w 640198"/>
                  <a:gd name="connsiteY12" fmla="*/ 499576 h 499576"/>
                  <a:gd name="connsiteX13" fmla="*/ 0 w 640198"/>
                  <a:gd name="connsiteY13" fmla="*/ 499576 h 499576"/>
                  <a:gd name="connsiteX14" fmla="*/ 0 w 640198"/>
                  <a:gd name="connsiteY1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314260 w 640198"/>
                  <a:gd name="connsiteY11" fmla="*/ 499576 h 499576"/>
                  <a:gd name="connsiteX12" fmla="*/ 0 w 640198"/>
                  <a:gd name="connsiteY12" fmla="*/ 499576 h 499576"/>
                  <a:gd name="connsiteX13" fmla="*/ 0 w 640198"/>
                  <a:gd name="connsiteY1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0 w 640198"/>
                  <a:gd name="connsiteY11" fmla="*/ 499576 h 499576"/>
                  <a:gd name="connsiteX12" fmla="*/ 0 w 640198"/>
                  <a:gd name="connsiteY1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0 w 640198"/>
                  <a:gd name="connsiteY10" fmla="*/ 499576 h 499576"/>
                  <a:gd name="connsiteX11" fmla="*/ 0 w 640198"/>
                  <a:gd name="connsiteY1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0 w 640198"/>
                  <a:gd name="connsiteY9" fmla="*/ 499576 h 499576"/>
                  <a:gd name="connsiteX10" fmla="*/ 0 w 640198"/>
                  <a:gd name="connsiteY1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0 w 640198"/>
                  <a:gd name="connsiteY8" fmla="*/ 499576 h 499576"/>
                  <a:gd name="connsiteX9" fmla="*/ 0 w 640198"/>
                  <a:gd name="connsiteY9" fmla="*/ 0 h 499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0198" h="499576">
                    <a:moveTo>
                      <a:pt x="62448" y="117955"/>
                    </a:moveTo>
                    <a:lnTo>
                      <a:pt x="62448" y="437130"/>
                    </a:lnTo>
                    <a:lnTo>
                      <a:pt x="577752" y="437130"/>
                    </a:lnTo>
                    <a:lnTo>
                      <a:pt x="577752" y="117955"/>
                    </a:lnTo>
                    <a:lnTo>
                      <a:pt x="62448" y="117955"/>
                    </a:lnTo>
                    <a:close/>
                    <a:moveTo>
                      <a:pt x="0" y="0"/>
                    </a:moveTo>
                    <a:lnTo>
                      <a:pt x="640198" y="0"/>
                    </a:lnTo>
                    <a:lnTo>
                      <a:pt x="640198" y="499576"/>
                    </a:lnTo>
                    <a:lnTo>
                      <a:pt x="0" y="4995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4"/>
              </a:solidFill>
              <a:ln w="12700" cap="rnd">
                <a:noFill/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Arial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Freeform: Shape 173">
                <a:extLst>
                  <a:ext uri="{FF2B5EF4-FFF2-40B4-BE49-F238E27FC236}">
                    <a16:creationId xmlns:a16="http://schemas.microsoft.com/office/drawing/2014/main" id="{10C2EBD5-7DF7-461D-8D7F-7DEA04965E1A}"/>
                  </a:ext>
                </a:extLst>
              </p:cNvPr>
              <p:cNvSpPr/>
              <p:nvPr/>
            </p:nvSpPr>
            <p:spPr bwMode="auto">
              <a:xfrm rot="10800000" flipV="1">
                <a:off x="3345556" y="3743974"/>
                <a:ext cx="274320" cy="182880"/>
              </a:xfrm>
              <a:custGeom>
                <a:avLst/>
                <a:gdLst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06418 w 640198"/>
                  <a:gd name="connsiteY3" fmla="*/ 446720 h 499576"/>
                  <a:gd name="connsiteX4" fmla="*/ 386035 w 640198"/>
                  <a:gd name="connsiteY4" fmla="*/ 446720 h 499576"/>
                  <a:gd name="connsiteX5" fmla="*/ 384612 w 640198"/>
                  <a:gd name="connsiteY5" fmla="*/ 437130 h 499576"/>
                  <a:gd name="connsiteX6" fmla="*/ 577752 w 640198"/>
                  <a:gd name="connsiteY6" fmla="*/ 437130 h 499576"/>
                  <a:gd name="connsiteX7" fmla="*/ 577752 w 640198"/>
                  <a:gd name="connsiteY7" fmla="*/ 394344 h 499576"/>
                  <a:gd name="connsiteX8" fmla="*/ 584224 w 640198"/>
                  <a:gd name="connsiteY8" fmla="*/ 396513 h 499576"/>
                  <a:gd name="connsiteX9" fmla="*/ 584224 w 640198"/>
                  <a:gd name="connsiteY9" fmla="*/ 313452 h 499576"/>
                  <a:gd name="connsiteX10" fmla="*/ 577752 w 640198"/>
                  <a:gd name="connsiteY10" fmla="*/ 311282 h 499576"/>
                  <a:gd name="connsiteX11" fmla="*/ 577752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384612 w 640198"/>
                  <a:gd name="connsiteY4" fmla="*/ 437130 h 499576"/>
                  <a:gd name="connsiteX5" fmla="*/ 577752 w 640198"/>
                  <a:gd name="connsiteY5" fmla="*/ 437130 h 499576"/>
                  <a:gd name="connsiteX6" fmla="*/ 577752 w 640198"/>
                  <a:gd name="connsiteY6" fmla="*/ 394344 h 499576"/>
                  <a:gd name="connsiteX7" fmla="*/ 584224 w 640198"/>
                  <a:gd name="connsiteY7" fmla="*/ 396513 h 499576"/>
                  <a:gd name="connsiteX8" fmla="*/ 584224 w 640198"/>
                  <a:gd name="connsiteY8" fmla="*/ 313452 h 499576"/>
                  <a:gd name="connsiteX9" fmla="*/ 577752 w 640198"/>
                  <a:gd name="connsiteY9" fmla="*/ 311282 h 499576"/>
                  <a:gd name="connsiteX10" fmla="*/ 577752 w 640198"/>
                  <a:gd name="connsiteY10" fmla="*/ 117955 h 499576"/>
                  <a:gd name="connsiteX11" fmla="*/ 62448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24" fmla="*/ 0 w 640198"/>
                  <a:gd name="connsiteY2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577752 w 640198"/>
                  <a:gd name="connsiteY4" fmla="*/ 437130 h 499576"/>
                  <a:gd name="connsiteX5" fmla="*/ 577752 w 640198"/>
                  <a:gd name="connsiteY5" fmla="*/ 394344 h 499576"/>
                  <a:gd name="connsiteX6" fmla="*/ 584224 w 640198"/>
                  <a:gd name="connsiteY6" fmla="*/ 396513 h 499576"/>
                  <a:gd name="connsiteX7" fmla="*/ 584224 w 640198"/>
                  <a:gd name="connsiteY7" fmla="*/ 313452 h 499576"/>
                  <a:gd name="connsiteX8" fmla="*/ 577752 w 640198"/>
                  <a:gd name="connsiteY8" fmla="*/ 311282 h 499576"/>
                  <a:gd name="connsiteX9" fmla="*/ 577752 w 640198"/>
                  <a:gd name="connsiteY9" fmla="*/ 117955 h 499576"/>
                  <a:gd name="connsiteX10" fmla="*/ 62448 w 640198"/>
                  <a:gd name="connsiteY10" fmla="*/ 117955 h 499576"/>
                  <a:gd name="connsiteX11" fmla="*/ 0 w 640198"/>
                  <a:gd name="connsiteY11" fmla="*/ 0 h 499576"/>
                  <a:gd name="connsiteX12" fmla="*/ 640198 w 640198"/>
                  <a:gd name="connsiteY12" fmla="*/ 0 h 499576"/>
                  <a:gd name="connsiteX13" fmla="*/ 640198 w 640198"/>
                  <a:gd name="connsiteY13" fmla="*/ 332213 h 499576"/>
                  <a:gd name="connsiteX14" fmla="*/ 629943 w 640198"/>
                  <a:gd name="connsiteY14" fmla="*/ 328776 h 499576"/>
                  <a:gd name="connsiteX15" fmla="*/ 629943 w 640198"/>
                  <a:gd name="connsiteY15" fmla="*/ 411837 h 499576"/>
                  <a:gd name="connsiteX16" fmla="*/ 640198 w 640198"/>
                  <a:gd name="connsiteY16" fmla="*/ 415274 h 499576"/>
                  <a:gd name="connsiteX17" fmla="*/ 640198 w 640198"/>
                  <a:gd name="connsiteY17" fmla="*/ 499576 h 499576"/>
                  <a:gd name="connsiteX18" fmla="*/ 393877 w 640198"/>
                  <a:gd name="connsiteY18" fmla="*/ 499576 h 499576"/>
                  <a:gd name="connsiteX19" fmla="*/ 392818 w 640198"/>
                  <a:gd name="connsiteY19" fmla="*/ 492439 h 499576"/>
                  <a:gd name="connsiteX20" fmla="*/ 313201 w 640198"/>
                  <a:gd name="connsiteY20" fmla="*/ 492439 h 499576"/>
                  <a:gd name="connsiteX21" fmla="*/ 314260 w 640198"/>
                  <a:gd name="connsiteY21" fmla="*/ 499576 h 499576"/>
                  <a:gd name="connsiteX22" fmla="*/ 0 w 640198"/>
                  <a:gd name="connsiteY22" fmla="*/ 499576 h 499576"/>
                  <a:gd name="connsiteX23" fmla="*/ 0 w 640198"/>
                  <a:gd name="connsiteY2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577752 w 640198"/>
                  <a:gd name="connsiteY3" fmla="*/ 437130 h 499576"/>
                  <a:gd name="connsiteX4" fmla="*/ 577752 w 640198"/>
                  <a:gd name="connsiteY4" fmla="*/ 394344 h 499576"/>
                  <a:gd name="connsiteX5" fmla="*/ 584224 w 640198"/>
                  <a:gd name="connsiteY5" fmla="*/ 396513 h 499576"/>
                  <a:gd name="connsiteX6" fmla="*/ 584224 w 640198"/>
                  <a:gd name="connsiteY6" fmla="*/ 313452 h 499576"/>
                  <a:gd name="connsiteX7" fmla="*/ 577752 w 640198"/>
                  <a:gd name="connsiteY7" fmla="*/ 311282 h 499576"/>
                  <a:gd name="connsiteX8" fmla="*/ 577752 w 640198"/>
                  <a:gd name="connsiteY8" fmla="*/ 117955 h 499576"/>
                  <a:gd name="connsiteX9" fmla="*/ 62448 w 640198"/>
                  <a:gd name="connsiteY9" fmla="*/ 117955 h 499576"/>
                  <a:gd name="connsiteX10" fmla="*/ 0 w 640198"/>
                  <a:gd name="connsiteY10" fmla="*/ 0 h 499576"/>
                  <a:gd name="connsiteX11" fmla="*/ 640198 w 640198"/>
                  <a:gd name="connsiteY11" fmla="*/ 0 h 499576"/>
                  <a:gd name="connsiteX12" fmla="*/ 640198 w 640198"/>
                  <a:gd name="connsiteY12" fmla="*/ 332213 h 499576"/>
                  <a:gd name="connsiteX13" fmla="*/ 629943 w 640198"/>
                  <a:gd name="connsiteY13" fmla="*/ 328776 h 499576"/>
                  <a:gd name="connsiteX14" fmla="*/ 629943 w 640198"/>
                  <a:gd name="connsiteY14" fmla="*/ 411837 h 499576"/>
                  <a:gd name="connsiteX15" fmla="*/ 640198 w 640198"/>
                  <a:gd name="connsiteY15" fmla="*/ 415274 h 499576"/>
                  <a:gd name="connsiteX16" fmla="*/ 640198 w 640198"/>
                  <a:gd name="connsiteY16" fmla="*/ 499576 h 499576"/>
                  <a:gd name="connsiteX17" fmla="*/ 393877 w 640198"/>
                  <a:gd name="connsiteY17" fmla="*/ 499576 h 499576"/>
                  <a:gd name="connsiteX18" fmla="*/ 392818 w 640198"/>
                  <a:gd name="connsiteY18" fmla="*/ 492439 h 499576"/>
                  <a:gd name="connsiteX19" fmla="*/ 313201 w 640198"/>
                  <a:gd name="connsiteY19" fmla="*/ 492439 h 499576"/>
                  <a:gd name="connsiteX20" fmla="*/ 314260 w 640198"/>
                  <a:gd name="connsiteY20" fmla="*/ 499576 h 499576"/>
                  <a:gd name="connsiteX21" fmla="*/ 0 w 640198"/>
                  <a:gd name="connsiteY21" fmla="*/ 499576 h 499576"/>
                  <a:gd name="connsiteX22" fmla="*/ 0 w 640198"/>
                  <a:gd name="connsiteY2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311282 h 499576"/>
                  <a:gd name="connsiteX7" fmla="*/ 577752 w 640198"/>
                  <a:gd name="connsiteY7" fmla="*/ 117955 h 499576"/>
                  <a:gd name="connsiteX8" fmla="*/ 62448 w 640198"/>
                  <a:gd name="connsiteY8" fmla="*/ 117955 h 499576"/>
                  <a:gd name="connsiteX9" fmla="*/ 0 w 640198"/>
                  <a:gd name="connsiteY9" fmla="*/ 0 h 499576"/>
                  <a:gd name="connsiteX10" fmla="*/ 640198 w 640198"/>
                  <a:gd name="connsiteY10" fmla="*/ 0 h 499576"/>
                  <a:gd name="connsiteX11" fmla="*/ 640198 w 640198"/>
                  <a:gd name="connsiteY11" fmla="*/ 332213 h 499576"/>
                  <a:gd name="connsiteX12" fmla="*/ 629943 w 640198"/>
                  <a:gd name="connsiteY12" fmla="*/ 328776 h 499576"/>
                  <a:gd name="connsiteX13" fmla="*/ 629943 w 640198"/>
                  <a:gd name="connsiteY13" fmla="*/ 411837 h 499576"/>
                  <a:gd name="connsiteX14" fmla="*/ 640198 w 640198"/>
                  <a:gd name="connsiteY14" fmla="*/ 415274 h 499576"/>
                  <a:gd name="connsiteX15" fmla="*/ 640198 w 640198"/>
                  <a:gd name="connsiteY15" fmla="*/ 499576 h 499576"/>
                  <a:gd name="connsiteX16" fmla="*/ 393877 w 640198"/>
                  <a:gd name="connsiteY16" fmla="*/ 499576 h 499576"/>
                  <a:gd name="connsiteX17" fmla="*/ 392818 w 640198"/>
                  <a:gd name="connsiteY17" fmla="*/ 492439 h 499576"/>
                  <a:gd name="connsiteX18" fmla="*/ 313201 w 640198"/>
                  <a:gd name="connsiteY18" fmla="*/ 492439 h 499576"/>
                  <a:gd name="connsiteX19" fmla="*/ 314260 w 640198"/>
                  <a:gd name="connsiteY19" fmla="*/ 499576 h 499576"/>
                  <a:gd name="connsiteX20" fmla="*/ 0 w 640198"/>
                  <a:gd name="connsiteY20" fmla="*/ 499576 h 499576"/>
                  <a:gd name="connsiteX21" fmla="*/ 0 w 640198"/>
                  <a:gd name="connsiteY2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117955 h 499576"/>
                  <a:gd name="connsiteX7" fmla="*/ 62448 w 640198"/>
                  <a:gd name="connsiteY7" fmla="*/ 117955 h 499576"/>
                  <a:gd name="connsiteX8" fmla="*/ 0 w 640198"/>
                  <a:gd name="connsiteY8" fmla="*/ 0 h 499576"/>
                  <a:gd name="connsiteX9" fmla="*/ 640198 w 640198"/>
                  <a:gd name="connsiteY9" fmla="*/ 0 h 499576"/>
                  <a:gd name="connsiteX10" fmla="*/ 640198 w 640198"/>
                  <a:gd name="connsiteY10" fmla="*/ 332213 h 499576"/>
                  <a:gd name="connsiteX11" fmla="*/ 629943 w 640198"/>
                  <a:gd name="connsiteY11" fmla="*/ 328776 h 499576"/>
                  <a:gd name="connsiteX12" fmla="*/ 629943 w 640198"/>
                  <a:gd name="connsiteY12" fmla="*/ 411837 h 499576"/>
                  <a:gd name="connsiteX13" fmla="*/ 640198 w 640198"/>
                  <a:gd name="connsiteY13" fmla="*/ 415274 h 499576"/>
                  <a:gd name="connsiteX14" fmla="*/ 640198 w 640198"/>
                  <a:gd name="connsiteY14" fmla="*/ 499576 h 499576"/>
                  <a:gd name="connsiteX15" fmla="*/ 393877 w 640198"/>
                  <a:gd name="connsiteY15" fmla="*/ 499576 h 499576"/>
                  <a:gd name="connsiteX16" fmla="*/ 392818 w 640198"/>
                  <a:gd name="connsiteY16" fmla="*/ 492439 h 499576"/>
                  <a:gd name="connsiteX17" fmla="*/ 313201 w 640198"/>
                  <a:gd name="connsiteY17" fmla="*/ 492439 h 499576"/>
                  <a:gd name="connsiteX18" fmla="*/ 314260 w 640198"/>
                  <a:gd name="connsiteY18" fmla="*/ 499576 h 499576"/>
                  <a:gd name="connsiteX19" fmla="*/ 0 w 640198"/>
                  <a:gd name="connsiteY19" fmla="*/ 499576 h 499576"/>
                  <a:gd name="connsiteX20" fmla="*/ 0 w 640198"/>
                  <a:gd name="connsiteY2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77752 w 640198"/>
                  <a:gd name="connsiteY5" fmla="*/ 117955 h 499576"/>
                  <a:gd name="connsiteX6" fmla="*/ 62448 w 640198"/>
                  <a:gd name="connsiteY6" fmla="*/ 117955 h 499576"/>
                  <a:gd name="connsiteX7" fmla="*/ 0 w 640198"/>
                  <a:gd name="connsiteY7" fmla="*/ 0 h 499576"/>
                  <a:gd name="connsiteX8" fmla="*/ 640198 w 640198"/>
                  <a:gd name="connsiteY8" fmla="*/ 0 h 499576"/>
                  <a:gd name="connsiteX9" fmla="*/ 640198 w 640198"/>
                  <a:gd name="connsiteY9" fmla="*/ 332213 h 499576"/>
                  <a:gd name="connsiteX10" fmla="*/ 629943 w 640198"/>
                  <a:gd name="connsiteY10" fmla="*/ 328776 h 499576"/>
                  <a:gd name="connsiteX11" fmla="*/ 629943 w 640198"/>
                  <a:gd name="connsiteY11" fmla="*/ 411837 h 499576"/>
                  <a:gd name="connsiteX12" fmla="*/ 640198 w 640198"/>
                  <a:gd name="connsiteY12" fmla="*/ 415274 h 499576"/>
                  <a:gd name="connsiteX13" fmla="*/ 640198 w 640198"/>
                  <a:gd name="connsiteY13" fmla="*/ 499576 h 499576"/>
                  <a:gd name="connsiteX14" fmla="*/ 393877 w 640198"/>
                  <a:gd name="connsiteY14" fmla="*/ 499576 h 499576"/>
                  <a:gd name="connsiteX15" fmla="*/ 392818 w 640198"/>
                  <a:gd name="connsiteY15" fmla="*/ 492439 h 499576"/>
                  <a:gd name="connsiteX16" fmla="*/ 313201 w 640198"/>
                  <a:gd name="connsiteY16" fmla="*/ 492439 h 499576"/>
                  <a:gd name="connsiteX17" fmla="*/ 314260 w 640198"/>
                  <a:gd name="connsiteY17" fmla="*/ 499576 h 499576"/>
                  <a:gd name="connsiteX18" fmla="*/ 0 w 640198"/>
                  <a:gd name="connsiteY18" fmla="*/ 499576 h 499576"/>
                  <a:gd name="connsiteX19" fmla="*/ 0 w 640198"/>
                  <a:gd name="connsiteY19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77752 w 640198"/>
                  <a:gd name="connsiteY4" fmla="*/ 117955 h 499576"/>
                  <a:gd name="connsiteX5" fmla="*/ 62448 w 640198"/>
                  <a:gd name="connsiteY5" fmla="*/ 117955 h 499576"/>
                  <a:gd name="connsiteX6" fmla="*/ 0 w 640198"/>
                  <a:gd name="connsiteY6" fmla="*/ 0 h 499576"/>
                  <a:gd name="connsiteX7" fmla="*/ 640198 w 640198"/>
                  <a:gd name="connsiteY7" fmla="*/ 0 h 499576"/>
                  <a:gd name="connsiteX8" fmla="*/ 640198 w 640198"/>
                  <a:gd name="connsiteY8" fmla="*/ 332213 h 499576"/>
                  <a:gd name="connsiteX9" fmla="*/ 629943 w 640198"/>
                  <a:gd name="connsiteY9" fmla="*/ 328776 h 499576"/>
                  <a:gd name="connsiteX10" fmla="*/ 629943 w 640198"/>
                  <a:gd name="connsiteY10" fmla="*/ 411837 h 499576"/>
                  <a:gd name="connsiteX11" fmla="*/ 640198 w 640198"/>
                  <a:gd name="connsiteY11" fmla="*/ 415274 h 499576"/>
                  <a:gd name="connsiteX12" fmla="*/ 640198 w 640198"/>
                  <a:gd name="connsiteY12" fmla="*/ 499576 h 499576"/>
                  <a:gd name="connsiteX13" fmla="*/ 393877 w 640198"/>
                  <a:gd name="connsiteY13" fmla="*/ 499576 h 499576"/>
                  <a:gd name="connsiteX14" fmla="*/ 392818 w 640198"/>
                  <a:gd name="connsiteY14" fmla="*/ 492439 h 499576"/>
                  <a:gd name="connsiteX15" fmla="*/ 313201 w 640198"/>
                  <a:gd name="connsiteY15" fmla="*/ 492439 h 499576"/>
                  <a:gd name="connsiteX16" fmla="*/ 314260 w 640198"/>
                  <a:gd name="connsiteY16" fmla="*/ 499576 h 499576"/>
                  <a:gd name="connsiteX17" fmla="*/ 0 w 640198"/>
                  <a:gd name="connsiteY17" fmla="*/ 499576 h 499576"/>
                  <a:gd name="connsiteX18" fmla="*/ 0 w 640198"/>
                  <a:gd name="connsiteY18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328776 h 499576"/>
                  <a:gd name="connsiteX9" fmla="*/ 629943 w 640198"/>
                  <a:gd name="connsiteY9" fmla="*/ 411837 h 499576"/>
                  <a:gd name="connsiteX10" fmla="*/ 640198 w 640198"/>
                  <a:gd name="connsiteY10" fmla="*/ 415274 h 499576"/>
                  <a:gd name="connsiteX11" fmla="*/ 640198 w 640198"/>
                  <a:gd name="connsiteY11" fmla="*/ 499576 h 499576"/>
                  <a:gd name="connsiteX12" fmla="*/ 393877 w 640198"/>
                  <a:gd name="connsiteY12" fmla="*/ 499576 h 499576"/>
                  <a:gd name="connsiteX13" fmla="*/ 392818 w 640198"/>
                  <a:gd name="connsiteY13" fmla="*/ 492439 h 499576"/>
                  <a:gd name="connsiteX14" fmla="*/ 313201 w 640198"/>
                  <a:gd name="connsiteY14" fmla="*/ 492439 h 499576"/>
                  <a:gd name="connsiteX15" fmla="*/ 314260 w 640198"/>
                  <a:gd name="connsiteY15" fmla="*/ 499576 h 499576"/>
                  <a:gd name="connsiteX16" fmla="*/ 0 w 640198"/>
                  <a:gd name="connsiteY16" fmla="*/ 499576 h 499576"/>
                  <a:gd name="connsiteX17" fmla="*/ 0 w 640198"/>
                  <a:gd name="connsiteY17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411837 h 499576"/>
                  <a:gd name="connsiteX9" fmla="*/ 640198 w 640198"/>
                  <a:gd name="connsiteY9" fmla="*/ 415274 h 499576"/>
                  <a:gd name="connsiteX10" fmla="*/ 640198 w 640198"/>
                  <a:gd name="connsiteY10" fmla="*/ 499576 h 499576"/>
                  <a:gd name="connsiteX11" fmla="*/ 393877 w 640198"/>
                  <a:gd name="connsiteY11" fmla="*/ 499576 h 499576"/>
                  <a:gd name="connsiteX12" fmla="*/ 392818 w 640198"/>
                  <a:gd name="connsiteY12" fmla="*/ 492439 h 499576"/>
                  <a:gd name="connsiteX13" fmla="*/ 313201 w 640198"/>
                  <a:gd name="connsiteY13" fmla="*/ 492439 h 499576"/>
                  <a:gd name="connsiteX14" fmla="*/ 314260 w 640198"/>
                  <a:gd name="connsiteY14" fmla="*/ 499576 h 499576"/>
                  <a:gd name="connsiteX15" fmla="*/ 0 w 640198"/>
                  <a:gd name="connsiteY15" fmla="*/ 499576 h 499576"/>
                  <a:gd name="connsiteX16" fmla="*/ 0 w 640198"/>
                  <a:gd name="connsiteY16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29943 w 640198"/>
                  <a:gd name="connsiteY7" fmla="*/ 411837 h 499576"/>
                  <a:gd name="connsiteX8" fmla="*/ 640198 w 640198"/>
                  <a:gd name="connsiteY8" fmla="*/ 415274 h 499576"/>
                  <a:gd name="connsiteX9" fmla="*/ 640198 w 640198"/>
                  <a:gd name="connsiteY9" fmla="*/ 499576 h 499576"/>
                  <a:gd name="connsiteX10" fmla="*/ 393877 w 640198"/>
                  <a:gd name="connsiteY10" fmla="*/ 499576 h 499576"/>
                  <a:gd name="connsiteX11" fmla="*/ 392818 w 640198"/>
                  <a:gd name="connsiteY11" fmla="*/ 492439 h 499576"/>
                  <a:gd name="connsiteX12" fmla="*/ 313201 w 640198"/>
                  <a:gd name="connsiteY12" fmla="*/ 492439 h 499576"/>
                  <a:gd name="connsiteX13" fmla="*/ 314260 w 640198"/>
                  <a:gd name="connsiteY13" fmla="*/ 499576 h 499576"/>
                  <a:gd name="connsiteX14" fmla="*/ 0 w 640198"/>
                  <a:gd name="connsiteY14" fmla="*/ 499576 h 499576"/>
                  <a:gd name="connsiteX15" fmla="*/ 0 w 640198"/>
                  <a:gd name="connsiteY15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15274 h 499576"/>
                  <a:gd name="connsiteX8" fmla="*/ 640198 w 640198"/>
                  <a:gd name="connsiteY8" fmla="*/ 499576 h 499576"/>
                  <a:gd name="connsiteX9" fmla="*/ 393877 w 640198"/>
                  <a:gd name="connsiteY9" fmla="*/ 499576 h 499576"/>
                  <a:gd name="connsiteX10" fmla="*/ 392818 w 640198"/>
                  <a:gd name="connsiteY10" fmla="*/ 492439 h 499576"/>
                  <a:gd name="connsiteX11" fmla="*/ 313201 w 640198"/>
                  <a:gd name="connsiteY11" fmla="*/ 492439 h 499576"/>
                  <a:gd name="connsiteX12" fmla="*/ 314260 w 640198"/>
                  <a:gd name="connsiteY12" fmla="*/ 499576 h 499576"/>
                  <a:gd name="connsiteX13" fmla="*/ 0 w 640198"/>
                  <a:gd name="connsiteY13" fmla="*/ 499576 h 499576"/>
                  <a:gd name="connsiteX14" fmla="*/ 0 w 640198"/>
                  <a:gd name="connsiteY1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314260 w 640198"/>
                  <a:gd name="connsiteY11" fmla="*/ 499576 h 499576"/>
                  <a:gd name="connsiteX12" fmla="*/ 0 w 640198"/>
                  <a:gd name="connsiteY12" fmla="*/ 499576 h 499576"/>
                  <a:gd name="connsiteX13" fmla="*/ 0 w 640198"/>
                  <a:gd name="connsiteY1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0 w 640198"/>
                  <a:gd name="connsiteY11" fmla="*/ 499576 h 499576"/>
                  <a:gd name="connsiteX12" fmla="*/ 0 w 640198"/>
                  <a:gd name="connsiteY1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0 w 640198"/>
                  <a:gd name="connsiteY10" fmla="*/ 499576 h 499576"/>
                  <a:gd name="connsiteX11" fmla="*/ 0 w 640198"/>
                  <a:gd name="connsiteY1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0 w 640198"/>
                  <a:gd name="connsiteY9" fmla="*/ 499576 h 499576"/>
                  <a:gd name="connsiteX10" fmla="*/ 0 w 640198"/>
                  <a:gd name="connsiteY1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0 w 640198"/>
                  <a:gd name="connsiteY8" fmla="*/ 499576 h 499576"/>
                  <a:gd name="connsiteX9" fmla="*/ 0 w 640198"/>
                  <a:gd name="connsiteY9" fmla="*/ 0 h 499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0198" h="499576">
                    <a:moveTo>
                      <a:pt x="62448" y="117955"/>
                    </a:moveTo>
                    <a:lnTo>
                      <a:pt x="62448" y="437130"/>
                    </a:lnTo>
                    <a:lnTo>
                      <a:pt x="577752" y="437130"/>
                    </a:lnTo>
                    <a:lnTo>
                      <a:pt x="577752" y="117955"/>
                    </a:lnTo>
                    <a:lnTo>
                      <a:pt x="62448" y="117955"/>
                    </a:lnTo>
                    <a:close/>
                    <a:moveTo>
                      <a:pt x="0" y="0"/>
                    </a:moveTo>
                    <a:lnTo>
                      <a:pt x="640198" y="0"/>
                    </a:lnTo>
                    <a:lnTo>
                      <a:pt x="640198" y="499576"/>
                    </a:lnTo>
                    <a:lnTo>
                      <a:pt x="0" y="4995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4"/>
              </a:solidFill>
              <a:ln w="12700" cap="rnd">
                <a:noFill/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Arial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LineChart_E9E6" title="Icon of a line chart with points of varying heights">
                <a:extLst>
                  <a:ext uri="{FF2B5EF4-FFF2-40B4-BE49-F238E27FC236}">
                    <a16:creationId xmlns:a16="http://schemas.microsoft.com/office/drawing/2014/main" id="{FC2D27C9-1B44-40A8-AE3F-94289ED8E1C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608702" y="3175237"/>
                <a:ext cx="518236" cy="386810"/>
              </a:xfrm>
              <a:custGeom>
                <a:avLst/>
                <a:gdLst>
                  <a:gd name="T0" fmla="*/ 4249 w 4249"/>
                  <a:gd name="T1" fmla="*/ 4250 h 4250"/>
                  <a:gd name="T2" fmla="*/ 0 w 4249"/>
                  <a:gd name="T3" fmla="*/ 4250 h 4250"/>
                  <a:gd name="T4" fmla="*/ 0 w 4249"/>
                  <a:gd name="T5" fmla="*/ 0 h 4250"/>
                  <a:gd name="T6" fmla="*/ 4249 w 4249"/>
                  <a:gd name="T7" fmla="*/ 1428 h 4250"/>
                  <a:gd name="T8" fmla="*/ 3621 w 4249"/>
                  <a:gd name="T9" fmla="*/ 800 h 4250"/>
                  <a:gd name="T10" fmla="*/ 1893 w 4249"/>
                  <a:gd name="T11" fmla="*/ 2527 h 4250"/>
                  <a:gd name="T12" fmla="*/ 1265 w 4249"/>
                  <a:gd name="T13" fmla="*/ 1899 h 4250"/>
                  <a:gd name="T14" fmla="*/ 3 w 4249"/>
                  <a:gd name="T15" fmla="*/ 3161 h 4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49" h="4250">
                    <a:moveTo>
                      <a:pt x="4249" y="4250"/>
                    </a:moveTo>
                    <a:lnTo>
                      <a:pt x="0" y="4250"/>
                    </a:lnTo>
                    <a:lnTo>
                      <a:pt x="0" y="0"/>
                    </a:lnTo>
                    <a:moveTo>
                      <a:pt x="4249" y="1428"/>
                    </a:moveTo>
                    <a:lnTo>
                      <a:pt x="3621" y="800"/>
                    </a:lnTo>
                    <a:lnTo>
                      <a:pt x="1893" y="2527"/>
                    </a:lnTo>
                    <a:lnTo>
                      <a:pt x="1265" y="1899"/>
                    </a:lnTo>
                    <a:lnTo>
                      <a:pt x="3" y="3161"/>
                    </a:lnTo>
                  </a:path>
                </a:pathLst>
              </a:custGeom>
              <a:noFill/>
              <a:ln w="158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76B5291-2263-4BA4-83DC-B3299D1C7E74}"/>
                  </a:ext>
                </a:extLst>
              </p:cNvPr>
              <p:cNvSpPr/>
              <p:nvPr/>
            </p:nvSpPr>
            <p:spPr>
              <a:xfrm>
                <a:off x="3437467" y="2746997"/>
                <a:ext cx="785130" cy="361171"/>
              </a:xfrm>
              <a:prstGeom prst="rect">
                <a:avLst/>
              </a:prstGeom>
              <a:solidFill>
                <a:srgbClr val="E6E6E6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 Semibold" charset="0"/>
                    <a:cs typeface="Segoe UI" panose="020B0502040204020203" pitchFamily="34" charset="0"/>
                  </a:rPr>
                  <a:t>Time-Series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E37B400F-0D38-4528-9CC9-9A67589E1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7133" y="3203948"/>
                <a:ext cx="550334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1A1A1A"/>
                </a:solidFill>
                <a:prstDash val="solid"/>
                <a:headEnd type="none" w="lg" len="med"/>
                <a:tailEnd type="triangle"/>
              </a:ln>
              <a:effectLst/>
            </p:spPr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157C6E2E-87E0-4373-AC2C-20693D4D1C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7133" y="3293518"/>
                <a:ext cx="550334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1A1A1A"/>
                </a:solidFill>
                <a:prstDash val="solid"/>
                <a:headEnd type="none" w="lg" len="med"/>
                <a:tailEnd type="triangle"/>
              </a:ln>
              <a:effectLst/>
            </p:spPr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E00B2414-0E7C-4152-9A1C-54DD96AC2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7133" y="3383088"/>
                <a:ext cx="550334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1A1A1A"/>
                </a:solidFill>
                <a:prstDash val="solid"/>
                <a:headEnd type="none" w="lg" len="med"/>
                <a:tailEnd type="triangle"/>
              </a:ln>
              <a:effectLst/>
            </p:spPr>
          </p:cxn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9841EFD-D939-4EAA-BC78-DB38D29CE1B7}"/>
                </a:ext>
              </a:extLst>
            </p:cNvPr>
            <p:cNvSpPr/>
            <p:nvPr/>
          </p:nvSpPr>
          <p:spPr bwMode="auto">
            <a:xfrm>
              <a:off x="6023034" y="1490149"/>
              <a:ext cx="1734400" cy="586613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3260" tIns="46630" rIns="93221" bIns="4663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060">
                <a:defRPr/>
              </a:pPr>
              <a:r>
                <a:rPr lang="en-US" sz="1600" b="1" kern="0" dirty="0">
                  <a:latin typeface="Segoe UI" panose="020B0502040204020203" pitchFamily="34" charset="0"/>
                  <a:ea typeface="Segoe UI Semibold" charset="0"/>
                  <a:cs typeface="Segoe UI" panose="020B0502040204020203" pitchFamily="34" charset="0"/>
                </a:rPr>
                <a:t>Time-series built-in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3D5BD71-2E38-4371-BE8F-8DCDE0D4FBE2}"/>
                </a:ext>
              </a:extLst>
            </p:cNvPr>
            <p:cNvSpPr/>
            <p:nvPr/>
          </p:nvSpPr>
          <p:spPr bwMode="auto">
            <a:xfrm>
              <a:off x="9122732" y="1364566"/>
              <a:ext cx="2192968" cy="832834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3260" tIns="46630" rIns="93221" bIns="4663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060">
                <a:spcAft>
                  <a:spcPts val="2448"/>
                </a:spcAft>
                <a:defRPr/>
              </a:pPr>
              <a:r>
                <a:rPr lang="en-US" sz="1600" b="1" kern="0" dirty="0">
                  <a:latin typeface="Segoe UI" panose="020B0502040204020203" pitchFamily="34" charset="0"/>
                  <a:ea typeface="Segoe UI Semibold" charset="0"/>
                  <a:cs typeface="Segoe UI" panose="020B0502040204020203" pitchFamily="34" charset="0"/>
                </a:rPr>
                <a:t>Unparalleled performance and security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38704A0-D69D-4DD8-B19E-64CF28E1439A}"/>
                </a:ext>
              </a:extLst>
            </p:cNvPr>
            <p:cNvSpPr txBox="1"/>
            <p:nvPr/>
          </p:nvSpPr>
          <p:spPr>
            <a:xfrm>
              <a:off x="9307583" y="5356560"/>
              <a:ext cx="1626286" cy="675868"/>
            </a:xfrm>
            <a:prstGeom prst="rect">
              <a:avLst/>
            </a:prstGeom>
            <a:noFill/>
          </p:spPr>
          <p:txBody>
            <a:bodyPr wrap="square" lIns="93260" tIns="46630" rIns="93260" bIns="46630" rtlCol="0" anchor="b">
              <a:spAutoFit/>
            </a:bodyPr>
            <a:lstStyle/>
            <a:p>
              <a:pPr algn="ctr" defTabSz="949494">
                <a:lnSpc>
                  <a:spcPct val="105000"/>
                </a:lnSpc>
                <a:spcAft>
                  <a:spcPts val="816"/>
                </a:spcAft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Segoe UI" panose="020B0502040204020203" pitchFamily="34" charset="0"/>
                  <a:ea typeface="Segoe UI Semilight" charset="0"/>
                  <a:cs typeface="Segoe UI" panose="020B0502040204020203" pitchFamily="34" charset="0"/>
                </a:rPr>
                <a:t>Most secure with industry leading performance</a:t>
              </a:r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3209" y="2426440"/>
              <a:ext cx="1835055" cy="2761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572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Generic Business Components Architecture 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3/11/2024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hape 61">
            <a:extLst>
              <a:ext uri="{FF2B5EF4-FFF2-40B4-BE49-F238E27FC236}">
                <a16:creationId xmlns:a16="http://schemas.microsoft.com/office/drawing/2014/main" id="{C07D3767-4E5B-0F43-AF9D-0534B8FF5EFC}"/>
              </a:ext>
            </a:extLst>
          </p:cNvPr>
          <p:cNvSpPr/>
          <p:nvPr/>
        </p:nvSpPr>
        <p:spPr>
          <a:xfrm>
            <a:off x="838200" y="1019802"/>
            <a:ext cx="10515600" cy="5076967"/>
          </a:xfrm>
          <a:prstGeom prst="rect">
            <a:avLst/>
          </a:prstGeom>
          <a:ln w="2222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4277BB"/>
                </a:solidFill>
              </a:defRPr>
            </a:pPr>
            <a:endParaRPr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8E57B-00E6-6D40-9007-FFF15322960E}"/>
              </a:ext>
            </a:extLst>
          </p:cNvPr>
          <p:cNvGrpSpPr/>
          <p:nvPr/>
        </p:nvGrpSpPr>
        <p:grpSpPr>
          <a:xfrm>
            <a:off x="986383" y="1148174"/>
            <a:ext cx="10244295" cy="4854021"/>
            <a:chOff x="719344" y="339092"/>
            <a:chExt cx="7794572" cy="6394323"/>
          </a:xfrm>
        </p:grpSpPr>
        <p:sp>
          <p:nvSpPr>
            <p:cNvPr id="13" name="Shape 61">
              <a:extLst>
                <a:ext uri="{FF2B5EF4-FFF2-40B4-BE49-F238E27FC236}">
                  <a16:creationId xmlns:a16="http://schemas.microsoft.com/office/drawing/2014/main" id="{65B20EE6-693E-6148-9D59-EFBC30FCEAC0}"/>
                </a:ext>
              </a:extLst>
            </p:cNvPr>
            <p:cNvSpPr/>
            <p:nvPr/>
          </p:nvSpPr>
          <p:spPr>
            <a:xfrm>
              <a:off x="1869938" y="1857597"/>
              <a:ext cx="5280651" cy="1078855"/>
            </a:xfrm>
            <a:prstGeom prst="rect">
              <a:avLst/>
            </a:prstGeom>
            <a:solidFill>
              <a:schemeClr val="bg1">
                <a:lumMod val="85000"/>
                <a:alpha val="38000"/>
              </a:schemeClr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Shape 61">
              <a:extLst>
                <a:ext uri="{FF2B5EF4-FFF2-40B4-BE49-F238E27FC236}">
                  <a16:creationId xmlns:a16="http://schemas.microsoft.com/office/drawing/2014/main" id="{A20C88D7-BB1E-924C-B7E1-4BD6BEF19A4E}"/>
                </a:ext>
              </a:extLst>
            </p:cNvPr>
            <p:cNvSpPr/>
            <p:nvPr/>
          </p:nvSpPr>
          <p:spPr>
            <a:xfrm>
              <a:off x="1880874" y="4304272"/>
              <a:ext cx="5280651" cy="1121053"/>
            </a:xfrm>
            <a:prstGeom prst="rect">
              <a:avLst/>
            </a:prstGeom>
            <a:solidFill>
              <a:schemeClr val="bg1">
                <a:lumMod val="85000"/>
                <a:alpha val="38000"/>
              </a:schemeClr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hape 61">
              <a:extLst>
                <a:ext uri="{FF2B5EF4-FFF2-40B4-BE49-F238E27FC236}">
                  <a16:creationId xmlns:a16="http://schemas.microsoft.com/office/drawing/2014/main" id="{B92126A5-F9A7-394C-A9FC-87766C1E8BE8}"/>
                </a:ext>
              </a:extLst>
            </p:cNvPr>
            <p:cNvSpPr/>
            <p:nvPr/>
          </p:nvSpPr>
          <p:spPr>
            <a:xfrm>
              <a:off x="1869207" y="3184940"/>
              <a:ext cx="5280651" cy="810546"/>
            </a:xfrm>
            <a:prstGeom prst="rect">
              <a:avLst/>
            </a:prstGeom>
            <a:solidFill>
              <a:schemeClr val="bg1">
                <a:lumMod val="85000"/>
                <a:alpha val="38000"/>
              </a:schemeClr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Shape 61">
              <a:extLst>
                <a:ext uri="{FF2B5EF4-FFF2-40B4-BE49-F238E27FC236}">
                  <a16:creationId xmlns:a16="http://schemas.microsoft.com/office/drawing/2014/main" id="{A0715097-54D8-ED43-8E9D-ABA657B434D2}"/>
                </a:ext>
              </a:extLst>
            </p:cNvPr>
            <p:cNvSpPr/>
            <p:nvPr/>
          </p:nvSpPr>
          <p:spPr>
            <a:xfrm>
              <a:off x="1880874" y="372201"/>
              <a:ext cx="5280651" cy="1250523"/>
            </a:xfrm>
            <a:prstGeom prst="rect">
              <a:avLst/>
            </a:prstGeom>
            <a:solidFill>
              <a:schemeClr val="bg1">
                <a:lumMod val="85000"/>
                <a:alpha val="38000"/>
              </a:schemeClr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Shape 61">
              <a:extLst>
                <a:ext uri="{FF2B5EF4-FFF2-40B4-BE49-F238E27FC236}">
                  <a16:creationId xmlns:a16="http://schemas.microsoft.com/office/drawing/2014/main" id="{F714D883-4BEB-1E4B-9B8F-8CA342BA0775}"/>
                </a:ext>
              </a:extLst>
            </p:cNvPr>
            <p:cNvSpPr/>
            <p:nvPr/>
          </p:nvSpPr>
          <p:spPr>
            <a:xfrm>
              <a:off x="1661217" y="5740877"/>
              <a:ext cx="5607120" cy="992538"/>
            </a:xfrm>
            <a:prstGeom prst="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Shape 387">
              <a:extLst>
                <a:ext uri="{FF2B5EF4-FFF2-40B4-BE49-F238E27FC236}">
                  <a16:creationId xmlns:a16="http://schemas.microsoft.com/office/drawing/2014/main" id="{21A71B12-B188-474D-959F-CC1D841F3377}"/>
                </a:ext>
              </a:extLst>
            </p:cNvPr>
            <p:cNvSpPr/>
            <p:nvPr/>
          </p:nvSpPr>
          <p:spPr>
            <a:xfrm>
              <a:off x="1689890" y="6134522"/>
              <a:ext cx="845285" cy="30896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DATA SOURCES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19" name="Shape 61">
              <a:extLst>
                <a:ext uri="{FF2B5EF4-FFF2-40B4-BE49-F238E27FC236}">
                  <a16:creationId xmlns:a16="http://schemas.microsoft.com/office/drawing/2014/main" id="{D7311324-ED63-D342-9A9A-C4B8164674C1}"/>
                </a:ext>
              </a:extLst>
            </p:cNvPr>
            <p:cNvSpPr/>
            <p:nvPr/>
          </p:nvSpPr>
          <p:spPr>
            <a:xfrm>
              <a:off x="7420844" y="339092"/>
              <a:ext cx="1093072" cy="5057770"/>
            </a:xfrm>
            <a:prstGeom prst="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Shape 61">
              <a:extLst>
                <a:ext uri="{FF2B5EF4-FFF2-40B4-BE49-F238E27FC236}">
                  <a16:creationId xmlns:a16="http://schemas.microsoft.com/office/drawing/2014/main" id="{222BB488-5BD6-6047-8FFB-C9CAD960BC2C}"/>
                </a:ext>
              </a:extLst>
            </p:cNvPr>
            <p:cNvSpPr/>
            <p:nvPr/>
          </p:nvSpPr>
          <p:spPr>
            <a:xfrm>
              <a:off x="719344" y="353616"/>
              <a:ext cx="897797" cy="5092821"/>
            </a:xfrm>
            <a:prstGeom prst="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Shape 61">
              <a:extLst>
                <a:ext uri="{FF2B5EF4-FFF2-40B4-BE49-F238E27FC236}">
                  <a16:creationId xmlns:a16="http://schemas.microsoft.com/office/drawing/2014/main" id="{C9CA1A21-7E79-564B-9E74-C33D3AF56753}"/>
                </a:ext>
              </a:extLst>
            </p:cNvPr>
            <p:cNvSpPr/>
            <p:nvPr/>
          </p:nvSpPr>
          <p:spPr>
            <a:xfrm>
              <a:off x="3218421" y="434782"/>
              <a:ext cx="1333970" cy="857892"/>
            </a:xfrm>
            <a:prstGeom prst="rect">
              <a:avLst/>
            </a:prstGeom>
            <a:ln w="1905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Shape 61">
              <a:extLst>
                <a:ext uri="{FF2B5EF4-FFF2-40B4-BE49-F238E27FC236}">
                  <a16:creationId xmlns:a16="http://schemas.microsoft.com/office/drawing/2014/main" id="{D58A37B7-4DC7-464C-BC02-825B47F5BEB8}"/>
                </a:ext>
              </a:extLst>
            </p:cNvPr>
            <p:cNvSpPr/>
            <p:nvPr/>
          </p:nvSpPr>
          <p:spPr>
            <a:xfrm>
              <a:off x="4633358" y="434782"/>
              <a:ext cx="2409462" cy="857892"/>
            </a:xfrm>
            <a:prstGeom prst="rect">
              <a:avLst/>
            </a:prstGeom>
            <a:ln w="19050">
              <a:solidFill>
                <a:srgbClr val="4277BB"/>
              </a:solidFill>
              <a:prstDash val="sysDash"/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Shape 61">
              <a:extLst>
                <a:ext uri="{FF2B5EF4-FFF2-40B4-BE49-F238E27FC236}">
                  <a16:creationId xmlns:a16="http://schemas.microsoft.com/office/drawing/2014/main" id="{AA2F8700-94F1-3D42-B0B9-DCB241810187}"/>
                </a:ext>
              </a:extLst>
            </p:cNvPr>
            <p:cNvSpPr/>
            <p:nvPr/>
          </p:nvSpPr>
          <p:spPr>
            <a:xfrm>
              <a:off x="5709850" y="1991609"/>
              <a:ext cx="1330083" cy="857892"/>
            </a:xfrm>
            <a:prstGeom prst="rect">
              <a:avLst/>
            </a:prstGeom>
            <a:ln w="19050">
              <a:solidFill>
                <a:srgbClr val="4277BB"/>
              </a:solidFill>
              <a:prstDash val="sysDash"/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8F2BDC7-EADF-A242-AE7C-AC9DA38A13CF}"/>
                </a:ext>
              </a:extLst>
            </p:cNvPr>
            <p:cNvGrpSpPr/>
            <p:nvPr/>
          </p:nvGrpSpPr>
          <p:grpSpPr>
            <a:xfrm>
              <a:off x="4284644" y="3229347"/>
              <a:ext cx="1485479" cy="722737"/>
              <a:chOff x="4402621" y="3251954"/>
              <a:chExt cx="1485479" cy="722737"/>
            </a:xfrm>
          </p:grpSpPr>
          <p:sp>
            <p:nvSpPr>
              <p:cNvPr id="116" name="Shape 387">
                <a:extLst>
                  <a:ext uri="{FF2B5EF4-FFF2-40B4-BE49-F238E27FC236}">
                    <a16:creationId xmlns:a16="http://schemas.microsoft.com/office/drawing/2014/main" id="{3D1A2765-DD19-CF4F-9BBE-DF184BA2C91A}"/>
                  </a:ext>
                </a:extLst>
              </p:cNvPr>
              <p:cNvSpPr/>
              <p:nvPr/>
            </p:nvSpPr>
            <p:spPr>
              <a:xfrm>
                <a:off x="4801702" y="3516100"/>
                <a:ext cx="1086398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OBJECTS STORAGE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117" name="Shape 385">
                <a:extLst>
                  <a:ext uri="{FF2B5EF4-FFF2-40B4-BE49-F238E27FC236}">
                    <a16:creationId xmlns:a16="http://schemas.microsoft.com/office/drawing/2014/main" id="{4676EDCF-137A-EC44-B5D1-C7577161ACC8}"/>
                  </a:ext>
                </a:extLst>
              </p:cNvPr>
              <p:cNvSpPr/>
              <p:nvPr/>
            </p:nvSpPr>
            <p:spPr>
              <a:xfrm>
                <a:off x="4402621" y="3251954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AE220EE3-E2D5-C144-A076-4C758D59C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3090" y="3455756"/>
                <a:ext cx="202087" cy="362528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6A3DC8-37E4-9049-ADC1-CE52603B1067}"/>
                </a:ext>
              </a:extLst>
            </p:cNvPr>
            <p:cNvGrpSpPr/>
            <p:nvPr/>
          </p:nvGrpSpPr>
          <p:grpSpPr>
            <a:xfrm>
              <a:off x="4035180" y="5781179"/>
              <a:ext cx="487017" cy="922179"/>
              <a:chOff x="4229284" y="5856342"/>
              <a:chExt cx="487017" cy="922179"/>
            </a:xfrm>
          </p:grpSpPr>
          <p:sp>
            <p:nvSpPr>
              <p:cNvPr id="113" name="Shape 387">
                <a:extLst>
                  <a:ext uri="{FF2B5EF4-FFF2-40B4-BE49-F238E27FC236}">
                    <a16:creationId xmlns:a16="http://schemas.microsoft.com/office/drawing/2014/main" id="{5BA379E7-FEA5-2E49-A241-9CC6A1E1E00E}"/>
                  </a:ext>
                </a:extLst>
              </p:cNvPr>
              <p:cNvSpPr/>
              <p:nvPr/>
            </p:nvSpPr>
            <p:spPr>
              <a:xfrm>
                <a:off x="4257621" y="6575801"/>
                <a:ext cx="346388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RDBMS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114" name="Shape 385">
                <a:extLst>
                  <a:ext uri="{FF2B5EF4-FFF2-40B4-BE49-F238E27FC236}">
                    <a16:creationId xmlns:a16="http://schemas.microsoft.com/office/drawing/2014/main" id="{667BCC21-9C23-794B-89FA-A967EE23A46B}"/>
                  </a:ext>
                </a:extLst>
              </p:cNvPr>
              <p:cNvSpPr/>
              <p:nvPr/>
            </p:nvSpPr>
            <p:spPr>
              <a:xfrm>
                <a:off x="4229284" y="5856342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584675D5-E5E7-094B-A949-1B08625E8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9480" y="6056522"/>
                <a:ext cx="153391" cy="337235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9EE5067-A41D-2047-A4F3-BDE02035BD2C}"/>
                </a:ext>
              </a:extLst>
            </p:cNvPr>
            <p:cNvGrpSpPr/>
            <p:nvPr/>
          </p:nvGrpSpPr>
          <p:grpSpPr>
            <a:xfrm>
              <a:off x="4515812" y="5781178"/>
              <a:ext cx="901341" cy="922182"/>
              <a:chOff x="4665811" y="5726903"/>
              <a:chExt cx="901341" cy="922182"/>
            </a:xfrm>
          </p:grpSpPr>
          <p:sp>
            <p:nvSpPr>
              <p:cNvPr id="110" name="Shape 387">
                <a:extLst>
                  <a:ext uri="{FF2B5EF4-FFF2-40B4-BE49-F238E27FC236}">
                    <a16:creationId xmlns:a16="http://schemas.microsoft.com/office/drawing/2014/main" id="{A65DD740-7B53-A640-86CD-32DE4F949A05}"/>
                  </a:ext>
                </a:extLst>
              </p:cNvPr>
              <p:cNvSpPr/>
              <p:nvPr/>
            </p:nvSpPr>
            <p:spPr>
              <a:xfrm>
                <a:off x="4665811" y="6446364"/>
                <a:ext cx="901341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DATA WAREHOUSE</a:t>
                </a:r>
              </a:p>
            </p:txBody>
          </p:sp>
          <p:sp>
            <p:nvSpPr>
              <p:cNvPr id="111" name="Shape 385">
                <a:extLst>
                  <a:ext uri="{FF2B5EF4-FFF2-40B4-BE49-F238E27FC236}">
                    <a16:creationId xmlns:a16="http://schemas.microsoft.com/office/drawing/2014/main" id="{8C110B57-4C33-1142-A286-F766E5C4A004}"/>
                  </a:ext>
                </a:extLst>
              </p:cNvPr>
              <p:cNvSpPr/>
              <p:nvPr/>
            </p:nvSpPr>
            <p:spPr>
              <a:xfrm>
                <a:off x="4852682" y="5726903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DEE87B75-682E-A94C-B0DD-A4B30357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2809" y="5918653"/>
                <a:ext cx="236174" cy="345666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A4A8561-8806-CB4E-9B0E-BD042FE4DF8C}"/>
                </a:ext>
              </a:extLst>
            </p:cNvPr>
            <p:cNvGrpSpPr/>
            <p:nvPr/>
          </p:nvGrpSpPr>
          <p:grpSpPr>
            <a:xfrm>
              <a:off x="3363010" y="5781179"/>
              <a:ext cx="487018" cy="922179"/>
              <a:chOff x="3497129" y="5811276"/>
              <a:chExt cx="487018" cy="922179"/>
            </a:xfrm>
          </p:grpSpPr>
          <p:sp>
            <p:nvSpPr>
              <p:cNvPr id="107" name="Shape 387">
                <a:extLst>
                  <a:ext uri="{FF2B5EF4-FFF2-40B4-BE49-F238E27FC236}">
                    <a16:creationId xmlns:a16="http://schemas.microsoft.com/office/drawing/2014/main" id="{19427615-663B-8345-9723-FCA11DE10F61}"/>
                  </a:ext>
                </a:extLst>
              </p:cNvPr>
              <p:cNvSpPr/>
              <p:nvPr/>
            </p:nvSpPr>
            <p:spPr>
              <a:xfrm>
                <a:off x="3588166" y="6530735"/>
                <a:ext cx="315895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NoSQL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108" name="Shape 385">
                <a:extLst>
                  <a:ext uri="{FF2B5EF4-FFF2-40B4-BE49-F238E27FC236}">
                    <a16:creationId xmlns:a16="http://schemas.microsoft.com/office/drawing/2014/main" id="{BF181AFA-1215-124C-92E1-12ECAF19DFE1}"/>
                  </a:ext>
                </a:extLst>
              </p:cNvPr>
              <p:cNvSpPr/>
              <p:nvPr/>
            </p:nvSpPr>
            <p:spPr>
              <a:xfrm>
                <a:off x="3497129" y="5811276"/>
                <a:ext cx="487018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49618F91-5888-A54C-A94B-427C33727C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9273" y="5952439"/>
                <a:ext cx="260522" cy="396251"/>
              </a:xfrm>
              <a:prstGeom prst="rect">
                <a:avLst/>
              </a:prstGeom>
            </p:spPr>
          </p:pic>
        </p:grpSp>
        <p:sp>
          <p:nvSpPr>
            <p:cNvPr id="28" name="Shape 387">
              <a:extLst>
                <a:ext uri="{FF2B5EF4-FFF2-40B4-BE49-F238E27FC236}">
                  <a16:creationId xmlns:a16="http://schemas.microsoft.com/office/drawing/2014/main" id="{D523D3A5-0EC1-3149-9452-252690CC8CB3}"/>
                </a:ext>
              </a:extLst>
            </p:cNvPr>
            <p:cNvSpPr/>
            <p:nvPr/>
          </p:nvSpPr>
          <p:spPr>
            <a:xfrm>
              <a:off x="1863612" y="4665634"/>
              <a:ext cx="606634" cy="50469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COLLECT</a:t>
              </a:r>
            </a:p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 (Ingest)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29" name="Shape 387">
              <a:extLst>
                <a:ext uri="{FF2B5EF4-FFF2-40B4-BE49-F238E27FC236}">
                  <a16:creationId xmlns:a16="http://schemas.microsoft.com/office/drawing/2014/main" id="{4905877A-1005-664A-9D54-45B90CF494CA}"/>
                </a:ext>
              </a:extLst>
            </p:cNvPr>
            <p:cNvSpPr/>
            <p:nvPr/>
          </p:nvSpPr>
          <p:spPr>
            <a:xfrm>
              <a:off x="1928014" y="3232397"/>
              <a:ext cx="559543" cy="4607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COLLECT</a:t>
              </a:r>
            </a:p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 (Store or </a:t>
              </a:r>
            </a:p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Destroy)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30" name="Shape 387">
              <a:extLst>
                <a:ext uri="{FF2B5EF4-FFF2-40B4-BE49-F238E27FC236}">
                  <a16:creationId xmlns:a16="http://schemas.microsoft.com/office/drawing/2014/main" id="{D819CA3F-732A-F84E-B891-A23F89C50263}"/>
                </a:ext>
              </a:extLst>
            </p:cNvPr>
            <p:cNvSpPr/>
            <p:nvPr/>
          </p:nvSpPr>
          <p:spPr>
            <a:xfrm>
              <a:off x="1895787" y="2084832"/>
              <a:ext cx="1227277" cy="5232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ORGANIZE</a:t>
              </a:r>
            </a:p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 (Transform &amp; Manage)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5D2CFF8-EF55-224D-8E96-8726D6F6BA8E}"/>
                </a:ext>
              </a:extLst>
            </p:cNvPr>
            <p:cNvGrpSpPr/>
            <p:nvPr/>
          </p:nvGrpSpPr>
          <p:grpSpPr>
            <a:xfrm>
              <a:off x="852867" y="2658140"/>
              <a:ext cx="648868" cy="1363070"/>
              <a:chOff x="982094" y="2646269"/>
              <a:chExt cx="648868" cy="1363070"/>
            </a:xfrm>
          </p:grpSpPr>
          <p:sp>
            <p:nvSpPr>
              <p:cNvPr id="104" name="Shape 385">
                <a:extLst>
                  <a:ext uri="{FF2B5EF4-FFF2-40B4-BE49-F238E27FC236}">
                    <a16:creationId xmlns:a16="http://schemas.microsoft.com/office/drawing/2014/main" id="{6B31785C-EBD9-9E46-9705-A95398BD8D4A}"/>
                  </a:ext>
                </a:extLst>
              </p:cNvPr>
              <p:cNvSpPr/>
              <p:nvPr/>
            </p:nvSpPr>
            <p:spPr>
              <a:xfrm>
                <a:off x="1052269" y="2646269"/>
                <a:ext cx="48398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Shape 387">
                <a:extLst>
                  <a:ext uri="{FF2B5EF4-FFF2-40B4-BE49-F238E27FC236}">
                    <a16:creationId xmlns:a16="http://schemas.microsoft.com/office/drawing/2014/main" id="{4E220B63-8B17-634B-A567-8143A86E62EB}"/>
                  </a:ext>
                </a:extLst>
              </p:cNvPr>
              <p:cNvSpPr/>
              <p:nvPr/>
            </p:nvSpPr>
            <p:spPr>
              <a:xfrm>
                <a:off x="982094" y="3603897"/>
                <a:ext cx="648868" cy="40544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FUNCTION AS</a:t>
                </a:r>
              </a:p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 A SERVICE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34A4F4C1-A23A-C64B-993F-BF5F7B24ED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4666" y="2714053"/>
                <a:ext cx="202087" cy="573299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559780E-3F15-AE4F-B851-29EAD3B3B779}"/>
                </a:ext>
              </a:extLst>
            </p:cNvPr>
            <p:cNvGrpSpPr/>
            <p:nvPr/>
          </p:nvGrpSpPr>
          <p:grpSpPr>
            <a:xfrm>
              <a:off x="3137482" y="493548"/>
              <a:ext cx="804822" cy="1073932"/>
              <a:chOff x="3327835" y="498822"/>
              <a:chExt cx="804822" cy="1073932"/>
            </a:xfrm>
          </p:grpSpPr>
          <p:sp>
            <p:nvSpPr>
              <p:cNvPr id="102" name="Shape 385">
                <a:extLst>
                  <a:ext uri="{FF2B5EF4-FFF2-40B4-BE49-F238E27FC236}">
                    <a16:creationId xmlns:a16="http://schemas.microsoft.com/office/drawing/2014/main" id="{FE4358FC-A773-1841-AF6A-F0AB13F31A63}"/>
                  </a:ext>
                </a:extLst>
              </p:cNvPr>
              <p:cNvSpPr/>
              <p:nvPr/>
            </p:nvSpPr>
            <p:spPr>
              <a:xfrm>
                <a:off x="3462206" y="498822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030A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Shape 387">
                <a:extLst>
                  <a:ext uri="{FF2B5EF4-FFF2-40B4-BE49-F238E27FC236}">
                    <a16:creationId xmlns:a16="http://schemas.microsoft.com/office/drawing/2014/main" id="{B4EE0391-EEC0-7D49-94E1-9E3CA791BA4A}"/>
                  </a:ext>
                </a:extLst>
              </p:cNvPr>
              <p:cNvSpPr/>
              <p:nvPr/>
            </p:nvSpPr>
            <p:spPr>
              <a:xfrm>
                <a:off x="3327835" y="1370033"/>
                <a:ext cx="804822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WORKBENCH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2DDCD0C-8E1C-C646-BD57-F12079B7C4DD}"/>
                </a:ext>
              </a:extLst>
            </p:cNvPr>
            <p:cNvGrpSpPr/>
            <p:nvPr/>
          </p:nvGrpSpPr>
          <p:grpSpPr>
            <a:xfrm>
              <a:off x="3111936" y="1928252"/>
              <a:ext cx="951348" cy="956825"/>
              <a:chOff x="3245139" y="2040464"/>
              <a:chExt cx="951348" cy="956825"/>
            </a:xfrm>
          </p:grpSpPr>
          <p:sp>
            <p:nvSpPr>
              <p:cNvPr id="99" name="Shape 387">
                <a:extLst>
                  <a:ext uri="{FF2B5EF4-FFF2-40B4-BE49-F238E27FC236}">
                    <a16:creationId xmlns:a16="http://schemas.microsoft.com/office/drawing/2014/main" id="{3C6E5421-E2AF-894E-B210-CE49816F7ADF}"/>
                  </a:ext>
                </a:extLst>
              </p:cNvPr>
              <p:cNvSpPr/>
              <p:nvPr/>
            </p:nvSpPr>
            <p:spPr>
              <a:xfrm>
                <a:off x="3245139" y="2794568"/>
                <a:ext cx="951348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DATA PREPERATION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100" name="Shape 385">
                <a:extLst>
                  <a:ext uri="{FF2B5EF4-FFF2-40B4-BE49-F238E27FC236}">
                    <a16:creationId xmlns:a16="http://schemas.microsoft.com/office/drawing/2014/main" id="{4ADA1CA6-CBDB-BC44-AEF6-373274F53451}"/>
                  </a:ext>
                </a:extLst>
              </p:cNvPr>
              <p:cNvSpPr/>
              <p:nvPr/>
            </p:nvSpPr>
            <p:spPr>
              <a:xfrm>
                <a:off x="3405054" y="2040464"/>
                <a:ext cx="487018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FA3D4413-737E-EB42-A941-510225A649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5947" y="2086858"/>
                <a:ext cx="328696" cy="573297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6517C0E-C46B-194B-B416-82D51E4BB502}"/>
                </a:ext>
              </a:extLst>
            </p:cNvPr>
            <p:cNvGrpSpPr/>
            <p:nvPr/>
          </p:nvGrpSpPr>
          <p:grpSpPr>
            <a:xfrm>
              <a:off x="4132889" y="1946643"/>
              <a:ext cx="1117738" cy="722737"/>
              <a:chOff x="4288952" y="2047425"/>
              <a:chExt cx="1117738" cy="722737"/>
            </a:xfrm>
          </p:grpSpPr>
          <p:sp>
            <p:nvSpPr>
              <p:cNvPr id="96" name="Shape 385">
                <a:extLst>
                  <a:ext uri="{FF2B5EF4-FFF2-40B4-BE49-F238E27FC236}">
                    <a16:creationId xmlns:a16="http://schemas.microsoft.com/office/drawing/2014/main" id="{2D963675-19A8-9149-A7B7-818E0248B5AB}"/>
                  </a:ext>
                </a:extLst>
              </p:cNvPr>
              <p:cNvSpPr/>
              <p:nvPr/>
            </p:nvSpPr>
            <p:spPr>
              <a:xfrm>
                <a:off x="4288952" y="2047425"/>
                <a:ext cx="487018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Shape 387">
                <a:extLst>
                  <a:ext uri="{FF2B5EF4-FFF2-40B4-BE49-F238E27FC236}">
                    <a16:creationId xmlns:a16="http://schemas.microsoft.com/office/drawing/2014/main" id="{B189E427-81C2-CE43-9B07-11155EABFCDB}"/>
                  </a:ext>
                </a:extLst>
              </p:cNvPr>
              <p:cNvSpPr/>
              <p:nvPr/>
            </p:nvSpPr>
            <p:spPr>
              <a:xfrm>
                <a:off x="4782215" y="2187355"/>
                <a:ext cx="624475" cy="40544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BIG DATA </a:t>
                </a:r>
              </a:p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AS A SERVICE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C82759ED-D4EC-0343-82CB-DD90A994A1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2714" y="2072304"/>
                <a:ext cx="345739" cy="598593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A0EE45C-167E-234B-B682-091FE72A37C6}"/>
                </a:ext>
              </a:extLst>
            </p:cNvPr>
            <p:cNvGrpSpPr/>
            <p:nvPr/>
          </p:nvGrpSpPr>
          <p:grpSpPr>
            <a:xfrm>
              <a:off x="5731335" y="2091024"/>
              <a:ext cx="1218149" cy="722737"/>
              <a:chOff x="5887398" y="2243241"/>
              <a:chExt cx="1218149" cy="722737"/>
            </a:xfrm>
          </p:grpSpPr>
          <p:sp>
            <p:nvSpPr>
              <p:cNvPr id="93" name="Shape 385">
                <a:extLst>
                  <a:ext uri="{FF2B5EF4-FFF2-40B4-BE49-F238E27FC236}">
                    <a16:creationId xmlns:a16="http://schemas.microsoft.com/office/drawing/2014/main" id="{DEAEC73A-632C-894E-80C0-9423FE7CC174}"/>
                  </a:ext>
                </a:extLst>
              </p:cNvPr>
              <p:cNvSpPr/>
              <p:nvPr/>
            </p:nvSpPr>
            <p:spPr>
              <a:xfrm>
                <a:off x="6618530" y="2243241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Shape 387">
                <a:extLst>
                  <a:ext uri="{FF2B5EF4-FFF2-40B4-BE49-F238E27FC236}">
                    <a16:creationId xmlns:a16="http://schemas.microsoft.com/office/drawing/2014/main" id="{6779E232-A804-5043-A482-2F9873351D8E}"/>
                  </a:ext>
                </a:extLst>
              </p:cNvPr>
              <p:cNvSpPr/>
              <p:nvPr/>
            </p:nvSpPr>
            <p:spPr>
              <a:xfrm>
                <a:off x="5887398" y="2434223"/>
                <a:ext cx="635452" cy="40544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KNOWLEDGE </a:t>
                </a:r>
              </a:p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CATALOG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69E0FB67-7742-284A-A66E-E6DD79A2A1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6507" y="2403999"/>
                <a:ext cx="316522" cy="488991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44A630F-90A4-344C-9157-9D64EB0D371F}"/>
                </a:ext>
              </a:extLst>
            </p:cNvPr>
            <p:cNvGrpSpPr/>
            <p:nvPr/>
          </p:nvGrpSpPr>
          <p:grpSpPr>
            <a:xfrm>
              <a:off x="3792448" y="4374118"/>
              <a:ext cx="897682" cy="945971"/>
              <a:chOff x="3954226" y="4371354"/>
              <a:chExt cx="897682" cy="945971"/>
            </a:xfrm>
          </p:grpSpPr>
          <p:sp>
            <p:nvSpPr>
              <p:cNvPr id="90" name="Shape 385">
                <a:extLst>
                  <a:ext uri="{FF2B5EF4-FFF2-40B4-BE49-F238E27FC236}">
                    <a16:creationId xmlns:a16="http://schemas.microsoft.com/office/drawing/2014/main" id="{BBB9DF54-37E7-3143-ABDF-06832DEA944D}"/>
                  </a:ext>
                </a:extLst>
              </p:cNvPr>
              <p:cNvSpPr/>
              <p:nvPr/>
            </p:nvSpPr>
            <p:spPr>
              <a:xfrm>
                <a:off x="4105624" y="4371354"/>
                <a:ext cx="487018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EC64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Shape 387">
                <a:extLst>
                  <a:ext uri="{FF2B5EF4-FFF2-40B4-BE49-F238E27FC236}">
                    <a16:creationId xmlns:a16="http://schemas.microsoft.com/office/drawing/2014/main" id="{D7A8AEFA-B43F-B042-A28F-2D6B2915823C}"/>
                  </a:ext>
                </a:extLst>
              </p:cNvPr>
              <p:cNvSpPr/>
              <p:nvPr/>
            </p:nvSpPr>
            <p:spPr>
              <a:xfrm>
                <a:off x="3954226" y="5114605"/>
                <a:ext cx="897682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EVENT STREAMING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67AC9334-EEB4-9B40-BF2B-9F6D785B2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36846" y="4394156"/>
                <a:ext cx="309217" cy="615455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35EFD8E-4C83-7C48-99AA-82A0F95BF1BD}"/>
                </a:ext>
              </a:extLst>
            </p:cNvPr>
            <p:cNvGrpSpPr/>
            <p:nvPr/>
          </p:nvGrpSpPr>
          <p:grpSpPr>
            <a:xfrm>
              <a:off x="5173861" y="4360107"/>
              <a:ext cx="852340" cy="947034"/>
              <a:chOff x="5301349" y="4355696"/>
              <a:chExt cx="852340" cy="947034"/>
            </a:xfrm>
          </p:grpSpPr>
          <p:sp>
            <p:nvSpPr>
              <p:cNvPr id="87" name="Shape 387">
                <a:extLst>
                  <a:ext uri="{FF2B5EF4-FFF2-40B4-BE49-F238E27FC236}">
                    <a16:creationId xmlns:a16="http://schemas.microsoft.com/office/drawing/2014/main" id="{7652BCC7-09F6-0D46-BBF9-5E9DD4DF1572}"/>
                  </a:ext>
                </a:extLst>
              </p:cNvPr>
              <p:cNvSpPr/>
              <p:nvPr/>
            </p:nvSpPr>
            <p:spPr>
              <a:xfrm>
                <a:off x="5301349" y="5100009"/>
                <a:ext cx="852340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SERVERLESS ETL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88" name="Shape 385">
                <a:extLst>
                  <a:ext uri="{FF2B5EF4-FFF2-40B4-BE49-F238E27FC236}">
                    <a16:creationId xmlns:a16="http://schemas.microsoft.com/office/drawing/2014/main" id="{85B61F77-7F6D-CC4F-889B-69B31155DA08}"/>
                  </a:ext>
                </a:extLst>
              </p:cNvPr>
              <p:cNvSpPr/>
              <p:nvPr/>
            </p:nvSpPr>
            <p:spPr>
              <a:xfrm>
                <a:off x="5423212" y="4355696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7CB78ACE-3E95-8A40-889E-3E93F4C26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1827" y="4374290"/>
                <a:ext cx="550261" cy="674469"/>
              </a:xfrm>
              <a:prstGeom prst="rect">
                <a:avLst/>
              </a:prstGeom>
            </p:spPr>
          </p:pic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84267D1-51B8-4543-99F2-03B9A28B3F79}"/>
                </a:ext>
              </a:extLst>
            </p:cNvPr>
            <p:cNvGrpSpPr/>
            <p:nvPr/>
          </p:nvGrpSpPr>
          <p:grpSpPr>
            <a:xfrm>
              <a:off x="2444910" y="5781177"/>
              <a:ext cx="891726" cy="947033"/>
              <a:chOff x="2600973" y="5900751"/>
              <a:chExt cx="891726" cy="947033"/>
            </a:xfrm>
          </p:grpSpPr>
          <p:sp>
            <p:nvSpPr>
              <p:cNvPr id="84" name="Shape 387">
                <a:extLst>
                  <a:ext uri="{FF2B5EF4-FFF2-40B4-BE49-F238E27FC236}">
                    <a16:creationId xmlns:a16="http://schemas.microsoft.com/office/drawing/2014/main" id="{8E1942B1-5A18-A74B-9356-78EA6AF75C7F}"/>
                  </a:ext>
                </a:extLst>
              </p:cNvPr>
              <p:cNvSpPr/>
              <p:nvPr/>
            </p:nvSpPr>
            <p:spPr>
              <a:xfrm>
                <a:off x="2600973" y="6645063"/>
                <a:ext cx="891726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LOG ANALYSIS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85" name="Shape 385">
                <a:extLst>
                  <a:ext uri="{FF2B5EF4-FFF2-40B4-BE49-F238E27FC236}">
                    <a16:creationId xmlns:a16="http://schemas.microsoft.com/office/drawing/2014/main" id="{C4C1729C-F74F-CA45-B9B7-5B8A06EEACCC}"/>
                  </a:ext>
                </a:extLst>
              </p:cNvPr>
              <p:cNvSpPr/>
              <p:nvPr/>
            </p:nvSpPr>
            <p:spPr>
              <a:xfrm>
                <a:off x="2786475" y="5900751"/>
                <a:ext cx="487017" cy="7227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 cap="flat">
                <a:solidFill>
                  <a:schemeClr val="bg1">
                    <a:lumMod val="65000"/>
                  </a:schemeClr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4D53B020-F9A8-864E-A62D-3F75A5F29A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7676" y="6004696"/>
                <a:ext cx="299478" cy="581729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229F232-B3C8-6C4C-A436-E991178200F9}"/>
                </a:ext>
              </a:extLst>
            </p:cNvPr>
            <p:cNvGrpSpPr/>
            <p:nvPr/>
          </p:nvGrpSpPr>
          <p:grpSpPr>
            <a:xfrm>
              <a:off x="6498072" y="5781179"/>
              <a:ext cx="487017" cy="923546"/>
              <a:chOff x="6631275" y="5917898"/>
              <a:chExt cx="487017" cy="923546"/>
            </a:xfrm>
          </p:grpSpPr>
          <p:sp>
            <p:nvSpPr>
              <p:cNvPr id="81" name="Shape 385">
                <a:extLst>
                  <a:ext uri="{FF2B5EF4-FFF2-40B4-BE49-F238E27FC236}">
                    <a16:creationId xmlns:a16="http://schemas.microsoft.com/office/drawing/2014/main" id="{74CF26DD-EE54-E24E-B051-8265789EC44E}"/>
                  </a:ext>
                </a:extLst>
              </p:cNvPr>
              <p:cNvSpPr/>
              <p:nvPr/>
            </p:nvSpPr>
            <p:spPr>
              <a:xfrm>
                <a:off x="6631275" y="5917898"/>
                <a:ext cx="487017" cy="722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Shape 387">
                <a:extLst>
                  <a:ext uri="{FF2B5EF4-FFF2-40B4-BE49-F238E27FC236}">
                    <a16:creationId xmlns:a16="http://schemas.microsoft.com/office/drawing/2014/main" id="{57CCE36D-CBC2-D84D-9D67-FE4AFD3AAEFB}"/>
                  </a:ext>
                </a:extLst>
              </p:cNvPr>
              <p:cNvSpPr/>
              <p:nvPr/>
            </p:nvSpPr>
            <p:spPr>
              <a:xfrm>
                <a:off x="6665635" y="6638724"/>
                <a:ext cx="440304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IoT DATA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E1F209D5-BA91-AB4E-835D-24B21EA5D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2685" y="6058984"/>
                <a:ext cx="277565" cy="488991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05B1ECA-EFDD-E14E-963D-0708304526BE}"/>
                </a:ext>
              </a:extLst>
            </p:cNvPr>
            <p:cNvGrpSpPr/>
            <p:nvPr/>
          </p:nvGrpSpPr>
          <p:grpSpPr>
            <a:xfrm>
              <a:off x="5523061" y="5781178"/>
              <a:ext cx="803766" cy="947033"/>
              <a:chOff x="5633404" y="5906467"/>
              <a:chExt cx="803766" cy="947033"/>
            </a:xfrm>
          </p:grpSpPr>
          <p:sp>
            <p:nvSpPr>
              <p:cNvPr id="78" name="Shape 387">
                <a:extLst>
                  <a:ext uri="{FF2B5EF4-FFF2-40B4-BE49-F238E27FC236}">
                    <a16:creationId xmlns:a16="http://schemas.microsoft.com/office/drawing/2014/main" id="{11C41EE0-BA8C-B748-8D66-6342CF8BE216}"/>
                  </a:ext>
                </a:extLst>
              </p:cNvPr>
              <p:cNvSpPr/>
              <p:nvPr/>
            </p:nvSpPr>
            <p:spPr>
              <a:xfrm>
                <a:off x="5633404" y="6650779"/>
                <a:ext cx="803766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EXTERNAL DATA </a:t>
                </a:r>
              </a:p>
            </p:txBody>
          </p:sp>
          <p:sp>
            <p:nvSpPr>
              <p:cNvPr id="79" name="Shape 385">
                <a:extLst>
                  <a:ext uri="{FF2B5EF4-FFF2-40B4-BE49-F238E27FC236}">
                    <a16:creationId xmlns:a16="http://schemas.microsoft.com/office/drawing/2014/main" id="{315E4A69-759A-E34A-9D17-08F10BD6CECA}"/>
                  </a:ext>
                </a:extLst>
              </p:cNvPr>
              <p:cNvSpPr/>
              <p:nvPr/>
            </p:nvSpPr>
            <p:spPr>
              <a:xfrm>
                <a:off x="5717778" y="5906467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5BB13386-056E-6D4C-8D23-D9E81B91B8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54456" y="6001661"/>
                <a:ext cx="384696" cy="552223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52C1F13-A1C5-DF43-BB53-3DAD20E0867E}"/>
                </a:ext>
              </a:extLst>
            </p:cNvPr>
            <p:cNvGrpSpPr/>
            <p:nvPr/>
          </p:nvGrpSpPr>
          <p:grpSpPr>
            <a:xfrm>
              <a:off x="7585353" y="4069723"/>
              <a:ext cx="709852" cy="1237417"/>
              <a:chOff x="7704476" y="4177867"/>
              <a:chExt cx="709852" cy="1237417"/>
            </a:xfrm>
          </p:grpSpPr>
          <p:sp>
            <p:nvSpPr>
              <p:cNvPr id="75" name="Shape 387">
                <a:extLst>
                  <a:ext uri="{FF2B5EF4-FFF2-40B4-BE49-F238E27FC236}">
                    <a16:creationId xmlns:a16="http://schemas.microsoft.com/office/drawing/2014/main" id="{B67E32B7-F49C-3A46-A28D-7237B1628D32}"/>
                  </a:ext>
                </a:extLst>
              </p:cNvPr>
              <p:cNvSpPr/>
              <p:nvPr/>
            </p:nvSpPr>
            <p:spPr>
              <a:xfrm>
                <a:off x="7704476" y="5009842"/>
                <a:ext cx="709852" cy="40544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KEY </a:t>
                </a:r>
              </a:p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MANAGEMENT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76" name="Shape 385">
                <a:extLst>
                  <a:ext uri="{FF2B5EF4-FFF2-40B4-BE49-F238E27FC236}">
                    <a16:creationId xmlns:a16="http://schemas.microsoft.com/office/drawing/2014/main" id="{F8802A1A-5EEC-8646-B3D6-F8A4FAF7BB2B}"/>
                  </a:ext>
                </a:extLst>
              </p:cNvPr>
              <p:cNvSpPr/>
              <p:nvPr/>
            </p:nvSpPr>
            <p:spPr>
              <a:xfrm>
                <a:off x="7786948" y="4177867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 cap="flat">
                <a:solidFill>
                  <a:schemeClr val="bg1">
                    <a:lumMod val="65000"/>
                  </a:schemeClr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1F7D570D-9B32-6847-811B-BDF4173BB9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9019" y="4188806"/>
                <a:ext cx="243478" cy="657610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1DF0C6C-D10F-2B4A-98F6-AD30D9DAE40A}"/>
                </a:ext>
              </a:extLst>
            </p:cNvPr>
            <p:cNvGrpSpPr/>
            <p:nvPr/>
          </p:nvGrpSpPr>
          <p:grpSpPr>
            <a:xfrm>
              <a:off x="7667825" y="2506609"/>
              <a:ext cx="501646" cy="1076836"/>
              <a:chOff x="7768829" y="2614753"/>
              <a:chExt cx="501646" cy="1076836"/>
            </a:xfrm>
          </p:grpSpPr>
          <p:sp>
            <p:nvSpPr>
              <p:cNvPr id="72" name="Shape 385">
                <a:extLst>
                  <a:ext uri="{FF2B5EF4-FFF2-40B4-BE49-F238E27FC236}">
                    <a16:creationId xmlns:a16="http://schemas.microsoft.com/office/drawing/2014/main" id="{2F2055B4-4CAF-C443-B9A9-A0C5272A15CD}"/>
                  </a:ext>
                </a:extLst>
              </p:cNvPr>
              <p:cNvSpPr/>
              <p:nvPr/>
            </p:nvSpPr>
            <p:spPr>
              <a:xfrm>
                <a:off x="7768829" y="2614753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 cap="flat">
                <a:solidFill>
                  <a:schemeClr val="bg1">
                    <a:lumMod val="65000"/>
                  </a:schemeClr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Shape 387">
                <a:extLst>
                  <a:ext uri="{FF2B5EF4-FFF2-40B4-BE49-F238E27FC236}">
                    <a16:creationId xmlns:a16="http://schemas.microsoft.com/office/drawing/2014/main" id="{94BAE4AB-8EB4-CF42-A0E5-32B3BE611CE1}"/>
                  </a:ext>
                </a:extLst>
              </p:cNvPr>
              <p:cNvSpPr/>
              <p:nvPr/>
            </p:nvSpPr>
            <p:spPr>
              <a:xfrm>
                <a:off x="7794802" y="3488869"/>
                <a:ext cx="475673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AUDITING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E8782A9-7AC0-B544-BDFF-DCEDEA75DA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2444" y="2708460"/>
                <a:ext cx="324678" cy="591406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5545B48-A31B-0E4F-AF25-297FF916E1A1}"/>
                </a:ext>
              </a:extLst>
            </p:cNvPr>
            <p:cNvGrpSpPr/>
            <p:nvPr/>
          </p:nvGrpSpPr>
          <p:grpSpPr>
            <a:xfrm>
              <a:off x="7469987" y="839313"/>
              <a:ext cx="952568" cy="1247107"/>
              <a:chOff x="7584976" y="947457"/>
              <a:chExt cx="952568" cy="1247107"/>
            </a:xfrm>
          </p:grpSpPr>
          <p:sp>
            <p:nvSpPr>
              <p:cNvPr id="69" name="Shape 385">
                <a:extLst>
                  <a:ext uri="{FF2B5EF4-FFF2-40B4-BE49-F238E27FC236}">
                    <a16:creationId xmlns:a16="http://schemas.microsoft.com/office/drawing/2014/main" id="{BB7A0DA3-2AA9-924B-8E56-4DB34CE573D1}"/>
                  </a:ext>
                </a:extLst>
              </p:cNvPr>
              <p:cNvSpPr/>
              <p:nvPr/>
            </p:nvSpPr>
            <p:spPr>
              <a:xfrm>
                <a:off x="7782813" y="947457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1243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Shape 387">
                <a:extLst>
                  <a:ext uri="{FF2B5EF4-FFF2-40B4-BE49-F238E27FC236}">
                    <a16:creationId xmlns:a16="http://schemas.microsoft.com/office/drawing/2014/main" id="{FE2FF82D-3651-2545-A30D-5CA648B246BE}"/>
                  </a:ext>
                </a:extLst>
              </p:cNvPr>
              <p:cNvSpPr/>
              <p:nvPr/>
            </p:nvSpPr>
            <p:spPr>
              <a:xfrm>
                <a:off x="7584976" y="1789122"/>
                <a:ext cx="952568" cy="40544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IDENTITY &amp; ACCESS </a:t>
                </a:r>
              </a:p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MANAGEMENT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66C8BCB2-0FBE-8B42-BE92-0A68757FF8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4885" y="1071994"/>
                <a:ext cx="216696" cy="607024"/>
              </a:xfrm>
              <a:prstGeom prst="rect">
                <a:avLst/>
              </a:prstGeom>
            </p:spPr>
          </p:pic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B51486D-C3A9-AC49-ACCD-B08F401DAF3C}"/>
                </a:ext>
              </a:extLst>
            </p:cNvPr>
            <p:cNvGrpSpPr/>
            <p:nvPr/>
          </p:nvGrpSpPr>
          <p:grpSpPr>
            <a:xfrm>
              <a:off x="4603850" y="493548"/>
              <a:ext cx="874586" cy="1082935"/>
              <a:chOff x="4759913" y="647412"/>
              <a:chExt cx="874586" cy="1082935"/>
            </a:xfrm>
          </p:grpSpPr>
          <p:sp>
            <p:nvSpPr>
              <p:cNvPr id="66" name="Shape 385">
                <a:extLst>
                  <a:ext uri="{FF2B5EF4-FFF2-40B4-BE49-F238E27FC236}">
                    <a16:creationId xmlns:a16="http://schemas.microsoft.com/office/drawing/2014/main" id="{1D42DF9E-FF00-BB4A-A45A-EBE86E487E91}"/>
                  </a:ext>
                </a:extLst>
              </p:cNvPr>
              <p:cNvSpPr/>
              <p:nvPr/>
            </p:nvSpPr>
            <p:spPr>
              <a:xfrm>
                <a:off x="4839139" y="647412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Shape 387">
                <a:extLst>
                  <a:ext uri="{FF2B5EF4-FFF2-40B4-BE49-F238E27FC236}">
                    <a16:creationId xmlns:a16="http://schemas.microsoft.com/office/drawing/2014/main" id="{F1C4E211-07EA-7740-85DF-D40B6D0234B2}"/>
                  </a:ext>
                </a:extLst>
              </p:cNvPr>
              <p:cNvSpPr/>
              <p:nvPr/>
            </p:nvSpPr>
            <p:spPr>
              <a:xfrm>
                <a:off x="4759913" y="1527626"/>
                <a:ext cx="874586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AI RULE ENGINE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21A61401-278D-D445-BA5F-77BF6A219A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5644" y="700181"/>
                <a:ext cx="367652" cy="678686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679C506-E306-5B4A-A5A7-6D81C7EA53FC}"/>
                </a:ext>
              </a:extLst>
            </p:cNvPr>
            <p:cNvGrpSpPr/>
            <p:nvPr/>
          </p:nvGrpSpPr>
          <p:grpSpPr>
            <a:xfrm>
              <a:off x="6026201" y="474669"/>
              <a:ext cx="1036642" cy="1077982"/>
              <a:chOff x="6176549" y="582813"/>
              <a:chExt cx="1036642" cy="1077982"/>
            </a:xfrm>
          </p:grpSpPr>
          <p:sp>
            <p:nvSpPr>
              <p:cNvPr id="63" name="Shape 385">
                <a:extLst>
                  <a:ext uri="{FF2B5EF4-FFF2-40B4-BE49-F238E27FC236}">
                    <a16:creationId xmlns:a16="http://schemas.microsoft.com/office/drawing/2014/main" id="{A880E658-8701-C141-A52D-05ECFA726970}"/>
                  </a:ext>
                </a:extLst>
              </p:cNvPr>
              <p:cNvSpPr/>
              <p:nvPr/>
            </p:nvSpPr>
            <p:spPr>
              <a:xfrm>
                <a:off x="6546221" y="582813"/>
                <a:ext cx="487017" cy="7227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Shape 387">
                <a:extLst>
                  <a:ext uri="{FF2B5EF4-FFF2-40B4-BE49-F238E27FC236}">
                    <a16:creationId xmlns:a16="http://schemas.microsoft.com/office/drawing/2014/main" id="{1216AFD1-FF07-5841-9C74-8A20075ED35D}"/>
                  </a:ext>
                </a:extLst>
              </p:cNvPr>
              <p:cNvSpPr/>
              <p:nvPr/>
            </p:nvSpPr>
            <p:spPr>
              <a:xfrm>
                <a:off x="6176549" y="1458074"/>
                <a:ext cx="1036642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MACHINE LEARNING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3416DF98-654C-444B-B27A-72C4EF9E7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05903" y="676954"/>
                <a:ext cx="367652" cy="594377"/>
              </a:xfrm>
              <a:prstGeom prst="rect">
                <a:avLst/>
              </a:prstGeom>
            </p:spPr>
          </p:pic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8208EC7-4BCA-6A44-914D-623A6D65C7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1525" y="898987"/>
              <a:ext cx="24350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8E877B3-5911-F044-A987-DCF33CC9F3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4336" y="2339008"/>
              <a:ext cx="24350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2850D56-BA21-1D40-AC03-78A198E284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4336" y="3710608"/>
              <a:ext cx="24350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D0E15FF-A946-C549-9BAF-AE11FBC3E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4336" y="5006007"/>
              <a:ext cx="24350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E458719-C1F2-464F-9913-EFD759DB454A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02" y="851976"/>
              <a:ext cx="27829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C905FEC-9E33-A44D-A81F-7C872841324B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02" y="2303586"/>
              <a:ext cx="27829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7BB4007-2B12-9D42-A88A-2F189576FDDF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02" y="3675186"/>
              <a:ext cx="27829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557645C-1B9C-3441-AE7C-ABF64CD35391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02" y="4970585"/>
              <a:ext cx="27829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5A4C645-7229-1B49-88DF-67ECF4C37FCA}"/>
                </a:ext>
              </a:extLst>
            </p:cNvPr>
            <p:cNvCxnSpPr>
              <a:cxnSpLocks/>
            </p:cNvCxnSpPr>
            <p:nvPr/>
          </p:nvCxnSpPr>
          <p:spPr>
            <a:xfrm>
              <a:off x="4483302" y="4021087"/>
              <a:ext cx="732" cy="30059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18D3589-FED5-BC42-87A3-6035656A18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2771" y="2936523"/>
              <a:ext cx="6944" cy="27747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FE6C54F-9EA1-C64E-B932-C76E18BAEF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4777" y="1596009"/>
              <a:ext cx="13186" cy="263283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>
              <a:extLst>
                <a:ext uri="{FF2B5EF4-FFF2-40B4-BE49-F238E27FC236}">
                  <a16:creationId xmlns:a16="http://schemas.microsoft.com/office/drawing/2014/main" id="{C6F55B80-2005-5740-AF9E-74FE9928E4C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69679" y="3615623"/>
              <a:ext cx="727467" cy="2174789"/>
            </a:xfrm>
            <a:prstGeom prst="bentConnector2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Shape 387">
              <a:extLst>
                <a:ext uri="{FF2B5EF4-FFF2-40B4-BE49-F238E27FC236}">
                  <a16:creationId xmlns:a16="http://schemas.microsoft.com/office/drawing/2014/main" id="{40252D25-ACE1-C741-B00E-C08B297B6BA8}"/>
                </a:ext>
              </a:extLst>
            </p:cNvPr>
            <p:cNvSpPr/>
            <p:nvPr/>
          </p:nvSpPr>
          <p:spPr>
            <a:xfrm>
              <a:off x="1897548" y="752499"/>
              <a:ext cx="1115022" cy="53498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ANALYZE &amp; INFUSE</a:t>
              </a:r>
            </a:p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(Present &amp; Interact)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59" name="Shape 387">
              <a:extLst>
                <a:ext uri="{FF2B5EF4-FFF2-40B4-BE49-F238E27FC236}">
                  <a16:creationId xmlns:a16="http://schemas.microsoft.com/office/drawing/2014/main" id="{0721C364-F20D-8049-AB9A-3AAB333F40BE}"/>
                </a:ext>
              </a:extLst>
            </p:cNvPr>
            <p:cNvSpPr/>
            <p:nvPr/>
          </p:nvSpPr>
          <p:spPr>
            <a:xfrm>
              <a:off x="805949" y="465282"/>
              <a:ext cx="706203" cy="42706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AUTOMATE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60" name="Shape 387">
              <a:extLst>
                <a:ext uri="{FF2B5EF4-FFF2-40B4-BE49-F238E27FC236}">
                  <a16:creationId xmlns:a16="http://schemas.microsoft.com/office/drawing/2014/main" id="{4D9FA3FA-B6B1-7249-84AC-7691CAC5EF09}"/>
                </a:ext>
              </a:extLst>
            </p:cNvPr>
            <p:cNvSpPr/>
            <p:nvPr/>
          </p:nvSpPr>
          <p:spPr>
            <a:xfrm>
              <a:off x="7524344" y="445576"/>
              <a:ext cx="706203" cy="2423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PROTECT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4ADC350-4027-E44F-BF9B-C7C2E76266CB}"/>
                </a:ext>
              </a:extLst>
            </p:cNvPr>
            <p:cNvCxnSpPr/>
            <p:nvPr/>
          </p:nvCxnSpPr>
          <p:spPr>
            <a:xfrm>
              <a:off x="5478436" y="5781177"/>
              <a:ext cx="0" cy="906652"/>
            </a:xfrm>
            <a:prstGeom prst="line">
              <a:avLst/>
            </a:prstGeom>
            <a:ln w="222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4A4ED13-C5FC-2041-B56A-1E3FD6D366A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65554" y="1392385"/>
            <a:ext cx="591185" cy="248920"/>
          </a:xfrm>
          <a:prstGeom prst="rect">
            <a:avLst/>
          </a:prstGeom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5A4C645-7229-1B49-88DF-67ECF4C37FCA}"/>
              </a:ext>
            </a:extLst>
          </p:cNvPr>
          <p:cNvCxnSpPr>
            <a:cxnSpLocks/>
          </p:cNvCxnSpPr>
          <p:nvPr/>
        </p:nvCxnSpPr>
        <p:spPr>
          <a:xfrm>
            <a:off x="6082846" y="5022894"/>
            <a:ext cx="962" cy="22818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Shape 385">
            <a:extLst>
              <a:ext uri="{FF2B5EF4-FFF2-40B4-BE49-F238E27FC236}">
                <a16:creationId xmlns:a16="http://schemas.microsoft.com/office/drawing/2014/main" id="{1D42DF9E-FF00-BB4A-A45A-EBE86E487E91}"/>
              </a:ext>
            </a:extLst>
          </p:cNvPr>
          <p:cNvSpPr/>
          <p:nvPr/>
        </p:nvSpPr>
        <p:spPr>
          <a:xfrm>
            <a:off x="7370590" y="1211925"/>
            <a:ext cx="64008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CC01A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72A6817E-FADD-6E41-9A64-D794C42654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01542" y="1289114"/>
            <a:ext cx="365760" cy="365760"/>
          </a:xfrm>
          <a:custGeom>
            <a:avLst/>
            <a:gdLst>
              <a:gd name="T0" fmla="*/ 988524 w 291741"/>
              <a:gd name="T1" fmla="*/ 1657425 h 291740"/>
              <a:gd name="T2" fmla="*/ 49993 w 291741"/>
              <a:gd name="T3" fmla="*/ 1550033 h 291740"/>
              <a:gd name="T4" fmla="*/ 1708686 w 291741"/>
              <a:gd name="T5" fmla="*/ 1630479 h 291740"/>
              <a:gd name="T6" fmla="*/ 67397 w 291741"/>
              <a:gd name="T7" fmla="*/ 1495693 h 291740"/>
              <a:gd name="T8" fmla="*/ 342968 w 291741"/>
              <a:gd name="T9" fmla="*/ 959381 h 291740"/>
              <a:gd name="T10" fmla="*/ 342968 w 291741"/>
              <a:gd name="T11" fmla="*/ 1014636 h 291740"/>
              <a:gd name="T12" fmla="*/ 902255 w 291741"/>
              <a:gd name="T13" fmla="*/ 786695 h 291740"/>
              <a:gd name="T14" fmla="*/ 479676 w 291741"/>
              <a:gd name="T15" fmla="*/ 813256 h 291740"/>
              <a:gd name="T16" fmla="*/ 410302 w 291741"/>
              <a:gd name="T17" fmla="*/ 813256 h 291740"/>
              <a:gd name="T18" fmla="*/ 343356 w 291741"/>
              <a:gd name="T19" fmla="*/ 786695 h 291740"/>
              <a:gd name="T20" fmla="*/ 850109 w 291741"/>
              <a:gd name="T21" fmla="*/ 659759 h 291740"/>
              <a:gd name="T22" fmla="*/ 343356 w 291741"/>
              <a:gd name="T23" fmla="*/ 604408 h 291740"/>
              <a:gd name="T24" fmla="*/ 343356 w 291741"/>
              <a:gd name="T25" fmla="*/ 659759 h 291740"/>
              <a:gd name="T26" fmla="*/ 1291906 w 291741"/>
              <a:gd name="T27" fmla="*/ 639080 h 291740"/>
              <a:gd name="T28" fmla="*/ 1374502 w 291741"/>
              <a:gd name="T29" fmla="*/ 498872 h 291740"/>
              <a:gd name="T30" fmla="*/ 1374502 w 291741"/>
              <a:gd name="T31" fmla="*/ 498872 h 291740"/>
              <a:gd name="T32" fmla="*/ 902415 w 291741"/>
              <a:gd name="T33" fmla="*/ 487073 h 291740"/>
              <a:gd name="T34" fmla="*/ 342875 w 291741"/>
              <a:gd name="T35" fmla="*/ 431715 h 291740"/>
              <a:gd name="T36" fmla="*/ 342875 w 291741"/>
              <a:gd name="T37" fmla="*/ 487073 h 291740"/>
              <a:gd name="T38" fmla="*/ 1330381 w 291741"/>
              <a:gd name="T39" fmla="*/ 409878 h 291740"/>
              <a:gd name="T40" fmla="*/ 1171660 w 291741"/>
              <a:gd name="T41" fmla="*/ 379525 h 291740"/>
              <a:gd name="T42" fmla="*/ 1173826 w 291741"/>
              <a:gd name="T43" fmla="*/ 565985 h 291740"/>
              <a:gd name="T44" fmla="*/ 1052077 w 291741"/>
              <a:gd name="T45" fmla="*/ 670047 h 291740"/>
              <a:gd name="T46" fmla="*/ 1184704 w 291741"/>
              <a:gd name="T47" fmla="*/ 756771 h 291740"/>
              <a:gd name="T48" fmla="*/ 1282543 w 291741"/>
              <a:gd name="T49" fmla="*/ 826162 h 291740"/>
              <a:gd name="T50" fmla="*/ 1412990 w 291741"/>
              <a:gd name="T51" fmla="*/ 960570 h 291740"/>
              <a:gd name="T52" fmla="*/ 1504304 w 291741"/>
              <a:gd name="T53" fmla="*/ 830491 h 291740"/>
              <a:gd name="T54" fmla="*/ 1573874 w 291741"/>
              <a:gd name="T55" fmla="*/ 730756 h 291740"/>
              <a:gd name="T56" fmla="*/ 1708678 w 291741"/>
              <a:gd name="T57" fmla="*/ 635361 h 291740"/>
              <a:gd name="T58" fmla="*/ 1573874 w 291741"/>
              <a:gd name="T59" fmla="*/ 535632 h 291740"/>
              <a:gd name="T60" fmla="*/ 1504304 w 291741"/>
              <a:gd name="T61" fmla="*/ 438067 h 291740"/>
              <a:gd name="T62" fmla="*/ 1412990 w 291741"/>
              <a:gd name="T63" fmla="*/ 305818 h 291740"/>
              <a:gd name="T64" fmla="*/ 1463003 w 291741"/>
              <a:gd name="T65" fmla="*/ 279783 h 291740"/>
              <a:gd name="T66" fmla="*/ 1602143 w 291741"/>
              <a:gd name="T67" fmla="*/ 323151 h 291740"/>
              <a:gd name="T68" fmla="*/ 1630408 w 291741"/>
              <a:gd name="T69" fmla="*/ 533456 h 291740"/>
              <a:gd name="T70" fmla="*/ 1758684 w 291741"/>
              <a:gd name="T71" fmla="*/ 696063 h 291740"/>
              <a:gd name="T72" fmla="*/ 1689112 w 291741"/>
              <a:gd name="T73" fmla="*/ 826162 h 291740"/>
              <a:gd name="T74" fmla="*/ 1484734 w 291741"/>
              <a:gd name="T75" fmla="*/ 882519 h 291740"/>
              <a:gd name="T76" fmla="*/ 1378211 w 291741"/>
              <a:gd name="T77" fmla="*/ 1014768 h 291740"/>
              <a:gd name="T78" fmla="*/ 1273842 w 291741"/>
              <a:gd name="T79" fmla="*/ 882519 h 291740"/>
              <a:gd name="T80" fmla="*/ 1069474 w 291741"/>
              <a:gd name="T81" fmla="*/ 826162 h 291740"/>
              <a:gd name="T82" fmla="*/ 1002070 w 291741"/>
              <a:gd name="T83" fmla="*/ 696063 h 291740"/>
              <a:gd name="T84" fmla="*/ 1128177 w 291741"/>
              <a:gd name="T85" fmla="*/ 533456 h 291740"/>
              <a:gd name="T86" fmla="*/ 1158612 w 291741"/>
              <a:gd name="T87" fmla="*/ 323151 h 291740"/>
              <a:gd name="T88" fmla="*/ 1295583 w 291741"/>
              <a:gd name="T89" fmla="*/ 279783 h 291740"/>
              <a:gd name="T90" fmla="*/ 1024283 w 291741"/>
              <a:gd name="T91" fmla="*/ 276005 h 291740"/>
              <a:gd name="T92" fmla="*/ 861406 w 291741"/>
              <a:gd name="T93" fmla="*/ 249437 h 291740"/>
              <a:gd name="T94" fmla="*/ 730070 w 291741"/>
              <a:gd name="T95" fmla="*/ 304788 h 291740"/>
              <a:gd name="T96" fmla="*/ 343356 w 291741"/>
              <a:gd name="T97" fmla="*/ 249437 h 291740"/>
              <a:gd name="T98" fmla="*/ 343356 w 291741"/>
              <a:gd name="T99" fmla="*/ 304788 h 291740"/>
              <a:gd name="T100" fmla="*/ 1484770 w 291741"/>
              <a:gd name="T101" fmla="*/ 0 h 291740"/>
              <a:gd name="T102" fmla="*/ 1567384 w 291741"/>
              <a:gd name="T103" fmla="*/ 236966 h 291740"/>
              <a:gd name="T104" fmla="*/ 193477 w 291741"/>
              <a:gd name="T105" fmla="*/ 132605 h 291740"/>
              <a:gd name="T106" fmla="*/ 1593468 w 291741"/>
              <a:gd name="T107" fmla="*/ 995679 h 291740"/>
              <a:gd name="T108" fmla="*/ 1763035 w 291741"/>
              <a:gd name="T109" fmla="*/ 1521775 h 291740"/>
              <a:gd name="T110" fmla="*/ 0 w 291741"/>
              <a:gd name="T111" fmla="*/ 1630479 h 291740"/>
              <a:gd name="T112" fmla="*/ 141309 w 291741"/>
              <a:gd name="T113" fmla="*/ 132605 h 2917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1741" h="291740">
                <a:moveTo>
                  <a:pt x="128161" y="265112"/>
                </a:moveTo>
                <a:lnTo>
                  <a:pt x="163577" y="265112"/>
                </a:lnTo>
                <a:cubicBezTo>
                  <a:pt x="166106" y="265112"/>
                  <a:pt x="167913" y="267017"/>
                  <a:pt x="167913" y="270065"/>
                </a:cubicBezTo>
                <a:cubicBezTo>
                  <a:pt x="167913" y="272732"/>
                  <a:pt x="166106" y="274256"/>
                  <a:pt x="163577" y="274256"/>
                </a:cubicBezTo>
                <a:lnTo>
                  <a:pt x="128161" y="274256"/>
                </a:lnTo>
                <a:cubicBezTo>
                  <a:pt x="125632" y="274256"/>
                  <a:pt x="123825" y="272732"/>
                  <a:pt x="123825" y="270065"/>
                </a:cubicBezTo>
                <a:cubicBezTo>
                  <a:pt x="123825" y="267017"/>
                  <a:pt x="125632" y="265112"/>
                  <a:pt x="128161" y="265112"/>
                </a:cubicBezTo>
                <a:close/>
                <a:moveTo>
                  <a:pt x="8274" y="256487"/>
                </a:moveTo>
                <a:lnTo>
                  <a:pt x="8274" y="269797"/>
                </a:lnTo>
                <a:cubicBezTo>
                  <a:pt x="8274" y="276632"/>
                  <a:pt x="14389" y="282747"/>
                  <a:pt x="21943" y="282747"/>
                </a:cubicBezTo>
                <a:lnTo>
                  <a:pt x="269797" y="282747"/>
                </a:lnTo>
                <a:cubicBezTo>
                  <a:pt x="276632" y="282747"/>
                  <a:pt x="282747" y="276632"/>
                  <a:pt x="282747" y="269797"/>
                </a:cubicBezTo>
                <a:lnTo>
                  <a:pt x="282747" y="256487"/>
                </a:lnTo>
                <a:lnTo>
                  <a:pt x="8274" y="256487"/>
                </a:lnTo>
                <a:close/>
                <a:moveTo>
                  <a:pt x="30217" y="209003"/>
                </a:moveTo>
                <a:lnTo>
                  <a:pt x="11151" y="247494"/>
                </a:lnTo>
                <a:lnTo>
                  <a:pt x="280229" y="247494"/>
                </a:lnTo>
                <a:lnTo>
                  <a:pt x="261164" y="209003"/>
                </a:lnTo>
                <a:lnTo>
                  <a:pt x="30217" y="209003"/>
                </a:lnTo>
                <a:close/>
                <a:moveTo>
                  <a:pt x="56753" y="158750"/>
                </a:moveTo>
                <a:lnTo>
                  <a:pt x="117872" y="158750"/>
                </a:lnTo>
                <a:cubicBezTo>
                  <a:pt x="120055" y="158750"/>
                  <a:pt x="121874" y="161036"/>
                  <a:pt x="121874" y="163703"/>
                </a:cubicBezTo>
                <a:cubicBezTo>
                  <a:pt x="121874" y="166370"/>
                  <a:pt x="120055" y="167894"/>
                  <a:pt x="117872" y="167894"/>
                </a:cubicBezTo>
                <a:lnTo>
                  <a:pt x="56753" y="167894"/>
                </a:lnTo>
                <a:cubicBezTo>
                  <a:pt x="54207" y="167894"/>
                  <a:pt x="52388" y="166370"/>
                  <a:pt x="52388" y="163703"/>
                </a:cubicBezTo>
                <a:cubicBezTo>
                  <a:pt x="52388" y="161036"/>
                  <a:pt x="54207" y="158750"/>
                  <a:pt x="56753" y="158750"/>
                </a:cubicBezTo>
                <a:close/>
                <a:moveTo>
                  <a:pt x="83700" y="130175"/>
                </a:moveTo>
                <a:lnTo>
                  <a:pt x="149302" y="130175"/>
                </a:lnTo>
                <a:cubicBezTo>
                  <a:pt x="151825" y="130175"/>
                  <a:pt x="153627" y="132007"/>
                  <a:pt x="153627" y="134571"/>
                </a:cubicBezTo>
                <a:cubicBezTo>
                  <a:pt x="153627" y="137136"/>
                  <a:pt x="151825" y="139334"/>
                  <a:pt x="149302" y="139334"/>
                </a:cubicBezTo>
                <a:lnTo>
                  <a:pt x="83700" y="139334"/>
                </a:lnTo>
                <a:cubicBezTo>
                  <a:pt x="81537" y="139334"/>
                  <a:pt x="79375" y="137136"/>
                  <a:pt x="79375" y="134571"/>
                </a:cubicBezTo>
                <a:cubicBezTo>
                  <a:pt x="79375" y="132007"/>
                  <a:pt x="81537" y="130175"/>
                  <a:pt x="83700" y="130175"/>
                </a:cubicBezTo>
                <a:close/>
                <a:moveTo>
                  <a:pt x="56818" y="130175"/>
                </a:moveTo>
                <a:lnTo>
                  <a:pt x="63094" y="130175"/>
                </a:lnTo>
                <a:cubicBezTo>
                  <a:pt x="65678" y="130175"/>
                  <a:pt x="67894" y="132007"/>
                  <a:pt x="67894" y="134571"/>
                </a:cubicBezTo>
                <a:cubicBezTo>
                  <a:pt x="67894" y="137136"/>
                  <a:pt x="65678" y="139334"/>
                  <a:pt x="63094" y="139334"/>
                </a:cubicBezTo>
                <a:lnTo>
                  <a:pt x="56818" y="139334"/>
                </a:lnTo>
                <a:cubicBezTo>
                  <a:pt x="54234" y="139334"/>
                  <a:pt x="52388" y="137136"/>
                  <a:pt x="52388" y="134571"/>
                </a:cubicBezTo>
                <a:cubicBezTo>
                  <a:pt x="52388" y="132007"/>
                  <a:pt x="54234" y="130175"/>
                  <a:pt x="56818" y="130175"/>
                </a:cubicBezTo>
                <a:close/>
                <a:moveTo>
                  <a:pt x="83676" y="100012"/>
                </a:moveTo>
                <a:lnTo>
                  <a:pt x="140673" y="100012"/>
                </a:lnTo>
                <a:cubicBezTo>
                  <a:pt x="143182" y="100012"/>
                  <a:pt x="145691" y="102210"/>
                  <a:pt x="145691" y="104775"/>
                </a:cubicBezTo>
                <a:cubicBezTo>
                  <a:pt x="145691" y="106606"/>
                  <a:pt x="143182" y="109171"/>
                  <a:pt x="140673" y="109171"/>
                </a:cubicBezTo>
                <a:lnTo>
                  <a:pt x="83676" y="109171"/>
                </a:lnTo>
                <a:cubicBezTo>
                  <a:pt x="81526" y="109171"/>
                  <a:pt x="79375" y="106606"/>
                  <a:pt x="79375" y="104775"/>
                </a:cubicBezTo>
                <a:cubicBezTo>
                  <a:pt x="79375" y="102210"/>
                  <a:pt x="81526" y="100012"/>
                  <a:pt x="83676" y="100012"/>
                </a:cubicBezTo>
                <a:close/>
                <a:moveTo>
                  <a:pt x="56818" y="100012"/>
                </a:moveTo>
                <a:lnTo>
                  <a:pt x="63094" y="100012"/>
                </a:lnTo>
                <a:cubicBezTo>
                  <a:pt x="65678" y="100012"/>
                  <a:pt x="67894" y="102210"/>
                  <a:pt x="67894" y="104775"/>
                </a:cubicBezTo>
                <a:cubicBezTo>
                  <a:pt x="67894" y="106606"/>
                  <a:pt x="65678" y="109171"/>
                  <a:pt x="63094" y="109171"/>
                </a:cubicBezTo>
                <a:lnTo>
                  <a:pt x="56818" y="109171"/>
                </a:lnTo>
                <a:cubicBezTo>
                  <a:pt x="54234" y="109171"/>
                  <a:pt x="52388" y="106606"/>
                  <a:pt x="52388" y="104775"/>
                </a:cubicBezTo>
                <a:cubicBezTo>
                  <a:pt x="52388" y="102210"/>
                  <a:pt x="54234" y="100012"/>
                  <a:pt x="56818" y="100012"/>
                </a:cubicBezTo>
                <a:close/>
                <a:moveTo>
                  <a:pt x="227447" y="91250"/>
                </a:moveTo>
                <a:cubicBezTo>
                  <a:pt x="219894" y="91250"/>
                  <a:pt x="213780" y="97775"/>
                  <a:pt x="213780" y="105750"/>
                </a:cubicBezTo>
                <a:cubicBezTo>
                  <a:pt x="213780" y="113000"/>
                  <a:pt x="219894" y="119525"/>
                  <a:pt x="227447" y="119525"/>
                </a:cubicBezTo>
                <a:cubicBezTo>
                  <a:pt x="235360" y="119525"/>
                  <a:pt x="241474" y="113000"/>
                  <a:pt x="241474" y="105750"/>
                </a:cubicBezTo>
                <a:cubicBezTo>
                  <a:pt x="241474" y="97775"/>
                  <a:pt x="235360" y="91250"/>
                  <a:pt x="227447" y="91250"/>
                </a:cubicBezTo>
                <a:close/>
                <a:moveTo>
                  <a:pt x="227447" y="82550"/>
                </a:moveTo>
                <a:cubicBezTo>
                  <a:pt x="240035" y="82550"/>
                  <a:pt x="250466" y="93062"/>
                  <a:pt x="250466" y="105750"/>
                </a:cubicBezTo>
                <a:cubicBezTo>
                  <a:pt x="250466" y="118437"/>
                  <a:pt x="240035" y="128225"/>
                  <a:pt x="227447" y="128225"/>
                </a:cubicBezTo>
                <a:cubicBezTo>
                  <a:pt x="215219" y="128225"/>
                  <a:pt x="204788" y="118437"/>
                  <a:pt x="204788" y="105750"/>
                </a:cubicBezTo>
                <a:cubicBezTo>
                  <a:pt x="204788" y="93062"/>
                  <a:pt x="215219" y="82550"/>
                  <a:pt x="227447" y="82550"/>
                </a:cubicBezTo>
                <a:close/>
                <a:moveTo>
                  <a:pt x="114198" y="71437"/>
                </a:moveTo>
                <a:lnTo>
                  <a:pt x="149328" y="71437"/>
                </a:lnTo>
                <a:cubicBezTo>
                  <a:pt x="151837" y="71437"/>
                  <a:pt x="153629" y="73635"/>
                  <a:pt x="153629" y="75833"/>
                </a:cubicBezTo>
                <a:cubicBezTo>
                  <a:pt x="153629" y="78398"/>
                  <a:pt x="151837" y="80596"/>
                  <a:pt x="149328" y="80596"/>
                </a:cubicBezTo>
                <a:lnTo>
                  <a:pt x="114198" y="80596"/>
                </a:lnTo>
                <a:cubicBezTo>
                  <a:pt x="111689" y="80596"/>
                  <a:pt x="109538" y="78398"/>
                  <a:pt x="109538" y="75833"/>
                </a:cubicBezTo>
                <a:cubicBezTo>
                  <a:pt x="109538" y="73635"/>
                  <a:pt x="111689" y="71437"/>
                  <a:pt x="114198" y="71437"/>
                </a:cubicBezTo>
                <a:close/>
                <a:moveTo>
                  <a:pt x="56738" y="71437"/>
                </a:moveTo>
                <a:lnTo>
                  <a:pt x="93350" y="71437"/>
                </a:lnTo>
                <a:cubicBezTo>
                  <a:pt x="96250" y="71437"/>
                  <a:pt x="98062" y="73635"/>
                  <a:pt x="98062" y="75833"/>
                </a:cubicBezTo>
                <a:cubicBezTo>
                  <a:pt x="98062" y="78398"/>
                  <a:pt x="96250" y="80596"/>
                  <a:pt x="93350" y="80596"/>
                </a:cubicBezTo>
                <a:lnTo>
                  <a:pt x="56738" y="80596"/>
                </a:lnTo>
                <a:cubicBezTo>
                  <a:pt x="54200" y="80596"/>
                  <a:pt x="52388" y="78398"/>
                  <a:pt x="52388" y="75833"/>
                </a:cubicBezTo>
                <a:cubicBezTo>
                  <a:pt x="52388" y="73635"/>
                  <a:pt x="54200" y="71437"/>
                  <a:pt x="56738" y="71437"/>
                </a:cubicBezTo>
                <a:close/>
                <a:moveTo>
                  <a:pt x="222664" y="50603"/>
                </a:moveTo>
                <a:lnTo>
                  <a:pt x="220146" y="67823"/>
                </a:lnTo>
                <a:cubicBezTo>
                  <a:pt x="219786" y="69258"/>
                  <a:pt x="218347" y="70693"/>
                  <a:pt x="216908" y="71052"/>
                </a:cubicBezTo>
                <a:cubicBezTo>
                  <a:pt x="215109" y="71411"/>
                  <a:pt x="214029" y="72128"/>
                  <a:pt x="212231" y="72846"/>
                </a:cubicBezTo>
                <a:cubicBezTo>
                  <a:pt x="210791" y="73922"/>
                  <a:pt x="208993" y="73922"/>
                  <a:pt x="207913" y="72487"/>
                </a:cubicBezTo>
                <a:lnTo>
                  <a:pt x="193882" y="62800"/>
                </a:lnTo>
                <a:cubicBezTo>
                  <a:pt x="190644" y="65312"/>
                  <a:pt x="188125" y="67823"/>
                  <a:pt x="185967" y="71052"/>
                </a:cubicBezTo>
                <a:lnTo>
                  <a:pt x="196040" y="84326"/>
                </a:lnTo>
                <a:cubicBezTo>
                  <a:pt x="196760" y="86120"/>
                  <a:pt x="196760" y="87555"/>
                  <a:pt x="196040" y="89349"/>
                </a:cubicBezTo>
                <a:cubicBezTo>
                  <a:pt x="195680" y="90425"/>
                  <a:pt x="194961" y="92219"/>
                  <a:pt x="194241" y="93654"/>
                </a:cubicBezTo>
                <a:cubicBezTo>
                  <a:pt x="193882" y="94730"/>
                  <a:pt x="192443" y="96524"/>
                  <a:pt x="190644" y="96524"/>
                </a:cubicBezTo>
                <a:lnTo>
                  <a:pt x="174094" y="99035"/>
                </a:lnTo>
                <a:cubicBezTo>
                  <a:pt x="173734" y="100829"/>
                  <a:pt x="173734" y="102981"/>
                  <a:pt x="173734" y="105134"/>
                </a:cubicBezTo>
                <a:cubicBezTo>
                  <a:pt x="173734" y="106569"/>
                  <a:pt x="173734" y="108721"/>
                  <a:pt x="174094" y="110874"/>
                </a:cubicBezTo>
                <a:lnTo>
                  <a:pt x="190644" y="113026"/>
                </a:lnTo>
                <a:cubicBezTo>
                  <a:pt x="192443" y="113744"/>
                  <a:pt x="193882" y="114820"/>
                  <a:pt x="194241" y="116255"/>
                </a:cubicBezTo>
                <a:cubicBezTo>
                  <a:pt x="194961" y="117690"/>
                  <a:pt x="195680" y="119125"/>
                  <a:pt x="196040" y="120919"/>
                </a:cubicBezTo>
                <a:cubicBezTo>
                  <a:pt x="196760" y="122354"/>
                  <a:pt x="196760" y="123789"/>
                  <a:pt x="196040" y="125224"/>
                </a:cubicBezTo>
                <a:lnTo>
                  <a:pt x="185967" y="139216"/>
                </a:lnTo>
                <a:cubicBezTo>
                  <a:pt x="188125" y="142086"/>
                  <a:pt x="190644" y="144956"/>
                  <a:pt x="193882" y="147108"/>
                </a:cubicBezTo>
                <a:lnTo>
                  <a:pt x="207913" y="137063"/>
                </a:lnTo>
                <a:cubicBezTo>
                  <a:pt x="208993" y="135987"/>
                  <a:pt x="210791" y="135987"/>
                  <a:pt x="212231" y="136705"/>
                </a:cubicBezTo>
                <a:cubicBezTo>
                  <a:pt x="214029" y="137422"/>
                  <a:pt x="215109" y="138498"/>
                  <a:pt x="216908" y="138857"/>
                </a:cubicBezTo>
                <a:cubicBezTo>
                  <a:pt x="218347" y="139216"/>
                  <a:pt x="219786" y="140651"/>
                  <a:pt x="220146" y="142445"/>
                </a:cubicBezTo>
                <a:lnTo>
                  <a:pt x="222664" y="158947"/>
                </a:lnTo>
                <a:cubicBezTo>
                  <a:pt x="226262" y="159306"/>
                  <a:pt x="230219" y="159306"/>
                  <a:pt x="233817" y="158947"/>
                </a:cubicBezTo>
                <a:lnTo>
                  <a:pt x="236695" y="142445"/>
                </a:lnTo>
                <a:cubicBezTo>
                  <a:pt x="236695" y="140651"/>
                  <a:pt x="238134" y="139216"/>
                  <a:pt x="239573" y="138857"/>
                </a:cubicBezTo>
                <a:cubicBezTo>
                  <a:pt x="241372" y="138498"/>
                  <a:pt x="242811" y="137422"/>
                  <a:pt x="243891" y="136705"/>
                </a:cubicBezTo>
                <a:cubicBezTo>
                  <a:pt x="245689" y="135987"/>
                  <a:pt x="247488" y="135987"/>
                  <a:pt x="248927" y="137422"/>
                </a:cubicBezTo>
                <a:lnTo>
                  <a:pt x="262959" y="147108"/>
                </a:lnTo>
                <a:cubicBezTo>
                  <a:pt x="265477" y="144956"/>
                  <a:pt x="267995" y="142086"/>
                  <a:pt x="270514" y="139216"/>
                </a:cubicBezTo>
                <a:lnTo>
                  <a:pt x="260800" y="125224"/>
                </a:lnTo>
                <a:cubicBezTo>
                  <a:pt x="259361" y="123789"/>
                  <a:pt x="259361" y="122354"/>
                  <a:pt x="260440" y="120919"/>
                </a:cubicBezTo>
                <a:cubicBezTo>
                  <a:pt x="261160" y="119125"/>
                  <a:pt x="261520" y="117690"/>
                  <a:pt x="261879" y="116255"/>
                </a:cubicBezTo>
                <a:cubicBezTo>
                  <a:pt x="262959" y="114820"/>
                  <a:pt x="264038" y="113744"/>
                  <a:pt x="265477" y="113026"/>
                </a:cubicBezTo>
                <a:lnTo>
                  <a:pt x="282386" y="110874"/>
                </a:lnTo>
                <a:cubicBezTo>
                  <a:pt x="282746" y="108721"/>
                  <a:pt x="282746" y="106569"/>
                  <a:pt x="282746" y="105134"/>
                </a:cubicBezTo>
                <a:cubicBezTo>
                  <a:pt x="282746" y="102981"/>
                  <a:pt x="282746" y="100829"/>
                  <a:pt x="282386" y="99035"/>
                </a:cubicBezTo>
                <a:lnTo>
                  <a:pt x="265477" y="96524"/>
                </a:lnTo>
                <a:cubicBezTo>
                  <a:pt x="264038" y="96524"/>
                  <a:pt x="262959" y="94730"/>
                  <a:pt x="261879" y="93654"/>
                </a:cubicBezTo>
                <a:cubicBezTo>
                  <a:pt x="261520" y="92219"/>
                  <a:pt x="261160" y="90425"/>
                  <a:pt x="260440" y="88631"/>
                </a:cubicBezTo>
                <a:cubicBezTo>
                  <a:pt x="259361" y="87555"/>
                  <a:pt x="260080" y="86120"/>
                  <a:pt x="260800" y="84326"/>
                </a:cubicBezTo>
                <a:lnTo>
                  <a:pt x="270514" y="71052"/>
                </a:lnTo>
                <a:cubicBezTo>
                  <a:pt x="267995" y="67823"/>
                  <a:pt x="265477" y="65312"/>
                  <a:pt x="262959" y="62800"/>
                </a:cubicBezTo>
                <a:lnTo>
                  <a:pt x="248927" y="72487"/>
                </a:lnTo>
                <a:cubicBezTo>
                  <a:pt x="247488" y="73922"/>
                  <a:pt x="245689" y="73922"/>
                  <a:pt x="243891" y="72846"/>
                </a:cubicBezTo>
                <a:cubicBezTo>
                  <a:pt x="242811" y="72128"/>
                  <a:pt x="241372" y="71411"/>
                  <a:pt x="239573" y="71052"/>
                </a:cubicBezTo>
                <a:cubicBezTo>
                  <a:pt x="238134" y="70693"/>
                  <a:pt x="236695" y="69258"/>
                  <a:pt x="236695" y="67823"/>
                </a:cubicBezTo>
                <a:lnTo>
                  <a:pt x="233817" y="50603"/>
                </a:lnTo>
                <a:cubicBezTo>
                  <a:pt x="230219" y="50603"/>
                  <a:pt x="226262" y="50603"/>
                  <a:pt x="222664" y="50603"/>
                </a:cubicBezTo>
                <a:close/>
                <a:moveTo>
                  <a:pt x="217987" y="42351"/>
                </a:moveTo>
                <a:cubicBezTo>
                  <a:pt x="224823" y="41275"/>
                  <a:pt x="232018" y="41275"/>
                  <a:pt x="238494" y="42351"/>
                </a:cubicBezTo>
                <a:cubicBezTo>
                  <a:pt x="240293" y="43069"/>
                  <a:pt x="241732" y="44145"/>
                  <a:pt x="242092" y="46298"/>
                </a:cubicBezTo>
                <a:lnTo>
                  <a:pt x="244970" y="63518"/>
                </a:lnTo>
                <a:cubicBezTo>
                  <a:pt x="245330" y="63518"/>
                  <a:pt x="245330" y="63877"/>
                  <a:pt x="245689" y="63877"/>
                </a:cubicBezTo>
                <a:lnTo>
                  <a:pt x="260080" y="53473"/>
                </a:lnTo>
                <a:cubicBezTo>
                  <a:pt x="261520" y="52396"/>
                  <a:pt x="263678" y="52396"/>
                  <a:pt x="265117" y="53473"/>
                </a:cubicBezTo>
                <a:cubicBezTo>
                  <a:pt x="270874" y="57419"/>
                  <a:pt x="275910" y="62442"/>
                  <a:pt x="279508" y="68182"/>
                </a:cubicBezTo>
                <a:cubicBezTo>
                  <a:pt x="280587" y="69617"/>
                  <a:pt x="280587" y="71769"/>
                  <a:pt x="279508" y="73204"/>
                </a:cubicBezTo>
                <a:lnTo>
                  <a:pt x="269435" y="87555"/>
                </a:lnTo>
                <a:cubicBezTo>
                  <a:pt x="269435" y="87555"/>
                  <a:pt x="269794" y="87913"/>
                  <a:pt x="269794" y="88272"/>
                </a:cubicBezTo>
                <a:lnTo>
                  <a:pt x="286704" y="90784"/>
                </a:lnTo>
                <a:cubicBezTo>
                  <a:pt x="288862" y="91142"/>
                  <a:pt x="290301" y="92936"/>
                  <a:pt x="291021" y="94371"/>
                </a:cubicBezTo>
                <a:cubicBezTo>
                  <a:pt x="291381" y="98317"/>
                  <a:pt x="291740" y="101546"/>
                  <a:pt x="291740" y="105134"/>
                </a:cubicBezTo>
                <a:cubicBezTo>
                  <a:pt x="291740" y="108363"/>
                  <a:pt x="291381" y="111950"/>
                  <a:pt x="291021" y="115179"/>
                </a:cubicBezTo>
                <a:cubicBezTo>
                  <a:pt x="290301" y="117332"/>
                  <a:pt x="288862" y="118408"/>
                  <a:pt x="286704" y="118767"/>
                </a:cubicBezTo>
                <a:lnTo>
                  <a:pt x="269794" y="121637"/>
                </a:lnTo>
                <a:cubicBezTo>
                  <a:pt x="269794" y="121637"/>
                  <a:pt x="269435" y="121995"/>
                  <a:pt x="269435" y="122354"/>
                </a:cubicBezTo>
                <a:lnTo>
                  <a:pt x="279508" y="136705"/>
                </a:lnTo>
                <a:cubicBezTo>
                  <a:pt x="280587" y="137781"/>
                  <a:pt x="280587" y="139933"/>
                  <a:pt x="279508" y="142086"/>
                </a:cubicBezTo>
                <a:cubicBezTo>
                  <a:pt x="275910" y="147108"/>
                  <a:pt x="270874" y="152131"/>
                  <a:pt x="265117" y="156077"/>
                </a:cubicBezTo>
                <a:cubicBezTo>
                  <a:pt x="263678" y="157512"/>
                  <a:pt x="261520" y="157512"/>
                  <a:pt x="260080" y="156077"/>
                </a:cubicBezTo>
                <a:lnTo>
                  <a:pt x="245689" y="146032"/>
                </a:lnTo>
                <a:cubicBezTo>
                  <a:pt x="245330" y="146032"/>
                  <a:pt x="245330" y="146032"/>
                  <a:pt x="244970" y="146032"/>
                </a:cubicBezTo>
                <a:lnTo>
                  <a:pt x="242092" y="163611"/>
                </a:lnTo>
                <a:cubicBezTo>
                  <a:pt x="241732" y="165405"/>
                  <a:pt x="240293" y="166840"/>
                  <a:pt x="238494" y="167558"/>
                </a:cubicBezTo>
                <a:cubicBezTo>
                  <a:pt x="235256" y="167916"/>
                  <a:pt x="231299" y="167916"/>
                  <a:pt x="228061" y="167916"/>
                </a:cubicBezTo>
                <a:cubicBezTo>
                  <a:pt x="224823" y="167916"/>
                  <a:pt x="221585" y="167916"/>
                  <a:pt x="217987" y="167558"/>
                </a:cubicBezTo>
                <a:cubicBezTo>
                  <a:pt x="215828" y="166840"/>
                  <a:pt x="214749" y="165405"/>
                  <a:pt x="214389" y="163611"/>
                </a:cubicBezTo>
                <a:lnTo>
                  <a:pt x="211511" y="146032"/>
                </a:lnTo>
                <a:cubicBezTo>
                  <a:pt x="211151" y="146032"/>
                  <a:pt x="211151" y="146032"/>
                  <a:pt x="210791" y="146032"/>
                </a:cubicBezTo>
                <a:lnTo>
                  <a:pt x="196400" y="156077"/>
                </a:lnTo>
                <a:cubicBezTo>
                  <a:pt x="194961" y="157512"/>
                  <a:pt x="192802" y="157512"/>
                  <a:pt x="191723" y="156077"/>
                </a:cubicBezTo>
                <a:cubicBezTo>
                  <a:pt x="185967" y="152131"/>
                  <a:pt x="180930" y="147108"/>
                  <a:pt x="176972" y="142086"/>
                </a:cubicBezTo>
                <a:cubicBezTo>
                  <a:pt x="175533" y="139933"/>
                  <a:pt x="175533" y="137781"/>
                  <a:pt x="176972" y="136705"/>
                </a:cubicBezTo>
                <a:lnTo>
                  <a:pt x="187046" y="122354"/>
                </a:lnTo>
                <a:cubicBezTo>
                  <a:pt x="187046" y="121995"/>
                  <a:pt x="187046" y="121637"/>
                  <a:pt x="186686" y="121637"/>
                </a:cubicBezTo>
                <a:lnTo>
                  <a:pt x="169417" y="118767"/>
                </a:lnTo>
                <a:cubicBezTo>
                  <a:pt x="167618" y="118408"/>
                  <a:pt x="165819" y="117332"/>
                  <a:pt x="165819" y="115179"/>
                </a:cubicBezTo>
                <a:cubicBezTo>
                  <a:pt x="165100" y="111950"/>
                  <a:pt x="165100" y="108363"/>
                  <a:pt x="165100" y="105134"/>
                </a:cubicBezTo>
                <a:cubicBezTo>
                  <a:pt x="165100" y="101546"/>
                  <a:pt x="165100" y="98317"/>
                  <a:pt x="165819" y="94371"/>
                </a:cubicBezTo>
                <a:cubicBezTo>
                  <a:pt x="165819" y="92936"/>
                  <a:pt x="167618" y="91142"/>
                  <a:pt x="169417" y="90784"/>
                </a:cubicBezTo>
                <a:lnTo>
                  <a:pt x="186686" y="88272"/>
                </a:lnTo>
                <a:cubicBezTo>
                  <a:pt x="187046" y="87913"/>
                  <a:pt x="187046" y="87555"/>
                  <a:pt x="187046" y="87555"/>
                </a:cubicBezTo>
                <a:lnTo>
                  <a:pt x="176972" y="73204"/>
                </a:lnTo>
                <a:cubicBezTo>
                  <a:pt x="175533" y="71769"/>
                  <a:pt x="175533" y="69617"/>
                  <a:pt x="176972" y="68182"/>
                </a:cubicBezTo>
                <a:cubicBezTo>
                  <a:pt x="180930" y="62442"/>
                  <a:pt x="185967" y="57419"/>
                  <a:pt x="191723" y="53473"/>
                </a:cubicBezTo>
                <a:cubicBezTo>
                  <a:pt x="192802" y="52396"/>
                  <a:pt x="194961" y="52396"/>
                  <a:pt x="196400" y="53473"/>
                </a:cubicBezTo>
                <a:lnTo>
                  <a:pt x="210791" y="63877"/>
                </a:lnTo>
                <a:cubicBezTo>
                  <a:pt x="211151" y="63877"/>
                  <a:pt x="211151" y="63518"/>
                  <a:pt x="211511" y="63518"/>
                </a:cubicBezTo>
                <a:lnTo>
                  <a:pt x="214389" y="46298"/>
                </a:lnTo>
                <a:cubicBezTo>
                  <a:pt x="214749" y="44145"/>
                  <a:pt x="215828" y="43069"/>
                  <a:pt x="217987" y="42351"/>
                </a:cubicBezTo>
                <a:close/>
                <a:moveTo>
                  <a:pt x="142543" y="41275"/>
                </a:moveTo>
                <a:lnTo>
                  <a:pt x="165063" y="41275"/>
                </a:lnTo>
                <a:cubicBezTo>
                  <a:pt x="167278" y="41275"/>
                  <a:pt x="169494" y="43473"/>
                  <a:pt x="169494" y="45671"/>
                </a:cubicBezTo>
                <a:cubicBezTo>
                  <a:pt x="169494" y="48236"/>
                  <a:pt x="167278" y="50434"/>
                  <a:pt x="165063" y="50434"/>
                </a:cubicBezTo>
                <a:lnTo>
                  <a:pt x="142543" y="50434"/>
                </a:lnTo>
                <a:cubicBezTo>
                  <a:pt x="139959" y="50434"/>
                  <a:pt x="138113" y="48236"/>
                  <a:pt x="138113" y="45671"/>
                </a:cubicBezTo>
                <a:cubicBezTo>
                  <a:pt x="138113" y="43473"/>
                  <a:pt x="139959" y="41275"/>
                  <a:pt x="142543" y="41275"/>
                </a:cubicBezTo>
                <a:close/>
                <a:moveTo>
                  <a:pt x="83624" y="41275"/>
                </a:moveTo>
                <a:lnTo>
                  <a:pt x="120809" y="41275"/>
                </a:lnTo>
                <a:cubicBezTo>
                  <a:pt x="123288" y="41275"/>
                  <a:pt x="125059" y="43473"/>
                  <a:pt x="125059" y="45671"/>
                </a:cubicBezTo>
                <a:cubicBezTo>
                  <a:pt x="125059" y="48236"/>
                  <a:pt x="123288" y="50434"/>
                  <a:pt x="120809" y="50434"/>
                </a:cubicBezTo>
                <a:lnTo>
                  <a:pt x="83624" y="50434"/>
                </a:lnTo>
                <a:cubicBezTo>
                  <a:pt x="81500" y="50434"/>
                  <a:pt x="79375" y="48236"/>
                  <a:pt x="79375" y="45671"/>
                </a:cubicBezTo>
                <a:cubicBezTo>
                  <a:pt x="79375" y="43473"/>
                  <a:pt x="81500" y="41275"/>
                  <a:pt x="83624" y="41275"/>
                </a:cubicBezTo>
                <a:close/>
                <a:moveTo>
                  <a:pt x="56818" y="41275"/>
                </a:moveTo>
                <a:lnTo>
                  <a:pt x="63094" y="41275"/>
                </a:lnTo>
                <a:cubicBezTo>
                  <a:pt x="65678" y="41275"/>
                  <a:pt x="67894" y="43473"/>
                  <a:pt x="67894" y="45671"/>
                </a:cubicBezTo>
                <a:cubicBezTo>
                  <a:pt x="67894" y="48236"/>
                  <a:pt x="65678" y="50434"/>
                  <a:pt x="63094" y="50434"/>
                </a:cubicBezTo>
                <a:lnTo>
                  <a:pt x="56818" y="50434"/>
                </a:lnTo>
                <a:cubicBezTo>
                  <a:pt x="54234" y="50434"/>
                  <a:pt x="52388" y="48236"/>
                  <a:pt x="52388" y="45671"/>
                </a:cubicBezTo>
                <a:cubicBezTo>
                  <a:pt x="52388" y="43473"/>
                  <a:pt x="54234" y="41275"/>
                  <a:pt x="56818" y="41275"/>
                </a:cubicBezTo>
                <a:close/>
                <a:moveTo>
                  <a:pt x="45326" y="0"/>
                </a:moveTo>
                <a:lnTo>
                  <a:pt x="245695" y="0"/>
                </a:lnTo>
                <a:cubicBezTo>
                  <a:pt x="257926" y="0"/>
                  <a:pt x="267998" y="9713"/>
                  <a:pt x="267998" y="21943"/>
                </a:cubicBezTo>
                <a:lnTo>
                  <a:pt x="267998" y="39210"/>
                </a:lnTo>
                <a:cubicBezTo>
                  <a:pt x="267998" y="41729"/>
                  <a:pt x="266200" y="43887"/>
                  <a:pt x="263682" y="43887"/>
                </a:cubicBezTo>
                <a:cubicBezTo>
                  <a:pt x="261164" y="43887"/>
                  <a:pt x="259365" y="41729"/>
                  <a:pt x="259365" y="39210"/>
                </a:cubicBezTo>
                <a:lnTo>
                  <a:pt x="259365" y="21943"/>
                </a:lnTo>
                <a:cubicBezTo>
                  <a:pt x="259365" y="14389"/>
                  <a:pt x="253609" y="8274"/>
                  <a:pt x="245695" y="8274"/>
                </a:cubicBezTo>
                <a:lnTo>
                  <a:pt x="45326" y="8274"/>
                </a:lnTo>
                <a:cubicBezTo>
                  <a:pt x="38131" y="8274"/>
                  <a:pt x="32016" y="14389"/>
                  <a:pt x="32016" y="21943"/>
                </a:cubicBezTo>
                <a:lnTo>
                  <a:pt x="32016" y="200729"/>
                </a:lnTo>
                <a:lnTo>
                  <a:pt x="259365" y="200729"/>
                </a:lnTo>
                <a:lnTo>
                  <a:pt x="259365" y="169073"/>
                </a:lnTo>
                <a:cubicBezTo>
                  <a:pt x="259365" y="166914"/>
                  <a:pt x="261164" y="164756"/>
                  <a:pt x="263682" y="164756"/>
                </a:cubicBezTo>
                <a:cubicBezTo>
                  <a:pt x="266200" y="164756"/>
                  <a:pt x="267998" y="166914"/>
                  <a:pt x="267998" y="169073"/>
                </a:cubicBezTo>
                <a:lnTo>
                  <a:pt x="267998" y="203967"/>
                </a:lnTo>
                <a:lnTo>
                  <a:pt x="291021" y="249652"/>
                </a:lnTo>
                <a:cubicBezTo>
                  <a:pt x="291741" y="250731"/>
                  <a:pt x="291741" y="251091"/>
                  <a:pt x="291741" y="251810"/>
                </a:cubicBezTo>
                <a:lnTo>
                  <a:pt x="291741" y="269797"/>
                </a:lnTo>
                <a:cubicBezTo>
                  <a:pt x="291741" y="282028"/>
                  <a:pt x="282028" y="291740"/>
                  <a:pt x="269797" y="291740"/>
                </a:cubicBezTo>
                <a:lnTo>
                  <a:pt x="21943" y="291740"/>
                </a:lnTo>
                <a:cubicBezTo>
                  <a:pt x="9712" y="291740"/>
                  <a:pt x="0" y="282028"/>
                  <a:pt x="0" y="269797"/>
                </a:cubicBezTo>
                <a:lnTo>
                  <a:pt x="0" y="251810"/>
                </a:lnTo>
                <a:cubicBezTo>
                  <a:pt x="0" y="251091"/>
                  <a:pt x="0" y="250731"/>
                  <a:pt x="359" y="249652"/>
                </a:cubicBezTo>
                <a:lnTo>
                  <a:pt x="23382" y="203967"/>
                </a:lnTo>
                <a:lnTo>
                  <a:pt x="23382" y="21943"/>
                </a:lnTo>
                <a:cubicBezTo>
                  <a:pt x="23382" y="9713"/>
                  <a:pt x="33095" y="0"/>
                  <a:pt x="45326" y="0"/>
                </a:cubicBezTo>
                <a:close/>
              </a:path>
            </a:pathLst>
          </a:custGeom>
          <a:noFill/>
          <a:ln w="6350">
            <a:solidFill>
              <a:schemeClr val="bg1"/>
            </a:solidFill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Shape 387">
            <a:extLst>
              <a:ext uri="{FF2B5EF4-FFF2-40B4-BE49-F238E27FC236}">
                <a16:creationId xmlns:a16="http://schemas.microsoft.com/office/drawing/2014/main" id="{1216AFD1-FF07-5841-9C74-8A20075ED35D}"/>
              </a:ext>
            </a:extLst>
          </p:cNvPr>
          <p:cNvSpPr/>
          <p:nvPr/>
        </p:nvSpPr>
        <p:spPr>
          <a:xfrm>
            <a:off x="6985870" y="1730448"/>
            <a:ext cx="1362444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TRUST MONITORING</a:t>
            </a:r>
            <a:endParaRPr sz="1000" b="1" dirty="0">
              <a:solidFill>
                <a:srgbClr val="4277BB"/>
              </a:solidFill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138" name="Shape 385">
            <a:extLst>
              <a:ext uri="{FF2B5EF4-FFF2-40B4-BE49-F238E27FC236}">
                <a16:creationId xmlns:a16="http://schemas.microsoft.com/office/drawing/2014/main" id="{FE4358FC-A773-1841-AF6A-F0AB13F31A63}"/>
              </a:ext>
            </a:extLst>
          </p:cNvPr>
          <p:cNvSpPr/>
          <p:nvPr/>
        </p:nvSpPr>
        <p:spPr>
          <a:xfrm>
            <a:off x="5295185" y="1250078"/>
            <a:ext cx="640079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30A0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AB049BE7-3C37-3B4A-9808-CA337FE908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26816" y="1334076"/>
            <a:ext cx="363583" cy="365760"/>
          </a:xfrm>
          <a:custGeom>
            <a:avLst/>
            <a:gdLst>
              <a:gd name="T0" fmla="*/ 842054 w 291741"/>
              <a:gd name="T1" fmla="*/ 1527049 h 293327"/>
              <a:gd name="T2" fmla="*/ 182267 w 291741"/>
              <a:gd name="T3" fmla="*/ 1527049 h 293327"/>
              <a:gd name="T4" fmla="*/ 1556774 w 291741"/>
              <a:gd name="T5" fmla="*/ 1468990 h 293327"/>
              <a:gd name="T6" fmla="*/ 1658824 w 291741"/>
              <a:gd name="T7" fmla="*/ 1444975 h 293327"/>
              <a:gd name="T8" fmla="*/ 1056346 w 291741"/>
              <a:gd name="T9" fmla="*/ 1286940 h 293327"/>
              <a:gd name="T10" fmla="*/ 898593 w 291741"/>
              <a:gd name="T11" fmla="*/ 1342351 h 293327"/>
              <a:gd name="T12" fmla="*/ 527212 w 291741"/>
              <a:gd name="T13" fmla="*/ 1286940 h 293327"/>
              <a:gd name="T14" fmla="*/ 760509 w 291741"/>
              <a:gd name="T15" fmla="*/ 1342351 h 293327"/>
              <a:gd name="T16" fmla="*/ 527212 w 291741"/>
              <a:gd name="T17" fmla="*/ 1286940 h 293327"/>
              <a:gd name="T18" fmla="*/ 299979 w 291741"/>
              <a:gd name="T19" fmla="*/ 1373572 h 293327"/>
              <a:gd name="T20" fmla="*/ 299979 w 291741"/>
              <a:gd name="T21" fmla="*/ 1210106 h 293327"/>
              <a:gd name="T22" fmla="*/ 191863 w 291741"/>
              <a:gd name="T23" fmla="*/ 1318353 h 293327"/>
              <a:gd name="T24" fmla="*/ 1055950 w 291741"/>
              <a:gd name="T25" fmla="*/ 1075654 h 293327"/>
              <a:gd name="T26" fmla="*/ 738038 w 291741"/>
              <a:gd name="T27" fmla="*/ 1131066 h 293327"/>
              <a:gd name="T28" fmla="*/ 208107 w 291741"/>
              <a:gd name="T29" fmla="*/ 1075654 h 293327"/>
              <a:gd name="T30" fmla="*/ 595590 w 291741"/>
              <a:gd name="T31" fmla="*/ 1131066 h 293327"/>
              <a:gd name="T32" fmla="*/ 208107 w 291741"/>
              <a:gd name="T33" fmla="*/ 1075654 h 293327"/>
              <a:gd name="T34" fmla="*/ 1550264 w 291741"/>
              <a:gd name="T35" fmla="*/ 1412236 h 293327"/>
              <a:gd name="T36" fmla="*/ 1710928 w 291741"/>
              <a:gd name="T37" fmla="*/ 1412236 h 293327"/>
              <a:gd name="T38" fmla="*/ 1602365 w 291741"/>
              <a:gd name="T39" fmla="*/ 1017158 h 293327"/>
              <a:gd name="T40" fmla="*/ 1091476 w 291741"/>
              <a:gd name="T41" fmla="*/ 881358 h 293327"/>
              <a:gd name="T42" fmla="*/ 498869 w 291741"/>
              <a:gd name="T43" fmla="*/ 881358 h 293327"/>
              <a:gd name="T44" fmla="*/ 247028 w 291741"/>
              <a:gd name="T45" fmla="*/ 880374 h 293327"/>
              <a:gd name="T46" fmla="*/ 299979 w 291741"/>
              <a:gd name="T47" fmla="*/ 829158 h 293327"/>
              <a:gd name="T48" fmla="*/ 299979 w 291741"/>
              <a:gd name="T49" fmla="*/ 987090 h 293327"/>
              <a:gd name="T50" fmla="*/ 594134 w 291741"/>
              <a:gd name="T51" fmla="*/ 643474 h 293327"/>
              <a:gd name="T52" fmla="*/ 914214 w 291741"/>
              <a:gd name="T53" fmla="*/ 698886 h 293327"/>
              <a:gd name="T54" fmla="*/ 594134 w 291741"/>
              <a:gd name="T55" fmla="*/ 643474 h 293327"/>
              <a:gd name="T56" fmla="*/ 487093 w 291741"/>
              <a:gd name="T57" fmla="*/ 672282 h 293327"/>
              <a:gd name="T58" fmla="*/ 182267 w 291741"/>
              <a:gd name="T59" fmla="*/ 672282 h 293327"/>
              <a:gd name="T60" fmla="*/ 1056112 w 291741"/>
              <a:gd name="T61" fmla="*/ 432180 h 293327"/>
              <a:gd name="T62" fmla="*/ 860436 w 291741"/>
              <a:gd name="T63" fmla="*/ 487593 h 293327"/>
              <a:gd name="T64" fmla="*/ 527061 w 291741"/>
              <a:gd name="T65" fmla="*/ 432180 h 293327"/>
              <a:gd name="T66" fmla="*/ 720098 w 291741"/>
              <a:gd name="T67" fmla="*/ 487593 h 293327"/>
              <a:gd name="T68" fmla="*/ 527061 w 291741"/>
              <a:gd name="T69" fmla="*/ 432180 h 293327"/>
              <a:gd name="T70" fmla="*/ 299979 w 291741"/>
              <a:gd name="T71" fmla="*/ 501546 h 293327"/>
              <a:gd name="T72" fmla="*/ 299979 w 291741"/>
              <a:gd name="T73" fmla="*/ 345751 h 293327"/>
              <a:gd name="T74" fmla="*/ 191863 w 291741"/>
              <a:gd name="T75" fmla="*/ 450328 h 293327"/>
              <a:gd name="T76" fmla="*/ 1550264 w 291741"/>
              <a:gd name="T77" fmla="*/ 222634 h 293327"/>
              <a:gd name="T78" fmla="*/ 1682705 w 291741"/>
              <a:gd name="T79" fmla="*/ 971322 h 293327"/>
              <a:gd name="T80" fmla="*/ 1658824 w 291741"/>
              <a:gd name="T81" fmla="*/ 196445 h 293327"/>
              <a:gd name="T82" fmla="*/ 1600197 w 291741"/>
              <a:gd name="T83" fmla="*/ 65470 h 293327"/>
              <a:gd name="T84" fmla="*/ 1660989 w 291741"/>
              <a:gd name="T85" fmla="*/ 65470 h 293327"/>
              <a:gd name="T86" fmla="*/ 336692 w 291741"/>
              <a:gd name="T87" fmla="*/ 52240 h 293327"/>
              <a:gd name="T88" fmla="*/ 844949 w 291741"/>
              <a:gd name="T89" fmla="*/ 211100 h 293327"/>
              <a:gd name="T90" fmla="*/ 336692 w 291741"/>
              <a:gd name="T91" fmla="*/ 52240 h 293327"/>
              <a:gd name="T92" fmla="*/ 54300 w 291741"/>
              <a:gd name="T93" fmla="*/ 1595221 h 293327"/>
              <a:gd name="T94" fmla="*/ 1209874 w 291741"/>
              <a:gd name="T95" fmla="*/ 1595221 h 293327"/>
              <a:gd name="T96" fmla="*/ 977458 w 291741"/>
              <a:gd name="T97" fmla="*/ 52240 h 293327"/>
              <a:gd name="T98" fmla="*/ 417043 w 291741"/>
              <a:gd name="T99" fmla="*/ 265503 h 293327"/>
              <a:gd name="T100" fmla="*/ 169434 w 291741"/>
              <a:gd name="T101" fmla="*/ 52240 h 293327"/>
              <a:gd name="T102" fmla="*/ 1700071 w 291741"/>
              <a:gd name="T103" fmla="*/ 24014 h 293327"/>
              <a:gd name="T104" fmla="*/ 1750011 w 291741"/>
              <a:gd name="T105" fmla="*/ 183343 h 293327"/>
              <a:gd name="T106" fmla="*/ 1760868 w 291741"/>
              <a:gd name="T107" fmla="*/ 1466797 h 293327"/>
              <a:gd name="T108" fmla="*/ 1606714 w 291741"/>
              <a:gd name="T109" fmla="*/ 1759292 h 293327"/>
              <a:gd name="T110" fmla="*/ 1495988 w 291741"/>
              <a:gd name="T111" fmla="*/ 235733 h 293327"/>
              <a:gd name="T112" fmla="*/ 1383078 w 291741"/>
              <a:gd name="T113" fmla="*/ 722486 h 293327"/>
              <a:gd name="T114" fmla="*/ 1515525 w 291741"/>
              <a:gd name="T115" fmla="*/ 178981 h 293327"/>
              <a:gd name="T116" fmla="*/ 1563288 w 291741"/>
              <a:gd name="T117" fmla="*/ 24014 h 293327"/>
              <a:gd name="T118" fmla="*/ 1094745 w 291741"/>
              <a:gd name="T119" fmla="*/ 0 h 293327"/>
              <a:gd name="T120" fmla="*/ 1094745 w 291741"/>
              <a:gd name="T121" fmla="*/ 1764964 h 293327"/>
              <a:gd name="T122" fmla="*/ 0 w 291741"/>
              <a:gd name="T123" fmla="*/ 169765 h 29332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741" h="293327">
                <a:moveTo>
                  <a:pt x="34486" y="247650"/>
                </a:moveTo>
                <a:lnTo>
                  <a:pt x="135376" y="247650"/>
                </a:lnTo>
                <a:cubicBezTo>
                  <a:pt x="137178" y="247650"/>
                  <a:pt x="139340" y="249848"/>
                  <a:pt x="139340" y="252413"/>
                </a:cubicBezTo>
                <a:cubicBezTo>
                  <a:pt x="139340" y="254611"/>
                  <a:pt x="137178" y="256809"/>
                  <a:pt x="135376" y="256809"/>
                </a:cubicBezTo>
                <a:lnTo>
                  <a:pt x="34486" y="256809"/>
                </a:lnTo>
                <a:cubicBezTo>
                  <a:pt x="31964" y="256809"/>
                  <a:pt x="30162" y="254611"/>
                  <a:pt x="30162" y="252413"/>
                </a:cubicBezTo>
                <a:cubicBezTo>
                  <a:pt x="30162" y="249848"/>
                  <a:pt x="31964" y="247650"/>
                  <a:pt x="34486" y="247650"/>
                </a:cubicBezTo>
                <a:close/>
                <a:moveTo>
                  <a:pt x="265154" y="238847"/>
                </a:moveTo>
                <a:lnTo>
                  <a:pt x="257609" y="242816"/>
                </a:lnTo>
                <a:lnTo>
                  <a:pt x="269825" y="276009"/>
                </a:lnTo>
                <a:lnTo>
                  <a:pt x="282040" y="242816"/>
                </a:lnTo>
                <a:lnTo>
                  <a:pt x="274496" y="238847"/>
                </a:lnTo>
                <a:cubicBezTo>
                  <a:pt x="271621" y="237404"/>
                  <a:pt x="268029" y="237404"/>
                  <a:pt x="265154" y="238847"/>
                </a:cubicBezTo>
                <a:close/>
                <a:moveTo>
                  <a:pt x="148696" y="212725"/>
                </a:moveTo>
                <a:lnTo>
                  <a:pt x="174801" y="212725"/>
                </a:lnTo>
                <a:cubicBezTo>
                  <a:pt x="177271" y="212725"/>
                  <a:pt x="179034" y="214557"/>
                  <a:pt x="179034" y="217121"/>
                </a:cubicBezTo>
                <a:cubicBezTo>
                  <a:pt x="179034" y="219686"/>
                  <a:pt x="177271" y="221884"/>
                  <a:pt x="174801" y="221884"/>
                </a:cubicBezTo>
                <a:lnTo>
                  <a:pt x="148696" y="221884"/>
                </a:lnTo>
                <a:cubicBezTo>
                  <a:pt x="146226" y="221884"/>
                  <a:pt x="144462" y="219686"/>
                  <a:pt x="144462" y="217121"/>
                </a:cubicBezTo>
                <a:cubicBezTo>
                  <a:pt x="144462" y="214557"/>
                  <a:pt x="146226" y="212725"/>
                  <a:pt x="148696" y="212725"/>
                </a:cubicBezTo>
                <a:close/>
                <a:moveTo>
                  <a:pt x="87241" y="212725"/>
                </a:moveTo>
                <a:lnTo>
                  <a:pt x="125846" y="212725"/>
                </a:lnTo>
                <a:cubicBezTo>
                  <a:pt x="127650" y="212725"/>
                  <a:pt x="129814" y="214557"/>
                  <a:pt x="129814" y="217121"/>
                </a:cubicBezTo>
                <a:cubicBezTo>
                  <a:pt x="129814" y="219686"/>
                  <a:pt x="127650" y="221884"/>
                  <a:pt x="125846" y="221884"/>
                </a:cubicBezTo>
                <a:lnTo>
                  <a:pt x="87241" y="221884"/>
                </a:lnTo>
                <a:cubicBezTo>
                  <a:pt x="84354" y="221884"/>
                  <a:pt x="82550" y="219686"/>
                  <a:pt x="82550" y="217121"/>
                </a:cubicBezTo>
                <a:cubicBezTo>
                  <a:pt x="82550" y="214557"/>
                  <a:pt x="84354" y="212725"/>
                  <a:pt x="87241" y="212725"/>
                </a:cubicBezTo>
                <a:close/>
                <a:moveTo>
                  <a:pt x="49641" y="208788"/>
                </a:moveTo>
                <a:cubicBezTo>
                  <a:pt x="44895" y="208788"/>
                  <a:pt x="40878" y="213170"/>
                  <a:pt x="40878" y="217916"/>
                </a:cubicBezTo>
                <a:cubicBezTo>
                  <a:pt x="40878" y="223028"/>
                  <a:pt x="44895" y="227045"/>
                  <a:pt x="49641" y="227045"/>
                </a:cubicBezTo>
                <a:cubicBezTo>
                  <a:pt x="54388" y="227045"/>
                  <a:pt x="58769" y="223028"/>
                  <a:pt x="58769" y="217916"/>
                </a:cubicBezTo>
                <a:cubicBezTo>
                  <a:pt x="58769" y="213170"/>
                  <a:pt x="54388" y="208788"/>
                  <a:pt x="49641" y="208788"/>
                </a:cubicBezTo>
                <a:close/>
                <a:moveTo>
                  <a:pt x="49641" y="200025"/>
                </a:moveTo>
                <a:cubicBezTo>
                  <a:pt x="59499" y="200025"/>
                  <a:pt x="67897" y="208058"/>
                  <a:pt x="67897" y="217916"/>
                </a:cubicBezTo>
                <a:cubicBezTo>
                  <a:pt x="67897" y="227775"/>
                  <a:pt x="59499" y="236173"/>
                  <a:pt x="49641" y="236173"/>
                </a:cubicBezTo>
                <a:cubicBezTo>
                  <a:pt x="39783" y="236173"/>
                  <a:pt x="31750" y="227775"/>
                  <a:pt x="31750" y="217916"/>
                </a:cubicBezTo>
                <a:cubicBezTo>
                  <a:pt x="31750" y="208058"/>
                  <a:pt x="39783" y="200025"/>
                  <a:pt x="49641" y="200025"/>
                </a:cubicBezTo>
                <a:close/>
                <a:moveTo>
                  <a:pt x="122128" y="177800"/>
                </a:moveTo>
                <a:lnTo>
                  <a:pt x="174735" y="177800"/>
                </a:lnTo>
                <a:cubicBezTo>
                  <a:pt x="177240" y="177800"/>
                  <a:pt x="179029" y="179998"/>
                  <a:pt x="179029" y="182562"/>
                </a:cubicBezTo>
                <a:cubicBezTo>
                  <a:pt x="179029" y="184761"/>
                  <a:pt x="177240" y="186959"/>
                  <a:pt x="174735" y="186959"/>
                </a:cubicBezTo>
                <a:lnTo>
                  <a:pt x="122128" y="186959"/>
                </a:lnTo>
                <a:cubicBezTo>
                  <a:pt x="119265" y="186959"/>
                  <a:pt x="117475" y="184761"/>
                  <a:pt x="117475" y="182562"/>
                </a:cubicBezTo>
                <a:cubicBezTo>
                  <a:pt x="117475" y="179998"/>
                  <a:pt x="119265" y="177800"/>
                  <a:pt x="122128" y="177800"/>
                </a:cubicBezTo>
                <a:close/>
                <a:moveTo>
                  <a:pt x="34437" y="177800"/>
                </a:moveTo>
                <a:lnTo>
                  <a:pt x="98556" y="177800"/>
                </a:lnTo>
                <a:cubicBezTo>
                  <a:pt x="101406" y="177800"/>
                  <a:pt x="102831" y="179998"/>
                  <a:pt x="102831" y="182562"/>
                </a:cubicBezTo>
                <a:cubicBezTo>
                  <a:pt x="102831" y="184761"/>
                  <a:pt x="101406" y="186959"/>
                  <a:pt x="98556" y="186959"/>
                </a:cubicBezTo>
                <a:lnTo>
                  <a:pt x="34437" y="186959"/>
                </a:lnTo>
                <a:cubicBezTo>
                  <a:pt x="31943" y="186959"/>
                  <a:pt x="30162" y="184761"/>
                  <a:pt x="30162" y="182562"/>
                </a:cubicBezTo>
                <a:cubicBezTo>
                  <a:pt x="30162" y="179998"/>
                  <a:pt x="31943" y="177800"/>
                  <a:pt x="34437" y="177800"/>
                </a:cubicBezTo>
                <a:close/>
                <a:moveTo>
                  <a:pt x="265154" y="168131"/>
                </a:moveTo>
                <a:lnTo>
                  <a:pt x="256532" y="172460"/>
                </a:lnTo>
                <a:lnTo>
                  <a:pt x="256532" y="233435"/>
                </a:lnTo>
                <a:lnTo>
                  <a:pt x="260843" y="230910"/>
                </a:lnTo>
                <a:cubicBezTo>
                  <a:pt x="266591" y="228745"/>
                  <a:pt x="273058" y="228745"/>
                  <a:pt x="278448" y="230910"/>
                </a:cubicBezTo>
                <a:lnTo>
                  <a:pt x="283118" y="233435"/>
                </a:lnTo>
                <a:lnTo>
                  <a:pt x="283118" y="172460"/>
                </a:lnTo>
                <a:lnTo>
                  <a:pt x="274496" y="168131"/>
                </a:lnTo>
                <a:cubicBezTo>
                  <a:pt x="271621" y="167049"/>
                  <a:pt x="268029" y="167049"/>
                  <a:pt x="265154" y="168131"/>
                </a:cubicBezTo>
                <a:close/>
                <a:moveTo>
                  <a:pt x="87254" y="141288"/>
                </a:moveTo>
                <a:lnTo>
                  <a:pt x="176271" y="141288"/>
                </a:lnTo>
                <a:cubicBezTo>
                  <a:pt x="178804" y="141288"/>
                  <a:pt x="180613" y="143852"/>
                  <a:pt x="180613" y="145684"/>
                </a:cubicBezTo>
                <a:cubicBezTo>
                  <a:pt x="180613" y="148249"/>
                  <a:pt x="178804" y="150447"/>
                  <a:pt x="176271" y="150447"/>
                </a:cubicBezTo>
                <a:lnTo>
                  <a:pt x="87254" y="150447"/>
                </a:lnTo>
                <a:cubicBezTo>
                  <a:pt x="84360" y="150447"/>
                  <a:pt x="82550" y="148249"/>
                  <a:pt x="82550" y="145684"/>
                </a:cubicBezTo>
                <a:cubicBezTo>
                  <a:pt x="82550" y="143852"/>
                  <a:pt x="84360" y="141288"/>
                  <a:pt x="87254" y="141288"/>
                </a:cubicBezTo>
                <a:close/>
                <a:moveTo>
                  <a:pt x="49641" y="137055"/>
                </a:moveTo>
                <a:cubicBezTo>
                  <a:pt x="44895" y="137055"/>
                  <a:pt x="40878" y="140935"/>
                  <a:pt x="40878" y="145521"/>
                </a:cubicBezTo>
                <a:cubicBezTo>
                  <a:pt x="40878" y="150460"/>
                  <a:pt x="44895" y="154341"/>
                  <a:pt x="49641" y="154341"/>
                </a:cubicBezTo>
                <a:cubicBezTo>
                  <a:pt x="54388" y="154341"/>
                  <a:pt x="58769" y="150460"/>
                  <a:pt x="58769" y="145521"/>
                </a:cubicBezTo>
                <a:cubicBezTo>
                  <a:pt x="58769" y="140935"/>
                  <a:pt x="54388" y="137055"/>
                  <a:pt x="49641" y="137055"/>
                </a:cubicBezTo>
                <a:close/>
                <a:moveTo>
                  <a:pt x="49641" y="128588"/>
                </a:moveTo>
                <a:cubicBezTo>
                  <a:pt x="59499" y="128588"/>
                  <a:pt x="67897" y="135996"/>
                  <a:pt x="67897" y="145521"/>
                </a:cubicBezTo>
                <a:cubicBezTo>
                  <a:pt x="67897" y="155046"/>
                  <a:pt x="59499" y="163160"/>
                  <a:pt x="49641" y="163160"/>
                </a:cubicBezTo>
                <a:cubicBezTo>
                  <a:pt x="39783" y="163160"/>
                  <a:pt x="31750" y="155046"/>
                  <a:pt x="31750" y="145521"/>
                </a:cubicBezTo>
                <a:cubicBezTo>
                  <a:pt x="31750" y="135996"/>
                  <a:pt x="39783" y="128588"/>
                  <a:pt x="49641" y="128588"/>
                </a:cubicBezTo>
                <a:close/>
                <a:moveTo>
                  <a:pt x="98315" y="106363"/>
                </a:moveTo>
                <a:lnTo>
                  <a:pt x="151281" y="106363"/>
                </a:lnTo>
                <a:cubicBezTo>
                  <a:pt x="153786" y="106363"/>
                  <a:pt x="155217" y="108927"/>
                  <a:pt x="155217" y="111125"/>
                </a:cubicBezTo>
                <a:cubicBezTo>
                  <a:pt x="155217" y="113690"/>
                  <a:pt x="153786" y="115522"/>
                  <a:pt x="151281" y="115522"/>
                </a:cubicBezTo>
                <a:lnTo>
                  <a:pt x="98315" y="115522"/>
                </a:lnTo>
                <a:cubicBezTo>
                  <a:pt x="96167" y="115522"/>
                  <a:pt x="93662" y="113690"/>
                  <a:pt x="93662" y="111125"/>
                </a:cubicBezTo>
                <a:cubicBezTo>
                  <a:pt x="93662" y="108927"/>
                  <a:pt x="96167" y="106363"/>
                  <a:pt x="98315" y="106363"/>
                </a:cubicBezTo>
                <a:close/>
                <a:moveTo>
                  <a:pt x="34486" y="106363"/>
                </a:moveTo>
                <a:lnTo>
                  <a:pt x="75558" y="106363"/>
                </a:lnTo>
                <a:cubicBezTo>
                  <a:pt x="78080" y="106363"/>
                  <a:pt x="80602" y="108927"/>
                  <a:pt x="80602" y="111125"/>
                </a:cubicBezTo>
                <a:cubicBezTo>
                  <a:pt x="80602" y="113690"/>
                  <a:pt x="78080" y="115522"/>
                  <a:pt x="75558" y="115522"/>
                </a:cubicBezTo>
                <a:lnTo>
                  <a:pt x="34486" y="115522"/>
                </a:lnTo>
                <a:cubicBezTo>
                  <a:pt x="31964" y="115522"/>
                  <a:pt x="30162" y="113690"/>
                  <a:pt x="30162" y="111125"/>
                </a:cubicBezTo>
                <a:cubicBezTo>
                  <a:pt x="30162" y="108927"/>
                  <a:pt x="31964" y="106363"/>
                  <a:pt x="34486" y="106363"/>
                </a:cubicBezTo>
                <a:close/>
                <a:moveTo>
                  <a:pt x="142382" y="71438"/>
                </a:moveTo>
                <a:lnTo>
                  <a:pt x="174762" y="71438"/>
                </a:lnTo>
                <a:cubicBezTo>
                  <a:pt x="177252" y="71438"/>
                  <a:pt x="179031" y="74002"/>
                  <a:pt x="179031" y="76200"/>
                </a:cubicBezTo>
                <a:cubicBezTo>
                  <a:pt x="179031" y="78399"/>
                  <a:pt x="177252" y="80597"/>
                  <a:pt x="174762" y="80597"/>
                </a:cubicBezTo>
                <a:lnTo>
                  <a:pt x="142382" y="80597"/>
                </a:lnTo>
                <a:cubicBezTo>
                  <a:pt x="139891" y="80597"/>
                  <a:pt x="138112" y="78399"/>
                  <a:pt x="138112" y="76200"/>
                </a:cubicBezTo>
                <a:cubicBezTo>
                  <a:pt x="138112" y="74002"/>
                  <a:pt x="139891" y="71438"/>
                  <a:pt x="142382" y="71438"/>
                </a:cubicBezTo>
                <a:close/>
                <a:moveTo>
                  <a:pt x="87216" y="71438"/>
                </a:moveTo>
                <a:lnTo>
                  <a:pt x="119159" y="71438"/>
                </a:lnTo>
                <a:cubicBezTo>
                  <a:pt x="121313" y="71438"/>
                  <a:pt x="123466" y="74002"/>
                  <a:pt x="123466" y="76200"/>
                </a:cubicBezTo>
                <a:cubicBezTo>
                  <a:pt x="123466" y="78399"/>
                  <a:pt x="121313" y="80597"/>
                  <a:pt x="119159" y="80597"/>
                </a:cubicBezTo>
                <a:lnTo>
                  <a:pt x="87216" y="80597"/>
                </a:lnTo>
                <a:cubicBezTo>
                  <a:pt x="84345" y="80597"/>
                  <a:pt x="82550" y="78399"/>
                  <a:pt x="82550" y="76200"/>
                </a:cubicBezTo>
                <a:cubicBezTo>
                  <a:pt x="82550" y="74002"/>
                  <a:pt x="84345" y="71438"/>
                  <a:pt x="87216" y="71438"/>
                </a:cubicBezTo>
                <a:close/>
                <a:moveTo>
                  <a:pt x="49641" y="65969"/>
                </a:moveTo>
                <a:cubicBezTo>
                  <a:pt x="44895" y="65969"/>
                  <a:pt x="40878" y="69497"/>
                  <a:pt x="40878" y="74436"/>
                </a:cubicBezTo>
                <a:cubicBezTo>
                  <a:pt x="40878" y="79022"/>
                  <a:pt x="44895" y="82903"/>
                  <a:pt x="49641" y="82903"/>
                </a:cubicBezTo>
                <a:cubicBezTo>
                  <a:pt x="54388" y="82903"/>
                  <a:pt x="58769" y="79022"/>
                  <a:pt x="58769" y="74436"/>
                </a:cubicBezTo>
                <a:cubicBezTo>
                  <a:pt x="58769" y="69497"/>
                  <a:pt x="54388" y="65969"/>
                  <a:pt x="49641" y="65969"/>
                </a:cubicBezTo>
                <a:close/>
                <a:moveTo>
                  <a:pt x="49641" y="57150"/>
                </a:moveTo>
                <a:cubicBezTo>
                  <a:pt x="59499" y="57150"/>
                  <a:pt x="67897" y="64911"/>
                  <a:pt x="67897" y="74436"/>
                </a:cubicBezTo>
                <a:cubicBezTo>
                  <a:pt x="67897" y="84314"/>
                  <a:pt x="59499" y="91722"/>
                  <a:pt x="49641" y="91722"/>
                </a:cubicBezTo>
                <a:cubicBezTo>
                  <a:pt x="39783" y="91722"/>
                  <a:pt x="31750" y="84314"/>
                  <a:pt x="31750" y="74436"/>
                </a:cubicBezTo>
                <a:cubicBezTo>
                  <a:pt x="31750" y="64911"/>
                  <a:pt x="39783" y="57150"/>
                  <a:pt x="49641" y="57150"/>
                </a:cubicBezTo>
                <a:close/>
                <a:moveTo>
                  <a:pt x="265154" y="32472"/>
                </a:moveTo>
                <a:lnTo>
                  <a:pt x="256532" y="36801"/>
                </a:lnTo>
                <a:lnTo>
                  <a:pt x="256532" y="162719"/>
                </a:lnTo>
                <a:lnTo>
                  <a:pt x="260843" y="160554"/>
                </a:lnTo>
                <a:cubicBezTo>
                  <a:pt x="266591" y="157668"/>
                  <a:pt x="273058" y="157668"/>
                  <a:pt x="278448" y="160554"/>
                </a:cubicBezTo>
                <a:lnTo>
                  <a:pt x="283118" y="162719"/>
                </a:lnTo>
                <a:lnTo>
                  <a:pt x="283118" y="36801"/>
                </a:lnTo>
                <a:lnTo>
                  <a:pt x="274496" y="32472"/>
                </a:lnTo>
                <a:cubicBezTo>
                  <a:pt x="271621" y="31028"/>
                  <a:pt x="268029" y="31028"/>
                  <a:pt x="265154" y="32472"/>
                </a:cubicBezTo>
                <a:close/>
                <a:moveTo>
                  <a:pt x="265514" y="10463"/>
                </a:moveTo>
                <a:lnTo>
                  <a:pt x="264795" y="10824"/>
                </a:lnTo>
                <a:lnTo>
                  <a:pt x="264795" y="23091"/>
                </a:lnTo>
                <a:cubicBezTo>
                  <a:pt x="268029" y="22009"/>
                  <a:pt x="271621" y="22009"/>
                  <a:pt x="274855" y="23091"/>
                </a:cubicBezTo>
                <a:lnTo>
                  <a:pt x="274855" y="10824"/>
                </a:lnTo>
                <a:lnTo>
                  <a:pt x="274136" y="10463"/>
                </a:lnTo>
                <a:cubicBezTo>
                  <a:pt x="271621" y="9381"/>
                  <a:pt x="268388" y="9381"/>
                  <a:pt x="265514" y="10463"/>
                </a:cubicBezTo>
                <a:close/>
                <a:moveTo>
                  <a:pt x="55713" y="8633"/>
                </a:moveTo>
                <a:lnTo>
                  <a:pt x="55713" y="21943"/>
                </a:lnTo>
                <a:cubicBezTo>
                  <a:pt x="55713" y="29498"/>
                  <a:pt x="61823" y="34894"/>
                  <a:pt x="69012" y="34894"/>
                </a:cubicBezTo>
                <a:lnTo>
                  <a:pt x="139820" y="34894"/>
                </a:lnTo>
                <a:cubicBezTo>
                  <a:pt x="147368" y="34894"/>
                  <a:pt x="153119" y="29498"/>
                  <a:pt x="153119" y="21943"/>
                </a:cubicBezTo>
                <a:lnTo>
                  <a:pt x="153119" y="8633"/>
                </a:lnTo>
                <a:lnTo>
                  <a:pt x="55713" y="8633"/>
                </a:lnTo>
                <a:close/>
                <a:moveTo>
                  <a:pt x="28036" y="8633"/>
                </a:moveTo>
                <a:cubicBezTo>
                  <a:pt x="17612" y="8633"/>
                  <a:pt x="8986" y="17267"/>
                  <a:pt x="8986" y="28059"/>
                </a:cubicBezTo>
                <a:lnTo>
                  <a:pt x="8986" y="263681"/>
                </a:lnTo>
                <a:cubicBezTo>
                  <a:pt x="8986" y="274473"/>
                  <a:pt x="17612" y="283107"/>
                  <a:pt x="28036" y="283107"/>
                </a:cubicBezTo>
                <a:lnTo>
                  <a:pt x="181155" y="283107"/>
                </a:lnTo>
                <a:cubicBezTo>
                  <a:pt x="191579" y="283107"/>
                  <a:pt x="200205" y="274473"/>
                  <a:pt x="200205" y="263681"/>
                </a:cubicBezTo>
                <a:lnTo>
                  <a:pt x="200205" y="28059"/>
                </a:lnTo>
                <a:cubicBezTo>
                  <a:pt x="200205" y="17267"/>
                  <a:pt x="191579" y="8633"/>
                  <a:pt x="181155" y="8633"/>
                </a:cubicBezTo>
                <a:lnTo>
                  <a:pt x="161746" y="8633"/>
                </a:lnTo>
                <a:lnTo>
                  <a:pt x="161746" y="21943"/>
                </a:lnTo>
                <a:cubicBezTo>
                  <a:pt x="161746" y="34174"/>
                  <a:pt x="152041" y="43887"/>
                  <a:pt x="139820" y="43887"/>
                </a:cubicBezTo>
                <a:lnTo>
                  <a:pt x="69012" y="43887"/>
                </a:lnTo>
                <a:cubicBezTo>
                  <a:pt x="57150" y="43887"/>
                  <a:pt x="47086" y="34174"/>
                  <a:pt x="47086" y="21943"/>
                </a:cubicBezTo>
                <a:lnTo>
                  <a:pt x="47086" y="8633"/>
                </a:lnTo>
                <a:lnTo>
                  <a:pt x="28036" y="8633"/>
                </a:lnTo>
                <a:close/>
                <a:moveTo>
                  <a:pt x="261921" y="2526"/>
                </a:moveTo>
                <a:cubicBezTo>
                  <a:pt x="266591" y="0"/>
                  <a:pt x="272699" y="0"/>
                  <a:pt x="278088" y="2526"/>
                </a:cubicBezTo>
                <a:lnTo>
                  <a:pt x="281322" y="3969"/>
                </a:lnTo>
                <a:cubicBezTo>
                  <a:pt x="282400" y="4690"/>
                  <a:pt x="283837" y="6494"/>
                  <a:pt x="283837" y="7937"/>
                </a:cubicBezTo>
                <a:lnTo>
                  <a:pt x="283837" y="27420"/>
                </a:lnTo>
                <a:lnTo>
                  <a:pt x="289585" y="30307"/>
                </a:lnTo>
                <a:cubicBezTo>
                  <a:pt x="291022" y="31028"/>
                  <a:pt x="291741" y="32472"/>
                  <a:pt x="291741" y="34276"/>
                </a:cubicBezTo>
                <a:lnTo>
                  <a:pt x="291741" y="240651"/>
                </a:lnTo>
                <a:cubicBezTo>
                  <a:pt x="291741" y="241373"/>
                  <a:pt x="291382" y="241733"/>
                  <a:pt x="291382" y="242455"/>
                </a:cubicBezTo>
                <a:lnTo>
                  <a:pt x="274136" y="290802"/>
                </a:lnTo>
                <a:cubicBezTo>
                  <a:pt x="273058" y="292245"/>
                  <a:pt x="271621" y="293327"/>
                  <a:pt x="269825" y="293327"/>
                </a:cubicBezTo>
                <a:cubicBezTo>
                  <a:pt x="268029" y="293327"/>
                  <a:pt x="266232" y="292245"/>
                  <a:pt x="265873" y="290802"/>
                </a:cubicBezTo>
                <a:lnTo>
                  <a:pt x="247909" y="242455"/>
                </a:lnTo>
                <a:cubicBezTo>
                  <a:pt x="247550" y="241733"/>
                  <a:pt x="247550" y="241373"/>
                  <a:pt x="247550" y="240651"/>
                </a:cubicBezTo>
                <a:lnTo>
                  <a:pt x="247550" y="38966"/>
                </a:lnTo>
                <a:cubicBezTo>
                  <a:pt x="239286" y="40770"/>
                  <a:pt x="232819" y="47264"/>
                  <a:pt x="232819" y="54480"/>
                </a:cubicBezTo>
                <a:lnTo>
                  <a:pt x="232819" y="115094"/>
                </a:lnTo>
                <a:cubicBezTo>
                  <a:pt x="232819" y="117980"/>
                  <a:pt x="231023" y="119423"/>
                  <a:pt x="228867" y="119423"/>
                </a:cubicBezTo>
                <a:cubicBezTo>
                  <a:pt x="225993" y="119423"/>
                  <a:pt x="223837" y="117980"/>
                  <a:pt x="223837" y="115094"/>
                </a:cubicBezTo>
                <a:lnTo>
                  <a:pt x="223837" y="54480"/>
                </a:lnTo>
                <a:cubicBezTo>
                  <a:pt x="223837" y="41131"/>
                  <a:pt x="236053" y="30668"/>
                  <a:pt x="250783" y="29585"/>
                </a:cubicBezTo>
                <a:lnTo>
                  <a:pt x="255813" y="27420"/>
                </a:lnTo>
                <a:lnTo>
                  <a:pt x="255813" y="7937"/>
                </a:lnTo>
                <a:cubicBezTo>
                  <a:pt x="255813" y="6494"/>
                  <a:pt x="256891" y="4690"/>
                  <a:pt x="258687" y="3969"/>
                </a:cubicBezTo>
                <a:lnTo>
                  <a:pt x="261921" y="2526"/>
                </a:lnTo>
                <a:close/>
                <a:moveTo>
                  <a:pt x="28036" y="0"/>
                </a:moveTo>
                <a:lnTo>
                  <a:pt x="181155" y="0"/>
                </a:lnTo>
                <a:cubicBezTo>
                  <a:pt x="196611" y="0"/>
                  <a:pt x="209191" y="12591"/>
                  <a:pt x="209191" y="28059"/>
                </a:cubicBezTo>
                <a:lnTo>
                  <a:pt x="209191" y="263681"/>
                </a:lnTo>
                <a:cubicBezTo>
                  <a:pt x="209191" y="279150"/>
                  <a:pt x="196611" y="291740"/>
                  <a:pt x="181155" y="291740"/>
                </a:cubicBezTo>
                <a:lnTo>
                  <a:pt x="28036" y="291740"/>
                </a:lnTo>
                <a:cubicBezTo>
                  <a:pt x="12221" y="291740"/>
                  <a:pt x="0" y="279150"/>
                  <a:pt x="0" y="263681"/>
                </a:cubicBezTo>
                <a:lnTo>
                  <a:pt x="0" y="28059"/>
                </a:lnTo>
                <a:cubicBezTo>
                  <a:pt x="0" y="12591"/>
                  <a:pt x="12221" y="0"/>
                  <a:pt x="28036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/>
        </p:spPr>
        <p:txBody>
          <a:bodyPr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Shape 387">
            <a:extLst>
              <a:ext uri="{FF2B5EF4-FFF2-40B4-BE49-F238E27FC236}">
                <a16:creationId xmlns:a16="http://schemas.microsoft.com/office/drawing/2014/main" id="{B4EE0391-EEC0-7D49-94E1-9E3CA791BA4A}"/>
              </a:ext>
            </a:extLst>
          </p:cNvPr>
          <p:cNvSpPr/>
          <p:nvPr/>
        </p:nvSpPr>
        <p:spPr>
          <a:xfrm>
            <a:off x="5106963" y="1919917"/>
            <a:ext cx="1057766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RULE EDITOR</a:t>
            </a:r>
            <a:endParaRPr sz="1000" b="1" dirty="0">
              <a:solidFill>
                <a:srgbClr val="4277BB"/>
              </a:solidFill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141" name="Shape 387">
            <a:extLst>
              <a:ext uri="{FF2B5EF4-FFF2-40B4-BE49-F238E27FC236}">
                <a16:creationId xmlns:a16="http://schemas.microsoft.com/office/drawing/2014/main" id="{D7A8AEFA-B43F-B042-A28F-2D6B2915823C}"/>
              </a:ext>
            </a:extLst>
          </p:cNvPr>
          <p:cNvSpPr/>
          <p:nvPr/>
        </p:nvSpPr>
        <p:spPr>
          <a:xfrm>
            <a:off x="3235662" y="4462128"/>
            <a:ext cx="1397819" cy="46166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TIME SERIES DATA</a:t>
            </a:r>
          </a:p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RELATIONAL DATA</a:t>
            </a:r>
          </a:p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UNSTRUCTURED DATA</a:t>
            </a:r>
            <a:endParaRPr sz="1000" b="1" dirty="0">
              <a:solidFill>
                <a:srgbClr val="4277BB"/>
              </a:solidFill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142" name="Shape 387">
            <a:extLst>
              <a:ext uri="{FF2B5EF4-FFF2-40B4-BE49-F238E27FC236}">
                <a16:creationId xmlns:a16="http://schemas.microsoft.com/office/drawing/2014/main" id="{D7A8AEFA-B43F-B042-A28F-2D6B2915823C}"/>
              </a:ext>
            </a:extLst>
          </p:cNvPr>
          <p:cNvSpPr/>
          <p:nvPr/>
        </p:nvSpPr>
        <p:spPr>
          <a:xfrm>
            <a:off x="3358896" y="3501303"/>
            <a:ext cx="1226298" cy="3077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ACTIONABLE DATA</a:t>
            </a:r>
          </a:p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MEANINGFUL DATA</a:t>
            </a:r>
            <a:endParaRPr sz="1000" b="1" dirty="0">
              <a:solidFill>
                <a:srgbClr val="4277BB"/>
              </a:solidFill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143" name="Shape 387">
            <a:extLst>
              <a:ext uri="{FF2B5EF4-FFF2-40B4-BE49-F238E27FC236}">
                <a16:creationId xmlns:a16="http://schemas.microsoft.com/office/drawing/2014/main" id="{3D1A2765-DD19-CF4F-9BBE-DF184BA2C91A}"/>
              </a:ext>
            </a:extLst>
          </p:cNvPr>
          <p:cNvSpPr/>
          <p:nvPr/>
        </p:nvSpPr>
        <p:spPr>
          <a:xfrm>
            <a:off x="8109135" y="3526455"/>
            <a:ext cx="1427837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OBJECTS AT REST</a:t>
            </a:r>
            <a:endParaRPr sz="1000" b="1" dirty="0">
              <a:solidFill>
                <a:srgbClr val="4277BB"/>
              </a:solidFill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144" name="Shape 385">
            <a:extLst>
              <a:ext uri="{FF2B5EF4-FFF2-40B4-BE49-F238E27FC236}">
                <a16:creationId xmlns:a16="http://schemas.microsoft.com/office/drawing/2014/main" id="{4676EDCF-137A-EC44-B5D1-C7577161ACC8}"/>
              </a:ext>
            </a:extLst>
          </p:cNvPr>
          <p:cNvSpPr/>
          <p:nvPr/>
        </p:nvSpPr>
        <p:spPr>
          <a:xfrm>
            <a:off x="7584628" y="3325938"/>
            <a:ext cx="64008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65E80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AE220EE3-E2D5-C144-A076-4C758D59CE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102" y="3480647"/>
            <a:ext cx="265600" cy="275200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7729201" y="342554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0403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Generic Connectivity Architecture 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3/11/2024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13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58618"/>
            <a:ext cx="10515600" cy="5256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306233" y="4367684"/>
            <a:ext cx="1357291" cy="21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9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Horizons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3/11/2024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38200" y="1092022"/>
            <a:ext cx="10515599" cy="5131792"/>
            <a:chOff x="938195" y="1092022"/>
            <a:chExt cx="10377505" cy="5131792"/>
          </a:xfrm>
        </p:grpSpPr>
        <p:sp>
          <p:nvSpPr>
            <p:cNvPr id="200" name="Shape 1186"/>
            <p:cNvSpPr/>
            <p:nvPr/>
          </p:nvSpPr>
          <p:spPr>
            <a:xfrm>
              <a:off x="938195" y="2146590"/>
              <a:ext cx="10347842" cy="602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2" name="Shape 1180"/>
            <p:cNvSpPr/>
            <p:nvPr/>
          </p:nvSpPr>
          <p:spPr>
            <a:xfrm>
              <a:off x="1204523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Availability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3" name="Shape 1181"/>
            <p:cNvSpPr/>
            <p:nvPr/>
          </p:nvSpPr>
          <p:spPr>
            <a:xfrm>
              <a:off x="2869259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Quality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4" name="Shape 1182"/>
            <p:cNvSpPr/>
            <p:nvPr/>
          </p:nvSpPr>
          <p:spPr>
            <a:xfrm>
              <a:off x="4533996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Consistency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5" name="Shape 1183"/>
            <p:cNvSpPr/>
            <p:nvPr/>
          </p:nvSpPr>
          <p:spPr>
            <a:xfrm>
              <a:off x="6198732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Security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6" name="Shape 1184"/>
            <p:cNvSpPr/>
            <p:nvPr/>
          </p:nvSpPr>
          <p:spPr>
            <a:xfrm>
              <a:off x="7863468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Auditability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7" name="Shape 1185"/>
            <p:cNvSpPr/>
            <p:nvPr/>
          </p:nvSpPr>
          <p:spPr>
            <a:xfrm>
              <a:off x="948082" y="3841754"/>
              <a:ext cx="10357730" cy="726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8" name="Shape 1186"/>
            <p:cNvSpPr/>
            <p:nvPr/>
          </p:nvSpPr>
          <p:spPr>
            <a:xfrm>
              <a:off x="953026" y="2841014"/>
              <a:ext cx="10347842" cy="9099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9" name="Shape 1187"/>
            <p:cNvSpPr/>
            <p:nvPr/>
          </p:nvSpPr>
          <p:spPr>
            <a:xfrm>
              <a:off x="948082" y="4658756"/>
              <a:ext cx="10357730" cy="731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0" name="Shape 1188"/>
            <p:cNvSpPr/>
            <p:nvPr/>
          </p:nvSpPr>
          <p:spPr>
            <a:xfrm>
              <a:off x="953026" y="1092022"/>
              <a:ext cx="10347842" cy="950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2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Reporting, Analytics and Data Science Services</a:t>
              </a:r>
              <a:endParaRPr sz="2400" b="0" i="0" u="none" strike="noStrike" cap="none" dirty="0">
                <a:solidFill>
                  <a:schemeClr val="tx2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1400" b="1" i="0" u="none" strike="noStrike" cap="none" dirty="0">
                <a:solidFill>
                  <a:srgbClr val="00B050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1" name="Shape 1189"/>
            <p:cNvSpPr/>
            <p:nvPr/>
          </p:nvSpPr>
          <p:spPr>
            <a:xfrm>
              <a:off x="938195" y="5469439"/>
              <a:ext cx="10377505" cy="754375"/>
            </a:xfrm>
            <a:prstGeom prst="rect">
              <a:avLst/>
            </a:prstGeom>
            <a:solidFill>
              <a:srgbClr val="F2F2F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2" name="Shape 1190"/>
            <p:cNvSpPr/>
            <p:nvPr/>
          </p:nvSpPr>
          <p:spPr>
            <a:xfrm>
              <a:off x="9528207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Lineage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3" name="Shape 1191"/>
            <p:cNvSpPr txBox="1"/>
            <p:nvPr/>
          </p:nvSpPr>
          <p:spPr>
            <a:xfrm>
              <a:off x="1204523" y="3145374"/>
              <a:ext cx="1507783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Standards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4" name="Shape 1192"/>
            <p:cNvSpPr txBox="1"/>
            <p:nvPr/>
          </p:nvSpPr>
          <p:spPr>
            <a:xfrm>
              <a:off x="2869259" y="3177082"/>
              <a:ext cx="1660707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Policies and Procedures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5" name="Shape 1193"/>
            <p:cNvSpPr txBox="1"/>
            <p:nvPr/>
          </p:nvSpPr>
          <p:spPr>
            <a:xfrm>
              <a:off x="4529969" y="3159352"/>
              <a:ext cx="1511811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Business Metadata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6" name="Shape 1194"/>
            <p:cNvSpPr txBox="1"/>
            <p:nvPr/>
          </p:nvSpPr>
          <p:spPr>
            <a:xfrm>
              <a:off x="6194706" y="3159077"/>
              <a:ext cx="1511810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Technical Metadata 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7" name="Shape 1195"/>
            <p:cNvSpPr txBox="1"/>
            <p:nvPr/>
          </p:nvSpPr>
          <p:spPr>
            <a:xfrm>
              <a:off x="1485784" y="2856850"/>
              <a:ext cx="9282326" cy="288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9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Master Data Management, Metadata Management and Data Governance</a:t>
              </a:r>
              <a:endParaRPr sz="4000" b="0" i="0" u="none" strike="noStrike" cap="none" dirty="0">
                <a:solidFill>
                  <a:schemeClr val="tx2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8" name="Shape 1196"/>
            <p:cNvSpPr/>
            <p:nvPr/>
          </p:nvSpPr>
          <p:spPr>
            <a:xfrm>
              <a:off x="1204523" y="1529330"/>
              <a:ext cx="2157247" cy="340807"/>
            </a:xfrm>
            <a:prstGeom prst="rect">
              <a:avLst/>
            </a:prstGeom>
            <a:solidFill>
              <a:schemeClr val="accent3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Reporting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9" name="Shape 1197"/>
            <p:cNvSpPr/>
            <p:nvPr/>
          </p:nvSpPr>
          <p:spPr>
            <a:xfrm>
              <a:off x="3762597" y="1529330"/>
              <a:ext cx="2157247" cy="340807"/>
            </a:xfrm>
            <a:prstGeom prst="rect">
              <a:avLst/>
            </a:prstGeom>
            <a:solidFill>
              <a:schemeClr val="accent3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Self-service BI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0" name="Shape 1198"/>
            <p:cNvSpPr/>
            <p:nvPr/>
          </p:nvSpPr>
          <p:spPr>
            <a:xfrm>
              <a:off x="6320670" y="1529330"/>
              <a:ext cx="2157247" cy="340807"/>
            </a:xfrm>
            <a:prstGeom prst="rect">
              <a:avLst/>
            </a:prstGeom>
            <a:solidFill>
              <a:schemeClr val="accent3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Open Data API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1" name="Shape 1199"/>
            <p:cNvSpPr/>
            <p:nvPr/>
          </p:nvSpPr>
          <p:spPr>
            <a:xfrm>
              <a:off x="8878743" y="1529330"/>
              <a:ext cx="2157247" cy="356697"/>
            </a:xfrm>
            <a:prstGeom prst="rect">
              <a:avLst/>
            </a:prstGeom>
            <a:solidFill>
              <a:schemeClr val="accent3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Science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2" name="Shape 1200"/>
            <p:cNvSpPr txBox="1"/>
            <p:nvPr/>
          </p:nvSpPr>
          <p:spPr>
            <a:xfrm>
              <a:off x="1204523" y="4164863"/>
              <a:ext cx="2157247" cy="300245"/>
            </a:xfrm>
            <a:prstGeom prst="rect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Relational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3" name="Shape 1201"/>
            <p:cNvSpPr txBox="1"/>
            <p:nvPr/>
          </p:nvSpPr>
          <p:spPr>
            <a:xfrm>
              <a:off x="3762597" y="4164863"/>
              <a:ext cx="2157247" cy="300245"/>
            </a:xfrm>
            <a:prstGeom prst="rect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Dimensional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4" name="Shape 1202"/>
            <p:cNvSpPr txBox="1"/>
            <p:nvPr/>
          </p:nvSpPr>
          <p:spPr>
            <a:xfrm>
              <a:off x="6320670" y="4164863"/>
              <a:ext cx="2157247" cy="300245"/>
            </a:xfrm>
            <a:prstGeom prst="rect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In-memory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5" name="Shape 1203"/>
            <p:cNvSpPr txBox="1"/>
            <p:nvPr/>
          </p:nvSpPr>
          <p:spPr>
            <a:xfrm>
              <a:off x="8878743" y="4164863"/>
              <a:ext cx="2157247" cy="300245"/>
            </a:xfrm>
            <a:prstGeom prst="rect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Polyglot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6" name="Shape 1205"/>
            <p:cNvSpPr txBox="1"/>
            <p:nvPr/>
          </p:nvSpPr>
          <p:spPr>
            <a:xfrm>
              <a:off x="3684400" y="3823897"/>
              <a:ext cx="4885093" cy="364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1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Architecture and Data Technology</a:t>
              </a:r>
              <a:endParaRPr sz="2000" b="1" i="0" u="none" strike="noStrike" cap="none" dirty="0">
                <a:solidFill>
                  <a:schemeClr val="tx2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7" name="Shape 1206"/>
            <p:cNvSpPr txBox="1"/>
            <p:nvPr/>
          </p:nvSpPr>
          <p:spPr>
            <a:xfrm>
              <a:off x="1204523" y="5004927"/>
              <a:ext cx="2157247" cy="300245"/>
            </a:xfrm>
            <a:prstGeom prst="rect">
              <a:avLst/>
            </a:pr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Structured Data</a:t>
              </a:r>
              <a:endParaRPr sz="40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8" name="Shape 1207"/>
            <p:cNvSpPr txBox="1"/>
            <p:nvPr/>
          </p:nvSpPr>
          <p:spPr>
            <a:xfrm>
              <a:off x="3748061" y="5004927"/>
              <a:ext cx="2157247" cy="300245"/>
            </a:xfrm>
            <a:prstGeom prst="rect">
              <a:avLst/>
            </a:pr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Unstructured Data</a:t>
              </a:r>
              <a:endParaRPr sz="40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9" name="Shape 1208"/>
            <p:cNvSpPr txBox="1"/>
            <p:nvPr/>
          </p:nvSpPr>
          <p:spPr>
            <a:xfrm>
              <a:off x="6291598" y="5004927"/>
              <a:ext cx="2156851" cy="300245"/>
            </a:xfrm>
            <a:prstGeom prst="rect">
              <a:avLst/>
            </a:pr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Semi-structured Data</a:t>
              </a:r>
              <a:endParaRPr sz="40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0" name="Shape 1209"/>
            <p:cNvSpPr txBox="1"/>
            <p:nvPr/>
          </p:nvSpPr>
          <p:spPr>
            <a:xfrm>
              <a:off x="8878743" y="5004927"/>
              <a:ext cx="2157247" cy="300245"/>
            </a:xfrm>
            <a:prstGeom prst="rect">
              <a:avLst/>
            </a:pr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Binary Data</a:t>
              </a:r>
              <a:endParaRPr sz="40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1" name="Shape 1210"/>
            <p:cNvSpPr txBox="1"/>
            <p:nvPr/>
          </p:nvSpPr>
          <p:spPr>
            <a:xfrm>
              <a:off x="953026" y="4650253"/>
              <a:ext cx="10347842" cy="3433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0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Integration, Data Services and Data Adapters</a:t>
              </a:r>
              <a:endParaRPr sz="2000" b="0" i="0" u="none" strike="noStrike" cap="none" dirty="0">
                <a:solidFill>
                  <a:schemeClr val="tx2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2" name="Shape 1211"/>
            <p:cNvSpPr txBox="1"/>
            <p:nvPr/>
          </p:nvSpPr>
          <p:spPr>
            <a:xfrm>
              <a:off x="1204523" y="5811867"/>
              <a:ext cx="2157247" cy="305898"/>
            </a:xfrm>
            <a:prstGeom prst="rect">
              <a:avLst/>
            </a:pr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Internal</a:t>
              </a:r>
              <a:endParaRPr sz="28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3" name="Shape 1212"/>
            <p:cNvSpPr txBox="1"/>
            <p:nvPr/>
          </p:nvSpPr>
          <p:spPr>
            <a:xfrm>
              <a:off x="3762597" y="5811867"/>
              <a:ext cx="2157247" cy="305898"/>
            </a:xfrm>
            <a:prstGeom prst="rect">
              <a:avLst/>
            </a:pr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External</a:t>
              </a:r>
              <a:endParaRPr sz="28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4" name="Shape 1213"/>
            <p:cNvSpPr txBox="1"/>
            <p:nvPr/>
          </p:nvSpPr>
          <p:spPr>
            <a:xfrm>
              <a:off x="6320670" y="5811867"/>
              <a:ext cx="2157247" cy="305898"/>
            </a:xfrm>
            <a:prstGeom prst="rect">
              <a:avLst/>
            </a:pr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Third party</a:t>
              </a:r>
              <a:endParaRPr sz="28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5" name="Shape 1214"/>
            <p:cNvSpPr txBox="1"/>
            <p:nvPr/>
          </p:nvSpPr>
          <p:spPr>
            <a:xfrm>
              <a:off x="8878743" y="5811867"/>
              <a:ext cx="2157247" cy="305898"/>
            </a:xfrm>
            <a:prstGeom prst="rect">
              <a:avLst/>
            </a:pr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Future M&amp;A</a:t>
              </a:r>
              <a:endParaRPr sz="28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6" name="Shape 1215"/>
            <p:cNvSpPr txBox="1"/>
            <p:nvPr/>
          </p:nvSpPr>
          <p:spPr>
            <a:xfrm>
              <a:off x="953026" y="5428800"/>
              <a:ext cx="10347842" cy="343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0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 Sources</a:t>
              </a:r>
              <a:endParaRPr sz="2000" b="0" i="0" u="none" strike="noStrike" cap="none" dirty="0">
                <a:solidFill>
                  <a:schemeClr val="tx2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7" name="Shape 1194"/>
            <p:cNvSpPr txBox="1"/>
            <p:nvPr/>
          </p:nvSpPr>
          <p:spPr>
            <a:xfrm>
              <a:off x="7706516" y="3145374"/>
              <a:ext cx="1664737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Grouping and Indexing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8" name="Shape 1194"/>
            <p:cNvSpPr txBox="1"/>
            <p:nvPr/>
          </p:nvSpPr>
          <p:spPr>
            <a:xfrm>
              <a:off x="9524177" y="3106570"/>
              <a:ext cx="1511812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Sharing Process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047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Generic Data Analytics 9 Steps Approach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3/11/2024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15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838200" y="999954"/>
            <a:ext cx="7415431" cy="531686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the problem and the stakeholders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what data are needed and where those data are located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a plan for analysis and a plan for offline or periodic or near-time or real-time data retrievals or access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Extract, transform, load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Check, clean and prepare the data for analysis and automate in minimizing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Analyze and interpret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Visualize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Disseminate the new knowledge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the knowledge in the organization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631" y="964502"/>
            <a:ext cx="3176367" cy="531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13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Step Data Points for UN SDG Goals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3/11/2024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16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16D26C-7ACE-438A-826A-6FC676CB5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01340"/>
            <a:ext cx="10477501" cy="52757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A54B10-CE6A-4878-B10F-00B6FE534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988" y="3855699"/>
            <a:ext cx="66389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0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Initial 1</a:t>
            </a:r>
            <a:r>
              <a:rPr lang="en-US" baseline="30000" dirty="0"/>
              <a:t>st</a:t>
            </a:r>
            <a:r>
              <a:rPr lang="en-US" dirty="0"/>
              <a:t> to 5</a:t>
            </a:r>
            <a:r>
              <a:rPr lang="en-US" baseline="30000" dirty="0"/>
              <a:t>th</a:t>
            </a:r>
            <a:r>
              <a:rPr lang="en-US" dirty="0"/>
              <a:t> Steps - IoT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199" y="6414497"/>
            <a:ext cx="3901303" cy="365125"/>
          </a:xfrm>
        </p:spPr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3/11/2024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17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oup 8"/>
          <p:cNvGrpSpPr>
            <a:grpSpLocks noChangeAspect="1"/>
          </p:cNvGrpSpPr>
          <p:nvPr/>
        </p:nvGrpSpPr>
        <p:grpSpPr bwMode="auto">
          <a:xfrm>
            <a:off x="838199" y="901340"/>
            <a:ext cx="10528132" cy="5252314"/>
            <a:chOff x="1742" y="0"/>
            <a:chExt cx="4201" cy="4325"/>
          </a:xfrm>
        </p:grpSpPr>
        <p:sp>
          <p:nvSpPr>
            <p:cNvPr id="119" name="AutoShape 7"/>
            <p:cNvSpPr>
              <a:spLocks noChangeAspect="1" noChangeArrowheads="1" noTextEdit="1"/>
            </p:cNvSpPr>
            <p:nvPr/>
          </p:nvSpPr>
          <p:spPr bwMode="auto">
            <a:xfrm>
              <a:off x="1742" y="0"/>
              <a:ext cx="419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2" y="0"/>
              <a:ext cx="4201" cy="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3192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Initial 1</a:t>
            </a:r>
            <a:r>
              <a:rPr lang="en-US" baseline="30000" dirty="0"/>
              <a:t>st</a:t>
            </a:r>
            <a:r>
              <a:rPr lang="en-US" dirty="0"/>
              <a:t> to 5</a:t>
            </a:r>
            <a:r>
              <a:rPr lang="en-US" baseline="30000" dirty="0"/>
              <a:t>th</a:t>
            </a:r>
            <a:r>
              <a:rPr lang="en-US" dirty="0"/>
              <a:t> Steps - Healthcare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199" y="6414497"/>
            <a:ext cx="3901303" cy="365125"/>
          </a:xfrm>
        </p:spPr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3/11/2024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18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41056" y="1233012"/>
            <a:ext cx="6963981" cy="4849812"/>
            <a:chOff x="746082" y="1231424"/>
            <a:chExt cx="10607718" cy="4849812"/>
          </a:xfrm>
        </p:grpSpPr>
        <p:sp>
          <p:nvSpPr>
            <p:cNvPr id="10" name="AutoShape 5"/>
            <p:cNvSpPr>
              <a:spLocks noChangeAspect="1" noChangeArrowheads="1" noTextEdit="1"/>
            </p:cNvSpPr>
            <p:nvPr/>
          </p:nvSpPr>
          <p:spPr bwMode="auto">
            <a:xfrm>
              <a:off x="838200" y="1234599"/>
              <a:ext cx="10515600" cy="4846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966056" y="1234599"/>
              <a:ext cx="625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389850" y="2350611"/>
              <a:ext cx="7533075" cy="130175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389850" y="3652361"/>
              <a:ext cx="7533075" cy="134937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375521" y="5001736"/>
              <a:ext cx="7571969" cy="105727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0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5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0 h 469"/>
                <a:gd name="T76" fmla="*/ 585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0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5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0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5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0 h 469"/>
                <a:gd name="T76" fmla="*/ 585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0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5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3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7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3 h 469"/>
                <a:gd name="T76" fmla="*/ 587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3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7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3"/>
                  </a:lnTo>
                  <a:lnTo>
                    <a:pt x="587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0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5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0 h 469"/>
                <a:gd name="T76" fmla="*/ 585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0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5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0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5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0 h 469"/>
                <a:gd name="T76" fmla="*/ 585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0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5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3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7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3 h 469"/>
                <a:gd name="T76" fmla="*/ 587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3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7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3"/>
                  </a:lnTo>
                  <a:lnTo>
                    <a:pt x="587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389850" y="1231424"/>
              <a:ext cx="7533075" cy="11191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6926071" y="5212874"/>
              <a:ext cx="2438014" cy="6985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6926071" y="5212874"/>
              <a:ext cx="2438014" cy="698500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322247" y="2715736"/>
              <a:ext cx="2131332" cy="755650"/>
            </a:xfrm>
            <a:custGeom>
              <a:avLst/>
              <a:gdLst>
                <a:gd name="T0" fmla="*/ 0 w 998"/>
                <a:gd name="T1" fmla="*/ 405 h 476"/>
                <a:gd name="T2" fmla="*/ 2 w 998"/>
                <a:gd name="T3" fmla="*/ 419 h 476"/>
                <a:gd name="T4" fmla="*/ 10 w 998"/>
                <a:gd name="T5" fmla="*/ 434 h 476"/>
                <a:gd name="T6" fmla="*/ 17 w 998"/>
                <a:gd name="T7" fmla="*/ 448 h 476"/>
                <a:gd name="T8" fmla="*/ 29 w 998"/>
                <a:gd name="T9" fmla="*/ 457 h 476"/>
                <a:gd name="T10" fmla="*/ 40 w 998"/>
                <a:gd name="T11" fmla="*/ 467 h 476"/>
                <a:gd name="T12" fmla="*/ 55 w 998"/>
                <a:gd name="T13" fmla="*/ 472 h 476"/>
                <a:gd name="T14" fmla="*/ 71 w 998"/>
                <a:gd name="T15" fmla="*/ 476 h 476"/>
                <a:gd name="T16" fmla="*/ 918 w 998"/>
                <a:gd name="T17" fmla="*/ 476 h 476"/>
                <a:gd name="T18" fmla="*/ 934 w 998"/>
                <a:gd name="T19" fmla="*/ 474 h 476"/>
                <a:gd name="T20" fmla="*/ 949 w 998"/>
                <a:gd name="T21" fmla="*/ 469 h 476"/>
                <a:gd name="T22" fmla="*/ 963 w 998"/>
                <a:gd name="T23" fmla="*/ 462 h 476"/>
                <a:gd name="T24" fmla="*/ 975 w 998"/>
                <a:gd name="T25" fmla="*/ 453 h 476"/>
                <a:gd name="T26" fmla="*/ 984 w 998"/>
                <a:gd name="T27" fmla="*/ 441 h 476"/>
                <a:gd name="T28" fmla="*/ 991 w 998"/>
                <a:gd name="T29" fmla="*/ 427 h 476"/>
                <a:gd name="T30" fmla="*/ 996 w 998"/>
                <a:gd name="T31" fmla="*/ 412 h 476"/>
                <a:gd name="T32" fmla="*/ 998 w 998"/>
                <a:gd name="T33" fmla="*/ 396 h 476"/>
                <a:gd name="T34" fmla="*/ 998 w 998"/>
                <a:gd name="T35" fmla="*/ 71 h 476"/>
                <a:gd name="T36" fmla="*/ 994 w 998"/>
                <a:gd name="T37" fmla="*/ 57 h 476"/>
                <a:gd name="T38" fmla="*/ 989 w 998"/>
                <a:gd name="T39" fmla="*/ 43 h 476"/>
                <a:gd name="T40" fmla="*/ 979 w 998"/>
                <a:gd name="T41" fmla="*/ 29 h 476"/>
                <a:gd name="T42" fmla="*/ 968 w 998"/>
                <a:gd name="T43" fmla="*/ 19 h 476"/>
                <a:gd name="T44" fmla="*/ 956 w 998"/>
                <a:gd name="T45" fmla="*/ 10 h 476"/>
                <a:gd name="T46" fmla="*/ 941 w 998"/>
                <a:gd name="T47" fmla="*/ 3 h 476"/>
                <a:gd name="T48" fmla="*/ 927 w 998"/>
                <a:gd name="T49" fmla="*/ 0 h 476"/>
                <a:gd name="T50" fmla="*/ 78 w 998"/>
                <a:gd name="T51" fmla="*/ 0 h 476"/>
                <a:gd name="T52" fmla="*/ 64 w 998"/>
                <a:gd name="T53" fmla="*/ 3 h 476"/>
                <a:gd name="T54" fmla="*/ 48 w 998"/>
                <a:gd name="T55" fmla="*/ 7 h 476"/>
                <a:gd name="T56" fmla="*/ 36 w 998"/>
                <a:gd name="T57" fmla="*/ 14 h 476"/>
                <a:gd name="T58" fmla="*/ 24 w 998"/>
                <a:gd name="T59" fmla="*/ 24 h 476"/>
                <a:gd name="T60" fmla="*/ 14 w 998"/>
                <a:gd name="T61" fmla="*/ 36 h 476"/>
                <a:gd name="T62" fmla="*/ 5 w 998"/>
                <a:gd name="T63" fmla="*/ 48 h 476"/>
                <a:gd name="T64" fmla="*/ 0 w 998"/>
                <a:gd name="T65" fmla="*/ 64 h 476"/>
                <a:gd name="T66" fmla="*/ 0 w 998"/>
                <a:gd name="T67" fmla="*/ 7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8" h="476">
                  <a:moveTo>
                    <a:pt x="0" y="396"/>
                  </a:moveTo>
                  <a:lnTo>
                    <a:pt x="0" y="405"/>
                  </a:lnTo>
                  <a:lnTo>
                    <a:pt x="0" y="412"/>
                  </a:lnTo>
                  <a:lnTo>
                    <a:pt x="2" y="419"/>
                  </a:lnTo>
                  <a:lnTo>
                    <a:pt x="5" y="427"/>
                  </a:lnTo>
                  <a:lnTo>
                    <a:pt x="10" y="434"/>
                  </a:lnTo>
                  <a:lnTo>
                    <a:pt x="14" y="441"/>
                  </a:lnTo>
                  <a:lnTo>
                    <a:pt x="17" y="448"/>
                  </a:lnTo>
                  <a:lnTo>
                    <a:pt x="24" y="453"/>
                  </a:lnTo>
                  <a:lnTo>
                    <a:pt x="29" y="457"/>
                  </a:lnTo>
                  <a:lnTo>
                    <a:pt x="36" y="462"/>
                  </a:lnTo>
                  <a:lnTo>
                    <a:pt x="40" y="467"/>
                  </a:lnTo>
                  <a:lnTo>
                    <a:pt x="48" y="469"/>
                  </a:lnTo>
                  <a:lnTo>
                    <a:pt x="55" y="472"/>
                  </a:lnTo>
                  <a:lnTo>
                    <a:pt x="64" y="474"/>
                  </a:lnTo>
                  <a:lnTo>
                    <a:pt x="71" y="476"/>
                  </a:lnTo>
                  <a:lnTo>
                    <a:pt x="78" y="476"/>
                  </a:lnTo>
                  <a:lnTo>
                    <a:pt x="918" y="476"/>
                  </a:lnTo>
                  <a:lnTo>
                    <a:pt x="927" y="476"/>
                  </a:lnTo>
                  <a:lnTo>
                    <a:pt x="934" y="474"/>
                  </a:lnTo>
                  <a:lnTo>
                    <a:pt x="941" y="472"/>
                  </a:lnTo>
                  <a:lnTo>
                    <a:pt x="949" y="469"/>
                  </a:lnTo>
                  <a:lnTo>
                    <a:pt x="956" y="467"/>
                  </a:lnTo>
                  <a:lnTo>
                    <a:pt x="963" y="462"/>
                  </a:lnTo>
                  <a:lnTo>
                    <a:pt x="968" y="457"/>
                  </a:lnTo>
                  <a:lnTo>
                    <a:pt x="975" y="453"/>
                  </a:lnTo>
                  <a:lnTo>
                    <a:pt x="979" y="448"/>
                  </a:lnTo>
                  <a:lnTo>
                    <a:pt x="984" y="441"/>
                  </a:lnTo>
                  <a:lnTo>
                    <a:pt x="989" y="434"/>
                  </a:lnTo>
                  <a:lnTo>
                    <a:pt x="991" y="427"/>
                  </a:lnTo>
                  <a:lnTo>
                    <a:pt x="994" y="419"/>
                  </a:lnTo>
                  <a:lnTo>
                    <a:pt x="996" y="412"/>
                  </a:lnTo>
                  <a:lnTo>
                    <a:pt x="998" y="405"/>
                  </a:lnTo>
                  <a:lnTo>
                    <a:pt x="998" y="396"/>
                  </a:lnTo>
                  <a:lnTo>
                    <a:pt x="998" y="78"/>
                  </a:lnTo>
                  <a:lnTo>
                    <a:pt x="998" y="71"/>
                  </a:lnTo>
                  <a:lnTo>
                    <a:pt x="996" y="64"/>
                  </a:lnTo>
                  <a:lnTo>
                    <a:pt x="994" y="57"/>
                  </a:lnTo>
                  <a:lnTo>
                    <a:pt x="991" y="48"/>
                  </a:lnTo>
                  <a:lnTo>
                    <a:pt x="989" y="43"/>
                  </a:lnTo>
                  <a:lnTo>
                    <a:pt x="984" y="36"/>
                  </a:lnTo>
                  <a:lnTo>
                    <a:pt x="979" y="29"/>
                  </a:lnTo>
                  <a:lnTo>
                    <a:pt x="975" y="24"/>
                  </a:lnTo>
                  <a:lnTo>
                    <a:pt x="968" y="19"/>
                  </a:lnTo>
                  <a:lnTo>
                    <a:pt x="963" y="14"/>
                  </a:lnTo>
                  <a:lnTo>
                    <a:pt x="956" y="10"/>
                  </a:lnTo>
                  <a:lnTo>
                    <a:pt x="949" y="7"/>
                  </a:lnTo>
                  <a:lnTo>
                    <a:pt x="941" y="3"/>
                  </a:lnTo>
                  <a:lnTo>
                    <a:pt x="934" y="3"/>
                  </a:lnTo>
                  <a:lnTo>
                    <a:pt x="927" y="0"/>
                  </a:lnTo>
                  <a:lnTo>
                    <a:pt x="918" y="0"/>
                  </a:lnTo>
                  <a:lnTo>
                    <a:pt x="78" y="0"/>
                  </a:lnTo>
                  <a:lnTo>
                    <a:pt x="71" y="0"/>
                  </a:lnTo>
                  <a:lnTo>
                    <a:pt x="64" y="3"/>
                  </a:lnTo>
                  <a:lnTo>
                    <a:pt x="55" y="3"/>
                  </a:lnTo>
                  <a:lnTo>
                    <a:pt x="48" y="7"/>
                  </a:lnTo>
                  <a:lnTo>
                    <a:pt x="40" y="10"/>
                  </a:lnTo>
                  <a:lnTo>
                    <a:pt x="36" y="14"/>
                  </a:lnTo>
                  <a:lnTo>
                    <a:pt x="29" y="19"/>
                  </a:lnTo>
                  <a:lnTo>
                    <a:pt x="24" y="24"/>
                  </a:lnTo>
                  <a:lnTo>
                    <a:pt x="17" y="29"/>
                  </a:lnTo>
                  <a:lnTo>
                    <a:pt x="14" y="36"/>
                  </a:lnTo>
                  <a:lnTo>
                    <a:pt x="10" y="43"/>
                  </a:lnTo>
                  <a:lnTo>
                    <a:pt x="5" y="48"/>
                  </a:lnTo>
                  <a:lnTo>
                    <a:pt x="2" y="57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78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4322247" y="2715736"/>
              <a:ext cx="2110489" cy="755650"/>
            </a:xfrm>
            <a:custGeom>
              <a:avLst/>
              <a:gdLst>
                <a:gd name="T0" fmla="*/ 0 w 998"/>
                <a:gd name="T1" fmla="*/ 405 h 476"/>
                <a:gd name="T2" fmla="*/ 2 w 998"/>
                <a:gd name="T3" fmla="*/ 419 h 476"/>
                <a:gd name="T4" fmla="*/ 10 w 998"/>
                <a:gd name="T5" fmla="*/ 434 h 476"/>
                <a:gd name="T6" fmla="*/ 17 w 998"/>
                <a:gd name="T7" fmla="*/ 448 h 476"/>
                <a:gd name="T8" fmla="*/ 29 w 998"/>
                <a:gd name="T9" fmla="*/ 457 h 476"/>
                <a:gd name="T10" fmla="*/ 40 w 998"/>
                <a:gd name="T11" fmla="*/ 467 h 476"/>
                <a:gd name="T12" fmla="*/ 55 w 998"/>
                <a:gd name="T13" fmla="*/ 472 h 476"/>
                <a:gd name="T14" fmla="*/ 71 w 998"/>
                <a:gd name="T15" fmla="*/ 476 h 476"/>
                <a:gd name="T16" fmla="*/ 918 w 998"/>
                <a:gd name="T17" fmla="*/ 476 h 476"/>
                <a:gd name="T18" fmla="*/ 934 w 998"/>
                <a:gd name="T19" fmla="*/ 474 h 476"/>
                <a:gd name="T20" fmla="*/ 949 w 998"/>
                <a:gd name="T21" fmla="*/ 469 h 476"/>
                <a:gd name="T22" fmla="*/ 963 w 998"/>
                <a:gd name="T23" fmla="*/ 462 h 476"/>
                <a:gd name="T24" fmla="*/ 975 w 998"/>
                <a:gd name="T25" fmla="*/ 453 h 476"/>
                <a:gd name="T26" fmla="*/ 984 w 998"/>
                <a:gd name="T27" fmla="*/ 441 h 476"/>
                <a:gd name="T28" fmla="*/ 991 w 998"/>
                <a:gd name="T29" fmla="*/ 427 h 476"/>
                <a:gd name="T30" fmla="*/ 996 w 998"/>
                <a:gd name="T31" fmla="*/ 412 h 476"/>
                <a:gd name="T32" fmla="*/ 998 w 998"/>
                <a:gd name="T33" fmla="*/ 396 h 476"/>
                <a:gd name="T34" fmla="*/ 998 w 998"/>
                <a:gd name="T35" fmla="*/ 71 h 476"/>
                <a:gd name="T36" fmla="*/ 994 w 998"/>
                <a:gd name="T37" fmla="*/ 57 h 476"/>
                <a:gd name="T38" fmla="*/ 989 w 998"/>
                <a:gd name="T39" fmla="*/ 43 h 476"/>
                <a:gd name="T40" fmla="*/ 979 w 998"/>
                <a:gd name="T41" fmla="*/ 29 h 476"/>
                <a:gd name="T42" fmla="*/ 968 w 998"/>
                <a:gd name="T43" fmla="*/ 19 h 476"/>
                <a:gd name="T44" fmla="*/ 956 w 998"/>
                <a:gd name="T45" fmla="*/ 10 h 476"/>
                <a:gd name="T46" fmla="*/ 941 w 998"/>
                <a:gd name="T47" fmla="*/ 3 h 476"/>
                <a:gd name="T48" fmla="*/ 927 w 998"/>
                <a:gd name="T49" fmla="*/ 0 h 476"/>
                <a:gd name="T50" fmla="*/ 78 w 998"/>
                <a:gd name="T51" fmla="*/ 0 h 476"/>
                <a:gd name="T52" fmla="*/ 64 w 998"/>
                <a:gd name="T53" fmla="*/ 3 h 476"/>
                <a:gd name="T54" fmla="*/ 48 w 998"/>
                <a:gd name="T55" fmla="*/ 7 h 476"/>
                <a:gd name="T56" fmla="*/ 36 w 998"/>
                <a:gd name="T57" fmla="*/ 14 h 476"/>
                <a:gd name="T58" fmla="*/ 24 w 998"/>
                <a:gd name="T59" fmla="*/ 24 h 476"/>
                <a:gd name="T60" fmla="*/ 14 w 998"/>
                <a:gd name="T61" fmla="*/ 36 h 476"/>
                <a:gd name="T62" fmla="*/ 5 w 998"/>
                <a:gd name="T63" fmla="*/ 48 h 476"/>
                <a:gd name="T64" fmla="*/ 0 w 998"/>
                <a:gd name="T65" fmla="*/ 64 h 476"/>
                <a:gd name="T66" fmla="*/ 0 w 998"/>
                <a:gd name="T67" fmla="*/ 7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8" h="476">
                  <a:moveTo>
                    <a:pt x="0" y="396"/>
                  </a:moveTo>
                  <a:lnTo>
                    <a:pt x="0" y="405"/>
                  </a:lnTo>
                  <a:lnTo>
                    <a:pt x="0" y="412"/>
                  </a:lnTo>
                  <a:lnTo>
                    <a:pt x="2" y="419"/>
                  </a:lnTo>
                  <a:lnTo>
                    <a:pt x="5" y="427"/>
                  </a:lnTo>
                  <a:lnTo>
                    <a:pt x="10" y="434"/>
                  </a:lnTo>
                  <a:lnTo>
                    <a:pt x="14" y="441"/>
                  </a:lnTo>
                  <a:lnTo>
                    <a:pt x="17" y="448"/>
                  </a:lnTo>
                  <a:lnTo>
                    <a:pt x="24" y="453"/>
                  </a:lnTo>
                  <a:lnTo>
                    <a:pt x="29" y="457"/>
                  </a:lnTo>
                  <a:lnTo>
                    <a:pt x="36" y="462"/>
                  </a:lnTo>
                  <a:lnTo>
                    <a:pt x="40" y="467"/>
                  </a:lnTo>
                  <a:lnTo>
                    <a:pt x="48" y="469"/>
                  </a:lnTo>
                  <a:lnTo>
                    <a:pt x="55" y="472"/>
                  </a:lnTo>
                  <a:lnTo>
                    <a:pt x="64" y="474"/>
                  </a:lnTo>
                  <a:lnTo>
                    <a:pt x="71" y="476"/>
                  </a:lnTo>
                  <a:lnTo>
                    <a:pt x="78" y="476"/>
                  </a:lnTo>
                  <a:lnTo>
                    <a:pt x="918" y="476"/>
                  </a:lnTo>
                  <a:lnTo>
                    <a:pt x="927" y="476"/>
                  </a:lnTo>
                  <a:lnTo>
                    <a:pt x="934" y="474"/>
                  </a:lnTo>
                  <a:lnTo>
                    <a:pt x="941" y="472"/>
                  </a:lnTo>
                  <a:lnTo>
                    <a:pt x="949" y="469"/>
                  </a:lnTo>
                  <a:lnTo>
                    <a:pt x="956" y="467"/>
                  </a:lnTo>
                  <a:lnTo>
                    <a:pt x="963" y="462"/>
                  </a:lnTo>
                  <a:lnTo>
                    <a:pt x="968" y="457"/>
                  </a:lnTo>
                  <a:lnTo>
                    <a:pt x="975" y="453"/>
                  </a:lnTo>
                  <a:lnTo>
                    <a:pt x="979" y="448"/>
                  </a:lnTo>
                  <a:lnTo>
                    <a:pt x="984" y="441"/>
                  </a:lnTo>
                  <a:lnTo>
                    <a:pt x="989" y="434"/>
                  </a:lnTo>
                  <a:lnTo>
                    <a:pt x="991" y="427"/>
                  </a:lnTo>
                  <a:lnTo>
                    <a:pt x="994" y="419"/>
                  </a:lnTo>
                  <a:lnTo>
                    <a:pt x="996" y="412"/>
                  </a:lnTo>
                  <a:lnTo>
                    <a:pt x="998" y="405"/>
                  </a:lnTo>
                  <a:lnTo>
                    <a:pt x="998" y="396"/>
                  </a:lnTo>
                  <a:lnTo>
                    <a:pt x="998" y="78"/>
                  </a:lnTo>
                  <a:lnTo>
                    <a:pt x="998" y="71"/>
                  </a:lnTo>
                  <a:lnTo>
                    <a:pt x="996" y="64"/>
                  </a:lnTo>
                  <a:lnTo>
                    <a:pt x="994" y="57"/>
                  </a:lnTo>
                  <a:lnTo>
                    <a:pt x="991" y="48"/>
                  </a:lnTo>
                  <a:lnTo>
                    <a:pt x="989" y="43"/>
                  </a:lnTo>
                  <a:lnTo>
                    <a:pt x="984" y="36"/>
                  </a:lnTo>
                  <a:lnTo>
                    <a:pt x="979" y="29"/>
                  </a:lnTo>
                  <a:lnTo>
                    <a:pt x="975" y="24"/>
                  </a:lnTo>
                  <a:lnTo>
                    <a:pt x="968" y="19"/>
                  </a:lnTo>
                  <a:lnTo>
                    <a:pt x="963" y="14"/>
                  </a:lnTo>
                  <a:lnTo>
                    <a:pt x="956" y="10"/>
                  </a:lnTo>
                  <a:lnTo>
                    <a:pt x="949" y="7"/>
                  </a:lnTo>
                  <a:lnTo>
                    <a:pt x="941" y="3"/>
                  </a:lnTo>
                  <a:lnTo>
                    <a:pt x="934" y="3"/>
                  </a:lnTo>
                  <a:lnTo>
                    <a:pt x="927" y="0"/>
                  </a:lnTo>
                  <a:lnTo>
                    <a:pt x="918" y="0"/>
                  </a:lnTo>
                  <a:lnTo>
                    <a:pt x="78" y="0"/>
                  </a:lnTo>
                  <a:lnTo>
                    <a:pt x="71" y="0"/>
                  </a:lnTo>
                  <a:lnTo>
                    <a:pt x="64" y="3"/>
                  </a:lnTo>
                  <a:lnTo>
                    <a:pt x="55" y="3"/>
                  </a:lnTo>
                  <a:lnTo>
                    <a:pt x="48" y="7"/>
                  </a:lnTo>
                  <a:lnTo>
                    <a:pt x="40" y="10"/>
                  </a:lnTo>
                  <a:lnTo>
                    <a:pt x="36" y="14"/>
                  </a:lnTo>
                  <a:lnTo>
                    <a:pt x="29" y="19"/>
                  </a:lnTo>
                  <a:lnTo>
                    <a:pt x="24" y="24"/>
                  </a:lnTo>
                  <a:lnTo>
                    <a:pt x="17" y="29"/>
                  </a:lnTo>
                  <a:lnTo>
                    <a:pt x="14" y="36"/>
                  </a:lnTo>
                  <a:lnTo>
                    <a:pt x="10" y="43"/>
                  </a:lnTo>
                  <a:lnTo>
                    <a:pt x="5" y="48"/>
                  </a:lnTo>
                  <a:lnTo>
                    <a:pt x="2" y="57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78"/>
                  </a:lnTo>
                  <a:lnTo>
                    <a:pt x="0" y="396"/>
                  </a:lnTo>
                </a:path>
              </a:pathLst>
            </a:custGeom>
            <a:noFill/>
            <a:ln w="11113">
              <a:solidFill>
                <a:srgbClr val="33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573438" y="2796707"/>
              <a:ext cx="1659281" cy="141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Clinical Intelligence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4828376" y="2955527"/>
              <a:ext cx="102249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 access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297653" y="3137090"/>
              <a:ext cx="207996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Data/text search &amp; mining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4653857" y="3277324"/>
              <a:ext cx="137153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Data/text analysis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4195331" y="2193449"/>
              <a:ext cx="5426680" cy="263525"/>
            </a:xfrm>
            <a:custGeom>
              <a:avLst/>
              <a:gdLst>
                <a:gd name="T0" fmla="*/ 29 w 2651"/>
                <a:gd name="T1" fmla="*/ 0 h 166"/>
                <a:gd name="T2" fmla="*/ 22 w 2651"/>
                <a:gd name="T3" fmla="*/ 2 h 166"/>
                <a:gd name="T4" fmla="*/ 17 w 2651"/>
                <a:gd name="T5" fmla="*/ 2 h 166"/>
                <a:gd name="T6" fmla="*/ 12 w 2651"/>
                <a:gd name="T7" fmla="*/ 5 h 166"/>
                <a:gd name="T8" fmla="*/ 10 w 2651"/>
                <a:gd name="T9" fmla="*/ 9 h 166"/>
                <a:gd name="T10" fmla="*/ 5 w 2651"/>
                <a:gd name="T11" fmla="*/ 14 h 166"/>
                <a:gd name="T12" fmla="*/ 3 w 2651"/>
                <a:gd name="T13" fmla="*/ 19 h 166"/>
                <a:gd name="T14" fmla="*/ 0 w 2651"/>
                <a:gd name="T15" fmla="*/ 24 h 166"/>
                <a:gd name="T16" fmla="*/ 0 w 2651"/>
                <a:gd name="T17" fmla="*/ 28 h 166"/>
                <a:gd name="T18" fmla="*/ 0 w 2651"/>
                <a:gd name="T19" fmla="*/ 137 h 166"/>
                <a:gd name="T20" fmla="*/ 0 w 2651"/>
                <a:gd name="T21" fmla="*/ 144 h 166"/>
                <a:gd name="T22" fmla="*/ 3 w 2651"/>
                <a:gd name="T23" fmla="*/ 149 h 166"/>
                <a:gd name="T24" fmla="*/ 5 w 2651"/>
                <a:gd name="T25" fmla="*/ 154 h 166"/>
                <a:gd name="T26" fmla="*/ 10 w 2651"/>
                <a:gd name="T27" fmla="*/ 156 h 166"/>
                <a:gd name="T28" fmla="*/ 12 w 2651"/>
                <a:gd name="T29" fmla="*/ 161 h 166"/>
                <a:gd name="T30" fmla="*/ 17 w 2651"/>
                <a:gd name="T31" fmla="*/ 163 h 166"/>
                <a:gd name="T32" fmla="*/ 22 w 2651"/>
                <a:gd name="T33" fmla="*/ 166 h 166"/>
                <a:gd name="T34" fmla="*/ 29 w 2651"/>
                <a:gd name="T35" fmla="*/ 166 h 166"/>
                <a:gd name="T36" fmla="*/ 2622 w 2651"/>
                <a:gd name="T37" fmla="*/ 166 h 166"/>
                <a:gd name="T38" fmla="*/ 2627 w 2651"/>
                <a:gd name="T39" fmla="*/ 166 h 166"/>
                <a:gd name="T40" fmla="*/ 2634 w 2651"/>
                <a:gd name="T41" fmla="*/ 163 h 166"/>
                <a:gd name="T42" fmla="*/ 2639 w 2651"/>
                <a:gd name="T43" fmla="*/ 161 h 166"/>
                <a:gd name="T44" fmla="*/ 2641 w 2651"/>
                <a:gd name="T45" fmla="*/ 156 h 166"/>
                <a:gd name="T46" fmla="*/ 2646 w 2651"/>
                <a:gd name="T47" fmla="*/ 154 h 166"/>
                <a:gd name="T48" fmla="*/ 2648 w 2651"/>
                <a:gd name="T49" fmla="*/ 149 h 166"/>
                <a:gd name="T50" fmla="*/ 2648 w 2651"/>
                <a:gd name="T51" fmla="*/ 144 h 166"/>
                <a:gd name="T52" fmla="*/ 2651 w 2651"/>
                <a:gd name="T53" fmla="*/ 137 h 166"/>
                <a:gd name="T54" fmla="*/ 2651 w 2651"/>
                <a:gd name="T55" fmla="*/ 28 h 166"/>
                <a:gd name="T56" fmla="*/ 2648 w 2651"/>
                <a:gd name="T57" fmla="*/ 24 h 166"/>
                <a:gd name="T58" fmla="*/ 2648 w 2651"/>
                <a:gd name="T59" fmla="*/ 19 h 166"/>
                <a:gd name="T60" fmla="*/ 2646 w 2651"/>
                <a:gd name="T61" fmla="*/ 14 h 166"/>
                <a:gd name="T62" fmla="*/ 2641 w 2651"/>
                <a:gd name="T63" fmla="*/ 9 h 166"/>
                <a:gd name="T64" fmla="*/ 2639 w 2651"/>
                <a:gd name="T65" fmla="*/ 5 h 166"/>
                <a:gd name="T66" fmla="*/ 2634 w 2651"/>
                <a:gd name="T67" fmla="*/ 2 h 166"/>
                <a:gd name="T68" fmla="*/ 2627 w 2651"/>
                <a:gd name="T69" fmla="*/ 2 h 166"/>
                <a:gd name="T70" fmla="*/ 2622 w 2651"/>
                <a:gd name="T71" fmla="*/ 0 h 166"/>
                <a:gd name="T72" fmla="*/ 29 w 2651"/>
                <a:gd name="T7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51" h="166">
                  <a:moveTo>
                    <a:pt x="29" y="0"/>
                  </a:moveTo>
                  <a:lnTo>
                    <a:pt x="22" y="2"/>
                  </a:lnTo>
                  <a:lnTo>
                    <a:pt x="17" y="2"/>
                  </a:lnTo>
                  <a:lnTo>
                    <a:pt x="12" y="5"/>
                  </a:lnTo>
                  <a:lnTo>
                    <a:pt x="10" y="9"/>
                  </a:lnTo>
                  <a:lnTo>
                    <a:pt x="5" y="14"/>
                  </a:lnTo>
                  <a:lnTo>
                    <a:pt x="3" y="19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7"/>
                  </a:lnTo>
                  <a:lnTo>
                    <a:pt x="0" y="144"/>
                  </a:lnTo>
                  <a:lnTo>
                    <a:pt x="3" y="149"/>
                  </a:lnTo>
                  <a:lnTo>
                    <a:pt x="5" y="154"/>
                  </a:lnTo>
                  <a:lnTo>
                    <a:pt x="10" y="156"/>
                  </a:lnTo>
                  <a:lnTo>
                    <a:pt x="12" y="161"/>
                  </a:lnTo>
                  <a:lnTo>
                    <a:pt x="17" y="163"/>
                  </a:lnTo>
                  <a:lnTo>
                    <a:pt x="22" y="166"/>
                  </a:lnTo>
                  <a:lnTo>
                    <a:pt x="29" y="166"/>
                  </a:lnTo>
                  <a:lnTo>
                    <a:pt x="2622" y="166"/>
                  </a:lnTo>
                  <a:lnTo>
                    <a:pt x="2627" y="166"/>
                  </a:lnTo>
                  <a:lnTo>
                    <a:pt x="2634" y="163"/>
                  </a:lnTo>
                  <a:lnTo>
                    <a:pt x="2639" y="161"/>
                  </a:lnTo>
                  <a:lnTo>
                    <a:pt x="2641" y="156"/>
                  </a:lnTo>
                  <a:lnTo>
                    <a:pt x="2646" y="154"/>
                  </a:lnTo>
                  <a:lnTo>
                    <a:pt x="2648" y="149"/>
                  </a:lnTo>
                  <a:lnTo>
                    <a:pt x="2648" y="144"/>
                  </a:lnTo>
                  <a:lnTo>
                    <a:pt x="2651" y="137"/>
                  </a:lnTo>
                  <a:lnTo>
                    <a:pt x="2651" y="28"/>
                  </a:lnTo>
                  <a:lnTo>
                    <a:pt x="2648" y="24"/>
                  </a:lnTo>
                  <a:lnTo>
                    <a:pt x="2648" y="19"/>
                  </a:lnTo>
                  <a:lnTo>
                    <a:pt x="2646" y="14"/>
                  </a:lnTo>
                  <a:lnTo>
                    <a:pt x="2641" y="9"/>
                  </a:lnTo>
                  <a:lnTo>
                    <a:pt x="2639" y="5"/>
                  </a:lnTo>
                  <a:lnTo>
                    <a:pt x="2634" y="2"/>
                  </a:lnTo>
                  <a:lnTo>
                    <a:pt x="2627" y="2"/>
                  </a:lnTo>
                  <a:lnTo>
                    <a:pt x="2622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5310963" y="3471386"/>
              <a:ext cx="92116" cy="392112"/>
            </a:xfrm>
            <a:custGeom>
              <a:avLst/>
              <a:gdLst>
                <a:gd name="T0" fmla="*/ 28 w 45"/>
                <a:gd name="T1" fmla="*/ 36 h 247"/>
                <a:gd name="T2" fmla="*/ 28 w 45"/>
                <a:gd name="T3" fmla="*/ 247 h 247"/>
                <a:gd name="T4" fmla="*/ 16 w 45"/>
                <a:gd name="T5" fmla="*/ 247 h 247"/>
                <a:gd name="T6" fmla="*/ 16 w 45"/>
                <a:gd name="T7" fmla="*/ 36 h 247"/>
                <a:gd name="T8" fmla="*/ 28 w 45"/>
                <a:gd name="T9" fmla="*/ 36 h 247"/>
                <a:gd name="T10" fmla="*/ 0 w 45"/>
                <a:gd name="T11" fmla="*/ 43 h 247"/>
                <a:gd name="T12" fmla="*/ 23 w 45"/>
                <a:gd name="T13" fmla="*/ 0 h 247"/>
                <a:gd name="T14" fmla="*/ 45 w 45"/>
                <a:gd name="T15" fmla="*/ 43 h 247"/>
                <a:gd name="T16" fmla="*/ 0 w 45"/>
                <a:gd name="T17" fmla="*/ 4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47">
                  <a:moveTo>
                    <a:pt x="28" y="36"/>
                  </a:moveTo>
                  <a:lnTo>
                    <a:pt x="28" y="247"/>
                  </a:lnTo>
                  <a:lnTo>
                    <a:pt x="16" y="247"/>
                  </a:lnTo>
                  <a:lnTo>
                    <a:pt x="16" y="36"/>
                  </a:lnTo>
                  <a:lnTo>
                    <a:pt x="28" y="36"/>
                  </a:lnTo>
                  <a:close/>
                  <a:moveTo>
                    <a:pt x="0" y="43"/>
                  </a:moveTo>
                  <a:lnTo>
                    <a:pt x="23" y="0"/>
                  </a:lnTo>
                  <a:lnTo>
                    <a:pt x="45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5364186" y="1948974"/>
              <a:ext cx="88022" cy="271462"/>
            </a:xfrm>
            <a:custGeom>
              <a:avLst/>
              <a:gdLst>
                <a:gd name="T0" fmla="*/ 24 w 43"/>
                <a:gd name="T1" fmla="*/ 38 h 171"/>
                <a:gd name="T2" fmla="*/ 24 w 43"/>
                <a:gd name="T3" fmla="*/ 133 h 171"/>
                <a:gd name="T4" fmla="*/ 16 w 43"/>
                <a:gd name="T5" fmla="*/ 133 h 171"/>
                <a:gd name="T6" fmla="*/ 16 w 43"/>
                <a:gd name="T7" fmla="*/ 38 h 171"/>
                <a:gd name="T8" fmla="*/ 24 w 43"/>
                <a:gd name="T9" fmla="*/ 38 h 171"/>
                <a:gd name="T10" fmla="*/ 0 w 43"/>
                <a:gd name="T11" fmla="*/ 45 h 171"/>
                <a:gd name="T12" fmla="*/ 21 w 43"/>
                <a:gd name="T13" fmla="*/ 0 h 171"/>
                <a:gd name="T14" fmla="*/ 43 w 43"/>
                <a:gd name="T15" fmla="*/ 45 h 171"/>
                <a:gd name="T16" fmla="*/ 0 w 43"/>
                <a:gd name="T17" fmla="*/ 45 h 171"/>
                <a:gd name="T18" fmla="*/ 43 w 43"/>
                <a:gd name="T19" fmla="*/ 126 h 171"/>
                <a:gd name="T20" fmla="*/ 21 w 43"/>
                <a:gd name="T21" fmla="*/ 171 h 171"/>
                <a:gd name="T22" fmla="*/ 0 w 43"/>
                <a:gd name="T23" fmla="*/ 126 h 171"/>
                <a:gd name="T24" fmla="*/ 43 w 43"/>
                <a:gd name="T25" fmla="*/ 12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171">
                  <a:moveTo>
                    <a:pt x="24" y="38"/>
                  </a:moveTo>
                  <a:lnTo>
                    <a:pt x="24" y="133"/>
                  </a:lnTo>
                  <a:lnTo>
                    <a:pt x="16" y="133"/>
                  </a:lnTo>
                  <a:lnTo>
                    <a:pt x="16" y="38"/>
                  </a:lnTo>
                  <a:lnTo>
                    <a:pt x="24" y="38"/>
                  </a:lnTo>
                  <a:close/>
                  <a:moveTo>
                    <a:pt x="0" y="45"/>
                  </a:moveTo>
                  <a:lnTo>
                    <a:pt x="21" y="0"/>
                  </a:lnTo>
                  <a:lnTo>
                    <a:pt x="43" y="45"/>
                  </a:lnTo>
                  <a:lnTo>
                    <a:pt x="0" y="45"/>
                  </a:lnTo>
                  <a:close/>
                  <a:moveTo>
                    <a:pt x="43" y="126"/>
                  </a:moveTo>
                  <a:lnTo>
                    <a:pt x="21" y="171"/>
                  </a:lnTo>
                  <a:lnTo>
                    <a:pt x="0" y="126"/>
                  </a:lnTo>
                  <a:lnTo>
                    <a:pt x="43" y="126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7968010" y="1937861"/>
              <a:ext cx="92116" cy="282575"/>
            </a:xfrm>
            <a:custGeom>
              <a:avLst/>
              <a:gdLst>
                <a:gd name="T0" fmla="*/ 26 w 45"/>
                <a:gd name="T1" fmla="*/ 35 h 178"/>
                <a:gd name="T2" fmla="*/ 26 w 45"/>
                <a:gd name="T3" fmla="*/ 140 h 178"/>
                <a:gd name="T4" fmla="*/ 26 w 45"/>
                <a:gd name="T5" fmla="*/ 142 h 178"/>
                <a:gd name="T6" fmla="*/ 23 w 45"/>
                <a:gd name="T7" fmla="*/ 144 h 178"/>
                <a:gd name="T8" fmla="*/ 21 w 45"/>
                <a:gd name="T9" fmla="*/ 142 h 178"/>
                <a:gd name="T10" fmla="*/ 19 w 45"/>
                <a:gd name="T11" fmla="*/ 140 h 178"/>
                <a:gd name="T12" fmla="*/ 19 w 45"/>
                <a:gd name="T13" fmla="*/ 35 h 178"/>
                <a:gd name="T14" fmla="*/ 21 w 45"/>
                <a:gd name="T15" fmla="*/ 33 h 178"/>
                <a:gd name="T16" fmla="*/ 21 w 45"/>
                <a:gd name="T17" fmla="*/ 33 h 178"/>
                <a:gd name="T18" fmla="*/ 23 w 45"/>
                <a:gd name="T19" fmla="*/ 33 h 178"/>
                <a:gd name="T20" fmla="*/ 23 w 45"/>
                <a:gd name="T21" fmla="*/ 33 h 178"/>
                <a:gd name="T22" fmla="*/ 26 w 45"/>
                <a:gd name="T23" fmla="*/ 33 h 178"/>
                <a:gd name="T24" fmla="*/ 26 w 45"/>
                <a:gd name="T25" fmla="*/ 35 h 178"/>
                <a:gd name="T26" fmla="*/ 26 w 45"/>
                <a:gd name="T27" fmla="*/ 35 h 178"/>
                <a:gd name="T28" fmla="*/ 0 w 45"/>
                <a:gd name="T29" fmla="*/ 43 h 178"/>
                <a:gd name="T30" fmla="*/ 23 w 45"/>
                <a:gd name="T31" fmla="*/ 0 h 178"/>
                <a:gd name="T32" fmla="*/ 45 w 45"/>
                <a:gd name="T33" fmla="*/ 43 h 178"/>
                <a:gd name="T34" fmla="*/ 0 w 45"/>
                <a:gd name="T35" fmla="*/ 43 h 178"/>
                <a:gd name="T36" fmla="*/ 45 w 45"/>
                <a:gd name="T37" fmla="*/ 133 h 178"/>
                <a:gd name="T38" fmla="*/ 23 w 45"/>
                <a:gd name="T39" fmla="*/ 178 h 178"/>
                <a:gd name="T40" fmla="*/ 0 w 45"/>
                <a:gd name="T41" fmla="*/ 133 h 178"/>
                <a:gd name="T42" fmla="*/ 45 w 45"/>
                <a:gd name="T43" fmla="*/ 1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178">
                  <a:moveTo>
                    <a:pt x="26" y="35"/>
                  </a:moveTo>
                  <a:lnTo>
                    <a:pt x="26" y="140"/>
                  </a:lnTo>
                  <a:lnTo>
                    <a:pt x="26" y="142"/>
                  </a:lnTo>
                  <a:lnTo>
                    <a:pt x="23" y="144"/>
                  </a:lnTo>
                  <a:lnTo>
                    <a:pt x="21" y="142"/>
                  </a:lnTo>
                  <a:lnTo>
                    <a:pt x="19" y="140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5"/>
                  </a:lnTo>
                  <a:close/>
                  <a:moveTo>
                    <a:pt x="0" y="43"/>
                  </a:moveTo>
                  <a:lnTo>
                    <a:pt x="23" y="0"/>
                  </a:lnTo>
                  <a:lnTo>
                    <a:pt x="45" y="43"/>
                  </a:lnTo>
                  <a:lnTo>
                    <a:pt x="0" y="43"/>
                  </a:lnTo>
                  <a:close/>
                  <a:moveTo>
                    <a:pt x="45" y="133"/>
                  </a:moveTo>
                  <a:lnTo>
                    <a:pt x="23" y="178"/>
                  </a:lnTo>
                  <a:lnTo>
                    <a:pt x="0" y="133"/>
                  </a:lnTo>
                  <a:lnTo>
                    <a:pt x="45" y="13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864166" y="2237630"/>
              <a:ext cx="160300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Access &amp; Collaborative Portal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5325293" y="2407761"/>
              <a:ext cx="92116" cy="334962"/>
            </a:xfrm>
            <a:custGeom>
              <a:avLst/>
              <a:gdLst>
                <a:gd name="T0" fmla="*/ 26 w 45"/>
                <a:gd name="T1" fmla="*/ 38 h 211"/>
                <a:gd name="T2" fmla="*/ 26 w 45"/>
                <a:gd name="T3" fmla="*/ 173 h 211"/>
                <a:gd name="T4" fmla="*/ 19 w 45"/>
                <a:gd name="T5" fmla="*/ 173 h 211"/>
                <a:gd name="T6" fmla="*/ 19 w 45"/>
                <a:gd name="T7" fmla="*/ 38 h 211"/>
                <a:gd name="T8" fmla="*/ 26 w 45"/>
                <a:gd name="T9" fmla="*/ 38 h 211"/>
                <a:gd name="T10" fmla="*/ 0 w 45"/>
                <a:gd name="T11" fmla="*/ 45 h 211"/>
                <a:gd name="T12" fmla="*/ 23 w 45"/>
                <a:gd name="T13" fmla="*/ 0 h 211"/>
                <a:gd name="T14" fmla="*/ 45 w 45"/>
                <a:gd name="T15" fmla="*/ 45 h 211"/>
                <a:gd name="T16" fmla="*/ 0 w 45"/>
                <a:gd name="T17" fmla="*/ 45 h 211"/>
                <a:gd name="T18" fmla="*/ 45 w 45"/>
                <a:gd name="T19" fmla="*/ 166 h 211"/>
                <a:gd name="T20" fmla="*/ 23 w 45"/>
                <a:gd name="T21" fmla="*/ 211 h 211"/>
                <a:gd name="T22" fmla="*/ 0 w 45"/>
                <a:gd name="T23" fmla="*/ 166 h 211"/>
                <a:gd name="T24" fmla="*/ 45 w 45"/>
                <a:gd name="T25" fmla="*/ 16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211">
                  <a:moveTo>
                    <a:pt x="26" y="38"/>
                  </a:moveTo>
                  <a:lnTo>
                    <a:pt x="26" y="173"/>
                  </a:lnTo>
                  <a:lnTo>
                    <a:pt x="19" y="173"/>
                  </a:lnTo>
                  <a:lnTo>
                    <a:pt x="19" y="38"/>
                  </a:lnTo>
                  <a:lnTo>
                    <a:pt x="26" y="38"/>
                  </a:lnTo>
                  <a:close/>
                  <a:moveTo>
                    <a:pt x="0" y="45"/>
                  </a:moveTo>
                  <a:lnTo>
                    <a:pt x="23" y="0"/>
                  </a:lnTo>
                  <a:lnTo>
                    <a:pt x="45" y="45"/>
                  </a:lnTo>
                  <a:lnTo>
                    <a:pt x="0" y="45"/>
                  </a:lnTo>
                  <a:close/>
                  <a:moveTo>
                    <a:pt x="45" y="166"/>
                  </a:moveTo>
                  <a:lnTo>
                    <a:pt x="23" y="211"/>
                  </a:lnTo>
                  <a:lnTo>
                    <a:pt x="0" y="166"/>
                  </a:lnTo>
                  <a:lnTo>
                    <a:pt x="45" y="166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3082951" y="4240553"/>
              <a:ext cx="60281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2710392" y="4368433"/>
              <a:ext cx="107143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Integration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3099816" y="1607661"/>
              <a:ext cx="28693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082951" y="1747361"/>
              <a:ext cx="35907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Access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7687073" y="5274435"/>
              <a:ext cx="82394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Clinical Data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6454354" y="5441688"/>
              <a:ext cx="298260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Public data, disease, procedure,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6172765" y="5593487"/>
              <a:ext cx="310534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provider, treatment plan, lab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6665667" y="5747677"/>
              <a:ext cx="249533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tests, patient history, etc.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19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19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19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19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19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19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21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21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21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19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19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19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19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19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19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21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21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21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2857819" y="5371991"/>
              <a:ext cx="58594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2710392" y="5523060"/>
              <a:ext cx="101207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Acquisition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2755913" y="2820510"/>
              <a:ext cx="87853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Payer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2716380" y="2959009"/>
              <a:ext cx="116578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Intelligence &amp;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2844119" y="3097657"/>
              <a:ext cx="86947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Decision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818746" y="3224567"/>
              <a:ext cx="86701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Support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4183049" y="5209699"/>
              <a:ext cx="2650956" cy="70961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4152344" y="5209699"/>
              <a:ext cx="2681661" cy="709612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5015958" y="5303642"/>
              <a:ext cx="92974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Financial Data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4322247" y="5473224"/>
              <a:ext cx="230495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Code, Operation, Billing, Fee,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>
              <a:off x="4116701" y="5611816"/>
              <a:ext cx="272050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Coverage, Risk Factor, Competitor,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Rectangle 72"/>
            <p:cNvSpPr>
              <a:spLocks noChangeArrowheads="1"/>
            </p:cNvSpPr>
            <p:nvPr/>
          </p:nvSpPr>
          <p:spPr bwMode="auto">
            <a:xfrm>
              <a:off x="4260030" y="5768644"/>
              <a:ext cx="231475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Customer Background, etc.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7022282" y="2715736"/>
              <a:ext cx="2225123" cy="755650"/>
            </a:xfrm>
            <a:custGeom>
              <a:avLst/>
              <a:gdLst>
                <a:gd name="T0" fmla="*/ 0 w 1087"/>
                <a:gd name="T1" fmla="*/ 405 h 476"/>
                <a:gd name="T2" fmla="*/ 5 w 1087"/>
                <a:gd name="T3" fmla="*/ 419 h 476"/>
                <a:gd name="T4" fmla="*/ 10 w 1087"/>
                <a:gd name="T5" fmla="*/ 434 h 476"/>
                <a:gd name="T6" fmla="*/ 19 w 1087"/>
                <a:gd name="T7" fmla="*/ 448 h 476"/>
                <a:gd name="T8" fmla="*/ 31 w 1087"/>
                <a:gd name="T9" fmla="*/ 457 h 476"/>
                <a:gd name="T10" fmla="*/ 43 w 1087"/>
                <a:gd name="T11" fmla="*/ 467 h 476"/>
                <a:gd name="T12" fmla="*/ 57 w 1087"/>
                <a:gd name="T13" fmla="*/ 472 h 476"/>
                <a:gd name="T14" fmla="*/ 72 w 1087"/>
                <a:gd name="T15" fmla="*/ 476 h 476"/>
                <a:gd name="T16" fmla="*/ 1008 w 1087"/>
                <a:gd name="T17" fmla="*/ 476 h 476"/>
                <a:gd name="T18" fmla="*/ 1023 w 1087"/>
                <a:gd name="T19" fmla="*/ 474 h 476"/>
                <a:gd name="T20" fmla="*/ 1039 w 1087"/>
                <a:gd name="T21" fmla="*/ 469 h 476"/>
                <a:gd name="T22" fmla="*/ 1051 w 1087"/>
                <a:gd name="T23" fmla="*/ 462 h 476"/>
                <a:gd name="T24" fmla="*/ 1063 w 1087"/>
                <a:gd name="T25" fmla="*/ 453 h 476"/>
                <a:gd name="T26" fmla="*/ 1072 w 1087"/>
                <a:gd name="T27" fmla="*/ 441 h 476"/>
                <a:gd name="T28" fmla="*/ 1080 w 1087"/>
                <a:gd name="T29" fmla="*/ 427 h 476"/>
                <a:gd name="T30" fmla="*/ 1084 w 1087"/>
                <a:gd name="T31" fmla="*/ 412 h 476"/>
                <a:gd name="T32" fmla="*/ 1087 w 1087"/>
                <a:gd name="T33" fmla="*/ 396 h 476"/>
                <a:gd name="T34" fmla="*/ 1087 w 1087"/>
                <a:gd name="T35" fmla="*/ 71 h 476"/>
                <a:gd name="T36" fmla="*/ 1084 w 1087"/>
                <a:gd name="T37" fmla="*/ 57 h 476"/>
                <a:gd name="T38" fmla="*/ 1077 w 1087"/>
                <a:gd name="T39" fmla="*/ 43 h 476"/>
                <a:gd name="T40" fmla="*/ 1068 w 1087"/>
                <a:gd name="T41" fmla="*/ 29 h 476"/>
                <a:gd name="T42" fmla="*/ 1058 w 1087"/>
                <a:gd name="T43" fmla="*/ 19 h 476"/>
                <a:gd name="T44" fmla="*/ 1046 w 1087"/>
                <a:gd name="T45" fmla="*/ 10 h 476"/>
                <a:gd name="T46" fmla="*/ 1032 w 1087"/>
                <a:gd name="T47" fmla="*/ 3 h 476"/>
                <a:gd name="T48" fmla="*/ 1015 w 1087"/>
                <a:gd name="T49" fmla="*/ 0 h 476"/>
                <a:gd name="T50" fmla="*/ 81 w 1087"/>
                <a:gd name="T51" fmla="*/ 0 h 476"/>
                <a:gd name="T52" fmla="*/ 65 w 1087"/>
                <a:gd name="T53" fmla="*/ 3 h 476"/>
                <a:gd name="T54" fmla="*/ 50 w 1087"/>
                <a:gd name="T55" fmla="*/ 7 h 476"/>
                <a:gd name="T56" fmla="*/ 36 w 1087"/>
                <a:gd name="T57" fmla="*/ 14 h 476"/>
                <a:gd name="T58" fmla="*/ 24 w 1087"/>
                <a:gd name="T59" fmla="*/ 24 h 476"/>
                <a:gd name="T60" fmla="*/ 15 w 1087"/>
                <a:gd name="T61" fmla="*/ 36 h 476"/>
                <a:gd name="T62" fmla="*/ 7 w 1087"/>
                <a:gd name="T63" fmla="*/ 48 h 476"/>
                <a:gd name="T64" fmla="*/ 3 w 1087"/>
                <a:gd name="T65" fmla="*/ 64 h 476"/>
                <a:gd name="T66" fmla="*/ 0 w 1087"/>
                <a:gd name="T67" fmla="*/ 7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87" h="476">
                  <a:moveTo>
                    <a:pt x="0" y="396"/>
                  </a:moveTo>
                  <a:lnTo>
                    <a:pt x="0" y="405"/>
                  </a:lnTo>
                  <a:lnTo>
                    <a:pt x="3" y="412"/>
                  </a:lnTo>
                  <a:lnTo>
                    <a:pt x="5" y="419"/>
                  </a:lnTo>
                  <a:lnTo>
                    <a:pt x="7" y="427"/>
                  </a:lnTo>
                  <a:lnTo>
                    <a:pt x="10" y="434"/>
                  </a:lnTo>
                  <a:lnTo>
                    <a:pt x="15" y="441"/>
                  </a:lnTo>
                  <a:lnTo>
                    <a:pt x="19" y="448"/>
                  </a:lnTo>
                  <a:lnTo>
                    <a:pt x="24" y="453"/>
                  </a:lnTo>
                  <a:lnTo>
                    <a:pt x="31" y="457"/>
                  </a:lnTo>
                  <a:lnTo>
                    <a:pt x="36" y="462"/>
                  </a:lnTo>
                  <a:lnTo>
                    <a:pt x="43" y="467"/>
                  </a:lnTo>
                  <a:lnTo>
                    <a:pt x="50" y="469"/>
                  </a:lnTo>
                  <a:lnTo>
                    <a:pt x="57" y="472"/>
                  </a:lnTo>
                  <a:lnTo>
                    <a:pt x="65" y="474"/>
                  </a:lnTo>
                  <a:lnTo>
                    <a:pt x="72" y="476"/>
                  </a:lnTo>
                  <a:lnTo>
                    <a:pt x="81" y="476"/>
                  </a:lnTo>
                  <a:lnTo>
                    <a:pt x="1008" y="476"/>
                  </a:lnTo>
                  <a:lnTo>
                    <a:pt x="1015" y="476"/>
                  </a:lnTo>
                  <a:lnTo>
                    <a:pt x="1023" y="474"/>
                  </a:lnTo>
                  <a:lnTo>
                    <a:pt x="1032" y="472"/>
                  </a:lnTo>
                  <a:lnTo>
                    <a:pt x="1039" y="469"/>
                  </a:lnTo>
                  <a:lnTo>
                    <a:pt x="1046" y="467"/>
                  </a:lnTo>
                  <a:lnTo>
                    <a:pt x="1051" y="462"/>
                  </a:lnTo>
                  <a:lnTo>
                    <a:pt x="1058" y="457"/>
                  </a:lnTo>
                  <a:lnTo>
                    <a:pt x="1063" y="453"/>
                  </a:lnTo>
                  <a:lnTo>
                    <a:pt x="1068" y="448"/>
                  </a:lnTo>
                  <a:lnTo>
                    <a:pt x="1072" y="441"/>
                  </a:lnTo>
                  <a:lnTo>
                    <a:pt x="1077" y="434"/>
                  </a:lnTo>
                  <a:lnTo>
                    <a:pt x="1080" y="427"/>
                  </a:lnTo>
                  <a:lnTo>
                    <a:pt x="1084" y="419"/>
                  </a:lnTo>
                  <a:lnTo>
                    <a:pt x="1084" y="412"/>
                  </a:lnTo>
                  <a:lnTo>
                    <a:pt x="1087" y="405"/>
                  </a:lnTo>
                  <a:lnTo>
                    <a:pt x="1087" y="396"/>
                  </a:lnTo>
                  <a:lnTo>
                    <a:pt x="1087" y="78"/>
                  </a:lnTo>
                  <a:lnTo>
                    <a:pt x="1087" y="71"/>
                  </a:lnTo>
                  <a:lnTo>
                    <a:pt x="1084" y="64"/>
                  </a:lnTo>
                  <a:lnTo>
                    <a:pt x="1084" y="57"/>
                  </a:lnTo>
                  <a:lnTo>
                    <a:pt x="1080" y="48"/>
                  </a:lnTo>
                  <a:lnTo>
                    <a:pt x="1077" y="43"/>
                  </a:lnTo>
                  <a:lnTo>
                    <a:pt x="1072" y="36"/>
                  </a:lnTo>
                  <a:lnTo>
                    <a:pt x="1068" y="29"/>
                  </a:lnTo>
                  <a:lnTo>
                    <a:pt x="1063" y="24"/>
                  </a:lnTo>
                  <a:lnTo>
                    <a:pt x="1058" y="19"/>
                  </a:lnTo>
                  <a:lnTo>
                    <a:pt x="1051" y="14"/>
                  </a:lnTo>
                  <a:lnTo>
                    <a:pt x="1046" y="10"/>
                  </a:lnTo>
                  <a:lnTo>
                    <a:pt x="1039" y="7"/>
                  </a:lnTo>
                  <a:lnTo>
                    <a:pt x="1032" y="3"/>
                  </a:lnTo>
                  <a:lnTo>
                    <a:pt x="1023" y="3"/>
                  </a:lnTo>
                  <a:lnTo>
                    <a:pt x="1015" y="0"/>
                  </a:lnTo>
                  <a:lnTo>
                    <a:pt x="1008" y="0"/>
                  </a:lnTo>
                  <a:lnTo>
                    <a:pt x="81" y="0"/>
                  </a:lnTo>
                  <a:lnTo>
                    <a:pt x="72" y="0"/>
                  </a:lnTo>
                  <a:lnTo>
                    <a:pt x="65" y="3"/>
                  </a:lnTo>
                  <a:lnTo>
                    <a:pt x="57" y="3"/>
                  </a:lnTo>
                  <a:lnTo>
                    <a:pt x="50" y="7"/>
                  </a:lnTo>
                  <a:lnTo>
                    <a:pt x="43" y="10"/>
                  </a:lnTo>
                  <a:lnTo>
                    <a:pt x="36" y="14"/>
                  </a:lnTo>
                  <a:lnTo>
                    <a:pt x="31" y="19"/>
                  </a:lnTo>
                  <a:lnTo>
                    <a:pt x="24" y="24"/>
                  </a:lnTo>
                  <a:lnTo>
                    <a:pt x="19" y="29"/>
                  </a:lnTo>
                  <a:lnTo>
                    <a:pt x="15" y="36"/>
                  </a:lnTo>
                  <a:lnTo>
                    <a:pt x="10" y="43"/>
                  </a:lnTo>
                  <a:lnTo>
                    <a:pt x="7" y="48"/>
                  </a:lnTo>
                  <a:lnTo>
                    <a:pt x="5" y="57"/>
                  </a:lnTo>
                  <a:lnTo>
                    <a:pt x="3" y="64"/>
                  </a:lnTo>
                  <a:lnTo>
                    <a:pt x="0" y="71"/>
                  </a:lnTo>
                  <a:lnTo>
                    <a:pt x="0" y="78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7022282" y="2715736"/>
              <a:ext cx="2225123" cy="755650"/>
            </a:xfrm>
            <a:custGeom>
              <a:avLst/>
              <a:gdLst>
                <a:gd name="T0" fmla="*/ 0 w 1087"/>
                <a:gd name="T1" fmla="*/ 405 h 476"/>
                <a:gd name="T2" fmla="*/ 5 w 1087"/>
                <a:gd name="T3" fmla="*/ 419 h 476"/>
                <a:gd name="T4" fmla="*/ 10 w 1087"/>
                <a:gd name="T5" fmla="*/ 434 h 476"/>
                <a:gd name="T6" fmla="*/ 19 w 1087"/>
                <a:gd name="T7" fmla="*/ 448 h 476"/>
                <a:gd name="T8" fmla="*/ 31 w 1087"/>
                <a:gd name="T9" fmla="*/ 457 h 476"/>
                <a:gd name="T10" fmla="*/ 43 w 1087"/>
                <a:gd name="T11" fmla="*/ 467 h 476"/>
                <a:gd name="T12" fmla="*/ 57 w 1087"/>
                <a:gd name="T13" fmla="*/ 472 h 476"/>
                <a:gd name="T14" fmla="*/ 72 w 1087"/>
                <a:gd name="T15" fmla="*/ 476 h 476"/>
                <a:gd name="T16" fmla="*/ 1008 w 1087"/>
                <a:gd name="T17" fmla="*/ 476 h 476"/>
                <a:gd name="T18" fmla="*/ 1023 w 1087"/>
                <a:gd name="T19" fmla="*/ 474 h 476"/>
                <a:gd name="T20" fmla="*/ 1039 w 1087"/>
                <a:gd name="T21" fmla="*/ 469 h 476"/>
                <a:gd name="T22" fmla="*/ 1051 w 1087"/>
                <a:gd name="T23" fmla="*/ 462 h 476"/>
                <a:gd name="T24" fmla="*/ 1063 w 1087"/>
                <a:gd name="T25" fmla="*/ 453 h 476"/>
                <a:gd name="T26" fmla="*/ 1072 w 1087"/>
                <a:gd name="T27" fmla="*/ 441 h 476"/>
                <a:gd name="T28" fmla="*/ 1080 w 1087"/>
                <a:gd name="T29" fmla="*/ 427 h 476"/>
                <a:gd name="T30" fmla="*/ 1084 w 1087"/>
                <a:gd name="T31" fmla="*/ 412 h 476"/>
                <a:gd name="T32" fmla="*/ 1087 w 1087"/>
                <a:gd name="T33" fmla="*/ 396 h 476"/>
                <a:gd name="T34" fmla="*/ 1087 w 1087"/>
                <a:gd name="T35" fmla="*/ 71 h 476"/>
                <a:gd name="T36" fmla="*/ 1084 w 1087"/>
                <a:gd name="T37" fmla="*/ 57 h 476"/>
                <a:gd name="T38" fmla="*/ 1077 w 1087"/>
                <a:gd name="T39" fmla="*/ 43 h 476"/>
                <a:gd name="T40" fmla="*/ 1068 w 1087"/>
                <a:gd name="T41" fmla="*/ 29 h 476"/>
                <a:gd name="T42" fmla="*/ 1058 w 1087"/>
                <a:gd name="T43" fmla="*/ 19 h 476"/>
                <a:gd name="T44" fmla="*/ 1046 w 1087"/>
                <a:gd name="T45" fmla="*/ 10 h 476"/>
                <a:gd name="T46" fmla="*/ 1032 w 1087"/>
                <a:gd name="T47" fmla="*/ 3 h 476"/>
                <a:gd name="T48" fmla="*/ 1015 w 1087"/>
                <a:gd name="T49" fmla="*/ 0 h 476"/>
                <a:gd name="T50" fmla="*/ 81 w 1087"/>
                <a:gd name="T51" fmla="*/ 0 h 476"/>
                <a:gd name="T52" fmla="*/ 65 w 1087"/>
                <a:gd name="T53" fmla="*/ 3 h 476"/>
                <a:gd name="T54" fmla="*/ 50 w 1087"/>
                <a:gd name="T55" fmla="*/ 7 h 476"/>
                <a:gd name="T56" fmla="*/ 36 w 1087"/>
                <a:gd name="T57" fmla="*/ 14 h 476"/>
                <a:gd name="T58" fmla="*/ 24 w 1087"/>
                <a:gd name="T59" fmla="*/ 24 h 476"/>
                <a:gd name="T60" fmla="*/ 15 w 1087"/>
                <a:gd name="T61" fmla="*/ 36 h 476"/>
                <a:gd name="T62" fmla="*/ 7 w 1087"/>
                <a:gd name="T63" fmla="*/ 48 h 476"/>
                <a:gd name="T64" fmla="*/ 3 w 1087"/>
                <a:gd name="T65" fmla="*/ 64 h 476"/>
                <a:gd name="T66" fmla="*/ 0 w 1087"/>
                <a:gd name="T67" fmla="*/ 7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87" h="476">
                  <a:moveTo>
                    <a:pt x="0" y="396"/>
                  </a:moveTo>
                  <a:lnTo>
                    <a:pt x="0" y="405"/>
                  </a:lnTo>
                  <a:lnTo>
                    <a:pt x="3" y="412"/>
                  </a:lnTo>
                  <a:lnTo>
                    <a:pt x="5" y="419"/>
                  </a:lnTo>
                  <a:lnTo>
                    <a:pt x="7" y="427"/>
                  </a:lnTo>
                  <a:lnTo>
                    <a:pt x="10" y="434"/>
                  </a:lnTo>
                  <a:lnTo>
                    <a:pt x="15" y="441"/>
                  </a:lnTo>
                  <a:lnTo>
                    <a:pt x="19" y="448"/>
                  </a:lnTo>
                  <a:lnTo>
                    <a:pt x="24" y="453"/>
                  </a:lnTo>
                  <a:lnTo>
                    <a:pt x="31" y="457"/>
                  </a:lnTo>
                  <a:lnTo>
                    <a:pt x="36" y="462"/>
                  </a:lnTo>
                  <a:lnTo>
                    <a:pt x="43" y="467"/>
                  </a:lnTo>
                  <a:lnTo>
                    <a:pt x="50" y="469"/>
                  </a:lnTo>
                  <a:lnTo>
                    <a:pt x="57" y="472"/>
                  </a:lnTo>
                  <a:lnTo>
                    <a:pt x="65" y="474"/>
                  </a:lnTo>
                  <a:lnTo>
                    <a:pt x="72" y="476"/>
                  </a:lnTo>
                  <a:lnTo>
                    <a:pt x="81" y="476"/>
                  </a:lnTo>
                  <a:lnTo>
                    <a:pt x="1008" y="476"/>
                  </a:lnTo>
                  <a:lnTo>
                    <a:pt x="1015" y="476"/>
                  </a:lnTo>
                  <a:lnTo>
                    <a:pt x="1023" y="474"/>
                  </a:lnTo>
                  <a:lnTo>
                    <a:pt x="1032" y="472"/>
                  </a:lnTo>
                  <a:lnTo>
                    <a:pt x="1039" y="469"/>
                  </a:lnTo>
                  <a:lnTo>
                    <a:pt x="1046" y="467"/>
                  </a:lnTo>
                  <a:lnTo>
                    <a:pt x="1051" y="462"/>
                  </a:lnTo>
                  <a:lnTo>
                    <a:pt x="1058" y="457"/>
                  </a:lnTo>
                  <a:lnTo>
                    <a:pt x="1063" y="453"/>
                  </a:lnTo>
                  <a:lnTo>
                    <a:pt x="1068" y="448"/>
                  </a:lnTo>
                  <a:lnTo>
                    <a:pt x="1072" y="441"/>
                  </a:lnTo>
                  <a:lnTo>
                    <a:pt x="1077" y="434"/>
                  </a:lnTo>
                  <a:lnTo>
                    <a:pt x="1080" y="427"/>
                  </a:lnTo>
                  <a:lnTo>
                    <a:pt x="1084" y="419"/>
                  </a:lnTo>
                  <a:lnTo>
                    <a:pt x="1084" y="412"/>
                  </a:lnTo>
                  <a:lnTo>
                    <a:pt x="1087" y="405"/>
                  </a:lnTo>
                  <a:lnTo>
                    <a:pt x="1087" y="396"/>
                  </a:lnTo>
                  <a:lnTo>
                    <a:pt x="1087" y="78"/>
                  </a:lnTo>
                  <a:lnTo>
                    <a:pt x="1087" y="71"/>
                  </a:lnTo>
                  <a:lnTo>
                    <a:pt x="1084" y="64"/>
                  </a:lnTo>
                  <a:lnTo>
                    <a:pt x="1084" y="57"/>
                  </a:lnTo>
                  <a:lnTo>
                    <a:pt x="1080" y="48"/>
                  </a:lnTo>
                  <a:lnTo>
                    <a:pt x="1077" y="43"/>
                  </a:lnTo>
                  <a:lnTo>
                    <a:pt x="1072" y="36"/>
                  </a:lnTo>
                  <a:lnTo>
                    <a:pt x="1068" y="29"/>
                  </a:lnTo>
                  <a:lnTo>
                    <a:pt x="1063" y="24"/>
                  </a:lnTo>
                  <a:lnTo>
                    <a:pt x="1058" y="19"/>
                  </a:lnTo>
                  <a:lnTo>
                    <a:pt x="1051" y="14"/>
                  </a:lnTo>
                  <a:lnTo>
                    <a:pt x="1046" y="10"/>
                  </a:lnTo>
                  <a:lnTo>
                    <a:pt x="1039" y="7"/>
                  </a:lnTo>
                  <a:lnTo>
                    <a:pt x="1032" y="3"/>
                  </a:lnTo>
                  <a:lnTo>
                    <a:pt x="1023" y="3"/>
                  </a:lnTo>
                  <a:lnTo>
                    <a:pt x="1015" y="0"/>
                  </a:lnTo>
                  <a:lnTo>
                    <a:pt x="1008" y="0"/>
                  </a:lnTo>
                  <a:lnTo>
                    <a:pt x="81" y="0"/>
                  </a:lnTo>
                  <a:lnTo>
                    <a:pt x="72" y="0"/>
                  </a:lnTo>
                  <a:lnTo>
                    <a:pt x="65" y="3"/>
                  </a:lnTo>
                  <a:lnTo>
                    <a:pt x="57" y="3"/>
                  </a:lnTo>
                  <a:lnTo>
                    <a:pt x="50" y="7"/>
                  </a:lnTo>
                  <a:lnTo>
                    <a:pt x="43" y="10"/>
                  </a:lnTo>
                  <a:lnTo>
                    <a:pt x="36" y="14"/>
                  </a:lnTo>
                  <a:lnTo>
                    <a:pt x="31" y="19"/>
                  </a:lnTo>
                  <a:lnTo>
                    <a:pt x="24" y="24"/>
                  </a:lnTo>
                  <a:lnTo>
                    <a:pt x="19" y="29"/>
                  </a:lnTo>
                  <a:lnTo>
                    <a:pt x="15" y="36"/>
                  </a:lnTo>
                  <a:lnTo>
                    <a:pt x="10" y="43"/>
                  </a:lnTo>
                  <a:lnTo>
                    <a:pt x="7" y="48"/>
                  </a:lnTo>
                  <a:lnTo>
                    <a:pt x="5" y="57"/>
                  </a:lnTo>
                  <a:lnTo>
                    <a:pt x="3" y="64"/>
                  </a:lnTo>
                  <a:lnTo>
                    <a:pt x="0" y="71"/>
                  </a:lnTo>
                  <a:lnTo>
                    <a:pt x="0" y="78"/>
                  </a:lnTo>
                  <a:lnTo>
                    <a:pt x="0" y="396"/>
                  </a:lnTo>
                </a:path>
              </a:pathLst>
            </a:custGeom>
            <a:noFill/>
            <a:ln w="11113">
              <a:solidFill>
                <a:srgbClr val="33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6999348" y="2755036"/>
              <a:ext cx="211253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Clinical Decision Support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6954727" y="2984024"/>
              <a:ext cx="2204653" cy="13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Evidences &amp; Knowledge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7819171" y="3138011"/>
              <a:ext cx="4648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7732600" y="3149866"/>
              <a:ext cx="85966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Guidelines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7978839" y="3291999"/>
              <a:ext cx="4648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7872879" y="3291998"/>
              <a:ext cx="44215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Rules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 noEditPoints="1"/>
            </p:cNvSpPr>
            <p:nvPr/>
          </p:nvSpPr>
          <p:spPr bwMode="auto">
            <a:xfrm>
              <a:off x="6432735" y="3084354"/>
              <a:ext cx="589545" cy="45719"/>
            </a:xfrm>
            <a:custGeom>
              <a:avLst/>
              <a:gdLst>
                <a:gd name="T0" fmla="*/ 2 w 325"/>
                <a:gd name="T1" fmla="*/ 16 h 45"/>
                <a:gd name="T2" fmla="*/ 287 w 325"/>
                <a:gd name="T3" fmla="*/ 19 h 45"/>
                <a:gd name="T4" fmla="*/ 292 w 325"/>
                <a:gd name="T5" fmla="*/ 21 h 45"/>
                <a:gd name="T6" fmla="*/ 292 w 325"/>
                <a:gd name="T7" fmla="*/ 21 h 45"/>
                <a:gd name="T8" fmla="*/ 292 w 325"/>
                <a:gd name="T9" fmla="*/ 23 h 45"/>
                <a:gd name="T10" fmla="*/ 292 w 325"/>
                <a:gd name="T11" fmla="*/ 23 h 45"/>
                <a:gd name="T12" fmla="*/ 290 w 325"/>
                <a:gd name="T13" fmla="*/ 26 h 45"/>
                <a:gd name="T14" fmla="*/ 290 w 325"/>
                <a:gd name="T15" fmla="*/ 26 h 45"/>
                <a:gd name="T16" fmla="*/ 287 w 325"/>
                <a:gd name="T17" fmla="*/ 26 h 45"/>
                <a:gd name="T18" fmla="*/ 2 w 325"/>
                <a:gd name="T19" fmla="*/ 26 h 45"/>
                <a:gd name="T20" fmla="*/ 2 w 325"/>
                <a:gd name="T21" fmla="*/ 23 h 45"/>
                <a:gd name="T22" fmla="*/ 0 w 325"/>
                <a:gd name="T23" fmla="*/ 23 h 45"/>
                <a:gd name="T24" fmla="*/ 0 w 325"/>
                <a:gd name="T25" fmla="*/ 23 h 45"/>
                <a:gd name="T26" fmla="*/ 0 w 325"/>
                <a:gd name="T27" fmla="*/ 21 h 45"/>
                <a:gd name="T28" fmla="*/ 0 w 325"/>
                <a:gd name="T29" fmla="*/ 19 h 45"/>
                <a:gd name="T30" fmla="*/ 2 w 325"/>
                <a:gd name="T31" fmla="*/ 19 h 45"/>
                <a:gd name="T32" fmla="*/ 2 w 325"/>
                <a:gd name="T33" fmla="*/ 16 h 45"/>
                <a:gd name="T34" fmla="*/ 2 w 325"/>
                <a:gd name="T35" fmla="*/ 16 h 45"/>
                <a:gd name="T36" fmla="*/ 280 w 325"/>
                <a:gd name="T37" fmla="*/ 0 h 45"/>
                <a:gd name="T38" fmla="*/ 325 w 325"/>
                <a:gd name="T39" fmla="*/ 23 h 45"/>
                <a:gd name="T40" fmla="*/ 280 w 325"/>
                <a:gd name="T41" fmla="*/ 45 h 45"/>
                <a:gd name="T42" fmla="*/ 280 w 325"/>
                <a:gd name="T4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" h="45">
                  <a:moveTo>
                    <a:pt x="2" y="16"/>
                  </a:moveTo>
                  <a:lnTo>
                    <a:pt x="287" y="19"/>
                  </a:lnTo>
                  <a:lnTo>
                    <a:pt x="292" y="21"/>
                  </a:lnTo>
                  <a:lnTo>
                    <a:pt x="292" y="21"/>
                  </a:lnTo>
                  <a:lnTo>
                    <a:pt x="292" y="23"/>
                  </a:lnTo>
                  <a:lnTo>
                    <a:pt x="292" y="23"/>
                  </a:lnTo>
                  <a:lnTo>
                    <a:pt x="290" y="26"/>
                  </a:lnTo>
                  <a:lnTo>
                    <a:pt x="290" y="26"/>
                  </a:lnTo>
                  <a:lnTo>
                    <a:pt x="287" y="26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2" y="19"/>
                  </a:lnTo>
                  <a:lnTo>
                    <a:pt x="2" y="16"/>
                  </a:lnTo>
                  <a:lnTo>
                    <a:pt x="2" y="16"/>
                  </a:lnTo>
                  <a:close/>
                  <a:moveTo>
                    <a:pt x="280" y="0"/>
                  </a:moveTo>
                  <a:lnTo>
                    <a:pt x="325" y="23"/>
                  </a:lnTo>
                  <a:lnTo>
                    <a:pt x="280" y="45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 noEditPoints="1"/>
            </p:cNvSpPr>
            <p:nvPr/>
          </p:nvSpPr>
          <p:spPr bwMode="auto">
            <a:xfrm>
              <a:off x="8074456" y="3457099"/>
              <a:ext cx="88022" cy="417512"/>
            </a:xfrm>
            <a:custGeom>
              <a:avLst/>
              <a:gdLst>
                <a:gd name="T0" fmla="*/ 26 w 43"/>
                <a:gd name="T1" fmla="*/ 35 h 263"/>
                <a:gd name="T2" fmla="*/ 28 w 43"/>
                <a:gd name="T3" fmla="*/ 263 h 263"/>
                <a:gd name="T4" fmla="*/ 16 w 43"/>
                <a:gd name="T5" fmla="*/ 263 h 263"/>
                <a:gd name="T6" fmla="*/ 16 w 43"/>
                <a:gd name="T7" fmla="*/ 35 h 263"/>
                <a:gd name="T8" fmla="*/ 26 w 43"/>
                <a:gd name="T9" fmla="*/ 35 h 263"/>
                <a:gd name="T10" fmla="*/ 0 w 43"/>
                <a:gd name="T11" fmla="*/ 42 h 263"/>
                <a:gd name="T12" fmla="*/ 21 w 43"/>
                <a:gd name="T13" fmla="*/ 0 h 263"/>
                <a:gd name="T14" fmla="*/ 43 w 43"/>
                <a:gd name="T15" fmla="*/ 42 h 263"/>
                <a:gd name="T16" fmla="*/ 0 w 43"/>
                <a:gd name="T17" fmla="*/ 4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63">
                  <a:moveTo>
                    <a:pt x="26" y="35"/>
                  </a:moveTo>
                  <a:lnTo>
                    <a:pt x="28" y="263"/>
                  </a:lnTo>
                  <a:lnTo>
                    <a:pt x="16" y="263"/>
                  </a:lnTo>
                  <a:lnTo>
                    <a:pt x="16" y="35"/>
                  </a:lnTo>
                  <a:lnTo>
                    <a:pt x="26" y="35"/>
                  </a:lnTo>
                  <a:close/>
                  <a:moveTo>
                    <a:pt x="0" y="42"/>
                  </a:moveTo>
                  <a:lnTo>
                    <a:pt x="21" y="0"/>
                  </a:lnTo>
                  <a:lnTo>
                    <a:pt x="43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4293589" y="3869849"/>
              <a:ext cx="5099155" cy="936625"/>
            </a:xfrm>
            <a:custGeom>
              <a:avLst/>
              <a:gdLst>
                <a:gd name="T0" fmla="*/ 90 w 2491"/>
                <a:gd name="T1" fmla="*/ 0 h 590"/>
                <a:gd name="T2" fmla="*/ 71 w 2491"/>
                <a:gd name="T3" fmla="*/ 5 h 590"/>
                <a:gd name="T4" fmla="*/ 52 w 2491"/>
                <a:gd name="T5" fmla="*/ 12 h 590"/>
                <a:gd name="T6" fmla="*/ 38 w 2491"/>
                <a:gd name="T7" fmla="*/ 22 h 590"/>
                <a:gd name="T8" fmla="*/ 24 w 2491"/>
                <a:gd name="T9" fmla="*/ 36 h 590"/>
                <a:gd name="T10" fmla="*/ 12 w 2491"/>
                <a:gd name="T11" fmla="*/ 52 h 590"/>
                <a:gd name="T12" fmla="*/ 5 w 2491"/>
                <a:gd name="T13" fmla="*/ 69 h 590"/>
                <a:gd name="T14" fmla="*/ 2 w 2491"/>
                <a:gd name="T15" fmla="*/ 88 h 590"/>
                <a:gd name="T16" fmla="*/ 0 w 2491"/>
                <a:gd name="T17" fmla="*/ 493 h 590"/>
                <a:gd name="T18" fmla="*/ 2 w 2491"/>
                <a:gd name="T19" fmla="*/ 512 h 590"/>
                <a:gd name="T20" fmla="*/ 9 w 2491"/>
                <a:gd name="T21" fmla="*/ 531 h 590"/>
                <a:gd name="T22" fmla="*/ 16 w 2491"/>
                <a:gd name="T23" fmla="*/ 547 h 590"/>
                <a:gd name="T24" fmla="*/ 31 w 2491"/>
                <a:gd name="T25" fmla="*/ 562 h 590"/>
                <a:gd name="T26" fmla="*/ 45 w 2491"/>
                <a:gd name="T27" fmla="*/ 573 h 590"/>
                <a:gd name="T28" fmla="*/ 62 w 2491"/>
                <a:gd name="T29" fmla="*/ 583 h 590"/>
                <a:gd name="T30" fmla="*/ 81 w 2491"/>
                <a:gd name="T31" fmla="*/ 588 h 590"/>
                <a:gd name="T32" fmla="*/ 100 w 2491"/>
                <a:gd name="T33" fmla="*/ 590 h 590"/>
                <a:gd name="T34" fmla="*/ 2403 w 2491"/>
                <a:gd name="T35" fmla="*/ 590 h 590"/>
                <a:gd name="T36" fmla="*/ 2422 w 2491"/>
                <a:gd name="T37" fmla="*/ 585 h 590"/>
                <a:gd name="T38" fmla="*/ 2439 w 2491"/>
                <a:gd name="T39" fmla="*/ 578 h 590"/>
                <a:gd name="T40" fmla="*/ 2455 w 2491"/>
                <a:gd name="T41" fmla="*/ 569 h 590"/>
                <a:gd name="T42" fmla="*/ 2470 w 2491"/>
                <a:gd name="T43" fmla="*/ 555 h 590"/>
                <a:gd name="T44" fmla="*/ 2479 w 2491"/>
                <a:gd name="T45" fmla="*/ 540 h 590"/>
                <a:gd name="T46" fmla="*/ 2486 w 2491"/>
                <a:gd name="T47" fmla="*/ 521 h 590"/>
                <a:gd name="T48" fmla="*/ 2491 w 2491"/>
                <a:gd name="T49" fmla="*/ 502 h 590"/>
                <a:gd name="T50" fmla="*/ 2491 w 2491"/>
                <a:gd name="T51" fmla="*/ 97 h 590"/>
                <a:gd name="T52" fmla="*/ 2489 w 2491"/>
                <a:gd name="T53" fmla="*/ 78 h 590"/>
                <a:gd name="T54" fmla="*/ 2484 w 2491"/>
                <a:gd name="T55" fmla="*/ 60 h 590"/>
                <a:gd name="T56" fmla="*/ 2474 w 2491"/>
                <a:gd name="T57" fmla="*/ 43 h 590"/>
                <a:gd name="T58" fmla="*/ 2462 w 2491"/>
                <a:gd name="T59" fmla="*/ 29 h 590"/>
                <a:gd name="T60" fmla="*/ 2448 w 2491"/>
                <a:gd name="T61" fmla="*/ 17 h 590"/>
                <a:gd name="T62" fmla="*/ 2432 w 2491"/>
                <a:gd name="T63" fmla="*/ 7 h 590"/>
                <a:gd name="T64" fmla="*/ 2413 w 2491"/>
                <a:gd name="T65" fmla="*/ 3 h 590"/>
                <a:gd name="T66" fmla="*/ 2391 w 2491"/>
                <a:gd name="T67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91" h="590">
                  <a:moveTo>
                    <a:pt x="100" y="0"/>
                  </a:moveTo>
                  <a:lnTo>
                    <a:pt x="90" y="0"/>
                  </a:lnTo>
                  <a:lnTo>
                    <a:pt x="81" y="3"/>
                  </a:lnTo>
                  <a:lnTo>
                    <a:pt x="71" y="5"/>
                  </a:lnTo>
                  <a:lnTo>
                    <a:pt x="62" y="7"/>
                  </a:lnTo>
                  <a:lnTo>
                    <a:pt x="52" y="12"/>
                  </a:lnTo>
                  <a:lnTo>
                    <a:pt x="45" y="17"/>
                  </a:lnTo>
                  <a:lnTo>
                    <a:pt x="38" y="22"/>
                  </a:lnTo>
                  <a:lnTo>
                    <a:pt x="31" y="29"/>
                  </a:lnTo>
                  <a:lnTo>
                    <a:pt x="24" y="36"/>
                  </a:lnTo>
                  <a:lnTo>
                    <a:pt x="16" y="43"/>
                  </a:lnTo>
                  <a:lnTo>
                    <a:pt x="12" y="52"/>
                  </a:lnTo>
                  <a:lnTo>
                    <a:pt x="9" y="60"/>
                  </a:lnTo>
                  <a:lnTo>
                    <a:pt x="5" y="69"/>
                  </a:lnTo>
                  <a:lnTo>
                    <a:pt x="2" y="78"/>
                  </a:lnTo>
                  <a:lnTo>
                    <a:pt x="2" y="88"/>
                  </a:lnTo>
                  <a:lnTo>
                    <a:pt x="0" y="97"/>
                  </a:lnTo>
                  <a:lnTo>
                    <a:pt x="0" y="493"/>
                  </a:lnTo>
                  <a:lnTo>
                    <a:pt x="2" y="502"/>
                  </a:lnTo>
                  <a:lnTo>
                    <a:pt x="2" y="512"/>
                  </a:lnTo>
                  <a:lnTo>
                    <a:pt x="5" y="521"/>
                  </a:lnTo>
                  <a:lnTo>
                    <a:pt x="9" y="531"/>
                  </a:lnTo>
                  <a:lnTo>
                    <a:pt x="12" y="540"/>
                  </a:lnTo>
                  <a:lnTo>
                    <a:pt x="16" y="547"/>
                  </a:lnTo>
                  <a:lnTo>
                    <a:pt x="24" y="555"/>
                  </a:lnTo>
                  <a:lnTo>
                    <a:pt x="31" y="562"/>
                  </a:lnTo>
                  <a:lnTo>
                    <a:pt x="38" y="569"/>
                  </a:lnTo>
                  <a:lnTo>
                    <a:pt x="45" y="573"/>
                  </a:lnTo>
                  <a:lnTo>
                    <a:pt x="52" y="578"/>
                  </a:lnTo>
                  <a:lnTo>
                    <a:pt x="62" y="583"/>
                  </a:lnTo>
                  <a:lnTo>
                    <a:pt x="71" y="585"/>
                  </a:lnTo>
                  <a:lnTo>
                    <a:pt x="81" y="588"/>
                  </a:lnTo>
                  <a:lnTo>
                    <a:pt x="90" y="590"/>
                  </a:lnTo>
                  <a:lnTo>
                    <a:pt x="100" y="590"/>
                  </a:lnTo>
                  <a:lnTo>
                    <a:pt x="2391" y="590"/>
                  </a:lnTo>
                  <a:lnTo>
                    <a:pt x="2403" y="590"/>
                  </a:lnTo>
                  <a:lnTo>
                    <a:pt x="2413" y="588"/>
                  </a:lnTo>
                  <a:lnTo>
                    <a:pt x="2422" y="585"/>
                  </a:lnTo>
                  <a:lnTo>
                    <a:pt x="2432" y="583"/>
                  </a:lnTo>
                  <a:lnTo>
                    <a:pt x="2439" y="578"/>
                  </a:lnTo>
                  <a:lnTo>
                    <a:pt x="2448" y="573"/>
                  </a:lnTo>
                  <a:lnTo>
                    <a:pt x="2455" y="569"/>
                  </a:lnTo>
                  <a:lnTo>
                    <a:pt x="2462" y="562"/>
                  </a:lnTo>
                  <a:lnTo>
                    <a:pt x="2470" y="555"/>
                  </a:lnTo>
                  <a:lnTo>
                    <a:pt x="2474" y="547"/>
                  </a:lnTo>
                  <a:lnTo>
                    <a:pt x="2479" y="540"/>
                  </a:lnTo>
                  <a:lnTo>
                    <a:pt x="2484" y="531"/>
                  </a:lnTo>
                  <a:lnTo>
                    <a:pt x="2486" y="521"/>
                  </a:lnTo>
                  <a:lnTo>
                    <a:pt x="2489" y="512"/>
                  </a:lnTo>
                  <a:lnTo>
                    <a:pt x="2491" y="502"/>
                  </a:lnTo>
                  <a:lnTo>
                    <a:pt x="2491" y="493"/>
                  </a:lnTo>
                  <a:lnTo>
                    <a:pt x="2491" y="97"/>
                  </a:lnTo>
                  <a:lnTo>
                    <a:pt x="2491" y="88"/>
                  </a:lnTo>
                  <a:lnTo>
                    <a:pt x="2489" y="78"/>
                  </a:lnTo>
                  <a:lnTo>
                    <a:pt x="2486" y="69"/>
                  </a:lnTo>
                  <a:lnTo>
                    <a:pt x="2484" y="60"/>
                  </a:lnTo>
                  <a:lnTo>
                    <a:pt x="2479" y="52"/>
                  </a:lnTo>
                  <a:lnTo>
                    <a:pt x="2474" y="43"/>
                  </a:lnTo>
                  <a:lnTo>
                    <a:pt x="2470" y="36"/>
                  </a:lnTo>
                  <a:lnTo>
                    <a:pt x="2462" y="29"/>
                  </a:lnTo>
                  <a:lnTo>
                    <a:pt x="2455" y="22"/>
                  </a:lnTo>
                  <a:lnTo>
                    <a:pt x="2448" y="17"/>
                  </a:lnTo>
                  <a:lnTo>
                    <a:pt x="2439" y="12"/>
                  </a:lnTo>
                  <a:lnTo>
                    <a:pt x="2432" y="7"/>
                  </a:lnTo>
                  <a:lnTo>
                    <a:pt x="2422" y="5"/>
                  </a:lnTo>
                  <a:lnTo>
                    <a:pt x="2413" y="3"/>
                  </a:lnTo>
                  <a:lnTo>
                    <a:pt x="2403" y="0"/>
                  </a:lnTo>
                  <a:lnTo>
                    <a:pt x="2391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4293589" y="3869849"/>
              <a:ext cx="5099155" cy="936625"/>
            </a:xfrm>
            <a:custGeom>
              <a:avLst/>
              <a:gdLst>
                <a:gd name="T0" fmla="*/ 90 w 2491"/>
                <a:gd name="T1" fmla="*/ 0 h 590"/>
                <a:gd name="T2" fmla="*/ 71 w 2491"/>
                <a:gd name="T3" fmla="*/ 5 h 590"/>
                <a:gd name="T4" fmla="*/ 52 w 2491"/>
                <a:gd name="T5" fmla="*/ 12 h 590"/>
                <a:gd name="T6" fmla="*/ 38 w 2491"/>
                <a:gd name="T7" fmla="*/ 22 h 590"/>
                <a:gd name="T8" fmla="*/ 24 w 2491"/>
                <a:gd name="T9" fmla="*/ 36 h 590"/>
                <a:gd name="T10" fmla="*/ 12 w 2491"/>
                <a:gd name="T11" fmla="*/ 52 h 590"/>
                <a:gd name="T12" fmla="*/ 5 w 2491"/>
                <a:gd name="T13" fmla="*/ 69 h 590"/>
                <a:gd name="T14" fmla="*/ 2 w 2491"/>
                <a:gd name="T15" fmla="*/ 88 h 590"/>
                <a:gd name="T16" fmla="*/ 0 w 2491"/>
                <a:gd name="T17" fmla="*/ 493 h 590"/>
                <a:gd name="T18" fmla="*/ 2 w 2491"/>
                <a:gd name="T19" fmla="*/ 512 h 590"/>
                <a:gd name="T20" fmla="*/ 9 w 2491"/>
                <a:gd name="T21" fmla="*/ 531 h 590"/>
                <a:gd name="T22" fmla="*/ 16 w 2491"/>
                <a:gd name="T23" fmla="*/ 547 h 590"/>
                <a:gd name="T24" fmla="*/ 31 w 2491"/>
                <a:gd name="T25" fmla="*/ 562 h 590"/>
                <a:gd name="T26" fmla="*/ 45 w 2491"/>
                <a:gd name="T27" fmla="*/ 573 h 590"/>
                <a:gd name="T28" fmla="*/ 62 w 2491"/>
                <a:gd name="T29" fmla="*/ 583 h 590"/>
                <a:gd name="T30" fmla="*/ 81 w 2491"/>
                <a:gd name="T31" fmla="*/ 588 h 590"/>
                <a:gd name="T32" fmla="*/ 100 w 2491"/>
                <a:gd name="T33" fmla="*/ 590 h 590"/>
                <a:gd name="T34" fmla="*/ 2403 w 2491"/>
                <a:gd name="T35" fmla="*/ 590 h 590"/>
                <a:gd name="T36" fmla="*/ 2422 w 2491"/>
                <a:gd name="T37" fmla="*/ 585 h 590"/>
                <a:gd name="T38" fmla="*/ 2439 w 2491"/>
                <a:gd name="T39" fmla="*/ 578 h 590"/>
                <a:gd name="T40" fmla="*/ 2455 w 2491"/>
                <a:gd name="T41" fmla="*/ 569 h 590"/>
                <a:gd name="T42" fmla="*/ 2470 w 2491"/>
                <a:gd name="T43" fmla="*/ 555 h 590"/>
                <a:gd name="T44" fmla="*/ 2479 w 2491"/>
                <a:gd name="T45" fmla="*/ 540 h 590"/>
                <a:gd name="T46" fmla="*/ 2486 w 2491"/>
                <a:gd name="T47" fmla="*/ 521 h 590"/>
                <a:gd name="T48" fmla="*/ 2491 w 2491"/>
                <a:gd name="T49" fmla="*/ 502 h 590"/>
                <a:gd name="T50" fmla="*/ 2491 w 2491"/>
                <a:gd name="T51" fmla="*/ 97 h 590"/>
                <a:gd name="T52" fmla="*/ 2489 w 2491"/>
                <a:gd name="T53" fmla="*/ 78 h 590"/>
                <a:gd name="T54" fmla="*/ 2484 w 2491"/>
                <a:gd name="T55" fmla="*/ 60 h 590"/>
                <a:gd name="T56" fmla="*/ 2474 w 2491"/>
                <a:gd name="T57" fmla="*/ 43 h 590"/>
                <a:gd name="T58" fmla="*/ 2462 w 2491"/>
                <a:gd name="T59" fmla="*/ 29 h 590"/>
                <a:gd name="T60" fmla="*/ 2448 w 2491"/>
                <a:gd name="T61" fmla="*/ 17 h 590"/>
                <a:gd name="T62" fmla="*/ 2432 w 2491"/>
                <a:gd name="T63" fmla="*/ 7 h 590"/>
                <a:gd name="T64" fmla="*/ 2413 w 2491"/>
                <a:gd name="T65" fmla="*/ 3 h 590"/>
                <a:gd name="T66" fmla="*/ 2391 w 2491"/>
                <a:gd name="T67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91" h="590">
                  <a:moveTo>
                    <a:pt x="100" y="0"/>
                  </a:moveTo>
                  <a:lnTo>
                    <a:pt x="90" y="0"/>
                  </a:lnTo>
                  <a:lnTo>
                    <a:pt x="81" y="3"/>
                  </a:lnTo>
                  <a:lnTo>
                    <a:pt x="71" y="5"/>
                  </a:lnTo>
                  <a:lnTo>
                    <a:pt x="62" y="7"/>
                  </a:lnTo>
                  <a:lnTo>
                    <a:pt x="52" y="12"/>
                  </a:lnTo>
                  <a:lnTo>
                    <a:pt x="45" y="17"/>
                  </a:lnTo>
                  <a:lnTo>
                    <a:pt x="38" y="22"/>
                  </a:lnTo>
                  <a:lnTo>
                    <a:pt x="31" y="29"/>
                  </a:lnTo>
                  <a:lnTo>
                    <a:pt x="24" y="36"/>
                  </a:lnTo>
                  <a:lnTo>
                    <a:pt x="16" y="43"/>
                  </a:lnTo>
                  <a:lnTo>
                    <a:pt x="12" y="52"/>
                  </a:lnTo>
                  <a:lnTo>
                    <a:pt x="9" y="60"/>
                  </a:lnTo>
                  <a:lnTo>
                    <a:pt x="5" y="69"/>
                  </a:lnTo>
                  <a:lnTo>
                    <a:pt x="2" y="78"/>
                  </a:lnTo>
                  <a:lnTo>
                    <a:pt x="2" y="88"/>
                  </a:lnTo>
                  <a:lnTo>
                    <a:pt x="0" y="97"/>
                  </a:lnTo>
                  <a:lnTo>
                    <a:pt x="0" y="493"/>
                  </a:lnTo>
                  <a:lnTo>
                    <a:pt x="2" y="502"/>
                  </a:lnTo>
                  <a:lnTo>
                    <a:pt x="2" y="512"/>
                  </a:lnTo>
                  <a:lnTo>
                    <a:pt x="5" y="521"/>
                  </a:lnTo>
                  <a:lnTo>
                    <a:pt x="9" y="531"/>
                  </a:lnTo>
                  <a:lnTo>
                    <a:pt x="12" y="540"/>
                  </a:lnTo>
                  <a:lnTo>
                    <a:pt x="16" y="547"/>
                  </a:lnTo>
                  <a:lnTo>
                    <a:pt x="24" y="555"/>
                  </a:lnTo>
                  <a:lnTo>
                    <a:pt x="31" y="562"/>
                  </a:lnTo>
                  <a:lnTo>
                    <a:pt x="38" y="569"/>
                  </a:lnTo>
                  <a:lnTo>
                    <a:pt x="45" y="573"/>
                  </a:lnTo>
                  <a:lnTo>
                    <a:pt x="52" y="578"/>
                  </a:lnTo>
                  <a:lnTo>
                    <a:pt x="62" y="583"/>
                  </a:lnTo>
                  <a:lnTo>
                    <a:pt x="71" y="585"/>
                  </a:lnTo>
                  <a:lnTo>
                    <a:pt x="81" y="588"/>
                  </a:lnTo>
                  <a:lnTo>
                    <a:pt x="90" y="590"/>
                  </a:lnTo>
                  <a:lnTo>
                    <a:pt x="100" y="590"/>
                  </a:lnTo>
                  <a:lnTo>
                    <a:pt x="2391" y="590"/>
                  </a:lnTo>
                  <a:lnTo>
                    <a:pt x="2403" y="590"/>
                  </a:lnTo>
                  <a:lnTo>
                    <a:pt x="2413" y="588"/>
                  </a:lnTo>
                  <a:lnTo>
                    <a:pt x="2422" y="585"/>
                  </a:lnTo>
                  <a:lnTo>
                    <a:pt x="2432" y="583"/>
                  </a:lnTo>
                  <a:lnTo>
                    <a:pt x="2439" y="578"/>
                  </a:lnTo>
                  <a:lnTo>
                    <a:pt x="2448" y="573"/>
                  </a:lnTo>
                  <a:lnTo>
                    <a:pt x="2455" y="569"/>
                  </a:lnTo>
                  <a:lnTo>
                    <a:pt x="2462" y="562"/>
                  </a:lnTo>
                  <a:lnTo>
                    <a:pt x="2470" y="555"/>
                  </a:lnTo>
                  <a:lnTo>
                    <a:pt x="2474" y="547"/>
                  </a:lnTo>
                  <a:lnTo>
                    <a:pt x="2479" y="540"/>
                  </a:lnTo>
                  <a:lnTo>
                    <a:pt x="2484" y="531"/>
                  </a:lnTo>
                  <a:lnTo>
                    <a:pt x="2486" y="521"/>
                  </a:lnTo>
                  <a:lnTo>
                    <a:pt x="2489" y="512"/>
                  </a:lnTo>
                  <a:lnTo>
                    <a:pt x="2491" y="502"/>
                  </a:lnTo>
                  <a:lnTo>
                    <a:pt x="2491" y="493"/>
                  </a:lnTo>
                  <a:lnTo>
                    <a:pt x="2491" y="97"/>
                  </a:lnTo>
                  <a:lnTo>
                    <a:pt x="2491" y="88"/>
                  </a:lnTo>
                  <a:lnTo>
                    <a:pt x="2489" y="78"/>
                  </a:lnTo>
                  <a:lnTo>
                    <a:pt x="2486" y="69"/>
                  </a:lnTo>
                  <a:lnTo>
                    <a:pt x="2484" y="60"/>
                  </a:lnTo>
                  <a:lnTo>
                    <a:pt x="2479" y="52"/>
                  </a:lnTo>
                  <a:lnTo>
                    <a:pt x="2474" y="43"/>
                  </a:lnTo>
                  <a:lnTo>
                    <a:pt x="2470" y="36"/>
                  </a:lnTo>
                  <a:lnTo>
                    <a:pt x="2462" y="29"/>
                  </a:lnTo>
                  <a:lnTo>
                    <a:pt x="2455" y="22"/>
                  </a:lnTo>
                  <a:lnTo>
                    <a:pt x="2448" y="17"/>
                  </a:lnTo>
                  <a:lnTo>
                    <a:pt x="2439" y="12"/>
                  </a:lnTo>
                  <a:lnTo>
                    <a:pt x="2432" y="7"/>
                  </a:lnTo>
                  <a:lnTo>
                    <a:pt x="2422" y="5"/>
                  </a:lnTo>
                  <a:lnTo>
                    <a:pt x="2413" y="3"/>
                  </a:lnTo>
                  <a:lnTo>
                    <a:pt x="2403" y="0"/>
                  </a:lnTo>
                  <a:lnTo>
                    <a:pt x="2391" y="0"/>
                  </a:lnTo>
                  <a:lnTo>
                    <a:pt x="10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5731241" y="4152423"/>
              <a:ext cx="223779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Integrated Clinical Data Warehouse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6173796" y="4362083"/>
              <a:ext cx="122309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(HIW, CG, HCN etc.)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 noEditPoints="1"/>
            </p:cNvSpPr>
            <p:nvPr/>
          </p:nvSpPr>
          <p:spPr bwMode="auto">
            <a:xfrm>
              <a:off x="5272070" y="4806474"/>
              <a:ext cx="85975" cy="414337"/>
            </a:xfrm>
            <a:custGeom>
              <a:avLst/>
              <a:gdLst>
                <a:gd name="T0" fmla="*/ 16 w 42"/>
                <a:gd name="T1" fmla="*/ 256 h 261"/>
                <a:gd name="T2" fmla="*/ 16 w 42"/>
                <a:gd name="T3" fmla="*/ 38 h 261"/>
                <a:gd name="T4" fmla="*/ 16 w 42"/>
                <a:gd name="T5" fmla="*/ 36 h 261"/>
                <a:gd name="T6" fmla="*/ 19 w 42"/>
                <a:gd name="T7" fmla="*/ 36 h 261"/>
                <a:gd name="T8" fmla="*/ 21 w 42"/>
                <a:gd name="T9" fmla="*/ 33 h 261"/>
                <a:gd name="T10" fmla="*/ 23 w 42"/>
                <a:gd name="T11" fmla="*/ 36 h 261"/>
                <a:gd name="T12" fmla="*/ 23 w 42"/>
                <a:gd name="T13" fmla="*/ 38 h 261"/>
                <a:gd name="T14" fmla="*/ 23 w 42"/>
                <a:gd name="T15" fmla="*/ 256 h 261"/>
                <a:gd name="T16" fmla="*/ 23 w 42"/>
                <a:gd name="T17" fmla="*/ 258 h 261"/>
                <a:gd name="T18" fmla="*/ 21 w 42"/>
                <a:gd name="T19" fmla="*/ 261 h 261"/>
                <a:gd name="T20" fmla="*/ 19 w 42"/>
                <a:gd name="T21" fmla="*/ 258 h 261"/>
                <a:gd name="T22" fmla="*/ 16 w 42"/>
                <a:gd name="T23" fmla="*/ 258 h 261"/>
                <a:gd name="T24" fmla="*/ 16 w 42"/>
                <a:gd name="T25" fmla="*/ 256 h 261"/>
                <a:gd name="T26" fmla="*/ 16 w 42"/>
                <a:gd name="T27" fmla="*/ 256 h 261"/>
                <a:gd name="T28" fmla="*/ 0 w 42"/>
                <a:gd name="T29" fmla="*/ 45 h 261"/>
                <a:gd name="T30" fmla="*/ 21 w 42"/>
                <a:gd name="T31" fmla="*/ 0 h 261"/>
                <a:gd name="T32" fmla="*/ 42 w 42"/>
                <a:gd name="T33" fmla="*/ 45 h 261"/>
                <a:gd name="T34" fmla="*/ 0 w 42"/>
                <a:gd name="T35" fmla="*/ 4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261">
                  <a:moveTo>
                    <a:pt x="16" y="256"/>
                  </a:moveTo>
                  <a:lnTo>
                    <a:pt x="16" y="38"/>
                  </a:lnTo>
                  <a:lnTo>
                    <a:pt x="16" y="36"/>
                  </a:lnTo>
                  <a:lnTo>
                    <a:pt x="19" y="36"/>
                  </a:lnTo>
                  <a:lnTo>
                    <a:pt x="21" y="33"/>
                  </a:lnTo>
                  <a:lnTo>
                    <a:pt x="23" y="36"/>
                  </a:lnTo>
                  <a:lnTo>
                    <a:pt x="23" y="38"/>
                  </a:lnTo>
                  <a:lnTo>
                    <a:pt x="23" y="256"/>
                  </a:lnTo>
                  <a:lnTo>
                    <a:pt x="23" y="258"/>
                  </a:lnTo>
                  <a:lnTo>
                    <a:pt x="21" y="261"/>
                  </a:lnTo>
                  <a:lnTo>
                    <a:pt x="19" y="258"/>
                  </a:lnTo>
                  <a:lnTo>
                    <a:pt x="16" y="258"/>
                  </a:lnTo>
                  <a:lnTo>
                    <a:pt x="16" y="256"/>
                  </a:lnTo>
                  <a:lnTo>
                    <a:pt x="16" y="256"/>
                  </a:lnTo>
                  <a:close/>
                  <a:moveTo>
                    <a:pt x="0" y="45"/>
                  </a:moveTo>
                  <a:lnTo>
                    <a:pt x="21" y="0"/>
                  </a:lnTo>
                  <a:lnTo>
                    <a:pt x="42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 noEditPoints="1"/>
            </p:cNvSpPr>
            <p:nvPr/>
          </p:nvSpPr>
          <p:spPr bwMode="auto">
            <a:xfrm>
              <a:off x="7990528" y="4795361"/>
              <a:ext cx="94163" cy="436562"/>
            </a:xfrm>
            <a:custGeom>
              <a:avLst/>
              <a:gdLst>
                <a:gd name="T0" fmla="*/ 19 w 46"/>
                <a:gd name="T1" fmla="*/ 270 h 275"/>
                <a:gd name="T2" fmla="*/ 19 w 46"/>
                <a:gd name="T3" fmla="*/ 38 h 275"/>
                <a:gd name="T4" fmla="*/ 19 w 46"/>
                <a:gd name="T5" fmla="*/ 35 h 275"/>
                <a:gd name="T6" fmla="*/ 22 w 46"/>
                <a:gd name="T7" fmla="*/ 35 h 275"/>
                <a:gd name="T8" fmla="*/ 22 w 46"/>
                <a:gd name="T9" fmla="*/ 33 h 275"/>
                <a:gd name="T10" fmla="*/ 24 w 46"/>
                <a:gd name="T11" fmla="*/ 33 h 275"/>
                <a:gd name="T12" fmla="*/ 24 w 46"/>
                <a:gd name="T13" fmla="*/ 33 h 275"/>
                <a:gd name="T14" fmla="*/ 27 w 46"/>
                <a:gd name="T15" fmla="*/ 35 h 275"/>
                <a:gd name="T16" fmla="*/ 27 w 46"/>
                <a:gd name="T17" fmla="*/ 38 h 275"/>
                <a:gd name="T18" fmla="*/ 27 w 46"/>
                <a:gd name="T19" fmla="*/ 270 h 275"/>
                <a:gd name="T20" fmla="*/ 27 w 46"/>
                <a:gd name="T21" fmla="*/ 272 h 275"/>
                <a:gd name="T22" fmla="*/ 24 w 46"/>
                <a:gd name="T23" fmla="*/ 275 h 275"/>
                <a:gd name="T24" fmla="*/ 22 w 46"/>
                <a:gd name="T25" fmla="*/ 272 h 275"/>
                <a:gd name="T26" fmla="*/ 19 w 46"/>
                <a:gd name="T27" fmla="*/ 272 h 275"/>
                <a:gd name="T28" fmla="*/ 19 w 46"/>
                <a:gd name="T29" fmla="*/ 270 h 275"/>
                <a:gd name="T30" fmla="*/ 19 w 46"/>
                <a:gd name="T31" fmla="*/ 270 h 275"/>
                <a:gd name="T32" fmla="*/ 0 w 46"/>
                <a:gd name="T33" fmla="*/ 45 h 275"/>
                <a:gd name="T34" fmla="*/ 24 w 46"/>
                <a:gd name="T35" fmla="*/ 0 h 275"/>
                <a:gd name="T36" fmla="*/ 46 w 46"/>
                <a:gd name="T37" fmla="*/ 45 h 275"/>
                <a:gd name="T38" fmla="*/ 0 w 46"/>
                <a:gd name="T39" fmla="*/ 4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275">
                  <a:moveTo>
                    <a:pt x="19" y="270"/>
                  </a:moveTo>
                  <a:lnTo>
                    <a:pt x="19" y="38"/>
                  </a:lnTo>
                  <a:lnTo>
                    <a:pt x="19" y="35"/>
                  </a:lnTo>
                  <a:lnTo>
                    <a:pt x="22" y="35"/>
                  </a:lnTo>
                  <a:lnTo>
                    <a:pt x="22" y="33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27" y="35"/>
                  </a:lnTo>
                  <a:lnTo>
                    <a:pt x="27" y="38"/>
                  </a:lnTo>
                  <a:lnTo>
                    <a:pt x="27" y="270"/>
                  </a:lnTo>
                  <a:lnTo>
                    <a:pt x="27" y="272"/>
                  </a:lnTo>
                  <a:lnTo>
                    <a:pt x="24" y="275"/>
                  </a:lnTo>
                  <a:lnTo>
                    <a:pt x="22" y="272"/>
                  </a:lnTo>
                  <a:lnTo>
                    <a:pt x="19" y="272"/>
                  </a:lnTo>
                  <a:lnTo>
                    <a:pt x="19" y="270"/>
                  </a:lnTo>
                  <a:lnTo>
                    <a:pt x="19" y="270"/>
                  </a:lnTo>
                  <a:close/>
                  <a:moveTo>
                    <a:pt x="0" y="45"/>
                  </a:moveTo>
                  <a:lnTo>
                    <a:pt x="24" y="0"/>
                  </a:lnTo>
                  <a:lnTo>
                    <a:pt x="46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 noEditPoints="1"/>
            </p:cNvSpPr>
            <p:nvPr/>
          </p:nvSpPr>
          <p:spPr bwMode="auto">
            <a:xfrm>
              <a:off x="7972104" y="2410936"/>
              <a:ext cx="92116" cy="342900"/>
            </a:xfrm>
            <a:custGeom>
              <a:avLst/>
              <a:gdLst>
                <a:gd name="T0" fmla="*/ 26 w 45"/>
                <a:gd name="T1" fmla="*/ 36 h 216"/>
                <a:gd name="T2" fmla="*/ 26 w 45"/>
                <a:gd name="T3" fmla="*/ 180 h 216"/>
                <a:gd name="T4" fmla="*/ 19 w 45"/>
                <a:gd name="T5" fmla="*/ 180 h 216"/>
                <a:gd name="T6" fmla="*/ 19 w 45"/>
                <a:gd name="T7" fmla="*/ 36 h 216"/>
                <a:gd name="T8" fmla="*/ 26 w 45"/>
                <a:gd name="T9" fmla="*/ 36 h 216"/>
                <a:gd name="T10" fmla="*/ 0 w 45"/>
                <a:gd name="T11" fmla="*/ 43 h 216"/>
                <a:gd name="T12" fmla="*/ 24 w 45"/>
                <a:gd name="T13" fmla="*/ 0 h 216"/>
                <a:gd name="T14" fmla="*/ 45 w 45"/>
                <a:gd name="T15" fmla="*/ 43 h 216"/>
                <a:gd name="T16" fmla="*/ 0 w 45"/>
                <a:gd name="T17" fmla="*/ 43 h 216"/>
                <a:gd name="T18" fmla="*/ 45 w 45"/>
                <a:gd name="T19" fmla="*/ 173 h 216"/>
                <a:gd name="T20" fmla="*/ 24 w 45"/>
                <a:gd name="T21" fmla="*/ 216 h 216"/>
                <a:gd name="T22" fmla="*/ 0 w 45"/>
                <a:gd name="T23" fmla="*/ 173 h 216"/>
                <a:gd name="T24" fmla="*/ 45 w 45"/>
                <a:gd name="T25" fmla="*/ 17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216">
                  <a:moveTo>
                    <a:pt x="26" y="36"/>
                  </a:moveTo>
                  <a:lnTo>
                    <a:pt x="26" y="180"/>
                  </a:lnTo>
                  <a:lnTo>
                    <a:pt x="19" y="180"/>
                  </a:lnTo>
                  <a:lnTo>
                    <a:pt x="19" y="36"/>
                  </a:lnTo>
                  <a:lnTo>
                    <a:pt x="26" y="36"/>
                  </a:lnTo>
                  <a:close/>
                  <a:moveTo>
                    <a:pt x="0" y="43"/>
                  </a:moveTo>
                  <a:lnTo>
                    <a:pt x="24" y="0"/>
                  </a:lnTo>
                  <a:lnTo>
                    <a:pt x="45" y="43"/>
                  </a:lnTo>
                  <a:lnTo>
                    <a:pt x="0" y="43"/>
                  </a:lnTo>
                  <a:close/>
                  <a:moveTo>
                    <a:pt x="45" y="173"/>
                  </a:moveTo>
                  <a:lnTo>
                    <a:pt x="24" y="216"/>
                  </a:lnTo>
                  <a:lnTo>
                    <a:pt x="0" y="173"/>
                  </a:lnTo>
                  <a:lnTo>
                    <a:pt x="45" y="17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7237220" y="1264761"/>
              <a:ext cx="2198512" cy="714375"/>
            </a:xfrm>
            <a:custGeom>
              <a:avLst/>
              <a:gdLst>
                <a:gd name="T0" fmla="*/ 76 w 1074"/>
                <a:gd name="T1" fmla="*/ 0 h 450"/>
                <a:gd name="T2" fmla="*/ 66 w 1074"/>
                <a:gd name="T3" fmla="*/ 0 h 450"/>
                <a:gd name="T4" fmla="*/ 59 w 1074"/>
                <a:gd name="T5" fmla="*/ 2 h 450"/>
                <a:gd name="T6" fmla="*/ 52 w 1074"/>
                <a:gd name="T7" fmla="*/ 5 h 450"/>
                <a:gd name="T8" fmla="*/ 45 w 1074"/>
                <a:gd name="T9" fmla="*/ 7 h 450"/>
                <a:gd name="T10" fmla="*/ 38 w 1074"/>
                <a:gd name="T11" fmla="*/ 9 h 450"/>
                <a:gd name="T12" fmla="*/ 33 w 1074"/>
                <a:gd name="T13" fmla="*/ 14 h 450"/>
                <a:gd name="T14" fmla="*/ 21 w 1074"/>
                <a:gd name="T15" fmla="*/ 24 h 450"/>
                <a:gd name="T16" fmla="*/ 12 w 1074"/>
                <a:gd name="T17" fmla="*/ 33 h 450"/>
                <a:gd name="T18" fmla="*/ 9 w 1074"/>
                <a:gd name="T19" fmla="*/ 40 h 450"/>
                <a:gd name="T20" fmla="*/ 5 w 1074"/>
                <a:gd name="T21" fmla="*/ 47 h 450"/>
                <a:gd name="T22" fmla="*/ 2 w 1074"/>
                <a:gd name="T23" fmla="*/ 54 h 450"/>
                <a:gd name="T24" fmla="*/ 2 w 1074"/>
                <a:gd name="T25" fmla="*/ 62 h 450"/>
                <a:gd name="T26" fmla="*/ 0 w 1074"/>
                <a:gd name="T27" fmla="*/ 69 h 450"/>
                <a:gd name="T28" fmla="*/ 0 w 1074"/>
                <a:gd name="T29" fmla="*/ 76 h 450"/>
                <a:gd name="T30" fmla="*/ 0 w 1074"/>
                <a:gd name="T31" fmla="*/ 374 h 450"/>
                <a:gd name="T32" fmla="*/ 0 w 1074"/>
                <a:gd name="T33" fmla="*/ 384 h 450"/>
                <a:gd name="T34" fmla="*/ 2 w 1074"/>
                <a:gd name="T35" fmla="*/ 391 h 450"/>
                <a:gd name="T36" fmla="*/ 2 w 1074"/>
                <a:gd name="T37" fmla="*/ 398 h 450"/>
                <a:gd name="T38" fmla="*/ 5 w 1074"/>
                <a:gd name="T39" fmla="*/ 405 h 450"/>
                <a:gd name="T40" fmla="*/ 9 w 1074"/>
                <a:gd name="T41" fmla="*/ 410 h 450"/>
                <a:gd name="T42" fmla="*/ 12 w 1074"/>
                <a:gd name="T43" fmla="*/ 417 h 450"/>
                <a:gd name="T44" fmla="*/ 21 w 1074"/>
                <a:gd name="T45" fmla="*/ 429 h 450"/>
                <a:gd name="T46" fmla="*/ 33 w 1074"/>
                <a:gd name="T47" fmla="*/ 438 h 450"/>
                <a:gd name="T48" fmla="*/ 38 w 1074"/>
                <a:gd name="T49" fmla="*/ 440 h 450"/>
                <a:gd name="T50" fmla="*/ 45 w 1074"/>
                <a:gd name="T51" fmla="*/ 445 h 450"/>
                <a:gd name="T52" fmla="*/ 52 w 1074"/>
                <a:gd name="T53" fmla="*/ 448 h 450"/>
                <a:gd name="T54" fmla="*/ 59 w 1074"/>
                <a:gd name="T55" fmla="*/ 448 h 450"/>
                <a:gd name="T56" fmla="*/ 66 w 1074"/>
                <a:gd name="T57" fmla="*/ 450 h 450"/>
                <a:gd name="T58" fmla="*/ 76 w 1074"/>
                <a:gd name="T59" fmla="*/ 450 h 450"/>
                <a:gd name="T60" fmla="*/ 1001 w 1074"/>
                <a:gd name="T61" fmla="*/ 450 h 450"/>
                <a:gd name="T62" fmla="*/ 1008 w 1074"/>
                <a:gd name="T63" fmla="*/ 450 h 450"/>
                <a:gd name="T64" fmla="*/ 1015 w 1074"/>
                <a:gd name="T65" fmla="*/ 448 h 450"/>
                <a:gd name="T66" fmla="*/ 1022 w 1074"/>
                <a:gd name="T67" fmla="*/ 448 h 450"/>
                <a:gd name="T68" fmla="*/ 1029 w 1074"/>
                <a:gd name="T69" fmla="*/ 445 h 450"/>
                <a:gd name="T70" fmla="*/ 1036 w 1074"/>
                <a:gd name="T71" fmla="*/ 440 h 450"/>
                <a:gd name="T72" fmla="*/ 1041 w 1074"/>
                <a:gd name="T73" fmla="*/ 438 h 450"/>
                <a:gd name="T74" fmla="*/ 1053 w 1074"/>
                <a:gd name="T75" fmla="*/ 429 h 450"/>
                <a:gd name="T76" fmla="*/ 1063 w 1074"/>
                <a:gd name="T77" fmla="*/ 417 h 450"/>
                <a:gd name="T78" fmla="*/ 1067 w 1074"/>
                <a:gd name="T79" fmla="*/ 410 h 450"/>
                <a:gd name="T80" fmla="*/ 1070 w 1074"/>
                <a:gd name="T81" fmla="*/ 405 h 450"/>
                <a:gd name="T82" fmla="*/ 1072 w 1074"/>
                <a:gd name="T83" fmla="*/ 398 h 450"/>
                <a:gd name="T84" fmla="*/ 1074 w 1074"/>
                <a:gd name="T85" fmla="*/ 391 h 450"/>
                <a:gd name="T86" fmla="*/ 1074 w 1074"/>
                <a:gd name="T87" fmla="*/ 384 h 450"/>
                <a:gd name="T88" fmla="*/ 1074 w 1074"/>
                <a:gd name="T89" fmla="*/ 374 h 450"/>
                <a:gd name="T90" fmla="*/ 1074 w 1074"/>
                <a:gd name="T91" fmla="*/ 76 h 450"/>
                <a:gd name="T92" fmla="*/ 1074 w 1074"/>
                <a:gd name="T93" fmla="*/ 69 h 450"/>
                <a:gd name="T94" fmla="*/ 1074 w 1074"/>
                <a:gd name="T95" fmla="*/ 62 h 450"/>
                <a:gd name="T96" fmla="*/ 1072 w 1074"/>
                <a:gd name="T97" fmla="*/ 54 h 450"/>
                <a:gd name="T98" fmla="*/ 1070 w 1074"/>
                <a:gd name="T99" fmla="*/ 47 h 450"/>
                <a:gd name="T100" fmla="*/ 1067 w 1074"/>
                <a:gd name="T101" fmla="*/ 40 h 450"/>
                <a:gd name="T102" fmla="*/ 1063 w 1074"/>
                <a:gd name="T103" fmla="*/ 33 h 450"/>
                <a:gd name="T104" fmla="*/ 1053 w 1074"/>
                <a:gd name="T105" fmla="*/ 24 h 450"/>
                <a:gd name="T106" fmla="*/ 1041 w 1074"/>
                <a:gd name="T107" fmla="*/ 14 h 450"/>
                <a:gd name="T108" fmla="*/ 1036 w 1074"/>
                <a:gd name="T109" fmla="*/ 9 h 450"/>
                <a:gd name="T110" fmla="*/ 1029 w 1074"/>
                <a:gd name="T111" fmla="*/ 7 h 450"/>
                <a:gd name="T112" fmla="*/ 1022 w 1074"/>
                <a:gd name="T113" fmla="*/ 5 h 450"/>
                <a:gd name="T114" fmla="*/ 1015 w 1074"/>
                <a:gd name="T115" fmla="*/ 2 h 450"/>
                <a:gd name="T116" fmla="*/ 1008 w 1074"/>
                <a:gd name="T117" fmla="*/ 0 h 450"/>
                <a:gd name="T118" fmla="*/ 1001 w 1074"/>
                <a:gd name="T119" fmla="*/ 0 h 450"/>
                <a:gd name="T120" fmla="*/ 76 w 1074"/>
                <a:gd name="T121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74" h="450">
                  <a:moveTo>
                    <a:pt x="76" y="0"/>
                  </a:moveTo>
                  <a:lnTo>
                    <a:pt x="66" y="0"/>
                  </a:lnTo>
                  <a:lnTo>
                    <a:pt x="59" y="2"/>
                  </a:lnTo>
                  <a:lnTo>
                    <a:pt x="52" y="5"/>
                  </a:lnTo>
                  <a:lnTo>
                    <a:pt x="45" y="7"/>
                  </a:lnTo>
                  <a:lnTo>
                    <a:pt x="38" y="9"/>
                  </a:lnTo>
                  <a:lnTo>
                    <a:pt x="33" y="14"/>
                  </a:lnTo>
                  <a:lnTo>
                    <a:pt x="21" y="24"/>
                  </a:lnTo>
                  <a:lnTo>
                    <a:pt x="12" y="33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2" y="54"/>
                  </a:lnTo>
                  <a:lnTo>
                    <a:pt x="2" y="62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0" y="374"/>
                  </a:lnTo>
                  <a:lnTo>
                    <a:pt x="0" y="384"/>
                  </a:lnTo>
                  <a:lnTo>
                    <a:pt x="2" y="391"/>
                  </a:lnTo>
                  <a:lnTo>
                    <a:pt x="2" y="398"/>
                  </a:lnTo>
                  <a:lnTo>
                    <a:pt x="5" y="405"/>
                  </a:lnTo>
                  <a:lnTo>
                    <a:pt x="9" y="410"/>
                  </a:lnTo>
                  <a:lnTo>
                    <a:pt x="12" y="417"/>
                  </a:lnTo>
                  <a:lnTo>
                    <a:pt x="21" y="429"/>
                  </a:lnTo>
                  <a:lnTo>
                    <a:pt x="33" y="438"/>
                  </a:lnTo>
                  <a:lnTo>
                    <a:pt x="38" y="440"/>
                  </a:lnTo>
                  <a:lnTo>
                    <a:pt x="45" y="445"/>
                  </a:lnTo>
                  <a:lnTo>
                    <a:pt x="52" y="448"/>
                  </a:lnTo>
                  <a:lnTo>
                    <a:pt x="59" y="448"/>
                  </a:lnTo>
                  <a:lnTo>
                    <a:pt x="66" y="450"/>
                  </a:lnTo>
                  <a:lnTo>
                    <a:pt x="76" y="450"/>
                  </a:lnTo>
                  <a:lnTo>
                    <a:pt x="1001" y="450"/>
                  </a:lnTo>
                  <a:lnTo>
                    <a:pt x="1008" y="450"/>
                  </a:lnTo>
                  <a:lnTo>
                    <a:pt x="1015" y="448"/>
                  </a:lnTo>
                  <a:lnTo>
                    <a:pt x="1022" y="448"/>
                  </a:lnTo>
                  <a:lnTo>
                    <a:pt x="1029" y="445"/>
                  </a:lnTo>
                  <a:lnTo>
                    <a:pt x="1036" y="440"/>
                  </a:lnTo>
                  <a:lnTo>
                    <a:pt x="1041" y="438"/>
                  </a:lnTo>
                  <a:lnTo>
                    <a:pt x="1053" y="429"/>
                  </a:lnTo>
                  <a:lnTo>
                    <a:pt x="1063" y="417"/>
                  </a:lnTo>
                  <a:lnTo>
                    <a:pt x="1067" y="410"/>
                  </a:lnTo>
                  <a:lnTo>
                    <a:pt x="1070" y="405"/>
                  </a:lnTo>
                  <a:lnTo>
                    <a:pt x="1072" y="398"/>
                  </a:lnTo>
                  <a:lnTo>
                    <a:pt x="1074" y="391"/>
                  </a:lnTo>
                  <a:lnTo>
                    <a:pt x="1074" y="384"/>
                  </a:lnTo>
                  <a:lnTo>
                    <a:pt x="1074" y="374"/>
                  </a:lnTo>
                  <a:lnTo>
                    <a:pt x="1074" y="76"/>
                  </a:lnTo>
                  <a:lnTo>
                    <a:pt x="1074" y="69"/>
                  </a:lnTo>
                  <a:lnTo>
                    <a:pt x="1074" y="62"/>
                  </a:lnTo>
                  <a:lnTo>
                    <a:pt x="1072" y="54"/>
                  </a:lnTo>
                  <a:lnTo>
                    <a:pt x="1070" y="47"/>
                  </a:lnTo>
                  <a:lnTo>
                    <a:pt x="1067" y="40"/>
                  </a:lnTo>
                  <a:lnTo>
                    <a:pt x="1063" y="33"/>
                  </a:lnTo>
                  <a:lnTo>
                    <a:pt x="1053" y="24"/>
                  </a:lnTo>
                  <a:lnTo>
                    <a:pt x="1041" y="14"/>
                  </a:lnTo>
                  <a:lnTo>
                    <a:pt x="1036" y="9"/>
                  </a:lnTo>
                  <a:lnTo>
                    <a:pt x="1029" y="7"/>
                  </a:lnTo>
                  <a:lnTo>
                    <a:pt x="1022" y="5"/>
                  </a:lnTo>
                  <a:lnTo>
                    <a:pt x="1015" y="2"/>
                  </a:lnTo>
                  <a:lnTo>
                    <a:pt x="1008" y="0"/>
                  </a:lnTo>
                  <a:lnTo>
                    <a:pt x="1001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7237220" y="1264761"/>
              <a:ext cx="2198512" cy="714375"/>
            </a:xfrm>
            <a:custGeom>
              <a:avLst/>
              <a:gdLst>
                <a:gd name="T0" fmla="*/ 76 w 1074"/>
                <a:gd name="T1" fmla="*/ 0 h 450"/>
                <a:gd name="T2" fmla="*/ 66 w 1074"/>
                <a:gd name="T3" fmla="*/ 0 h 450"/>
                <a:gd name="T4" fmla="*/ 59 w 1074"/>
                <a:gd name="T5" fmla="*/ 2 h 450"/>
                <a:gd name="T6" fmla="*/ 52 w 1074"/>
                <a:gd name="T7" fmla="*/ 5 h 450"/>
                <a:gd name="T8" fmla="*/ 45 w 1074"/>
                <a:gd name="T9" fmla="*/ 7 h 450"/>
                <a:gd name="T10" fmla="*/ 38 w 1074"/>
                <a:gd name="T11" fmla="*/ 9 h 450"/>
                <a:gd name="T12" fmla="*/ 33 w 1074"/>
                <a:gd name="T13" fmla="*/ 14 h 450"/>
                <a:gd name="T14" fmla="*/ 21 w 1074"/>
                <a:gd name="T15" fmla="*/ 24 h 450"/>
                <a:gd name="T16" fmla="*/ 12 w 1074"/>
                <a:gd name="T17" fmla="*/ 33 h 450"/>
                <a:gd name="T18" fmla="*/ 9 w 1074"/>
                <a:gd name="T19" fmla="*/ 40 h 450"/>
                <a:gd name="T20" fmla="*/ 5 w 1074"/>
                <a:gd name="T21" fmla="*/ 47 h 450"/>
                <a:gd name="T22" fmla="*/ 2 w 1074"/>
                <a:gd name="T23" fmla="*/ 54 h 450"/>
                <a:gd name="T24" fmla="*/ 2 w 1074"/>
                <a:gd name="T25" fmla="*/ 62 h 450"/>
                <a:gd name="T26" fmla="*/ 0 w 1074"/>
                <a:gd name="T27" fmla="*/ 69 h 450"/>
                <a:gd name="T28" fmla="*/ 0 w 1074"/>
                <a:gd name="T29" fmla="*/ 76 h 450"/>
                <a:gd name="T30" fmla="*/ 0 w 1074"/>
                <a:gd name="T31" fmla="*/ 374 h 450"/>
                <a:gd name="T32" fmla="*/ 0 w 1074"/>
                <a:gd name="T33" fmla="*/ 384 h 450"/>
                <a:gd name="T34" fmla="*/ 2 w 1074"/>
                <a:gd name="T35" fmla="*/ 391 h 450"/>
                <a:gd name="T36" fmla="*/ 2 w 1074"/>
                <a:gd name="T37" fmla="*/ 398 h 450"/>
                <a:gd name="T38" fmla="*/ 5 w 1074"/>
                <a:gd name="T39" fmla="*/ 405 h 450"/>
                <a:gd name="T40" fmla="*/ 9 w 1074"/>
                <a:gd name="T41" fmla="*/ 410 h 450"/>
                <a:gd name="T42" fmla="*/ 12 w 1074"/>
                <a:gd name="T43" fmla="*/ 417 h 450"/>
                <a:gd name="T44" fmla="*/ 21 w 1074"/>
                <a:gd name="T45" fmla="*/ 429 h 450"/>
                <a:gd name="T46" fmla="*/ 33 w 1074"/>
                <a:gd name="T47" fmla="*/ 438 h 450"/>
                <a:gd name="T48" fmla="*/ 38 w 1074"/>
                <a:gd name="T49" fmla="*/ 440 h 450"/>
                <a:gd name="T50" fmla="*/ 45 w 1074"/>
                <a:gd name="T51" fmla="*/ 445 h 450"/>
                <a:gd name="T52" fmla="*/ 52 w 1074"/>
                <a:gd name="T53" fmla="*/ 448 h 450"/>
                <a:gd name="T54" fmla="*/ 59 w 1074"/>
                <a:gd name="T55" fmla="*/ 448 h 450"/>
                <a:gd name="T56" fmla="*/ 66 w 1074"/>
                <a:gd name="T57" fmla="*/ 450 h 450"/>
                <a:gd name="T58" fmla="*/ 76 w 1074"/>
                <a:gd name="T59" fmla="*/ 450 h 450"/>
                <a:gd name="T60" fmla="*/ 1001 w 1074"/>
                <a:gd name="T61" fmla="*/ 450 h 450"/>
                <a:gd name="T62" fmla="*/ 1008 w 1074"/>
                <a:gd name="T63" fmla="*/ 450 h 450"/>
                <a:gd name="T64" fmla="*/ 1015 w 1074"/>
                <a:gd name="T65" fmla="*/ 448 h 450"/>
                <a:gd name="T66" fmla="*/ 1022 w 1074"/>
                <a:gd name="T67" fmla="*/ 448 h 450"/>
                <a:gd name="T68" fmla="*/ 1029 w 1074"/>
                <a:gd name="T69" fmla="*/ 445 h 450"/>
                <a:gd name="T70" fmla="*/ 1036 w 1074"/>
                <a:gd name="T71" fmla="*/ 440 h 450"/>
                <a:gd name="T72" fmla="*/ 1041 w 1074"/>
                <a:gd name="T73" fmla="*/ 438 h 450"/>
                <a:gd name="T74" fmla="*/ 1053 w 1074"/>
                <a:gd name="T75" fmla="*/ 429 h 450"/>
                <a:gd name="T76" fmla="*/ 1063 w 1074"/>
                <a:gd name="T77" fmla="*/ 417 h 450"/>
                <a:gd name="T78" fmla="*/ 1067 w 1074"/>
                <a:gd name="T79" fmla="*/ 410 h 450"/>
                <a:gd name="T80" fmla="*/ 1070 w 1074"/>
                <a:gd name="T81" fmla="*/ 405 h 450"/>
                <a:gd name="T82" fmla="*/ 1072 w 1074"/>
                <a:gd name="T83" fmla="*/ 398 h 450"/>
                <a:gd name="T84" fmla="*/ 1074 w 1074"/>
                <a:gd name="T85" fmla="*/ 391 h 450"/>
                <a:gd name="T86" fmla="*/ 1074 w 1074"/>
                <a:gd name="T87" fmla="*/ 384 h 450"/>
                <a:gd name="T88" fmla="*/ 1074 w 1074"/>
                <a:gd name="T89" fmla="*/ 374 h 450"/>
                <a:gd name="T90" fmla="*/ 1074 w 1074"/>
                <a:gd name="T91" fmla="*/ 76 h 450"/>
                <a:gd name="T92" fmla="*/ 1074 w 1074"/>
                <a:gd name="T93" fmla="*/ 69 h 450"/>
                <a:gd name="T94" fmla="*/ 1074 w 1074"/>
                <a:gd name="T95" fmla="*/ 62 h 450"/>
                <a:gd name="T96" fmla="*/ 1072 w 1074"/>
                <a:gd name="T97" fmla="*/ 54 h 450"/>
                <a:gd name="T98" fmla="*/ 1070 w 1074"/>
                <a:gd name="T99" fmla="*/ 47 h 450"/>
                <a:gd name="T100" fmla="*/ 1067 w 1074"/>
                <a:gd name="T101" fmla="*/ 40 h 450"/>
                <a:gd name="T102" fmla="*/ 1063 w 1074"/>
                <a:gd name="T103" fmla="*/ 33 h 450"/>
                <a:gd name="T104" fmla="*/ 1053 w 1074"/>
                <a:gd name="T105" fmla="*/ 24 h 450"/>
                <a:gd name="T106" fmla="*/ 1041 w 1074"/>
                <a:gd name="T107" fmla="*/ 14 h 450"/>
                <a:gd name="T108" fmla="*/ 1036 w 1074"/>
                <a:gd name="T109" fmla="*/ 9 h 450"/>
                <a:gd name="T110" fmla="*/ 1029 w 1074"/>
                <a:gd name="T111" fmla="*/ 7 h 450"/>
                <a:gd name="T112" fmla="*/ 1022 w 1074"/>
                <a:gd name="T113" fmla="*/ 5 h 450"/>
                <a:gd name="T114" fmla="*/ 1015 w 1074"/>
                <a:gd name="T115" fmla="*/ 2 h 450"/>
                <a:gd name="T116" fmla="*/ 1008 w 1074"/>
                <a:gd name="T117" fmla="*/ 0 h 450"/>
                <a:gd name="T118" fmla="*/ 1001 w 1074"/>
                <a:gd name="T119" fmla="*/ 0 h 450"/>
                <a:gd name="T120" fmla="*/ 76 w 1074"/>
                <a:gd name="T121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74" h="450">
                  <a:moveTo>
                    <a:pt x="76" y="0"/>
                  </a:moveTo>
                  <a:lnTo>
                    <a:pt x="66" y="0"/>
                  </a:lnTo>
                  <a:lnTo>
                    <a:pt x="59" y="2"/>
                  </a:lnTo>
                  <a:lnTo>
                    <a:pt x="52" y="5"/>
                  </a:lnTo>
                  <a:lnTo>
                    <a:pt x="45" y="7"/>
                  </a:lnTo>
                  <a:lnTo>
                    <a:pt x="38" y="9"/>
                  </a:lnTo>
                  <a:lnTo>
                    <a:pt x="33" y="14"/>
                  </a:lnTo>
                  <a:lnTo>
                    <a:pt x="21" y="24"/>
                  </a:lnTo>
                  <a:lnTo>
                    <a:pt x="12" y="33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2" y="54"/>
                  </a:lnTo>
                  <a:lnTo>
                    <a:pt x="2" y="62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0" y="374"/>
                  </a:lnTo>
                  <a:lnTo>
                    <a:pt x="0" y="384"/>
                  </a:lnTo>
                  <a:lnTo>
                    <a:pt x="2" y="391"/>
                  </a:lnTo>
                  <a:lnTo>
                    <a:pt x="2" y="398"/>
                  </a:lnTo>
                  <a:lnTo>
                    <a:pt x="5" y="405"/>
                  </a:lnTo>
                  <a:lnTo>
                    <a:pt x="9" y="410"/>
                  </a:lnTo>
                  <a:lnTo>
                    <a:pt x="12" y="417"/>
                  </a:lnTo>
                  <a:lnTo>
                    <a:pt x="21" y="429"/>
                  </a:lnTo>
                  <a:lnTo>
                    <a:pt x="33" y="438"/>
                  </a:lnTo>
                  <a:lnTo>
                    <a:pt x="38" y="440"/>
                  </a:lnTo>
                  <a:lnTo>
                    <a:pt x="45" y="445"/>
                  </a:lnTo>
                  <a:lnTo>
                    <a:pt x="52" y="448"/>
                  </a:lnTo>
                  <a:lnTo>
                    <a:pt x="59" y="448"/>
                  </a:lnTo>
                  <a:lnTo>
                    <a:pt x="66" y="450"/>
                  </a:lnTo>
                  <a:lnTo>
                    <a:pt x="76" y="450"/>
                  </a:lnTo>
                  <a:lnTo>
                    <a:pt x="1001" y="450"/>
                  </a:lnTo>
                  <a:lnTo>
                    <a:pt x="1008" y="450"/>
                  </a:lnTo>
                  <a:lnTo>
                    <a:pt x="1015" y="448"/>
                  </a:lnTo>
                  <a:lnTo>
                    <a:pt x="1022" y="448"/>
                  </a:lnTo>
                  <a:lnTo>
                    <a:pt x="1029" y="445"/>
                  </a:lnTo>
                  <a:lnTo>
                    <a:pt x="1036" y="440"/>
                  </a:lnTo>
                  <a:lnTo>
                    <a:pt x="1041" y="438"/>
                  </a:lnTo>
                  <a:lnTo>
                    <a:pt x="1053" y="429"/>
                  </a:lnTo>
                  <a:lnTo>
                    <a:pt x="1063" y="417"/>
                  </a:lnTo>
                  <a:lnTo>
                    <a:pt x="1067" y="410"/>
                  </a:lnTo>
                  <a:lnTo>
                    <a:pt x="1070" y="405"/>
                  </a:lnTo>
                  <a:lnTo>
                    <a:pt x="1072" y="398"/>
                  </a:lnTo>
                  <a:lnTo>
                    <a:pt x="1074" y="391"/>
                  </a:lnTo>
                  <a:lnTo>
                    <a:pt x="1074" y="384"/>
                  </a:lnTo>
                  <a:lnTo>
                    <a:pt x="1074" y="374"/>
                  </a:lnTo>
                  <a:lnTo>
                    <a:pt x="1074" y="76"/>
                  </a:lnTo>
                  <a:lnTo>
                    <a:pt x="1074" y="69"/>
                  </a:lnTo>
                  <a:lnTo>
                    <a:pt x="1074" y="62"/>
                  </a:lnTo>
                  <a:lnTo>
                    <a:pt x="1072" y="54"/>
                  </a:lnTo>
                  <a:lnTo>
                    <a:pt x="1070" y="47"/>
                  </a:lnTo>
                  <a:lnTo>
                    <a:pt x="1067" y="40"/>
                  </a:lnTo>
                  <a:lnTo>
                    <a:pt x="1063" y="33"/>
                  </a:lnTo>
                  <a:lnTo>
                    <a:pt x="1053" y="24"/>
                  </a:lnTo>
                  <a:lnTo>
                    <a:pt x="1041" y="14"/>
                  </a:lnTo>
                  <a:lnTo>
                    <a:pt x="1036" y="9"/>
                  </a:lnTo>
                  <a:lnTo>
                    <a:pt x="1029" y="7"/>
                  </a:lnTo>
                  <a:lnTo>
                    <a:pt x="1022" y="5"/>
                  </a:lnTo>
                  <a:lnTo>
                    <a:pt x="1015" y="2"/>
                  </a:lnTo>
                  <a:lnTo>
                    <a:pt x="1008" y="0"/>
                  </a:lnTo>
                  <a:lnTo>
                    <a:pt x="1001" y="0"/>
                  </a:lnTo>
                  <a:lnTo>
                    <a:pt x="76" y="0"/>
                  </a:lnTo>
                </a:path>
              </a:pathLst>
            </a:custGeom>
            <a:noFill/>
            <a:ln w="7938">
              <a:solidFill>
                <a:srgbClr val="96969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643631" y="1256824"/>
              <a:ext cx="2311098" cy="725487"/>
            </a:xfrm>
            <a:custGeom>
              <a:avLst/>
              <a:gdLst>
                <a:gd name="T0" fmla="*/ 78 w 1129"/>
                <a:gd name="T1" fmla="*/ 0 h 457"/>
                <a:gd name="T2" fmla="*/ 69 w 1129"/>
                <a:gd name="T3" fmla="*/ 0 h 457"/>
                <a:gd name="T4" fmla="*/ 62 w 1129"/>
                <a:gd name="T5" fmla="*/ 3 h 457"/>
                <a:gd name="T6" fmla="*/ 55 w 1129"/>
                <a:gd name="T7" fmla="*/ 3 h 457"/>
                <a:gd name="T8" fmla="*/ 47 w 1129"/>
                <a:gd name="T9" fmla="*/ 7 h 457"/>
                <a:gd name="T10" fmla="*/ 40 w 1129"/>
                <a:gd name="T11" fmla="*/ 10 h 457"/>
                <a:gd name="T12" fmla="*/ 33 w 1129"/>
                <a:gd name="T13" fmla="*/ 12 h 457"/>
                <a:gd name="T14" fmla="*/ 24 w 1129"/>
                <a:gd name="T15" fmla="*/ 22 h 457"/>
                <a:gd name="T16" fmla="*/ 14 w 1129"/>
                <a:gd name="T17" fmla="*/ 33 h 457"/>
                <a:gd name="T18" fmla="*/ 9 w 1129"/>
                <a:gd name="T19" fmla="*/ 40 h 457"/>
                <a:gd name="T20" fmla="*/ 7 w 1129"/>
                <a:gd name="T21" fmla="*/ 48 h 457"/>
                <a:gd name="T22" fmla="*/ 5 w 1129"/>
                <a:gd name="T23" fmla="*/ 55 h 457"/>
                <a:gd name="T24" fmla="*/ 2 w 1129"/>
                <a:gd name="T25" fmla="*/ 62 h 457"/>
                <a:gd name="T26" fmla="*/ 0 w 1129"/>
                <a:gd name="T27" fmla="*/ 69 h 457"/>
                <a:gd name="T28" fmla="*/ 0 w 1129"/>
                <a:gd name="T29" fmla="*/ 76 h 457"/>
                <a:gd name="T30" fmla="*/ 0 w 1129"/>
                <a:gd name="T31" fmla="*/ 382 h 457"/>
                <a:gd name="T32" fmla="*/ 0 w 1129"/>
                <a:gd name="T33" fmla="*/ 389 h 457"/>
                <a:gd name="T34" fmla="*/ 2 w 1129"/>
                <a:gd name="T35" fmla="*/ 396 h 457"/>
                <a:gd name="T36" fmla="*/ 5 w 1129"/>
                <a:gd name="T37" fmla="*/ 403 h 457"/>
                <a:gd name="T38" fmla="*/ 7 w 1129"/>
                <a:gd name="T39" fmla="*/ 410 h 457"/>
                <a:gd name="T40" fmla="*/ 9 w 1129"/>
                <a:gd name="T41" fmla="*/ 417 h 457"/>
                <a:gd name="T42" fmla="*/ 14 w 1129"/>
                <a:gd name="T43" fmla="*/ 424 h 457"/>
                <a:gd name="T44" fmla="*/ 24 w 1129"/>
                <a:gd name="T45" fmla="*/ 434 h 457"/>
                <a:gd name="T46" fmla="*/ 33 w 1129"/>
                <a:gd name="T47" fmla="*/ 443 h 457"/>
                <a:gd name="T48" fmla="*/ 40 w 1129"/>
                <a:gd name="T49" fmla="*/ 448 h 457"/>
                <a:gd name="T50" fmla="*/ 47 w 1129"/>
                <a:gd name="T51" fmla="*/ 450 h 457"/>
                <a:gd name="T52" fmla="*/ 55 w 1129"/>
                <a:gd name="T53" fmla="*/ 453 h 457"/>
                <a:gd name="T54" fmla="*/ 62 w 1129"/>
                <a:gd name="T55" fmla="*/ 455 h 457"/>
                <a:gd name="T56" fmla="*/ 69 w 1129"/>
                <a:gd name="T57" fmla="*/ 457 h 457"/>
                <a:gd name="T58" fmla="*/ 78 w 1129"/>
                <a:gd name="T59" fmla="*/ 457 h 457"/>
                <a:gd name="T60" fmla="*/ 1053 w 1129"/>
                <a:gd name="T61" fmla="*/ 457 h 457"/>
                <a:gd name="T62" fmla="*/ 1060 w 1129"/>
                <a:gd name="T63" fmla="*/ 457 h 457"/>
                <a:gd name="T64" fmla="*/ 1067 w 1129"/>
                <a:gd name="T65" fmla="*/ 455 h 457"/>
                <a:gd name="T66" fmla="*/ 1074 w 1129"/>
                <a:gd name="T67" fmla="*/ 453 h 457"/>
                <a:gd name="T68" fmla="*/ 1082 w 1129"/>
                <a:gd name="T69" fmla="*/ 450 h 457"/>
                <a:gd name="T70" fmla="*/ 1089 w 1129"/>
                <a:gd name="T71" fmla="*/ 448 h 457"/>
                <a:gd name="T72" fmla="*/ 1096 w 1129"/>
                <a:gd name="T73" fmla="*/ 443 h 457"/>
                <a:gd name="T74" fmla="*/ 1108 w 1129"/>
                <a:gd name="T75" fmla="*/ 434 h 457"/>
                <a:gd name="T76" fmla="*/ 1115 w 1129"/>
                <a:gd name="T77" fmla="*/ 424 h 457"/>
                <a:gd name="T78" fmla="*/ 1120 w 1129"/>
                <a:gd name="T79" fmla="*/ 417 h 457"/>
                <a:gd name="T80" fmla="*/ 1122 w 1129"/>
                <a:gd name="T81" fmla="*/ 410 h 457"/>
                <a:gd name="T82" fmla="*/ 1124 w 1129"/>
                <a:gd name="T83" fmla="*/ 403 h 457"/>
                <a:gd name="T84" fmla="*/ 1127 w 1129"/>
                <a:gd name="T85" fmla="*/ 396 h 457"/>
                <a:gd name="T86" fmla="*/ 1129 w 1129"/>
                <a:gd name="T87" fmla="*/ 389 h 457"/>
                <a:gd name="T88" fmla="*/ 1129 w 1129"/>
                <a:gd name="T89" fmla="*/ 382 h 457"/>
                <a:gd name="T90" fmla="*/ 1129 w 1129"/>
                <a:gd name="T91" fmla="*/ 76 h 457"/>
                <a:gd name="T92" fmla="*/ 1129 w 1129"/>
                <a:gd name="T93" fmla="*/ 69 h 457"/>
                <a:gd name="T94" fmla="*/ 1127 w 1129"/>
                <a:gd name="T95" fmla="*/ 62 h 457"/>
                <a:gd name="T96" fmla="*/ 1124 w 1129"/>
                <a:gd name="T97" fmla="*/ 55 h 457"/>
                <a:gd name="T98" fmla="*/ 1122 w 1129"/>
                <a:gd name="T99" fmla="*/ 48 h 457"/>
                <a:gd name="T100" fmla="*/ 1120 w 1129"/>
                <a:gd name="T101" fmla="*/ 40 h 457"/>
                <a:gd name="T102" fmla="*/ 1115 w 1129"/>
                <a:gd name="T103" fmla="*/ 33 h 457"/>
                <a:gd name="T104" fmla="*/ 1108 w 1129"/>
                <a:gd name="T105" fmla="*/ 22 h 457"/>
                <a:gd name="T106" fmla="*/ 1096 w 1129"/>
                <a:gd name="T107" fmla="*/ 12 h 457"/>
                <a:gd name="T108" fmla="*/ 1089 w 1129"/>
                <a:gd name="T109" fmla="*/ 10 h 457"/>
                <a:gd name="T110" fmla="*/ 1082 w 1129"/>
                <a:gd name="T111" fmla="*/ 7 h 457"/>
                <a:gd name="T112" fmla="*/ 1074 w 1129"/>
                <a:gd name="T113" fmla="*/ 3 h 457"/>
                <a:gd name="T114" fmla="*/ 1067 w 1129"/>
                <a:gd name="T115" fmla="*/ 3 h 457"/>
                <a:gd name="T116" fmla="*/ 1060 w 1129"/>
                <a:gd name="T117" fmla="*/ 0 h 457"/>
                <a:gd name="T118" fmla="*/ 1053 w 1129"/>
                <a:gd name="T119" fmla="*/ 0 h 457"/>
                <a:gd name="T120" fmla="*/ 78 w 1129"/>
                <a:gd name="T121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9" h="457">
                  <a:moveTo>
                    <a:pt x="78" y="0"/>
                  </a:moveTo>
                  <a:lnTo>
                    <a:pt x="69" y="0"/>
                  </a:lnTo>
                  <a:lnTo>
                    <a:pt x="62" y="3"/>
                  </a:lnTo>
                  <a:lnTo>
                    <a:pt x="55" y="3"/>
                  </a:lnTo>
                  <a:lnTo>
                    <a:pt x="47" y="7"/>
                  </a:lnTo>
                  <a:lnTo>
                    <a:pt x="40" y="10"/>
                  </a:lnTo>
                  <a:lnTo>
                    <a:pt x="33" y="12"/>
                  </a:lnTo>
                  <a:lnTo>
                    <a:pt x="24" y="22"/>
                  </a:lnTo>
                  <a:lnTo>
                    <a:pt x="14" y="33"/>
                  </a:lnTo>
                  <a:lnTo>
                    <a:pt x="9" y="40"/>
                  </a:lnTo>
                  <a:lnTo>
                    <a:pt x="7" y="48"/>
                  </a:lnTo>
                  <a:lnTo>
                    <a:pt x="5" y="55"/>
                  </a:lnTo>
                  <a:lnTo>
                    <a:pt x="2" y="62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0" y="382"/>
                  </a:lnTo>
                  <a:lnTo>
                    <a:pt x="0" y="389"/>
                  </a:lnTo>
                  <a:lnTo>
                    <a:pt x="2" y="396"/>
                  </a:lnTo>
                  <a:lnTo>
                    <a:pt x="5" y="403"/>
                  </a:lnTo>
                  <a:lnTo>
                    <a:pt x="7" y="410"/>
                  </a:lnTo>
                  <a:lnTo>
                    <a:pt x="9" y="417"/>
                  </a:lnTo>
                  <a:lnTo>
                    <a:pt x="14" y="424"/>
                  </a:lnTo>
                  <a:lnTo>
                    <a:pt x="24" y="434"/>
                  </a:lnTo>
                  <a:lnTo>
                    <a:pt x="33" y="443"/>
                  </a:lnTo>
                  <a:lnTo>
                    <a:pt x="40" y="448"/>
                  </a:lnTo>
                  <a:lnTo>
                    <a:pt x="47" y="450"/>
                  </a:lnTo>
                  <a:lnTo>
                    <a:pt x="55" y="453"/>
                  </a:lnTo>
                  <a:lnTo>
                    <a:pt x="62" y="455"/>
                  </a:lnTo>
                  <a:lnTo>
                    <a:pt x="69" y="457"/>
                  </a:lnTo>
                  <a:lnTo>
                    <a:pt x="78" y="457"/>
                  </a:lnTo>
                  <a:lnTo>
                    <a:pt x="1053" y="457"/>
                  </a:lnTo>
                  <a:lnTo>
                    <a:pt x="1060" y="457"/>
                  </a:lnTo>
                  <a:lnTo>
                    <a:pt x="1067" y="455"/>
                  </a:lnTo>
                  <a:lnTo>
                    <a:pt x="1074" y="453"/>
                  </a:lnTo>
                  <a:lnTo>
                    <a:pt x="1082" y="450"/>
                  </a:lnTo>
                  <a:lnTo>
                    <a:pt x="1089" y="448"/>
                  </a:lnTo>
                  <a:lnTo>
                    <a:pt x="1096" y="443"/>
                  </a:lnTo>
                  <a:lnTo>
                    <a:pt x="1108" y="434"/>
                  </a:lnTo>
                  <a:lnTo>
                    <a:pt x="1115" y="424"/>
                  </a:lnTo>
                  <a:lnTo>
                    <a:pt x="1120" y="417"/>
                  </a:lnTo>
                  <a:lnTo>
                    <a:pt x="1122" y="410"/>
                  </a:lnTo>
                  <a:lnTo>
                    <a:pt x="1124" y="403"/>
                  </a:lnTo>
                  <a:lnTo>
                    <a:pt x="1127" y="396"/>
                  </a:lnTo>
                  <a:lnTo>
                    <a:pt x="1129" y="389"/>
                  </a:lnTo>
                  <a:lnTo>
                    <a:pt x="1129" y="382"/>
                  </a:lnTo>
                  <a:lnTo>
                    <a:pt x="1129" y="76"/>
                  </a:lnTo>
                  <a:lnTo>
                    <a:pt x="1129" y="69"/>
                  </a:lnTo>
                  <a:lnTo>
                    <a:pt x="1127" y="62"/>
                  </a:lnTo>
                  <a:lnTo>
                    <a:pt x="1124" y="55"/>
                  </a:lnTo>
                  <a:lnTo>
                    <a:pt x="1122" y="48"/>
                  </a:lnTo>
                  <a:lnTo>
                    <a:pt x="1120" y="40"/>
                  </a:lnTo>
                  <a:lnTo>
                    <a:pt x="1115" y="33"/>
                  </a:lnTo>
                  <a:lnTo>
                    <a:pt x="1108" y="22"/>
                  </a:lnTo>
                  <a:lnTo>
                    <a:pt x="1096" y="12"/>
                  </a:lnTo>
                  <a:lnTo>
                    <a:pt x="1089" y="10"/>
                  </a:lnTo>
                  <a:lnTo>
                    <a:pt x="1082" y="7"/>
                  </a:lnTo>
                  <a:lnTo>
                    <a:pt x="1074" y="3"/>
                  </a:lnTo>
                  <a:lnTo>
                    <a:pt x="1067" y="3"/>
                  </a:lnTo>
                  <a:lnTo>
                    <a:pt x="1060" y="0"/>
                  </a:lnTo>
                  <a:lnTo>
                    <a:pt x="1053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643631" y="1256824"/>
              <a:ext cx="2311098" cy="725487"/>
            </a:xfrm>
            <a:custGeom>
              <a:avLst/>
              <a:gdLst>
                <a:gd name="T0" fmla="*/ 78 w 1129"/>
                <a:gd name="T1" fmla="*/ 0 h 457"/>
                <a:gd name="T2" fmla="*/ 69 w 1129"/>
                <a:gd name="T3" fmla="*/ 0 h 457"/>
                <a:gd name="T4" fmla="*/ 62 w 1129"/>
                <a:gd name="T5" fmla="*/ 3 h 457"/>
                <a:gd name="T6" fmla="*/ 55 w 1129"/>
                <a:gd name="T7" fmla="*/ 3 h 457"/>
                <a:gd name="T8" fmla="*/ 47 w 1129"/>
                <a:gd name="T9" fmla="*/ 7 h 457"/>
                <a:gd name="T10" fmla="*/ 40 w 1129"/>
                <a:gd name="T11" fmla="*/ 10 h 457"/>
                <a:gd name="T12" fmla="*/ 33 w 1129"/>
                <a:gd name="T13" fmla="*/ 12 h 457"/>
                <a:gd name="T14" fmla="*/ 24 w 1129"/>
                <a:gd name="T15" fmla="*/ 22 h 457"/>
                <a:gd name="T16" fmla="*/ 14 w 1129"/>
                <a:gd name="T17" fmla="*/ 33 h 457"/>
                <a:gd name="T18" fmla="*/ 9 w 1129"/>
                <a:gd name="T19" fmla="*/ 40 h 457"/>
                <a:gd name="T20" fmla="*/ 7 w 1129"/>
                <a:gd name="T21" fmla="*/ 48 h 457"/>
                <a:gd name="T22" fmla="*/ 5 w 1129"/>
                <a:gd name="T23" fmla="*/ 55 h 457"/>
                <a:gd name="T24" fmla="*/ 2 w 1129"/>
                <a:gd name="T25" fmla="*/ 62 h 457"/>
                <a:gd name="T26" fmla="*/ 0 w 1129"/>
                <a:gd name="T27" fmla="*/ 69 h 457"/>
                <a:gd name="T28" fmla="*/ 0 w 1129"/>
                <a:gd name="T29" fmla="*/ 76 h 457"/>
                <a:gd name="T30" fmla="*/ 0 w 1129"/>
                <a:gd name="T31" fmla="*/ 382 h 457"/>
                <a:gd name="T32" fmla="*/ 0 w 1129"/>
                <a:gd name="T33" fmla="*/ 389 h 457"/>
                <a:gd name="T34" fmla="*/ 2 w 1129"/>
                <a:gd name="T35" fmla="*/ 396 h 457"/>
                <a:gd name="T36" fmla="*/ 5 w 1129"/>
                <a:gd name="T37" fmla="*/ 403 h 457"/>
                <a:gd name="T38" fmla="*/ 7 w 1129"/>
                <a:gd name="T39" fmla="*/ 410 h 457"/>
                <a:gd name="T40" fmla="*/ 9 w 1129"/>
                <a:gd name="T41" fmla="*/ 417 h 457"/>
                <a:gd name="T42" fmla="*/ 14 w 1129"/>
                <a:gd name="T43" fmla="*/ 424 h 457"/>
                <a:gd name="T44" fmla="*/ 24 w 1129"/>
                <a:gd name="T45" fmla="*/ 434 h 457"/>
                <a:gd name="T46" fmla="*/ 33 w 1129"/>
                <a:gd name="T47" fmla="*/ 443 h 457"/>
                <a:gd name="T48" fmla="*/ 40 w 1129"/>
                <a:gd name="T49" fmla="*/ 448 h 457"/>
                <a:gd name="T50" fmla="*/ 47 w 1129"/>
                <a:gd name="T51" fmla="*/ 450 h 457"/>
                <a:gd name="T52" fmla="*/ 55 w 1129"/>
                <a:gd name="T53" fmla="*/ 453 h 457"/>
                <a:gd name="T54" fmla="*/ 62 w 1129"/>
                <a:gd name="T55" fmla="*/ 455 h 457"/>
                <a:gd name="T56" fmla="*/ 69 w 1129"/>
                <a:gd name="T57" fmla="*/ 457 h 457"/>
                <a:gd name="T58" fmla="*/ 78 w 1129"/>
                <a:gd name="T59" fmla="*/ 457 h 457"/>
                <a:gd name="T60" fmla="*/ 1053 w 1129"/>
                <a:gd name="T61" fmla="*/ 457 h 457"/>
                <a:gd name="T62" fmla="*/ 1060 w 1129"/>
                <a:gd name="T63" fmla="*/ 457 h 457"/>
                <a:gd name="T64" fmla="*/ 1067 w 1129"/>
                <a:gd name="T65" fmla="*/ 455 h 457"/>
                <a:gd name="T66" fmla="*/ 1074 w 1129"/>
                <a:gd name="T67" fmla="*/ 453 h 457"/>
                <a:gd name="T68" fmla="*/ 1082 w 1129"/>
                <a:gd name="T69" fmla="*/ 450 h 457"/>
                <a:gd name="T70" fmla="*/ 1089 w 1129"/>
                <a:gd name="T71" fmla="*/ 448 h 457"/>
                <a:gd name="T72" fmla="*/ 1096 w 1129"/>
                <a:gd name="T73" fmla="*/ 443 h 457"/>
                <a:gd name="T74" fmla="*/ 1108 w 1129"/>
                <a:gd name="T75" fmla="*/ 434 h 457"/>
                <a:gd name="T76" fmla="*/ 1115 w 1129"/>
                <a:gd name="T77" fmla="*/ 424 h 457"/>
                <a:gd name="T78" fmla="*/ 1120 w 1129"/>
                <a:gd name="T79" fmla="*/ 417 h 457"/>
                <a:gd name="T80" fmla="*/ 1122 w 1129"/>
                <a:gd name="T81" fmla="*/ 410 h 457"/>
                <a:gd name="T82" fmla="*/ 1124 w 1129"/>
                <a:gd name="T83" fmla="*/ 403 h 457"/>
                <a:gd name="T84" fmla="*/ 1127 w 1129"/>
                <a:gd name="T85" fmla="*/ 396 h 457"/>
                <a:gd name="T86" fmla="*/ 1129 w 1129"/>
                <a:gd name="T87" fmla="*/ 389 h 457"/>
                <a:gd name="T88" fmla="*/ 1129 w 1129"/>
                <a:gd name="T89" fmla="*/ 382 h 457"/>
                <a:gd name="T90" fmla="*/ 1129 w 1129"/>
                <a:gd name="T91" fmla="*/ 76 h 457"/>
                <a:gd name="T92" fmla="*/ 1129 w 1129"/>
                <a:gd name="T93" fmla="*/ 69 h 457"/>
                <a:gd name="T94" fmla="*/ 1127 w 1129"/>
                <a:gd name="T95" fmla="*/ 62 h 457"/>
                <a:gd name="T96" fmla="*/ 1124 w 1129"/>
                <a:gd name="T97" fmla="*/ 55 h 457"/>
                <a:gd name="T98" fmla="*/ 1122 w 1129"/>
                <a:gd name="T99" fmla="*/ 48 h 457"/>
                <a:gd name="T100" fmla="*/ 1120 w 1129"/>
                <a:gd name="T101" fmla="*/ 40 h 457"/>
                <a:gd name="T102" fmla="*/ 1115 w 1129"/>
                <a:gd name="T103" fmla="*/ 33 h 457"/>
                <a:gd name="T104" fmla="*/ 1108 w 1129"/>
                <a:gd name="T105" fmla="*/ 22 h 457"/>
                <a:gd name="T106" fmla="*/ 1096 w 1129"/>
                <a:gd name="T107" fmla="*/ 12 h 457"/>
                <a:gd name="T108" fmla="*/ 1089 w 1129"/>
                <a:gd name="T109" fmla="*/ 10 h 457"/>
                <a:gd name="T110" fmla="*/ 1082 w 1129"/>
                <a:gd name="T111" fmla="*/ 7 h 457"/>
                <a:gd name="T112" fmla="*/ 1074 w 1129"/>
                <a:gd name="T113" fmla="*/ 3 h 457"/>
                <a:gd name="T114" fmla="*/ 1067 w 1129"/>
                <a:gd name="T115" fmla="*/ 3 h 457"/>
                <a:gd name="T116" fmla="*/ 1060 w 1129"/>
                <a:gd name="T117" fmla="*/ 0 h 457"/>
                <a:gd name="T118" fmla="*/ 1053 w 1129"/>
                <a:gd name="T119" fmla="*/ 0 h 457"/>
                <a:gd name="T120" fmla="*/ 78 w 1129"/>
                <a:gd name="T121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9" h="457">
                  <a:moveTo>
                    <a:pt x="78" y="0"/>
                  </a:moveTo>
                  <a:lnTo>
                    <a:pt x="69" y="0"/>
                  </a:lnTo>
                  <a:lnTo>
                    <a:pt x="62" y="3"/>
                  </a:lnTo>
                  <a:lnTo>
                    <a:pt x="55" y="3"/>
                  </a:lnTo>
                  <a:lnTo>
                    <a:pt x="47" y="7"/>
                  </a:lnTo>
                  <a:lnTo>
                    <a:pt x="40" y="10"/>
                  </a:lnTo>
                  <a:lnTo>
                    <a:pt x="33" y="12"/>
                  </a:lnTo>
                  <a:lnTo>
                    <a:pt x="24" y="22"/>
                  </a:lnTo>
                  <a:lnTo>
                    <a:pt x="14" y="33"/>
                  </a:lnTo>
                  <a:lnTo>
                    <a:pt x="9" y="40"/>
                  </a:lnTo>
                  <a:lnTo>
                    <a:pt x="7" y="48"/>
                  </a:lnTo>
                  <a:lnTo>
                    <a:pt x="5" y="55"/>
                  </a:lnTo>
                  <a:lnTo>
                    <a:pt x="2" y="62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0" y="382"/>
                  </a:lnTo>
                  <a:lnTo>
                    <a:pt x="0" y="389"/>
                  </a:lnTo>
                  <a:lnTo>
                    <a:pt x="2" y="396"/>
                  </a:lnTo>
                  <a:lnTo>
                    <a:pt x="5" y="403"/>
                  </a:lnTo>
                  <a:lnTo>
                    <a:pt x="7" y="410"/>
                  </a:lnTo>
                  <a:lnTo>
                    <a:pt x="9" y="417"/>
                  </a:lnTo>
                  <a:lnTo>
                    <a:pt x="14" y="424"/>
                  </a:lnTo>
                  <a:lnTo>
                    <a:pt x="24" y="434"/>
                  </a:lnTo>
                  <a:lnTo>
                    <a:pt x="33" y="443"/>
                  </a:lnTo>
                  <a:lnTo>
                    <a:pt x="40" y="448"/>
                  </a:lnTo>
                  <a:lnTo>
                    <a:pt x="47" y="450"/>
                  </a:lnTo>
                  <a:lnTo>
                    <a:pt x="55" y="453"/>
                  </a:lnTo>
                  <a:lnTo>
                    <a:pt x="62" y="455"/>
                  </a:lnTo>
                  <a:lnTo>
                    <a:pt x="69" y="457"/>
                  </a:lnTo>
                  <a:lnTo>
                    <a:pt x="78" y="457"/>
                  </a:lnTo>
                  <a:lnTo>
                    <a:pt x="1053" y="457"/>
                  </a:lnTo>
                  <a:lnTo>
                    <a:pt x="1060" y="457"/>
                  </a:lnTo>
                  <a:lnTo>
                    <a:pt x="1067" y="455"/>
                  </a:lnTo>
                  <a:lnTo>
                    <a:pt x="1074" y="453"/>
                  </a:lnTo>
                  <a:lnTo>
                    <a:pt x="1082" y="450"/>
                  </a:lnTo>
                  <a:lnTo>
                    <a:pt x="1089" y="448"/>
                  </a:lnTo>
                  <a:lnTo>
                    <a:pt x="1096" y="443"/>
                  </a:lnTo>
                  <a:lnTo>
                    <a:pt x="1108" y="434"/>
                  </a:lnTo>
                  <a:lnTo>
                    <a:pt x="1115" y="424"/>
                  </a:lnTo>
                  <a:lnTo>
                    <a:pt x="1120" y="417"/>
                  </a:lnTo>
                  <a:lnTo>
                    <a:pt x="1122" y="410"/>
                  </a:lnTo>
                  <a:lnTo>
                    <a:pt x="1124" y="403"/>
                  </a:lnTo>
                  <a:lnTo>
                    <a:pt x="1127" y="396"/>
                  </a:lnTo>
                  <a:lnTo>
                    <a:pt x="1129" y="389"/>
                  </a:lnTo>
                  <a:lnTo>
                    <a:pt x="1129" y="382"/>
                  </a:lnTo>
                  <a:lnTo>
                    <a:pt x="1129" y="76"/>
                  </a:lnTo>
                  <a:lnTo>
                    <a:pt x="1129" y="69"/>
                  </a:lnTo>
                  <a:lnTo>
                    <a:pt x="1127" y="62"/>
                  </a:lnTo>
                  <a:lnTo>
                    <a:pt x="1124" y="55"/>
                  </a:lnTo>
                  <a:lnTo>
                    <a:pt x="1122" y="48"/>
                  </a:lnTo>
                  <a:lnTo>
                    <a:pt x="1120" y="40"/>
                  </a:lnTo>
                  <a:lnTo>
                    <a:pt x="1115" y="33"/>
                  </a:lnTo>
                  <a:lnTo>
                    <a:pt x="1108" y="22"/>
                  </a:lnTo>
                  <a:lnTo>
                    <a:pt x="1096" y="12"/>
                  </a:lnTo>
                  <a:lnTo>
                    <a:pt x="1089" y="10"/>
                  </a:lnTo>
                  <a:lnTo>
                    <a:pt x="1082" y="7"/>
                  </a:lnTo>
                  <a:lnTo>
                    <a:pt x="1074" y="3"/>
                  </a:lnTo>
                  <a:lnTo>
                    <a:pt x="1067" y="3"/>
                  </a:lnTo>
                  <a:lnTo>
                    <a:pt x="1060" y="0"/>
                  </a:lnTo>
                  <a:lnTo>
                    <a:pt x="1053" y="0"/>
                  </a:lnTo>
                  <a:lnTo>
                    <a:pt x="78" y="0"/>
                  </a:lnTo>
                </a:path>
              </a:pathLst>
            </a:custGeom>
            <a:noFill/>
            <a:ln w="7938">
              <a:solidFill>
                <a:srgbClr val="96969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7224006" y="1774040"/>
              <a:ext cx="136826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Physicians/Admin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 noEditPoints="1"/>
            </p:cNvSpPr>
            <p:nvPr/>
          </p:nvSpPr>
          <p:spPr bwMode="auto">
            <a:xfrm>
              <a:off x="8078550" y="1580674"/>
              <a:ext cx="622298" cy="68262"/>
            </a:xfrm>
            <a:custGeom>
              <a:avLst/>
              <a:gdLst>
                <a:gd name="T0" fmla="*/ 266 w 304"/>
                <a:gd name="T1" fmla="*/ 26 h 43"/>
                <a:gd name="T2" fmla="*/ 0 w 304"/>
                <a:gd name="T3" fmla="*/ 26 h 43"/>
                <a:gd name="T4" fmla="*/ 0 w 304"/>
                <a:gd name="T5" fmla="*/ 19 h 43"/>
                <a:gd name="T6" fmla="*/ 266 w 304"/>
                <a:gd name="T7" fmla="*/ 19 h 43"/>
                <a:gd name="T8" fmla="*/ 266 w 304"/>
                <a:gd name="T9" fmla="*/ 26 h 43"/>
                <a:gd name="T10" fmla="*/ 259 w 304"/>
                <a:gd name="T11" fmla="*/ 0 h 43"/>
                <a:gd name="T12" fmla="*/ 304 w 304"/>
                <a:gd name="T13" fmla="*/ 21 h 43"/>
                <a:gd name="T14" fmla="*/ 259 w 304"/>
                <a:gd name="T15" fmla="*/ 43 h 43"/>
                <a:gd name="T16" fmla="*/ 259 w 304"/>
                <a:gd name="T1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3">
                  <a:moveTo>
                    <a:pt x="266" y="26"/>
                  </a:moveTo>
                  <a:lnTo>
                    <a:pt x="0" y="26"/>
                  </a:lnTo>
                  <a:lnTo>
                    <a:pt x="0" y="19"/>
                  </a:lnTo>
                  <a:lnTo>
                    <a:pt x="266" y="19"/>
                  </a:lnTo>
                  <a:lnTo>
                    <a:pt x="266" y="26"/>
                  </a:lnTo>
                  <a:close/>
                  <a:moveTo>
                    <a:pt x="259" y="0"/>
                  </a:moveTo>
                  <a:lnTo>
                    <a:pt x="304" y="21"/>
                  </a:lnTo>
                  <a:lnTo>
                    <a:pt x="259" y="4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7732602" y="1660049"/>
              <a:ext cx="45853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732602" y="1660049"/>
              <a:ext cx="458535" cy="66675"/>
            </a:xfrm>
            <a:custGeom>
              <a:avLst/>
              <a:gdLst>
                <a:gd name="T0" fmla="*/ 74 w 224"/>
                <a:gd name="T1" fmla="*/ 0 h 42"/>
                <a:gd name="T2" fmla="*/ 0 w 224"/>
                <a:gd name="T3" fmla="*/ 42 h 42"/>
                <a:gd name="T4" fmla="*/ 150 w 224"/>
                <a:gd name="T5" fmla="*/ 42 h 42"/>
                <a:gd name="T6" fmla="*/ 224 w 224"/>
                <a:gd name="T7" fmla="*/ 0 h 42"/>
                <a:gd name="T8" fmla="*/ 74 w 224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42">
                  <a:moveTo>
                    <a:pt x="74" y="0"/>
                  </a:moveTo>
                  <a:lnTo>
                    <a:pt x="0" y="42"/>
                  </a:lnTo>
                  <a:lnTo>
                    <a:pt x="150" y="42"/>
                  </a:lnTo>
                  <a:lnTo>
                    <a:pt x="224" y="0"/>
                  </a:lnTo>
                  <a:lnTo>
                    <a:pt x="74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7732602" y="1660049"/>
              <a:ext cx="45853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7732602" y="1591786"/>
              <a:ext cx="307055" cy="134937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7732602" y="1493361"/>
              <a:ext cx="307055" cy="200025"/>
            </a:xfrm>
            <a:custGeom>
              <a:avLst/>
              <a:gdLst>
                <a:gd name="T0" fmla="*/ 76 w 150"/>
                <a:gd name="T1" fmla="*/ 0 h 126"/>
                <a:gd name="T2" fmla="*/ 69 w 150"/>
                <a:gd name="T3" fmla="*/ 0 h 126"/>
                <a:gd name="T4" fmla="*/ 62 w 150"/>
                <a:gd name="T5" fmla="*/ 0 h 126"/>
                <a:gd name="T6" fmla="*/ 48 w 150"/>
                <a:gd name="T7" fmla="*/ 5 h 126"/>
                <a:gd name="T8" fmla="*/ 34 w 150"/>
                <a:gd name="T9" fmla="*/ 10 h 126"/>
                <a:gd name="T10" fmla="*/ 24 w 150"/>
                <a:gd name="T11" fmla="*/ 19 h 126"/>
                <a:gd name="T12" fmla="*/ 15 w 150"/>
                <a:gd name="T13" fmla="*/ 29 h 126"/>
                <a:gd name="T14" fmla="*/ 10 w 150"/>
                <a:gd name="T15" fmla="*/ 34 h 126"/>
                <a:gd name="T16" fmla="*/ 8 w 150"/>
                <a:gd name="T17" fmla="*/ 38 h 126"/>
                <a:gd name="T18" fmla="*/ 5 w 150"/>
                <a:gd name="T19" fmla="*/ 43 h 126"/>
                <a:gd name="T20" fmla="*/ 3 w 150"/>
                <a:gd name="T21" fmla="*/ 50 h 126"/>
                <a:gd name="T22" fmla="*/ 3 w 150"/>
                <a:gd name="T23" fmla="*/ 57 h 126"/>
                <a:gd name="T24" fmla="*/ 0 w 150"/>
                <a:gd name="T25" fmla="*/ 62 h 126"/>
                <a:gd name="T26" fmla="*/ 3 w 150"/>
                <a:gd name="T27" fmla="*/ 69 h 126"/>
                <a:gd name="T28" fmla="*/ 3 w 150"/>
                <a:gd name="T29" fmla="*/ 76 h 126"/>
                <a:gd name="T30" fmla="*/ 5 w 150"/>
                <a:gd name="T31" fmla="*/ 81 h 126"/>
                <a:gd name="T32" fmla="*/ 8 w 150"/>
                <a:gd name="T33" fmla="*/ 88 h 126"/>
                <a:gd name="T34" fmla="*/ 10 w 150"/>
                <a:gd name="T35" fmla="*/ 93 h 126"/>
                <a:gd name="T36" fmla="*/ 15 w 150"/>
                <a:gd name="T37" fmla="*/ 98 h 126"/>
                <a:gd name="T38" fmla="*/ 24 w 150"/>
                <a:gd name="T39" fmla="*/ 107 h 126"/>
                <a:gd name="T40" fmla="*/ 34 w 150"/>
                <a:gd name="T41" fmla="*/ 114 h 126"/>
                <a:gd name="T42" fmla="*/ 48 w 150"/>
                <a:gd name="T43" fmla="*/ 121 h 126"/>
                <a:gd name="T44" fmla="*/ 55 w 150"/>
                <a:gd name="T45" fmla="*/ 121 h 126"/>
                <a:gd name="T46" fmla="*/ 62 w 150"/>
                <a:gd name="T47" fmla="*/ 124 h 126"/>
                <a:gd name="T48" fmla="*/ 69 w 150"/>
                <a:gd name="T49" fmla="*/ 126 h 126"/>
                <a:gd name="T50" fmla="*/ 76 w 150"/>
                <a:gd name="T51" fmla="*/ 126 h 126"/>
                <a:gd name="T52" fmla="*/ 84 w 150"/>
                <a:gd name="T53" fmla="*/ 126 h 126"/>
                <a:gd name="T54" fmla="*/ 91 w 150"/>
                <a:gd name="T55" fmla="*/ 124 h 126"/>
                <a:gd name="T56" fmla="*/ 98 w 150"/>
                <a:gd name="T57" fmla="*/ 121 h 126"/>
                <a:gd name="T58" fmla="*/ 105 w 150"/>
                <a:gd name="T59" fmla="*/ 121 h 126"/>
                <a:gd name="T60" fmla="*/ 117 w 150"/>
                <a:gd name="T61" fmla="*/ 114 h 126"/>
                <a:gd name="T62" fmla="*/ 129 w 150"/>
                <a:gd name="T63" fmla="*/ 107 h 126"/>
                <a:gd name="T64" fmla="*/ 138 w 150"/>
                <a:gd name="T65" fmla="*/ 98 h 126"/>
                <a:gd name="T66" fmla="*/ 141 w 150"/>
                <a:gd name="T67" fmla="*/ 93 h 126"/>
                <a:gd name="T68" fmla="*/ 145 w 150"/>
                <a:gd name="T69" fmla="*/ 88 h 126"/>
                <a:gd name="T70" fmla="*/ 148 w 150"/>
                <a:gd name="T71" fmla="*/ 81 h 126"/>
                <a:gd name="T72" fmla="*/ 148 w 150"/>
                <a:gd name="T73" fmla="*/ 76 h 126"/>
                <a:gd name="T74" fmla="*/ 150 w 150"/>
                <a:gd name="T75" fmla="*/ 69 h 126"/>
                <a:gd name="T76" fmla="*/ 150 w 150"/>
                <a:gd name="T77" fmla="*/ 62 h 126"/>
                <a:gd name="T78" fmla="*/ 150 w 150"/>
                <a:gd name="T79" fmla="*/ 57 h 126"/>
                <a:gd name="T80" fmla="*/ 148 w 150"/>
                <a:gd name="T81" fmla="*/ 50 h 126"/>
                <a:gd name="T82" fmla="*/ 148 w 150"/>
                <a:gd name="T83" fmla="*/ 43 h 126"/>
                <a:gd name="T84" fmla="*/ 145 w 150"/>
                <a:gd name="T85" fmla="*/ 38 h 126"/>
                <a:gd name="T86" fmla="*/ 141 w 150"/>
                <a:gd name="T87" fmla="*/ 34 h 126"/>
                <a:gd name="T88" fmla="*/ 138 w 150"/>
                <a:gd name="T89" fmla="*/ 29 h 126"/>
                <a:gd name="T90" fmla="*/ 129 w 150"/>
                <a:gd name="T91" fmla="*/ 19 h 126"/>
                <a:gd name="T92" fmla="*/ 117 w 150"/>
                <a:gd name="T93" fmla="*/ 10 h 126"/>
                <a:gd name="T94" fmla="*/ 105 w 150"/>
                <a:gd name="T95" fmla="*/ 5 h 126"/>
                <a:gd name="T96" fmla="*/ 91 w 150"/>
                <a:gd name="T97" fmla="*/ 0 h 126"/>
                <a:gd name="T98" fmla="*/ 84 w 150"/>
                <a:gd name="T99" fmla="*/ 0 h 126"/>
                <a:gd name="T100" fmla="*/ 76 w 150"/>
                <a:gd name="T10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26">
                  <a:moveTo>
                    <a:pt x="76" y="0"/>
                  </a:moveTo>
                  <a:lnTo>
                    <a:pt x="69" y="0"/>
                  </a:lnTo>
                  <a:lnTo>
                    <a:pt x="62" y="0"/>
                  </a:lnTo>
                  <a:lnTo>
                    <a:pt x="48" y="5"/>
                  </a:lnTo>
                  <a:lnTo>
                    <a:pt x="34" y="10"/>
                  </a:lnTo>
                  <a:lnTo>
                    <a:pt x="24" y="19"/>
                  </a:lnTo>
                  <a:lnTo>
                    <a:pt x="15" y="29"/>
                  </a:lnTo>
                  <a:lnTo>
                    <a:pt x="10" y="34"/>
                  </a:lnTo>
                  <a:lnTo>
                    <a:pt x="8" y="38"/>
                  </a:lnTo>
                  <a:lnTo>
                    <a:pt x="5" y="43"/>
                  </a:lnTo>
                  <a:lnTo>
                    <a:pt x="3" y="50"/>
                  </a:lnTo>
                  <a:lnTo>
                    <a:pt x="3" y="57"/>
                  </a:lnTo>
                  <a:lnTo>
                    <a:pt x="0" y="62"/>
                  </a:lnTo>
                  <a:lnTo>
                    <a:pt x="3" y="69"/>
                  </a:lnTo>
                  <a:lnTo>
                    <a:pt x="3" y="76"/>
                  </a:lnTo>
                  <a:lnTo>
                    <a:pt x="5" y="81"/>
                  </a:lnTo>
                  <a:lnTo>
                    <a:pt x="8" y="88"/>
                  </a:lnTo>
                  <a:lnTo>
                    <a:pt x="10" y="93"/>
                  </a:lnTo>
                  <a:lnTo>
                    <a:pt x="15" y="98"/>
                  </a:lnTo>
                  <a:lnTo>
                    <a:pt x="24" y="107"/>
                  </a:lnTo>
                  <a:lnTo>
                    <a:pt x="34" y="114"/>
                  </a:lnTo>
                  <a:lnTo>
                    <a:pt x="48" y="121"/>
                  </a:lnTo>
                  <a:lnTo>
                    <a:pt x="55" y="121"/>
                  </a:lnTo>
                  <a:lnTo>
                    <a:pt x="62" y="124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4" y="126"/>
                  </a:lnTo>
                  <a:lnTo>
                    <a:pt x="91" y="124"/>
                  </a:lnTo>
                  <a:lnTo>
                    <a:pt x="98" y="121"/>
                  </a:lnTo>
                  <a:lnTo>
                    <a:pt x="105" y="121"/>
                  </a:lnTo>
                  <a:lnTo>
                    <a:pt x="117" y="114"/>
                  </a:lnTo>
                  <a:lnTo>
                    <a:pt x="129" y="107"/>
                  </a:lnTo>
                  <a:lnTo>
                    <a:pt x="138" y="98"/>
                  </a:lnTo>
                  <a:lnTo>
                    <a:pt x="141" y="93"/>
                  </a:lnTo>
                  <a:lnTo>
                    <a:pt x="145" y="88"/>
                  </a:lnTo>
                  <a:lnTo>
                    <a:pt x="148" y="81"/>
                  </a:lnTo>
                  <a:lnTo>
                    <a:pt x="148" y="76"/>
                  </a:lnTo>
                  <a:lnTo>
                    <a:pt x="150" y="69"/>
                  </a:lnTo>
                  <a:lnTo>
                    <a:pt x="150" y="62"/>
                  </a:lnTo>
                  <a:lnTo>
                    <a:pt x="150" y="57"/>
                  </a:lnTo>
                  <a:lnTo>
                    <a:pt x="148" y="50"/>
                  </a:lnTo>
                  <a:lnTo>
                    <a:pt x="148" y="43"/>
                  </a:lnTo>
                  <a:lnTo>
                    <a:pt x="145" y="38"/>
                  </a:lnTo>
                  <a:lnTo>
                    <a:pt x="141" y="34"/>
                  </a:lnTo>
                  <a:lnTo>
                    <a:pt x="138" y="29"/>
                  </a:lnTo>
                  <a:lnTo>
                    <a:pt x="129" y="19"/>
                  </a:lnTo>
                  <a:lnTo>
                    <a:pt x="117" y="10"/>
                  </a:lnTo>
                  <a:lnTo>
                    <a:pt x="105" y="5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7771495" y="1336199"/>
              <a:ext cx="219032" cy="165100"/>
            </a:xfrm>
            <a:custGeom>
              <a:avLst/>
              <a:gdLst>
                <a:gd name="T0" fmla="*/ 55 w 107"/>
                <a:gd name="T1" fmla="*/ 0 h 104"/>
                <a:gd name="T2" fmla="*/ 43 w 107"/>
                <a:gd name="T3" fmla="*/ 0 h 104"/>
                <a:gd name="T4" fmla="*/ 34 w 107"/>
                <a:gd name="T5" fmla="*/ 5 h 104"/>
                <a:gd name="T6" fmla="*/ 24 w 107"/>
                <a:gd name="T7" fmla="*/ 9 h 104"/>
                <a:gd name="T8" fmla="*/ 17 w 107"/>
                <a:gd name="T9" fmla="*/ 14 h 104"/>
                <a:gd name="T10" fmla="*/ 10 w 107"/>
                <a:gd name="T11" fmla="*/ 24 h 104"/>
                <a:gd name="T12" fmla="*/ 5 w 107"/>
                <a:gd name="T13" fmla="*/ 31 h 104"/>
                <a:gd name="T14" fmla="*/ 3 w 107"/>
                <a:gd name="T15" fmla="*/ 43 h 104"/>
                <a:gd name="T16" fmla="*/ 0 w 107"/>
                <a:gd name="T17" fmla="*/ 52 h 104"/>
                <a:gd name="T18" fmla="*/ 3 w 107"/>
                <a:gd name="T19" fmla="*/ 64 h 104"/>
                <a:gd name="T20" fmla="*/ 5 w 107"/>
                <a:gd name="T21" fmla="*/ 73 h 104"/>
                <a:gd name="T22" fmla="*/ 10 w 107"/>
                <a:gd name="T23" fmla="*/ 80 h 104"/>
                <a:gd name="T24" fmla="*/ 17 w 107"/>
                <a:gd name="T25" fmla="*/ 90 h 104"/>
                <a:gd name="T26" fmla="*/ 24 w 107"/>
                <a:gd name="T27" fmla="*/ 95 h 104"/>
                <a:gd name="T28" fmla="*/ 34 w 107"/>
                <a:gd name="T29" fmla="*/ 99 h 104"/>
                <a:gd name="T30" fmla="*/ 43 w 107"/>
                <a:gd name="T31" fmla="*/ 104 h 104"/>
                <a:gd name="T32" fmla="*/ 55 w 107"/>
                <a:gd name="T33" fmla="*/ 104 h 104"/>
                <a:gd name="T34" fmla="*/ 65 w 107"/>
                <a:gd name="T35" fmla="*/ 104 h 104"/>
                <a:gd name="T36" fmla="*/ 76 w 107"/>
                <a:gd name="T37" fmla="*/ 99 h 104"/>
                <a:gd name="T38" fmla="*/ 84 w 107"/>
                <a:gd name="T39" fmla="*/ 95 h 104"/>
                <a:gd name="T40" fmla="*/ 93 w 107"/>
                <a:gd name="T41" fmla="*/ 90 h 104"/>
                <a:gd name="T42" fmla="*/ 100 w 107"/>
                <a:gd name="T43" fmla="*/ 80 h 104"/>
                <a:gd name="T44" fmla="*/ 105 w 107"/>
                <a:gd name="T45" fmla="*/ 73 h 104"/>
                <a:gd name="T46" fmla="*/ 107 w 107"/>
                <a:gd name="T47" fmla="*/ 64 h 104"/>
                <a:gd name="T48" fmla="*/ 107 w 107"/>
                <a:gd name="T49" fmla="*/ 52 h 104"/>
                <a:gd name="T50" fmla="*/ 107 w 107"/>
                <a:gd name="T51" fmla="*/ 43 h 104"/>
                <a:gd name="T52" fmla="*/ 105 w 107"/>
                <a:gd name="T53" fmla="*/ 31 h 104"/>
                <a:gd name="T54" fmla="*/ 100 w 107"/>
                <a:gd name="T55" fmla="*/ 24 h 104"/>
                <a:gd name="T56" fmla="*/ 93 w 107"/>
                <a:gd name="T57" fmla="*/ 14 h 104"/>
                <a:gd name="T58" fmla="*/ 84 w 107"/>
                <a:gd name="T59" fmla="*/ 9 h 104"/>
                <a:gd name="T60" fmla="*/ 76 w 107"/>
                <a:gd name="T61" fmla="*/ 5 h 104"/>
                <a:gd name="T62" fmla="*/ 65 w 107"/>
                <a:gd name="T63" fmla="*/ 0 h 104"/>
                <a:gd name="T64" fmla="*/ 55 w 107"/>
                <a:gd name="T6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4">
                  <a:moveTo>
                    <a:pt x="55" y="0"/>
                  </a:moveTo>
                  <a:lnTo>
                    <a:pt x="43" y="0"/>
                  </a:lnTo>
                  <a:lnTo>
                    <a:pt x="34" y="5"/>
                  </a:lnTo>
                  <a:lnTo>
                    <a:pt x="24" y="9"/>
                  </a:lnTo>
                  <a:lnTo>
                    <a:pt x="17" y="14"/>
                  </a:lnTo>
                  <a:lnTo>
                    <a:pt x="10" y="24"/>
                  </a:lnTo>
                  <a:lnTo>
                    <a:pt x="5" y="31"/>
                  </a:lnTo>
                  <a:lnTo>
                    <a:pt x="3" y="43"/>
                  </a:lnTo>
                  <a:lnTo>
                    <a:pt x="0" y="52"/>
                  </a:lnTo>
                  <a:lnTo>
                    <a:pt x="3" y="64"/>
                  </a:lnTo>
                  <a:lnTo>
                    <a:pt x="5" y="73"/>
                  </a:lnTo>
                  <a:lnTo>
                    <a:pt x="10" y="80"/>
                  </a:lnTo>
                  <a:lnTo>
                    <a:pt x="17" y="90"/>
                  </a:lnTo>
                  <a:lnTo>
                    <a:pt x="24" y="95"/>
                  </a:lnTo>
                  <a:lnTo>
                    <a:pt x="34" y="99"/>
                  </a:lnTo>
                  <a:lnTo>
                    <a:pt x="43" y="104"/>
                  </a:lnTo>
                  <a:lnTo>
                    <a:pt x="55" y="104"/>
                  </a:lnTo>
                  <a:lnTo>
                    <a:pt x="65" y="104"/>
                  </a:lnTo>
                  <a:lnTo>
                    <a:pt x="76" y="99"/>
                  </a:lnTo>
                  <a:lnTo>
                    <a:pt x="84" y="95"/>
                  </a:lnTo>
                  <a:lnTo>
                    <a:pt x="93" y="90"/>
                  </a:lnTo>
                  <a:lnTo>
                    <a:pt x="100" y="80"/>
                  </a:lnTo>
                  <a:lnTo>
                    <a:pt x="105" y="73"/>
                  </a:lnTo>
                  <a:lnTo>
                    <a:pt x="107" y="64"/>
                  </a:lnTo>
                  <a:lnTo>
                    <a:pt x="107" y="52"/>
                  </a:lnTo>
                  <a:lnTo>
                    <a:pt x="107" y="43"/>
                  </a:lnTo>
                  <a:lnTo>
                    <a:pt x="105" y="31"/>
                  </a:lnTo>
                  <a:lnTo>
                    <a:pt x="100" y="24"/>
                  </a:lnTo>
                  <a:lnTo>
                    <a:pt x="93" y="14"/>
                  </a:lnTo>
                  <a:lnTo>
                    <a:pt x="84" y="9"/>
                  </a:lnTo>
                  <a:lnTo>
                    <a:pt x="76" y="5"/>
                  </a:lnTo>
                  <a:lnTo>
                    <a:pt x="6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7732602" y="1660049"/>
              <a:ext cx="45853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7732602" y="1660049"/>
              <a:ext cx="458535" cy="66675"/>
            </a:xfrm>
            <a:custGeom>
              <a:avLst/>
              <a:gdLst>
                <a:gd name="T0" fmla="*/ 74 w 224"/>
                <a:gd name="T1" fmla="*/ 0 h 42"/>
                <a:gd name="T2" fmla="*/ 0 w 224"/>
                <a:gd name="T3" fmla="*/ 42 h 42"/>
                <a:gd name="T4" fmla="*/ 150 w 224"/>
                <a:gd name="T5" fmla="*/ 42 h 42"/>
                <a:gd name="T6" fmla="*/ 224 w 224"/>
                <a:gd name="T7" fmla="*/ 0 h 42"/>
                <a:gd name="T8" fmla="*/ 74 w 224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42">
                  <a:moveTo>
                    <a:pt x="74" y="0"/>
                  </a:moveTo>
                  <a:lnTo>
                    <a:pt x="0" y="42"/>
                  </a:lnTo>
                  <a:lnTo>
                    <a:pt x="150" y="42"/>
                  </a:lnTo>
                  <a:lnTo>
                    <a:pt x="224" y="0"/>
                  </a:lnTo>
                  <a:lnTo>
                    <a:pt x="74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7732602" y="1660049"/>
              <a:ext cx="45853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7732602" y="1591786"/>
              <a:ext cx="307055" cy="134937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7732602" y="1493361"/>
              <a:ext cx="307055" cy="200025"/>
            </a:xfrm>
            <a:custGeom>
              <a:avLst/>
              <a:gdLst>
                <a:gd name="T0" fmla="*/ 76 w 150"/>
                <a:gd name="T1" fmla="*/ 0 h 126"/>
                <a:gd name="T2" fmla="*/ 69 w 150"/>
                <a:gd name="T3" fmla="*/ 0 h 126"/>
                <a:gd name="T4" fmla="*/ 62 w 150"/>
                <a:gd name="T5" fmla="*/ 0 h 126"/>
                <a:gd name="T6" fmla="*/ 48 w 150"/>
                <a:gd name="T7" fmla="*/ 5 h 126"/>
                <a:gd name="T8" fmla="*/ 34 w 150"/>
                <a:gd name="T9" fmla="*/ 10 h 126"/>
                <a:gd name="T10" fmla="*/ 24 w 150"/>
                <a:gd name="T11" fmla="*/ 19 h 126"/>
                <a:gd name="T12" fmla="*/ 15 w 150"/>
                <a:gd name="T13" fmla="*/ 29 h 126"/>
                <a:gd name="T14" fmla="*/ 10 w 150"/>
                <a:gd name="T15" fmla="*/ 34 h 126"/>
                <a:gd name="T16" fmla="*/ 8 w 150"/>
                <a:gd name="T17" fmla="*/ 38 h 126"/>
                <a:gd name="T18" fmla="*/ 5 w 150"/>
                <a:gd name="T19" fmla="*/ 43 h 126"/>
                <a:gd name="T20" fmla="*/ 3 w 150"/>
                <a:gd name="T21" fmla="*/ 50 h 126"/>
                <a:gd name="T22" fmla="*/ 3 w 150"/>
                <a:gd name="T23" fmla="*/ 57 h 126"/>
                <a:gd name="T24" fmla="*/ 0 w 150"/>
                <a:gd name="T25" fmla="*/ 62 h 126"/>
                <a:gd name="T26" fmla="*/ 3 w 150"/>
                <a:gd name="T27" fmla="*/ 69 h 126"/>
                <a:gd name="T28" fmla="*/ 3 w 150"/>
                <a:gd name="T29" fmla="*/ 76 h 126"/>
                <a:gd name="T30" fmla="*/ 5 w 150"/>
                <a:gd name="T31" fmla="*/ 81 h 126"/>
                <a:gd name="T32" fmla="*/ 8 w 150"/>
                <a:gd name="T33" fmla="*/ 88 h 126"/>
                <a:gd name="T34" fmla="*/ 10 w 150"/>
                <a:gd name="T35" fmla="*/ 93 h 126"/>
                <a:gd name="T36" fmla="*/ 15 w 150"/>
                <a:gd name="T37" fmla="*/ 98 h 126"/>
                <a:gd name="T38" fmla="*/ 24 w 150"/>
                <a:gd name="T39" fmla="*/ 107 h 126"/>
                <a:gd name="T40" fmla="*/ 34 w 150"/>
                <a:gd name="T41" fmla="*/ 114 h 126"/>
                <a:gd name="T42" fmla="*/ 48 w 150"/>
                <a:gd name="T43" fmla="*/ 121 h 126"/>
                <a:gd name="T44" fmla="*/ 55 w 150"/>
                <a:gd name="T45" fmla="*/ 121 h 126"/>
                <a:gd name="T46" fmla="*/ 62 w 150"/>
                <a:gd name="T47" fmla="*/ 124 h 126"/>
                <a:gd name="T48" fmla="*/ 69 w 150"/>
                <a:gd name="T49" fmla="*/ 126 h 126"/>
                <a:gd name="T50" fmla="*/ 76 w 150"/>
                <a:gd name="T51" fmla="*/ 126 h 126"/>
                <a:gd name="T52" fmla="*/ 84 w 150"/>
                <a:gd name="T53" fmla="*/ 126 h 126"/>
                <a:gd name="T54" fmla="*/ 91 w 150"/>
                <a:gd name="T55" fmla="*/ 124 h 126"/>
                <a:gd name="T56" fmla="*/ 98 w 150"/>
                <a:gd name="T57" fmla="*/ 121 h 126"/>
                <a:gd name="T58" fmla="*/ 105 w 150"/>
                <a:gd name="T59" fmla="*/ 121 h 126"/>
                <a:gd name="T60" fmla="*/ 117 w 150"/>
                <a:gd name="T61" fmla="*/ 114 h 126"/>
                <a:gd name="T62" fmla="*/ 129 w 150"/>
                <a:gd name="T63" fmla="*/ 107 h 126"/>
                <a:gd name="T64" fmla="*/ 138 w 150"/>
                <a:gd name="T65" fmla="*/ 98 h 126"/>
                <a:gd name="T66" fmla="*/ 141 w 150"/>
                <a:gd name="T67" fmla="*/ 93 h 126"/>
                <a:gd name="T68" fmla="*/ 145 w 150"/>
                <a:gd name="T69" fmla="*/ 88 h 126"/>
                <a:gd name="T70" fmla="*/ 148 w 150"/>
                <a:gd name="T71" fmla="*/ 81 h 126"/>
                <a:gd name="T72" fmla="*/ 148 w 150"/>
                <a:gd name="T73" fmla="*/ 76 h 126"/>
                <a:gd name="T74" fmla="*/ 150 w 150"/>
                <a:gd name="T75" fmla="*/ 69 h 126"/>
                <a:gd name="T76" fmla="*/ 150 w 150"/>
                <a:gd name="T77" fmla="*/ 62 h 126"/>
                <a:gd name="T78" fmla="*/ 150 w 150"/>
                <a:gd name="T79" fmla="*/ 57 h 126"/>
                <a:gd name="T80" fmla="*/ 148 w 150"/>
                <a:gd name="T81" fmla="*/ 50 h 126"/>
                <a:gd name="T82" fmla="*/ 148 w 150"/>
                <a:gd name="T83" fmla="*/ 43 h 126"/>
                <a:gd name="T84" fmla="*/ 145 w 150"/>
                <a:gd name="T85" fmla="*/ 38 h 126"/>
                <a:gd name="T86" fmla="*/ 141 w 150"/>
                <a:gd name="T87" fmla="*/ 34 h 126"/>
                <a:gd name="T88" fmla="*/ 138 w 150"/>
                <a:gd name="T89" fmla="*/ 29 h 126"/>
                <a:gd name="T90" fmla="*/ 129 w 150"/>
                <a:gd name="T91" fmla="*/ 19 h 126"/>
                <a:gd name="T92" fmla="*/ 117 w 150"/>
                <a:gd name="T93" fmla="*/ 10 h 126"/>
                <a:gd name="T94" fmla="*/ 105 w 150"/>
                <a:gd name="T95" fmla="*/ 5 h 126"/>
                <a:gd name="T96" fmla="*/ 91 w 150"/>
                <a:gd name="T97" fmla="*/ 0 h 126"/>
                <a:gd name="T98" fmla="*/ 84 w 150"/>
                <a:gd name="T99" fmla="*/ 0 h 126"/>
                <a:gd name="T100" fmla="*/ 76 w 150"/>
                <a:gd name="T10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26">
                  <a:moveTo>
                    <a:pt x="76" y="0"/>
                  </a:moveTo>
                  <a:lnTo>
                    <a:pt x="69" y="0"/>
                  </a:lnTo>
                  <a:lnTo>
                    <a:pt x="62" y="0"/>
                  </a:lnTo>
                  <a:lnTo>
                    <a:pt x="48" y="5"/>
                  </a:lnTo>
                  <a:lnTo>
                    <a:pt x="34" y="10"/>
                  </a:lnTo>
                  <a:lnTo>
                    <a:pt x="24" y="19"/>
                  </a:lnTo>
                  <a:lnTo>
                    <a:pt x="15" y="29"/>
                  </a:lnTo>
                  <a:lnTo>
                    <a:pt x="10" y="34"/>
                  </a:lnTo>
                  <a:lnTo>
                    <a:pt x="8" y="38"/>
                  </a:lnTo>
                  <a:lnTo>
                    <a:pt x="5" y="43"/>
                  </a:lnTo>
                  <a:lnTo>
                    <a:pt x="3" y="50"/>
                  </a:lnTo>
                  <a:lnTo>
                    <a:pt x="3" y="57"/>
                  </a:lnTo>
                  <a:lnTo>
                    <a:pt x="0" y="62"/>
                  </a:lnTo>
                  <a:lnTo>
                    <a:pt x="3" y="69"/>
                  </a:lnTo>
                  <a:lnTo>
                    <a:pt x="3" y="76"/>
                  </a:lnTo>
                  <a:lnTo>
                    <a:pt x="5" y="81"/>
                  </a:lnTo>
                  <a:lnTo>
                    <a:pt x="8" y="88"/>
                  </a:lnTo>
                  <a:lnTo>
                    <a:pt x="10" y="93"/>
                  </a:lnTo>
                  <a:lnTo>
                    <a:pt x="15" y="98"/>
                  </a:lnTo>
                  <a:lnTo>
                    <a:pt x="24" y="107"/>
                  </a:lnTo>
                  <a:lnTo>
                    <a:pt x="34" y="114"/>
                  </a:lnTo>
                  <a:lnTo>
                    <a:pt x="48" y="121"/>
                  </a:lnTo>
                  <a:lnTo>
                    <a:pt x="55" y="121"/>
                  </a:lnTo>
                  <a:lnTo>
                    <a:pt x="62" y="124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4" y="126"/>
                  </a:lnTo>
                  <a:lnTo>
                    <a:pt x="91" y="124"/>
                  </a:lnTo>
                  <a:lnTo>
                    <a:pt x="98" y="121"/>
                  </a:lnTo>
                  <a:lnTo>
                    <a:pt x="105" y="121"/>
                  </a:lnTo>
                  <a:lnTo>
                    <a:pt x="117" y="114"/>
                  </a:lnTo>
                  <a:lnTo>
                    <a:pt x="129" y="107"/>
                  </a:lnTo>
                  <a:lnTo>
                    <a:pt x="138" y="98"/>
                  </a:lnTo>
                  <a:lnTo>
                    <a:pt x="141" y="93"/>
                  </a:lnTo>
                  <a:lnTo>
                    <a:pt x="145" y="88"/>
                  </a:lnTo>
                  <a:lnTo>
                    <a:pt x="148" y="81"/>
                  </a:lnTo>
                  <a:lnTo>
                    <a:pt x="148" y="76"/>
                  </a:lnTo>
                  <a:lnTo>
                    <a:pt x="150" y="69"/>
                  </a:lnTo>
                  <a:lnTo>
                    <a:pt x="150" y="62"/>
                  </a:lnTo>
                  <a:lnTo>
                    <a:pt x="150" y="57"/>
                  </a:lnTo>
                  <a:lnTo>
                    <a:pt x="148" y="50"/>
                  </a:lnTo>
                  <a:lnTo>
                    <a:pt x="148" y="43"/>
                  </a:lnTo>
                  <a:lnTo>
                    <a:pt x="145" y="38"/>
                  </a:lnTo>
                  <a:lnTo>
                    <a:pt x="141" y="34"/>
                  </a:lnTo>
                  <a:lnTo>
                    <a:pt x="138" y="29"/>
                  </a:lnTo>
                  <a:lnTo>
                    <a:pt x="129" y="19"/>
                  </a:lnTo>
                  <a:lnTo>
                    <a:pt x="117" y="10"/>
                  </a:lnTo>
                  <a:lnTo>
                    <a:pt x="105" y="5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7771495" y="1336199"/>
              <a:ext cx="219032" cy="165100"/>
            </a:xfrm>
            <a:custGeom>
              <a:avLst/>
              <a:gdLst>
                <a:gd name="T0" fmla="*/ 55 w 107"/>
                <a:gd name="T1" fmla="*/ 0 h 104"/>
                <a:gd name="T2" fmla="*/ 43 w 107"/>
                <a:gd name="T3" fmla="*/ 0 h 104"/>
                <a:gd name="T4" fmla="*/ 34 w 107"/>
                <a:gd name="T5" fmla="*/ 5 h 104"/>
                <a:gd name="T6" fmla="*/ 24 w 107"/>
                <a:gd name="T7" fmla="*/ 9 h 104"/>
                <a:gd name="T8" fmla="*/ 17 w 107"/>
                <a:gd name="T9" fmla="*/ 14 h 104"/>
                <a:gd name="T10" fmla="*/ 10 w 107"/>
                <a:gd name="T11" fmla="*/ 24 h 104"/>
                <a:gd name="T12" fmla="*/ 5 w 107"/>
                <a:gd name="T13" fmla="*/ 31 h 104"/>
                <a:gd name="T14" fmla="*/ 3 w 107"/>
                <a:gd name="T15" fmla="*/ 43 h 104"/>
                <a:gd name="T16" fmla="*/ 0 w 107"/>
                <a:gd name="T17" fmla="*/ 52 h 104"/>
                <a:gd name="T18" fmla="*/ 3 w 107"/>
                <a:gd name="T19" fmla="*/ 64 h 104"/>
                <a:gd name="T20" fmla="*/ 5 w 107"/>
                <a:gd name="T21" fmla="*/ 73 h 104"/>
                <a:gd name="T22" fmla="*/ 10 w 107"/>
                <a:gd name="T23" fmla="*/ 80 h 104"/>
                <a:gd name="T24" fmla="*/ 17 w 107"/>
                <a:gd name="T25" fmla="*/ 90 h 104"/>
                <a:gd name="T26" fmla="*/ 24 w 107"/>
                <a:gd name="T27" fmla="*/ 95 h 104"/>
                <a:gd name="T28" fmla="*/ 34 w 107"/>
                <a:gd name="T29" fmla="*/ 99 h 104"/>
                <a:gd name="T30" fmla="*/ 43 w 107"/>
                <a:gd name="T31" fmla="*/ 104 h 104"/>
                <a:gd name="T32" fmla="*/ 55 w 107"/>
                <a:gd name="T33" fmla="*/ 104 h 104"/>
                <a:gd name="T34" fmla="*/ 65 w 107"/>
                <a:gd name="T35" fmla="*/ 104 h 104"/>
                <a:gd name="T36" fmla="*/ 76 w 107"/>
                <a:gd name="T37" fmla="*/ 99 h 104"/>
                <a:gd name="T38" fmla="*/ 84 w 107"/>
                <a:gd name="T39" fmla="*/ 95 h 104"/>
                <a:gd name="T40" fmla="*/ 93 w 107"/>
                <a:gd name="T41" fmla="*/ 90 h 104"/>
                <a:gd name="T42" fmla="*/ 100 w 107"/>
                <a:gd name="T43" fmla="*/ 80 h 104"/>
                <a:gd name="T44" fmla="*/ 105 w 107"/>
                <a:gd name="T45" fmla="*/ 73 h 104"/>
                <a:gd name="T46" fmla="*/ 107 w 107"/>
                <a:gd name="T47" fmla="*/ 64 h 104"/>
                <a:gd name="T48" fmla="*/ 107 w 107"/>
                <a:gd name="T49" fmla="*/ 52 h 104"/>
                <a:gd name="T50" fmla="*/ 107 w 107"/>
                <a:gd name="T51" fmla="*/ 43 h 104"/>
                <a:gd name="T52" fmla="*/ 105 w 107"/>
                <a:gd name="T53" fmla="*/ 31 h 104"/>
                <a:gd name="T54" fmla="*/ 100 w 107"/>
                <a:gd name="T55" fmla="*/ 24 h 104"/>
                <a:gd name="T56" fmla="*/ 93 w 107"/>
                <a:gd name="T57" fmla="*/ 14 h 104"/>
                <a:gd name="T58" fmla="*/ 84 w 107"/>
                <a:gd name="T59" fmla="*/ 9 h 104"/>
                <a:gd name="T60" fmla="*/ 76 w 107"/>
                <a:gd name="T61" fmla="*/ 5 h 104"/>
                <a:gd name="T62" fmla="*/ 65 w 107"/>
                <a:gd name="T63" fmla="*/ 0 h 104"/>
                <a:gd name="T64" fmla="*/ 55 w 107"/>
                <a:gd name="T6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4">
                  <a:moveTo>
                    <a:pt x="55" y="0"/>
                  </a:moveTo>
                  <a:lnTo>
                    <a:pt x="43" y="0"/>
                  </a:lnTo>
                  <a:lnTo>
                    <a:pt x="34" y="5"/>
                  </a:lnTo>
                  <a:lnTo>
                    <a:pt x="24" y="9"/>
                  </a:lnTo>
                  <a:lnTo>
                    <a:pt x="17" y="14"/>
                  </a:lnTo>
                  <a:lnTo>
                    <a:pt x="10" y="24"/>
                  </a:lnTo>
                  <a:lnTo>
                    <a:pt x="5" y="31"/>
                  </a:lnTo>
                  <a:lnTo>
                    <a:pt x="3" y="43"/>
                  </a:lnTo>
                  <a:lnTo>
                    <a:pt x="0" y="52"/>
                  </a:lnTo>
                  <a:lnTo>
                    <a:pt x="3" y="64"/>
                  </a:lnTo>
                  <a:lnTo>
                    <a:pt x="5" y="73"/>
                  </a:lnTo>
                  <a:lnTo>
                    <a:pt x="10" y="80"/>
                  </a:lnTo>
                  <a:lnTo>
                    <a:pt x="17" y="90"/>
                  </a:lnTo>
                  <a:lnTo>
                    <a:pt x="24" y="95"/>
                  </a:lnTo>
                  <a:lnTo>
                    <a:pt x="34" y="99"/>
                  </a:lnTo>
                  <a:lnTo>
                    <a:pt x="43" y="104"/>
                  </a:lnTo>
                  <a:lnTo>
                    <a:pt x="55" y="104"/>
                  </a:lnTo>
                  <a:lnTo>
                    <a:pt x="65" y="104"/>
                  </a:lnTo>
                  <a:lnTo>
                    <a:pt x="76" y="99"/>
                  </a:lnTo>
                  <a:lnTo>
                    <a:pt x="84" y="95"/>
                  </a:lnTo>
                  <a:lnTo>
                    <a:pt x="93" y="90"/>
                  </a:lnTo>
                  <a:lnTo>
                    <a:pt x="100" y="80"/>
                  </a:lnTo>
                  <a:lnTo>
                    <a:pt x="105" y="73"/>
                  </a:lnTo>
                  <a:lnTo>
                    <a:pt x="107" y="64"/>
                  </a:lnTo>
                  <a:lnTo>
                    <a:pt x="107" y="52"/>
                  </a:lnTo>
                  <a:lnTo>
                    <a:pt x="107" y="43"/>
                  </a:lnTo>
                  <a:lnTo>
                    <a:pt x="105" y="31"/>
                  </a:lnTo>
                  <a:lnTo>
                    <a:pt x="100" y="24"/>
                  </a:lnTo>
                  <a:lnTo>
                    <a:pt x="93" y="14"/>
                  </a:lnTo>
                  <a:lnTo>
                    <a:pt x="84" y="9"/>
                  </a:lnTo>
                  <a:lnTo>
                    <a:pt x="76" y="5"/>
                  </a:lnTo>
                  <a:lnTo>
                    <a:pt x="6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8657860" y="1769261"/>
              <a:ext cx="64172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Patients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8706988" y="1666399"/>
              <a:ext cx="452394" cy="68262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8706988" y="1666399"/>
              <a:ext cx="452394" cy="65087"/>
            </a:xfrm>
            <a:custGeom>
              <a:avLst/>
              <a:gdLst>
                <a:gd name="T0" fmla="*/ 74 w 221"/>
                <a:gd name="T1" fmla="*/ 0 h 41"/>
                <a:gd name="T2" fmla="*/ 0 w 221"/>
                <a:gd name="T3" fmla="*/ 41 h 41"/>
                <a:gd name="T4" fmla="*/ 147 w 221"/>
                <a:gd name="T5" fmla="*/ 41 h 41"/>
                <a:gd name="T6" fmla="*/ 221 w 221"/>
                <a:gd name="T7" fmla="*/ 0 h 41"/>
                <a:gd name="T8" fmla="*/ 74 w 22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41">
                  <a:moveTo>
                    <a:pt x="74" y="0"/>
                  </a:moveTo>
                  <a:lnTo>
                    <a:pt x="0" y="41"/>
                  </a:lnTo>
                  <a:lnTo>
                    <a:pt x="147" y="41"/>
                  </a:lnTo>
                  <a:lnTo>
                    <a:pt x="221" y="0"/>
                  </a:lnTo>
                  <a:lnTo>
                    <a:pt x="74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8706988" y="1666399"/>
              <a:ext cx="452394" cy="68262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8706988" y="1599724"/>
              <a:ext cx="300914" cy="131762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8706988" y="1501299"/>
              <a:ext cx="300914" cy="200025"/>
            </a:xfrm>
            <a:custGeom>
              <a:avLst/>
              <a:gdLst>
                <a:gd name="T0" fmla="*/ 74 w 147"/>
                <a:gd name="T1" fmla="*/ 0 h 126"/>
                <a:gd name="T2" fmla="*/ 66 w 147"/>
                <a:gd name="T3" fmla="*/ 0 h 126"/>
                <a:gd name="T4" fmla="*/ 59 w 147"/>
                <a:gd name="T5" fmla="*/ 0 h 126"/>
                <a:gd name="T6" fmla="*/ 45 w 147"/>
                <a:gd name="T7" fmla="*/ 5 h 126"/>
                <a:gd name="T8" fmla="*/ 33 w 147"/>
                <a:gd name="T9" fmla="*/ 10 h 126"/>
                <a:gd name="T10" fmla="*/ 21 w 147"/>
                <a:gd name="T11" fmla="*/ 19 h 126"/>
                <a:gd name="T12" fmla="*/ 14 w 147"/>
                <a:gd name="T13" fmla="*/ 26 h 126"/>
                <a:gd name="T14" fmla="*/ 9 w 147"/>
                <a:gd name="T15" fmla="*/ 33 h 126"/>
                <a:gd name="T16" fmla="*/ 7 w 147"/>
                <a:gd name="T17" fmla="*/ 38 h 126"/>
                <a:gd name="T18" fmla="*/ 5 w 147"/>
                <a:gd name="T19" fmla="*/ 43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5 w 147"/>
                <a:gd name="T31" fmla="*/ 81 h 126"/>
                <a:gd name="T32" fmla="*/ 7 w 147"/>
                <a:gd name="T33" fmla="*/ 85 h 126"/>
                <a:gd name="T34" fmla="*/ 9 w 147"/>
                <a:gd name="T35" fmla="*/ 93 h 126"/>
                <a:gd name="T36" fmla="*/ 14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2 w 147"/>
                <a:gd name="T45" fmla="*/ 121 h 126"/>
                <a:gd name="T46" fmla="*/ 59 w 147"/>
                <a:gd name="T47" fmla="*/ 123 h 126"/>
                <a:gd name="T48" fmla="*/ 66 w 147"/>
                <a:gd name="T49" fmla="*/ 123 h 126"/>
                <a:gd name="T50" fmla="*/ 74 w 147"/>
                <a:gd name="T51" fmla="*/ 126 h 126"/>
                <a:gd name="T52" fmla="*/ 81 w 147"/>
                <a:gd name="T53" fmla="*/ 123 h 126"/>
                <a:gd name="T54" fmla="*/ 90 w 147"/>
                <a:gd name="T55" fmla="*/ 123 h 126"/>
                <a:gd name="T56" fmla="*/ 95 w 147"/>
                <a:gd name="T57" fmla="*/ 121 h 126"/>
                <a:gd name="T58" fmla="*/ 102 w 147"/>
                <a:gd name="T59" fmla="*/ 121 h 126"/>
                <a:gd name="T60" fmla="*/ 116 w 147"/>
                <a:gd name="T61" fmla="*/ 114 h 126"/>
                <a:gd name="T62" fmla="*/ 126 w 147"/>
                <a:gd name="T63" fmla="*/ 107 h 126"/>
                <a:gd name="T64" fmla="*/ 135 w 147"/>
                <a:gd name="T65" fmla="*/ 97 h 126"/>
                <a:gd name="T66" fmla="*/ 138 w 147"/>
                <a:gd name="T67" fmla="*/ 93 h 126"/>
                <a:gd name="T68" fmla="*/ 142 w 147"/>
                <a:gd name="T69" fmla="*/ 85 h 126"/>
                <a:gd name="T70" fmla="*/ 145 w 147"/>
                <a:gd name="T71" fmla="*/ 81 h 126"/>
                <a:gd name="T72" fmla="*/ 147 w 147"/>
                <a:gd name="T73" fmla="*/ 76 h 126"/>
                <a:gd name="T74" fmla="*/ 147 w 147"/>
                <a:gd name="T75" fmla="*/ 69 h 126"/>
                <a:gd name="T76" fmla="*/ 147 w 147"/>
                <a:gd name="T77" fmla="*/ 62 h 126"/>
                <a:gd name="T78" fmla="*/ 147 w 147"/>
                <a:gd name="T79" fmla="*/ 57 h 126"/>
                <a:gd name="T80" fmla="*/ 147 w 147"/>
                <a:gd name="T81" fmla="*/ 50 h 126"/>
                <a:gd name="T82" fmla="*/ 145 w 147"/>
                <a:gd name="T83" fmla="*/ 43 h 126"/>
                <a:gd name="T84" fmla="*/ 142 w 147"/>
                <a:gd name="T85" fmla="*/ 38 h 126"/>
                <a:gd name="T86" fmla="*/ 138 w 147"/>
                <a:gd name="T87" fmla="*/ 33 h 126"/>
                <a:gd name="T88" fmla="*/ 135 w 147"/>
                <a:gd name="T89" fmla="*/ 26 h 126"/>
                <a:gd name="T90" fmla="*/ 126 w 147"/>
                <a:gd name="T91" fmla="*/ 19 h 126"/>
                <a:gd name="T92" fmla="*/ 116 w 147"/>
                <a:gd name="T93" fmla="*/ 10 h 126"/>
                <a:gd name="T94" fmla="*/ 102 w 147"/>
                <a:gd name="T95" fmla="*/ 5 h 126"/>
                <a:gd name="T96" fmla="*/ 90 w 147"/>
                <a:gd name="T97" fmla="*/ 0 h 126"/>
                <a:gd name="T98" fmla="*/ 81 w 147"/>
                <a:gd name="T99" fmla="*/ 0 h 126"/>
                <a:gd name="T100" fmla="*/ 74 w 147"/>
                <a:gd name="T10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" h="126">
                  <a:moveTo>
                    <a:pt x="74" y="0"/>
                  </a:moveTo>
                  <a:lnTo>
                    <a:pt x="66" y="0"/>
                  </a:lnTo>
                  <a:lnTo>
                    <a:pt x="59" y="0"/>
                  </a:lnTo>
                  <a:lnTo>
                    <a:pt x="45" y="5"/>
                  </a:lnTo>
                  <a:lnTo>
                    <a:pt x="33" y="10"/>
                  </a:lnTo>
                  <a:lnTo>
                    <a:pt x="21" y="19"/>
                  </a:lnTo>
                  <a:lnTo>
                    <a:pt x="14" y="26"/>
                  </a:lnTo>
                  <a:lnTo>
                    <a:pt x="9" y="33"/>
                  </a:lnTo>
                  <a:lnTo>
                    <a:pt x="7" y="38"/>
                  </a:lnTo>
                  <a:lnTo>
                    <a:pt x="5" y="43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5" y="81"/>
                  </a:lnTo>
                  <a:lnTo>
                    <a:pt x="7" y="85"/>
                  </a:lnTo>
                  <a:lnTo>
                    <a:pt x="9" y="93"/>
                  </a:lnTo>
                  <a:lnTo>
                    <a:pt x="14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2" y="121"/>
                  </a:lnTo>
                  <a:lnTo>
                    <a:pt x="59" y="123"/>
                  </a:lnTo>
                  <a:lnTo>
                    <a:pt x="66" y="123"/>
                  </a:lnTo>
                  <a:lnTo>
                    <a:pt x="74" y="126"/>
                  </a:lnTo>
                  <a:lnTo>
                    <a:pt x="81" y="123"/>
                  </a:lnTo>
                  <a:lnTo>
                    <a:pt x="90" y="123"/>
                  </a:lnTo>
                  <a:lnTo>
                    <a:pt x="95" y="121"/>
                  </a:lnTo>
                  <a:lnTo>
                    <a:pt x="102" y="121"/>
                  </a:lnTo>
                  <a:lnTo>
                    <a:pt x="116" y="114"/>
                  </a:lnTo>
                  <a:lnTo>
                    <a:pt x="126" y="107"/>
                  </a:lnTo>
                  <a:lnTo>
                    <a:pt x="135" y="97"/>
                  </a:lnTo>
                  <a:lnTo>
                    <a:pt x="138" y="93"/>
                  </a:lnTo>
                  <a:lnTo>
                    <a:pt x="142" y="85"/>
                  </a:lnTo>
                  <a:lnTo>
                    <a:pt x="145" y="81"/>
                  </a:lnTo>
                  <a:lnTo>
                    <a:pt x="147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7" y="50"/>
                  </a:lnTo>
                  <a:lnTo>
                    <a:pt x="145" y="43"/>
                  </a:lnTo>
                  <a:lnTo>
                    <a:pt x="142" y="38"/>
                  </a:lnTo>
                  <a:lnTo>
                    <a:pt x="138" y="33"/>
                  </a:lnTo>
                  <a:lnTo>
                    <a:pt x="135" y="26"/>
                  </a:lnTo>
                  <a:lnTo>
                    <a:pt x="126" y="19"/>
                  </a:lnTo>
                  <a:lnTo>
                    <a:pt x="116" y="10"/>
                  </a:lnTo>
                  <a:lnTo>
                    <a:pt x="102" y="5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8745882" y="1339374"/>
              <a:ext cx="212891" cy="169862"/>
            </a:xfrm>
            <a:custGeom>
              <a:avLst/>
              <a:gdLst>
                <a:gd name="T0" fmla="*/ 52 w 104"/>
                <a:gd name="T1" fmla="*/ 0 h 107"/>
                <a:gd name="T2" fmla="*/ 43 w 104"/>
                <a:gd name="T3" fmla="*/ 3 h 107"/>
                <a:gd name="T4" fmla="*/ 33 w 104"/>
                <a:gd name="T5" fmla="*/ 5 h 107"/>
                <a:gd name="T6" fmla="*/ 24 w 104"/>
                <a:gd name="T7" fmla="*/ 10 h 107"/>
                <a:gd name="T8" fmla="*/ 16 w 104"/>
                <a:gd name="T9" fmla="*/ 17 h 107"/>
                <a:gd name="T10" fmla="*/ 9 w 104"/>
                <a:gd name="T11" fmla="*/ 24 h 107"/>
                <a:gd name="T12" fmla="*/ 5 w 104"/>
                <a:gd name="T13" fmla="*/ 33 h 107"/>
                <a:gd name="T14" fmla="*/ 2 w 104"/>
                <a:gd name="T15" fmla="*/ 43 h 107"/>
                <a:gd name="T16" fmla="*/ 0 w 104"/>
                <a:gd name="T17" fmla="*/ 55 h 107"/>
                <a:gd name="T18" fmla="*/ 2 w 104"/>
                <a:gd name="T19" fmla="*/ 64 h 107"/>
                <a:gd name="T20" fmla="*/ 5 w 104"/>
                <a:gd name="T21" fmla="*/ 76 h 107"/>
                <a:gd name="T22" fmla="*/ 9 w 104"/>
                <a:gd name="T23" fmla="*/ 83 h 107"/>
                <a:gd name="T24" fmla="*/ 16 w 104"/>
                <a:gd name="T25" fmla="*/ 93 h 107"/>
                <a:gd name="T26" fmla="*/ 24 w 104"/>
                <a:gd name="T27" fmla="*/ 97 h 107"/>
                <a:gd name="T28" fmla="*/ 33 w 104"/>
                <a:gd name="T29" fmla="*/ 102 h 107"/>
                <a:gd name="T30" fmla="*/ 43 w 104"/>
                <a:gd name="T31" fmla="*/ 107 h 107"/>
                <a:gd name="T32" fmla="*/ 52 w 104"/>
                <a:gd name="T33" fmla="*/ 107 h 107"/>
                <a:gd name="T34" fmla="*/ 64 w 104"/>
                <a:gd name="T35" fmla="*/ 107 h 107"/>
                <a:gd name="T36" fmla="*/ 74 w 104"/>
                <a:gd name="T37" fmla="*/ 102 h 107"/>
                <a:gd name="T38" fmla="*/ 83 w 104"/>
                <a:gd name="T39" fmla="*/ 97 h 107"/>
                <a:gd name="T40" fmla="*/ 90 w 104"/>
                <a:gd name="T41" fmla="*/ 93 h 107"/>
                <a:gd name="T42" fmla="*/ 97 w 104"/>
                <a:gd name="T43" fmla="*/ 83 h 107"/>
                <a:gd name="T44" fmla="*/ 102 w 104"/>
                <a:gd name="T45" fmla="*/ 76 h 107"/>
                <a:gd name="T46" fmla="*/ 104 w 104"/>
                <a:gd name="T47" fmla="*/ 64 h 107"/>
                <a:gd name="T48" fmla="*/ 104 w 104"/>
                <a:gd name="T49" fmla="*/ 55 h 107"/>
                <a:gd name="T50" fmla="*/ 104 w 104"/>
                <a:gd name="T51" fmla="*/ 43 h 107"/>
                <a:gd name="T52" fmla="*/ 102 w 104"/>
                <a:gd name="T53" fmla="*/ 33 h 107"/>
                <a:gd name="T54" fmla="*/ 97 w 104"/>
                <a:gd name="T55" fmla="*/ 24 h 107"/>
                <a:gd name="T56" fmla="*/ 90 w 104"/>
                <a:gd name="T57" fmla="*/ 17 h 107"/>
                <a:gd name="T58" fmla="*/ 83 w 104"/>
                <a:gd name="T59" fmla="*/ 10 h 107"/>
                <a:gd name="T60" fmla="*/ 74 w 104"/>
                <a:gd name="T61" fmla="*/ 5 h 107"/>
                <a:gd name="T62" fmla="*/ 64 w 104"/>
                <a:gd name="T63" fmla="*/ 3 h 107"/>
                <a:gd name="T64" fmla="*/ 52 w 104"/>
                <a:gd name="T6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7">
                  <a:moveTo>
                    <a:pt x="52" y="0"/>
                  </a:moveTo>
                  <a:lnTo>
                    <a:pt x="43" y="3"/>
                  </a:lnTo>
                  <a:lnTo>
                    <a:pt x="33" y="5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9" y="24"/>
                  </a:lnTo>
                  <a:lnTo>
                    <a:pt x="5" y="33"/>
                  </a:lnTo>
                  <a:lnTo>
                    <a:pt x="2" y="43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5" y="76"/>
                  </a:lnTo>
                  <a:lnTo>
                    <a:pt x="9" y="83"/>
                  </a:lnTo>
                  <a:lnTo>
                    <a:pt x="16" y="93"/>
                  </a:lnTo>
                  <a:lnTo>
                    <a:pt x="24" y="97"/>
                  </a:lnTo>
                  <a:lnTo>
                    <a:pt x="33" y="102"/>
                  </a:lnTo>
                  <a:lnTo>
                    <a:pt x="43" y="107"/>
                  </a:lnTo>
                  <a:lnTo>
                    <a:pt x="52" y="107"/>
                  </a:lnTo>
                  <a:lnTo>
                    <a:pt x="64" y="107"/>
                  </a:lnTo>
                  <a:lnTo>
                    <a:pt x="74" y="102"/>
                  </a:lnTo>
                  <a:lnTo>
                    <a:pt x="83" y="97"/>
                  </a:lnTo>
                  <a:lnTo>
                    <a:pt x="90" y="93"/>
                  </a:lnTo>
                  <a:lnTo>
                    <a:pt x="97" y="83"/>
                  </a:lnTo>
                  <a:lnTo>
                    <a:pt x="102" y="76"/>
                  </a:lnTo>
                  <a:lnTo>
                    <a:pt x="104" y="64"/>
                  </a:lnTo>
                  <a:lnTo>
                    <a:pt x="104" y="55"/>
                  </a:lnTo>
                  <a:lnTo>
                    <a:pt x="104" y="43"/>
                  </a:lnTo>
                  <a:lnTo>
                    <a:pt x="102" y="33"/>
                  </a:lnTo>
                  <a:lnTo>
                    <a:pt x="97" y="24"/>
                  </a:lnTo>
                  <a:lnTo>
                    <a:pt x="90" y="17"/>
                  </a:lnTo>
                  <a:lnTo>
                    <a:pt x="83" y="10"/>
                  </a:lnTo>
                  <a:lnTo>
                    <a:pt x="74" y="5"/>
                  </a:lnTo>
                  <a:lnTo>
                    <a:pt x="64" y="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8706988" y="1666399"/>
              <a:ext cx="452394" cy="68262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8706988" y="1666399"/>
              <a:ext cx="452394" cy="65087"/>
            </a:xfrm>
            <a:custGeom>
              <a:avLst/>
              <a:gdLst>
                <a:gd name="T0" fmla="*/ 74 w 221"/>
                <a:gd name="T1" fmla="*/ 0 h 41"/>
                <a:gd name="T2" fmla="*/ 0 w 221"/>
                <a:gd name="T3" fmla="*/ 41 h 41"/>
                <a:gd name="T4" fmla="*/ 147 w 221"/>
                <a:gd name="T5" fmla="*/ 41 h 41"/>
                <a:gd name="T6" fmla="*/ 221 w 221"/>
                <a:gd name="T7" fmla="*/ 0 h 41"/>
                <a:gd name="T8" fmla="*/ 74 w 22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41">
                  <a:moveTo>
                    <a:pt x="74" y="0"/>
                  </a:moveTo>
                  <a:lnTo>
                    <a:pt x="0" y="41"/>
                  </a:lnTo>
                  <a:lnTo>
                    <a:pt x="147" y="41"/>
                  </a:lnTo>
                  <a:lnTo>
                    <a:pt x="221" y="0"/>
                  </a:lnTo>
                  <a:lnTo>
                    <a:pt x="74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Rectangle 118"/>
            <p:cNvSpPr>
              <a:spLocks noChangeArrowheads="1"/>
            </p:cNvSpPr>
            <p:nvPr/>
          </p:nvSpPr>
          <p:spPr bwMode="auto">
            <a:xfrm>
              <a:off x="8706988" y="1666399"/>
              <a:ext cx="452394" cy="68262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Rectangle 119"/>
            <p:cNvSpPr>
              <a:spLocks noChangeArrowheads="1"/>
            </p:cNvSpPr>
            <p:nvPr/>
          </p:nvSpPr>
          <p:spPr bwMode="auto">
            <a:xfrm>
              <a:off x="8706988" y="1599724"/>
              <a:ext cx="300914" cy="131762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Freeform 120"/>
            <p:cNvSpPr>
              <a:spLocks/>
            </p:cNvSpPr>
            <p:nvPr/>
          </p:nvSpPr>
          <p:spPr bwMode="auto">
            <a:xfrm>
              <a:off x="8706988" y="1501299"/>
              <a:ext cx="300914" cy="200025"/>
            </a:xfrm>
            <a:custGeom>
              <a:avLst/>
              <a:gdLst>
                <a:gd name="T0" fmla="*/ 74 w 147"/>
                <a:gd name="T1" fmla="*/ 0 h 126"/>
                <a:gd name="T2" fmla="*/ 66 w 147"/>
                <a:gd name="T3" fmla="*/ 0 h 126"/>
                <a:gd name="T4" fmla="*/ 59 w 147"/>
                <a:gd name="T5" fmla="*/ 0 h 126"/>
                <a:gd name="T6" fmla="*/ 45 w 147"/>
                <a:gd name="T7" fmla="*/ 5 h 126"/>
                <a:gd name="T8" fmla="*/ 33 w 147"/>
                <a:gd name="T9" fmla="*/ 10 h 126"/>
                <a:gd name="T10" fmla="*/ 21 w 147"/>
                <a:gd name="T11" fmla="*/ 19 h 126"/>
                <a:gd name="T12" fmla="*/ 14 w 147"/>
                <a:gd name="T13" fmla="*/ 26 h 126"/>
                <a:gd name="T14" fmla="*/ 9 w 147"/>
                <a:gd name="T15" fmla="*/ 33 h 126"/>
                <a:gd name="T16" fmla="*/ 7 w 147"/>
                <a:gd name="T17" fmla="*/ 38 h 126"/>
                <a:gd name="T18" fmla="*/ 5 w 147"/>
                <a:gd name="T19" fmla="*/ 43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5 w 147"/>
                <a:gd name="T31" fmla="*/ 81 h 126"/>
                <a:gd name="T32" fmla="*/ 7 w 147"/>
                <a:gd name="T33" fmla="*/ 85 h 126"/>
                <a:gd name="T34" fmla="*/ 9 w 147"/>
                <a:gd name="T35" fmla="*/ 93 h 126"/>
                <a:gd name="T36" fmla="*/ 14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2 w 147"/>
                <a:gd name="T45" fmla="*/ 121 h 126"/>
                <a:gd name="T46" fmla="*/ 59 w 147"/>
                <a:gd name="T47" fmla="*/ 123 h 126"/>
                <a:gd name="T48" fmla="*/ 66 w 147"/>
                <a:gd name="T49" fmla="*/ 123 h 126"/>
                <a:gd name="T50" fmla="*/ 74 w 147"/>
                <a:gd name="T51" fmla="*/ 126 h 126"/>
                <a:gd name="T52" fmla="*/ 81 w 147"/>
                <a:gd name="T53" fmla="*/ 123 h 126"/>
                <a:gd name="T54" fmla="*/ 90 w 147"/>
                <a:gd name="T55" fmla="*/ 123 h 126"/>
                <a:gd name="T56" fmla="*/ 95 w 147"/>
                <a:gd name="T57" fmla="*/ 121 h 126"/>
                <a:gd name="T58" fmla="*/ 102 w 147"/>
                <a:gd name="T59" fmla="*/ 121 h 126"/>
                <a:gd name="T60" fmla="*/ 116 w 147"/>
                <a:gd name="T61" fmla="*/ 114 h 126"/>
                <a:gd name="T62" fmla="*/ 126 w 147"/>
                <a:gd name="T63" fmla="*/ 107 h 126"/>
                <a:gd name="T64" fmla="*/ 135 w 147"/>
                <a:gd name="T65" fmla="*/ 97 h 126"/>
                <a:gd name="T66" fmla="*/ 138 w 147"/>
                <a:gd name="T67" fmla="*/ 93 h 126"/>
                <a:gd name="T68" fmla="*/ 142 w 147"/>
                <a:gd name="T69" fmla="*/ 85 h 126"/>
                <a:gd name="T70" fmla="*/ 145 w 147"/>
                <a:gd name="T71" fmla="*/ 81 h 126"/>
                <a:gd name="T72" fmla="*/ 147 w 147"/>
                <a:gd name="T73" fmla="*/ 76 h 126"/>
                <a:gd name="T74" fmla="*/ 147 w 147"/>
                <a:gd name="T75" fmla="*/ 69 h 126"/>
                <a:gd name="T76" fmla="*/ 147 w 147"/>
                <a:gd name="T77" fmla="*/ 62 h 126"/>
                <a:gd name="T78" fmla="*/ 147 w 147"/>
                <a:gd name="T79" fmla="*/ 57 h 126"/>
                <a:gd name="T80" fmla="*/ 147 w 147"/>
                <a:gd name="T81" fmla="*/ 50 h 126"/>
                <a:gd name="T82" fmla="*/ 145 w 147"/>
                <a:gd name="T83" fmla="*/ 43 h 126"/>
                <a:gd name="T84" fmla="*/ 142 w 147"/>
                <a:gd name="T85" fmla="*/ 38 h 126"/>
                <a:gd name="T86" fmla="*/ 138 w 147"/>
                <a:gd name="T87" fmla="*/ 33 h 126"/>
                <a:gd name="T88" fmla="*/ 135 w 147"/>
                <a:gd name="T89" fmla="*/ 26 h 126"/>
                <a:gd name="T90" fmla="*/ 126 w 147"/>
                <a:gd name="T91" fmla="*/ 19 h 126"/>
                <a:gd name="T92" fmla="*/ 116 w 147"/>
                <a:gd name="T93" fmla="*/ 10 h 126"/>
                <a:gd name="T94" fmla="*/ 102 w 147"/>
                <a:gd name="T95" fmla="*/ 5 h 126"/>
                <a:gd name="T96" fmla="*/ 90 w 147"/>
                <a:gd name="T97" fmla="*/ 0 h 126"/>
                <a:gd name="T98" fmla="*/ 81 w 147"/>
                <a:gd name="T99" fmla="*/ 0 h 126"/>
                <a:gd name="T100" fmla="*/ 74 w 147"/>
                <a:gd name="T10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" h="126">
                  <a:moveTo>
                    <a:pt x="74" y="0"/>
                  </a:moveTo>
                  <a:lnTo>
                    <a:pt x="66" y="0"/>
                  </a:lnTo>
                  <a:lnTo>
                    <a:pt x="59" y="0"/>
                  </a:lnTo>
                  <a:lnTo>
                    <a:pt x="45" y="5"/>
                  </a:lnTo>
                  <a:lnTo>
                    <a:pt x="33" y="10"/>
                  </a:lnTo>
                  <a:lnTo>
                    <a:pt x="21" y="19"/>
                  </a:lnTo>
                  <a:lnTo>
                    <a:pt x="14" y="26"/>
                  </a:lnTo>
                  <a:lnTo>
                    <a:pt x="9" y="33"/>
                  </a:lnTo>
                  <a:lnTo>
                    <a:pt x="7" y="38"/>
                  </a:lnTo>
                  <a:lnTo>
                    <a:pt x="5" y="43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5" y="81"/>
                  </a:lnTo>
                  <a:lnTo>
                    <a:pt x="7" y="85"/>
                  </a:lnTo>
                  <a:lnTo>
                    <a:pt x="9" y="93"/>
                  </a:lnTo>
                  <a:lnTo>
                    <a:pt x="14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2" y="121"/>
                  </a:lnTo>
                  <a:lnTo>
                    <a:pt x="59" y="123"/>
                  </a:lnTo>
                  <a:lnTo>
                    <a:pt x="66" y="123"/>
                  </a:lnTo>
                  <a:lnTo>
                    <a:pt x="74" y="126"/>
                  </a:lnTo>
                  <a:lnTo>
                    <a:pt x="81" y="123"/>
                  </a:lnTo>
                  <a:lnTo>
                    <a:pt x="90" y="123"/>
                  </a:lnTo>
                  <a:lnTo>
                    <a:pt x="95" y="121"/>
                  </a:lnTo>
                  <a:lnTo>
                    <a:pt x="102" y="121"/>
                  </a:lnTo>
                  <a:lnTo>
                    <a:pt x="116" y="114"/>
                  </a:lnTo>
                  <a:lnTo>
                    <a:pt x="126" y="107"/>
                  </a:lnTo>
                  <a:lnTo>
                    <a:pt x="135" y="97"/>
                  </a:lnTo>
                  <a:lnTo>
                    <a:pt x="138" y="93"/>
                  </a:lnTo>
                  <a:lnTo>
                    <a:pt x="142" y="85"/>
                  </a:lnTo>
                  <a:lnTo>
                    <a:pt x="145" y="81"/>
                  </a:lnTo>
                  <a:lnTo>
                    <a:pt x="147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7" y="50"/>
                  </a:lnTo>
                  <a:lnTo>
                    <a:pt x="145" y="43"/>
                  </a:lnTo>
                  <a:lnTo>
                    <a:pt x="142" y="38"/>
                  </a:lnTo>
                  <a:lnTo>
                    <a:pt x="138" y="33"/>
                  </a:lnTo>
                  <a:lnTo>
                    <a:pt x="135" y="26"/>
                  </a:lnTo>
                  <a:lnTo>
                    <a:pt x="126" y="19"/>
                  </a:lnTo>
                  <a:lnTo>
                    <a:pt x="116" y="10"/>
                  </a:lnTo>
                  <a:lnTo>
                    <a:pt x="102" y="5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Freeform 121"/>
            <p:cNvSpPr>
              <a:spLocks/>
            </p:cNvSpPr>
            <p:nvPr/>
          </p:nvSpPr>
          <p:spPr bwMode="auto">
            <a:xfrm>
              <a:off x="8745882" y="1339374"/>
              <a:ext cx="212891" cy="169862"/>
            </a:xfrm>
            <a:custGeom>
              <a:avLst/>
              <a:gdLst>
                <a:gd name="T0" fmla="*/ 52 w 104"/>
                <a:gd name="T1" fmla="*/ 0 h 107"/>
                <a:gd name="T2" fmla="*/ 43 w 104"/>
                <a:gd name="T3" fmla="*/ 3 h 107"/>
                <a:gd name="T4" fmla="*/ 33 w 104"/>
                <a:gd name="T5" fmla="*/ 5 h 107"/>
                <a:gd name="T6" fmla="*/ 24 w 104"/>
                <a:gd name="T7" fmla="*/ 10 h 107"/>
                <a:gd name="T8" fmla="*/ 16 w 104"/>
                <a:gd name="T9" fmla="*/ 17 h 107"/>
                <a:gd name="T10" fmla="*/ 9 w 104"/>
                <a:gd name="T11" fmla="*/ 24 h 107"/>
                <a:gd name="T12" fmla="*/ 5 w 104"/>
                <a:gd name="T13" fmla="*/ 33 h 107"/>
                <a:gd name="T14" fmla="*/ 2 w 104"/>
                <a:gd name="T15" fmla="*/ 43 h 107"/>
                <a:gd name="T16" fmla="*/ 0 w 104"/>
                <a:gd name="T17" fmla="*/ 55 h 107"/>
                <a:gd name="T18" fmla="*/ 2 w 104"/>
                <a:gd name="T19" fmla="*/ 64 h 107"/>
                <a:gd name="T20" fmla="*/ 5 w 104"/>
                <a:gd name="T21" fmla="*/ 76 h 107"/>
                <a:gd name="T22" fmla="*/ 9 w 104"/>
                <a:gd name="T23" fmla="*/ 83 h 107"/>
                <a:gd name="T24" fmla="*/ 16 w 104"/>
                <a:gd name="T25" fmla="*/ 93 h 107"/>
                <a:gd name="T26" fmla="*/ 24 w 104"/>
                <a:gd name="T27" fmla="*/ 97 h 107"/>
                <a:gd name="T28" fmla="*/ 33 w 104"/>
                <a:gd name="T29" fmla="*/ 102 h 107"/>
                <a:gd name="T30" fmla="*/ 43 w 104"/>
                <a:gd name="T31" fmla="*/ 107 h 107"/>
                <a:gd name="T32" fmla="*/ 52 w 104"/>
                <a:gd name="T33" fmla="*/ 107 h 107"/>
                <a:gd name="T34" fmla="*/ 64 w 104"/>
                <a:gd name="T35" fmla="*/ 107 h 107"/>
                <a:gd name="T36" fmla="*/ 74 w 104"/>
                <a:gd name="T37" fmla="*/ 102 h 107"/>
                <a:gd name="T38" fmla="*/ 83 w 104"/>
                <a:gd name="T39" fmla="*/ 97 h 107"/>
                <a:gd name="T40" fmla="*/ 90 w 104"/>
                <a:gd name="T41" fmla="*/ 93 h 107"/>
                <a:gd name="T42" fmla="*/ 97 w 104"/>
                <a:gd name="T43" fmla="*/ 83 h 107"/>
                <a:gd name="T44" fmla="*/ 102 w 104"/>
                <a:gd name="T45" fmla="*/ 76 h 107"/>
                <a:gd name="T46" fmla="*/ 104 w 104"/>
                <a:gd name="T47" fmla="*/ 64 h 107"/>
                <a:gd name="T48" fmla="*/ 104 w 104"/>
                <a:gd name="T49" fmla="*/ 55 h 107"/>
                <a:gd name="T50" fmla="*/ 104 w 104"/>
                <a:gd name="T51" fmla="*/ 43 h 107"/>
                <a:gd name="T52" fmla="*/ 102 w 104"/>
                <a:gd name="T53" fmla="*/ 33 h 107"/>
                <a:gd name="T54" fmla="*/ 97 w 104"/>
                <a:gd name="T55" fmla="*/ 24 h 107"/>
                <a:gd name="T56" fmla="*/ 90 w 104"/>
                <a:gd name="T57" fmla="*/ 17 h 107"/>
                <a:gd name="T58" fmla="*/ 83 w 104"/>
                <a:gd name="T59" fmla="*/ 10 h 107"/>
                <a:gd name="T60" fmla="*/ 74 w 104"/>
                <a:gd name="T61" fmla="*/ 5 h 107"/>
                <a:gd name="T62" fmla="*/ 64 w 104"/>
                <a:gd name="T63" fmla="*/ 3 h 107"/>
                <a:gd name="T64" fmla="*/ 52 w 104"/>
                <a:gd name="T6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7">
                  <a:moveTo>
                    <a:pt x="52" y="0"/>
                  </a:moveTo>
                  <a:lnTo>
                    <a:pt x="43" y="3"/>
                  </a:lnTo>
                  <a:lnTo>
                    <a:pt x="33" y="5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9" y="24"/>
                  </a:lnTo>
                  <a:lnTo>
                    <a:pt x="5" y="33"/>
                  </a:lnTo>
                  <a:lnTo>
                    <a:pt x="2" y="43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5" y="76"/>
                  </a:lnTo>
                  <a:lnTo>
                    <a:pt x="9" y="83"/>
                  </a:lnTo>
                  <a:lnTo>
                    <a:pt x="16" y="93"/>
                  </a:lnTo>
                  <a:lnTo>
                    <a:pt x="24" y="97"/>
                  </a:lnTo>
                  <a:lnTo>
                    <a:pt x="33" y="102"/>
                  </a:lnTo>
                  <a:lnTo>
                    <a:pt x="43" y="107"/>
                  </a:lnTo>
                  <a:lnTo>
                    <a:pt x="52" y="107"/>
                  </a:lnTo>
                  <a:lnTo>
                    <a:pt x="64" y="107"/>
                  </a:lnTo>
                  <a:lnTo>
                    <a:pt x="74" y="102"/>
                  </a:lnTo>
                  <a:lnTo>
                    <a:pt x="83" y="97"/>
                  </a:lnTo>
                  <a:lnTo>
                    <a:pt x="90" y="93"/>
                  </a:lnTo>
                  <a:lnTo>
                    <a:pt x="97" y="83"/>
                  </a:lnTo>
                  <a:lnTo>
                    <a:pt x="102" y="76"/>
                  </a:lnTo>
                  <a:lnTo>
                    <a:pt x="104" y="64"/>
                  </a:lnTo>
                  <a:lnTo>
                    <a:pt x="104" y="55"/>
                  </a:lnTo>
                  <a:lnTo>
                    <a:pt x="104" y="43"/>
                  </a:lnTo>
                  <a:lnTo>
                    <a:pt x="102" y="33"/>
                  </a:lnTo>
                  <a:lnTo>
                    <a:pt x="97" y="24"/>
                  </a:lnTo>
                  <a:lnTo>
                    <a:pt x="90" y="17"/>
                  </a:lnTo>
                  <a:lnTo>
                    <a:pt x="83" y="10"/>
                  </a:lnTo>
                  <a:lnTo>
                    <a:pt x="74" y="5"/>
                  </a:lnTo>
                  <a:lnTo>
                    <a:pt x="64" y="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Rectangle 122"/>
            <p:cNvSpPr>
              <a:spLocks noChangeArrowheads="1"/>
            </p:cNvSpPr>
            <p:nvPr/>
          </p:nvSpPr>
          <p:spPr bwMode="auto">
            <a:xfrm>
              <a:off x="4658832" y="1790403"/>
              <a:ext cx="2216676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Analysts and Reviewers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Rectangle 123"/>
            <p:cNvSpPr>
              <a:spLocks noChangeArrowheads="1"/>
            </p:cNvSpPr>
            <p:nvPr/>
          </p:nvSpPr>
          <p:spPr bwMode="auto">
            <a:xfrm>
              <a:off x="5310963" y="1648936"/>
              <a:ext cx="456488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Freeform 124"/>
            <p:cNvSpPr>
              <a:spLocks/>
            </p:cNvSpPr>
            <p:nvPr/>
          </p:nvSpPr>
          <p:spPr bwMode="auto">
            <a:xfrm>
              <a:off x="5315058" y="1648936"/>
              <a:ext cx="448300" cy="63500"/>
            </a:xfrm>
            <a:custGeom>
              <a:avLst/>
              <a:gdLst>
                <a:gd name="T0" fmla="*/ 71 w 219"/>
                <a:gd name="T1" fmla="*/ 0 h 40"/>
                <a:gd name="T2" fmla="*/ 0 w 219"/>
                <a:gd name="T3" fmla="*/ 40 h 40"/>
                <a:gd name="T4" fmla="*/ 147 w 219"/>
                <a:gd name="T5" fmla="*/ 40 h 40"/>
                <a:gd name="T6" fmla="*/ 219 w 219"/>
                <a:gd name="T7" fmla="*/ 0 h 40"/>
                <a:gd name="T8" fmla="*/ 71 w 219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40">
                  <a:moveTo>
                    <a:pt x="71" y="0"/>
                  </a:moveTo>
                  <a:lnTo>
                    <a:pt x="0" y="40"/>
                  </a:lnTo>
                  <a:lnTo>
                    <a:pt x="147" y="40"/>
                  </a:lnTo>
                  <a:lnTo>
                    <a:pt x="219" y="0"/>
                  </a:lnTo>
                  <a:lnTo>
                    <a:pt x="71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5310963" y="1648936"/>
              <a:ext cx="456488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5315058" y="1583849"/>
              <a:ext cx="300914" cy="128587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Freeform 127"/>
            <p:cNvSpPr>
              <a:spLocks/>
            </p:cNvSpPr>
            <p:nvPr/>
          </p:nvSpPr>
          <p:spPr bwMode="auto">
            <a:xfrm>
              <a:off x="5315058" y="1482249"/>
              <a:ext cx="300914" cy="200025"/>
            </a:xfrm>
            <a:custGeom>
              <a:avLst/>
              <a:gdLst>
                <a:gd name="T0" fmla="*/ 74 w 147"/>
                <a:gd name="T1" fmla="*/ 0 h 126"/>
                <a:gd name="T2" fmla="*/ 67 w 147"/>
                <a:gd name="T3" fmla="*/ 0 h 126"/>
                <a:gd name="T4" fmla="*/ 59 w 147"/>
                <a:gd name="T5" fmla="*/ 3 h 126"/>
                <a:gd name="T6" fmla="*/ 45 w 147"/>
                <a:gd name="T7" fmla="*/ 5 h 126"/>
                <a:gd name="T8" fmla="*/ 33 w 147"/>
                <a:gd name="T9" fmla="*/ 12 h 126"/>
                <a:gd name="T10" fmla="*/ 21 w 147"/>
                <a:gd name="T11" fmla="*/ 19 h 126"/>
                <a:gd name="T12" fmla="*/ 12 w 147"/>
                <a:gd name="T13" fmla="*/ 29 h 126"/>
                <a:gd name="T14" fmla="*/ 9 w 147"/>
                <a:gd name="T15" fmla="*/ 33 h 126"/>
                <a:gd name="T16" fmla="*/ 5 w 147"/>
                <a:gd name="T17" fmla="*/ 38 h 126"/>
                <a:gd name="T18" fmla="*/ 2 w 147"/>
                <a:gd name="T19" fmla="*/ 45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2 w 147"/>
                <a:gd name="T31" fmla="*/ 81 h 126"/>
                <a:gd name="T32" fmla="*/ 5 w 147"/>
                <a:gd name="T33" fmla="*/ 88 h 126"/>
                <a:gd name="T34" fmla="*/ 9 w 147"/>
                <a:gd name="T35" fmla="*/ 93 h 126"/>
                <a:gd name="T36" fmla="*/ 12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9 w 147"/>
                <a:gd name="T45" fmla="*/ 123 h 126"/>
                <a:gd name="T46" fmla="*/ 67 w 147"/>
                <a:gd name="T47" fmla="*/ 123 h 126"/>
                <a:gd name="T48" fmla="*/ 74 w 147"/>
                <a:gd name="T49" fmla="*/ 126 h 126"/>
                <a:gd name="T50" fmla="*/ 81 w 147"/>
                <a:gd name="T51" fmla="*/ 123 h 126"/>
                <a:gd name="T52" fmla="*/ 88 w 147"/>
                <a:gd name="T53" fmla="*/ 123 h 126"/>
                <a:gd name="T54" fmla="*/ 102 w 147"/>
                <a:gd name="T55" fmla="*/ 121 h 126"/>
                <a:gd name="T56" fmla="*/ 114 w 147"/>
                <a:gd name="T57" fmla="*/ 114 h 126"/>
                <a:gd name="T58" fmla="*/ 126 w 147"/>
                <a:gd name="T59" fmla="*/ 107 h 126"/>
                <a:gd name="T60" fmla="*/ 133 w 147"/>
                <a:gd name="T61" fmla="*/ 97 h 126"/>
                <a:gd name="T62" fmla="*/ 138 w 147"/>
                <a:gd name="T63" fmla="*/ 93 h 126"/>
                <a:gd name="T64" fmla="*/ 140 w 147"/>
                <a:gd name="T65" fmla="*/ 88 h 126"/>
                <a:gd name="T66" fmla="*/ 143 w 147"/>
                <a:gd name="T67" fmla="*/ 81 h 126"/>
                <a:gd name="T68" fmla="*/ 145 w 147"/>
                <a:gd name="T69" fmla="*/ 76 h 126"/>
                <a:gd name="T70" fmla="*/ 147 w 147"/>
                <a:gd name="T71" fmla="*/ 69 h 126"/>
                <a:gd name="T72" fmla="*/ 147 w 147"/>
                <a:gd name="T73" fmla="*/ 62 h 126"/>
                <a:gd name="T74" fmla="*/ 147 w 147"/>
                <a:gd name="T75" fmla="*/ 57 h 126"/>
                <a:gd name="T76" fmla="*/ 145 w 147"/>
                <a:gd name="T77" fmla="*/ 50 h 126"/>
                <a:gd name="T78" fmla="*/ 143 w 147"/>
                <a:gd name="T79" fmla="*/ 45 h 126"/>
                <a:gd name="T80" fmla="*/ 140 w 147"/>
                <a:gd name="T81" fmla="*/ 38 h 126"/>
                <a:gd name="T82" fmla="*/ 138 w 147"/>
                <a:gd name="T83" fmla="*/ 33 h 126"/>
                <a:gd name="T84" fmla="*/ 133 w 147"/>
                <a:gd name="T85" fmla="*/ 29 h 126"/>
                <a:gd name="T86" fmla="*/ 126 w 147"/>
                <a:gd name="T87" fmla="*/ 19 h 126"/>
                <a:gd name="T88" fmla="*/ 114 w 147"/>
                <a:gd name="T89" fmla="*/ 12 h 126"/>
                <a:gd name="T90" fmla="*/ 102 w 147"/>
                <a:gd name="T91" fmla="*/ 5 h 126"/>
                <a:gd name="T92" fmla="*/ 88 w 147"/>
                <a:gd name="T93" fmla="*/ 3 h 126"/>
                <a:gd name="T94" fmla="*/ 81 w 147"/>
                <a:gd name="T95" fmla="*/ 0 h 126"/>
                <a:gd name="T96" fmla="*/ 74 w 147"/>
                <a:gd name="T9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" h="126">
                  <a:moveTo>
                    <a:pt x="74" y="0"/>
                  </a:moveTo>
                  <a:lnTo>
                    <a:pt x="67" y="0"/>
                  </a:lnTo>
                  <a:lnTo>
                    <a:pt x="59" y="3"/>
                  </a:lnTo>
                  <a:lnTo>
                    <a:pt x="45" y="5"/>
                  </a:lnTo>
                  <a:lnTo>
                    <a:pt x="33" y="12"/>
                  </a:lnTo>
                  <a:lnTo>
                    <a:pt x="21" y="19"/>
                  </a:lnTo>
                  <a:lnTo>
                    <a:pt x="12" y="29"/>
                  </a:lnTo>
                  <a:lnTo>
                    <a:pt x="9" y="33"/>
                  </a:lnTo>
                  <a:lnTo>
                    <a:pt x="5" y="38"/>
                  </a:lnTo>
                  <a:lnTo>
                    <a:pt x="2" y="45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2" y="81"/>
                  </a:lnTo>
                  <a:lnTo>
                    <a:pt x="5" y="88"/>
                  </a:lnTo>
                  <a:lnTo>
                    <a:pt x="9" y="93"/>
                  </a:lnTo>
                  <a:lnTo>
                    <a:pt x="12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9" y="123"/>
                  </a:lnTo>
                  <a:lnTo>
                    <a:pt x="67" y="123"/>
                  </a:lnTo>
                  <a:lnTo>
                    <a:pt x="74" y="126"/>
                  </a:lnTo>
                  <a:lnTo>
                    <a:pt x="81" y="123"/>
                  </a:lnTo>
                  <a:lnTo>
                    <a:pt x="88" y="123"/>
                  </a:lnTo>
                  <a:lnTo>
                    <a:pt x="102" y="121"/>
                  </a:lnTo>
                  <a:lnTo>
                    <a:pt x="114" y="114"/>
                  </a:lnTo>
                  <a:lnTo>
                    <a:pt x="126" y="107"/>
                  </a:lnTo>
                  <a:lnTo>
                    <a:pt x="133" y="97"/>
                  </a:lnTo>
                  <a:lnTo>
                    <a:pt x="138" y="93"/>
                  </a:lnTo>
                  <a:lnTo>
                    <a:pt x="140" y="88"/>
                  </a:lnTo>
                  <a:lnTo>
                    <a:pt x="143" y="81"/>
                  </a:lnTo>
                  <a:lnTo>
                    <a:pt x="145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5" y="50"/>
                  </a:lnTo>
                  <a:lnTo>
                    <a:pt x="143" y="45"/>
                  </a:lnTo>
                  <a:lnTo>
                    <a:pt x="140" y="38"/>
                  </a:lnTo>
                  <a:lnTo>
                    <a:pt x="138" y="33"/>
                  </a:lnTo>
                  <a:lnTo>
                    <a:pt x="133" y="29"/>
                  </a:lnTo>
                  <a:lnTo>
                    <a:pt x="126" y="19"/>
                  </a:lnTo>
                  <a:lnTo>
                    <a:pt x="114" y="12"/>
                  </a:lnTo>
                  <a:lnTo>
                    <a:pt x="102" y="5"/>
                  </a:lnTo>
                  <a:lnTo>
                    <a:pt x="88" y="3"/>
                  </a:lnTo>
                  <a:lnTo>
                    <a:pt x="81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Freeform 128"/>
            <p:cNvSpPr>
              <a:spLocks/>
            </p:cNvSpPr>
            <p:nvPr/>
          </p:nvSpPr>
          <p:spPr bwMode="auto">
            <a:xfrm>
              <a:off x="5353951" y="1325086"/>
              <a:ext cx="214938" cy="165100"/>
            </a:xfrm>
            <a:custGeom>
              <a:avLst/>
              <a:gdLst>
                <a:gd name="T0" fmla="*/ 52 w 105"/>
                <a:gd name="T1" fmla="*/ 0 h 104"/>
                <a:gd name="T2" fmla="*/ 40 w 105"/>
                <a:gd name="T3" fmla="*/ 2 h 104"/>
                <a:gd name="T4" fmla="*/ 31 w 105"/>
                <a:gd name="T5" fmla="*/ 5 h 104"/>
                <a:gd name="T6" fmla="*/ 21 w 105"/>
                <a:gd name="T7" fmla="*/ 9 h 104"/>
                <a:gd name="T8" fmla="*/ 14 w 105"/>
                <a:gd name="T9" fmla="*/ 16 h 104"/>
                <a:gd name="T10" fmla="*/ 7 w 105"/>
                <a:gd name="T11" fmla="*/ 24 h 104"/>
                <a:gd name="T12" fmla="*/ 2 w 105"/>
                <a:gd name="T13" fmla="*/ 33 h 104"/>
                <a:gd name="T14" fmla="*/ 0 w 105"/>
                <a:gd name="T15" fmla="*/ 42 h 104"/>
                <a:gd name="T16" fmla="*/ 0 w 105"/>
                <a:gd name="T17" fmla="*/ 52 h 104"/>
                <a:gd name="T18" fmla="*/ 0 w 105"/>
                <a:gd name="T19" fmla="*/ 64 h 104"/>
                <a:gd name="T20" fmla="*/ 2 w 105"/>
                <a:gd name="T21" fmla="*/ 73 h 104"/>
                <a:gd name="T22" fmla="*/ 7 w 105"/>
                <a:gd name="T23" fmla="*/ 83 h 104"/>
                <a:gd name="T24" fmla="*/ 14 w 105"/>
                <a:gd name="T25" fmla="*/ 90 h 104"/>
                <a:gd name="T26" fmla="*/ 21 w 105"/>
                <a:gd name="T27" fmla="*/ 97 h 104"/>
                <a:gd name="T28" fmla="*/ 31 w 105"/>
                <a:gd name="T29" fmla="*/ 102 h 104"/>
                <a:gd name="T30" fmla="*/ 40 w 105"/>
                <a:gd name="T31" fmla="*/ 104 h 104"/>
                <a:gd name="T32" fmla="*/ 52 w 105"/>
                <a:gd name="T33" fmla="*/ 104 h 104"/>
                <a:gd name="T34" fmla="*/ 62 w 105"/>
                <a:gd name="T35" fmla="*/ 104 h 104"/>
                <a:gd name="T36" fmla="*/ 71 w 105"/>
                <a:gd name="T37" fmla="*/ 102 h 104"/>
                <a:gd name="T38" fmla="*/ 81 w 105"/>
                <a:gd name="T39" fmla="*/ 97 h 104"/>
                <a:gd name="T40" fmla="*/ 90 w 105"/>
                <a:gd name="T41" fmla="*/ 90 h 104"/>
                <a:gd name="T42" fmla="*/ 95 w 105"/>
                <a:gd name="T43" fmla="*/ 83 h 104"/>
                <a:gd name="T44" fmla="*/ 100 w 105"/>
                <a:gd name="T45" fmla="*/ 73 h 104"/>
                <a:gd name="T46" fmla="*/ 105 w 105"/>
                <a:gd name="T47" fmla="*/ 64 h 104"/>
                <a:gd name="T48" fmla="*/ 105 w 105"/>
                <a:gd name="T49" fmla="*/ 52 h 104"/>
                <a:gd name="T50" fmla="*/ 105 w 105"/>
                <a:gd name="T51" fmla="*/ 42 h 104"/>
                <a:gd name="T52" fmla="*/ 100 w 105"/>
                <a:gd name="T53" fmla="*/ 33 h 104"/>
                <a:gd name="T54" fmla="*/ 95 w 105"/>
                <a:gd name="T55" fmla="*/ 24 h 104"/>
                <a:gd name="T56" fmla="*/ 90 w 105"/>
                <a:gd name="T57" fmla="*/ 16 h 104"/>
                <a:gd name="T58" fmla="*/ 81 w 105"/>
                <a:gd name="T59" fmla="*/ 9 h 104"/>
                <a:gd name="T60" fmla="*/ 71 w 105"/>
                <a:gd name="T61" fmla="*/ 5 h 104"/>
                <a:gd name="T62" fmla="*/ 62 w 105"/>
                <a:gd name="T63" fmla="*/ 2 h 104"/>
                <a:gd name="T64" fmla="*/ 52 w 105"/>
                <a:gd name="T6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5" h="104">
                  <a:moveTo>
                    <a:pt x="52" y="0"/>
                  </a:moveTo>
                  <a:lnTo>
                    <a:pt x="40" y="2"/>
                  </a:lnTo>
                  <a:lnTo>
                    <a:pt x="31" y="5"/>
                  </a:lnTo>
                  <a:lnTo>
                    <a:pt x="21" y="9"/>
                  </a:lnTo>
                  <a:lnTo>
                    <a:pt x="14" y="16"/>
                  </a:lnTo>
                  <a:lnTo>
                    <a:pt x="7" y="24"/>
                  </a:lnTo>
                  <a:lnTo>
                    <a:pt x="2" y="33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64"/>
                  </a:lnTo>
                  <a:lnTo>
                    <a:pt x="2" y="73"/>
                  </a:lnTo>
                  <a:lnTo>
                    <a:pt x="7" y="83"/>
                  </a:lnTo>
                  <a:lnTo>
                    <a:pt x="14" y="90"/>
                  </a:lnTo>
                  <a:lnTo>
                    <a:pt x="21" y="97"/>
                  </a:lnTo>
                  <a:lnTo>
                    <a:pt x="31" y="102"/>
                  </a:lnTo>
                  <a:lnTo>
                    <a:pt x="40" y="104"/>
                  </a:lnTo>
                  <a:lnTo>
                    <a:pt x="52" y="104"/>
                  </a:lnTo>
                  <a:lnTo>
                    <a:pt x="62" y="104"/>
                  </a:lnTo>
                  <a:lnTo>
                    <a:pt x="71" y="102"/>
                  </a:lnTo>
                  <a:lnTo>
                    <a:pt x="81" y="97"/>
                  </a:lnTo>
                  <a:lnTo>
                    <a:pt x="90" y="90"/>
                  </a:lnTo>
                  <a:lnTo>
                    <a:pt x="95" y="83"/>
                  </a:lnTo>
                  <a:lnTo>
                    <a:pt x="100" y="73"/>
                  </a:lnTo>
                  <a:lnTo>
                    <a:pt x="105" y="64"/>
                  </a:lnTo>
                  <a:lnTo>
                    <a:pt x="105" y="52"/>
                  </a:lnTo>
                  <a:lnTo>
                    <a:pt x="105" y="42"/>
                  </a:lnTo>
                  <a:lnTo>
                    <a:pt x="100" y="33"/>
                  </a:lnTo>
                  <a:lnTo>
                    <a:pt x="95" y="24"/>
                  </a:lnTo>
                  <a:lnTo>
                    <a:pt x="90" y="16"/>
                  </a:lnTo>
                  <a:lnTo>
                    <a:pt x="81" y="9"/>
                  </a:lnTo>
                  <a:lnTo>
                    <a:pt x="71" y="5"/>
                  </a:lnTo>
                  <a:lnTo>
                    <a:pt x="6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Rectangle 129"/>
            <p:cNvSpPr>
              <a:spLocks noChangeArrowheads="1"/>
            </p:cNvSpPr>
            <p:nvPr/>
          </p:nvSpPr>
          <p:spPr bwMode="auto">
            <a:xfrm>
              <a:off x="5310963" y="1648936"/>
              <a:ext cx="456488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Freeform 130"/>
            <p:cNvSpPr>
              <a:spLocks/>
            </p:cNvSpPr>
            <p:nvPr/>
          </p:nvSpPr>
          <p:spPr bwMode="auto">
            <a:xfrm>
              <a:off x="5315058" y="1648936"/>
              <a:ext cx="448300" cy="63500"/>
            </a:xfrm>
            <a:custGeom>
              <a:avLst/>
              <a:gdLst>
                <a:gd name="T0" fmla="*/ 71 w 219"/>
                <a:gd name="T1" fmla="*/ 0 h 40"/>
                <a:gd name="T2" fmla="*/ 0 w 219"/>
                <a:gd name="T3" fmla="*/ 40 h 40"/>
                <a:gd name="T4" fmla="*/ 147 w 219"/>
                <a:gd name="T5" fmla="*/ 40 h 40"/>
                <a:gd name="T6" fmla="*/ 219 w 219"/>
                <a:gd name="T7" fmla="*/ 0 h 40"/>
                <a:gd name="T8" fmla="*/ 71 w 219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40">
                  <a:moveTo>
                    <a:pt x="71" y="0"/>
                  </a:moveTo>
                  <a:lnTo>
                    <a:pt x="0" y="40"/>
                  </a:lnTo>
                  <a:lnTo>
                    <a:pt x="147" y="40"/>
                  </a:lnTo>
                  <a:lnTo>
                    <a:pt x="219" y="0"/>
                  </a:lnTo>
                  <a:lnTo>
                    <a:pt x="71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Rectangle 131"/>
            <p:cNvSpPr>
              <a:spLocks noChangeArrowheads="1"/>
            </p:cNvSpPr>
            <p:nvPr/>
          </p:nvSpPr>
          <p:spPr bwMode="auto">
            <a:xfrm>
              <a:off x="5310963" y="1648936"/>
              <a:ext cx="456488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Rectangle 132"/>
            <p:cNvSpPr>
              <a:spLocks noChangeArrowheads="1"/>
            </p:cNvSpPr>
            <p:nvPr/>
          </p:nvSpPr>
          <p:spPr bwMode="auto">
            <a:xfrm>
              <a:off x="5315058" y="1583849"/>
              <a:ext cx="300914" cy="128587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Freeform 133"/>
            <p:cNvSpPr>
              <a:spLocks/>
            </p:cNvSpPr>
            <p:nvPr/>
          </p:nvSpPr>
          <p:spPr bwMode="auto">
            <a:xfrm>
              <a:off x="5315058" y="1482249"/>
              <a:ext cx="300914" cy="200025"/>
            </a:xfrm>
            <a:custGeom>
              <a:avLst/>
              <a:gdLst>
                <a:gd name="T0" fmla="*/ 74 w 147"/>
                <a:gd name="T1" fmla="*/ 0 h 126"/>
                <a:gd name="T2" fmla="*/ 67 w 147"/>
                <a:gd name="T3" fmla="*/ 0 h 126"/>
                <a:gd name="T4" fmla="*/ 59 w 147"/>
                <a:gd name="T5" fmla="*/ 3 h 126"/>
                <a:gd name="T6" fmla="*/ 45 w 147"/>
                <a:gd name="T7" fmla="*/ 5 h 126"/>
                <a:gd name="T8" fmla="*/ 33 w 147"/>
                <a:gd name="T9" fmla="*/ 12 h 126"/>
                <a:gd name="T10" fmla="*/ 21 w 147"/>
                <a:gd name="T11" fmla="*/ 19 h 126"/>
                <a:gd name="T12" fmla="*/ 12 w 147"/>
                <a:gd name="T13" fmla="*/ 29 h 126"/>
                <a:gd name="T14" fmla="*/ 9 w 147"/>
                <a:gd name="T15" fmla="*/ 33 h 126"/>
                <a:gd name="T16" fmla="*/ 5 w 147"/>
                <a:gd name="T17" fmla="*/ 38 h 126"/>
                <a:gd name="T18" fmla="*/ 2 w 147"/>
                <a:gd name="T19" fmla="*/ 45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2 w 147"/>
                <a:gd name="T31" fmla="*/ 81 h 126"/>
                <a:gd name="T32" fmla="*/ 5 w 147"/>
                <a:gd name="T33" fmla="*/ 88 h 126"/>
                <a:gd name="T34" fmla="*/ 9 w 147"/>
                <a:gd name="T35" fmla="*/ 93 h 126"/>
                <a:gd name="T36" fmla="*/ 12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9 w 147"/>
                <a:gd name="T45" fmla="*/ 123 h 126"/>
                <a:gd name="T46" fmla="*/ 67 w 147"/>
                <a:gd name="T47" fmla="*/ 123 h 126"/>
                <a:gd name="T48" fmla="*/ 74 w 147"/>
                <a:gd name="T49" fmla="*/ 126 h 126"/>
                <a:gd name="T50" fmla="*/ 81 w 147"/>
                <a:gd name="T51" fmla="*/ 123 h 126"/>
                <a:gd name="T52" fmla="*/ 88 w 147"/>
                <a:gd name="T53" fmla="*/ 123 h 126"/>
                <a:gd name="T54" fmla="*/ 102 w 147"/>
                <a:gd name="T55" fmla="*/ 121 h 126"/>
                <a:gd name="T56" fmla="*/ 114 w 147"/>
                <a:gd name="T57" fmla="*/ 114 h 126"/>
                <a:gd name="T58" fmla="*/ 126 w 147"/>
                <a:gd name="T59" fmla="*/ 107 h 126"/>
                <a:gd name="T60" fmla="*/ 133 w 147"/>
                <a:gd name="T61" fmla="*/ 97 h 126"/>
                <a:gd name="T62" fmla="*/ 138 w 147"/>
                <a:gd name="T63" fmla="*/ 93 h 126"/>
                <a:gd name="T64" fmla="*/ 140 w 147"/>
                <a:gd name="T65" fmla="*/ 88 h 126"/>
                <a:gd name="T66" fmla="*/ 143 w 147"/>
                <a:gd name="T67" fmla="*/ 81 h 126"/>
                <a:gd name="T68" fmla="*/ 145 w 147"/>
                <a:gd name="T69" fmla="*/ 76 h 126"/>
                <a:gd name="T70" fmla="*/ 147 w 147"/>
                <a:gd name="T71" fmla="*/ 69 h 126"/>
                <a:gd name="T72" fmla="*/ 147 w 147"/>
                <a:gd name="T73" fmla="*/ 62 h 126"/>
                <a:gd name="T74" fmla="*/ 147 w 147"/>
                <a:gd name="T75" fmla="*/ 57 h 126"/>
                <a:gd name="T76" fmla="*/ 145 w 147"/>
                <a:gd name="T77" fmla="*/ 50 h 126"/>
                <a:gd name="T78" fmla="*/ 143 w 147"/>
                <a:gd name="T79" fmla="*/ 45 h 126"/>
                <a:gd name="T80" fmla="*/ 140 w 147"/>
                <a:gd name="T81" fmla="*/ 38 h 126"/>
                <a:gd name="T82" fmla="*/ 138 w 147"/>
                <a:gd name="T83" fmla="*/ 33 h 126"/>
                <a:gd name="T84" fmla="*/ 133 w 147"/>
                <a:gd name="T85" fmla="*/ 29 h 126"/>
                <a:gd name="T86" fmla="*/ 126 w 147"/>
                <a:gd name="T87" fmla="*/ 19 h 126"/>
                <a:gd name="T88" fmla="*/ 114 w 147"/>
                <a:gd name="T89" fmla="*/ 12 h 126"/>
                <a:gd name="T90" fmla="*/ 102 w 147"/>
                <a:gd name="T91" fmla="*/ 5 h 126"/>
                <a:gd name="T92" fmla="*/ 88 w 147"/>
                <a:gd name="T93" fmla="*/ 3 h 126"/>
                <a:gd name="T94" fmla="*/ 81 w 147"/>
                <a:gd name="T95" fmla="*/ 0 h 126"/>
                <a:gd name="T96" fmla="*/ 74 w 147"/>
                <a:gd name="T9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" h="126">
                  <a:moveTo>
                    <a:pt x="74" y="0"/>
                  </a:moveTo>
                  <a:lnTo>
                    <a:pt x="67" y="0"/>
                  </a:lnTo>
                  <a:lnTo>
                    <a:pt x="59" y="3"/>
                  </a:lnTo>
                  <a:lnTo>
                    <a:pt x="45" y="5"/>
                  </a:lnTo>
                  <a:lnTo>
                    <a:pt x="33" y="12"/>
                  </a:lnTo>
                  <a:lnTo>
                    <a:pt x="21" y="19"/>
                  </a:lnTo>
                  <a:lnTo>
                    <a:pt x="12" y="29"/>
                  </a:lnTo>
                  <a:lnTo>
                    <a:pt x="9" y="33"/>
                  </a:lnTo>
                  <a:lnTo>
                    <a:pt x="5" y="38"/>
                  </a:lnTo>
                  <a:lnTo>
                    <a:pt x="2" y="45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2" y="81"/>
                  </a:lnTo>
                  <a:lnTo>
                    <a:pt x="5" y="88"/>
                  </a:lnTo>
                  <a:lnTo>
                    <a:pt x="9" y="93"/>
                  </a:lnTo>
                  <a:lnTo>
                    <a:pt x="12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9" y="123"/>
                  </a:lnTo>
                  <a:lnTo>
                    <a:pt x="67" y="123"/>
                  </a:lnTo>
                  <a:lnTo>
                    <a:pt x="74" y="126"/>
                  </a:lnTo>
                  <a:lnTo>
                    <a:pt x="81" y="123"/>
                  </a:lnTo>
                  <a:lnTo>
                    <a:pt x="88" y="123"/>
                  </a:lnTo>
                  <a:lnTo>
                    <a:pt x="102" y="121"/>
                  </a:lnTo>
                  <a:lnTo>
                    <a:pt x="114" y="114"/>
                  </a:lnTo>
                  <a:lnTo>
                    <a:pt x="126" y="107"/>
                  </a:lnTo>
                  <a:lnTo>
                    <a:pt x="133" y="97"/>
                  </a:lnTo>
                  <a:lnTo>
                    <a:pt x="138" y="93"/>
                  </a:lnTo>
                  <a:lnTo>
                    <a:pt x="140" y="88"/>
                  </a:lnTo>
                  <a:lnTo>
                    <a:pt x="143" y="81"/>
                  </a:lnTo>
                  <a:lnTo>
                    <a:pt x="145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5" y="50"/>
                  </a:lnTo>
                  <a:lnTo>
                    <a:pt x="143" y="45"/>
                  </a:lnTo>
                  <a:lnTo>
                    <a:pt x="140" y="38"/>
                  </a:lnTo>
                  <a:lnTo>
                    <a:pt x="138" y="33"/>
                  </a:lnTo>
                  <a:lnTo>
                    <a:pt x="133" y="29"/>
                  </a:lnTo>
                  <a:lnTo>
                    <a:pt x="126" y="19"/>
                  </a:lnTo>
                  <a:lnTo>
                    <a:pt x="114" y="12"/>
                  </a:lnTo>
                  <a:lnTo>
                    <a:pt x="102" y="5"/>
                  </a:lnTo>
                  <a:lnTo>
                    <a:pt x="88" y="3"/>
                  </a:lnTo>
                  <a:lnTo>
                    <a:pt x="81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Freeform 134"/>
            <p:cNvSpPr>
              <a:spLocks/>
            </p:cNvSpPr>
            <p:nvPr/>
          </p:nvSpPr>
          <p:spPr bwMode="auto">
            <a:xfrm>
              <a:off x="5353951" y="1325086"/>
              <a:ext cx="214938" cy="165100"/>
            </a:xfrm>
            <a:custGeom>
              <a:avLst/>
              <a:gdLst>
                <a:gd name="T0" fmla="*/ 52 w 105"/>
                <a:gd name="T1" fmla="*/ 0 h 104"/>
                <a:gd name="T2" fmla="*/ 40 w 105"/>
                <a:gd name="T3" fmla="*/ 2 h 104"/>
                <a:gd name="T4" fmla="*/ 31 w 105"/>
                <a:gd name="T5" fmla="*/ 5 h 104"/>
                <a:gd name="T6" fmla="*/ 21 w 105"/>
                <a:gd name="T7" fmla="*/ 9 h 104"/>
                <a:gd name="T8" fmla="*/ 14 w 105"/>
                <a:gd name="T9" fmla="*/ 16 h 104"/>
                <a:gd name="T10" fmla="*/ 7 w 105"/>
                <a:gd name="T11" fmla="*/ 24 h 104"/>
                <a:gd name="T12" fmla="*/ 2 w 105"/>
                <a:gd name="T13" fmla="*/ 33 h 104"/>
                <a:gd name="T14" fmla="*/ 0 w 105"/>
                <a:gd name="T15" fmla="*/ 42 h 104"/>
                <a:gd name="T16" fmla="*/ 0 w 105"/>
                <a:gd name="T17" fmla="*/ 52 h 104"/>
                <a:gd name="T18" fmla="*/ 0 w 105"/>
                <a:gd name="T19" fmla="*/ 64 h 104"/>
                <a:gd name="T20" fmla="*/ 2 w 105"/>
                <a:gd name="T21" fmla="*/ 73 h 104"/>
                <a:gd name="T22" fmla="*/ 7 w 105"/>
                <a:gd name="T23" fmla="*/ 83 h 104"/>
                <a:gd name="T24" fmla="*/ 14 w 105"/>
                <a:gd name="T25" fmla="*/ 90 h 104"/>
                <a:gd name="T26" fmla="*/ 21 w 105"/>
                <a:gd name="T27" fmla="*/ 97 h 104"/>
                <a:gd name="T28" fmla="*/ 31 w 105"/>
                <a:gd name="T29" fmla="*/ 102 h 104"/>
                <a:gd name="T30" fmla="*/ 40 w 105"/>
                <a:gd name="T31" fmla="*/ 104 h 104"/>
                <a:gd name="T32" fmla="*/ 52 w 105"/>
                <a:gd name="T33" fmla="*/ 104 h 104"/>
                <a:gd name="T34" fmla="*/ 62 w 105"/>
                <a:gd name="T35" fmla="*/ 104 h 104"/>
                <a:gd name="T36" fmla="*/ 71 w 105"/>
                <a:gd name="T37" fmla="*/ 102 h 104"/>
                <a:gd name="T38" fmla="*/ 81 w 105"/>
                <a:gd name="T39" fmla="*/ 97 h 104"/>
                <a:gd name="T40" fmla="*/ 90 w 105"/>
                <a:gd name="T41" fmla="*/ 90 h 104"/>
                <a:gd name="T42" fmla="*/ 95 w 105"/>
                <a:gd name="T43" fmla="*/ 83 h 104"/>
                <a:gd name="T44" fmla="*/ 100 w 105"/>
                <a:gd name="T45" fmla="*/ 73 h 104"/>
                <a:gd name="T46" fmla="*/ 105 w 105"/>
                <a:gd name="T47" fmla="*/ 64 h 104"/>
                <a:gd name="T48" fmla="*/ 105 w 105"/>
                <a:gd name="T49" fmla="*/ 52 h 104"/>
                <a:gd name="T50" fmla="*/ 105 w 105"/>
                <a:gd name="T51" fmla="*/ 42 h 104"/>
                <a:gd name="T52" fmla="*/ 100 w 105"/>
                <a:gd name="T53" fmla="*/ 33 h 104"/>
                <a:gd name="T54" fmla="*/ 95 w 105"/>
                <a:gd name="T55" fmla="*/ 24 h 104"/>
                <a:gd name="T56" fmla="*/ 90 w 105"/>
                <a:gd name="T57" fmla="*/ 16 h 104"/>
                <a:gd name="T58" fmla="*/ 81 w 105"/>
                <a:gd name="T59" fmla="*/ 9 h 104"/>
                <a:gd name="T60" fmla="*/ 71 w 105"/>
                <a:gd name="T61" fmla="*/ 5 h 104"/>
                <a:gd name="T62" fmla="*/ 62 w 105"/>
                <a:gd name="T63" fmla="*/ 2 h 104"/>
                <a:gd name="T64" fmla="*/ 52 w 105"/>
                <a:gd name="T6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5" h="104">
                  <a:moveTo>
                    <a:pt x="52" y="0"/>
                  </a:moveTo>
                  <a:lnTo>
                    <a:pt x="40" y="2"/>
                  </a:lnTo>
                  <a:lnTo>
                    <a:pt x="31" y="5"/>
                  </a:lnTo>
                  <a:lnTo>
                    <a:pt x="21" y="9"/>
                  </a:lnTo>
                  <a:lnTo>
                    <a:pt x="14" y="16"/>
                  </a:lnTo>
                  <a:lnTo>
                    <a:pt x="7" y="24"/>
                  </a:lnTo>
                  <a:lnTo>
                    <a:pt x="2" y="33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64"/>
                  </a:lnTo>
                  <a:lnTo>
                    <a:pt x="2" y="73"/>
                  </a:lnTo>
                  <a:lnTo>
                    <a:pt x="7" y="83"/>
                  </a:lnTo>
                  <a:lnTo>
                    <a:pt x="14" y="90"/>
                  </a:lnTo>
                  <a:lnTo>
                    <a:pt x="21" y="97"/>
                  </a:lnTo>
                  <a:lnTo>
                    <a:pt x="31" y="102"/>
                  </a:lnTo>
                  <a:lnTo>
                    <a:pt x="40" y="104"/>
                  </a:lnTo>
                  <a:lnTo>
                    <a:pt x="52" y="104"/>
                  </a:lnTo>
                  <a:lnTo>
                    <a:pt x="62" y="104"/>
                  </a:lnTo>
                  <a:lnTo>
                    <a:pt x="71" y="102"/>
                  </a:lnTo>
                  <a:lnTo>
                    <a:pt x="81" y="97"/>
                  </a:lnTo>
                  <a:lnTo>
                    <a:pt x="90" y="90"/>
                  </a:lnTo>
                  <a:lnTo>
                    <a:pt x="95" y="83"/>
                  </a:lnTo>
                  <a:lnTo>
                    <a:pt x="100" y="73"/>
                  </a:lnTo>
                  <a:lnTo>
                    <a:pt x="105" y="64"/>
                  </a:lnTo>
                  <a:lnTo>
                    <a:pt x="105" y="52"/>
                  </a:lnTo>
                  <a:lnTo>
                    <a:pt x="105" y="42"/>
                  </a:lnTo>
                  <a:lnTo>
                    <a:pt x="100" y="33"/>
                  </a:lnTo>
                  <a:lnTo>
                    <a:pt x="95" y="24"/>
                  </a:lnTo>
                  <a:lnTo>
                    <a:pt x="90" y="16"/>
                  </a:lnTo>
                  <a:lnTo>
                    <a:pt x="81" y="9"/>
                  </a:lnTo>
                  <a:lnTo>
                    <a:pt x="71" y="5"/>
                  </a:lnTo>
                  <a:lnTo>
                    <a:pt x="6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Rectangle 135"/>
            <p:cNvSpPr>
              <a:spLocks noChangeArrowheads="1"/>
            </p:cNvSpPr>
            <p:nvPr/>
          </p:nvSpPr>
          <p:spPr bwMode="auto">
            <a:xfrm>
              <a:off x="5982390" y="1648936"/>
              <a:ext cx="452394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Freeform 136"/>
            <p:cNvSpPr>
              <a:spLocks/>
            </p:cNvSpPr>
            <p:nvPr/>
          </p:nvSpPr>
          <p:spPr bwMode="auto">
            <a:xfrm>
              <a:off x="5982390" y="1648936"/>
              <a:ext cx="452394" cy="63500"/>
            </a:xfrm>
            <a:custGeom>
              <a:avLst/>
              <a:gdLst>
                <a:gd name="T0" fmla="*/ 71 w 221"/>
                <a:gd name="T1" fmla="*/ 0 h 40"/>
                <a:gd name="T2" fmla="*/ 0 w 221"/>
                <a:gd name="T3" fmla="*/ 40 h 40"/>
                <a:gd name="T4" fmla="*/ 147 w 221"/>
                <a:gd name="T5" fmla="*/ 40 h 40"/>
                <a:gd name="T6" fmla="*/ 221 w 221"/>
                <a:gd name="T7" fmla="*/ 0 h 40"/>
                <a:gd name="T8" fmla="*/ 71 w 221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40">
                  <a:moveTo>
                    <a:pt x="71" y="0"/>
                  </a:moveTo>
                  <a:lnTo>
                    <a:pt x="0" y="40"/>
                  </a:lnTo>
                  <a:lnTo>
                    <a:pt x="147" y="40"/>
                  </a:lnTo>
                  <a:lnTo>
                    <a:pt x="221" y="0"/>
                  </a:lnTo>
                  <a:lnTo>
                    <a:pt x="71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5982390" y="1648936"/>
              <a:ext cx="452394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5982390" y="1583849"/>
              <a:ext cx="300914" cy="128587"/>
            </a:xfrm>
            <a:prstGeom prst="rect">
              <a:avLst/>
            </a:pr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Freeform 139"/>
            <p:cNvSpPr>
              <a:spLocks/>
            </p:cNvSpPr>
            <p:nvPr/>
          </p:nvSpPr>
          <p:spPr bwMode="auto">
            <a:xfrm>
              <a:off x="5982390" y="1482249"/>
              <a:ext cx="300914" cy="200025"/>
            </a:xfrm>
            <a:custGeom>
              <a:avLst/>
              <a:gdLst>
                <a:gd name="T0" fmla="*/ 73 w 147"/>
                <a:gd name="T1" fmla="*/ 0 h 126"/>
                <a:gd name="T2" fmla="*/ 66 w 147"/>
                <a:gd name="T3" fmla="*/ 0 h 126"/>
                <a:gd name="T4" fmla="*/ 59 w 147"/>
                <a:gd name="T5" fmla="*/ 3 h 126"/>
                <a:gd name="T6" fmla="*/ 45 w 147"/>
                <a:gd name="T7" fmla="*/ 5 h 126"/>
                <a:gd name="T8" fmla="*/ 33 w 147"/>
                <a:gd name="T9" fmla="*/ 12 h 126"/>
                <a:gd name="T10" fmla="*/ 21 w 147"/>
                <a:gd name="T11" fmla="*/ 19 h 126"/>
                <a:gd name="T12" fmla="*/ 12 w 147"/>
                <a:gd name="T13" fmla="*/ 29 h 126"/>
                <a:gd name="T14" fmla="*/ 9 w 147"/>
                <a:gd name="T15" fmla="*/ 33 h 126"/>
                <a:gd name="T16" fmla="*/ 7 w 147"/>
                <a:gd name="T17" fmla="*/ 38 h 126"/>
                <a:gd name="T18" fmla="*/ 4 w 147"/>
                <a:gd name="T19" fmla="*/ 45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4 w 147"/>
                <a:gd name="T31" fmla="*/ 81 h 126"/>
                <a:gd name="T32" fmla="*/ 7 w 147"/>
                <a:gd name="T33" fmla="*/ 88 h 126"/>
                <a:gd name="T34" fmla="*/ 9 w 147"/>
                <a:gd name="T35" fmla="*/ 93 h 126"/>
                <a:gd name="T36" fmla="*/ 12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9 w 147"/>
                <a:gd name="T45" fmla="*/ 123 h 126"/>
                <a:gd name="T46" fmla="*/ 66 w 147"/>
                <a:gd name="T47" fmla="*/ 123 h 126"/>
                <a:gd name="T48" fmla="*/ 73 w 147"/>
                <a:gd name="T49" fmla="*/ 126 h 126"/>
                <a:gd name="T50" fmla="*/ 80 w 147"/>
                <a:gd name="T51" fmla="*/ 123 h 126"/>
                <a:gd name="T52" fmla="*/ 90 w 147"/>
                <a:gd name="T53" fmla="*/ 123 h 126"/>
                <a:gd name="T54" fmla="*/ 102 w 147"/>
                <a:gd name="T55" fmla="*/ 121 h 126"/>
                <a:gd name="T56" fmla="*/ 116 w 147"/>
                <a:gd name="T57" fmla="*/ 114 h 126"/>
                <a:gd name="T58" fmla="*/ 126 w 147"/>
                <a:gd name="T59" fmla="*/ 107 h 126"/>
                <a:gd name="T60" fmla="*/ 135 w 147"/>
                <a:gd name="T61" fmla="*/ 97 h 126"/>
                <a:gd name="T62" fmla="*/ 140 w 147"/>
                <a:gd name="T63" fmla="*/ 93 h 126"/>
                <a:gd name="T64" fmla="*/ 142 w 147"/>
                <a:gd name="T65" fmla="*/ 88 h 126"/>
                <a:gd name="T66" fmla="*/ 145 w 147"/>
                <a:gd name="T67" fmla="*/ 81 h 126"/>
                <a:gd name="T68" fmla="*/ 147 w 147"/>
                <a:gd name="T69" fmla="*/ 76 h 126"/>
                <a:gd name="T70" fmla="*/ 147 w 147"/>
                <a:gd name="T71" fmla="*/ 69 h 126"/>
                <a:gd name="T72" fmla="*/ 147 w 147"/>
                <a:gd name="T73" fmla="*/ 62 h 126"/>
                <a:gd name="T74" fmla="*/ 147 w 147"/>
                <a:gd name="T75" fmla="*/ 57 h 126"/>
                <a:gd name="T76" fmla="*/ 147 w 147"/>
                <a:gd name="T77" fmla="*/ 50 h 126"/>
                <a:gd name="T78" fmla="*/ 145 w 147"/>
                <a:gd name="T79" fmla="*/ 45 h 126"/>
                <a:gd name="T80" fmla="*/ 142 w 147"/>
                <a:gd name="T81" fmla="*/ 38 h 126"/>
                <a:gd name="T82" fmla="*/ 140 w 147"/>
                <a:gd name="T83" fmla="*/ 33 h 126"/>
                <a:gd name="T84" fmla="*/ 135 w 147"/>
                <a:gd name="T85" fmla="*/ 29 h 126"/>
                <a:gd name="T86" fmla="*/ 126 w 147"/>
                <a:gd name="T87" fmla="*/ 19 h 126"/>
                <a:gd name="T88" fmla="*/ 116 w 147"/>
                <a:gd name="T89" fmla="*/ 12 h 126"/>
                <a:gd name="T90" fmla="*/ 102 w 147"/>
                <a:gd name="T91" fmla="*/ 5 h 126"/>
                <a:gd name="T92" fmla="*/ 90 w 147"/>
                <a:gd name="T93" fmla="*/ 3 h 126"/>
                <a:gd name="T94" fmla="*/ 80 w 147"/>
                <a:gd name="T95" fmla="*/ 0 h 126"/>
                <a:gd name="T96" fmla="*/ 73 w 147"/>
                <a:gd name="T9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" h="126">
                  <a:moveTo>
                    <a:pt x="73" y="0"/>
                  </a:moveTo>
                  <a:lnTo>
                    <a:pt x="66" y="0"/>
                  </a:lnTo>
                  <a:lnTo>
                    <a:pt x="59" y="3"/>
                  </a:lnTo>
                  <a:lnTo>
                    <a:pt x="45" y="5"/>
                  </a:lnTo>
                  <a:lnTo>
                    <a:pt x="33" y="12"/>
                  </a:lnTo>
                  <a:lnTo>
                    <a:pt x="21" y="19"/>
                  </a:lnTo>
                  <a:lnTo>
                    <a:pt x="12" y="29"/>
                  </a:lnTo>
                  <a:lnTo>
                    <a:pt x="9" y="33"/>
                  </a:lnTo>
                  <a:lnTo>
                    <a:pt x="7" y="38"/>
                  </a:lnTo>
                  <a:lnTo>
                    <a:pt x="4" y="45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4" y="81"/>
                  </a:lnTo>
                  <a:lnTo>
                    <a:pt x="7" y="88"/>
                  </a:lnTo>
                  <a:lnTo>
                    <a:pt x="9" y="93"/>
                  </a:lnTo>
                  <a:lnTo>
                    <a:pt x="12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9" y="123"/>
                  </a:lnTo>
                  <a:lnTo>
                    <a:pt x="66" y="123"/>
                  </a:lnTo>
                  <a:lnTo>
                    <a:pt x="73" y="126"/>
                  </a:lnTo>
                  <a:lnTo>
                    <a:pt x="80" y="123"/>
                  </a:lnTo>
                  <a:lnTo>
                    <a:pt x="90" y="123"/>
                  </a:lnTo>
                  <a:lnTo>
                    <a:pt x="102" y="121"/>
                  </a:lnTo>
                  <a:lnTo>
                    <a:pt x="116" y="114"/>
                  </a:lnTo>
                  <a:lnTo>
                    <a:pt x="126" y="107"/>
                  </a:lnTo>
                  <a:lnTo>
                    <a:pt x="135" y="97"/>
                  </a:lnTo>
                  <a:lnTo>
                    <a:pt x="140" y="93"/>
                  </a:lnTo>
                  <a:lnTo>
                    <a:pt x="142" y="88"/>
                  </a:lnTo>
                  <a:lnTo>
                    <a:pt x="145" y="81"/>
                  </a:lnTo>
                  <a:lnTo>
                    <a:pt x="147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7" y="50"/>
                  </a:lnTo>
                  <a:lnTo>
                    <a:pt x="145" y="45"/>
                  </a:lnTo>
                  <a:lnTo>
                    <a:pt x="142" y="38"/>
                  </a:lnTo>
                  <a:lnTo>
                    <a:pt x="140" y="33"/>
                  </a:lnTo>
                  <a:lnTo>
                    <a:pt x="135" y="29"/>
                  </a:lnTo>
                  <a:lnTo>
                    <a:pt x="126" y="19"/>
                  </a:lnTo>
                  <a:lnTo>
                    <a:pt x="116" y="12"/>
                  </a:lnTo>
                  <a:lnTo>
                    <a:pt x="102" y="5"/>
                  </a:lnTo>
                  <a:lnTo>
                    <a:pt x="90" y="3"/>
                  </a:lnTo>
                  <a:lnTo>
                    <a:pt x="80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Freeform 140"/>
            <p:cNvSpPr>
              <a:spLocks/>
            </p:cNvSpPr>
            <p:nvPr/>
          </p:nvSpPr>
          <p:spPr bwMode="auto">
            <a:xfrm>
              <a:off x="6021283" y="1328261"/>
              <a:ext cx="219032" cy="161925"/>
            </a:xfrm>
            <a:custGeom>
              <a:avLst/>
              <a:gdLst>
                <a:gd name="T0" fmla="*/ 52 w 107"/>
                <a:gd name="T1" fmla="*/ 0 h 102"/>
                <a:gd name="T2" fmla="*/ 42 w 107"/>
                <a:gd name="T3" fmla="*/ 0 h 102"/>
                <a:gd name="T4" fmla="*/ 33 w 107"/>
                <a:gd name="T5" fmla="*/ 3 h 102"/>
                <a:gd name="T6" fmla="*/ 23 w 107"/>
                <a:gd name="T7" fmla="*/ 7 h 102"/>
                <a:gd name="T8" fmla="*/ 14 w 107"/>
                <a:gd name="T9" fmla="*/ 14 h 102"/>
                <a:gd name="T10" fmla="*/ 9 w 107"/>
                <a:gd name="T11" fmla="*/ 22 h 102"/>
                <a:gd name="T12" fmla="*/ 4 w 107"/>
                <a:gd name="T13" fmla="*/ 31 h 102"/>
                <a:gd name="T14" fmla="*/ 0 w 107"/>
                <a:gd name="T15" fmla="*/ 40 h 102"/>
                <a:gd name="T16" fmla="*/ 0 w 107"/>
                <a:gd name="T17" fmla="*/ 52 h 102"/>
                <a:gd name="T18" fmla="*/ 0 w 107"/>
                <a:gd name="T19" fmla="*/ 62 h 102"/>
                <a:gd name="T20" fmla="*/ 4 w 107"/>
                <a:gd name="T21" fmla="*/ 71 h 102"/>
                <a:gd name="T22" fmla="*/ 9 w 107"/>
                <a:gd name="T23" fmla="*/ 81 h 102"/>
                <a:gd name="T24" fmla="*/ 14 w 107"/>
                <a:gd name="T25" fmla="*/ 88 h 102"/>
                <a:gd name="T26" fmla="*/ 23 w 107"/>
                <a:gd name="T27" fmla="*/ 95 h 102"/>
                <a:gd name="T28" fmla="*/ 33 w 107"/>
                <a:gd name="T29" fmla="*/ 100 h 102"/>
                <a:gd name="T30" fmla="*/ 42 w 107"/>
                <a:gd name="T31" fmla="*/ 102 h 102"/>
                <a:gd name="T32" fmla="*/ 52 w 107"/>
                <a:gd name="T33" fmla="*/ 102 h 102"/>
                <a:gd name="T34" fmla="*/ 64 w 107"/>
                <a:gd name="T35" fmla="*/ 102 h 102"/>
                <a:gd name="T36" fmla="*/ 73 w 107"/>
                <a:gd name="T37" fmla="*/ 100 h 102"/>
                <a:gd name="T38" fmla="*/ 83 w 107"/>
                <a:gd name="T39" fmla="*/ 95 h 102"/>
                <a:gd name="T40" fmla="*/ 90 w 107"/>
                <a:gd name="T41" fmla="*/ 88 h 102"/>
                <a:gd name="T42" fmla="*/ 97 w 107"/>
                <a:gd name="T43" fmla="*/ 81 h 102"/>
                <a:gd name="T44" fmla="*/ 102 w 107"/>
                <a:gd name="T45" fmla="*/ 71 h 102"/>
                <a:gd name="T46" fmla="*/ 104 w 107"/>
                <a:gd name="T47" fmla="*/ 62 h 102"/>
                <a:gd name="T48" fmla="*/ 107 w 107"/>
                <a:gd name="T49" fmla="*/ 52 h 102"/>
                <a:gd name="T50" fmla="*/ 104 w 107"/>
                <a:gd name="T51" fmla="*/ 40 h 102"/>
                <a:gd name="T52" fmla="*/ 102 w 107"/>
                <a:gd name="T53" fmla="*/ 31 h 102"/>
                <a:gd name="T54" fmla="*/ 97 w 107"/>
                <a:gd name="T55" fmla="*/ 22 h 102"/>
                <a:gd name="T56" fmla="*/ 90 w 107"/>
                <a:gd name="T57" fmla="*/ 14 h 102"/>
                <a:gd name="T58" fmla="*/ 83 w 107"/>
                <a:gd name="T59" fmla="*/ 7 h 102"/>
                <a:gd name="T60" fmla="*/ 73 w 107"/>
                <a:gd name="T61" fmla="*/ 3 h 102"/>
                <a:gd name="T62" fmla="*/ 64 w 107"/>
                <a:gd name="T63" fmla="*/ 0 h 102"/>
                <a:gd name="T64" fmla="*/ 52 w 107"/>
                <a:gd name="T6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2">
                  <a:moveTo>
                    <a:pt x="52" y="0"/>
                  </a:moveTo>
                  <a:lnTo>
                    <a:pt x="42" y="0"/>
                  </a:lnTo>
                  <a:lnTo>
                    <a:pt x="33" y="3"/>
                  </a:lnTo>
                  <a:lnTo>
                    <a:pt x="23" y="7"/>
                  </a:lnTo>
                  <a:lnTo>
                    <a:pt x="14" y="14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4" y="71"/>
                  </a:lnTo>
                  <a:lnTo>
                    <a:pt x="9" y="81"/>
                  </a:lnTo>
                  <a:lnTo>
                    <a:pt x="14" y="88"/>
                  </a:lnTo>
                  <a:lnTo>
                    <a:pt x="23" y="95"/>
                  </a:lnTo>
                  <a:lnTo>
                    <a:pt x="33" y="100"/>
                  </a:lnTo>
                  <a:lnTo>
                    <a:pt x="42" y="102"/>
                  </a:lnTo>
                  <a:lnTo>
                    <a:pt x="52" y="102"/>
                  </a:lnTo>
                  <a:lnTo>
                    <a:pt x="64" y="102"/>
                  </a:lnTo>
                  <a:lnTo>
                    <a:pt x="73" y="100"/>
                  </a:lnTo>
                  <a:lnTo>
                    <a:pt x="83" y="95"/>
                  </a:lnTo>
                  <a:lnTo>
                    <a:pt x="90" y="88"/>
                  </a:lnTo>
                  <a:lnTo>
                    <a:pt x="97" y="81"/>
                  </a:lnTo>
                  <a:lnTo>
                    <a:pt x="102" y="71"/>
                  </a:lnTo>
                  <a:lnTo>
                    <a:pt x="104" y="62"/>
                  </a:lnTo>
                  <a:lnTo>
                    <a:pt x="107" y="52"/>
                  </a:lnTo>
                  <a:lnTo>
                    <a:pt x="104" y="40"/>
                  </a:lnTo>
                  <a:lnTo>
                    <a:pt x="102" y="31"/>
                  </a:lnTo>
                  <a:lnTo>
                    <a:pt x="97" y="22"/>
                  </a:lnTo>
                  <a:lnTo>
                    <a:pt x="90" y="14"/>
                  </a:lnTo>
                  <a:lnTo>
                    <a:pt x="83" y="7"/>
                  </a:lnTo>
                  <a:lnTo>
                    <a:pt x="73" y="3"/>
                  </a:lnTo>
                  <a:lnTo>
                    <a:pt x="64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Rectangle 141"/>
            <p:cNvSpPr>
              <a:spLocks noChangeArrowheads="1"/>
            </p:cNvSpPr>
            <p:nvPr/>
          </p:nvSpPr>
          <p:spPr bwMode="auto">
            <a:xfrm>
              <a:off x="5982390" y="1648936"/>
              <a:ext cx="452394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Freeform 142"/>
            <p:cNvSpPr>
              <a:spLocks/>
            </p:cNvSpPr>
            <p:nvPr/>
          </p:nvSpPr>
          <p:spPr bwMode="auto">
            <a:xfrm>
              <a:off x="5982390" y="1648936"/>
              <a:ext cx="452394" cy="63500"/>
            </a:xfrm>
            <a:custGeom>
              <a:avLst/>
              <a:gdLst>
                <a:gd name="T0" fmla="*/ 71 w 221"/>
                <a:gd name="T1" fmla="*/ 0 h 40"/>
                <a:gd name="T2" fmla="*/ 0 w 221"/>
                <a:gd name="T3" fmla="*/ 40 h 40"/>
                <a:gd name="T4" fmla="*/ 147 w 221"/>
                <a:gd name="T5" fmla="*/ 40 h 40"/>
                <a:gd name="T6" fmla="*/ 221 w 221"/>
                <a:gd name="T7" fmla="*/ 0 h 40"/>
                <a:gd name="T8" fmla="*/ 71 w 221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40">
                  <a:moveTo>
                    <a:pt x="71" y="0"/>
                  </a:moveTo>
                  <a:lnTo>
                    <a:pt x="0" y="40"/>
                  </a:lnTo>
                  <a:lnTo>
                    <a:pt x="147" y="40"/>
                  </a:lnTo>
                  <a:lnTo>
                    <a:pt x="221" y="0"/>
                  </a:lnTo>
                  <a:lnTo>
                    <a:pt x="71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Rectangle 143"/>
            <p:cNvSpPr>
              <a:spLocks noChangeArrowheads="1"/>
            </p:cNvSpPr>
            <p:nvPr/>
          </p:nvSpPr>
          <p:spPr bwMode="auto">
            <a:xfrm>
              <a:off x="5982390" y="1648936"/>
              <a:ext cx="452394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6" name="Rectangle 144"/>
            <p:cNvSpPr>
              <a:spLocks noChangeArrowheads="1"/>
            </p:cNvSpPr>
            <p:nvPr/>
          </p:nvSpPr>
          <p:spPr bwMode="auto">
            <a:xfrm>
              <a:off x="5982390" y="1583849"/>
              <a:ext cx="300914" cy="128587"/>
            </a:xfrm>
            <a:prstGeom prst="rect">
              <a:avLst/>
            </a:pr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Freeform 145"/>
            <p:cNvSpPr>
              <a:spLocks/>
            </p:cNvSpPr>
            <p:nvPr/>
          </p:nvSpPr>
          <p:spPr bwMode="auto">
            <a:xfrm>
              <a:off x="5982390" y="1482249"/>
              <a:ext cx="300914" cy="200025"/>
            </a:xfrm>
            <a:custGeom>
              <a:avLst/>
              <a:gdLst>
                <a:gd name="T0" fmla="*/ 73 w 147"/>
                <a:gd name="T1" fmla="*/ 0 h 126"/>
                <a:gd name="T2" fmla="*/ 66 w 147"/>
                <a:gd name="T3" fmla="*/ 0 h 126"/>
                <a:gd name="T4" fmla="*/ 59 w 147"/>
                <a:gd name="T5" fmla="*/ 3 h 126"/>
                <a:gd name="T6" fmla="*/ 45 w 147"/>
                <a:gd name="T7" fmla="*/ 5 h 126"/>
                <a:gd name="T8" fmla="*/ 33 w 147"/>
                <a:gd name="T9" fmla="*/ 12 h 126"/>
                <a:gd name="T10" fmla="*/ 21 w 147"/>
                <a:gd name="T11" fmla="*/ 19 h 126"/>
                <a:gd name="T12" fmla="*/ 12 w 147"/>
                <a:gd name="T13" fmla="*/ 29 h 126"/>
                <a:gd name="T14" fmla="*/ 9 w 147"/>
                <a:gd name="T15" fmla="*/ 33 h 126"/>
                <a:gd name="T16" fmla="*/ 7 w 147"/>
                <a:gd name="T17" fmla="*/ 38 h 126"/>
                <a:gd name="T18" fmla="*/ 4 w 147"/>
                <a:gd name="T19" fmla="*/ 45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4 w 147"/>
                <a:gd name="T31" fmla="*/ 81 h 126"/>
                <a:gd name="T32" fmla="*/ 7 w 147"/>
                <a:gd name="T33" fmla="*/ 88 h 126"/>
                <a:gd name="T34" fmla="*/ 9 w 147"/>
                <a:gd name="T35" fmla="*/ 93 h 126"/>
                <a:gd name="T36" fmla="*/ 12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9 w 147"/>
                <a:gd name="T45" fmla="*/ 123 h 126"/>
                <a:gd name="T46" fmla="*/ 66 w 147"/>
                <a:gd name="T47" fmla="*/ 123 h 126"/>
                <a:gd name="T48" fmla="*/ 73 w 147"/>
                <a:gd name="T49" fmla="*/ 126 h 126"/>
                <a:gd name="T50" fmla="*/ 80 w 147"/>
                <a:gd name="T51" fmla="*/ 123 h 126"/>
                <a:gd name="T52" fmla="*/ 90 w 147"/>
                <a:gd name="T53" fmla="*/ 123 h 126"/>
                <a:gd name="T54" fmla="*/ 102 w 147"/>
                <a:gd name="T55" fmla="*/ 121 h 126"/>
                <a:gd name="T56" fmla="*/ 116 w 147"/>
                <a:gd name="T57" fmla="*/ 114 h 126"/>
                <a:gd name="T58" fmla="*/ 126 w 147"/>
                <a:gd name="T59" fmla="*/ 107 h 126"/>
                <a:gd name="T60" fmla="*/ 135 w 147"/>
                <a:gd name="T61" fmla="*/ 97 h 126"/>
                <a:gd name="T62" fmla="*/ 140 w 147"/>
                <a:gd name="T63" fmla="*/ 93 h 126"/>
                <a:gd name="T64" fmla="*/ 142 w 147"/>
                <a:gd name="T65" fmla="*/ 88 h 126"/>
                <a:gd name="T66" fmla="*/ 145 w 147"/>
                <a:gd name="T67" fmla="*/ 81 h 126"/>
                <a:gd name="T68" fmla="*/ 147 w 147"/>
                <a:gd name="T69" fmla="*/ 76 h 126"/>
                <a:gd name="T70" fmla="*/ 147 w 147"/>
                <a:gd name="T71" fmla="*/ 69 h 126"/>
                <a:gd name="T72" fmla="*/ 147 w 147"/>
                <a:gd name="T73" fmla="*/ 62 h 126"/>
                <a:gd name="T74" fmla="*/ 147 w 147"/>
                <a:gd name="T75" fmla="*/ 57 h 126"/>
                <a:gd name="T76" fmla="*/ 147 w 147"/>
                <a:gd name="T77" fmla="*/ 50 h 126"/>
                <a:gd name="T78" fmla="*/ 145 w 147"/>
                <a:gd name="T79" fmla="*/ 45 h 126"/>
                <a:gd name="T80" fmla="*/ 142 w 147"/>
                <a:gd name="T81" fmla="*/ 38 h 126"/>
                <a:gd name="T82" fmla="*/ 140 w 147"/>
                <a:gd name="T83" fmla="*/ 33 h 126"/>
                <a:gd name="T84" fmla="*/ 135 w 147"/>
                <a:gd name="T85" fmla="*/ 29 h 126"/>
                <a:gd name="T86" fmla="*/ 126 w 147"/>
                <a:gd name="T87" fmla="*/ 19 h 126"/>
                <a:gd name="T88" fmla="*/ 116 w 147"/>
                <a:gd name="T89" fmla="*/ 12 h 126"/>
                <a:gd name="T90" fmla="*/ 102 w 147"/>
                <a:gd name="T91" fmla="*/ 5 h 126"/>
                <a:gd name="T92" fmla="*/ 90 w 147"/>
                <a:gd name="T93" fmla="*/ 3 h 126"/>
                <a:gd name="T94" fmla="*/ 80 w 147"/>
                <a:gd name="T95" fmla="*/ 0 h 126"/>
                <a:gd name="T96" fmla="*/ 73 w 147"/>
                <a:gd name="T9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" h="126">
                  <a:moveTo>
                    <a:pt x="73" y="0"/>
                  </a:moveTo>
                  <a:lnTo>
                    <a:pt x="66" y="0"/>
                  </a:lnTo>
                  <a:lnTo>
                    <a:pt x="59" y="3"/>
                  </a:lnTo>
                  <a:lnTo>
                    <a:pt x="45" y="5"/>
                  </a:lnTo>
                  <a:lnTo>
                    <a:pt x="33" y="12"/>
                  </a:lnTo>
                  <a:lnTo>
                    <a:pt x="21" y="19"/>
                  </a:lnTo>
                  <a:lnTo>
                    <a:pt x="12" y="29"/>
                  </a:lnTo>
                  <a:lnTo>
                    <a:pt x="9" y="33"/>
                  </a:lnTo>
                  <a:lnTo>
                    <a:pt x="7" y="38"/>
                  </a:lnTo>
                  <a:lnTo>
                    <a:pt x="4" y="45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4" y="81"/>
                  </a:lnTo>
                  <a:lnTo>
                    <a:pt x="7" y="88"/>
                  </a:lnTo>
                  <a:lnTo>
                    <a:pt x="9" y="93"/>
                  </a:lnTo>
                  <a:lnTo>
                    <a:pt x="12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9" y="123"/>
                  </a:lnTo>
                  <a:lnTo>
                    <a:pt x="66" y="123"/>
                  </a:lnTo>
                  <a:lnTo>
                    <a:pt x="73" y="126"/>
                  </a:lnTo>
                  <a:lnTo>
                    <a:pt x="80" y="123"/>
                  </a:lnTo>
                  <a:lnTo>
                    <a:pt x="90" y="123"/>
                  </a:lnTo>
                  <a:lnTo>
                    <a:pt x="102" y="121"/>
                  </a:lnTo>
                  <a:lnTo>
                    <a:pt x="116" y="114"/>
                  </a:lnTo>
                  <a:lnTo>
                    <a:pt x="126" y="107"/>
                  </a:lnTo>
                  <a:lnTo>
                    <a:pt x="135" y="97"/>
                  </a:lnTo>
                  <a:lnTo>
                    <a:pt x="140" y="93"/>
                  </a:lnTo>
                  <a:lnTo>
                    <a:pt x="142" y="88"/>
                  </a:lnTo>
                  <a:lnTo>
                    <a:pt x="145" y="81"/>
                  </a:lnTo>
                  <a:lnTo>
                    <a:pt x="147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7" y="50"/>
                  </a:lnTo>
                  <a:lnTo>
                    <a:pt x="145" y="45"/>
                  </a:lnTo>
                  <a:lnTo>
                    <a:pt x="142" y="38"/>
                  </a:lnTo>
                  <a:lnTo>
                    <a:pt x="140" y="33"/>
                  </a:lnTo>
                  <a:lnTo>
                    <a:pt x="135" y="29"/>
                  </a:lnTo>
                  <a:lnTo>
                    <a:pt x="126" y="19"/>
                  </a:lnTo>
                  <a:lnTo>
                    <a:pt x="116" y="12"/>
                  </a:lnTo>
                  <a:lnTo>
                    <a:pt x="102" y="5"/>
                  </a:lnTo>
                  <a:lnTo>
                    <a:pt x="90" y="3"/>
                  </a:lnTo>
                  <a:lnTo>
                    <a:pt x="80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Freeform 146"/>
            <p:cNvSpPr>
              <a:spLocks/>
            </p:cNvSpPr>
            <p:nvPr/>
          </p:nvSpPr>
          <p:spPr bwMode="auto">
            <a:xfrm>
              <a:off x="6021283" y="1328261"/>
              <a:ext cx="219032" cy="161925"/>
            </a:xfrm>
            <a:custGeom>
              <a:avLst/>
              <a:gdLst>
                <a:gd name="T0" fmla="*/ 52 w 107"/>
                <a:gd name="T1" fmla="*/ 0 h 102"/>
                <a:gd name="T2" fmla="*/ 42 w 107"/>
                <a:gd name="T3" fmla="*/ 0 h 102"/>
                <a:gd name="T4" fmla="*/ 33 w 107"/>
                <a:gd name="T5" fmla="*/ 3 h 102"/>
                <a:gd name="T6" fmla="*/ 23 w 107"/>
                <a:gd name="T7" fmla="*/ 7 h 102"/>
                <a:gd name="T8" fmla="*/ 14 w 107"/>
                <a:gd name="T9" fmla="*/ 14 h 102"/>
                <a:gd name="T10" fmla="*/ 9 w 107"/>
                <a:gd name="T11" fmla="*/ 22 h 102"/>
                <a:gd name="T12" fmla="*/ 4 w 107"/>
                <a:gd name="T13" fmla="*/ 31 h 102"/>
                <a:gd name="T14" fmla="*/ 0 w 107"/>
                <a:gd name="T15" fmla="*/ 40 h 102"/>
                <a:gd name="T16" fmla="*/ 0 w 107"/>
                <a:gd name="T17" fmla="*/ 52 h 102"/>
                <a:gd name="T18" fmla="*/ 0 w 107"/>
                <a:gd name="T19" fmla="*/ 62 h 102"/>
                <a:gd name="T20" fmla="*/ 4 w 107"/>
                <a:gd name="T21" fmla="*/ 71 h 102"/>
                <a:gd name="T22" fmla="*/ 9 w 107"/>
                <a:gd name="T23" fmla="*/ 81 h 102"/>
                <a:gd name="T24" fmla="*/ 14 w 107"/>
                <a:gd name="T25" fmla="*/ 88 h 102"/>
                <a:gd name="T26" fmla="*/ 23 w 107"/>
                <a:gd name="T27" fmla="*/ 95 h 102"/>
                <a:gd name="T28" fmla="*/ 33 w 107"/>
                <a:gd name="T29" fmla="*/ 100 h 102"/>
                <a:gd name="T30" fmla="*/ 42 w 107"/>
                <a:gd name="T31" fmla="*/ 102 h 102"/>
                <a:gd name="T32" fmla="*/ 52 w 107"/>
                <a:gd name="T33" fmla="*/ 102 h 102"/>
                <a:gd name="T34" fmla="*/ 64 w 107"/>
                <a:gd name="T35" fmla="*/ 102 h 102"/>
                <a:gd name="T36" fmla="*/ 73 w 107"/>
                <a:gd name="T37" fmla="*/ 100 h 102"/>
                <a:gd name="T38" fmla="*/ 83 w 107"/>
                <a:gd name="T39" fmla="*/ 95 h 102"/>
                <a:gd name="T40" fmla="*/ 90 w 107"/>
                <a:gd name="T41" fmla="*/ 88 h 102"/>
                <a:gd name="T42" fmla="*/ 97 w 107"/>
                <a:gd name="T43" fmla="*/ 81 h 102"/>
                <a:gd name="T44" fmla="*/ 102 w 107"/>
                <a:gd name="T45" fmla="*/ 71 h 102"/>
                <a:gd name="T46" fmla="*/ 104 w 107"/>
                <a:gd name="T47" fmla="*/ 62 h 102"/>
                <a:gd name="T48" fmla="*/ 107 w 107"/>
                <a:gd name="T49" fmla="*/ 52 h 102"/>
                <a:gd name="T50" fmla="*/ 104 w 107"/>
                <a:gd name="T51" fmla="*/ 40 h 102"/>
                <a:gd name="T52" fmla="*/ 102 w 107"/>
                <a:gd name="T53" fmla="*/ 31 h 102"/>
                <a:gd name="T54" fmla="*/ 97 w 107"/>
                <a:gd name="T55" fmla="*/ 22 h 102"/>
                <a:gd name="T56" fmla="*/ 90 w 107"/>
                <a:gd name="T57" fmla="*/ 14 h 102"/>
                <a:gd name="T58" fmla="*/ 83 w 107"/>
                <a:gd name="T59" fmla="*/ 7 h 102"/>
                <a:gd name="T60" fmla="*/ 73 w 107"/>
                <a:gd name="T61" fmla="*/ 3 h 102"/>
                <a:gd name="T62" fmla="*/ 64 w 107"/>
                <a:gd name="T63" fmla="*/ 0 h 102"/>
                <a:gd name="T64" fmla="*/ 52 w 107"/>
                <a:gd name="T6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2">
                  <a:moveTo>
                    <a:pt x="52" y="0"/>
                  </a:moveTo>
                  <a:lnTo>
                    <a:pt x="42" y="0"/>
                  </a:lnTo>
                  <a:lnTo>
                    <a:pt x="33" y="3"/>
                  </a:lnTo>
                  <a:lnTo>
                    <a:pt x="23" y="7"/>
                  </a:lnTo>
                  <a:lnTo>
                    <a:pt x="14" y="14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4" y="71"/>
                  </a:lnTo>
                  <a:lnTo>
                    <a:pt x="9" y="81"/>
                  </a:lnTo>
                  <a:lnTo>
                    <a:pt x="14" y="88"/>
                  </a:lnTo>
                  <a:lnTo>
                    <a:pt x="23" y="95"/>
                  </a:lnTo>
                  <a:lnTo>
                    <a:pt x="33" y="100"/>
                  </a:lnTo>
                  <a:lnTo>
                    <a:pt x="42" y="102"/>
                  </a:lnTo>
                  <a:lnTo>
                    <a:pt x="52" y="102"/>
                  </a:lnTo>
                  <a:lnTo>
                    <a:pt x="64" y="102"/>
                  </a:lnTo>
                  <a:lnTo>
                    <a:pt x="73" y="100"/>
                  </a:lnTo>
                  <a:lnTo>
                    <a:pt x="83" y="95"/>
                  </a:lnTo>
                  <a:lnTo>
                    <a:pt x="90" y="88"/>
                  </a:lnTo>
                  <a:lnTo>
                    <a:pt x="97" y="81"/>
                  </a:lnTo>
                  <a:lnTo>
                    <a:pt x="102" y="71"/>
                  </a:lnTo>
                  <a:lnTo>
                    <a:pt x="104" y="62"/>
                  </a:lnTo>
                  <a:lnTo>
                    <a:pt x="107" y="52"/>
                  </a:lnTo>
                  <a:lnTo>
                    <a:pt x="104" y="40"/>
                  </a:lnTo>
                  <a:lnTo>
                    <a:pt x="102" y="31"/>
                  </a:lnTo>
                  <a:lnTo>
                    <a:pt x="97" y="22"/>
                  </a:lnTo>
                  <a:lnTo>
                    <a:pt x="90" y="14"/>
                  </a:lnTo>
                  <a:lnTo>
                    <a:pt x="83" y="7"/>
                  </a:lnTo>
                  <a:lnTo>
                    <a:pt x="73" y="3"/>
                  </a:lnTo>
                  <a:lnTo>
                    <a:pt x="64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6092929" y="1960086"/>
              <a:ext cx="88022" cy="266700"/>
            </a:xfrm>
            <a:custGeom>
              <a:avLst/>
              <a:gdLst>
                <a:gd name="T0" fmla="*/ 26 w 43"/>
                <a:gd name="T1" fmla="*/ 36 h 168"/>
                <a:gd name="T2" fmla="*/ 26 w 43"/>
                <a:gd name="T3" fmla="*/ 130 h 168"/>
                <a:gd name="T4" fmla="*/ 17 w 43"/>
                <a:gd name="T5" fmla="*/ 130 h 168"/>
                <a:gd name="T6" fmla="*/ 17 w 43"/>
                <a:gd name="T7" fmla="*/ 36 h 168"/>
                <a:gd name="T8" fmla="*/ 26 w 43"/>
                <a:gd name="T9" fmla="*/ 36 h 168"/>
                <a:gd name="T10" fmla="*/ 0 w 43"/>
                <a:gd name="T11" fmla="*/ 43 h 168"/>
                <a:gd name="T12" fmla="*/ 22 w 43"/>
                <a:gd name="T13" fmla="*/ 0 h 168"/>
                <a:gd name="T14" fmla="*/ 43 w 43"/>
                <a:gd name="T15" fmla="*/ 43 h 168"/>
                <a:gd name="T16" fmla="*/ 0 w 43"/>
                <a:gd name="T17" fmla="*/ 43 h 168"/>
                <a:gd name="T18" fmla="*/ 43 w 43"/>
                <a:gd name="T19" fmla="*/ 123 h 168"/>
                <a:gd name="T20" fmla="*/ 22 w 43"/>
                <a:gd name="T21" fmla="*/ 168 h 168"/>
                <a:gd name="T22" fmla="*/ 0 w 43"/>
                <a:gd name="T23" fmla="*/ 123 h 168"/>
                <a:gd name="T24" fmla="*/ 43 w 43"/>
                <a:gd name="T25" fmla="*/ 12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168">
                  <a:moveTo>
                    <a:pt x="26" y="36"/>
                  </a:moveTo>
                  <a:lnTo>
                    <a:pt x="26" y="130"/>
                  </a:lnTo>
                  <a:lnTo>
                    <a:pt x="17" y="130"/>
                  </a:lnTo>
                  <a:lnTo>
                    <a:pt x="17" y="36"/>
                  </a:lnTo>
                  <a:lnTo>
                    <a:pt x="26" y="36"/>
                  </a:lnTo>
                  <a:close/>
                  <a:moveTo>
                    <a:pt x="0" y="43"/>
                  </a:moveTo>
                  <a:lnTo>
                    <a:pt x="22" y="0"/>
                  </a:lnTo>
                  <a:lnTo>
                    <a:pt x="43" y="43"/>
                  </a:lnTo>
                  <a:lnTo>
                    <a:pt x="0" y="43"/>
                  </a:lnTo>
                  <a:close/>
                  <a:moveTo>
                    <a:pt x="43" y="123"/>
                  </a:moveTo>
                  <a:lnTo>
                    <a:pt x="22" y="168"/>
                  </a:lnTo>
                  <a:lnTo>
                    <a:pt x="0" y="123"/>
                  </a:lnTo>
                  <a:lnTo>
                    <a:pt x="43" y="12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9435732" y="1588611"/>
              <a:ext cx="1265065" cy="1420812"/>
            </a:xfrm>
            <a:custGeom>
              <a:avLst/>
              <a:gdLst>
                <a:gd name="T0" fmla="*/ 38 w 618"/>
                <a:gd name="T1" fmla="*/ 19 h 895"/>
                <a:gd name="T2" fmla="*/ 597 w 618"/>
                <a:gd name="T3" fmla="*/ 19 h 895"/>
                <a:gd name="T4" fmla="*/ 599 w 618"/>
                <a:gd name="T5" fmla="*/ 19 h 895"/>
                <a:gd name="T6" fmla="*/ 599 w 618"/>
                <a:gd name="T7" fmla="*/ 21 h 895"/>
                <a:gd name="T8" fmla="*/ 599 w 618"/>
                <a:gd name="T9" fmla="*/ 859 h 895"/>
                <a:gd name="T10" fmla="*/ 599 w 618"/>
                <a:gd name="T11" fmla="*/ 862 h 895"/>
                <a:gd name="T12" fmla="*/ 597 w 618"/>
                <a:gd name="T13" fmla="*/ 862 h 895"/>
                <a:gd name="T14" fmla="*/ 595 w 618"/>
                <a:gd name="T15" fmla="*/ 862 h 895"/>
                <a:gd name="T16" fmla="*/ 592 w 618"/>
                <a:gd name="T17" fmla="*/ 859 h 895"/>
                <a:gd name="T18" fmla="*/ 592 w 618"/>
                <a:gd name="T19" fmla="*/ 859 h 895"/>
                <a:gd name="T20" fmla="*/ 592 w 618"/>
                <a:gd name="T21" fmla="*/ 21 h 895"/>
                <a:gd name="T22" fmla="*/ 597 w 618"/>
                <a:gd name="T23" fmla="*/ 26 h 895"/>
                <a:gd name="T24" fmla="*/ 38 w 618"/>
                <a:gd name="T25" fmla="*/ 26 h 895"/>
                <a:gd name="T26" fmla="*/ 36 w 618"/>
                <a:gd name="T27" fmla="*/ 26 h 895"/>
                <a:gd name="T28" fmla="*/ 36 w 618"/>
                <a:gd name="T29" fmla="*/ 26 h 895"/>
                <a:gd name="T30" fmla="*/ 34 w 618"/>
                <a:gd name="T31" fmla="*/ 23 h 895"/>
                <a:gd name="T32" fmla="*/ 34 w 618"/>
                <a:gd name="T33" fmla="*/ 21 h 895"/>
                <a:gd name="T34" fmla="*/ 34 w 618"/>
                <a:gd name="T35" fmla="*/ 21 h 895"/>
                <a:gd name="T36" fmla="*/ 36 w 618"/>
                <a:gd name="T37" fmla="*/ 19 h 895"/>
                <a:gd name="T38" fmla="*/ 38 w 618"/>
                <a:gd name="T39" fmla="*/ 19 h 895"/>
                <a:gd name="T40" fmla="*/ 38 w 618"/>
                <a:gd name="T41" fmla="*/ 19 h 895"/>
                <a:gd name="T42" fmla="*/ 46 w 618"/>
                <a:gd name="T43" fmla="*/ 45 h 895"/>
                <a:gd name="T44" fmla="*/ 0 w 618"/>
                <a:gd name="T45" fmla="*/ 21 h 895"/>
                <a:gd name="T46" fmla="*/ 46 w 618"/>
                <a:gd name="T47" fmla="*/ 0 h 895"/>
                <a:gd name="T48" fmla="*/ 46 w 618"/>
                <a:gd name="T49" fmla="*/ 45 h 895"/>
                <a:gd name="T50" fmla="*/ 618 w 618"/>
                <a:gd name="T51" fmla="*/ 852 h 895"/>
                <a:gd name="T52" fmla="*/ 597 w 618"/>
                <a:gd name="T53" fmla="*/ 895 h 895"/>
                <a:gd name="T54" fmla="*/ 573 w 618"/>
                <a:gd name="T55" fmla="*/ 852 h 895"/>
                <a:gd name="T56" fmla="*/ 618 w 618"/>
                <a:gd name="T57" fmla="*/ 852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8" h="895">
                  <a:moveTo>
                    <a:pt x="38" y="19"/>
                  </a:moveTo>
                  <a:lnTo>
                    <a:pt x="597" y="19"/>
                  </a:lnTo>
                  <a:lnTo>
                    <a:pt x="599" y="19"/>
                  </a:lnTo>
                  <a:lnTo>
                    <a:pt x="599" y="21"/>
                  </a:lnTo>
                  <a:lnTo>
                    <a:pt x="599" y="859"/>
                  </a:lnTo>
                  <a:lnTo>
                    <a:pt x="599" y="862"/>
                  </a:lnTo>
                  <a:lnTo>
                    <a:pt x="597" y="862"/>
                  </a:lnTo>
                  <a:lnTo>
                    <a:pt x="595" y="862"/>
                  </a:lnTo>
                  <a:lnTo>
                    <a:pt x="592" y="859"/>
                  </a:lnTo>
                  <a:lnTo>
                    <a:pt x="592" y="859"/>
                  </a:lnTo>
                  <a:lnTo>
                    <a:pt x="592" y="21"/>
                  </a:lnTo>
                  <a:lnTo>
                    <a:pt x="597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4" y="21"/>
                  </a:lnTo>
                  <a:lnTo>
                    <a:pt x="36" y="19"/>
                  </a:lnTo>
                  <a:lnTo>
                    <a:pt x="38" y="19"/>
                  </a:lnTo>
                  <a:lnTo>
                    <a:pt x="38" y="19"/>
                  </a:lnTo>
                  <a:close/>
                  <a:moveTo>
                    <a:pt x="46" y="45"/>
                  </a:moveTo>
                  <a:lnTo>
                    <a:pt x="0" y="21"/>
                  </a:lnTo>
                  <a:lnTo>
                    <a:pt x="46" y="0"/>
                  </a:lnTo>
                  <a:lnTo>
                    <a:pt x="46" y="45"/>
                  </a:lnTo>
                  <a:close/>
                  <a:moveTo>
                    <a:pt x="618" y="852"/>
                  </a:moveTo>
                  <a:lnTo>
                    <a:pt x="597" y="895"/>
                  </a:lnTo>
                  <a:lnTo>
                    <a:pt x="573" y="852"/>
                  </a:lnTo>
                  <a:lnTo>
                    <a:pt x="618" y="85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Freeform 149"/>
            <p:cNvSpPr>
              <a:spLocks/>
            </p:cNvSpPr>
            <p:nvPr/>
          </p:nvSpPr>
          <p:spPr bwMode="auto">
            <a:xfrm>
              <a:off x="9480766" y="2190274"/>
              <a:ext cx="247691" cy="3717925"/>
            </a:xfrm>
            <a:custGeom>
              <a:avLst/>
              <a:gdLst>
                <a:gd name="T0" fmla="*/ 19 w 121"/>
                <a:gd name="T1" fmla="*/ 0 h 2342"/>
                <a:gd name="T2" fmla="*/ 16 w 121"/>
                <a:gd name="T3" fmla="*/ 0 h 2342"/>
                <a:gd name="T4" fmla="*/ 12 w 121"/>
                <a:gd name="T5" fmla="*/ 2 h 2342"/>
                <a:gd name="T6" fmla="*/ 9 w 121"/>
                <a:gd name="T7" fmla="*/ 2 h 2342"/>
                <a:gd name="T8" fmla="*/ 5 w 121"/>
                <a:gd name="T9" fmla="*/ 4 h 2342"/>
                <a:gd name="T10" fmla="*/ 2 w 121"/>
                <a:gd name="T11" fmla="*/ 9 h 2342"/>
                <a:gd name="T12" fmla="*/ 2 w 121"/>
                <a:gd name="T13" fmla="*/ 11 h 2342"/>
                <a:gd name="T14" fmla="*/ 0 w 121"/>
                <a:gd name="T15" fmla="*/ 16 h 2342"/>
                <a:gd name="T16" fmla="*/ 0 w 121"/>
                <a:gd name="T17" fmla="*/ 19 h 2342"/>
                <a:gd name="T18" fmla="*/ 0 w 121"/>
                <a:gd name="T19" fmla="*/ 2321 h 2342"/>
                <a:gd name="T20" fmla="*/ 0 w 121"/>
                <a:gd name="T21" fmla="*/ 2325 h 2342"/>
                <a:gd name="T22" fmla="*/ 2 w 121"/>
                <a:gd name="T23" fmla="*/ 2330 h 2342"/>
                <a:gd name="T24" fmla="*/ 2 w 121"/>
                <a:gd name="T25" fmla="*/ 2333 h 2342"/>
                <a:gd name="T26" fmla="*/ 5 w 121"/>
                <a:gd name="T27" fmla="*/ 2335 h 2342"/>
                <a:gd name="T28" fmla="*/ 9 w 121"/>
                <a:gd name="T29" fmla="*/ 2337 h 2342"/>
                <a:gd name="T30" fmla="*/ 12 w 121"/>
                <a:gd name="T31" fmla="*/ 2340 h 2342"/>
                <a:gd name="T32" fmla="*/ 16 w 121"/>
                <a:gd name="T33" fmla="*/ 2342 h 2342"/>
                <a:gd name="T34" fmla="*/ 19 w 121"/>
                <a:gd name="T35" fmla="*/ 2342 h 2342"/>
                <a:gd name="T36" fmla="*/ 100 w 121"/>
                <a:gd name="T37" fmla="*/ 2342 h 2342"/>
                <a:gd name="T38" fmla="*/ 104 w 121"/>
                <a:gd name="T39" fmla="*/ 2342 h 2342"/>
                <a:gd name="T40" fmla="*/ 109 w 121"/>
                <a:gd name="T41" fmla="*/ 2340 h 2342"/>
                <a:gd name="T42" fmla="*/ 112 w 121"/>
                <a:gd name="T43" fmla="*/ 2337 h 2342"/>
                <a:gd name="T44" fmla="*/ 114 w 121"/>
                <a:gd name="T45" fmla="*/ 2335 h 2342"/>
                <a:gd name="T46" fmla="*/ 116 w 121"/>
                <a:gd name="T47" fmla="*/ 2333 h 2342"/>
                <a:gd name="T48" fmla="*/ 119 w 121"/>
                <a:gd name="T49" fmla="*/ 2330 h 2342"/>
                <a:gd name="T50" fmla="*/ 121 w 121"/>
                <a:gd name="T51" fmla="*/ 2325 h 2342"/>
                <a:gd name="T52" fmla="*/ 121 w 121"/>
                <a:gd name="T53" fmla="*/ 2321 h 2342"/>
                <a:gd name="T54" fmla="*/ 121 w 121"/>
                <a:gd name="T55" fmla="*/ 19 h 2342"/>
                <a:gd name="T56" fmla="*/ 121 w 121"/>
                <a:gd name="T57" fmla="*/ 16 h 2342"/>
                <a:gd name="T58" fmla="*/ 119 w 121"/>
                <a:gd name="T59" fmla="*/ 11 h 2342"/>
                <a:gd name="T60" fmla="*/ 116 w 121"/>
                <a:gd name="T61" fmla="*/ 9 h 2342"/>
                <a:gd name="T62" fmla="*/ 114 w 121"/>
                <a:gd name="T63" fmla="*/ 4 h 2342"/>
                <a:gd name="T64" fmla="*/ 112 w 121"/>
                <a:gd name="T65" fmla="*/ 2 h 2342"/>
                <a:gd name="T66" fmla="*/ 109 w 121"/>
                <a:gd name="T67" fmla="*/ 2 h 2342"/>
                <a:gd name="T68" fmla="*/ 104 w 121"/>
                <a:gd name="T69" fmla="*/ 0 h 2342"/>
                <a:gd name="T70" fmla="*/ 100 w 121"/>
                <a:gd name="T71" fmla="*/ 0 h 2342"/>
                <a:gd name="T72" fmla="*/ 19 w 121"/>
                <a:gd name="T73" fmla="*/ 0 h 2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1" h="2342">
                  <a:moveTo>
                    <a:pt x="19" y="0"/>
                  </a:moveTo>
                  <a:lnTo>
                    <a:pt x="16" y="0"/>
                  </a:lnTo>
                  <a:lnTo>
                    <a:pt x="12" y="2"/>
                  </a:lnTo>
                  <a:lnTo>
                    <a:pt x="9" y="2"/>
                  </a:lnTo>
                  <a:lnTo>
                    <a:pt x="5" y="4"/>
                  </a:lnTo>
                  <a:lnTo>
                    <a:pt x="2" y="9"/>
                  </a:lnTo>
                  <a:lnTo>
                    <a:pt x="2" y="11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321"/>
                  </a:lnTo>
                  <a:lnTo>
                    <a:pt x="0" y="2325"/>
                  </a:lnTo>
                  <a:lnTo>
                    <a:pt x="2" y="2330"/>
                  </a:lnTo>
                  <a:lnTo>
                    <a:pt x="2" y="2333"/>
                  </a:lnTo>
                  <a:lnTo>
                    <a:pt x="5" y="2335"/>
                  </a:lnTo>
                  <a:lnTo>
                    <a:pt x="9" y="2337"/>
                  </a:lnTo>
                  <a:lnTo>
                    <a:pt x="12" y="2340"/>
                  </a:lnTo>
                  <a:lnTo>
                    <a:pt x="16" y="2342"/>
                  </a:lnTo>
                  <a:lnTo>
                    <a:pt x="19" y="2342"/>
                  </a:lnTo>
                  <a:lnTo>
                    <a:pt x="100" y="2342"/>
                  </a:lnTo>
                  <a:lnTo>
                    <a:pt x="104" y="2342"/>
                  </a:lnTo>
                  <a:lnTo>
                    <a:pt x="109" y="2340"/>
                  </a:lnTo>
                  <a:lnTo>
                    <a:pt x="112" y="2337"/>
                  </a:lnTo>
                  <a:lnTo>
                    <a:pt x="114" y="2335"/>
                  </a:lnTo>
                  <a:lnTo>
                    <a:pt x="116" y="2333"/>
                  </a:lnTo>
                  <a:lnTo>
                    <a:pt x="119" y="2330"/>
                  </a:lnTo>
                  <a:lnTo>
                    <a:pt x="121" y="2325"/>
                  </a:lnTo>
                  <a:lnTo>
                    <a:pt x="121" y="2321"/>
                  </a:lnTo>
                  <a:lnTo>
                    <a:pt x="121" y="19"/>
                  </a:lnTo>
                  <a:lnTo>
                    <a:pt x="121" y="16"/>
                  </a:lnTo>
                  <a:lnTo>
                    <a:pt x="119" y="11"/>
                  </a:lnTo>
                  <a:lnTo>
                    <a:pt x="116" y="9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09" y="2"/>
                  </a:lnTo>
                  <a:lnTo>
                    <a:pt x="104" y="0"/>
                  </a:lnTo>
                  <a:lnTo>
                    <a:pt x="10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10979193" y="3017361"/>
              <a:ext cx="98258" cy="19050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Rectangle 151"/>
            <p:cNvSpPr>
              <a:spLocks noChangeArrowheads="1"/>
            </p:cNvSpPr>
            <p:nvPr/>
          </p:nvSpPr>
          <p:spPr bwMode="auto">
            <a:xfrm>
              <a:off x="10979193" y="3017361"/>
              <a:ext cx="98258" cy="190500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Rectangle 152"/>
            <p:cNvSpPr>
              <a:spLocks noChangeArrowheads="1"/>
            </p:cNvSpPr>
            <p:nvPr/>
          </p:nvSpPr>
          <p:spPr bwMode="auto">
            <a:xfrm>
              <a:off x="10103064" y="3336449"/>
              <a:ext cx="1109491" cy="82391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Rectangle 153"/>
            <p:cNvSpPr>
              <a:spLocks noChangeArrowheads="1"/>
            </p:cNvSpPr>
            <p:nvPr/>
          </p:nvSpPr>
          <p:spPr bwMode="auto">
            <a:xfrm>
              <a:off x="10103064" y="3336449"/>
              <a:ext cx="1109491" cy="823912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Freeform 154"/>
            <p:cNvSpPr>
              <a:spLocks/>
            </p:cNvSpPr>
            <p:nvPr/>
          </p:nvSpPr>
          <p:spPr bwMode="auto">
            <a:xfrm>
              <a:off x="10015042" y="3009424"/>
              <a:ext cx="1285536" cy="319087"/>
            </a:xfrm>
            <a:custGeom>
              <a:avLst/>
              <a:gdLst>
                <a:gd name="T0" fmla="*/ 314 w 628"/>
                <a:gd name="T1" fmla="*/ 0 h 201"/>
                <a:gd name="T2" fmla="*/ 0 w 628"/>
                <a:gd name="T3" fmla="*/ 201 h 201"/>
                <a:gd name="T4" fmla="*/ 628 w 628"/>
                <a:gd name="T5" fmla="*/ 201 h 201"/>
                <a:gd name="T6" fmla="*/ 314 w 628"/>
                <a:gd name="T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8" h="201">
                  <a:moveTo>
                    <a:pt x="314" y="0"/>
                  </a:moveTo>
                  <a:lnTo>
                    <a:pt x="0" y="201"/>
                  </a:lnTo>
                  <a:lnTo>
                    <a:pt x="628" y="20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Freeform 155"/>
            <p:cNvSpPr>
              <a:spLocks/>
            </p:cNvSpPr>
            <p:nvPr/>
          </p:nvSpPr>
          <p:spPr bwMode="auto">
            <a:xfrm>
              <a:off x="10015042" y="3009424"/>
              <a:ext cx="1285536" cy="319087"/>
            </a:xfrm>
            <a:custGeom>
              <a:avLst/>
              <a:gdLst>
                <a:gd name="T0" fmla="*/ 314 w 628"/>
                <a:gd name="T1" fmla="*/ 0 h 201"/>
                <a:gd name="T2" fmla="*/ 0 w 628"/>
                <a:gd name="T3" fmla="*/ 201 h 201"/>
                <a:gd name="T4" fmla="*/ 628 w 628"/>
                <a:gd name="T5" fmla="*/ 201 h 201"/>
                <a:gd name="T6" fmla="*/ 314 w 628"/>
                <a:gd name="T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8" h="201">
                  <a:moveTo>
                    <a:pt x="314" y="0"/>
                  </a:moveTo>
                  <a:lnTo>
                    <a:pt x="0" y="201"/>
                  </a:lnTo>
                  <a:lnTo>
                    <a:pt x="628" y="201"/>
                  </a:lnTo>
                  <a:lnTo>
                    <a:pt x="314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8" name="Freeform 156"/>
            <p:cNvSpPr>
              <a:spLocks/>
            </p:cNvSpPr>
            <p:nvPr/>
          </p:nvSpPr>
          <p:spPr bwMode="auto">
            <a:xfrm>
              <a:off x="10219745" y="3441224"/>
              <a:ext cx="900694" cy="688975"/>
            </a:xfrm>
            <a:custGeom>
              <a:avLst/>
              <a:gdLst>
                <a:gd name="T0" fmla="*/ 71 w 440"/>
                <a:gd name="T1" fmla="*/ 0 h 434"/>
                <a:gd name="T2" fmla="*/ 64 w 440"/>
                <a:gd name="T3" fmla="*/ 0 h 434"/>
                <a:gd name="T4" fmla="*/ 57 w 440"/>
                <a:gd name="T5" fmla="*/ 0 h 434"/>
                <a:gd name="T6" fmla="*/ 50 w 440"/>
                <a:gd name="T7" fmla="*/ 3 h 434"/>
                <a:gd name="T8" fmla="*/ 43 w 440"/>
                <a:gd name="T9" fmla="*/ 5 h 434"/>
                <a:gd name="T10" fmla="*/ 38 w 440"/>
                <a:gd name="T11" fmla="*/ 7 h 434"/>
                <a:gd name="T12" fmla="*/ 31 w 440"/>
                <a:gd name="T13" fmla="*/ 12 h 434"/>
                <a:gd name="T14" fmla="*/ 22 w 440"/>
                <a:gd name="T15" fmla="*/ 22 h 434"/>
                <a:gd name="T16" fmla="*/ 12 w 440"/>
                <a:gd name="T17" fmla="*/ 31 h 434"/>
                <a:gd name="T18" fmla="*/ 7 w 440"/>
                <a:gd name="T19" fmla="*/ 38 h 434"/>
                <a:gd name="T20" fmla="*/ 5 w 440"/>
                <a:gd name="T21" fmla="*/ 43 h 434"/>
                <a:gd name="T22" fmla="*/ 3 w 440"/>
                <a:gd name="T23" fmla="*/ 50 h 434"/>
                <a:gd name="T24" fmla="*/ 0 w 440"/>
                <a:gd name="T25" fmla="*/ 57 h 434"/>
                <a:gd name="T26" fmla="*/ 0 w 440"/>
                <a:gd name="T27" fmla="*/ 64 h 434"/>
                <a:gd name="T28" fmla="*/ 0 w 440"/>
                <a:gd name="T29" fmla="*/ 71 h 434"/>
                <a:gd name="T30" fmla="*/ 0 w 440"/>
                <a:gd name="T31" fmla="*/ 360 h 434"/>
                <a:gd name="T32" fmla="*/ 0 w 440"/>
                <a:gd name="T33" fmla="*/ 367 h 434"/>
                <a:gd name="T34" fmla="*/ 0 w 440"/>
                <a:gd name="T35" fmla="*/ 377 h 434"/>
                <a:gd name="T36" fmla="*/ 3 w 440"/>
                <a:gd name="T37" fmla="*/ 382 h 434"/>
                <a:gd name="T38" fmla="*/ 5 w 440"/>
                <a:gd name="T39" fmla="*/ 389 h 434"/>
                <a:gd name="T40" fmla="*/ 7 w 440"/>
                <a:gd name="T41" fmla="*/ 396 h 434"/>
                <a:gd name="T42" fmla="*/ 12 w 440"/>
                <a:gd name="T43" fmla="*/ 401 h 434"/>
                <a:gd name="T44" fmla="*/ 22 w 440"/>
                <a:gd name="T45" fmla="*/ 412 h 434"/>
                <a:gd name="T46" fmla="*/ 31 w 440"/>
                <a:gd name="T47" fmla="*/ 422 h 434"/>
                <a:gd name="T48" fmla="*/ 38 w 440"/>
                <a:gd name="T49" fmla="*/ 424 h 434"/>
                <a:gd name="T50" fmla="*/ 43 w 440"/>
                <a:gd name="T51" fmla="*/ 427 h 434"/>
                <a:gd name="T52" fmla="*/ 50 w 440"/>
                <a:gd name="T53" fmla="*/ 429 h 434"/>
                <a:gd name="T54" fmla="*/ 57 w 440"/>
                <a:gd name="T55" fmla="*/ 431 h 434"/>
                <a:gd name="T56" fmla="*/ 64 w 440"/>
                <a:gd name="T57" fmla="*/ 434 h 434"/>
                <a:gd name="T58" fmla="*/ 71 w 440"/>
                <a:gd name="T59" fmla="*/ 434 h 434"/>
                <a:gd name="T60" fmla="*/ 369 w 440"/>
                <a:gd name="T61" fmla="*/ 434 h 434"/>
                <a:gd name="T62" fmla="*/ 376 w 440"/>
                <a:gd name="T63" fmla="*/ 434 h 434"/>
                <a:gd name="T64" fmla="*/ 383 w 440"/>
                <a:gd name="T65" fmla="*/ 431 h 434"/>
                <a:gd name="T66" fmla="*/ 390 w 440"/>
                <a:gd name="T67" fmla="*/ 429 h 434"/>
                <a:gd name="T68" fmla="*/ 397 w 440"/>
                <a:gd name="T69" fmla="*/ 427 h 434"/>
                <a:gd name="T70" fmla="*/ 402 w 440"/>
                <a:gd name="T71" fmla="*/ 424 h 434"/>
                <a:gd name="T72" fmla="*/ 409 w 440"/>
                <a:gd name="T73" fmla="*/ 422 h 434"/>
                <a:gd name="T74" fmla="*/ 419 w 440"/>
                <a:gd name="T75" fmla="*/ 412 h 434"/>
                <a:gd name="T76" fmla="*/ 428 w 440"/>
                <a:gd name="T77" fmla="*/ 401 h 434"/>
                <a:gd name="T78" fmla="*/ 433 w 440"/>
                <a:gd name="T79" fmla="*/ 396 h 434"/>
                <a:gd name="T80" fmla="*/ 435 w 440"/>
                <a:gd name="T81" fmla="*/ 389 h 434"/>
                <a:gd name="T82" fmla="*/ 438 w 440"/>
                <a:gd name="T83" fmla="*/ 382 h 434"/>
                <a:gd name="T84" fmla="*/ 440 w 440"/>
                <a:gd name="T85" fmla="*/ 377 h 434"/>
                <a:gd name="T86" fmla="*/ 440 w 440"/>
                <a:gd name="T87" fmla="*/ 367 h 434"/>
                <a:gd name="T88" fmla="*/ 440 w 440"/>
                <a:gd name="T89" fmla="*/ 360 h 434"/>
                <a:gd name="T90" fmla="*/ 440 w 440"/>
                <a:gd name="T91" fmla="*/ 71 h 434"/>
                <a:gd name="T92" fmla="*/ 440 w 440"/>
                <a:gd name="T93" fmla="*/ 64 h 434"/>
                <a:gd name="T94" fmla="*/ 440 w 440"/>
                <a:gd name="T95" fmla="*/ 57 h 434"/>
                <a:gd name="T96" fmla="*/ 438 w 440"/>
                <a:gd name="T97" fmla="*/ 50 h 434"/>
                <a:gd name="T98" fmla="*/ 435 w 440"/>
                <a:gd name="T99" fmla="*/ 43 h 434"/>
                <a:gd name="T100" fmla="*/ 433 w 440"/>
                <a:gd name="T101" fmla="*/ 38 h 434"/>
                <a:gd name="T102" fmla="*/ 428 w 440"/>
                <a:gd name="T103" fmla="*/ 31 h 434"/>
                <a:gd name="T104" fmla="*/ 419 w 440"/>
                <a:gd name="T105" fmla="*/ 22 h 434"/>
                <a:gd name="T106" fmla="*/ 409 w 440"/>
                <a:gd name="T107" fmla="*/ 12 h 434"/>
                <a:gd name="T108" fmla="*/ 402 w 440"/>
                <a:gd name="T109" fmla="*/ 7 h 434"/>
                <a:gd name="T110" fmla="*/ 397 w 440"/>
                <a:gd name="T111" fmla="*/ 5 h 434"/>
                <a:gd name="T112" fmla="*/ 390 w 440"/>
                <a:gd name="T113" fmla="*/ 3 h 434"/>
                <a:gd name="T114" fmla="*/ 383 w 440"/>
                <a:gd name="T115" fmla="*/ 0 h 434"/>
                <a:gd name="T116" fmla="*/ 376 w 440"/>
                <a:gd name="T117" fmla="*/ 0 h 434"/>
                <a:gd name="T118" fmla="*/ 369 w 440"/>
                <a:gd name="T119" fmla="*/ 0 h 434"/>
                <a:gd name="T120" fmla="*/ 71 w 440"/>
                <a:gd name="T121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0" h="434">
                  <a:moveTo>
                    <a:pt x="71" y="0"/>
                  </a:moveTo>
                  <a:lnTo>
                    <a:pt x="64" y="0"/>
                  </a:lnTo>
                  <a:lnTo>
                    <a:pt x="57" y="0"/>
                  </a:lnTo>
                  <a:lnTo>
                    <a:pt x="50" y="3"/>
                  </a:lnTo>
                  <a:lnTo>
                    <a:pt x="43" y="5"/>
                  </a:lnTo>
                  <a:lnTo>
                    <a:pt x="38" y="7"/>
                  </a:lnTo>
                  <a:lnTo>
                    <a:pt x="31" y="12"/>
                  </a:lnTo>
                  <a:lnTo>
                    <a:pt x="22" y="22"/>
                  </a:lnTo>
                  <a:lnTo>
                    <a:pt x="12" y="31"/>
                  </a:lnTo>
                  <a:lnTo>
                    <a:pt x="7" y="38"/>
                  </a:lnTo>
                  <a:lnTo>
                    <a:pt x="5" y="43"/>
                  </a:lnTo>
                  <a:lnTo>
                    <a:pt x="3" y="50"/>
                  </a:lnTo>
                  <a:lnTo>
                    <a:pt x="0" y="57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360"/>
                  </a:lnTo>
                  <a:lnTo>
                    <a:pt x="0" y="367"/>
                  </a:lnTo>
                  <a:lnTo>
                    <a:pt x="0" y="377"/>
                  </a:lnTo>
                  <a:lnTo>
                    <a:pt x="3" y="382"/>
                  </a:lnTo>
                  <a:lnTo>
                    <a:pt x="5" y="389"/>
                  </a:lnTo>
                  <a:lnTo>
                    <a:pt x="7" y="396"/>
                  </a:lnTo>
                  <a:lnTo>
                    <a:pt x="12" y="401"/>
                  </a:lnTo>
                  <a:lnTo>
                    <a:pt x="22" y="412"/>
                  </a:lnTo>
                  <a:lnTo>
                    <a:pt x="31" y="422"/>
                  </a:lnTo>
                  <a:lnTo>
                    <a:pt x="38" y="424"/>
                  </a:lnTo>
                  <a:lnTo>
                    <a:pt x="43" y="427"/>
                  </a:lnTo>
                  <a:lnTo>
                    <a:pt x="50" y="429"/>
                  </a:lnTo>
                  <a:lnTo>
                    <a:pt x="57" y="431"/>
                  </a:lnTo>
                  <a:lnTo>
                    <a:pt x="64" y="434"/>
                  </a:lnTo>
                  <a:lnTo>
                    <a:pt x="71" y="434"/>
                  </a:lnTo>
                  <a:lnTo>
                    <a:pt x="369" y="434"/>
                  </a:lnTo>
                  <a:lnTo>
                    <a:pt x="376" y="434"/>
                  </a:lnTo>
                  <a:lnTo>
                    <a:pt x="383" y="431"/>
                  </a:lnTo>
                  <a:lnTo>
                    <a:pt x="390" y="429"/>
                  </a:lnTo>
                  <a:lnTo>
                    <a:pt x="397" y="427"/>
                  </a:lnTo>
                  <a:lnTo>
                    <a:pt x="402" y="424"/>
                  </a:lnTo>
                  <a:lnTo>
                    <a:pt x="409" y="422"/>
                  </a:lnTo>
                  <a:lnTo>
                    <a:pt x="419" y="412"/>
                  </a:lnTo>
                  <a:lnTo>
                    <a:pt x="428" y="401"/>
                  </a:lnTo>
                  <a:lnTo>
                    <a:pt x="433" y="396"/>
                  </a:lnTo>
                  <a:lnTo>
                    <a:pt x="435" y="389"/>
                  </a:lnTo>
                  <a:lnTo>
                    <a:pt x="438" y="382"/>
                  </a:lnTo>
                  <a:lnTo>
                    <a:pt x="440" y="377"/>
                  </a:lnTo>
                  <a:lnTo>
                    <a:pt x="440" y="367"/>
                  </a:lnTo>
                  <a:lnTo>
                    <a:pt x="440" y="360"/>
                  </a:lnTo>
                  <a:lnTo>
                    <a:pt x="440" y="71"/>
                  </a:lnTo>
                  <a:lnTo>
                    <a:pt x="440" y="64"/>
                  </a:lnTo>
                  <a:lnTo>
                    <a:pt x="440" y="57"/>
                  </a:lnTo>
                  <a:lnTo>
                    <a:pt x="438" y="50"/>
                  </a:lnTo>
                  <a:lnTo>
                    <a:pt x="435" y="43"/>
                  </a:lnTo>
                  <a:lnTo>
                    <a:pt x="433" y="38"/>
                  </a:lnTo>
                  <a:lnTo>
                    <a:pt x="428" y="31"/>
                  </a:lnTo>
                  <a:lnTo>
                    <a:pt x="419" y="22"/>
                  </a:lnTo>
                  <a:lnTo>
                    <a:pt x="409" y="12"/>
                  </a:lnTo>
                  <a:lnTo>
                    <a:pt x="402" y="7"/>
                  </a:lnTo>
                  <a:lnTo>
                    <a:pt x="397" y="5"/>
                  </a:lnTo>
                  <a:lnTo>
                    <a:pt x="390" y="3"/>
                  </a:lnTo>
                  <a:lnTo>
                    <a:pt x="383" y="0"/>
                  </a:lnTo>
                  <a:lnTo>
                    <a:pt x="376" y="0"/>
                  </a:lnTo>
                  <a:lnTo>
                    <a:pt x="36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Rectangle 157"/>
            <p:cNvSpPr>
              <a:spLocks noChangeArrowheads="1"/>
            </p:cNvSpPr>
            <p:nvPr/>
          </p:nvSpPr>
          <p:spPr bwMode="auto">
            <a:xfrm>
              <a:off x="10473577" y="3773011"/>
              <a:ext cx="53427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Freeform 158"/>
            <p:cNvSpPr>
              <a:spLocks/>
            </p:cNvSpPr>
            <p:nvPr/>
          </p:nvSpPr>
          <p:spPr bwMode="auto">
            <a:xfrm>
              <a:off x="10473577" y="3776186"/>
              <a:ext cx="534275" cy="63500"/>
            </a:xfrm>
            <a:custGeom>
              <a:avLst/>
              <a:gdLst>
                <a:gd name="T0" fmla="*/ 73 w 261"/>
                <a:gd name="T1" fmla="*/ 0 h 40"/>
                <a:gd name="T2" fmla="*/ 0 w 261"/>
                <a:gd name="T3" fmla="*/ 40 h 40"/>
                <a:gd name="T4" fmla="*/ 188 w 261"/>
                <a:gd name="T5" fmla="*/ 40 h 40"/>
                <a:gd name="T6" fmla="*/ 261 w 261"/>
                <a:gd name="T7" fmla="*/ 0 h 40"/>
                <a:gd name="T8" fmla="*/ 73 w 261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40">
                  <a:moveTo>
                    <a:pt x="73" y="0"/>
                  </a:moveTo>
                  <a:lnTo>
                    <a:pt x="0" y="40"/>
                  </a:lnTo>
                  <a:lnTo>
                    <a:pt x="188" y="40"/>
                  </a:lnTo>
                  <a:lnTo>
                    <a:pt x="261" y="0"/>
                  </a:lnTo>
                  <a:lnTo>
                    <a:pt x="73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Rectangle 159"/>
            <p:cNvSpPr>
              <a:spLocks noChangeArrowheads="1"/>
            </p:cNvSpPr>
            <p:nvPr/>
          </p:nvSpPr>
          <p:spPr bwMode="auto">
            <a:xfrm>
              <a:off x="10473577" y="3773011"/>
              <a:ext cx="53427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Rectangle 160"/>
            <p:cNvSpPr>
              <a:spLocks noChangeArrowheads="1"/>
            </p:cNvSpPr>
            <p:nvPr/>
          </p:nvSpPr>
          <p:spPr bwMode="auto">
            <a:xfrm>
              <a:off x="10473577" y="3707924"/>
              <a:ext cx="384842" cy="131762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Freeform 161"/>
            <p:cNvSpPr>
              <a:spLocks/>
            </p:cNvSpPr>
            <p:nvPr/>
          </p:nvSpPr>
          <p:spPr bwMode="auto">
            <a:xfrm>
              <a:off x="10473577" y="3611086"/>
              <a:ext cx="384842" cy="195262"/>
            </a:xfrm>
            <a:custGeom>
              <a:avLst/>
              <a:gdLst>
                <a:gd name="T0" fmla="*/ 95 w 188"/>
                <a:gd name="T1" fmla="*/ 0 h 123"/>
                <a:gd name="T2" fmla="*/ 85 w 188"/>
                <a:gd name="T3" fmla="*/ 0 h 123"/>
                <a:gd name="T4" fmla="*/ 76 w 188"/>
                <a:gd name="T5" fmla="*/ 0 h 123"/>
                <a:gd name="T6" fmla="*/ 66 w 188"/>
                <a:gd name="T7" fmla="*/ 2 h 123"/>
                <a:gd name="T8" fmla="*/ 57 w 188"/>
                <a:gd name="T9" fmla="*/ 5 h 123"/>
                <a:gd name="T10" fmla="*/ 43 w 188"/>
                <a:gd name="T11" fmla="*/ 9 h 123"/>
                <a:gd name="T12" fmla="*/ 35 w 188"/>
                <a:gd name="T13" fmla="*/ 14 h 123"/>
                <a:gd name="T14" fmla="*/ 28 w 188"/>
                <a:gd name="T15" fmla="*/ 19 h 123"/>
                <a:gd name="T16" fmla="*/ 21 w 188"/>
                <a:gd name="T17" fmla="*/ 21 h 123"/>
                <a:gd name="T18" fmla="*/ 16 w 188"/>
                <a:gd name="T19" fmla="*/ 26 h 123"/>
                <a:gd name="T20" fmla="*/ 12 w 188"/>
                <a:gd name="T21" fmla="*/ 33 h 123"/>
                <a:gd name="T22" fmla="*/ 7 w 188"/>
                <a:gd name="T23" fmla="*/ 38 h 123"/>
                <a:gd name="T24" fmla="*/ 4 w 188"/>
                <a:gd name="T25" fmla="*/ 43 h 123"/>
                <a:gd name="T26" fmla="*/ 2 w 188"/>
                <a:gd name="T27" fmla="*/ 50 h 123"/>
                <a:gd name="T28" fmla="*/ 2 w 188"/>
                <a:gd name="T29" fmla="*/ 54 h 123"/>
                <a:gd name="T30" fmla="*/ 0 w 188"/>
                <a:gd name="T31" fmla="*/ 61 h 123"/>
                <a:gd name="T32" fmla="*/ 2 w 188"/>
                <a:gd name="T33" fmla="*/ 69 h 123"/>
                <a:gd name="T34" fmla="*/ 2 w 188"/>
                <a:gd name="T35" fmla="*/ 73 h 123"/>
                <a:gd name="T36" fmla="*/ 4 w 188"/>
                <a:gd name="T37" fmla="*/ 80 h 123"/>
                <a:gd name="T38" fmla="*/ 7 w 188"/>
                <a:gd name="T39" fmla="*/ 85 h 123"/>
                <a:gd name="T40" fmla="*/ 12 w 188"/>
                <a:gd name="T41" fmla="*/ 92 h 123"/>
                <a:gd name="T42" fmla="*/ 16 w 188"/>
                <a:gd name="T43" fmla="*/ 97 h 123"/>
                <a:gd name="T44" fmla="*/ 21 w 188"/>
                <a:gd name="T45" fmla="*/ 102 h 123"/>
                <a:gd name="T46" fmla="*/ 28 w 188"/>
                <a:gd name="T47" fmla="*/ 106 h 123"/>
                <a:gd name="T48" fmla="*/ 35 w 188"/>
                <a:gd name="T49" fmla="*/ 109 h 123"/>
                <a:gd name="T50" fmla="*/ 43 w 188"/>
                <a:gd name="T51" fmla="*/ 114 h 123"/>
                <a:gd name="T52" fmla="*/ 57 w 188"/>
                <a:gd name="T53" fmla="*/ 118 h 123"/>
                <a:gd name="T54" fmla="*/ 76 w 188"/>
                <a:gd name="T55" fmla="*/ 123 h 123"/>
                <a:gd name="T56" fmla="*/ 85 w 188"/>
                <a:gd name="T57" fmla="*/ 123 h 123"/>
                <a:gd name="T58" fmla="*/ 95 w 188"/>
                <a:gd name="T59" fmla="*/ 123 h 123"/>
                <a:gd name="T60" fmla="*/ 104 w 188"/>
                <a:gd name="T61" fmla="*/ 123 h 123"/>
                <a:gd name="T62" fmla="*/ 114 w 188"/>
                <a:gd name="T63" fmla="*/ 123 h 123"/>
                <a:gd name="T64" fmla="*/ 130 w 188"/>
                <a:gd name="T65" fmla="*/ 118 h 123"/>
                <a:gd name="T66" fmla="*/ 147 w 188"/>
                <a:gd name="T67" fmla="*/ 114 h 123"/>
                <a:gd name="T68" fmla="*/ 154 w 188"/>
                <a:gd name="T69" fmla="*/ 109 h 123"/>
                <a:gd name="T70" fmla="*/ 159 w 188"/>
                <a:gd name="T71" fmla="*/ 106 h 123"/>
                <a:gd name="T72" fmla="*/ 166 w 188"/>
                <a:gd name="T73" fmla="*/ 102 h 123"/>
                <a:gd name="T74" fmla="*/ 171 w 188"/>
                <a:gd name="T75" fmla="*/ 97 h 123"/>
                <a:gd name="T76" fmla="*/ 176 w 188"/>
                <a:gd name="T77" fmla="*/ 92 h 123"/>
                <a:gd name="T78" fmla="*/ 180 w 188"/>
                <a:gd name="T79" fmla="*/ 85 h 123"/>
                <a:gd name="T80" fmla="*/ 183 w 188"/>
                <a:gd name="T81" fmla="*/ 80 h 123"/>
                <a:gd name="T82" fmla="*/ 185 w 188"/>
                <a:gd name="T83" fmla="*/ 73 h 123"/>
                <a:gd name="T84" fmla="*/ 188 w 188"/>
                <a:gd name="T85" fmla="*/ 69 h 123"/>
                <a:gd name="T86" fmla="*/ 188 w 188"/>
                <a:gd name="T87" fmla="*/ 61 h 123"/>
                <a:gd name="T88" fmla="*/ 188 w 188"/>
                <a:gd name="T89" fmla="*/ 54 h 123"/>
                <a:gd name="T90" fmla="*/ 185 w 188"/>
                <a:gd name="T91" fmla="*/ 50 h 123"/>
                <a:gd name="T92" fmla="*/ 183 w 188"/>
                <a:gd name="T93" fmla="*/ 43 h 123"/>
                <a:gd name="T94" fmla="*/ 180 w 188"/>
                <a:gd name="T95" fmla="*/ 38 h 123"/>
                <a:gd name="T96" fmla="*/ 176 w 188"/>
                <a:gd name="T97" fmla="*/ 33 h 123"/>
                <a:gd name="T98" fmla="*/ 171 w 188"/>
                <a:gd name="T99" fmla="*/ 26 h 123"/>
                <a:gd name="T100" fmla="*/ 166 w 188"/>
                <a:gd name="T101" fmla="*/ 21 h 123"/>
                <a:gd name="T102" fmla="*/ 159 w 188"/>
                <a:gd name="T103" fmla="*/ 19 h 123"/>
                <a:gd name="T104" fmla="*/ 154 w 188"/>
                <a:gd name="T105" fmla="*/ 14 h 123"/>
                <a:gd name="T106" fmla="*/ 147 w 188"/>
                <a:gd name="T107" fmla="*/ 9 h 123"/>
                <a:gd name="T108" fmla="*/ 130 w 188"/>
                <a:gd name="T109" fmla="*/ 5 h 123"/>
                <a:gd name="T110" fmla="*/ 121 w 188"/>
                <a:gd name="T111" fmla="*/ 2 h 123"/>
                <a:gd name="T112" fmla="*/ 114 w 188"/>
                <a:gd name="T113" fmla="*/ 0 h 123"/>
                <a:gd name="T114" fmla="*/ 104 w 188"/>
                <a:gd name="T115" fmla="*/ 0 h 123"/>
                <a:gd name="T116" fmla="*/ 95 w 188"/>
                <a:gd name="T1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8" h="123">
                  <a:moveTo>
                    <a:pt x="95" y="0"/>
                  </a:moveTo>
                  <a:lnTo>
                    <a:pt x="85" y="0"/>
                  </a:lnTo>
                  <a:lnTo>
                    <a:pt x="76" y="0"/>
                  </a:lnTo>
                  <a:lnTo>
                    <a:pt x="66" y="2"/>
                  </a:lnTo>
                  <a:lnTo>
                    <a:pt x="57" y="5"/>
                  </a:lnTo>
                  <a:lnTo>
                    <a:pt x="43" y="9"/>
                  </a:lnTo>
                  <a:lnTo>
                    <a:pt x="35" y="14"/>
                  </a:lnTo>
                  <a:lnTo>
                    <a:pt x="28" y="19"/>
                  </a:lnTo>
                  <a:lnTo>
                    <a:pt x="21" y="21"/>
                  </a:lnTo>
                  <a:lnTo>
                    <a:pt x="16" y="26"/>
                  </a:lnTo>
                  <a:lnTo>
                    <a:pt x="12" y="33"/>
                  </a:lnTo>
                  <a:lnTo>
                    <a:pt x="7" y="38"/>
                  </a:lnTo>
                  <a:lnTo>
                    <a:pt x="4" y="43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0" y="61"/>
                  </a:lnTo>
                  <a:lnTo>
                    <a:pt x="2" y="69"/>
                  </a:lnTo>
                  <a:lnTo>
                    <a:pt x="2" y="73"/>
                  </a:lnTo>
                  <a:lnTo>
                    <a:pt x="4" y="80"/>
                  </a:lnTo>
                  <a:lnTo>
                    <a:pt x="7" y="85"/>
                  </a:lnTo>
                  <a:lnTo>
                    <a:pt x="12" y="92"/>
                  </a:lnTo>
                  <a:lnTo>
                    <a:pt x="16" y="97"/>
                  </a:lnTo>
                  <a:lnTo>
                    <a:pt x="21" y="102"/>
                  </a:lnTo>
                  <a:lnTo>
                    <a:pt x="28" y="106"/>
                  </a:lnTo>
                  <a:lnTo>
                    <a:pt x="35" y="109"/>
                  </a:lnTo>
                  <a:lnTo>
                    <a:pt x="43" y="114"/>
                  </a:lnTo>
                  <a:lnTo>
                    <a:pt x="57" y="118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95" y="123"/>
                  </a:lnTo>
                  <a:lnTo>
                    <a:pt x="104" y="123"/>
                  </a:lnTo>
                  <a:lnTo>
                    <a:pt x="114" y="123"/>
                  </a:lnTo>
                  <a:lnTo>
                    <a:pt x="130" y="118"/>
                  </a:lnTo>
                  <a:lnTo>
                    <a:pt x="147" y="114"/>
                  </a:lnTo>
                  <a:lnTo>
                    <a:pt x="154" y="109"/>
                  </a:lnTo>
                  <a:lnTo>
                    <a:pt x="159" y="106"/>
                  </a:lnTo>
                  <a:lnTo>
                    <a:pt x="166" y="102"/>
                  </a:lnTo>
                  <a:lnTo>
                    <a:pt x="171" y="97"/>
                  </a:lnTo>
                  <a:lnTo>
                    <a:pt x="176" y="92"/>
                  </a:lnTo>
                  <a:lnTo>
                    <a:pt x="180" y="85"/>
                  </a:lnTo>
                  <a:lnTo>
                    <a:pt x="183" y="80"/>
                  </a:lnTo>
                  <a:lnTo>
                    <a:pt x="185" y="73"/>
                  </a:lnTo>
                  <a:lnTo>
                    <a:pt x="188" y="69"/>
                  </a:lnTo>
                  <a:lnTo>
                    <a:pt x="188" y="61"/>
                  </a:lnTo>
                  <a:lnTo>
                    <a:pt x="188" y="54"/>
                  </a:lnTo>
                  <a:lnTo>
                    <a:pt x="185" y="50"/>
                  </a:lnTo>
                  <a:lnTo>
                    <a:pt x="183" y="43"/>
                  </a:lnTo>
                  <a:lnTo>
                    <a:pt x="180" y="38"/>
                  </a:lnTo>
                  <a:lnTo>
                    <a:pt x="176" y="33"/>
                  </a:lnTo>
                  <a:lnTo>
                    <a:pt x="171" y="26"/>
                  </a:lnTo>
                  <a:lnTo>
                    <a:pt x="166" y="21"/>
                  </a:lnTo>
                  <a:lnTo>
                    <a:pt x="159" y="19"/>
                  </a:lnTo>
                  <a:lnTo>
                    <a:pt x="154" y="14"/>
                  </a:lnTo>
                  <a:lnTo>
                    <a:pt x="147" y="9"/>
                  </a:lnTo>
                  <a:lnTo>
                    <a:pt x="130" y="5"/>
                  </a:lnTo>
                  <a:lnTo>
                    <a:pt x="121" y="2"/>
                  </a:lnTo>
                  <a:lnTo>
                    <a:pt x="114" y="0"/>
                  </a:lnTo>
                  <a:lnTo>
                    <a:pt x="104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10522705" y="3452336"/>
              <a:ext cx="272255" cy="166687"/>
            </a:xfrm>
            <a:custGeom>
              <a:avLst/>
              <a:gdLst>
                <a:gd name="T0" fmla="*/ 66 w 133"/>
                <a:gd name="T1" fmla="*/ 0 h 105"/>
                <a:gd name="T2" fmla="*/ 54 w 133"/>
                <a:gd name="T3" fmla="*/ 0 h 105"/>
                <a:gd name="T4" fmla="*/ 40 w 133"/>
                <a:gd name="T5" fmla="*/ 5 h 105"/>
                <a:gd name="T6" fmla="*/ 30 w 133"/>
                <a:gd name="T7" fmla="*/ 10 h 105"/>
                <a:gd name="T8" fmla="*/ 19 w 133"/>
                <a:gd name="T9" fmla="*/ 15 h 105"/>
                <a:gd name="T10" fmla="*/ 11 w 133"/>
                <a:gd name="T11" fmla="*/ 24 h 105"/>
                <a:gd name="T12" fmla="*/ 4 w 133"/>
                <a:gd name="T13" fmla="*/ 31 h 105"/>
                <a:gd name="T14" fmla="*/ 2 w 133"/>
                <a:gd name="T15" fmla="*/ 36 h 105"/>
                <a:gd name="T16" fmla="*/ 2 w 133"/>
                <a:gd name="T17" fmla="*/ 41 h 105"/>
                <a:gd name="T18" fmla="*/ 0 w 133"/>
                <a:gd name="T19" fmla="*/ 48 h 105"/>
                <a:gd name="T20" fmla="*/ 0 w 133"/>
                <a:gd name="T21" fmla="*/ 53 h 105"/>
                <a:gd name="T22" fmla="*/ 0 w 133"/>
                <a:gd name="T23" fmla="*/ 57 h 105"/>
                <a:gd name="T24" fmla="*/ 2 w 133"/>
                <a:gd name="T25" fmla="*/ 62 h 105"/>
                <a:gd name="T26" fmla="*/ 2 w 133"/>
                <a:gd name="T27" fmla="*/ 69 h 105"/>
                <a:gd name="T28" fmla="*/ 4 w 133"/>
                <a:gd name="T29" fmla="*/ 74 h 105"/>
                <a:gd name="T30" fmla="*/ 11 w 133"/>
                <a:gd name="T31" fmla="*/ 81 h 105"/>
                <a:gd name="T32" fmla="*/ 19 w 133"/>
                <a:gd name="T33" fmla="*/ 90 h 105"/>
                <a:gd name="T34" fmla="*/ 30 w 133"/>
                <a:gd name="T35" fmla="*/ 95 h 105"/>
                <a:gd name="T36" fmla="*/ 40 w 133"/>
                <a:gd name="T37" fmla="*/ 100 h 105"/>
                <a:gd name="T38" fmla="*/ 54 w 133"/>
                <a:gd name="T39" fmla="*/ 105 h 105"/>
                <a:gd name="T40" fmla="*/ 66 w 133"/>
                <a:gd name="T41" fmla="*/ 105 h 105"/>
                <a:gd name="T42" fmla="*/ 80 w 133"/>
                <a:gd name="T43" fmla="*/ 105 h 105"/>
                <a:gd name="T44" fmla="*/ 92 w 133"/>
                <a:gd name="T45" fmla="*/ 100 h 105"/>
                <a:gd name="T46" fmla="*/ 104 w 133"/>
                <a:gd name="T47" fmla="*/ 95 h 105"/>
                <a:gd name="T48" fmla="*/ 114 w 133"/>
                <a:gd name="T49" fmla="*/ 90 h 105"/>
                <a:gd name="T50" fmla="*/ 123 w 133"/>
                <a:gd name="T51" fmla="*/ 81 h 105"/>
                <a:gd name="T52" fmla="*/ 128 w 133"/>
                <a:gd name="T53" fmla="*/ 74 h 105"/>
                <a:gd name="T54" fmla="*/ 130 w 133"/>
                <a:gd name="T55" fmla="*/ 69 h 105"/>
                <a:gd name="T56" fmla="*/ 133 w 133"/>
                <a:gd name="T57" fmla="*/ 62 h 105"/>
                <a:gd name="T58" fmla="*/ 133 w 133"/>
                <a:gd name="T59" fmla="*/ 57 h 105"/>
                <a:gd name="T60" fmla="*/ 133 w 133"/>
                <a:gd name="T61" fmla="*/ 53 h 105"/>
                <a:gd name="T62" fmla="*/ 133 w 133"/>
                <a:gd name="T63" fmla="*/ 48 h 105"/>
                <a:gd name="T64" fmla="*/ 133 w 133"/>
                <a:gd name="T65" fmla="*/ 41 h 105"/>
                <a:gd name="T66" fmla="*/ 130 w 133"/>
                <a:gd name="T67" fmla="*/ 36 h 105"/>
                <a:gd name="T68" fmla="*/ 128 w 133"/>
                <a:gd name="T69" fmla="*/ 31 h 105"/>
                <a:gd name="T70" fmla="*/ 123 w 133"/>
                <a:gd name="T71" fmla="*/ 24 h 105"/>
                <a:gd name="T72" fmla="*/ 114 w 133"/>
                <a:gd name="T73" fmla="*/ 15 h 105"/>
                <a:gd name="T74" fmla="*/ 104 w 133"/>
                <a:gd name="T75" fmla="*/ 10 h 105"/>
                <a:gd name="T76" fmla="*/ 92 w 133"/>
                <a:gd name="T77" fmla="*/ 5 h 105"/>
                <a:gd name="T78" fmla="*/ 80 w 133"/>
                <a:gd name="T79" fmla="*/ 0 h 105"/>
                <a:gd name="T80" fmla="*/ 66 w 133"/>
                <a:gd name="T8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3" h="105">
                  <a:moveTo>
                    <a:pt x="66" y="0"/>
                  </a:moveTo>
                  <a:lnTo>
                    <a:pt x="54" y="0"/>
                  </a:lnTo>
                  <a:lnTo>
                    <a:pt x="40" y="5"/>
                  </a:lnTo>
                  <a:lnTo>
                    <a:pt x="30" y="10"/>
                  </a:lnTo>
                  <a:lnTo>
                    <a:pt x="19" y="15"/>
                  </a:lnTo>
                  <a:lnTo>
                    <a:pt x="11" y="24"/>
                  </a:lnTo>
                  <a:lnTo>
                    <a:pt x="4" y="31"/>
                  </a:lnTo>
                  <a:lnTo>
                    <a:pt x="2" y="36"/>
                  </a:lnTo>
                  <a:lnTo>
                    <a:pt x="2" y="41"/>
                  </a:lnTo>
                  <a:lnTo>
                    <a:pt x="0" y="48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2" y="62"/>
                  </a:lnTo>
                  <a:lnTo>
                    <a:pt x="2" y="69"/>
                  </a:lnTo>
                  <a:lnTo>
                    <a:pt x="4" y="74"/>
                  </a:lnTo>
                  <a:lnTo>
                    <a:pt x="11" y="81"/>
                  </a:lnTo>
                  <a:lnTo>
                    <a:pt x="19" y="90"/>
                  </a:lnTo>
                  <a:lnTo>
                    <a:pt x="30" y="95"/>
                  </a:lnTo>
                  <a:lnTo>
                    <a:pt x="40" y="100"/>
                  </a:lnTo>
                  <a:lnTo>
                    <a:pt x="54" y="105"/>
                  </a:lnTo>
                  <a:lnTo>
                    <a:pt x="66" y="105"/>
                  </a:lnTo>
                  <a:lnTo>
                    <a:pt x="80" y="105"/>
                  </a:lnTo>
                  <a:lnTo>
                    <a:pt x="92" y="100"/>
                  </a:lnTo>
                  <a:lnTo>
                    <a:pt x="104" y="95"/>
                  </a:lnTo>
                  <a:lnTo>
                    <a:pt x="114" y="90"/>
                  </a:lnTo>
                  <a:lnTo>
                    <a:pt x="123" y="81"/>
                  </a:lnTo>
                  <a:lnTo>
                    <a:pt x="128" y="74"/>
                  </a:lnTo>
                  <a:lnTo>
                    <a:pt x="130" y="69"/>
                  </a:lnTo>
                  <a:lnTo>
                    <a:pt x="133" y="62"/>
                  </a:lnTo>
                  <a:lnTo>
                    <a:pt x="133" y="57"/>
                  </a:lnTo>
                  <a:lnTo>
                    <a:pt x="133" y="53"/>
                  </a:lnTo>
                  <a:lnTo>
                    <a:pt x="133" y="48"/>
                  </a:lnTo>
                  <a:lnTo>
                    <a:pt x="133" y="41"/>
                  </a:lnTo>
                  <a:lnTo>
                    <a:pt x="130" y="36"/>
                  </a:lnTo>
                  <a:lnTo>
                    <a:pt x="128" y="31"/>
                  </a:lnTo>
                  <a:lnTo>
                    <a:pt x="123" y="24"/>
                  </a:lnTo>
                  <a:lnTo>
                    <a:pt x="114" y="15"/>
                  </a:lnTo>
                  <a:lnTo>
                    <a:pt x="104" y="10"/>
                  </a:lnTo>
                  <a:lnTo>
                    <a:pt x="92" y="5"/>
                  </a:lnTo>
                  <a:lnTo>
                    <a:pt x="80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Rectangle 163"/>
            <p:cNvSpPr>
              <a:spLocks noChangeArrowheads="1"/>
            </p:cNvSpPr>
            <p:nvPr/>
          </p:nvSpPr>
          <p:spPr bwMode="auto">
            <a:xfrm>
              <a:off x="10473577" y="3773011"/>
              <a:ext cx="53427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Freeform 164"/>
            <p:cNvSpPr>
              <a:spLocks/>
            </p:cNvSpPr>
            <p:nvPr/>
          </p:nvSpPr>
          <p:spPr bwMode="auto">
            <a:xfrm>
              <a:off x="10473577" y="3776186"/>
              <a:ext cx="534275" cy="63500"/>
            </a:xfrm>
            <a:custGeom>
              <a:avLst/>
              <a:gdLst>
                <a:gd name="T0" fmla="*/ 73 w 261"/>
                <a:gd name="T1" fmla="*/ 0 h 40"/>
                <a:gd name="T2" fmla="*/ 0 w 261"/>
                <a:gd name="T3" fmla="*/ 40 h 40"/>
                <a:gd name="T4" fmla="*/ 188 w 261"/>
                <a:gd name="T5" fmla="*/ 40 h 40"/>
                <a:gd name="T6" fmla="*/ 261 w 261"/>
                <a:gd name="T7" fmla="*/ 0 h 40"/>
                <a:gd name="T8" fmla="*/ 73 w 261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40">
                  <a:moveTo>
                    <a:pt x="73" y="0"/>
                  </a:moveTo>
                  <a:lnTo>
                    <a:pt x="0" y="40"/>
                  </a:lnTo>
                  <a:lnTo>
                    <a:pt x="188" y="40"/>
                  </a:lnTo>
                  <a:lnTo>
                    <a:pt x="261" y="0"/>
                  </a:lnTo>
                  <a:lnTo>
                    <a:pt x="73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Rectangle 165"/>
            <p:cNvSpPr>
              <a:spLocks noChangeArrowheads="1"/>
            </p:cNvSpPr>
            <p:nvPr/>
          </p:nvSpPr>
          <p:spPr bwMode="auto">
            <a:xfrm>
              <a:off x="10473577" y="3773011"/>
              <a:ext cx="53427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Rectangle 166"/>
            <p:cNvSpPr>
              <a:spLocks noChangeArrowheads="1"/>
            </p:cNvSpPr>
            <p:nvPr/>
          </p:nvSpPr>
          <p:spPr bwMode="auto">
            <a:xfrm>
              <a:off x="10473577" y="3707924"/>
              <a:ext cx="384842" cy="131762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9" name="Freeform 167"/>
            <p:cNvSpPr>
              <a:spLocks/>
            </p:cNvSpPr>
            <p:nvPr/>
          </p:nvSpPr>
          <p:spPr bwMode="auto">
            <a:xfrm>
              <a:off x="10473577" y="3611086"/>
              <a:ext cx="384842" cy="195262"/>
            </a:xfrm>
            <a:custGeom>
              <a:avLst/>
              <a:gdLst>
                <a:gd name="T0" fmla="*/ 95 w 188"/>
                <a:gd name="T1" fmla="*/ 0 h 123"/>
                <a:gd name="T2" fmla="*/ 85 w 188"/>
                <a:gd name="T3" fmla="*/ 0 h 123"/>
                <a:gd name="T4" fmla="*/ 76 w 188"/>
                <a:gd name="T5" fmla="*/ 0 h 123"/>
                <a:gd name="T6" fmla="*/ 66 w 188"/>
                <a:gd name="T7" fmla="*/ 2 h 123"/>
                <a:gd name="T8" fmla="*/ 57 w 188"/>
                <a:gd name="T9" fmla="*/ 5 h 123"/>
                <a:gd name="T10" fmla="*/ 43 w 188"/>
                <a:gd name="T11" fmla="*/ 9 h 123"/>
                <a:gd name="T12" fmla="*/ 35 w 188"/>
                <a:gd name="T13" fmla="*/ 14 h 123"/>
                <a:gd name="T14" fmla="*/ 28 w 188"/>
                <a:gd name="T15" fmla="*/ 19 h 123"/>
                <a:gd name="T16" fmla="*/ 21 w 188"/>
                <a:gd name="T17" fmla="*/ 21 h 123"/>
                <a:gd name="T18" fmla="*/ 16 w 188"/>
                <a:gd name="T19" fmla="*/ 26 h 123"/>
                <a:gd name="T20" fmla="*/ 12 w 188"/>
                <a:gd name="T21" fmla="*/ 33 h 123"/>
                <a:gd name="T22" fmla="*/ 7 w 188"/>
                <a:gd name="T23" fmla="*/ 38 h 123"/>
                <a:gd name="T24" fmla="*/ 4 w 188"/>
                <a:gd name="T25" fmla="*/ 43 h 123"/>
                <a:gd name="T26" fmla="*/ 2 w 188"/>
                <a:gd name="T27" fmla="*/ 50 h 123"/>
                <a:gd name="T28" fmla="*/ 2 w 188"/>
                <a:gd name="T29" fmla="*/ 54 h 123"/>
                <a:gd name="T30" fmla="*/ 0 w 188"/>
                <a:gd name="T31" fmla="*/ 61 h 123"/>
                <a:gd name="T32" fmla="*/ 2 w 188"/>
                <a:gd name="T33" fmla="*/ 69 h 123"/>
                <a:gd name="T34" fmla="*/ 2 w 188"/>
                <a:gd name="T35" fmla="*/ 73 h 123"/>
                <a:gd name="T36" fmla="*/ 4 w 188"/>
                <a:gd name="T37" fmla="*/ 80 h 123"/>
                <a:gd name="T38" fmla="*/ 7 w 188"/>
                <a:gd name="T39" fmla="*/ 85 h 123"/>
                <a:gd name="T40" fmla="*/ 12 w 188"/>
                <a:gd name="T41" fmla="*/ 92 h 123"/>
                <a:gd name="T42" fmla="*/ 16 w 188"/>
                <a:gd name="T43" fmla="*/ 97 h 123"/>
                <a:gd name="T44" fmla="*/ 21 w 188"/>
                <a:gd name="T45" fmla="*/ 102 h 123"/>
                <a:gd name="T46" fmla="*/ 28 w 188"/>
                <a:gd name="T47" fmla="*/ 106 h 123"/>
                <a:gd name="T48" fmla="*/ 35 w 188"/>
                <a:gd name="T49" fmla="*/ 109 h 123"/>
                <a:gd name="T50" fmla="*/ 43 w 188"/>
                <a:gd name="T51" fmla="*/ 114 h 123"/>
                <a:gd name="T52" fmla="*/ 57 w 188"/>
                <a:gd name="T53" fmla="*/ 118 h 123"/>
                <a:gd name="T54" fmla="*/ 76 w 188"/>
                <a:gd name="T55" fmla="*/ 123 h 123"/>
                <a:gd name="T56" fmla="*/ 85 w 188"/>
                <a:gd name="T57" fmla="*/ 123 h 123"/>
                <a:gd name="T58" fmla="*/ 95 w 188"/>
                <a:gd name="T59" fmla="*/ 123 h 123"/>
                <a:gd name="T60" fmla="*/ 104 w 188"/>
                <a:gd name="T61" fmla="*/ 123 h 123"/>
                <a:gd name="T62" fmla="*/ 114 w 188"/>
                <a:gd name="T63" fmla="*/ 123 h 123"/>
                <a:gd name="T64" fmla="*/ 130 w 188"/>
                <a:gd name="T65" fmla="*/ 118 h 123"/>
                <a:gd name="T66" fmla="*/ 147 w 188"/>
                <a:gd name="T67" fmla="*/ 114 h 123"/>
                <a:gd name="T68" fmla="*/ 154 w 188"/>
                <a:gd name="T69" fmla="*/ 109 h 123"/>
                <a:gd name="T70" fmla="*/ 159 w 188"/>
                <a:gd name="T71" fmla="*/ 106 h 123"/>
                <a:gd name="T72" fmla="*/ 166 w 188"/>
                <a:gd name="T73" fmla="*/ 102 h 123"/>
                <a:gd name="T74" fmla="*/ 171 w 188"/>
                <a:gd name="T75" fmla="*/ 97 h 123"/>
                <a:gd name="T76" fmla="*/ 176 w 188"/>
                <a:gd name="T77" fmla="*/ 92 h 123"/>
                <a:gd name="T78" fmla="*/ 180 w 188"/>
                <a:gd name="T79" fmla="*/ 85 h 123"/>
                <a:gd name="T80" fmla="*/ 183 w 188"/>
                <a:gd name="T81" fmla="*/ 80 h 123"/>
                <a:gd name="T82" fmla="*/ 185 w 188"/>
                <a:gd name="T83" fmla="*/ 73 h 123"/>
                <a:gd name="T84" fmla="*/ 188 w 188"/>
                <a:gd name="T85" fmla="*/ 69 h 123"/>
                <a:gd name="T86" fmla="*/ 188 w 188"/>
                <a:gd name="T87" fmla="*/ 61 h 123"/>
                <a:gd name="T88" fmla="*/ 188 w 188"/>
                <a:gd name="T89" fmla="*/ 54 h 123"/>
                <a:gd name="T90" fmla="*/ 185 w 188"/>
                <a:gd name="T91" fmla="*/ 50 h 123"/>
                <a:gd name="T92" fmla="*/ 183 w 188"/>
                <a:gd name="T93" fmla="*/ 43 h 123"/>
                <a:gd name="T94" fmla="*/ 180 w 188"/>
                <a:gd name="T95" fmla="*/ 38 h 123"/>
                <a:gd name="T96" fmla="*/ 176 w 188"/>
                <a:gd name="T97" fmla="*/ 33 h 123"/>
                <a:gd name="T98" fmla="*/ 171 w 188"/>
                <a:gd name="T99" fmla="*/ 26 h 123"/>
                <a:gd name="T100" fmla="*/ 166 w 188"/>
                <a:gd name="T101" fmla="*/ 21 h 123"/>
                <a:gd name="T102" fmla="*/ 159 w 188"/>
                <a:gd name="T103" fmla="*/ 19 h 123"/>
                <a:gd name="T104" fmla="*/ 154 w 188"/>
                <a:gd name="T105" fmla="*/ 14 h 123"/>
                <a:gd name="T106" fmla="*/ 147 w 188"/>
                <a:gd name="T107" fmla="*/ 9 h 123"/>
                <a:gd name="T108" fmla="*/ 130 w 188"/>
                <a:gd name="T109" fmla="*/ 5 h 123"/>
                <a:gd name="T110" fmla="*/ 121 w 188"/>
                <a:gd name="T111" fmla="*/ 2 h 123"/>
                <a:gd name="T112" fmla="*/ 114 w 188"/>
                <a:gd name="T113" fmla="*/ 0 h 123"/>
                <a:gd name="T114" fmla="*/ 104 w 188"/>
                <a:gd name="T115" fmla="*/ 0 h 123"/>
                <a:gd name="T116" fmla="*/ 95 w 188"/>
                <a:gd name="T1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8" h="123">
                  <a:moveTo>
                    <a:pt x="95" y="0"/>
                  </a:moveTo>
                  <a:lnTo>
                    <a:pt x="85" y="0"/>
                  </a:lnTo>
                  <a:lnTo>
                    <a:pt x="76" y="0"/>
                  </a:lnTo>
                  <a:lnTo>
                    <a:pt x="66" y="2"/>
                  </a:lnTo>
                  <a:lnTo>
                    <a:pt x="57" y="5"/>
                  </a:lnTo>
                  <a:lnTo>
                    <a:pt x="43" y="9"/>
                  </a:lnTo>
                  <a:lnTo>
                    <a:pt x="35" y="14"/>
                  </a:lnTo>
                  <a:lnTo>
                    <a:pt x="28" y="19"/>
                  </a:lnTo>
                  <a:lnTo>
                    <a:pt x="21" y="21"/>
                  </a:lnTo>
                  <a:lnTo>
                    <a:pt x="16" y="26"/>
                  </a:lnTo>
                  <a:lnTo>
                    <a:pt x="12" y="33"/>
                  </a:lnTo>
                  <a:lnTo>
                    <a:pt x="7" y="38"/>
                  </a:lnTo>
                  <a:lnTo>
                    <a:pt x="4" y="43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0" y="61"/>
                  </a:lnTo>
                  <a:lnTo>
                    <a:pt x="2" y="69"/>
                  </a:lnTo>
                  <a:lnTo>
                    <a:pt x="2" y="73"/>
                  </a:lnTo>
                  <a:lnTo>
                    <a:pt x="4" y="80"/>
                  </a:lnTo>
                  <a:lnTo>
                    <a:pt x="7" y="85"/>
                  </a:lnTo>
                  <a:lnTo>
                    <a:pt x="12" y="92"/>
                  </a:lnTo>
                  <a:lnTo>
                    <a:pt x="16" y="97"/>
                  </a:lnTo>
                  <a:lnTo>
                    <a:pt x="21" y="102"/>
                  </a:lnTo>
                  <a:lnTo>
                    <a:pt x="28" y="106"/>
                  </a:lnTo>
                  <a:lnTo>
                    <a:pt x="35" y="109"/>
                  </a:lnTo>
                  <a:lnTo>
                    <a:pt x="43" y="114"/>
                  </a:lnTo>
                  <a:lnTo>
                    <a:pt x="57" y="118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95" y="123"/>
                  </a:lnTo>
                  <a:lnTo>
                    <a:pt x="104" y="123"/>
                  </a:lnTo>
                  <a:lnTo>
                    <a:pt x="114" y="123"/>
                  </a:lnTo>
                  <a:lnTo>
                    <a:pt x="130" y="118"/>
                  </a:lnTo>
                  <a:lnTo>
                    <a:pt x="147" y="114"/>
                  </a:lnTo>
                  <a:lnTo>
                    <a:pt x="154" y="109"/>
                  </a:lnTo>
                  <a:lnTo>
                    <a:pt x="159" y="106"/>
                  </a:lnTo>
                  <a:lnTo>
                    <a:pt x="166" y="102"/>
                  </a:lnTo>
                  <a:lnTo>
                    <a:pt x="171" y="97"/>
                  </a:lnTo>
                  <a:lnTo>
                    <a:pt x="176" y="92"/>
                  </a:lnTo>
                  <a:lnTo>
                    <a:pt x="180" y="85"/>
                  </a:lnTo>
                  <a:lnTo>
                    <a:pt x="183" y="80"/>
                  </a:lnTo>
                  <a:lnTo>
                    <a:pt x="185" y="73"/>
                  </a:lnTo>
                  <a:lnTo>
                    <a:pt x="188" y="69"/>
                  </a:lnTo>
                  <a:lnTo>
                    <a:pt x="188" y="61"/>
                  </a:lnTo>
                  <a:lnTo>
                    <a:pt x="188" y="54"/>
                  </a:lnTo>
                  <a:lnTo>
                    <a:pt x="185" y="50"/>
                  </a:lnTo>
                  <a:lnTo>
                    <a:pt x="183" y="43"/>
                  </a:lnTo>
                  <a:lnTo>
                    <a:pt x="180" y="38"/>
                  </a:lnTo>
                  <a:lnTo>
                    <a:pt x="176" y="33"/>
                  </a:lnTo>
                  <a:lnTo>
                    <a:pt x="171" y="26"/>
                  </a:lnTo>
                  <a:lnTo>
                    <a:pt x="166" y="21"/>
                  </a:lnTo>
                  <a:lnTo>
                    <a:pt x="159" y="19"/>
                  </a:lnTo>
                  <a:lnTo>
                    <a:pt x="154" y="14"/>
                  </a:lnTo>
                  <a:lnTo>
                    <a:pt x="147" y="9"/>
                  </a:lnTo>
                  <a:lnTo>
                    <a:pt x="130" y="5"/>
                  </a:lnTo>
                  <a:lnTo>
                    <a:pt x="121" y="2"/>
                  </a:lnTo>
                  <a:lnTo>
                    <a:pt x="114" y="0"/>
                  </a:lnTo>
                  <a:lnTo>
                    <a:pt x="104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0" name="Freeform 168"/>
            <p:cNvSpPr>
              <a:spLocks/>
            </p:cNvSpPr>
            <p:nvPr/>
          </p:nvSpPr>
          <p:spPr bwMode="auto">
            <a:xfrm>
              <a:off x="10522705" y="3452336"/>
              <a:ext cx="272255" cy="166687"/>
            </a:xfrm>
            <a:custGeom>
              <a:avLst/>
              <a:gdLst>
                <a:gd name="T0" fmla="*/ 66 w 133"/>
                <a:gd name="T1" fmla="*/ 0 h 105"/>
                <a:gd name="T2" fmla="*/ 54 w 133"/>
                <a:gd name="T3" fmla="*/ 0 h 105"/>
                <a:gd name="T4" fmla="*/ 40 w 133"/>
                <a:gd name="T5" fmla="*/ 5 h 105"/>
                <a:gd name="T6" fmla="*/ 30 w 133"/>
                <a:gd name="T7" fmla="*/ 10 h 105"/>
                <a:gd name="T8" fmla="*/ 19 w 133"/>
                <a:gd name="T9" fmla="*/ 15 h 105"/>
                <a:gd name="T10" fmla="*/ 11 w 133"/>
                <a:gd name="T11" fmla="*/ 24 h 105"/>
                <a:gd name="T12" fmla="*/ 4 w 133"/>
                <a:gd name="T13" fmla="*/ 31 h 105"/>
                <a:gd name="T14" fmla="*/ 2 w 133"/>
                <a:gd name="T15" fmla="*/ 36 h 105"/>
                <a:gd name="T16" fmla="*/ 2 w 133"/>
                <a:gd name="T17" fmla="*/ 41 h 105"/>
                <a:gd name="T18" fmla="*/ 0 w 133"/>
                <a:gd name="T19" fmla="*/ 48 h 105"/>
                <a:gd name="T20" fmla="*/ 0 w 133"/>
                <a:gd name="T21" fmla="*/ 53 h 105"/>
                <a:gd name="T22" fmla="*/ 0 w 133"/>
                <a:gd name="T23" fmla="*/ 57 h 105"/>
                <a:gd name="T24" fmla="*/ 2 w 133"/>
                <a:gd name="T25" fmla="*/ 62 h 105"/>
                <a:gd name="T26" fmla="*/ 2 w 133"/>
                <a:gd name="T27" fmla="*/ 69 h 105"/>
                <a:gd name="T28" fmla="*/ 4 w 133"/>
                <a:gd name="T29" fmla="*/ 74 h 105"/>
                <a:gd name="T30" fmla="*/ 11 w 133"/>
                <a:gd name="T31" fmla="*/ 81 h 105"/>
                <a:gd name="T32" fmla="*/ 19 w 133"/>
                <a:gd name="T33" fmla="*/ 90 h 105"/>
                <a:gd name="T34" fmla="*/ 30 w 133"/>
                <a:gd name="T35" fmla="*/ 95 h 105"/>
                <a:gd name="T36" fmla="*/ 40 w 133"/>
                <a:gd name="T37" fmla="*/ 100 h 105"/>
                <a:gd name="T38" fmla="*/ 54 w 133"/>
                <a:gd name="T39" fmla="*/ 105 h 105"/>
                <a:gd name="T40" fmla="*/ 66 w 133"/>
                <a:gd name="T41" fmla="*/ 105 h 105"/>
                <a:gd name="T42" fmla="*/ 80 w 133"/>
                <a:gd name="T43" fmla="*/ 105 h 105"/>
                <a:gd name="T44" fmla="*/ 92 w 133"/>
                <a:gd name="T45" fmla="*/ 100 h 105"/>
                <a:gd name="T46" fmla="*/ 104 w 133"/>
                <a:gd name="T47" fmla="*/ 95 h 105"/>
                <a:gd name="T48" fmla="*/ 114 w 133"/>
                <a:gd name="T49" fmla="*/ 90 h 105"/>
                <a:gd name="T50" fmla="*/ 123 w 133"/>
                <a:gd name="T51" fmla="*/ 81 h 105"/>
                <a:gd name="T52" fmla="*/ 128 w 133"/>
                <a:gd name="T53" fmla="*/ 74 h 105"/>
                <a:gd name="T54" fmla="*/ 130 w 133"/>
                <a:gd name="T55" fmla="*/ 69 h 105"/>
                <a:gd name="T56" fmla="*/ 133 w 133"/>
                <a:gd name="T57" fmla="*/ 62 h 105"/>
                <a:gd name="T58" fmla="*/ 133 w 133"/>
                <a:gd name="T59" fmla="*/ 57 h 105"/>
                <a:gd name="T60" fmla="*/ 133 w 133"/>
                <a:gd name="T61" fmla="*/ 53 h 105"/>
                <a:gd name="T62" fmla="*/ 133 w 133"/>
                <a:gd name="T63" fmla="*/ 48 h 105"/>
                <a:gd name="T64" fmla="*/ 133 w 133"/>
                <a:gd name="T65" fmla="*/ 41 h 105"/>
                <a:gd name="T66" fmla="*/ 130 w 133"/>
                <a:gd name="T67" fmla="*/ 36 h 105"/>
                <a:gd name="T68" fmla="*/ 128 w 133"/>
                <a:gd name="T69" fmla="*/ 31 h 105"/>
                <a:gd name="T70" fmla="*/ 123 w 133"/>
                <a:gd name="T71" fmla="*/ 24 h 105"/>
                <a:gd name="T72" fmla="*/ 114 w 133"/>
                <a:gd name="T73" fmla="*/ 15 h 105"/>
                <a:gd name="T74" fmla="*/ 104 w 133"/>
                <a:gd name="T75" fmla="*/ 10 h 105"/>
                <a:gd name="T76" fmla="*/ 92 w 133"/>
                <a:gd name="T77" fmla="*/ 5 h 105"/>
                <a:gd name="T78" fmla="*/ 80 w 133"/>
                <a:gd name="T79" fmla="*/ 0 h 105"/>
                <a:gd name="T80" fmla="*/ 66 w 133"/>
                <a:gd name="T8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3" h="105">
                  <a:moveTo>
                    <a:pt x="66" y="0"/>
                  </a:moveTo>
                  <a:lnTo>
                    <a:pt x="54" y="0"/>
                  </a:lnTo>
                  <a:lnTo>
                    <a:pt x="40" y="5"/>
                  </a:lnTo>
                  <a:lnTo>
                    <a:pt x="30" y="10"/>
                  </a:lnTo>
                  <a:lnTo>
                    <a:pt x="19" y="15"/>
                  </a:lnTo>
                  <a:lnTo>
                    <a:pt x="11" y="24"/>
                  </a:lnTo>
                  <a:lnTo>
                    <a:pt x="4" y="31"/>
                  </a:lnTo>
                  <a:lnTo>
                    <a:pt x="2" y="36"/>
                  </a:lnTo>
                  <a:lnTo>
                    <a:pt x="2" y="41"/>
                  </a:lnTo>
                  <a:lnTo>
                    <a:pt x="0" y="48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2" y="62"/>
                  </a:lnTo>
                  <a:lnTo>
                    <a:pt x="2" y="69"/>
                  </a:lnTo>
                  <a:lnTo>
                    <a:pt x="4" y="74"/>
                  </a:lnTo>
                  <a:lnTo>
                    <a:pt x="11" y="81"/>
                  </a:lnTo>
                  <a:lnTo>
                    <a:pt x="19" y="90"/>
                  </a:lnTo>
                  <a:lnTo>
                    <a:pt x="30" y="95"/>
                  </a:lnTo>
                  <a:lnTo>
                    <a:pt x="40" y="100"/>
                  </a:lnTo>
                  <a:lnTo>
                    <a:pt x="54" y="105"/>
                  </a:lnTo>
                  <a:lnTo>
                    <a:pt x="66" y="105"/>
                  </a:lnTo>
                  <a:lnTo>
                    <a:pt x="80" y="105"/>
                  </a:lnTo>
                  <a:lnTo>
                    <a:pt x="92" y="100"/>
                  </a:lnTo>
                  <a:lnTo>
                    <a:pt x="104" y="95"/>
                  </a:lnTo>
                  <a:lnTo>
                    <a:pt x="114" y="90"/>
                  </a:lnTo>
                  <a:lnTo>
                    <a:pt x="123" y="81"/>
                  </a:lnTo>
                  <a:lnTo>
                    <a:pt x="128" y="74"/>
                  </a:lnTo>
                  <a:lnTo>
                    <a:pt x="130" y="69"/>
                  </a:lnTo>
                  <a:lnTo>
                    <a:pt x="133" y="62"/>
                  </a:lnTo>
                  <a:lnTo>
                    <a:pt x="133" y="57"/>
                  </a:lnTo>
                  <a:lnTo>
                    <a:pt x="133" y="53"/>
                  </a:lnTo>
                  <a:lnTo>
                    <a:pt x="133" y="48"/>
                  </a:lnTo>
                  <a:lnTo>
                    <a:pt x="133" y="41"/>
                  </a:lnTo>
                  <a:lnTo>
                    <a:pt x="130" y="36"/>
                  </a:lnTo>
                  <a:lnTo>
                    <a:pt x="128" y="31"/>
                  </a:lnTo>
                  <a:lnTo>
                    <a:pt x="123" y="24"/>
                  </a:lnTo>
                  <a:lnTo>
                    <a:pt x="114" y="15"/>
                  </a:lnTo>
                  <a:lnTo>
                    <a:pt x="104" y="10"/>
                  </a:lnTo>
                  <a:lnTo>
                    <a:pt x="92" y="5"/>
                  </a:lnTo>
                  <a:lnTo>
                    <a:pt x="80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Rectangle 169"/>
            <p:cNvSpPr>
              <a:spLocks noChangeArrowheads="1"/>
            </p:cNvSpPr>
            <p:nvPr/>
          </p:nvSpPr>
          <p:spPr bwMode="auto">
            <a:xfrm>
              <a:off x="10428408" y="3882988"/>
              <a:ext cx="43922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Patients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2" name="Freeform 170"/>
            <p:cNvSpPr>
              <a:spLocks noEditPoints="1"/>
            </p:cNvSpPr>
            <p:nvPr/>
          </p:nvSpPr>
          <p:spPr bwMode="auto">
            <a:xfrm>
              <a:off x="9757116" y="3742849"/>
              <a:ext cx="521993" cy="71437"/>
            </a:xfrm>
            <a:custGeom>
              <a:avLst/>
              <a:gdLst>
                <a:gd name="T0" fmla="*/ 36 w 255"/>
                <a:gd name="T1" fmla="*/ 19 h 45"/>
                <a:gd name="T2" fmla="*/ 217 w 255"/>
                <a:gd name="T3" fmla="*/ 19 h 45"/>
                <a:gd name="T4" fmla="*/ 219 w 255"/>
                <a:gd name="T5" fmla="*/ 19 h 45"/>
                <a:gd name="T6" fmla="*/ 219 w 255"/>
                <a:gd name="T7" fmla="*/ 19 h 45"/>
                <a:gd name="T8" fmla="*/ 221 w 255"/>
                <a:gd name="T9" fmla="*/ 21 h 45"/>
                <a:gd name="T10" fmla="*/ 221 w 255"/>
                <a:gd name="T11" fmla="*/ 23 h 45"/>
                <a:gd name="T12" fmla="*/ 219 w 255"/>
                <a:gd name="T13" fmla="*/ 23 h 45"/>
                <a:gd name="T14" fmla="*/ 219 w 255"/>
                <a:gd name="T15" fmla="*/ 23 h 45"/>
                <a:gd name="T16" fmla="*/ 217 w 255"/>
                <a:gd name="T17" fmla="*/ 26 h 45"/>
                <a:gd name="T18" fmla="*/ 36 w 255"/>
                <a:gd name="T19" fmla="*/ 26 h 45"/>
                <a:gd name="T20" fmla="*/ 36 w 255"/>
                <a:gd name="T21" fmla="*/ 26 h 45"/>
                <a:gd name="T22" fmla="*/ 34 w 255"/>
                <a:gd name="T23" fmla="*/ 23 h 45"/>
                <a:gd name="T24" fmla="*/ 34 w 255"/>
                <a:gd name="T25" fmla="*/ 21 h 45"/>
                <a:gd name="T26" fmla="*/ 34 w 255"/>
                <a:gd name="T27" fmla="*/ 21 h 45"/>
                <a:gd name="T28" fmla="*/ 34 w 255"/>
                <a:gd name="T29" fmla="*/ 19 h 45"/>
                <a:gd name="T30" fmla="*/ 36 w 255"/>
                <a:gd name="T31" fmla="*/ 19 h 45"/>
                <a:gd name="T32" fmla="*/ 36 w 255"/>
                <a:gd name="T33" fmla="*/ 19 h 45"/>
                <a:gd name="T34" fmla="*/ 43 w 255"/>
                <a:gd name="T35" fmla="*/ 45 h 45"/>
                <a:gd name="T36" fmla="*/ 0 w 255"/>
                <a:gd name="T37" fmla="*/ 21 h 45"/>
                <a:gd name="T38" fmla="*/ 43 w 255"/>
                <a:gd name="T39" fmla="*/ 0 h 45"/>
                <a:gd name="T40" fmla="*/ 43 w 255"/>
                <a:gd name="T41" fmla="*/ 45 h 45"/>
                <a:gd name="T42" fmla="*/ 209 w 255"/>
                <a:gd name="T43" fmla="*/ 0 h 45"/>
                <a:gd name="T44" fmla="*/ 255 w 255"/>
                <a:gd name="T45" fmla="*/ 21 h 45"/>
                <a:gd name="T46" fmla="*/ 209 w 255"/>
                <a:gd name="T47" fmla="*/ 42 h 45"/>
                <a:gd name="T48" fmla="*/ 209 w 255"/>
                <a:gd name="T4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5" h="45">
                  <a:moveTo>
                    <a:pt x="36" y="19"/>
                  </a:moveTo>
                  <a:lnTo>
                    <a:pt x="217" y="19"/>
                  </a:lnTo>
                  <a:lnTo>
                    <a:pt x="219" y="19"/>
                  </a:lnTo>
                  <a:lnTo>
                    <a:pt x="219" y="19"/>
                  </a:lnTo>
                  <a:lnTo>
                    <a:pt x="221" y="21"/>
                  </a:lnTo>
                  <a:lnTo>
                    <a:pt x="221" y="23"/>
                  </a:lnTo>
                  <a:lnTo>
                    <a:pt x="219" y="23"/>
                  </a:lnTo>
                  <a:lnTo>
                    <a:pt x="219" y="23"/>
                  </a:lnTo>
                  <a:lnTo>
                    <a:pt x="217" y="26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4" y="21"/>
                  </a:lnTo>
                  <a:lnTo>
                    <a:pt x="34" y="19"/>
                  </a:lnTo>
                  <a:lnTo>
                    <a:pt x="36" y="19"/>
                  </a:lnTo>
                  <a:lnTo>
                    <a:pt x="36" y="19"/>
                  </a:lnTo>
                  <a:close/>
                  <a:moveTo>
                    <a:pt x="43" y="45"/>
                  </a:moveTo>
                  <a:lnTo>
                    <a:pt x="0" y="21"/>
                  </a:lnTo>
                  <a:lnTo>
                    <a:pt x="43" y="0"/>
                  </a:lnTo>
                  <a:lnTo>
                    <a:pt x="43" y="45"/>
                  </a:lnTo>
                  <a:close/>
                  <a:moveTo>
                    <a:pt x="209" y="0"/>
                  </a:moveTo>
                  <a:lnTo>
                    <a:pt x="255" y="21"/>
                  </a:lnTo>
                  <a:lnTo>
                    <a:pt x="209" y="42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Freeform 171"/>
            <p:cNvSpPr>
              <a:spLocks noEditPoints="1"/>
            </p:cNvSpPr>
            <p:nvPr/>
          </p:nvSpPr>
          <p:spPr bwMode="auto">
            <a:xfrm>
              <a:off x="9417308" y="4160361"/>
              <a:ext cx="1283489" cy="1431925"/>
            </a:xfrm>
            <a:custGeom>
              <a:avLst/>
              <a:gdLst>
                <a:gd name="T0" fmla="*/ 611 w 627"/>
                <a:gd name="T1" fmla="*/ 35 h 902"/>
                <a:gd name="T2" fmla="*/ 611 w 627"/>
                <a:gd name="T3" fmla="*/ 881 h 902"/>
                <a:gd name="T4" fmla="*/ 608 w 627"/>
                <a:gd name="T5" fmla="*/ 883 h 902"/>
                <a:gd name="T6" fmla="*/ 606 w 627"/>
                <a:gd name="T7" fmla="*/ 886 h 902"/>
                <a:gd name="T8" fmla="*/ 36 w 627"/>
                <a:gd name="T9" fmla="*/ 886 h 902"/>
                <a:gd name="T10" fmla="*/ 33 w 627"/>
                <a:gd name="T11" fmla="*/ 883 h 902"/>
                <a:gd name="T12" fmla="*/ 33 w 627"/>
                <a:gd name="T13" fmla="*/ 883 h 902"/>
                <a:gd name="T14" fmla="*/ 33 w 627"/>
                <a:gd name="T15" fmla="*/ 881 h 902"/>
                <a:gd name="T16" fmla="*/ 33 w 627"/>
                <a:gd name="T17" fmla="*/ 878 h 902"/>
                <a:gd name="T18" fmla="*/ 33 w 627"/>
                <a:gd name="T19" fmla="*/ 878 h 902"/>
                <a:gd name="T20" fmla="*/ 36 w 627"/>
                <a:gd name="T21" fmla="*/ 878 h 902"/>
                <a:gd name="T22" fmla="*/ 36 w 627"/>
                <a:gd name="T23" fmla="*/ 876 h 902"/>
                <a:gd name="T24" fmla="*/ 606 w 627"/>
                <a:gd name="T25" fmla="*/ 876 h 902"/>
                <a:gd name="T26" fmla="*/ 604 w 627"/>
                <a:gd name="T27" fmla="*/ 881 h 902"/>
                <a:gd name="T28" fmla="*/ 604 w 627"/>
                <a:gd name="T29" fmla="*/ 35 h 902"/>
                <a:gd name="T30" fmla="*/ 604 w 627"/>
                <a:gd name="T31" fmla="*/ 35 h 902"/>
                <a:gd name="T32" fmla="*/ 604 w 627"/>
                <a:gd name="T33" fmla="*/ 33 h 902"/>
                <a:gd name="T34" fmla="*/ 606 w 627"/>
                <a:gd name="T35" fmla="*/ 33 h 902"/>
                <a:gd name="T36" fmla="*/ 606 w 627"/>
                <a:gd name="T37" fmla="*/ 33 h 902"/>
                <a:gd name="T38" fmla="*/ 608 w 627"/>
                <a:gd name="T39" fmla="*/ 33 h 902"/>
                <a:gd name="T40" fmla="*/ 608 w 627"/>
                <a:gd name="T41" fmla="*/ 33 h 902"/>
                <a:gd name="T42" fmla="*/ 611 w 627"/>
                <a:gd name="T43" fmla="*/ 35 h 902"/>
                <a:gd name="T44" fmla="*/ 611 w 627"/>
                <a:gd name="T45" fmla="*/ 35 h 902"/>
                <a:gd name="T46" fmla="*/ 585 w 627"/>
                <a:gd name="T47" fmla="*/ 45 h 902"/>
                <a:gd name="T48" fmla="*/ 606 w 627"/>
                <a:gd name="T49" fmla="*/ 0 h 902"/>
                <a:gd name="T50" fmla="*/ 627 w 627"/>
                <a:gd name="T51" fmla="*/ 45 h 902"/>
                <a:gd name="T52" fmla="*/ 585 w 627"/>
                <a:gd name="T53" fmla="*/ 45 h 902"/>
                <a:gd name="T54" fmla="*/ 43 w 627"/>
                <a:gd name="T55" fmla="*/ 902 h 902"/>
                <a:gd name="T56" fmla="*/ 0 w 627"/>
                <a:gd name="T57" fmla="*/ 881 h 902"/>
                <a:gd name="T58" fmla="*/ 43 w 627"/>
                <a:gd name="T59" fmla="*/ 859 h 902"/>
                <a:gd name="T60" fmla="*/ 43 w 627"/>
                <a:gd name="T61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27" h="902">
                  <a:moveTo>
                    <a:pt x="611" y="35"/>
                  </a:moveTo>
                  <a:lnTo>
                    <a:pt x="611" y="881"/>
                  </a:lnTo>
                  <a:lnTo>
                    <a:pt x="608" y="883"/>
                  </a:lnTo>
                  <a:lnTo>
                    <a:pt x="606" y="886"/>
                  </a:lnTo>
                  <a:lnTo>
                    <a:pt x="36" y="886"/>
                  </a:lnTo>
                  <a:lnTo>
                    <a:pt x="33" y="883"/>
                  </a:lnTo>
                  <a:lnTo>
                    <a:pt x="33" y="883"/>
                  </a:lnTo>
                  <a:lnTo>
                    <a:pt x="33" y="881"/>
                  </a:lnTo>
                  <a:lnTo>
                    <a:pt x="33" y="878"/>
                  </a:lnTo>
                  <a:lnTo>
                    <a:pt x="33" y="878"/>
                  </a:lnTo>
                  <a:lnTo>
                    <a:pt x="36" y="878"/>
                  </a:lnTo>
                  <a:lnTo>
                    <a:pt x="36" y="876"/>
                  </a:lnTo>
                  <a:lnTo>
                    <a:pt x="606" y="876"/>
                  </a:lnTo>
                  <a:lnTo>
                    <a:pt x="604" y="881"/>
                  </a:lnTo>
                  <a:lnTo>
                    <a:pt x="604" y="35"/>
                  </a:lnTo>
                  <a:lnTo>
                    <a:pt x="604" y="35"/>
                  </a:lnTo>
                  <a:lnTo>
                    <a:pt x="604" y="33"/>
                  </a:lnTo>
                  <a:lnTo>
                    <a:pt x="606" y="33"/>
                  </a:lnTo>
                  <a:lnTo>
                    <a:pt x="606" y="33"/>
                  </a:lnTo>
                  <a:lnTo>
                    <a:pt x="608" y="33"/>
                  </a:lnTo>
                  <a:lnTo>
                    <a:pt x="608" y="33"/>
                  </a:lnTo>
                  <a:lnTo>
                    <a:pt x="611" y="35"/>
                  </a:lnTo>
                  <a:lnTo>
                    <a:pt x="611" y="35"/>
                  </a:lnTo>
                  <a:close/>
                  <a:moveTo>
                    <a:pt x="585" y="45"/>
                  </a:moveTo>
                  <a:lnTo>
                    <a:pt x="606" y="0"/>
                  </a:lnTo>
                  <a:lnTo>
                    <a:pt x="627" y="45"/>
                  </a:lnTo>
                  <a:lnTo>
                    <a:pt x="585" y="45"/>
                  </a:lnTo>
                  <a:close/>
                  <a:moveTo>
                    <a:pt x="43" y="902"/>
                  </a:moveTo>
                  <a:lnTo>
                    <a:pt x="0" y="881"/>
                  </a:lnTo>
                  <a:lnTo>
                    <a:pt x="43" y="859"/>
                  </a:lnTo>
                  <a:lnTo>
                    <a:pt x="43" y="90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Rectangle 172"/>
            <p:cNvSpPr>
              <a:spLocks noChangeArrowheads="1"/>
            </p:cNvSpPr>
            <p:nvPr/>
          </p:nvSpPr>
          <p:spPr bwMode="auto">
            <a:xfrm>
              <a:off x="842294" y="3084036"/>
              <a:ext cx="1144291" cy="93662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Rectangle 173"/>
            <p:cNvSpPr>
              <a:spLocks noChangeArrowheads="1"/>
            </p:cNvSpPr>
            <p:nvPr/>
          </p:nvSpPr>
          <p:spPr bwMode="auto">
            <a:xfrm>
              <a:off x="842294" y="3084036"/>
              <a:ext cx="1144291" cy="936625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Rectangle 175"/>
            <p:cNvSpPr>
              <a:spLocks noChangeArrowheads="1"/>
            </p:cNvSpPr>
            <p:nvPr/>
          </p:nvSpPr>
          <p:spPr bwMode="auto">
            <a:xfrm>
              <a:off x="746082" y="3328511"/>
              <a:ext cx="1166807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Solution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Rectangle 176"/>
            <p:cNvSpPr>
              <a:spLocks noChangeArrowheads="1"/>
            </p:cNvSpPr>
            <p:nvPr/>
          </p:nvSpPr>
          <p:spPr bwMode="auto">
            <a:xfrm>
              <a:off x="891421" y="3580923"/>
              <a:ext cx="105626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Portfolio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 noEditPoints="1"/>
            </p:cNvSpPr>
            <p:nvPr/>
          </p:nvSpPr>
          <p:spPr bwMode="auto">
            <a:xfrm>
              <a:off x="1976349" y="1756886"/>
              <a:ext cx="413500" cy="1804987"/>
            </a:xfrm>
            <a:custGeom>
              <a:avLst/>
              <a:gdLst>
                <a:gd name="T0" fmla="*/ 5 w 202"/>
                <a:gd name="T1" fmla="*/ 1130 h 1137"/>
                <a:gd name="T2" fmla="*/ 102 w 202"/>
                <a:gd name="T3" fmla="*/ 1130 h 1137"/>
                <a:gd name="T4" fmla="*/ 100 w 202"/>
                <a:gd name="T5" fmla="*/ 1132 h 1137"/>
                <a:gd name="T6" fmla="*/ 100 w 202"/>
                <a:gd name="T7" fmla="*/ 22 h 1137"/>
                <a:gd name="T8" fmla="*/ 100 w 202"/>
                <a:gd name="T9" fmla="*/ 19 h 1137"/>
                <a:gd name="T10" fmla="*/ 102 w 202"/>
                <a:gd name="T11" fmla="*/ 19 h 1137"/>
                <a:gd name="T12" fmla="*/ 164 w 202"/>
                <a:gd name="T13" fmla="*/ 19 h 1137"/>
                <a:gd name="T14" fmla="*/ 167 w 202"/>
                <a:gd name="T15" fmla="*/ 19 h 1137"/>
                <a:gd name="T16" fmla="*/ 169 w 202"/>
                <a:gd name="T17" fmla="*/ 22 h 1137"/>
                <a:gd name="T18" fmla="*/ 167 w 202"/>
                <a:gd name="T19" fmla="*/ 26 h 1137"/>
                <a:gd name="T20" fmla="*/ 167 w 202"/>
                <a:gd name="T21" fmla="*/ 26 h 1137"/>
                <a:gd name="T22" fmla="*/ 164 w 202"/>
                <a:gd name="T23" fmla="*/ 26 h 1137"/>
                <a:gd name="T24" fmla="*/ 102 w 202"/>
                <a:gd name="T25" fmla="*/ 26 h 1137"/>
                <a:gd name="T26" fmla="*/ 107 w 202"/>
                <a:gd name="T27" fmla="*/ 22 h 1137"/>
                <a:gd name="T28" fmla="*/ 107 w 202"/>
                <a:gd name="T29" fmla="*/ 1132 h 1137"/>
                <a:gd name="T30" fmla="*/ 107 w 202"/>
                <a:gd name="T31" fmla="*/ 1135 h 1137"/>
                <a:gd name="T32" fmla="*/ 105 w 202"/>
                <a:gd name="T33" fmla="*/ 1135 h 1137"/>
                <a:gd name="T34" fmla="*/ 105 w 202"/>
                <a:gd name="T35" fmla="*/ 1135 h 1137"/>
                <a:gd name="T36" fmla="*/ 102 w 202"/>
                <a:gd name="T37" fmla="*/ 1137 h 1137"/>
                <a:gd name="T38" fmla="*/ 5 w 202"/>
                <a:gd name="T39" fmla="*/ 1137 h 1137"/>
                <a:gd name="T40" fmla="*/ 3 w 202"/>
                <a:gd name="T41" fmla="*/ 1135 h 1137"/>
                <a:gd name="T42" fmla="*/ 3 w 202"/>
                <a:gd name="T43" fmla="*/ 1135 h 1137"/>
                <a:gd name="T44" fmla="*/ 0 w 202"/>
                <a:gd name="T45" fmla="*/ 1135 h 1137"/>
                <a:gd name="T46" fmla="*/ 0 w 202"/>
                <a:gd name="T47" fmla="*/ 1132 h 1137"/>
                <a:gd name="T48" fmla="*/ 0 w 202"/>
                <a:gd name="T49" fmla="*/ 1130 h 1137"/>
                <a:gd name="T50" fmla="*/ 3 w 202"/>
                <a:gd name="T51" fmla="*/ 1130 h 1137"/>
                <a:gd name="T52" fmla="*/ 5 w 202"/>
                <a:gd name="T53" fmla="*/ 1130 h 1137"/>
                <a:gd name="T54" fmla="*/ 5 w 202"/>
                <a:gd name="T55" fmla="*/ 1130 h 1137"/>
                <a:gd name="T56" fmla="*/ 157 w 202"/>
                <a:gd name="T57" fmla="*/ 0 h 1137"/>
                <a:gd name="T58" fmla="*/ 202 w 202"/>
                <a:gd name="T59" fmla="*/ 22 h 1137"/>
                <a:gd name="T60" fmla="*/ 157 w 202"/>
                <a:gd name="T61" fmla="*/ 45 h 1137"/>
                <a:gd name="T62" fmla="*/ 157 w 202"/>
                <a:gd name="T63" fmla="*/ 0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2" h="1137">
                  <a:moveTo>
                    <a:pt x="5" y="1130"/>
                  </a:moveTo>
                  <a:lnTo>
                    <a:pt x="102" y="1130"/>
                  </a:lnTo>
                  <a:lnTo>
                    <a:pt x="100" y="1132"/>
                  </a:lnTo>
                  <a:lnTo>
                    <a:pt x="100" y="22"/>
                  </a:lnTo>
                  <a:lnTo>
                    <a:pt x="100" y="19"/>
                  </a:lnTo>
                  <a:lnTo>
                    <a:pt x="102" y="19"/>
                  </a:lnTo>
                  <a:lnTo>
                    <a:pt x="164" y="19"/>
                  </a:lnTo>
                  <a:lnTo>
                    <a:pt x="167" y="19"/>
                  </a:lnTo>
                  <a:lnTo>
                    <a:pt x="169" y="22"/>
                  </a:lnTo>
                  <a:lnTo>
                    <a:pt x="167" y="26"/>
                  </a:lnTo>
                  <a:lnTo>
                    <a:pt x="167" y="26"/>
                  </a:lnTo>
                  <a:lnTo>
                    <a:pt x="164" y="26"/>
                  </a:lnTo>
                  <a:lnTo>
                    <a:pt x="102" y="26"/>
                  </a:lnTo>
                  <a:lnTo>
                    <a:pt x="107" y="22"/>
                  </a:lnTo>
                  <a:lnTo>
                    <a:pt x="107" y="1132"/>
                  </a:lnTo>
                  <a:lnTo>
                    <a:pt x="107" y="1135"/>
                  </a:lnTo>
                  <a:lnTo>
                    <a:pt x="105" y="1135"/>
                  </a:lnTo>
                  <a:lnTo>
                    <a:pt x="105" y="1135"/>
                  </a:lnTo>
                  <a:lnTo>
                    <a:pt x="102" y="1137"/>
                  </a:lnTo>
                  <a:lnTo>
                    <a:pt x="5" y="1137"/>
                  </a:lnTo>
                  <a:lnTo>
                    <a:pt x="3" y="1135"/>
                  </a:lnTo>
                  <a:lnTo>
                    <a:pt x="3" y="1135"/>
                  </a:lnTo>
                  <a:lnTo>
                    <a:pt x="0" y="1135"/>
                  </a:lnTo>
                  <a:lnTo>
                    <a:pt x="0" y="1132"/>
                  </a:lnTo>
                  <a:lnTo>
                    <a:pt x="0" y="1130"/>
                  </a:lnTo>
                  <a:lnTo>
                    <a:pt x="3" y="1130"/>
                  </a:lnTo>
                  <a:lnTo>
                    <a:pt x="5" y="1130"/>
                  </a:lnTo>
                  <a:lnTo>
                    <a:pt x="5" y="1130"/>
                  </a:lnTo>
                  <a:close/>
                  <a:moveTo>
                    <a:pt x="157" y="0"/>
                  </a:moveTo>
                  <a:lnTo>
                    <a:pt x="202" y="22"/>
                  </a:lnTo>
                  <a:lnTo>
                    <a:pt x="157" y="4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 noEditPoints="1"/>
            </p:cNvSpPr>
            <p:nvPr/>
          </p:nvSpPr>
          <p:spPr bwMode="auto">
            <a:xfrm>
              <a:off x="1976349" y="2968149"/>
              <a:ext cx="413500" cy="593725"/>
            </a:xfrm>
            <a:custGeom>
              <a:avLst/>
              <a:gdLst>
                <a:gd name="T0" fmla="*/ 5 w 202"/>
                <a:gd name="T1" fmla="*/ 367 h 374"/>
                <a:gd name="T2" fmla="*/ 102 w 202"/>
                <a:gd name="T3" fmla="*/ 367 h 374"/>
                <a:gd name="T4" fmla="*/ 100 w 202"/>
                <a:gd name="T5" fmla="*/ 369 h 374"/>
                <a:gd name="T6" fmla="*/ 100 w 202"/>
                <a:gd name="T7" fmla="*/ 21 h 374"/>
                <a:gd name="T8" fmla="*/ 100 w 202"/>
                <a:gd name="T9" fmla="*/ 19 h 374"/>
                <a:gd name="T10" fmla="*/ 102 w 202"/>
                <a:gd name="T11" fmla="*/ 19 h 374"/>
                <a:gd name="T12" fmla="*/ 102 w 202"/>
                <a:gd name="T13" fmla="*/ 19 h 374"/>
                <a:gd name="T14" fmla="*/ 164 w 202"/>
                <a:gd name="T15" fmla="*/ 19 h 374"/>
                <a:gd name="T16" fmla="*/ 167 w 202"/>
                <a:gd name="T17" fmla="*/ 19 h 374"/>
                <a:gd name="T18" fmla="*/ 167 w 202"/>
                <a:gd name="T19" fmla="*/ 19 h 374"/>
                <a:gd name="T20" fmla="*/ 169 w 202"/>
                <a:gd name="T21" fmla="*/ 21 h 374"/>
                <a:gd name="T22" fmla="*/ 167 w 202"/>
                <a:gd name="T23" fmla="*/ 26 h 374"/>
                <a:gd name="T24" fmla="*/ 164 w 202"/>
                <a:gd name="T25" fmla="*/ 26 h 374"/>
                <a:gd name="T26" fmla="*/ 102 w 202"/>
                <a:gd name="T27" fmla="*/ 26 h 374"/>
                <a:gd name="T28" fmla="*/ 107 w 202"/>
                <a:gd name="T29" fmla="*/ 21 h 374"/>
                <a:gd name="T30" fmla="*/ 107 w 202"/>
                <a:gd name="T31" fmla="*/ 369 h 374"/>
                <a:gd name="T32" fmla="*/ 107 w 202"/>
                <a:gd name="T33" fmla="*/ 372 h 374"/>
                <a:gd name="T34" fmla="*/ 105 w 202"/>
                <a:gd name="T35" fmla="*/ 372 h 374"/>
                <a:gd name="T36" fmla="*/ 105 w 202"/>
                <a:gd name="T37" fmla="*/ 372 h 374"/>
                <a:gd name="T38" fmla="*/ 102 w 202"/>
                <a:gd name="T39" fmla="*/ 374 h 374"/>
                <a:gd name="T40" fmla="*/ 5 w 202"/>
                <a:gd name="T41" fmla="*/ 374 h 374"/>
                <a:gd name="T42" fmla="*/ 3 w 202"/>
                <a:gd name="T43" fmla="*/ 372 h 374"/>
                <a:gd name="T44" fmla="*/ 3 w 202"/>
                <a:gd name="T45" fmla="*/ 372 h 374"/>
                <a:gd name="T46" fmla="*/ 0 w 202"/>
                <a:gd name="T47" fmla="*/ 372 h 374"/>
                <a:gd name="T48" fmla="*/ 0 w 202"/>
                <a:gd name="T49" fmla="*/ 369 h 374"/>
                <a:gd name="T50" fmla="*/ 0 w 202"/>
                <a:gd name="T51" fmla="*/ 367 h 374"/>
                <a:gd name="T52" fmla="*/ 3 w 202"/>
                <a:gd name="T53" fmla="*/ 367 h 374"/>
                <a:gd name="T54" fmla="*/ 5 w 202"/>
                <a:gd name="T55" fmla="*/ 367 h 374"/>
                <a:gd name="T56" fmla="*/ 5 w 202"/>
                <a:gd name="T57" fmla="*/ 367 h 374"/>
                <a:gd name="T58" fmla="*/ 157 w 202"/>
                <a:gd name="T59" fmla="*/ 0 h 374"/>
                <a:gd name="T60" fmla="*/ 202 w 202"/>
                <a:gd name="T61" fmla="*/ 21 h 374"/>
                <a:gd name="T62" fmla="*/ 157 w 202"/>
                <a:gd name="T63" fmla="*/ 45 h 374"/>
                <a:gd name="T64" fmla="*/ 157 w 202"/>
                <a:gd name="T65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2" h="374">
                  <a:moveTo>
                    <a:pt x="5" y="367"/>
                  </a:moveTo>
                  <a:lnTo>
                    <a:pt x="102" y="367"/>
                  </a:lnTo>
                  <a:lnTo>
                    <a:pt x="100" y="369"/>
                  </a:lnTo>
                  <a:lnTo>
                    <a:pt x="100" y="21"/>
                  </a:lnTo>
                  <a:lnTo>
                    <a:pt x="100" y="19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164" y="19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9" y="21"/>
                  </a:lnTo>
                  <a:lnTo>
                    <a:pt x="167" y="26"/>
                  </a:lnTo>
                  <a:lnTo>
                    <a:pt x="164" y="26"/>
                  </a:lnTo>
                  <a:lnTo>
                    <a:pt x="102" y="26"/>
                  </a:lnTo>
                  <a:lnTo>
                    <a:pt x="107" y="21"/>
                  </a:lnTo>
                  <a:lnTo>
                    <a:pt x="107" y="369"/>
                  </a:lnTo>
                  <a:lnTo>
                    <a:pt x="107" y="372"/>
                  </a:lnTo>
                  <a:lnTo>
                    <a:pt x="105" y="372"/>
                  </a:lnTo>
                  <a:lnTo>
                    <a:pt x="105" y="372"/>
                  </a:lnTo>
                  <a:lnTo>
                    <a:pt x="102" y="374"/>
                  </a:lnTo>
                  <a:lnTo>
                    <a:pt x="5" y="374"/>
                  </a:lnTo>
                  <a:lnTo>
                    <a:pt x="3" y="372"/>
                  </a:lnTo>
                  <a:lnTo>
                    <a:pt x="3" y="372"/>
                  </a:lnTo>
                  <a:lnTo>
                    <a:pt x="0" y="372"/>
                  </a:lnTo>
                  <a:lnTo>
                    <a:pt x="0" y="369"/>
                  </a:lnTo>
                  <a:lnTo>
                    <a:pt x="0" y="367"/>
                  </a:lnTo>
                  <a:lnTo>
                    <a:pt x="3" y="367"/>
                  </a:lnTo>
                  <a:lnTo>
                    <a:pt x="5" y="367"/>
                  </a:lnTo>
                  <a:lnTo>
                    <a:pt x="5" y="367"/>
                  </a:lnTo>
                  <a:close/>
                  <a:moveTo>
                    <a:pt x="157" y="0"/>
                  </a:moveTo>
                  <a:lnTo>
                    <a:pt x="202" y="21"/>
                  </a:lnTo>
                  <a:lnTo>
                    <a:pt x="157" y="4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 noEditPoints="1"/>
            </p:cNvSpPr>
            <p:nvPr/>
          </p:nvSpPr>
          <p:spPr bwMode="auto">
            <a:xfrm>
              <a:off x="1976349" y="3550761"/>
              <a:ext cx="413500" cy="812800"/>
            </a:xfrm>
            <a:custGeom>
              <a:avLst/>
              <a:gdLst>
                <a:gd name="T0" fmla="*/ 5 w 202"/>
                <a:gd name="T1" fmla="*/ 0 h 512"/>
                <a:gd name="T2" fmla="*/ 102 w 202"/>
                <a:gd name="T3" fmla="*/ 0 h 512"/>
                <a:gd name="T4" fmla="*/ 105 w 202"/>
                <a:gd name="T5" fmla="*/ 0 h 512"/>
                <a:gd name="T6" fmla="*/ 107 w 202"/>
                <a:gd name="T7" fmla="*/ 0 h 512"/>
                <a:gd name="T8" fmla="*/ 107 w 202"/>
                <a:gd name="T9" fmla="*/ 2 h 512"/>
                <a:gd name="T10" fmla="*/ 107 w 202"/>
                <a:gd name="T11" fmla="*/ 490 h 512"/>
                <a:gd name="T12" fmla="*/ 102 w 202"/>
                <a:gd name="T13" fmla="*/ 486 h 512"/>
                <a:gd name="T14" fmla="*/ 164 w 202"/>
                <a:gd name="T15" fmla="*/ 486 h 512"/>
                <a:gd name="T16" fmla="*/ 167 w 202"/>
                <a:gd name="T17" fmla="*/ 488 h 512"/>
                <a:gd name="T18" fmla="*/ 167 w 202"/>
                <a:gd name="T19" fmla="*/ 488 h 512"/>
                <a:gd name="T20" fmla="*/ 169 w 202"/>
                <a:gd name="T21" fmla="*/ 490 h 512"/>
                <a:gd name="T22" fmla="*/ 167 w 202"/>
                <a:gd name="T23" fmla="*/ 493 h 512"/>
                <a:gd name="T24" fmla="*/ 164 w 202"/>
                <a:gd name="T25" fmla="*/ 495 h 512"/>
                <a:gd name="T26" fmla="*/ 102 w 202"/>
                <a:gd name="T27" fmla="*/ 495 h 512"/>
                <a:gd name="T28" fmla="*/ 100 w 202"/>
                <a:gd name="T29" fmla="*/ 493 h 512"/>
                <a:gd name="T30" fmla="*/ 100 w 202"/>
                <a:gd name="T31" fmla="*/ 490 h 512"/>
                <a:gd name="T32" fmla="*/ 100 w 202"/>
                <a:gd name="T33" fmla="*/ 2 h 512"/>
                <a:gd name="T34" fmla="*/ 102 w 202"/>
                <a:gd name="T35" fmla="*/ 7 h 512"/>
                <a:gd name="T36" fmla="*/ 5 w 202"/>
                <a:gd name="T37" fmla="*/ 7 h 512"/>
                <a:gd name="T38" fmla="*/ 3 w 202"/>
                <a:gd name="T39" fmla="*/ 5 h 512"/>
                <a:gd name="T40" fmla="*/ 3 w 202"/>
                <a:gd name="T41" fmla="*/ 5 h 512"/>
                <a:gd name="T42" fmla="*/ 0 w 202"/>
                <a:gd name="T43" fmla="*/ 5 h 512"/>
                <a:gd name="T44" fmla="*/ 0 w 202"/>
                <a:gd name="T45" fmla="*/ 2 h 512"/>
                <a:gd name="T46" fmla="*/ 0 w 202"/>
                <a:gd name="T47" fmla="*/ 0 h 512"/>
                <a:gd name="T48" fmla="*/ 3 w 202"/>
                <a:gd name="T49" fmla="*/ 0 h 512"/>
                <a:gd name="T50" fmla="*/ 5 w 202"/>
                <a:gd name="T51" fmla="*/ 0 h 512"/>
                <a:gd name="T52" fmla="*/ 5 w 202"/>
                <a:gd name="T53" fmla="*/ 0 h 512"/>
                <a:gd name="T54" fmla="*/ 157 w 202"/>
                <a:gd name="T55" fmla="*/ 469 h 512"/>
                <a:gd name="T56" fmla="*/ 202 w 202"/>
                <a:gd name="T57" fmla="*/ 490 h 512"/>
                <a:gd name="T58" fmla="*/ 157 w 202"/>
                <a:gd name="T59" fmla="*/ 512 h 512"/>
                <a:gd name="T60" fmla="*/ 157 w 202"/>
                <a:gd name="T61" fmla="*/ 469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2" h="512">
                  <a:moveTo>
                    <a:pt x="5" y="0"/>
                  </a:moveTo>
                  <a:lnTo>
                    <a:pt x="102" y="0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107" y="2"/>
                  </a:lnTo>
                  <a:lnTo>
                    <a:pt x="107" y="490"/>
                  </a:lnTo>
                  <a:lnTo>
                    <a:pt x="102" y="486"/>
                  </a:lnTo>
                  <a:lnTo>
                    <a:pt x="164" y="486"/>
                  </a:lnTo>
                  <a:lnTo>
                    <a:pt x="167" y="488"/>
                  </a:lnTo>
                  <a:lnTo>
                    <a:pt x="167" y="488"/>
                  </a:lnTo>
                  <a:lnTo>
                    <a:pt x="169" y="490"/>
                  </a:lnTo>
                  <a:lnTo>
                    <a:pt x="167" y="493"/>
                  </a:lnTo>
                  <a:lnTo>
                    <a:pt x="164" y="495"/>
                  </a:lnTo>
                  <a:lnTo>
                    <a:pt x="102" y="495"/>
                  </a:lnTo>
                  <a:lnTo>
                    <a:pt x="100" y="493"/>
                  </a:lnTo>
                  <a:lnTo>
                    <a:pt x="100" y="490"/>
                  </a:lnTo>
                  <a:lnTo>
                    <a:pt x="100" y="2"/>
                  </a:lnTo>
                  <a:lnTo>
                    <a:pt x="102" y="7"/>
                  </a:lnTo>
                  <a:lnTo>
                    <a:pt x="5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close/>
                  <a:moveTo>
                    <a:pt x="157" y="469"/>
                  </a:moveTo>
                  <a:lnTo>
                    <a:pt x="202" y="490"/>
                  </a:lnTo>
                  <a:lnTo>
                    <a:pt x="157" y="512"/>
                  </a:lnTo>
                  <a:lnTo>
                    <a:pt x="157" y="469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 noEditPoints="1"/>
            </p:cNvSpPr>
            <p:nvPr/>
          </p:nvSpPr>
          <p:spPr bwMode="auto">
            <a:xfrm>
              <a:off x="1976349" y="3547586"/>
              <a:ext cx="399171" cy="2019300"/>
            </a:xfrm>
            <a:custGeom>
              <a:avLst/>
              <a:gdLst>
                <a:gd name="T0" fmla="*/ 5 w 195"/>
                <a:gd name="T1" fmla="*/ 0 h 1272"/>
                <a:gd name="T2" fmla="*/ 100 w 195"/>
                <a:gd name="T3" fmla="*/ 0 h 1272"/>
                <a:gd name="T4" fmla="*/ 102 w 195"/>
                <a:gd name="T5" fmla="*/ 2 h 1272"/>
                <a:gd name="T6" fmla="*/ 102 w 195"/>
                <a:gd name="T7" fmla="*/ 4 h 1272"/>
                <a:gd name="T8" fmla="*/ 102 w 195"/>
                <a:gd name="T9" fmla="*/ 1248 h 1272"/>
                <a:gd name="T10" fmla="*/ 100 w 195"/>
                <a:gd name="T11" fmla="*/ 1245 h 1272"/>
                <a:gd name="T12" fmla="*/ 157 w 195"/>
                <a:gd name="T13" fmla="*/ 1245 h 1272"/>
                <a:gd name="T14" fmla="*/ 160 w 195"/>
                <a:gd name="T15" fmla="*/ 1245 h 1272"/>
                <a:gd name="T16" fmla="*/ 160 w 195"/>
                <a:gd name="T17" fmla="*/ 1245 h 1272"/>
                <a:gd name="T18" fmla="*/ 162 w 195"/>
                <a:gd name="T19" fmla="*/ 1248 h 1272"/>
                <a:gd name="T20" fmla="*/ 160 w 195"/>
                <a:gd name="T21" fmla="*/ 1250 h 1272"/>
                <a:gd name="T22" fmla="*/ 157 w 195"/>
                <a:gd name="T23" fmla="*/ 1253 h 1272"/>
                <a:gd name="T24" fmla="*/ 100 w 195"/>
                <a:gd name="T25" fmla="*/ 1253 h 1272"/>
                <a:gd name="T26" fmla="*/ 98 w 195"/>
                <a:gd name="T27" fmla="*/ 1250 h 1272"/>
                <a:gd name="T28" fmla="*/ 95 w 195"/>
                <a:gd name="T29" fmla="*/ 1250 h 1272"/>
                <a:gd name="T30" fmla="*/ 95 w 195"/>
                <a:gd name="T31" fmla="*/ 1248 h 1272"/>
                <a:gd name="T32" fmla="*/ 95 w 195"/>
                <a:gd name="T33" fmla="*/ 4 h 1272"/>
                <a:gd name="T34" fmla="*/ 100 w 195"/>
                <a:gd name="T35" fmla="*/ 9 h 1272"/>
                <a:gd name="T36" fmla="*/ 5 w 195"/>
                <a:gd name="T37" fmla="*/ 9 h 1272"/>
                <a:gd name="T38" fmla="*/ 3 w 195"/>
                <a:gd name="T39" fmla="*/ 7 h 1272"/>
                <a:gd name="T40" fmla="*/ 0 w 195"/>
                <a:gd name="T41" fmla="*/ 7 h 1272"/>
                <a:gd name="T42" fmla="*/ 0 w 195"/>
                <a:gd name="T43" fmla="*/ 4 h 1272"/>
                <a:gd name="T44" fmla="*/ 0 w 195"/>
                <a:gd name="T45" fmla="*/ 2 h 1272"/>
                <a:gd name="T46" fmla="*/ 3 w 195"/>
                <a:gd name="T47" fmla="*/ 2 h 1272"/>
                <a:gd name="T48" fmla="*/ 5 w 195"/>
                <a:gd name="T49" fmla="*/ 0 h 1272"/>
                <a:gd name="T50" fmla="*/ 5 w 195"/>
                <a:gd name="T51" fmla="*/ 0 h 1272"/>
                <a:gd name="T52" fmla="*/ 150 w 195"/>
                <a:gd name="T53" fmla="*/ 1227 h 1272"/>
                <a:gd name="T54" fmla="*/ 195 w 195"/>
                <a:gd name="T55" fmla="*/ 1248 h 1272"/>
                <a:gd name="T56" fmla="*/ 150 w 195"/>
                <a:gd name="T57" fmla="*/ 1272 h 1272"/>
                <a:gd name="T58" fmla="*/ 150 w 195"/>
                <a:gd name="T59" fmla="*/ 1227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5" h="1272">
                  <a:moveTo>
                    <a:pt x="5" y="0"/>
                  </a:moveTo>
                  <a:lnTo>
                    <a:pt x="100" y="0"/>
                  </a:lnTo>
                  <a:lnTo>
                    <a:pt x="102" y="2"/>
                  </a:lnTo>
                  <a:lnTo>
                    <a:pt x="102" y="4"/>
                  </a:lnTo>
                  <a:lnTo>
                    <a:pt x="102" y="1248"/>
                  </a:lnTo>
                  <a:lnTo>
                    <a:pt x="100" y="1245"/>
                  </a:lnTo>
                  <a:lnTo>
                    <a:pt x="157" y="1245"/>
                  </a:lnTo>
                  <a:lnTo>
                    <a:pt x="160" y="1245"/>
                  </a:lnTo>
                  <a:lnTo>
                    <a:pt x="160" y="1245"/>
                  </a:lnTo>
                  <a:lnTo>
                    <a:pt x="162" y="1248"/>
                  </a:lnTo>
                  <a:lnTo>
                    <a:pt x="160" y="1250"/>
                  </a:lnTo>
                  <a:lnTo>
                    <a:pt x="157" y="1253"/>
                  </a:lnTo>
                  <a:lnTo>
                    <a:pt x="100" y="1253"/>
                  </a:lnTo>
                  <a:lnTo>
                    <a:pt x="98" y="1250"/>
                  </a:lnTo>
                  <a:lnTo>
                    <a:pt x="95" y="1250"/>
                  </a:lnTo>
                  <a:lnTo>
                    <a:pt x="95" y="1248"/>
                  </a:lnTo>
                  <a:lnTo>
                    <a:pt x="95" y="4"/>
                  </a:lnTo>
                  <a:lnTo>
                    <a:pt x="100" y="9"/>
                  </a:lnTo>
                  <a:lnTo>
                    <a:pt x="5" y="9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  <a:moveTo>
                    <a:pt x="150" y="1227"/>
                  </a:moveTo>
                  <a:lnTo>
                    <a:pt x="195" y="1248"/>
                  </a:lnTo>
                  <a:lnTo>
                    <a:pt x="150" y="1272"/>
                  </a:lnTo>
                  <a:lnTo>
                    <a:pt x="150" y="1227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719028" y="1337953"/>
            <a:ext cx="3634771" cy="4271556"/>
            <a:chOff x="7719029" y="1337953"/>
            <a:chExt cx="3594938" cy="4271556"/>
          </a:xfrm>
        </p:grpSpPr>
        <p:sp>
          <p:nvSpPr>
            <p:cNvPr id="183" name="Oval 2"/>
            <p:cNvSpPr>
              <a:spLocks noChangeArrowheads="1"/>
            </p:cNvSpPr>
            <p:nvPr/>
          </p:nvSpPr>
          <p:spPr bwMode="auto">
            <a:xfrm>
              <a:off x="7719029" y="1574323"/>
              <a:ext cx="2286000" cy="2313432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 alt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4" name="Oval 3"/>
            <p:cNvSpPr>
              <a:spLocks noChangeArrowheads="1"/>
            </p:cNvSpPr>
            <p:nvPr/>
          </p:nvSpPr>
          <p:spPr bwMode="auto">
            <a:xfrm>
              <a:off x="9027967" y="1584257"/>
              <a:ext cx="2286000" cy="2313432"/>
            </a:xfrm>
            <a:prstGeom prst="ellipse">
              <a:avLst/>
            </a:prstGeom>
            <a:solidFill>
              <a:srgbClr val="FF3FCD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5" name="Oval 4"/>
            <p:cNvSpPr>
              <a:spLocks noChangeArrowheads="1"/>
            </p:cNvSpPr>
            <p:nvPr/>
          </p:nvSpPr>
          <p:spPr bwMode="auto">
            <a:xfrm>
              <a:off x="8325579" y="2733198"/>
              <a:ext cx="2286000" cy="2313432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48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6" name="Text Box 5"/>
            <p:cNvSpPr txBox="1">
              <a:spLocks noChangeArrowheads="1"/>
            </p:cNvSpPr>
            <p:nvPr/>
          </p:nvSpPr>
          <p:spPr bwMode="auto">
            <a:xfrm>
              <a:off x="7815444" y="2458562"/>
              <a:ext cx="1106190" cy="585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CLINICAL</a:t>
              </a:r>
            </a:p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Informatics</a:t>
              </a:r>
            </a:p>
          </p:txBody>
        </p:sp>
        <p:sp>
          <p:nvSpPr>
            <p:cNvPr id="187" name="Text Box 6"/>
            <p:cNvSpPr txBox="1">
              <a:spLocks noChangeArrowheads="1"/>
            </p:cNvSpPr>
            <p:nvPr/>
          </p:nvSpPr>
          <p:spPr bwMode="auto">
            <a:xfrm>
              <a:off x="10089558" y="2441182"/>
              <a:ext cx="1106190" cy="585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RESEARCH</a:t>
              </a:r>
            </a:p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Informatics</a:t>
              </a:r>
            </a:p>
          </p:txBody>
        </p:sp>
        <p:sp>
          <p:nvSpPr>
            <p:cNvPr id="188" name="Text Box 7"/>
            <p:cNvSpPr txBox="1">
              <a:spLocks noChangeArrowheads="1"/>
            </p:cNvSpPr>
            <p:nvPr/>
          </p:nvSpPr>
          <p:spPr bwMode="auto">
            <a:xfrm>
              <a:off x="8590348" y="3883284"/>
              <a:ext cx="179318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ADMINISTRATIVE</a:t>
              </a:r>
            </a:p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Informatics</a:t>
              </a:r>
            </a:p>
          </p:txBody>
        </p:sp>
        <p:sp>
          <p:nvSpPr>
            <p:cNvPr id="189" name="Text Box 8"/>
            <p:cNvSpPr txBox="1">
              <a:spLocks noChangeArrowheads="1"/>
            </p:cNvSpPr>
            <p:nvPr/>
          </p:nvSpPr>
          <p:spPr bwMode="auto">
            <a:xfrm>
              <a:off x="7769662" y="1337953"/>
              <a:ext cx="1281150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Results, medications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Vitals, Allergies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DC Summaries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Clinical Doc</a:t>
              </a:r>
            </a:p>
          </p:txBody>
        </p:sp>
        <p:sp>
          <p:nvSpPr>
            <p:cNvPr id="190" name="Text Box 9"/>
            <p:cNvSpPr txBox="1">
              <a:spLocks noChangeArrowheads="1"/>
            </p:cNvSpPr>
            <p:nvPr/>
          </p:nvSpPr>
          <p:spPr bwMode="auto">
            <a:xfrm>
              <a:off x="10064139" y="1358058"/>
              <a:ext cx="882167" cy="784830"/>
            </a:xfrm>
            <a:prstGeom prst="rect">
              <a:avLst/>
            </a:prstGeom>
            <a:solidFill>
              <a:srgbClr val="FF3FCD"/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Proteomics, SNPs, 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Publications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Clinical Trials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PubMEd</a:t>
              </a:r>
            </a:p>
          </p:txBody>
        </p:sp>
        <p:sp>
          <p:nvSpPr>
            <p:cNvPr id="191" name="Text Box 10"/>
            <p:cNvSpPr txBox="1">
              <a:spLocks noChangeArrowheads="1"/>
            </p:cNvSpPr>
            <p:nvPr/>
          </p:nvSpPr>
          <p:spPr bwMode="auto">
            <a:xfrm>
              <a:off x="8999697" y="4576834"/>
              <a:ext cx="1039653" cy="10326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ADT, Demographics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Provider, Scheduling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Diagnosis, CPT, AR, Billing, Claims</a:t>
              </a:r>
            </a:p>
          </p:txBody>
        </p:sp>
        <p:sp>
          <p:nvSpPr>
            <p:cNvPr id="192" name="Oval 11"/>
            <p:cNvSpPr>
              <a:spLocks noChangeArrowheads="1"/>
            </p:cNvSpPr>
            <p:nvPr/>
          </p:nvSpPr>
          <p:spPr bwMode="auto">
            <a:xfrm>
              <a:off x="8935167" y="2637505"/>
              <a:ext cx="1154391" cy="1170431"/>
            </a:xfrm>
            <a:prstGeom prst="ellips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4" name="Text Box 13"/>
            <p:cNvSpPr txBox="1">
              <a:spLocks noChangeArrowheads="1"/>
            </p:cNvSpPr>
            <p:nvPr/>
          </p:nvSpPr>
          <p:spPr bwMode="auto">
            <a:xfrm>
              <a:off x="8947972" y="2830864"/>
              <a:ext cx="1181333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Health</a:t>
              </a:r>
            </a:p>
            <a:p>
              <a:pPr algn="ctr"/>
              <a:r>
                <a:rPr lang="en-US" altLang="en-US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708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Initial 1</a:t>
            </a:r>
            <a:r>
              <a:rPr lang="en-US" baseline="30000" dirty="0"/>
              <a:t>st</a:t>
            </a:r>
            <a:r>
              <a:rPr lang="en-US" dirty="0"/>
              <a:t> to 5</a:t>
            </a:r>
            <a:r>
              <a:rPr lang="en-US" baseline="30000" dirty="0"/>
              <a:t>th</a:t>
            </a:r>
            <a:r>
              <a:rPr lang="en-US" dirty="0"/>
              <a:t> Steps - Healthcare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199" y="6414497"/>
            <a:ext cx="3901303" cy="365125"/>
          </a:xfrm>
        </p:spPr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3/11/2024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19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401F568-D083-3309-4FD4-145F5E09D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01340"/>
            <a:ext cx="10515600" cy="538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8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and Implementation of Computational Intelligence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3/11/2024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24729"/>
            <a:ext cx="6123215" cy="506410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Components of Computation Intelligence</a:t>
            </a:r>
          </a:p>
          <a:p>
            <a:pPr lvl="1"/>
            <a:r>
              <a:rPr lang="en-US" dirty="0"/>
              <a:t>Computation Intelligence-Data Analytics Maturity Path</a:t>
            </a:r>
          </a:p>
          <a:p>
            <a:pPr lvl="1"/>
            <a:r>
              <a:rPr lang="en-US" dirty="0"/>
              <a:t>Example Applications of Computation Intelligence</a:t>
            </a:r>
          </a:p>
          <a:p>
            <a:pPr lvl="2"/>
            <a:r>
              <a:rPr lang="en-US" dirty="0"/>
              <a:t>IoT</a:t>
            </a:r>
          </a:p>
          <a:p>
            <a:pPr lvl="2"/>
            <a:r>
              <a:rPr lang="en-US" dirty="0"/>
              <a:t>Healthcare</a:t>
            </a:r>
          </a:p>
          <a:p>
            <a:pPr lvl="2"/>
            <a:r>
              <a:rPr lang="en-US" dirty="0"/>
              <a:t>eCommerce</a:t>
            </a:r>
          </a:p>
          <a:p>
            <a:pPr lvl="2"/>
            <a:r>
              <a:rPr lang="en-US" dirty="0"/>
              <a:t>Finance</a:t>
            </a:r>
          </a:p>
          <a:p>
            <a:pPr lvl="2"/>
            <a:r>
              <a:rPr lang="en-US" dirty="0"/>
              <a:t>Cyber Security</a:t>
            </a:r>
          </a:p>
          <a:p>
            <a:pPr lvl="2"/>
            <a:r>
              <a:rPr lang="en-US" dirty="0"/>
              <a:t>Education</a:t>
            </a:r>
          </a:p>
          <a:p>
            <a:pPr lvl="2"/>
            <a:r>
              <a:rPr lang="en-US" dirty="0"/>
              <a:t>…and so on</a:t>
            </a:r>
          </a:p>
          <a:p>
            <a:pPr lvl="1"/>
            <a:r>
              <a:rPr lang="en-US" dirty="0"/>
              <a:t>Architecture to Implement</a:t>
            </a:r>
          </a:p>
          <a:p>
            <a:pPr lvl="2"/>
            <a:r>
              <a:rPr lang="en-US" dirty="0"/>
              <a:t>Business Component Architecture of Computation Intelligence</a:t>
            </a:r>
          </a:p>
          <a:p>
            <a:pPr lvl="2"/>
            <a:r>
              <a:rPr lang="en-US" dirty="0"/>
              <a:t>Connectivity Architecture of Computation Intelligence</a:t>
            </a:r>
          </a:p>
          <a:p>
            <a:pPr lvl="2"/>
            <a:r>
              <a:rPr lang="en-US" dirty="0"/>
              <a:t>Data Horizons</a:t>
            </a:r>
          </a:p>
          <a:p>
            <a:pPr lvl="1"/>
            <a:r>
              <a:rPr lang="en-US" dirty="0"/>
              <a:t>Implementation Approach</a:t>
            </a:r>
          </a:p>
          <a:p>
            <a:pPr lvl="2"/>
            <a:r>
              <a:rPr lang="en-US" dirty="0"/>
              <a:t>9 Steps Approach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F7A875AD-0461-4F77-B701-CC456D6073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F2E8D7-4EBD-408A-977E-27759AD43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414" y="1224727"/>
            <a:ext cx="4392386" cy="50641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802081-1CEC-483E-AC0D-43B936545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851" y="1311146"/>
            <a:ext cx="18478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09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Analytics Algorithms Used in Step 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3/11/2024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20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AA9778-F94E-4FD9-94DF-745C8D173987}"/>
              </a:ext>
            </a:extLst>
          </p:cNvPr>
          <p:cNvGrpSpPr/>
          <p:nvPr/>
        </p:nvGrpSpPr>
        <p:grpSpPr>
          <a:xfrm>
            <a:off x="838200" y="1003589"/>
            <a:ext cx="10515600" cy="5308657"/>
            <a:chOff x="775518" y="785260"/>
            <a:chExt cx="10380161" cy="5400815"/>
          </a:xfrm>
        </p:grpSpPr>
        <p:sp>
          <p:nvSpPr>
            <p:cNvPr id="55" name="Line 4">
              <a:extLst>
                <a:ext uri="{FF2B5EF4-FFF2-40B4-BE49-F238E27FC236}">
                  <a16:creationId xmlns:a16="http://schemas.microsoft.com/office/drawing/2014/main" id="{527E3392-D492-43B1-B926-DDC7D6BC91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79466" y="1144545"/>
              <a:ext cx="1002879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Line 5">
              <a:extLst>
                <a:ext uri="{FF2B5EF4-FFF2-40B4-BE49-F238E27FC236}">
                  <a16:creationId xmlns:a16="http://schemas.microsoft.com/office/drawing/2014/main" id="{36110568-FACD-4EE9-998A-A18916391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2345" y="1144545"/>
              <a:ext cx="1103166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Text Box 6">
              <a:extLst>
                <a:ext uri="{FF2B5EF4-FFF2-40B4-BE49-F238E27FC236}">
                  <a16:creationId xmlns:a16="http://schemas.microsoft.com/office/drawing/2014/main" id="{076C5BE4-F5FA-4845-B4E8-AA096BAD7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354" y="1656722"/>
              <a:ext cx="5053563" cy="468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Supervised                  Unsupervised</a:t>
              </a:r>
            </a:p>
          </p:txBody>
        </p:sp>
        <p:sp>
          <p:nvSpPr>
            <p:cNvPr id="58" name="Line 7">
              <a:extLst>
                <a:ext uri="{FF2B5EF4-FFF2-40B4-BE49-F238E27FC236}">
                  <a16:creationId xmlns:a16="http://schemas.microsoft.com/office/drawing/2014/main" id="{F90D73B5-8A1A-4131-B30C-D5B683D1ED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5630" y="2058945"/>
              <a:ext cx="1782109" cy="712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Line 8">
              <a:extLst>
                <a:ext uri="{FF2B5EF4-FFF2-40B4-BE49-F238E27FC236}">
                  <a16:creationId xmlns:a16="http://schemas.microsoft.com/office/drawing/2014/main" id="{AC3F7559-A59C-4BB9-8D52-0D5FFEBA2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7739" y="2058944"/>
              <a:ext cx="775824" cy="752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Text Box 9">
              <a:extLst>
                <a:ext uri="{FF2B5EF4-FFF2-40B4-BE49-F238E27FC236}">
                  <a16:creationId xmlns:a16="http://schemas.microsoft.com/office/drawing/2014/main" id="{26EF67CB-EF26-46B1-9A4D-54CC2705A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9526" y="2723958"/>
              <a:ext cx="4124847" cy="468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Linear                     Nonlinear</a:t>
              </a:r>
            </a:p>
          </p:txBody>
        </p:sp>
        <p:sp>
          <p:nvSpPr>
            <p:cNvPr id="61" name="Line 11">
              <a:extLst>
                <a:ext uri="{FF2B5EF4-FFF2-40B4-BE49-F238E27FC236}">
                  <a16:creationId xmlns:a16="http://schemas.microsoft.com/office/drawing/2014/main" id="{5954B7D7-5EBB-4E21-A26F-D4A290EBD5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4936" y="2058945"/>
              <a:ext cx="1002879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Line 12">
              <a:extLst>
                <a:ext uri="{FF2B5EF4-FFF2-40B4-BE49-F238E27FC236}">
                  <a16:creationId xmlns:a16="http://schemas.microsoft.com/office/drawing/2014/main" id="{13716E9F-0C1B-4902-ACCC-DF9E3E0D2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7814" y="2058945"/>
              <a:ext cx="1103166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Line 13">
              <a:extLst>
                <a:ext uri="{FF2B5EF4-FFF2-40B4-BE49-F238E27FC236}">
                  <a16:creationId xmlns:a16="http://schemas.microsoft.com/office/drawing/2014/main" id="{83D6A517-0184-42BF-BF30-6C93FEACEF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78603" y="3125745"/>
              <a:ext cx="1002879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Line 14">
              <a:extLst>
                <a:ext uri="{FF2B5EF4-FFF2-40B4-BE49-F238E27FC236}">
                  <a16:creationId xmlns:a16="http://schemas.microsoft.com/office/drawing/2014/main" id="{1CF96AB2-3FED-40CF-A89F-618DFF328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1481" y="3125745"/>
              <a:ext cx="229033" cy="665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 Box 15">
              <a:extLst>
                <a:ext uri="{FF2B5EF4-FFF2-40B4-BE49-F238E27FC236}">
                  <a16:creationId xmlns:a16="http://schemas.microsoft.com/office/drawing/2014/main" id="{3EDD7D68-0E17-4F2C-A111-283FA991F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8718" y="3735345"/>
              <a:ext cx="2728300" cy="469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Single    Combined</a:t>
              </a:r>
            </a:p>
          </p:txBody>
        </p:sp>
        <p:sp>
          <p:nvSpPr>
            <p:cNvPr id="66" name="Line 16">
              <a:extLst>
                <a:ext uri="{FF2B5EF4-FFF2-40B4-BE49-F238E27FC236}">
                  <a16:creationId xmlns:a16="http://schemas.microsoft.com/office/drawing/2014/main" id="{E1A42650-B107-4CEE-BA24-D9CD172C97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0543" y="4192545"/>
              <a:ext cx="2808060" cy="985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ine 17">
              <a:extLst>
                <a:ext uri="{FF2B5EF4-FFF2-40B4-BE49-F238E27FC236}">
                  <a16:creationId xmlns:a16="http://schemas.microsoft.com/office/drawing/2014/main" id="{D1FF9B00-3CFA-41F6-8C1F-5E74BA538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8603" y="4192545"/>
              <a:ext cx="1376867" cy="942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Text Box 18">
              <a:extLst>
                <a:ext uri="{FF2B5EF4-FFF2-40B4-BE49-F238E27FC236}">
                  <a16:creationId xmlns:a16="http://schemas.microsoft.com/office/drawing/2014/main" id="{0303AF62-337A-41DD-902C-880D417DF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518" y="785260"/>
              <a:ext cx="10380161" cy="469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       Easy to Interpret                                      Hard to Interpret</a:t>
              </a:r>
            </a:p>
          </p:txBody>
        </p:sp>
        <p:sp>
          <p:nvSpPr>
            <p:cNvPr id="69" name="Line 19">
              <a:extLst>
                <a:ext uri="{FF2B5EF4-FFF2-40B4-BE49-F238E27FC236}">
                  <a16:creationId xmlns:a16="http://schemas.microsoft.com/office/drawing/2014/main" id="{900E05B3-750F-454E-A119-9A3B8A80F1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8240" y="3125745"/>
              <a:ext cx="150431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ext Box 20">
              <a:extLst>
                <a:ext uri="{FF2B5EF4-FFF2-40B4-BE49-F238E27FC236}">
                  <a16:creationId xmlns:a16="http://schemas.microsoft.com/office/drawing/2014/main" id="{4C94D9DF-BED3-41D1-A6D4-B22C17637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3976" y="3506745"/>
              <a:ext cx="1203453" cy="593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Linear </a:t>
              </a:r>
            </a:p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Regression</a:t>
              </a:r>
            </a:p>
          </p:txBody>
        </p:sp>
        <p:sp>
          <p:nvSpPr>
            <p:cNvPr id="71" name="Line 21">
              <a:extLst>
                <a:ext uri="{FF2B5EF4-FFF2-40B4-BE49-F238E27FC236}">
                  <a16:creationId xmlns:a16="http://schemas.microsoft.com/office/drawing/2014/main" id="{F3D4FD7B-AC81-44D9-B6C6-3F13605D4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831" y="3125745"/>
              <a:ext cx="601727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ext Box 22">
              <a:extLst>
                <a:ext uri="{FF2B5EF4-FFF2-40B4-BE49-F238E27FC236}">
                  <a16:creationId xmlns:a16="http://schemas.microsoft.com/office/drawing/2014/main" id="{E955E84A-AB6C-47E5-913F-72F447A4B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6683" y="3519157"/>
              <a:ext cx="1165319" cy="593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Logistic</a:t>
              </a:r>
            </a:p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Regression</a:t>
              </a:r>
            </a:p>
          </p:txBody>
        </p:sp>
        <p:sp>
          <p:nvSpPr>
            <p:cNvPr id="73" name="Line 23">
              <a:extLst>
                <a:ext uri="{FF2B5EF4-FFF2-40B4-BE49-F238E27FC236}">
                  <a16:creationId xmlns:a16="http://schemas.microsoft.com/office/drawing/2014/main" id="{18A580F7-76CC-4F38-9ADC-BE732D7AB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2558" y="3125745"/>
              <a:ext cx="300864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Text Box 24">
              <a:extLst>
                <a:ext uri="{FF2B5EF4-FFF2-40B4-BE49-F238E27FC236}">
                  <a16:creationId xmlns:a16="http://schemas.microsoft.com/office/drawing/2014/main" id="{3012BDCB-7330-415B-A5E3-B674143C9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848" y="3506745"/>
              <a:ext cx="1165512" cy="343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Perceptron</a:t>
              </a:r>
            </a:p>
          </p:txBody>
        </p:sp>
        <p:sp>
          <p:nvSpPr>
            <p:cNvPr id="75" name="Line 25">
              <a:extLst>
                <a:ext uri="{FF2B5EF4-FFF2-40B4-BE49-F238E27FC236}">
                  <a16:creationId xmlns:a16="http://schemas.microsoft.com/office/drawing/2014/main" id="{8BC91CAB-0CFD-4446-AEA1-00640BE90A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83784" y="4192545"/>
              <a:ext cx="200576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ine 26">
              <a:extLst>
                <a:ext uri="{FF2B5EF4-FFF2-40B4-BE49-F238E27FC236}">
                  <a16:creationId xmlns:a16="http://schemas.microsoft.com/office/drawing/2014/main" id="{E44F093B-C8D8-4115-B52E-D64200C47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4360" y="4192545"/>
              <a:ext cx="601727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Line 27">
              <a:extLst>
                <a:ext uri="{FF2B5EF4-FFF2-40B4-BE49-F238E27FC236}">
                  <a16:creationId xmlns:a16="http://schemas.microsoft.com/office/drawing/2014/main" id="{DB8DCEB1-8639-450F-A8C3-FF3E2EA8F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4359" y="4192545"/>
              <a:ext cx="2306621" cy="2398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Text Box 28">
              <a:extLst>
                <a:ext uri="{FF2B5EF4-FFF2-40B4-BE49-F238E27FC236}">
                  <a16:creationId xmlns:a16="http://schemas.microsoft.com/office/drawing/2014/main" id="{33A2E79B-C339-459D-9824-10DAECFA4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2633" y="4405914"/>
              <a:ext cx="3923363" cy="782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Bagging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Random Forests  </a:t>
              </a:r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Boosting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altLang="en-US" sz="1600" dirty="0">
                <a:solidFill>
                  <a:schemeClr val="hlin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eaLnBrk="1" hangingPunct="1"/>
              <a:r>
                <a:rPr lang="en-US" altLang="en-US" sz="14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(Bootstrap</a:t>
              </a:r>
            </a:p>
            <a:p>
              <a:pPr eaLnBrk="1" hangingPunct="1"/>
              <a:r>
                <a:rPr lang="en-US" altLang="en-US" sz="14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Aggregating)</a:t>
              </a:r>
            </a:p>
          </p:txBody>
        </p:sp>
        <p:sp>
          <p:nvSpPr>
            <p:cNvPr id="79" name="Text Box 29">
              <a:extLst>
                <a:ext uri="{FF2B5EF4-FFF2-40B4-BE49-F238E27FC236}">
                  <a16:creationId xmlns:a16="http://schemas.microsoft.com/office/drawing/2014/main" id="{E588013A-98CA-4F03-AEA6-6B2C0E5D4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5564145"/>
              <a:ext cx="2976966" cy="343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Decision Trees 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Rule Learning               </a:t>
              </a:r>
            </a:p>
          </p:txBody>
        </p:sp>
        <p:sp>
          <p:nvSpPr>
            <p:cNvPr id="80" name="AutoShape 30">
              <a:extLst>
                <a:ext uri="{FF2B5EF4-FFF2-40B4-BE49-F238E27FC236}">
                  <a16:creationId xmlns:a16="http://schemas.microsoft.com/office/drawing/2014/main" id="{307BAA22-6139-4322-BD0D-00FB0C606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933" y="977940"/>
              <a:ext cx="3068511" cy="129434"/>
            </a:xfrm>
            <a:prstGeom prst="leftRightArrow">
              <a:avLst>
                <a:gd name="adj1" fmla="val 50000"/>
                <a:gd name="adj2" fmla="val 18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CA" alt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31">
              <a:extLst>
                <a:ext uri="{FF2B5EF4-FFF2-40B4-BE49-F238E27FC236}">
                  <a16:creationId xmlns:a16="http://schemas.microsoft.com/office/drawing/2014/main" id="{F3A08064-C8BC-4D2B-86EB-BFC159F117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7375" y="5183145"/>
              <a:ext cx="110316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Line 32">
              <a:extLst>
                <a:ext uri="{FF2B5EF4-FFF2-40B4-BE49-F238E27FC236}">
                  <a16:creationId xmlns:a16="http://schemas.microsoft.com/office/drawing/2014/main" id="{1D38836D-BFAD-4B18-BE7F-21246FF74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0543" y="518314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Text Box 33">
              <a:extLst>
                <a:ext uri="{FF2B5EF4-FFF2-40B4-BE49-F238E27FC236}">
                  <a16:creationId xmlns:a16="http://schemas.microsoft.com/office/drawing/2014/main" id="{03A5010A-3AEE-415D-B64B-1259FEC50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4725" y="5592720"/>
              <a:ext cx="2099549" cy="593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Naïve     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K-Nearest</a:t>
              </a:r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Bayes     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Neighbors</a:t>
              </a:r>
            </a:p>
          </p:txBody>
        </p:sp>
        <p:sp>
          <p:nvSpPr>
            <p:cNvPr id="84" name="Line 34">
              <a:extLst>
                <a:ext uri="{FF2B5EF4-FFF2-40B4-BE49-F238E27FC236}">
                  <a16:creationId xmlns:a16="http://schemas.microsoft.com/office/drawing/2014/main" id="{ECA60C4A-9E75-4C52-8695-AC85C0E6F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5149" y="5030745"/>
              <a:ext cx="501439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35">
              <a:extLst>
                <a:ext uri="{FF2B5EF4-FFF2-40B4-BE49-F238E27FC236}">
                  <a16:creationId xmlns:a16="http://schemas.microsoft.com/office/drawing/2014/main" id="{65DA6C81-7D04-484E-AE41-49D202778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588" y="5030745"/>
              <a:ext cx="702015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Text Box 36">
              <a:extLst>
                <a:ext uri="{FF2B5EF4-FFF2-40B4-BE49-F238E27FC236}">
                  <a16:creationId xmlns:a16="http://schemas.microsoft.com/office/drawing/2014/main" id="{520FE468-F00C-4D8E-9DFA-7E720946E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4274" y="5564145"/>
              <a:ext cx="4811722" cy="594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Multi-Layer </a:t>
              </a:r>
              <a:r>
                <a:rPr lang="en-US" altLang="en-US" sz="1600" dirty="0">
                  <a:solidFill>
                    <a:srgbClr val="FFFF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SVM Perceptron </a:t>
              </a:r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Hidden Markov</a:t>
              </a:r>
            </a:p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Perceptron</a:t>
              </a:r>
              <a:endParaRPr lang="en-US" altLang="en-US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Line 37">
              <a:extLst>
                <a:ext uri="{FF2B5EF4-FFF2-40B4-BE49-F238E27FC236}">
                  <a16:creationId xmlns:a16="http://schemas.microsoft.com/office/drawing/2014/main" id="{C1B53C1F-65A9-48D6-8F01-60BD19870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2633" y="518314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Line 38">
              <a:extLst>
                <a:ext uri="{FF2B5EF4-FFF2-40B4-BE49-F238E27FC236}">
                  <a16:creationId xmlns:a16="http://schemas.microsoft.com/office/drawing/2014/main" id="{D443A44B-44A4-4E68-A16A-E0B2B7080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2633" y="5183145"/>
              <a:ext cx="1303742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Line 39">
              <a:extLst>
                <a:ext uri="{FF2B5EF4-FFF2-40B4-BE49-F238E27FC236}">
                  <a16:creationId xmlns:a16="http://schemas.microsoft.com/office/drawing/2014/main" id="{ED593AEE-47D0-4349-8A81-58B3BF8F30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87813" y="2058945"/>
              <a:ext cx="1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Text Box 40">
              <a:extLst>
                <a:ext uri="{FF2B5EF4-FFF2-40B4-BE49-F238E27FC236}">
                  <a16:creationId xmlns:a16="http://schemas.microsoft.com/office/drawing/2014/main" id="{A3E2271B-C7FD-4A4C-BFDF-570F045B8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3405" y="2638265"/>
              <a:ext cx="3972184" cy="594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K-Means       </a:t>
              </a:r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Expectation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Self-Organizing</a:t>
              </a:r>
            </a:p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</a:t>
              </a:r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Maximization    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Maps </a:t>
              </a:r>
            </a:p>
          </p:txBody>
        </p:sp>
      </p:grpSp>
      <p:sp>
        <p:nvSpPr>
          <p:cNvPr id="91" name="Line 21">
            <a:extLst>
              <a:ext uri="{FF2B5EF4-FFF2-40B4-BE49-F238E27FC236}">
                <a16:creationId xmlns:a16="http://schemas.microsoft.com/office/drawing/2014/main" id="{08640CF9-C63B-4F56-BEF7-9086899E51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3958" y="4365000"/>
            <a:ext cx="711174" cy="8465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Line 38">
            <a:extLst>
              <a:ext uri="{FF2B5EF4-FFF2-40B4-BE49-F238E27FC236}">
                <a16:creationId xmlns:a16="http://schemas.microsoft.com/office/drawing/2014/main" id="{ACC9C62A-0C02-4197-855D-D9B9ED33E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4999" y="5290520"/>
            <a:ext cx="2946294" cy="4024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22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Mid 6</a:t>
            </a:r>
            <a:r>
              <a:rPr lang="en-US" baseline="30000" dirty="0"/>
              <a:t>th</a:t>
            </a:r>
            <a:r>
              <a:rPr lang="en-US" dirty="0"/>
              <a:t> and 7</a:t>
            </a:r>
            <a:r>
              <a:rPr lang="en-US" baseline="30000" dirty="0"/>
              <a:t>th</a:t>
            </a:r>
            <a:r>
              <a:rPr lang="en-US" dirty="0"/>
              <a:t> Steps 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3/11/2024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21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87108" y="661182"/>
            <a:ext cx="10366692" cy="5517210"/>
            <a:chOff x="987108" y="492369"/>
            <a:chExt cx="10366692" cy="5686023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212533" y="2161299"/>
              <a:ext cx="6096000" cy="3650331"/>
              <a:chOff x="1730844" y="2779486"/>
              <a:chExt cx="6096000" cy="3810000"/>
            </a:xfrm>
          </p:grpSpPr>
          <p:sp>
            <p:nvSpPr>
              <p:cNvPr id="29" name="Shape 28"/>
              <p:cNvSpPr/>
              <p:nvPr/>
            </p:nvSpPr>
            <p:spPr>
              <a:xfrm>
                <a:off x="1730844" y="2779486"/>
                <a:ext cx="6096000" cy="3810000"/>
              </a:xfrm>
              <a:prstGeom prst="swooshArrow">
                <a:avLst>
                  <a:gd name="adj1" fmla="val 25000"/>
                  <a:gd name="adj2" fmla="val 25000"/>
                </a:avLst>
              </a:prstGeom>
              <a:blipFill rotWithShape="0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Oval 29"/>
              <p:cNvSpPr/>
              <p:nvPr/>
            </p:nvSpPr>
            <p:spPr>
              <a:xfrm>
                <a:off x="2330919" y="5486174"/>
                <a:ext cx="141287" cy="1397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Freeform 30"/>
              <p:cNvSpPr/>
              <p:nvPr/>
            </p:nvSpPr>
            <p:spPr>
              <a:xfrm>
                <a:off x="2400769" y="5556024"/>
                <a:ext cx="887412" cy="906462"/>
              </a:xfrm>
              <a:custGeom>
                <a:avLst/>
                <a:gdLst>
                  <a:gd name="connsiteX0" fmla="*/ 0 w 798576"/>
                  <a:gd name="connsiteY0" fmla="*/ 0 h 906780"/>
                  <a:gd name="connsiteX1" fmla="*/ 798576 w 798576"/>
                  <a:gd name="connsiteY1" fmla="*/ 0 h 906780"/>
                  <a:gd name="connsiteX2" fmla="*/ 798576 w 798576"/>
                  <a:gd name="connsiteY2" fmla="*/ 906780 h 906780"/>
                  <a:gd name="connsiteX3" fmla="*/ 0 w 798576"/>
                  <a:gd name="connsiteY3" fmla="*/ 906780 h 906780"/>
                  <a:gd name="connsiteX4" fmla="*/ 0 w 798576"/>
                  <a:gd name="connsiteY4" fmla="*/ 0 h 90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8576" h="906780">
                    <a:moveTo>
                      <a:pt x="0" y="0"/>
                    </a:moveTo>
                    <a:lnTo>
                      <a:pt x="798576" y="0"/>
                    </a:lnTo>
                    <a:lnTo>
                      <a:pt x="798576" y="906780"/>
                    </a:lnTo>
                    <a:lnTo>
                      <a:pt x="0" y="90678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74293" tIns="0" rIns="0" bIns="0" spcCol="1270"/>
              <a:lstStyle/>
              <a:p>
                <a:pPr defTabSz="4445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05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Marts/Cubes</a:t>
                </a: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089744" y="4755924"/>
                <a:ext cx="220662" cy="22066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Freeform 32"/>
              <p:cNvSpPr/>
              <p:nvPr/>
            </p:nvSpPr>
            <p:spPr>
              <a:xfrm>
                <a:off x="3199281" y="4865461"/>
                <a:ext cx="1012825" cy="1597025"/>
              </a:xfrm>
              <a:custGeom>
                <a:avLst/>
                <a:gdLst>
                  <a:gd name="connsiteX0" fmla="*/ 0 w 1011936"/>
                  <a:gd name="connsiteY0" fmla="*/ 0 h 1596390"/>
                  <a:gd name="connsiteX1" fmla="*/ 1011936 w 1011936"/>
                  <a:gd name="connsiteY1" fmla="*/ 0 h 1596390"/>
                  <a:gd name="connsiteX2" fmla="*/ 1011936 w 1011936"/>
                  <a:gd name="connsiteY2" fmla="*/ 1596390 h 1596390"/>
                  <a:gd name="connsiteX3" fmla="*/ 0 w 1011936"/>
                  <a:gd name="connsiteY3" fmla="*/ 1596390 h 1596390"/>
                  <a:gd name="connsiteX4" fmla="*/ 0 w 1011936"/>
                  <a:gd name="connsiteY4" fmla="*/ 0 h 1596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1936" h="1596390">
                    <a:moveTo>
                      <a:pt x="0" y="0"/>
                    </a:moveTo>
                    <a:lnTo>
                      <a:pt x="1011936" y="0"/>
                    </a:lnTo>
                    <a:lnTo>
                      <a:pt x="1011936" y="1596390"/>
                    </a:lnTo>
                    <a:lnTo>
                      <a:pt x="0" y="159639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16285" tIns="0" rIns="0" bIns="0" spcCol="1270"/>
              <a:lstStyle/>
              <a:p>
                <a:pPr defTabSz="4445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05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Reports</a:t>
                </a: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066056" y="4174899"/>
                <a:ext cx="292100" cy="2921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Freeform 34"/>
              <p:cNvSpPr/>
              <p:nvPr/>
            </p:nvSpPr>
            <p:spPr>
              <a:xfrm>
                <a:off x="4212106" y="4320949"/>
                <a:ext cx="1176338" cy="2141537"/>
              </a:xfrm>
              <a:custGeom>
                <a:avLst/>
                <a:gdLst>
                  <a:gd name="connsiteX0" fmla="*/ 0 w 1176528"/>
                  <a:gd name="connsiteY0" fmla="*/ 0 h 2141220"/>
                  <a:gd name="connsiteX1" fmla="*/ 1176528 w 1176528"/>
                  <a:gd name="connsiteY1" fmla="*/ 0 h 2141220"/>
                  <a:gd name="connsiteX2" fmla="*/ 1176528 w 1176528"/>
                  <a:gd name="connsiteY2" fmla="*/ 2141220 h 2141220"/>
                  <a:gd name="connsiteX3" fmla="*/ 0 w 1176528"/>
                  <a:gd name="connsiteY3" fmla="*/ 2141220 h 2141220"/>
                  <a:gd name="connsiteX4" fmla="*/ 0 w 1176528"/>
                  <a:gd name="connsiteY4" fmla="*/ 0 h 2141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528" h="2141220">
                    <a:moveTo>
                      <a:pt x="0" y="0"/>
                    </a:moveTo>
                    <a:lnTo>
                      <a:pt x="1176528" y="0"/>
                    </a:lnTo>
                    <a:lnTo>
                      <a:pt x="1176528" y="2141220"/>
                    </a:lnTo>
                    <a:lnTo>
                      <a:pt x="0" y="21412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5047" tIns="0" rIns="0" bIns="0" spcCol="1270"/>
              <a:lstStyle/>
              <a:p>
                <a:pPr defTabSz="4445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05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Portal/Kiosks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199531" y="3720874"/>
                <a:ext cx="377825" cy="37782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7" name="Freeform 36"/>
              <p:cNvSpPr/>
              <p:nvPr/>
            </p:nvSpPr>
            <p:spPr>
              <a:xfrm>
                <a:off x="5388444" y="3909786"/>
                <a:ext cx="1219200" cy="2552700"/>
              </a:xfrm>
              <a:custGeom>
                <a:avLst/>
                <a:gdLst>
                  <a:gd name="connsiteX0" fmla="*/ 0 w 1219200"/>
                  <a:gd name="connsiteY0" fmla="*/ 0 h 2552700"/>
                  <a:gd name="connsiteX1" fmla="*/ 1219200 w 1219200"/>
                  <a:gd name="connsiteY1" fmla="*/ 0 h 2552700"/>
                  <a:gd name="connsiteX2" fmla="*/ 1219200 w 1219200"/>
                  <a:gd name="connsiteY2" fmla="*/ 2552700 h 2552700"/>
                  <a:gd name="connsiteX3" fmla="*/ 0 w 1219200"/>
                  <a:gd name="connsiteY3" fmla="*/ 2552700 h 2552700"/>
                  <a:gd name="connsiteX4" fmla="*/ 0 w 1219200"/>
                  <a:gd name="connsiteY4" fmla="*/ 0 h 255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" h="2552700">
                    <a:moveTo>
                      <a:pt x="0" y="0"/>
                    </a:moveTo>
                    <a:lnTo>
                      <a:pt x="1219200" y="0"/>
                    </a:lnTo>
                    <a:lnTo>
                      <a:pt x="1219200" y="2552700"/>
                    </a:lnTo>
                    <a:lnTo>
                      <a:pt x="0" y="25527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200269" tIns="0" rIns="0" bIns="0" spcCol="1270"/>
              <a:lstStyle/>
              <a:p>
                <a:pPr defTabSz="4445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05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Biz Apps</a:t>
                </a: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366344" y="3417661"/>
                <a:ext cx="482600" cy="481013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Freeform 38"/>
              <p:cNvSpPr/>
              <p:nvPr/>
            </p:nvSpPr>
            <p:spPr>
              <a:xfrm>
                <a:off x="6607644" y="3658961"/>
                <a:ext cx="1219200" cy="2803525"/>
              </a:xfrm>
              <a:custGeom>
                <a:avLst/>
                <a:gdLst>
                  <a:gd name="connsiteX0" fmla="*/ 0 w 1219200"/>
                  <a:gd name="connsiteY0" fmla="*/ 0 h 2804160"/>
                  <a:gd name="connsiteX1" fmla="*/ 1219200 w 1219200"/>
                  <a:gd name="connsiteY1" fmla="*/ 0 h 2804160"/>
                  <a:gd name="connsiteX2" fmla="*/ 1219200 w 1219200"/>
                  <a:gd name="connsiteY2" fmla="*/ 2804160 h 2804160"/>
                  <a:gd name="connsiteX3" fmla="*/ 0 w 1219200"/>
                  <a:gd name="connsiteY3" fmla="*/ 2804160 h 2804160"/>
                  <a:gd name="connsiteX4" fmla="*/ 0 w 1219200"/>
                  <a:gd name="connsiteY4" fmla="*/ 0 h 2804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" h="2804160">
                    <a:moveTo>
                      <a:pt x="0" y="0"/>
                    </a:moveTo>
                    <a:lnTo>
                      <a:pt x="1219200" y="0"/>
                    </a:lnTo>
                    <a:lnTo>
                      <a:pt x="1219200" y="2804160"/>
                    </a:lnTo>
                    <a:lnTo>
                      <a:pt x="0" y="280416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255181" tIns="0" rIns="0" bIns="0" spcCol="1270"/>
              <a:lstStyle/>
              <a:p>
                <a:pPr defTabSz="4445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05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Dashboards</a:t>
                </a:r>
              </a:p>
            </p:txBody>
          </p:sp>
          <p:grpSp>
            <p:nvGrpSpPr>
              <p:cNvPr id="40" name="Group 6"/>
              <p:cNvGrpSpPr>
                <a:grpSpLocks/>
              </p:cNvGrpSpPr>
              <p:nvPr/>
            </p:nvGrpSpPr>
            <p:grpSpPr bwMode="auto">
              <a:xfrm>
                <a:off x="1828800" y="5105400"/>
                <a:ext cx="533400" cy="381000"/>
                <a:chOff x="0" y="0"/>
                <a:chExt cx="565150" cy="400048"/>
              </a:xfrm>
            </p:grpSpPr>
            <p:pic>
              <p:nvPicPr>
                <p:cNvPr id="46" name="Picture 15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86" y="0"/>
                  <a:ext cx="449092" cy="37171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prstShdw prst="shdw17" dist="17961" dir="2700000">
                    <a:srgbClr val="2F4D71"/>
                  </a:prst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" name="Cube 16"/>
                <p:cNvSpPr>
                  <a:spLocks noChangeArrowheads="1"/>
                </p:cNvSpPr>
                <p:nvPr/>
              </p:nvSpPr>
              <p:spPr bwMode="auto">
                <a:xfrm>
                  <a:off x="38686" y="0"/>
                  <a:ext cx="80736" cy="85011"/>
                </a:xfrm>
                <a:prstGeom prst="cube">
                  <a:avLst>
                    <a:gd name="adj" fmla="val 25000"/>
                  </a:avLst>
                </a:prstGeom>
                <a:solidFill>
                  <a:srgbClr val="339933">
                    <a:alpha val="47842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 sz="2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8" name="Cube 17"/>
                <p:cNvSpPr>
                  <a:spLocks noChangeArrowheads="1"/>
                </p:cNvSpPr>
                <p:nvPr/>
              </p:nvSpPr>
              <p:spPr bwMode="auto">
                <a:xfrm>
                  <a:off x="425545" y="0"/>
                  <a:ext cx="139605" cy="105014"/>
                </a:xfrm>
                <a:prstGeom prst="cube">
                  <a:avLst>
                    <a:gd name="adj" fmla="val 25000"/>
                  </a:avLst>
                </a:prstGeom>
                <a:solidFill>
                  <a:srgbClr val="339933">
                    <a:alpha val="47842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 sz="2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9" name="Can 18"/>
                <p:cNvSpPr>
                  <a:spLocks noChangeArrowheads="1"/>
                </p:cNvSpPr>
                <p:nvPr/>
              </p:nvSpPr>
              <p:spPr bwMode="auto">
                <a:xfrm>
                  <a:off x="0" y="333373"/>
                  <a:ext cx="139488" cy="66675"/>
                </a:xfrm>
                <a:prstGeom prst="can">
                  <a:avLst>
                    <a:gd name="adj" fmla="val 25000"/>
                  </a:avLst>
                </a:prstGeom>
                <a:solidFill>
                  <a:srgbClr val="FFCC99">
                    <a:alpha val="67842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 sz="2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0" name="Can 19"/>
                <p:cNvSpPr>
                  <a:spLocks noChangeArrowheads="1"/>
                </p:cNvSpPr>
                <p:nvPr/>
              </p:nvSpPr>
              <p:spPr bwMode="auto">
                <a:xfrm>
                  <a:off x="419100" y="333373"/>
                  <a:ext cx="139488" cy="66675"/>
                </a:xfrm>
                <a:prstGeom prst="can">
                  <a:avLst>
                    <a:gd name="adj" fmla="val 25000"/>
                  </a:avLst>
                </a:prstGeom>
                <a:solidFill>
                  <a:srgbClr val="FFCC99">
                    <a:alpha val="67842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 sz="2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41" name="Picture 7" descr="bs00876_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73375" y="4724400"/>
                <a:ext cx="31432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Picture 8" descr="C:\Documents and Settings\vraviral01\Local Settings\Temporary Internet Files\Content.IE5\C9EBW1Q7\MC900441338[1]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3975" y="419100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1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3175" y="3733800"/>
                <a:ext cx="314325" cy="381000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2F4D71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TextBox 54"/>
              <p:cNvSpPr txBox="1">
                <a:spLocks noChangeArrowheads="1"/>
              </p:cNvSpPr>
              <p:nvPr/>
            </p:nvSpPr>
            <p:spPr bwMode="auto">
              <a:xfrm rot="20211267">
                <a:off x="3273899" y="4854487"/>
                <a:ext cx="1838965" cy="430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altLang="en-US" sz="2000" b="1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BI &amp; Analyses</a:t>
                </a:r>
              </a:p>
            </p:txBody>
          </p:sp>
          <p:pic>
            <p:nvPicPr>
              <p:cNvPr id="45" name="Picture 9" descr="lg_dashboards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8575" y="3505200"/>
                <a:ext cx="40957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AutoShape 2"/>
            <p:cNvSpPr>
              <a:spLocks noChangeArrowheads="1"/>
            </p:cNvSpPr>
            <p:nvPr/>
          </p:nvSpPr>
          <p:spPr bwMode="auto">
            <a:xfrm>
              <a:off x="987108" y="5424951"/>
              <a:ext cx="914400" cy="559717"/>
            </a:xfrm>
            <a:prstGeom prst="can">
              <a:avLst>
                <a:gd name="adj" fmla="val 14306"/>
              </a:avLst>
            </a:prstGeom>
            <a:solidFill>
              <a:srgbClr val="FF9900"/>
            </a:solidFill>
            <a:ln w="12700">
              <a:solidFill>
                <a:srgbClr val="005E8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EDW</a:t>
              </a:r>
            </a:p>
          </p:txBody>
        </p:sp>
        <p:grpSp>
          <p:nvGrpSpPr>
            <p:cNvPr id="10" name="Group 224"/>
            <p:cNvGrpSpPr>
              <a:grpSpLocks/>
            </p:cNvGrpSpPr>
            <p:nvPr/>
          </p:nvGrpSpPr>
          <p:grpSpPr bwMode="auto">
            <a:xfrm>
              <a:off x="1991995" y="5281350"/>
              <a:ext cx="1447800" cy="875817"/>
              <a:chOff x="6629400" y="5264492"/>
              <a:chExt cx="2199113" cy="1465949"/>
            </a:xfrm>
          </p:grpSpPr>
          <p:sp>
            <p:nvSpPr>
              <p:cNvPr id="24" name="Flowchart: Multidocument 60"/>
              <p:cNvSpPr>
                <a:spLocks noChangeArrowheads="1"/>
              </p:cNvSpPr>
              <p:nvPr/>
            </p:nvSpPr>
            <p:spPr bwMode="auto">
              <a:xfrm>
                <a:off x="6629400" y="5340692"/>
                <a:ext cx="685800" cy="533400"/>
              </a:xfrm>
              <a:prstGeom prst="flowChartMultidocumen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hangingPunct="0"/>
                <a:endParaRPr lang="en-US" altLang="en-US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Flowchart: Multidocument 61"/>
              <p:cNvSpPr>
                <a:spLocks noChangeArrowheads="1"/>
              </p:cNvSpPr>
              <p:nvPr/>
            </p:nvSpPr>
            <p:spPr bwMode="auto">
              <a:xfrm>
                <a:off x="7315200" y="5264492"/>
                <a:ext cx="685800" cy="533400"/>
              </a:xfrm>
              <a:prstGeom prst="flowChartMultidocumen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hangingPunct="0"/>
                <a:endParaRPr lang="en-US" altLang="en-US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Flowchart: Multidocument 62"/>
              <p:cNvSpPr>
                <a:spLocks noChangeArrowheads="1"/>
              </p:cNvSpPr>
              <p:nvPr/>
            </p:nvSpPr>
            <p:spPr bwMode="auto">
              <a:xfrm>
                <a:off x="7772400" y="5416892"/>
                <a:ext cx="685800" cy="533400"/>
              </a:xfrm>
              <a:prstGeom prst="flowChartMultidocumen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hangingPunct="0"/>
                <a:endParaRPr lang="en-US" altLang="en-US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Flowchart: Multidocument 63"/>
              <p:cNvSpPr>
                <a:spLocks noChangeArrowheads="1"/>
              </p:cNvSpPr>
              <p:nvPr/>
            </p:nvSpPr>
            <p:spPr bwMode="auto">
              <a:xfrm>
                <a:off x="7010400" y="5569292"/>
                <a:ext cx="685800" cy="533400"/>
              </a:xfrm>
              <a:prstGeom prst="flowChartMultidocumen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hangingPunct="0"/>
                <a:endParaRPr lang="en-US" altLang="en-US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Text Box 290"/>
              <p:cNvSpPr txBox="1">
                <a:spLocks noChangeArrowheads="1"/>
              </p:cNvSpPr>
              <p:nvPr/>
            </p:nvSpPr>
            <p:spPr bwMode="auto">
              <a:xfrm>
                <a:off x="6705599" y="5721692"/>
                <a:ext cx="2122914" cy="1008749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 eaLnBrk="0" fontAlgn="auto" hangingPunct="0">
                  <a:spcBef>
                    <a:spcPct val="5000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r>
                  <a:rPr lang="en-US" sz="1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Unstructured Big Data</a:t>
                </a:r>
                <a:endParaRPr lang="en-US" sz="1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864995" y="492369"/>
              <a:ext cx="6898005" cy="3893686"/>
              <a:chOff x="2645244" y="914400"/>
              <a:chExt cx="6096000" cy="4064000"/>
            </a:xfrm>
          </p:grpSpPr>
          <p:graphicFrame>
            <p:nvGraphicFramePr>
              <p:cNvPr id="17" name="Diagram 16"/>
              <p:cNvGraphicFramePr/>
              <p:nvPr/>
            </p:nvGraphicFramePr>
            <p:xfrm>
              <a:off x="2645244" y="914400"/>
              <a:ext cx="60960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  <p:pic>
            <p:nvPicPr>
              <p:cNvPr id="18" name="Picture 10" descr="C:\Documents and Settings\vraviral01\Local Settings\Temporary Internet Files\Content.IE5\09ERKHQ3\MC900048213[1].wmf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5775" y="4114800"/>
                <a:ext cx="523875" cy="2762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11" descr="http://t0.gstatic.com/images?q=tbn:ANd9GcQFaF_o5LPpR2xvTFRnxwYNmGSqGflASR4XDrqaA5_9nkbVh_AGM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2175" y="2438400"/>
                <a:ext cx="533400" cy="42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12" descr="http://t2.gstatic.com/images?q=tbn:ANd9GcQXspgbRUqt1Xd8DyFY3fma_I7JrEUatK5aMgYYCvHfvwC2dYRo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3975" y="3124200"/>
                <a:ext cx="304800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13" descr="j0078745[1]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9175" y="1600200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5" descr="C:\Documents and Settings\vraviral01\Local Settings\Temporary Internet Files\Content.IE5\AV8W6IV8\MC900389764[1].wmf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49975" y="2057400"/>
                <a:ext cx="3810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TextBox 53"/>
              <p:cNvSpPr txBox="1">
                <a:spLocks noChangeArrowheads="1"/>
              </p:cNvSpPr>
              <p:nvPr/>
            </p:nvSpPr>
            <p:spPr bwMode="auto">
              <a:xfrm rot="20211267">
                <a:off x="3696539" y="1714855"/>
                <a:ext cx="3208889" cy="430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altLang="en-US" sz="2000" b="1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Decision Support &amp; Strategy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857499" y="2361910"/>
              <a:ext cx="5496301" cy="3816482"/>
              <a:chOff x="3999145" y="2963139"/>
              <a:chExt cx="5506196" cy="381648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999145" y="2963139"/>
                <a:ext cx="5506196" cy="3816482"/>
                <a:chOff x="6261942" y="2161299"/>
                <a:chExt cx="5506196" cy="3816482"/>
              </a:xfrm>
            </p:grpSpPr>
            <p:sp>
              <p:nvSpPr>
                <p:cNvPr id="15" name="TextBox 232"/>
                <p:cNvSpPr txBox="1">
                  <a:spLocks noChangeArrowheads="1"/>
                </p:cNvSpPr>
                <p:nvPr/>
              </p:nvSpPr>
              <p:spPr bwMode="auto">
                <a:xfrm>
                  <a:off x="6261942" y="4389684"/>
                  <a:ext cx="5506196" cy="380633"/>
                </a:xfrm>
                <a:prstGeom prst="rect">
                  <a:avLst/>
                </a:prstGeom>
                <a:solidFill>
                  <a:srgbClr val="CC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r>
                    <a:rPr lang="en-US" altLang="en-US" b="1" dirty="0">
                      <a:solidFill>
                        <a:srgbClr val="FFC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Integrated                                                  Analytics</a:t>
                  </a:r>
                </a:p>
              </p:txBody>
            </p:sp>
            <p:graphicFrame>
              <p:nvGraphicFramePr>
                <p:cNvPr id="16" name="Diagram 15"/>
                <p:cNvGraphicFramePr/>
                <p:nvPr>
                  <p:extLst>
                    <p:ext uri="{D42A27DB-BD31-4B8C-83A1-F6EECF244321}">
                      <p14:modId xmlns:p14="http://schemas.microsoft.com/office/powerpoint/2010/main" val="1385808983"/>
                    </p:ext>
                  </p:extLst>
                </p:nvPr>
              </p:nvGraphicFramePr>
              <p:xfrm>
                <a:off x="6775133" y="2161299"/>
                <a:ext cx="4578667" cy="381648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8" r:lo="rId19" r:qs="rId20" r:cs="rId21"/>
                </a:graphicData>
              </a:graphic>
            </p:graphicFrame>
          </p:grpSp>
          <p:graphicFrame>
            <p:nvGraphicFramePr>
              <p:cNvPr id="14" name="Diagram 13"/>
              <p:cNvGraphicFramePr/>
              <p:nvPr>
                <p:extLst>
                  <p:ext uri="{D42A27DB-BD31-4B8C-83A1-F6EECF244321}">
                    <p14:modId xmlns:p14="http://schemas.microsoft.com/office/powerpoint/2010/main" val="1810304181"/>
                  </p:ext>
                </p:extLst>
              </p:nvPr>
            </p:nvGraphicFramePr>
            <p:xfrm>
              <a:off x="5639038" y="4065403"/>
              <a:ext cx="2003166" cy="16697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3" r:lo="rId24" r:qs="rId25" r:cs="rId26"/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4127498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AI/ML Initiatives for Step 7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3/11/2024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8200" y="901340"/>
            <a:ext cx="10515600" cy="5245288"/>
            <a:chOff x="838200" y="901340"/>
            <a:chExt cx="10477500" cy="5245288"/>
          </a:xfrm>
        </p:grpSpPr>
        <p:grpSp>
          <p:nvGrpSpPr>
            <p:cNvPr id="54" name="Google Shape;109;p16"/>
            <p:cNvGrpSpPr>
              <a:grpSpLocks noChangeAspect="1"/>
            </p:cNvGrpSpPr>
            <p:nvPr/>
          </p:nvGrpSpPr>
          <p:grpSpPr>
            <a:xfrm>
              <a:off x="1619968" y="901340"/>
              <a:ext cx="9004236" cy="5245288"/>
              <a:chOff x="1654909" y="-1"/>
              <a:chExt cx="17921288" cy="10056895"/>
            </a:xfrm>
          </p:grpSpPr>
          <p:grpSp>
            <p:nvGrpSpPr>
              <p:cNvPr id="55" name="Google Shape;110;p16"/>
              <p:cNvGrpSpPr/>
              <p:nvPr/>
            </p:nvGrpSpPr>
            <p:grpSpPr>
              <a:xfrm>
                <a:off x="4343470" y="-1"/>
                <a:ext cx="12414395" cy="10056895"/>
                <a:chOff x="-1" y="-1"/>
                <a:chExt cx="12414393" cy="10056894"/>
              </a:xfrm>
            </p:grpSpPr>
            <p:sp>
              <p:nvSpPr>
                <p:cNvPr id="59" name="Google Shape;111;p16"/>
                <p:cNvSpPr/>
                <p:nvPr/>
              </p:nvSpPr>
              <p:spPr>
                <a:xfrm>
                  <a:off x="4516039" y="6128208"/>
                  <a:ext cx="3399350" cy="3399350"/>
                </a:xfrm>
                <a:prstGeom prst="ellipse">
                  <a:avLst/>
                </a:prstGeom>
                <a:solidFill>
                  <a:srgbClr val="CFCDD0">
                    <a:alpha val="17647"/>
                  </a:srgbClr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0" name="Google Shape;112;p16"/>
                <p:cNvSpPr/>
                <p:nvPr/>
              </p:nvSpPr>
              <p:spPr>
                <a:xfrm>
                  <a:off x="2012472" y="436513"/>
                  <a:ext cx="2792080" cy="2792079"/>
                </a:xfrm>
                <a:prstGeom prst="ellipse">
                  <a:avLst/>
                </a:prstGeom>
                <a:solidFill>
                  <a:schemeClr val="accent1">
                    <a:alpha val="26666"/>
                  </a:schemeClr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1" name="Google Shape;113;p16"/>
                <p:cNvSpPr/>
                <p:nvPr/>
              </p:nvSpPr>
              <p:spPr>
                <a:xfrm>
                  <a:off x="2345785" y="769826"/>
                  <a:ext cx="2125454" cy="212545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2" name="Google Shape;114;p16"/>
                <p:cNvSpPr/>
                <p:nvPr/>
              </p:nvSpPr>
              <p:spPr>
                <a:xfrm>
                  <a:off x="7622539" y="436513"/>
                  <a:ext cx="2792079" cy="2792079"/>
                </a:xfrm>
                <a:prstGeom prst="ellipse">
                  <a:avLst/>
                </a:prstGeom>
                <a:solidFill>
                  <a:schemeClr val="accent3">
                    <a:alpha val="33333"/>
                  </a:schemeClr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3" name="Google Shape;115;p16"/>
                <p:cNvSpPr/>
                <p:nvPr/>
              </p:nvSpPr>
              <p:spPr>
                <a:xfrm>
                  <a:off x="7955853" y="769826"/>
                  <a:ext cx="2125454" cy="2125453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4" name="Google Shape;116;p16"/>
                <p:cNvSpPr/>
                <p:nvPr/>
              </p:nvSpPr>
              <p:spPr>
                <a:xfrm>
                  <a:off x="9210039" y="3128913"/>
                  <a:ext cx="2792079" cy="2792079"/>
                </a:xfrm>
                <a:prstGeom prst="ellipse">
                  <a:avLst/>
                </a:prstGeom>
                <a:solidFill>
                  <a:schemeClr val="accent3">
                    <a:alpha val="33333"/>
                  </a:schemeClr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5" name="Google Shape;117;p16"/>
                <p:cNvSpPr/>
                <p:nvPr/>
              </p:nvSpPr>
              <p:spPr>
                <a:xfrm>
                  <a:off x="9543352" y="3462226"/>
                  <a:ext cx="2125453" cy="2125454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6" name="Google Shape;118;p16"/>
                <p:cNvSpPr/>
                <p:nvPr/>
              </p:nvSpPr>
              <p:spPr>
                <a:xfrm>
                  <a:off x="374173" y="3128913"/>
                  <a:ext cx="2792079" cy="2792079"/>
                </a:xfrm>
                <a:prstGeom prst="ellipse">
                  <a:avLst/>
                </a:prstGeom>
                <a:solidFill>
                  <a:schemeClr val="accent1">
                    <a:alpha val="26666"/>
                  </a:schemeClr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7" name="Google Shape;119;p16"/>
                <p:cNvSpPr/>
                <p:nvPr/>
              </p:nvSpPr>
              <p:spPr>
                <a:xfrm>
                  <a:off x="707486" y="3462226"/>
                  <a:ext cx="2125454" cy="212545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8" name="Google Shape;120;p16"/>
                <p:cNvSpPr/>
                <p:nvPr/>
              </p:nvSpPr>
              <p:spPr>
                <a:xfrm>
                  <a:off x="2469652" y="1302509"/>
                  <a:ext cx="7480923" cy="6664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" h="20746" extrusionOk="0">
                      <a:moveTo>
                        <a:pt x="10144" y="0"/>
                      </a:moveTo>
                      <a:cubicBezTo>
                        <a:pt x="7155" y="23"/>
                        <a:pt x="5473" y="3959"/>
                        <a:pt x="7287" y="6688"/>
                      </a:cubicBezTo>
                      <a:cubicBezTo>
                        <a:pt x="7994" y="7797"/>
                        <a:pt x="8094" y="9269"/>
                        <a:pt x="7544" y="10489"/>
                      </a:cubicBezTo>
                      <a:cubicBezTo>
                        <a:pt x="6919" y="11879"/>
                        <a:pt x="5595" y="12660"/>
                        <a:pt x="4247" y="12435"/>
                      </a:cubicBezTo>
                      <a:cubicBezTo>
                        <a:pt x="1186" y="11835"/>
                        <a:pt x="-1074" y="15646"/>
                        <a:pt x="532" y="18699"/>
                      </a:cubicBezTo>
                      <a:cubicBezTo>
                        <a:pt x="1258" y="20078"/>
                        <a:pt x="2505" y="20719"/>
                        <a:pt x="3725" y="20673"/>
                      </a:cubicBezTo>
                      <a:cubicBezTo>
                        <a:pt x="4966" y="20626"/>
                        <a:pt x="6187" y="19870"/>
                        <a:pt x="6846" y="18416"/>
                      </a:cubicBezTo>
                      <a:cubicBezTo>
                        <a:pt x="7482" y="16981"/>
                        <a:pt x="8765" y="16078"/>
                        <a:pt x="10167" y="16077"/>
                      </a:cubicBezTo>
                      <a:cubicBezTo>
                        <a:pt x="11544" y="16077"/>
                        <a:pt x="12810" y="16951"/>
                        <a:pt x="13455" y="18349"/>
                      </a:cubicBezTo>
                      <a:cubicBezTo>
                        <a:pt x="14489" y="21000"/>
                        <a:pt x="17537" y="21578"/>
                        <a:pt x="19258" y="19450"/>
                      </a:cubicBezTo>
                      <a:cubicBezTo>
                        <a:pt x="20411" y="18024"/>
                        <a:pt x="20526" y="16151"/>
                        <a:pt x="19893" y="14675"/>
                      </a:cubicBezTo>
                      <a:cubicBezTo>
                        <a:pt x="19247" y="13167"/>
                        <a:pt x="17833" y="12114"/>
                        <a:pt x="16127" y="12397"/>
                      </a:cubicBezTo>
                      <a:cubicBezTo>
                        <a:pt x="14816" y="12650"/>
                        <a:pt x="13507" y="11935"/>
                        <a:pt x="12848" y="10609"/>
                      </a:cubicBezTo>
                      <a:cubicBezTo>
                        <a:pt x="12217" y="9339"/>
                        <a:pt x="12313" y="7758"/>
                        <a:pt x="13090" y="6600"/>
                      </a:cubicBezTo>
                      <a:cubicBezTo>
                        <a:pt x="14838" y="3845"/>
                        <a:pt x="13112" y="-22"/>
                        <a:pt x="10144" y="0"/>
                      </a:cubicBezTo>
                      <a:close/>
                      <a:moveTo>
                        <a:pt x="10163" y="1129"/>
                      </a:moveTo>
                      <a:cubicBezTo>
                        <a:pt x="12297" y="1115"/>
                        <a:pt x="13552" y="3875"/>
                        <a:pt x="12323" y="5879"/>
                      </a:cubicBezTo>
                      <a:cubicBezTo>
                        <a:pt x="11201" y="7525"/>
                        <a:pt x="11138" y="9817"/>
                        <a:pt x="12167" y="11542"/>
                      </a:cubicBezTo>
                      <a:cubicBezTo>
                        <a:pt x="13106" y="13115"/>
                        <a:pt x="14774" y="13890"/>
                        <a:pt x="16401" y="13509"/>
                      </a:cubicBezTo>
                      <a:cubicBezTo>
                        <a:pt x="18578" y="13271"/>
                        <a:pt x="20056" y="15992"/>
                        <a:pt x="18913" y="18134"/>
                      </a:cubicBezTo>
                      <a:cubicBezTo>
                        <a:pt x="17830" y="20165"/>
                        <a:pt x="15219" y="20011"/>
                        <a:pt x="14323" y="17863"/>
                      </a:cubicBezTo>
                      <a:cubicBezTo>
                        <a:pt x="13524" y="16078"/>
                        <a:pt x="11927" y="14954"/>
                        <a:pt x="10181" y="14947"/>
                      </a:cubicBezTo>
                      <a:cubicBezTo>
                        <a:pt x="8407" y="14939"/>
                        <a:pt x="6781" y="16083"/>
                        <a:pt x="5981" y="17902"/>
                      </a:cubicBezTo>
                      <a:cubicBezTo>
                        <a:pt x="5532" y="18869"/>
                        <a:pt x="4734" y="19423"/>
                        <a:pt x="3891" y="19532"/>
                      </a:cubicBezTo>
                      <a:cubicBezTo>
                        <a:pt x="3062" y="19639"/>
                        <a:pt x="2181" y="19315"/>
                        <a:pt x="1583" y="18478"/>
                      </a:cubicBezTo>
                      <a:cubicBezTo>
                        <a:pt x="823" y="17413"/>
                        <a:pt x="821" y="16070"/>
                        <a:pt x="1328" y="15046"/>
                      </a:cubicBezTo>
                      <a:cubicBezTo>
                        <a:pt x="1840" y="14014"/>
                        <a:pt x="2858" y="13326"/>
                        <a:pt x="4050" y="13546"/>
                      </a:cubicBezTo>
                      <a:cubicBezTo>
                        <a:pt x="5563" y="13839"/>
                        <a:pt x="7095" y="13145"/>
                        <a:pt x="8025" y="11742"/>
                      </a:cubicBezTo>
                      <a:cubicBezTo>
                        <a:pt x="9162" y="10028"/>
                        <a:pt x="9175" y="7657"/>
                        <a:pt x="8058" y="5926"/>
                      </a:cubicBezTo>
                      <a:cubicBezTo>
                        <a:pt x="6795" y="3939"/>
                        <a:pt x="8022" y="1144"/>
                        <a:pt x="10163" y="112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12780000" scaled="0"/>
                </a:gra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EFCFF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grpSp>
              <p:nvGrpSpPr>
                <p:cNvPr id="69" name="Google Shape;121;p16"/>
                <p:cNvGrpSpPr/>
                <p:nvPr/>
              </p:nvGrpSpPr>
              <p:grpSpPr>
                <a:xfrm>
                  <a:off x="4047065" y="330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37" name="Google Shape;122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38" name="Google Shape;123;p16"/>
                  <p:cNvSpPr txBox="1"/>
                  <p:nvPr/>
                </p:nvSpPr>
                <p:spPr>
                  <a:xfrm>
                    <a:off x="78012" y="7024"/>
                    <a:ext cx="383291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01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0" name="Google Shape;124;p16"/>
                <p:cNvGrpSpPr/>
                <p:nvPr/>
              </p:nvGrpSpPr>
              <p:grpSpPr>
                <a:xfrm>
                  <a:off x="2700865" y="-1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35" name="Google Shape;125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36" name="Google Shape;126;p16"/>
                  <p:cNvSpPr txBox="1"/>
                  <p:nvPr/>
                </p:nvSpPr>
                <p:spPr>
                  <a:xfrm>
                    <a:off x="70281" y="7024"/>
                    <a:ext cx="398753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02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1" name="Google Shape;127;p16"/>
                <p:cNvGrpSpPr/>
                <p:nvPr/>
              </p:nvGrpSpPr>
              <p:grpSpPr>
                <a:xfrm>
                  <a:off x="1693332" y="7196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33" name="Google Shape;128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34" name="Google Shape;129;p16"/>
                  <p:cNvSpPr txBox="1"/>
                  <p:nvPr/>
                </p:nvSpPr>
                <p:spPr>
                  <a:xfrm>
                    <a:off x="83166" y="7024"/>
                    <a:ext cx="372983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03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2" name="Google Shape;130;p16"/>
                <p:cNvGrpSpPr/>
                <p:nvPr/>
              </p:nvGrpSpPr>
              <p:grpSpPr>
                <a:xfrm>
                  <a:off x="1515532" y="1981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31" name="Google Shape;131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32" name="Google Shape;132;p16"/>
                  <p:cNvSpPr txBox="1"/>
                  <p:nvPr/>
                </p:nvSpPr>
                <p:spPr>
                  <a:xfrm>
                    <a:off x="90895" y="7024"/>
                    <a:ext cx="357525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04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3" name="Google Shape;133;p16"/>
                <p:cNvGrpSpPr/>
                <p:nvPr/>
              </p:nvGrpSpPr>
              <p:grpSpPr>
                <a:xfrm>
                  <a:off x="7622538" y="330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29" name="Google Shape;134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30" name="Google Shape;135;p16"/>
                  <p:cNvSpPr txBox="1"/>
                  <p:nvPr/>
                </p:nvSpPr>
                <p:spPr>
                  <a:xfrm>
                    <a:off x="62093" y="7001"/>
                    <a:ext cx="415200" cy="381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08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4" name="Google Shape;136;p16"/>
                <p:cNvGrpSpPr/>
                <p:nvPr/>
              </p:nvGrpSpPr>
              <p:grpSpPr>
                <a:xfrm>
                  <a:off x="8983131" y="-1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27" name="Google Shape;137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28" name="Google Shape;138;p16"/>
                  <p:cNvSpPr txBox="1"/>
                  <p:nvPr/>
                </p:nvSpPr>
                <p:spPr>
                  <a:xfrm>
                    <a:off x="84271" y="7024"/>
                    <a:ext cx="370773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09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5" name="Google Shape;139;p16"/>
                <p:cNvGrpSpPr/>
                <p:nvPr/>
              </p:nvGrpSpPr>
              <p:grpSpPr>
                <a:xfrm>
                  <a:off x="10076901" y="7196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25" name="Google Shape;140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26" name="Google Shape;141;p16"/>
                  <p:cNvSpPr txBox="1"/>
                  <p:nvPr/>
                </p:nvSpPr>
                <p:spPr>
                  <a:xfrm>
                    <a:off x="104614" y="7025"/>
                    <a:ext cx="474744" cy="45685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10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6" name="Google Shape;142;p16"/>
                <p:cNvGrpSpPr/>
                <p:nvPr/>
              </p:nvGrpSpPr>
              <p:grpSpPr>
                <a:xfrm>
                  <a:off x="10215350" y="1981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23" name="Google Shape;143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24" name="Google Shape;144;p16"/>
                  <p:cNvSpPr txBox="1"/>
                  <p:nvPr/>
                </p:nvSpPr>
                <p:spPr>
                  <a:xfrm>
                    <a:off x="69467" y="7025"/>
                    <a:ext cx="471076" cy="381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11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7" name="Google Shape;145;p16"/>
                <p:cNvGrpSpPr/>
                <p:nvPr/>
              </p:nvGrpSpPr>
              <p:grpSpPr>
                <a:xfrm>
                  <a:off x="-1" y="36660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21" name="Google Shape;146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22" name="Google Shape;147;p16"/>
                  <p:cNvSpPr txBox="1"/>
                  <p:nvPr/>
                </p:nvSpPr>
                <p:spPr>
                  <a:xfrm>
                    <a:off x="86110" y="7024"/>
                    <a:ext cx="367095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05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8" name="Google Shape;148;p16"/>
                <p:cNvGrpSpPr/>
                <p:nvPr/>
              </p:nvGrpSpPr>
              <p:grpSpPr>
                <a:xfrm>
                  <a:off x="11763964" y="36660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19" name="Google Shape;149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20" name="Google Shape;150;p16"/>
                  <p:cNvSpPr txBox="1"/>
                  <p:nvPr/>
                </p:nvSpPr>
                <p:spPr>
                  <a:xfrm>
                    <a:off x="82148" y="7024"/>
                    <a:ext cx="375019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13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9" name="Google Shape;151;p16"/>
                <p:cNvGrpSpPr/>
                <p:nvPr/>
              </p:nvGrpSpPr>
              <p:grpSpPr>
                <a:xfrm>
                  <a:off x="25399" y="48767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17" name="Google Shape;152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18" name="Google Shape;153;p16"/>
                  <p:cNvSpPr txBox="1"/>
                  <p:nvPr/>
                </p:nvSpPr>
                <p:spPr>
                  <a:xfrm>
                    <a:off x="85005" y="7024"/>
                    <a:ext cx="369305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06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0" name="Google Shape;154;p16"/>
                <p:cNvGrpSpPr/>
                <p:nvPr/>
              </p:nvGrpSpPr>
              <p:grpSpPr>
                <a:xfrm>
                  <a:off x="11725864" y="48767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15" name="Google Shape;155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16" name="Google Shape;156;p16"/>
                  <p:cNvSpPr txBox="1"/>
                  <p:nvPr/>
                </p:nvSpPr>
                <p:spPr>
                  <a:xfrm>
                    <a:off x="15565" y="7025"/>
                    <a:ext cx="456952" cy="401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14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1" name="Google Shape;157;p16"/>
                <p:cNvGrpSpPr/>
                <p:nvPr/>
              </p:nvGrpSpPr>
              <p:grpSpPr>
                <a:xfrm>
                  <a:off x="863598" y="5664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13" name="Google Shape;158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14" name="Google Shape;159;p16"/>
                  <p:cNvSpPr txBox="1"/>
                  <p:nvPr/>
                </p:nvSpPr>
                <p:spPr>
                  <a:xfrm>
                    <a:off x="88317" y="7024"/>
                    <a:ext cx="362681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07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2" name="Google Shape;160;p16"/>
                <p:cNvGrpSpPr/>
                <p:nvPr/>
              </p:nvGrpSpPr>
              <p:grpSpPr>
                <a:xfrm>
                  <a:off x="10913064" y="5664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11" name="Google Shape;161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12" name="Google Shape;162;p16"/>
                  <p:cNvSpPr txBox="1"/>
                  <p:nvPr/>
                </p:nvSpPr>
                <p:spPr>
                  <a:xfrm>
                    <a:off x="24400" y="7023"/>
                    <a:ext cx="429219" cy="4143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15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3" name="Google Shape;163;p16"/>
                <p:cNvGrpSpPr/>
                <p:nvPr/>
              </p:nvGrpSpPr>
              <p:grpSpPr>
                <a:xfrm>
                  <a:off x="10976564" y="27770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09" name="Google Shape;164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10" name="Google Shape;165;p16"/>
                  <p:cNvSpPr txBox="1"/>
                  <p:nvPr/>
                </p:nvSpPr>
                <p:spPr>
                  <a:xfrm>
                    <a:off x="89879" y="7024"/>
                    <a:ext cx="359557" cy="3847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12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4" name="Google Shape;166;p16"/>
                <p:cNvGrpSpPr/>
                <p:nvPr/>
              </p:nvGrpSpPr>
              <p:grpSpPr>
                <a:xfrm>
                  <a:off x="4177831" y="8187265"/>
                  <a:ext cx="650429" cy="650428"/>
                  <a:chOff x="-55557" y="-118964"/>
                  <a:chExt cx="650427" cy="650427"/>
                </a:xfrm>
              </p:grpSpPr>
              <p:sp>
                <p:nvSpPr>
                  <p:cNvPr id="107" name="Google Shape;167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08" name="Google Shape;168;p16"/>
                  <p:cNvSpPr txBox="1"/>
                  <p:nvPr/>
                </p:nvSpPr>
                <p:spPr>
                  <a:xfrm>
                    <a:off x="-2577" y="7025"/>
                    <a:ext cx="520621" cy="4278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16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5" name="Google Shape;169;p16"/>
                <p:cNvGrpSpPr/>
                <p:nvPr/>
              </p:nvGrpSpPr>
              <p:grpSpPr>
                <a:xfrm>
                  <a:off x="7622538" y="81872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05" name="Google Shape;170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06" name="Google Shape;171;p16"/>
                  <p:cNvSpPr txBox="1"/>
                  <p:nvPr/>
                </p:nvSpPr>
                <p:spPr>
                  <a:xfrm>
                    <a:off x="62146" y="7024"/>
                    <a:ext cx="415023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20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6" name="Google Shape;172;p16"/>
                <p:cNvGrpSpPr/>
                <p:nvPr/>
              </p:nvGrpSpPr>
              <p:grpSpPr>
                <a:xfrm>
                  <a:off x="4786205" y="9008532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03" name="Google Shape;173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04" name="Google Shape;174;p16"/>
                  <p:cNvSpPr txBox="1"/>
                  <p:nvPr/>
                </p:nvSpPr>
                <p:spPr>
                  <a:xfrm>
                    <a:off x="22913" y="7025"/>
                    <a:ext cx="483109" cy="4278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17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7" name="Google Shape;175;p16"/>
                <p:cNvGrpSpPr/>
                <p:nvPr/>
              </p:nvGrpSpPr>
              <p:grpSpPr>
                <a:xfrm>
                  <a:off x="7012938" y="9008532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01" name="Google Shape;176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02" name="Google Shape;177;p16"/>
                  <p:cNvSpPr txBox="1"/>
                  <p:nvPr/>
                </p:nvSpPr>
                <p:spPr>
                  <a:xfrm>
                    <a:off x="88651" y="7024"/>
                    <a:ext cx="362013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19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8" name="Google Shape;178;p16"/>
                <p:cNvGrpSpPr/>
                <p:nvPr/>
              </p:nvGrpSpPr>
              <p:grpSpPr>
                <a:xfrm>
                  <a:off x="5888331" y="94064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99" name="Google Shape;179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00" name="Google Shape;180;p16"/>
                  <p:cNvSpPr txBox="1"/>
                  <p:nvPr/>
                </p:nvSpPr>
                <p:spPr>
                  <a:xfrm>
                    <a:off x="-519" y="7025"/>
                    <a:ext cx="517595" cy="4278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18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89" name="Google Shape;181;p16"/>
                <p:cNvSpPr/>
                <p:nvPr/>
              </p:nvSpPr>
              <p:spPr>
                <a:xfrm>
                  <a:off x="4819674" y="6431844"/>
                  <a:ext cx="2792079" cy="2792079"/>
                </a:xfrm>
                <a:prstGeom prst="ellipse">
                  <a:avLst/>
                </a:prstGeom>
                <a:solidFill>
                  <a:srgbClr val="EAE9EC"/>
                </a:solidFill>
                <a:ln>
                  <a:noFill/>
                </a:ln>
                <a:effectLst>
                  <a:outerShdw blurRad="381000" dist="25400" dir="5400000" rotWithShape="0">
                    <a:srgbClr val="000000">
                      <a:alpha val="31764"/>
                    </a:srgbClr>
                  </a:outerShdw>
                </a:effectLst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90" name="Google Shape;182;p16"/>
                <p:cNvSpPr/>
                <p:nvPr/>
              </p:nvSpPr>
              <p:spPr>
                <a:xfrm>
                  <a:off x="7056369" y="2982697"/>
                  <a:ext cx="2322510" cy="2322511"/>
                </a:xfrm>
                <a:prstGeom prst="ellipse">
                  <a:avLst/>
                </a:prstGeom>
                <a:solidFill>
                  <a:srgbClr val="EAE9EC"/>
                </a:solidFill>
                <a:ln>
                  <a:noFill/>
                </a:ln>
                <a:effectLst>
                  <a:outerShdw blurRad="381000" dist="25400" dir="5400000" rotWithShape="0">
                    <a:srgbClr val="000000">
                      <a:alpha val="31764"/>
                    </a:srgbClr>
                  </a:outerShdw>
                </a:effectLst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91" name="Google Shape;183;p16"/>
                <p:cNvSpPr/>
                <p:nvPr/>
              </p:nvSpPr>
              <p:spPr>
                <a:xfrm>
                  <a:off x="3060057" y="2982697"/>
                  <a:ext cx="2322511" cy="2322511"/>
                </a:xfrm>
                <a:prstGeom prst="ellipse">
                  <a:avLst/>
                </a:prstGeom>
                <a:solidFill>
                  <a:srgbClr val="EAE9EC"/>
                </a:solidFill>
                <a:ln>
                  <a:noFill/>
                </a:ln>
                <a:effectLst>
                  <a:outerShdw blurRad="381000" dist="25400" dir="5400000" rotWithShape="0">
                    <a:srgbClr val="000000">
                      <a:alpha val="31764"/>
                    </a:srgbClr>
                  </a:outerShdw>
                </a:effectLst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92" name="Google Shape;185;p16"/>
                <p:cNvSpPr txBox="1"/>
                <p:nvPr/>
              </p:nvSpPr>
              <p:spPr>
                <a:xfrm>
                  <a:off x="3156334" y="3488787"/>
                  <a:ext cx="2125500" cy="692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chemeClr val="dk1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Unsupervised learning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Google Shape;186;p16"/>
                <p:cNvSpPr txBox="1"/>
                <p:nvPr/>
              </p:nvSpPr>
              <p:spPr>
                <a:xfrm>
                  <a:off x="4804553" y="7223277"/>
                  <a:ext cx="2843692" cy="6924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chemeClr val="dk1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Reinforcement Learning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Google Shape;187;p16"/>
                <p:cNvSpPr txBox="1"/>
                <p:nvPr/>
              </p:nvSpPr>
              <p:spPr>
                <a:xfrm>
                  <a:off x="7326964" y="3402091"/>
                  <a:ext cx="2205819" cy="6924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chemeClr val="dk1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Supervised learning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Google Shape;188;p16"/>
                <p:cNvSpPr txBox="1"/>
                <p:nvPr/>
              </p:nvSpPr>
              <p:spPr>
                <a:xfrm>
                  <a:off x="2345762" y="1507631"/>
                  <a:ext cx="2125500" cy="652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rgbClr val="FFFFFF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Dimensionally Reduction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6" name="Google Shape;189;p16"/>
                <p:cNvSpPr txBox="1"/>
                <p:nvPr/>
              </p:nvSpPr>
              <p:spPr>
                <a:xfrm>
                  <a:off x="983429" y="4344964"/>
                  <a:ext cx="1573500" cy="38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rgbClr val="FFFFFF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Clustering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7" name="Google Shape;190;p16"/>
                <p:cNvSpPr txBox="1"/>
                <p:nvPr/>
              </p:nvSpPr>
              <p:spPr>
                <a:xfrm>
                  <a:off x="9724728" y="4344964"/>
                  <a:ext cx="1762800" cy="38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rgbClr val="FFFFFF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Regression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8" name="Google Shape;191;p16"/>
                <p:cNvSpPr txBox="1"/>
                <p:nvPr/>
              </p:nvSpPr>
              <p:spPr>
                <a:xfrm>
                  <a:off x="8020363" y="1636564"/>
                  <a:ext cx="1980300" cy="38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rgbClr val="FFFFFF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Classification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6" name="Google Shape;192;p16"/>
              <p:cNvSpPr txBox="1"/>
              <p:nvPr/>
            </p:nvSpPr>
            <p:spPr>
              <a:xfrm>
                <a:off x="1654909" y="89660"/>
                <a:ext cx="4711450" cy="31727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7150" tIns="17150" rIns="17150" bIns="17150" anchor="t" anchorCtr="0">
                <a:no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01.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Feature Elicitation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02.</a:t>
                </a:r>
                <a:r>
                  <a:rPr lang="en-GB" sz="1400" b="0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Structure Discovery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03.</a:t>
                </a:r>
                <a:r>
                  <a:rPr lang="en-GB" sz="1400" b="0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Meaningful compression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04.</a:t>
                </a:r>
                <a:r>
                  <a:rPr lang="en-GB" sz="1400" b="0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Big data Visualisation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Google Shape;193;p16"/>
              <p:cNvSpPr txBox="1"/>
              <p:nvPr/>
            </p:nvSpPr>
            <p:spPr>
              <a:xfrm>
                <a:off x="15388603" y="58847"/>
                <a:ext cx="4187594" cy="2575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7150" tIns="17150" rIns="17150" bIns="17150" anchor="t" anchorCtr="0">
                <a:noAutofit/>
              </a:bodyPr>
              <a:lstStyle/>
              <a:p>
                <a:pPr lvl="0">
                  <a:lnSpc>
                    <a:spcPct val="150000"/>
                  </a:lnSpc>
                  <a:buClr>
                    <a:schemeClr val="accent3"/>
                  </a:buClr>
                  <a:buSzPts val="800"/>
                </a:pPr>
                <a:r>
                  <a:rPr lang="en-GB" sz="1400" b="1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08.</a:t>
                </a:r>
                <a:r>
                  <a:rPr lang="en-GB" sz="1400" b="0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Objects Classification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>
                  <a:lnSpc>
                    <a:spcPct val="150000"/>
                  </a:lnSpc>
                  <a:buClr>
                    <a:schemeClr val="accent3"/>
                  </a:buClr>
                  <a:buSzPts val="800"/>
                </a:pPr>
                <a:r>
                  <a:rPr lang="en-GB" sz="1400" b="1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09.</a:t>
                </a:r>
                <a:r>
                  <a:rPr lang="en-GB" sz="1400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Objectives fulfilment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>
                  <a:lnSpc>
                    <a:spcPct val="150000"/>
                  </a:lnSpc>
                  <a:buClr>
                    <a:schemeClr val="accent3"/>
                  </a:buClr>
                  <a:buSzPts val="800"/>
                </a:pPr>
                <a:r>
                  <a:rPr lang="en-GB" sz="1400" b="1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10.</a:t>
                </a:r>
                <a:r>
                  <a:rPr lang="en-GB" sz="1400" b="0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Diagnostics</a:t>
                </a:r>
              </a:p>
              <a:p>
                <a:pPr lvl="0">
                  <a:lnSpc>
                    <a:spcPct val="150000"/>
                  </a:lnSpc>
                  <a:buClr>
                    <a:schemeClr val="accent3"/>
                  </a:buClr>
                  <a:buSzPts val="800"/>
                </a:pPr>
                <a:r>
                  <a:rPr lang="en-GB" sz="1400" b="1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11.</a:t>
                </a:r>
                <a:r>
                  <a:rPr lang="en-GB" sz="1400" b="0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Fraud Detection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Google Shape;194;p16"/>
              <p:cNvSpPr txBox="1"/>
              <p:nvPr/>
            </p:nvSpPr>
            <p:spPr>
              <a:xfrm>
                <a:off x="12591114" y="8599656"/>
                <a:ext cx="4187594" cy="1336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7150" tIns="17150" rIns="17150" bIns="17150" anchor="t" anchorCtr="0">
                <a:no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5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19.</a:t>
                </a:r>
                <a:r>
                  <a:rPr lang="en-GB" sz="1400" b="0" i="0" u="none" strike="noStrike" cap="none" dirty="0">
                    <a:solidFill>
                      <a:schemeClr val="accent5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Skill Acquisition 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5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20.</a:t>
                </a:r>
                <a:r>
                  <a:rPr lang="en-GB" sz="1400" b="0" i="0" u="none" strike="noStrike" cap="none" dirty="0">
                    <a:solidFill>
                      <a:schemeClr val="accent5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Robot Navigation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9" name="Google Shape;192;p16"/>
            <p:cNvSpPr txBox="1"/>
            <p:nvPr/>
          </p:nvSpPr>
          <p:spPr>
            <a:xfrm>
              <a:off x="838200" y="3003364"/>
              <a:ext cx="2290197" cy="13930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50" tIns="17150" rIns="17150" bIns="1715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05.</a:t>
              </a:r>
              <a:r>
                <a:rPr lang="en-GB" sz="1400" b="0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Recommended Systems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06.</a:t>
              </a:r>
              <a:r>
                <a:rPr lang="en-GB" sz="1400" b="0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Targeted </a:t>
              </a:r>
              <a:r>
                <a:rPr lang="en-US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Systems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07.</a:t>
              </a:r>
              <a:r>
                <a:rPr lang="en-GB" sz="1400" b="0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Segmented Systems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4722517" y="2634379"/>
              <a:ext cx="2759610" cy="1886386"/>
              <a:chOff x="1884711" y="2060735"/>
              <a:chExt cx="2759610" cy="1886386"/>
            </a:xfrm>
          </p:grpSpPr>
          <p:sp>
            <p:nvSpPr>
              <p:cNvPr id="141" name="Oval 4"/>
              <p:cNvSpPr>
                <a:spLocks noChangeArrowheads="1"/>
              </p:cNvSpPr>
              <p:nvPr/>
            </p:nvSpPr>
            <p:spPr bwMode="auto">
              <a:xfrm>
                <a:off x="3579467" y="3146482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Psychological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models</a:t>
                </a:r>
              </a:p>
            </p:txBody>
          </p:sp>
          <p:sp>
            <p:nvSpPr>
              <p:cNvPr id="142" name="Oval 5"/>
              <p:cNvSpPr>
                <a:spLocks noChangeArrowheads="1"/>
              </p:cNvSpPr>
              <p:nvPr/>
            </p:nvSpPr>
            <p:spPr bwMode="auto">
              <a:xfrm>
                <a:off x="2369880" y="2100156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data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mining</a:t>
                </a:r>
              </a:p>
            </p:txBody>
          </p:sp>
          <p:sp>
            <p:nvSpPr>
              <p:cNvPr id="143" name="Oval 6"/>
              <p:cNvSpPr>
                <a:spLocks noChangeArrowheads="1"/>
              </p:cNvSpPr>
              <p:nvPr/>
            </p:nvSpPr>
            <p:spPr bwMode="auto">
              <a:xfrm>
                <a:off x="3729921" y="2790586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Cognitive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science</a:t>
                </a:r>
              </a:p>
            </p:txBody>
          </p:sp>
          <p:sp>
            <p:nvSpPr>
              <p:cNvPr id="144" name="Oval 7"/>
              <p:cNvSpPr>
                <a:spLocks noChangeArrowheads="1"/>
              </p:cNvSpPr>
              <p:nvPr/>
            </p:nvSpPr>
            <p:spPr bwMode="auto">
              <a:xfrm>
                <a:off x="3631783" y="2397311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Decision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theory</a:t>
                </a:r>
              </a:p>
            </p:txBody>
          </p:sp>
          <p:sp>
            <p:nvSpPr>
              <p:cNvPr id="145" name="Oval 8"/>
              <p:cNvSpPr>
                <a:spLocks noChangeArrowheads="1"/>
              </p:cNvSpPr>
              <p:nvPr/>
            </p:nvSpPr>
            <p:spPr bwMode="auto">
              <a:xfrm>
                <a:off x="1884711" y="2862082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Information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theory</a:t>
                </a:r>
              </a:p>
            </p:txBody>
          </p:sp>
          <p:sp>
            <p:nvSpPr>
              <p:cNvPr id="146" name="Oval 9"/>
              <p:cNvSpPr>
                <a:spLocks noChangeArrowheads="1"/>
              </p:cNvSpPr>
              <p:nvPr/>
            </p:nvSpPr>
            <p:spPr bwMode="auto">
              <a:xfrm>
                <a:off x="2082213" y="3223985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databases</a:t>
                </a:r>
              </a:p>
            </p:txBody>
          </p:sp>
          <p:sp>
            <p:nvSpPr>
              <p:cNvPr id="147" name="Oval 10"/>
              <p:cNvSpPr>
                <a:spLocks noChangeArrowheads="1"/>
              </p:cNvSpPr>
              <p:nvPr/>
            </p:nvSpPr>
            <p:spPr bwMode="auto">
              <a:xfrm>
                <a:off x="2679349" y="2389135"/>
                <a:ext cx="1192236" cy="1275004"/>
              </a:xfrm>
              <a:prstGeom prst="ellips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0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Machine</a:t>
                </a:r>
              </a:p>
              <a:p>
                <a:pPr algn="ctr" eaLnBrk="0" hangingPunct="0"/>
                <a:r>
                  <a:rPr lang="en-US" altLang="en-US" sz="20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Learning</a:t>
                </a:r>
              </a:p>
            </p:txBody>
          </p:sp>
          <p:sp>
            <p:nvSpPr>
              <p:cNvPr id="148" name="Oval 11"/>
              <p:cNvSpPr>
                <a:spLocks noChangeArrowheads="1"/>
              </p:cNvSpPr>
              <p:nvPr/>
            </p:nvSpPr>
            <p:spPr bwMode="auto">
              <a:xfrm>
                <a:off x="3264322" y="3441302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neuroscience</a:t>
                </a:r>
              </a:p>
            </p:txBody>
          </p:sp>
          <p:sp>
            <p:nvSpPr>
              <p:cNvPr id="149" name="Oval 12"/>
              <p:cNvSpPr>
                <a:spLocks noChangeArrowheads="1"/>
              </p:cNvSpPr>
              <p:nvPr/>
            </p:nvSpPr>
            <p:spPr bwMode="auto">
              <a:xfrm>
                <a:off x="1977314" y="2442321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statistics</a:t>
                </a:r>
              </a:p>
            </p:txBody>
          </p:sp>
          <p:sp>
            <p:nvSpPr>
              <p:cNvPr id="150" name="Oval 13"/>
              <p:cNvSpPr>
                <a:spLocks noChangeArrowheads="1"/>
              </p:cNvSpPr>
              <p:nvPr/>
            </p:nvSpPr>
            <p:spPr bwMode="auto">
              <a:xfrm>
                <a:off x="2490216" y="3489921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evolutionary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models</a:t>
                </a:r>
              </a:p>
            </p:txBody>
          </p:sp>
          <p:sp>
            <p:nvSpPr>
              <p:cNvPr id="151" name="Oval 14"/>
              <p:cNvSpPr>
                <a:spLocks noChangeArrowheads="1"/>
              </p:cNvSpPr>
              <p:nvPr/>
            </p:nvSpPr>
            <p:spPr bwMode="auto">
              <a:xfrm>
                <a:off x="3145915" y="2060735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Control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theory</a:t>
                </a:r>
              </a:p>
            </p:txBody>
          </p:sp>
        </p:grpSp>
        <p:sp>
          <p:nvSpPr>
            <p:cNvPr id="152" name="Google Shape;193;p16"/>
            <p:cNvSpPr txBox="1"/>
            <p:nvPr/>
          </p:nvSpPr>
          <p:spPr>
            <a:xfrm>
              <a:off x="9192842" y="2426885"/>
              <a:ext cx="2122858" cy="1272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50" tIns="17150" rIns="17150" bIns="1715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12.</a:t>
              </a:r>
              <a:r>
                <a:rPr lang="en-GB" sz="1400" b="0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Forecasting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13.</a:t>
              </a:r>
              <a:r>
                <a:rPr lang="en-GB" sz="1400" b="0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Predictions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14.</a:t>
              </a:r>
              <a:r>
                <a:rPr lang="en-GB" sz="1400" b="0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Process Optimization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15</a:t>
              </a:r>
              <a:r>
                <a:rPr lang="en-GB" sz="1400" b="0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.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New Insights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Google Shape;194;p16"/>
            <p:cNvSpPr txBox="1"/>
            <p:nvPr/>
          </p:nvSpPr>
          <p:spPr>
            <a:xfrm>
              <a:off x="3094753" y="4964137"/>
              <a:ext cx="2103983" cy="1034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50" tIns="17150" rIns="17150" bIns="1715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16.</a:t>
              </a:r>
              <a:r>
                <a:rPr lang="en-GB" sz="1400" b="0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Real-Time Decisions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17.</a:t>
              </a:r>
              <a:r>
                <a:rPr lang="en-GB" sz="1400" b="0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US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Gamifications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18.</a:t>
              </a:r>
              <a:r>
                <a:rPr lang="en-GB" sz="1400" b="0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Learning Tasks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9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Final 8</a:t>
            </a:r>
            <a:r>
              <a:rPr lang="en-US" baseline="30000" dirty="0"/>
              <a:t>th</a:t>
            </a:r>
            <a:r>
              <a:rPr lang="en-US" dirty="0"/>
              <a:t> and 9</a:t>
            </a:r>
            <a:r>
              <a:rPr lang="en-US" baseline="30000" dirty="0"/>
              <a:t>th</a:t>
            </a:r>
            <a:r>
              <a:rPr lang="en-US" dirty="0"/>
              <a:t> Steps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3/11/2024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23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126360"/>
            <a:ext cx="3044537" cy="5181134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Disseminating the new knowledge</a:t>
            </a:r>
          </a:p>
          <a:p>
            <a:pPr lvl="1"/>
            <a:r>
              <a:rPr lang="en-US" sz="2800" dirty="0"/>
              <a:t>Write up the findings </a:t>
            </a:r>
          </a:p>
          <a:p>
            <a:pPr lvl="1"/>
            <a:r>
              <a:rPr lang="en-US" sz="2800" dirty="0"/>
              <a:t>Disseminate to the stakeholders</a:t>
            </a:r>
          </a:p>
          <a:p>
            <a:r>
              <a:rPr lang="en-US" sz="3200" dirty="0"/>
              <a:t>Implementing the new knowledge</a:t>
            </a:r>
          </a:p>
          <a:p>
            <a:pPr lvl="1"/>
            <a:r>
              <a:rPr lang="en-US" sz="2800" dirty="0"/>
              <a:t>Requires participation of stakeholders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68163" y="1084132"/>
            <a:ext cx="7647537" cy="5181134"/>
            <a:chOff x="30163" y="1655763"/>
            <a:chExt cx="8656637" cy="4930775"/>
          </a:xfrm>
        </p:grpSpPr>
        <p:pic>
          <p:nvPicPr>
            <p:cNvPr id="10" name="Picture 9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0000">
              <a:off x="4583998" y="5179348"/>
              <a:ext cx="1188536" cy="1188536"/>
            </a:xfrm>
            <a:prstGeom prst="rect">
              <a:avLst/>
            </a:prstGeom>
          </p:spPr>
        </p:pic>
        <p:pic>
          <p:nvPicPr>
            <p:cNvPr id="11" name="Picture 10" descr="gear5.pdf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5945" y="2819330"/>
              <a:ext cx="2519388" cy="251938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2688" y="3224213"/>
              <a:ext cx="1708150" cy="1709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63065">
              <a:off x="5546316" y="4385556"/>
              <a:ext cx="1188536" cy="1188536"/>
            </a:xfrm>
            <a:prstGeom prst="rect">
              <a:avLst/>
            </a:prstGeom>
          </p:spPr>
        </p:pic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7358063" y="5159375"/>
              <a:ext cx="115570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Targeted Content</a:t>
              </a:r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 flipV="1">
              <a:off x="6680200" y="5330825"/>
              <a:ext cx="681038" cy="144463"/>
              <a:chOff x="6313714" y="4740729"/>
              <a:chExt cx="681907" cy="144403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V="1">
                <a:off x="6313714" y="4740729"/>
                <a:ext cx="281347" cy="144403"/>
              </a:xfrm>
              <a:prstGeom prst="line">
                <a:avLst/>
              </a:prstGeom>
              <a:ln w="12700" cmpd="sng">
                <a:solidFill>
                  <a:srgbClr val="FAB9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595061" y="4740729"/>
                <a:ext cx="400560" cy="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8663" y="4651375"/>
              <a:ext cx="658812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6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8893">
              <a:off x="3351389" y="5178837"/>
              <a:ext cx="1188536" cy="1188536"/>
            </a:xfrm>
            <a:prstGeom prst="rect">
              <a:avLst/>
            </a:prstGeom>
          </p:spPr>
        </p:pic>
        <p:grpSp>
          <p:nvGrpSpPr>
            <p:cNvPr id="18" name="Group 17"/>
            <p:cNvGrpSpPr>
              <a:grpSpLocks/>
            </p:cNvGrpSpPr>
            <p:nvPr/>
          </p:nvGrpSpPr>
          <p:grpSpPr bwMode="auto">
            <a:xfrm flipH="1" flipV="1">
              <a:off x="2686050" y="6205538"/>
              <a:ext cx="693738" cy="119062"/>
              <a:chOff x="5252743" y="1971573"/>
              <a:chExt cx="693795" cy="11899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V="1">
                <a:off x="5252743" y="1971573"/>
                <a:ext cx="133361" cy="118998"/>
              </a:xfrm>
              <a:prstGeom prst="line">
                <a:avLst/>
              </a:prstGeom>
              <a:ln w="12700" cmpd="sng">
                <a:solidFill>
                  <a:srgbClr val="FAB9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5386104" y="1971573"/>
                <a:ext cx="560434" cy="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673100" y="6000750"/>
              <a:ext cx="192405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Compelling Calls </a:t>
              </a:r>
            </a:p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to Action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4738" y="5440363"/>
              <a:ext cx="658812" cy="658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0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071" y="2104873"/>
              <a:ext cx="1188536" cy="1188536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 flipV="1">
              <a:off x="6464300" y="2392363"/>
              <a:ext cx="506413" cy="95250"/>
            </a:xfrm>
            <a:prstGeom prst="line">
              <a:avLst/>
            </a:prstGeom>
            <a:ln w="12700" cmpd="sng">
              <a:solidFill>
                <a:srgbClr val="FAB92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970713" y="2392363"/>
              <a:ext cx="400050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7415213" y="2100263"/>
              <a:ext cx="1271587" cy="585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Predictive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0" y="2374900"/>
              <a:ext cx="658813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5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53550">
              <a:off x="5755844" y="3192368"/>
              <a:ext cx="1188536" cy="1188536"/>
            </a:xfrm>
            <a:prstGeom prst="rect">
              <a:avLst/>
            </a:prstGeom>
          </p:spPr>
        </p:pic>
        <p:cxnSp>
          <p:nvCxnSpPr>
            <p:cNvPr id="27" name="Straight Connector 26"/>
            <p:cNvCxnSpPr/>
            <p:nvPr/>
          </p:nvCxnSpPr>
          <p:spPr>
            <a:xfrm>
              <a:off x="7013575" y="3754438"/>
              <a:ext cx="401638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7426325" y="3462338"/>
              <a:ext cx="1260475" cy="58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Precision</a:t>
              </a:r>
            </a:p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Marketing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1388" y="3454400"/>
              <a:ext cx="658812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9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92352">
              <a:off x="3980910" y="1677000"/>
              <a:ext cx="1188536" cy="1188536"/>
            </a:xfrm>
            <a:prstGeom prst="rect">
              <a:avLst/>
            </a:prstGeom>
          </p:spPr>
        </p:pic>
        <p:cxnSp>
          <p:nvCxnSpPr>
            <p:cNvPr id="31" name="Straight Connector 30"/>
            <p:cNvCxnSpPr/>
            <p:nvPr/>
          </p:nvCxnSpPr>
          <p:spPr>
            <a:xfrm flipV="1">
              <a:off x="5200650" y="1852613"/>
              <a:ext cx="271463" cy="141287"/>
            </a:xfrm>
            <a:prstGeom prst="line">
              <a:avLst/>
            </a:prstGeom>
            <a:ln w="12700" cmpd="sng">
              <a:solidFill>
                <a:srgbClr val="FAB92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472113" y="1852613"/>
              <a:ext cx="568325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6040438" y="1655763"/>
              <a:ext cx="13303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Findability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4975" y="1947863"/>
              <a:ext cx="658813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4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49377">
              <a:off x="2420304" y="4399987"/>
              <a:ext cx="1188536" cy="1188536"/>
            </a:xfrm>
            <a:prstGeom prst="rect">
              <a:avLst/>
            </a:prstGeom>
          </p:spPr>
        </p:pic>
        <p:sp>
          <p:nvSpPr>
            <p:cNvPr id="36" name="TextBox 35"/>
            <p:cNvSpPr txBox="1">
              <a:spLocks noChangeArrowheads="1"/>
            </p:cNvSpPr>
            <p:nvPr/>
          </p:nvSpPr>
          <p:spPr bwMode="auto">
            <a:xfrm>
              <a:off x="230189" y="4792663"/>
              <a:ext cx="1706562" cy="83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Self-Management</a:t>
              </a:r>
            </a:p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Tools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1970088" y="5084763"/>
              <a:ext cx="377825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4667250"/>
              <a:ext cx="658813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38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540000">
              <a:off x="2194902" y="3192368"/>
              <a:ext cx="1188536" cy="1188536"/>
            </a:xfrm>
            <a:prstGeom prst="rect">
              <a:avLst/>
            </a:prstGeom>
          </p:spPr>
        </p:pic>
        <p:sp>
          <p:nvSpPr>
            <p:cNvPr id="40" name="TextBox 39"/>
            <p:cNvSpPr txBox="1">
              <a:spLocks noChangeArrowheads="1"/>
            </p:cNvSpPr>
            <p:nvPr/>
          </p:nvSpPr>
          <p:spPr bwMode="auto">
            <a:xfrm>
              <a:off x="30163" y="2906713"/>
              <a:ext cx="1706562" cy="585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Collaborative Interactions</a:t>
              </a:r>
            </a:p>
          </p:txBody>
        </p:sp>
        <p:grpSp>
          <p:nvGrpSpPr>
            <p:cNvPr id="41" name="Group 40"/>
            <p:cNvGrpSpPr>
              <a:grpSpLocks/>
            </p:cNvGrpSpPr>
            <p:nvPr/>
          </p:nvGrpSpPr>
          <p:grpSpPr bwMode="auto">
            <a:xfrm rot="10800000" flipV="1">
              <a:off x="1763713" y="3198813"/>
              <a:ext cx="465137" cy="179387"/>
              <a:chOff x="6369721" y="4595586"/>
              <a:chExt cx="457988" cy="179454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rot="10800000" flipH="1">
                <a:off x="6368157" y="4595586"/>
                <a:ext cx="225086" cy="179454"/>
              </a:xfrm>
              <a:prstGeom prst="line">
                <a:avLst/>
              </a:prstGeom>
              <a:ln w="12700" cmpd="sng">
                <a:solidFill>
                  <a:srgbClr val="FAB9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0800000" flipH="1">
                <a:off x="6594807" y="4597174"/>
                <a:ext cx="232902" cy="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863" y="3462338"/>
              <a:ext cx="658812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42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49482">
              <a:off x="2813726" y="2103495"/>
              <a:ext cx="1188536" cy="1188536"/>
            </a:xfrm>
            <a:prstGeom prst="rect">
              <a:avLst/>
            </a:prstGeom>
          </p:spPr>
        </p:pic>
        <p:sp>
          <p:nvSpPr>
            <p:cNvPr id="44" name="TextBox 43"/>
            <p:cNvSpPr txBox="1">
              <a:spLocks noChangeArrowheads="1"/>
            </p:cNvSpPr>
            <p:nvPr/>
          </p:nvSpPr>
          <p:spPr bwMode="auto">
            <a:xfrm>
              <a:off x="465138" y="1852613"/>
              <a:ext cx="170656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Behavioral Insights</a:t>
              </a:r>
            </a:p>
          </p:txBody>
        </p:sp>
        <p:grpSp>
          <p:nvGrpSpPr>
            <p:cNvPr id="45" name="Group 44"/>
            <p:cNvGrpSpPr>
              <a:grpSpLocks/>
            </p:cNvGrpSpPr>
            <p:nvPr/>
          </p:nvGrpSpPr>
          <p:grpSpPr bwMode="auto">
            <a:xfrm rot="10800000" flipV="1">
              <a:off x="2190750" y="2149475"/>
              <a:ext cx="598488" cy="179388"/>
              <a:chOff x="6313714" y="4595586"/>
              <a:chExt cx="513995" cy="179454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rot="10800000" flipH="1">
                <a:off x="6312351" y="4593998"/>
                <a:ext cx="280856" cy="179453"/>
              </a:xfrm>
              <a:prstGeom prst="line">
                <a:avLst/>
              </a:prstGeom>
              <a:ln w="12700" cmpd="sng">
                <a:solidFill>
                  <a:srgbClr val="FAB9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0800000" flipH="1">
                <a:off x="6594570" y="4595586"/>
                <a:ext cx="233139" cy="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8163" y="2368550"/>
              <a:ext cx="658812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46" descr="advancedpersonalization.pdf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1400" y="5440363"/>
              <a:ext cx="658813" cy="658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6530975" y="5972175"/>
              <a:ext cx="1825450" cy="58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Advanced Personalization</a:t>
              </a:r>
            </a:p>
          </p:txBody>
        </p:sp>
        <p:grpSp>
          <p:nvGrpSpPr>
            <p:cNvPr id="49" name="Group 48"/>
            <p:cNvGrpSpPr>
              <a:grpSpLocks/>
            </p:cNvGrpSpPr>
            <p:nvPr/>
          </p:nvGrpSpPr>
          <p:grpSpPr bwMode="auto">
            <a:xfrm flipV="1">
              <a:off x="5780088" y="6137275"/>
              <a:ext cx="681037" cy="144463"/>
              <a:chOff x="6313714" y="4740729"/>
              <a:chExt cx="681907" cy="144403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V="1">
                <a:off x="6313714" y="4740729"/>
                <a:ext cx="281346" cy="144403"/>
              </a:xfrm>
              <a:prstGeom prst="line">
                <a:avLst/>
              </a:prstGeom>
              <a:ln w="12700" cmpd="sng">
                <a:solidFill>
                  <a:srgbClr val="FAB9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595060" y="4740729"/>
                <a:ext cx="400561" cy="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3258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B2A3-C43D-42DA-8E10-38F4FC6BDBB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3/11/2024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8900" y="3314604"/>
            <a:ext cx="12103100" cy="2971552"/>
            <a:chOff x="1020085" y="2711864"/>
            <a:chExt cx="13832141" cy="304362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2155" y="2711864"/>
              <a:ext cx="3505200" cy="303488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99016" y="4131223"/>
              <a:ext cx="4828715" cy="89869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1485" y="3068822"/>
              <a:ext cx="2983853" cy="55533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711992" y="4072028"/>
              <a:ext cx="3410465" cy="12557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800" b="1" i="1" dirty="0">
                  <a:solidFill>
                    <a:srgbClr val="3F2F64"/>
                  </a:solidFill>
                  <a:latin typeface="Segoe UI" panose="020B0502040204020203" pitchFamily="34" charset="0"/>
                  <a:ea typeface="Georgia" charset="0"/>
                  <a:cs typeface="Segoe UI" panose="020B0502040204020203" pitchFamily="34" charset="0"/>
                </a:rPr>
                <a:t>Thank you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020085" y="4454343"/>
              <a:ext cx="13832141" cy="1301148"/>
              <a:chOff x="-1067545" y="4796124"/>
              <a:chExt cx="18442855" cy="1734864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-1067545" y="5650110"/>
                <a:ext cx="11529983" cy="880878"/>
                <a:chOff x="-1067545" y="5650110"/>
                <a:chExt cx="11529983" cy="880878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7467" y="5981696"/>
                  <a:ext cx="2447544" cy="548640"/>
                </a:xfrm>
                <a:prstGeom prst="rect">
                  <a:avLst/>
                </a:prstGeom>
              </p:spPr>
            </p:pic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067545" y="5891532"/>
                  <a:ext cx="3237247" cy="639456"/>
                </a:xfrm>
                <a:prstGeom prst="rect">
                  <a:avLst/>
                </a:prstGeom>
              </p:spPr>
            </p:pic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1711" y="6139307"/>
                  <a:ext cx="2099271" cy="390703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2259101" y="6288705"/>
                  <a:ext cx="807322" cy="241142"/>
                </a:xfrm>
                <a:prstGeom prst="rect">
                  <a:avLst/>
                </a:prstGeom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36434" y="5650110"/>
                  <a:ext cx="4726004" cy="879575"/>
                </a:xfrm>
                <a:prstGeom prst="rect">
                  <a:avLst/>
                </a:prstGeom>
              </p:spPr>
            </p:pic>
          </p:grp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060767" y="4796124"/>
                <a:ext cx="9314543" cy="1733561"/>
              </a:xfrm>
              <a:prstGeom prst="rect">
                <a:avLst/>
              </a:prstGeom>
            </p:spPr>
          </p:pic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001" y="5029913"/>
              <a:ext cx="690372" cy="724662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829450" y="1375612"/>
            <a:ext cx="104862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more information, my Concept AI/ML activation models are published in </a:t>
            </a:r>
          </a:p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  <a:hlinkClick r:id="rId11"/>
              </a:rPr>
              <a:t>https://ijmttjournal.org/archive/ijmtt-v66i11p502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You can connect me at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12"/>
              </a:rPr>
              <a:t>https://www.linkedin.com/in/lakshmanarajsankaralingam/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200" y="261260"/>
            <a:ext cx="10515600" cy="640080"/>
          </a:xfrm>
        </p:spPr>
        <p:txBody>
          <a:bodyPr>
            <a:normAutofit/>
          </a:bodyPr>
          <a:lstStyle/>
          <a:p>
            <a:r>
              <a:rPr lang="en-US" dirty="0"/>
              <a:t>Final Thoughts... </a:t>
            </a:r>
            <a:r>
              <a:rPr lang="en-US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4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Intelligence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3/11/2024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3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234753"/>
            <a:ext cx="5292125" cy="51464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Fuzzy Logics</a:t>
            </a:r>
          </a:p>
          <a:p>
            <a:pPr lvl="1"/>
            <a:r>
              <a:rPr lang="en-US" dirty="0"/>
              <a:t>Approximate reasoning and Decision making</a:t>
            </a:r>
          </a:p>
          <a:p>
            <a:r>
              <a:rPr lang="en-US" dirty="0"/>
              <a:t>Neural Networks</a:t>
            </a:r>
          </a:p>
          <a:p>
            <a:pPr lvl="1"/>
            <a:r>
              <a:rPr lang="en-US" dirty="0"/>
              <a:t>Data analysis, Classification, Associative memory, Clustering generation of patterns and Control of patterns</a:t>
            </a:r>
          </a:p>
          <a:p>
            <a:r>
              <a:rPr lang="en-US" dirty="0"/>
              <a:t>Evolutionary Computation</a:t>
            </a:r>
          </a:p>
          <a:p>
            <a:pPr lvl="1"/>
            <a:r>
              <a:rPr lang="en-US" dirty="0"/>
              <a:t>Natural evolution to bring up new artificial evolutionary methodologies</a:t>
            </a:r>
          </a:p>
          <a:p>
            <a:r>
              <a:rPr lang="en-US" dirty="0"/>
              <a:t>Learning Theory</a:t>
            </a:r>
          </a:p>
          <a:p>
            <a:pPr lvl="1"/>
            <a:r>
              <a:rPr lang="en-US" dirty="0"/>
              <a:t>Process of bringing together behaviorism, cognitivism, constructivism along with emotional and environmental effects</a:t>
            </a:r>
          </a:p>
          <a:p>
            <a:r>
              <a:rPr lang="en-US" dirty="0"/>
              <a:t>Probabilistic Methods</a:t>
            </a:r>
          </a:p>
          <a:p>
            <a:pPr lvl="1"/>
            <a:r>
              <a:rPr lang="en-US" dirty="0"/>
              <a:t>Randomness to predict the problem and prescribe the solution combining mathematical relations and or above 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A7AAF76-91B5-43B2-9304-6E1D37499ACF}"/>
              </a:ext>
            </a:extLst>
          </p:cNvPr>
          <p:cNvGrpSpPr/>
          <p:nvPr/>
        </p:nvGrpSpPr>
        <p:grpSpPr>
          <a:xfrm>
            <a:off x="5831633" y="1234753"/>
            <a:ext cx="5522167" cy="4975947"/>
            <a:chOff x="2062909" y="2203879"/>
            <a:chExt cx="5748402" cy="3452414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D4C2757C-EAAE-4E5C-BDFE-B6427C95C042}"/>
                </a:ext>
              </a:extLst>
            </p:cNvPr>
            <p:cNvGrpSpPr/>
            <p:nvPr/>
          </p:nvGrpSpPr>
          <p:grpSpPr>
            <a:xfrm>
              <a:off x="5012419" y="3986521"/>
              <a:ext cx="1069695" cy="1109495"/>
              <a:chOff x="5075239" y="2755900"/>
              <a:chExt cx="1882775" cy="1622426"/>
            </a:xfrm>
          </p:grpSpPr>
          <p:sp>
            <p:nvSpPr>
              <p:cNvPr id="227" name="Freeform 35">
                <a:extLst>
                  <a:ext uri="{FF2B5EF4-FFF2-40B4-BE49-F238E27FC236}">
                    <a16:creationId xmlns:a16="http://schemas.microsoft.com/office/drawing/2014/main" id="{56B342D6-9612-4CF1-B061-EB9EF13FD2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1882775" cy="1622425"/>
              </a:xfrm>
              <a:custGeom>
                <a:avLst/>
                <a:gdLst>
                  <a:gd name="T0" fmla="*/ 1819 w 2373"/>
                  <a:gd name="T1" fmla="*/ 0 h 2044"/>
                  <a:gd name="T2" fmla="*/ 0 w 2373"/>
                  <a:gd name="T3" fmla="*/ 0 h 2044"/>
                  <a:gd name="T4" fmla="*/ 0 w 2373"/>
                  <a:gd name="T5" fmla="*/ 1737 h 2044"/>
                  <a:gd name="T6" fmla="*/ 553 w 2373"/>
                  <a:gd name="T7" fmla="*/ 2044 h 2044"/>
                  <a:gd name="T8" fmla="*/ 2373 w 2373"/>
                  <a:gd name="T9" fmla="*/ 2044 h 2044"/>
                  <a:gd name="T10" fmla="*/ 2373 w 2373"/>
                  <a:gd name="T11" fmla="*/ 306 h 2044"/>
                  <a:gd name="T12" fmla="*/ 1819 w 2373"/>
                  <a:gd name="T13" fmla="*/ 0 h 2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3" h="2044">
                    <a:moveTo>
                      <a:pt x="1819" y="0"/>
                    </a:moveTo>
                    <a:lnTo>
                      <a:pt x="0" y="0"/>
                    </a:lnTo>
                    <a:lnTo>
                      <a:pt x="0" y="1737"/>
                    </a:lnTo>
                    <a:lnTo>
                      <a:pt x="553" y="2044"/>
                    </a:lnTo>
                    <a:lnTo>
                      <a:pt x="2373" y="2044"/>
                    </a:lnTo>
                    <a:lnTo>
                      <a:pt x="2373" y="306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8" name="Freeform 36">
                <a:extLst>
                  <a:ext uri="{FF2B5EF4-FFF2-40B4-BE49-F238E27FC236}">
                    <a16:creationId xmlns:a16="http://schemas.microsoft.com/office/drawing/2014/main" id="{7DC508BB-DC0F-46B3-92D5-FA29807C6A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438150" cy="1622425"/>
              </a:xfrm>
              <a:custGeom>
                <a:avLst/>
                <a:gdLst>
                  <a:gd name="T0" fmla="*/ 553 w 553"/>
                  <a:gd name="T1" fmla="*/ 306 h 2044"/>
                  <a:gd name="T2" fmla="*/ 553 w 553"/>
                  <a:gd name="T3" fmla="*/ 2044 h 2044"/>
                  <a:gd name="T4" fmla="*/ 0 w 553"/>
                  <a:gd name="T5" fmla="*/ 1737 h 2044"/>
                  <a:gd name="T6" fmla="*/ 0 w 553"/>
                  <a:gd name="T7" fmla="*/ 0 h 2044"/>
                  <a:gd name="T8" fmla="*/ 553 w 553"/>
                  <a:gd name="T9" fmla="*/ 306 h 2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3" h="2044">
                    <a:moveTo>
                      <a:pt x="553" y="306"/>
                    </a:moveTo>
                    <a:lnTo>
                      <a:pt x="553" y="2044"/>
                    </a:lnTo>
                    <a:lnTo>
                      <a:pt x="0" y="1737"/>
                    </a:lnTo>
                    <a:lnTo>
                      <a:pt x="0" y="0"/>
                    </a:lnTo>
                    <a:lnTo>
                      <a:pt x="553" y="306"/>
                    </a:lnTo>
                    <a:close/>
                  </a:path>
                </a:pathLst>
              </a:custGeom>
              <a:solidFill>
                <a:srgbClr val="36B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9" name="Freeform 37">
                <a:extLst>
                  <a:ext uri="{FF2B5EF4-FFF2-40B4-BE49-F238E27FC236}">
                    <a16:creationId xmlns:a16="http://schemas.microsoft.com/office/drawing/2014/main" id="{82D9B244-061D-4F94-8963-CC818B18F5E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1882775" cy="242888"/>
              </a:xfrm>
              <a:custGeom>
                <a:avLst/>
                <a:gdLst>
                  <a:gd name="T0" fmla="*/ 2373 w 2373"/>
                  <a:gd name="T1" fmla="*/ 306 h 306"/>
                  <a:gd name="T2" fmla="*/ 553 w 2373"/>
                  <a:gd name="T3" fmla="*/ 306 h 306"/>
                  <a:gd name="T4" fmla="*/ 0 w 2373"/>
                  <a:gd name="T5" fmla="*/ 0 h 306"/>
                  <a:gd name="T6" fmla="*/ 1819 w 2373"/>
                  <a:gd name="T7" fmla="*/ 0 h 306"/>
                  <a:gd name="T8" fmla="*/ 2373 w 2373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3" h="306">
                    <a:moveTo>
                      <a:pt x="2373" y="306"/>
                    </a:moveTo>
                    <a:lnTo>
                      <a:pt x="553" y="306"/>
                    </a:lnTo>
                    <a:lnTo>
                      <a:pt x="0" y="0"/>
                    </a:lnTo>
                    <a:lnTo>
                      <a:pt x="1819" y="0"/>
                    </a:lnTo>
                    <a:lnTo>
                      <a:pt x="2373" y="306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0" name="Rectangle 38">
                <a:extLst>
                  <a:ext uri="{FF2B5EF4-FFF2-40B4-BE49-F238E27FC236}">
                    <a16:creationId xmlns:a16="http://schemas.microsoft.com/office/drawing/2014/main" id="{425A5771-1116-41E0-A3E6-34605F40F06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13389" y="2998788"/>
                <a:ext cx="1444625" cy="1379538"/>
              </a:xfrm>
              <a:prstGeom prst="rect">
                <a:avLst/>
              </a:prstGeom>
              <a:solidFill>
                <a:srgbClr val="6FDD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2" name="Freeform 39">
              <a:extLst>
                <a:ext uri="{FF2B5EF4-FFF2-40B4-BE49-F238E27FC236}">
                  <a16:creationId xmlns:a16="http://schemas.microsoft.com/office/drawing/2014/main" id="{CC269487-F774-44AB-9404-A4B4AE543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58" y="3309217"/>
              <a:ext cx="754679" cy="596852"/>
            </a:xfrm>
            <a:custGeom>
              <a:avLst/>
              <a:gdLst>
                <a:gd name="T0" fmla="*/ 0 w 1387"/>
                <a:gd name="T1" fmla="*/ 0 h 913"/>
                <a:gd name="T2" fmla="*/ 0 w 1387"/>
                <a:gd name="T3" fmla="*/ 861 h 913"/>
                <a:gd name="T4" fmla="*/ 634 w 1387"/>
                <a:gd name="T5" fmla="*/ 861 h 913"/>
                <a:gd name="T6" fmla="*/ 694 w 1387"/>
                <a:gd name="T7" fmla="*/ 913 h 913"/>
                <a:gd name="T8" fmla="*/ 754 w 1387"/>
                <a:gd name="T9" fmla="*/ 861 h 913"/>
                <a:gd name="T10" fmla="*/ 1387 w 1387"/>
                <a:gd name="T11" fmla="*/ 861 h 913"/>
                <a:gd name="T12" fmla="*/ 1387 w 1387"/>
                <a:gd name="T13" fmla="*/ 0 h 913"/>
                <a:gd name="T14" fmla="*/ 0 w 1387"/>
                <a:gd name="T15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7" h="913">
                  <a:moveTo>
                    <a:pt x="0" y="0"/>
                  </a:moveTo>
                  <a:lnTo>
                    <a:pt x="0" y="861"/>
                  </a:lnTo>
                  <a:lnTo>
                    <a:pt x="634" y="861"/>
                  </a:lnTo>
                  <a:lnTo>
                    <a:pt x="694" y="913"/>
                  </a:lnTo>
                  <a:lnTo>
                    <a:pt x="754" y="861"/>
                  </a:lnTo>
                  <a:lnTo>
                    <a:pt x="1387" y="861"/>
                  </a:lnTo>
                  <a:lnTo>
                    <a:pt x="1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9450D22-87FD-4A75-B058-14AC250BF9C4}"/>
                </a:ext>
              </a:extLst>
            </p:cNvPr>
            <p:cNvGrpSpPr/>
            <p:nvPr/>
          </p:nvGrpSpPr>
          <p:grpSpPr>
            <a:xfrm>
              <a:off x="4083408" y="4217756"/>
              <a:ext cx="1177947" cy="878259"/>
              <a:chOff x="3630614" y="3094038"/>
              <a:chExt cx="1882775" cy="1284288"/>
            </a:xfrm>
          </p:grpSpPr>
          <p:sp>
            <p:nvSpPr>
              <p:cNvPr id="223" name="Freeform 40">
                <a:extLst>
                  <a:ext uri="{FF2B5EF4-FFF2-40B4-BE49-F238E27FC236}">
                    <a16:creationId xmlns:a16="http://schemas.microsoft.com/office/drawing/2014/main" id="{4D8A3D65-1A4F-4FCF-BC0E-1B39642B20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1882775" cy="1284288"/>
              </a:xfrm>
              <a:custGeom>
                <a:avLst/>
                <a:gdLst>
                  <a:gd name="T0" fmla="*/ 1819 w 2372"/>
                  <a:gd name="T1" fmla="*/ 0 h 1618"/>
                  <a:gd name="T2" fmla="*/ 0 w 2372"/>
                  <a:gd name="T3" fmla="*/ 0 h 1618"/>
                  <a:gd name="T4" fmla="*/ 0 w 2372"/>
                  <a:gd name="T5" fmla="*/ 1311 h 1618"/>
                  <a:gd name="T6" fmla="*/ 553 w 2372"/>
                  <a:gd name="T7" fmla="*/ 1618 h 1618"/>
                  <a:gd name="T8" fmla="*/ 2372 w 2372"/>
                  <a:gd name="T9" fmla="*/ 1618 h 1618"/>
                  <a:gd name="T10" fmla="*/ 2372 w 2372"/>
                  <a:gd name="T11" fmla="*/ 306 h 1618"/>
                  <a:gd name="T12" fmla="*/ 1819 w 2372"/>
                  <a:gd name="T13" fmla="*/ 0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2" h="1618">
                    <a:moveTo>
                      <a:pt x="1819" y="0"/>
                    </a:moveTo>
                    <a:lnTo>
                      <a:pt x="0" y="0"/>
                    </a:lnTo>
                    <a:lnTo>
                      <a:pt x="0" y="1311"/>
                    </a:lnTo>
                    <a:lnTo>
                      <a:pt x="553" y="1618"/>
                    </a:lnTo>
                    <a:lnTo>
                      <a:pt x="2372" y="1618"/>
                    </a:lnTo>
                    <a:lnTo>
                      <a:pt x="2372" y="306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A1D4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4" name="Freeform 41">
                <a:extLst>
                  <a:ext uri="{FF2B5EF4-FFF2-40B4-BE49-F238E27FC236}">
                    <a16:creationId xmlns:a16="http://schemas.microsoft.com/office/drawing/2014/main" id="{19C5B5A2-4009-40A2-97C3-F40B760F28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438150" cy="1284288"/>
              </a:xfrm>
              <a:custGeom>
                <a:avLst/>
                <a:gdLst>
                  <a:gd name="T0" fmla="*/ 553 w 553"/>
                  <a:gd name="T1" fmla="*/ 306 h 1618"/>
                  <a:gd name="T2" fmla="*/ 553 w 553"/>
                  <a:gd name="T3" fmla="*/ 1618 h 1618"/>
                  <a:gd name="T4" fmla="*/ 0 w 553"/>
                  <a:gd name="T5" fmla="*/ 1311 h 1618"/>
                  <a:gd name="T6" fmla="*/ 0 w 553"/>
                  <a:gd name="T7" fmla="*/ 0 h 1618"/>
                  <a:gd name="T8" fmla="*/ 553 w 553"/>
                  <a:gd name="T9" fmla="*/ 306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3" h="1618">
                    <a:moveTo>
                      <a:pt x="553" y="306"/>
                    </a:moveTo>
                    <a:lnTo>
                      <a:pt x="553" y="1618"/>
                    </a:lnTo>
                    <a:lnTo>
                      <a:pt x="0" y="1311"/>
                    </a:lnTo>
                    <a:lnTo>
                      <a:pt x="0" y="0"/>
                    </a:lnTo>
                    <a:lnTo>
                      <a:pt x="553" y="306"/>
                    </a:lnTo>
                    <a:close/>
                  </a:path>
                </a:pathLst>
              </a:custGeom>
              <a:solidFill>
                <a:srgbClr val="8DC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5" name="Freeform 42">
                <a:extLst>
                  <a:ext uri="{FF2B5EF4-FFF2-40B4-BE49-F238E27FC236}">
                    <a16:creationId xmlns:a16="http://schemas.microsoft.com/office/drawing/2014/main" id="{B4F41F92-9B4B-4886-9AB2-B2FB9749769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1882775" cy="242888"/>
              </a:xfrm>
              <a:custGeom>
                <a:avLst/>
                <a:gdLst>
                  <a:gd name="T0" fmla="*/ 2372 w 2372"/>
                  <a:gd name="T1" fmla="*/ 306 h 306"/>
                  <a:gd name="T2" fmla="*/ 553 w 2372"/>
                  <a:gd name="T3" fmla="*/ 306 h 306"/>
                  <a:gd name="T4" fmla="*/ 0 w 2372"/>
                  <a:gd name="T5" fmla="*/ 0 h 306"/>
                  <a:gd name="T6" fmla="*/ 1819 w 2372"/>
                  <a:gd name="T7" fmla="*/ 0 h 306"/>
                  <a:gd name="T8" fmla="*/ 2372 w 237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2" h="306">
                    <a:moveTo>
                      <a:pt x="2372" y="306"/>
                    </a:moveTo>
                    <a:lnTo>
                      <a:pt x="553" y="306"/>
                    </a:lnTo>
                    <a:lnTo>
                      <a:pt x="0" y="0"/>
                    </a:lnTo>
                    <a:lnTo>
                      <a:pt x="1819" y="0"/>
                    </a:lnTo>
                    <a:lnTo>
                      <a:pt x="2372" y="306"/>
                    </a:lnTo>
                    <a:close/>
                  </a:path>
                </a:pathLst>
              </a:custGeom>
              <a:solidFill>
                <a:srgbClr val="A1D4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6" name="Rectangle 43">
                <a:extLst>
                  <a:ext uri="{FF2B5EF4-FFF2-40B4-BE49-F238E27FC236}">
                    <a16:creationId xmlns:a16="http://schemas.microsoft.com/office/drawing/2014/main" id="{0B2A61C7-F773-4937-9649-B424FC7622F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68764" y="3336925"/>
                <a:ext cx="1444625" cy="1041400"/>
              </a:xfrm>
              <a:prstGeom prst="rect">
                <a:avLst/>
              </a:prstGeom>
              <a:solidFill>
                <a:srgbClr val="BBE5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30C49437-4A46-4816-91A7-1B345B9AB273}"/>
                </a:ext>
              </a:extLst>
            </p:cNvPr>
            <p:cNvGrpSpPr/>
            <p:nvPr/>
          </p:nvGrpSpPr>
          <p:grpSpPr>
            <a:xfrm>
              <a:off x="3370900" y="4454419"/>
              <a:ext cx="1033266" cy="641596"/>
              <a:chOff x="2185989" y="3440113"/>
              <a:chExt cx="1882775" cy="938213"/>
            </a:xfrm>
          </p:grpSpPr>
          <p:sp>
            <p:nvSpPr>
              <p:cNvPr id="219" name="Freeform 44">
                <a:extLst>
                  <a:ext uri="{FF2B5EF4-FFF2-40B4-BE49-F238E27FC236}">
                    <a16:creationId xmlns:a16="http://schemas.microsoft.com/office/drawing/2014/main" id="{BA24A38D-B0EA-45B0-B381-2E6BA84BE9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1882775" cy="938213"/>
              </a:xfrm>
              <a:custGeom>
                <a:avLst/>
                <a:gdLst>
                  <a:gd name="T0" fmla="*/ 1820 w 2373"/>
                  <a:gd name="T1" fmla="*/ 0 h 1181"/>
                  <a:gd name="T2" fmla="*/ 0 w 2373"/>
                  <a:gd name="T3" fmla="*/ 0 h 1181"/>
                  <a:gd name="T4" fmla="*/ 0 w 2373"/>
                  <a:gd name="T5" fmla="*/ 874 h 1181"/>
                  <a:gd name="T6" fmla="*/ 554 w 2373"/>
                  <a:gd name="T7" fmla="*/ 1181 h 1181"/>
                  <a:gd name="T8" fmla="*/ 2373 w 2373"/>
                  <a:gd name="T9" fmla="*/ 1181 h 1181"/>
                  <a:gd name="T10" fmla="*/ 2373 w 2373"/>
                  <a:gd name="T11" fmla="*/ 306 h 1181"/>
                  <a:gd name="T12" fmla="*/ 1820 w 2373"/>
                  <a:gd name="T13" fmla="*/ 0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3" h="1181">
                    <a:moveTo>
                      <a:pt x="1820" y="0"/>
                    </a:moveTo>
                    <a:lnTo>
                      <a:pt x="0" y="0"/>
                    </a:lnTo>
                    <a:lnTo>
                      <a:pt x="0" y="874"/>
                    </a:lnTo>
                    <a:lnTo>
                      <a:pt x="554" y="1181"/>
                    </a:lnTo>
                    <a:lnTo>
                      <a:pt x="2373" y="1181"/>
                    </a:lnTo>
                    <a:lnTo>
                      <a:pt x="2373" y="306"/>
                    </a:lnTo>
                    <a:lnTo>
                      <a:pt x="1820" y="0"/>
                    </a:lnTo>
                    <a:close/>
                  </a:path>
                </a:pathLst>
              </a:custGeom>
              <a:solidFill>
                <a:srgbClr val="FFCE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0" name="Freeform 45">
                <a:extLst>
                  <a:ext uri="{FF2B5EF4-FFF2-40B4-BE49-F238E27FC236}">
                    <a16:creationId xmlns:a16="http://schemas.microsoft.com/office/drawing/2014/main" id="{184A5928-3B04-4345-8153-255DD0CAFFA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439738" cy="938213"/>
              </a:xfrm>
              <a:custGeom>
                <a:avLst/>
                <a:gdLst>
                  <a:gd name="T0" fmla="*/ 554 w 554"/>
                  <a:gd name="T1" fmla="*/ 306 h 1181"/>
                  <a:gd name="T2" fmla="*/ 554 w 554"/>
                  <a:gd name="T3" fmla="*/ 1181 h 1181"/>
                  <a:gd name="T4" fmla="*/ 0 w 554"/>
                  <a:gd name="T5" fmla="*/ 874 h 1181"/>
                  <a:gd name="T6" fmla="*/ 0 w 554"/>
                  <a:gd name="T7" fmla="*/ 0 h 1181"/>
                  <a:gd name="T8" fmla="*/ 554 w 554"/>
                  <a:gd name="T9" fmla="*/ 306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4" h="1181">
                    <a:moveTo>
                      <a:pt x="554" y="306"/>
                    </a:moveTo>
                    <a:lnTo>
                      <a:pt x="554" y="1181"/>
                    </a:lnTo>
                    <a:lnTo>
                      <a:pt x="0" y="874"/>
                    </a:lnTo>
                    <a:lnTo>
                      <a:pt x="0" y="0"/>
                    </a:lnTo>
                    <a:lnTo>
                      <a:pt x="554" y="306"/>
                    </a:lnTo>
                    <a:close/>
                  </a:path>
                </a:pathLst>
              </a:custGeom>
              <a:solidFill>
                <a:srgbClr val="F6BB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1" name="Freeform 46">
                <a:extLst>
                  <a:ext uri="{FF2B5EF4-FFF2-40B4-BE49-F238E27FC236}">
                    <a16:creationId xmlns:a16="http://schemas.microsoft.com/office/drawing/2014/main" id="{43FAABD9-4793-4317-B8F2-853CBF6435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1882775" cy="244475"/>
              </a:xfrm>
              <a:custGeom>
                <a:avLst/>
                <a:gdLst>
                  <a:gd name="T0" fmla="*/ 2373 w 2373"/>
                  <a:gd name="T1" fmla="*/ 306 h 306"/>
                  <a:gd name="T2" fmla="*/ 554 w 2373"/>
                  <a:gd name="T3" fmla="*/ 306 h 306"/>
                  <a:gd name="T4" fmla="*/ 0 w 2373"/>
                  <a:gd name="T5" fmla="*/ 0 h 306"/>
                  <a:gd name="T6" fmla="*/ 1820 w 2373"/>
                  <a:gd name="T7" fmla="*/ 0 h 306"/>
                  <a:gd name="T8" fmla="*/ 2373 w 2373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3" h="306">
                    <a:moveTo>
                      <a:pt x="2373" y="306"/>
                    </a:moveTo>
                    <a:lnTo>
                      <a:pt x="554" y="306"/>
                    </a:lnTo>
                    <a:lnTo>
                      <a:pt x="0" y="0"/>
                    </a:lnTo>
                    <a:lnTo>
                      <a:pt x="1820" y="0"/>
                    </a:lnTo>
                    <a:lnTo>
                      <a:pt x="2373" y="306"/>
                    </a:lnTo>
                    <a:close/>
                  </a:path>
                </a:pathLst>
              </a:custGeom>
              <a:solidFill>
                <a:srgbClr val="FFCE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Rectangle 47">
                <a:extLst>
                  <a:ext uri="{FF2B5EF4-FFF2-40B4-BE49-F238E27FC236}">
                    <a16:creationId xmlns:a16="http://schemas.microsoft.com/office/drawing/2014/main" id="{D8AE97C9-5E5D-45BD-893E-20B00F636B7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25726" y="3684588"/>
                <a:ext cx="1443038" cy="693738"/>
              </a:xfrm>
              <a:prstGeom prst="rect">
                <a:avLst/>
              </a:prstGeom>
              <a:solidFill>
                <a:srgbClr val="FFD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5" name="Freeform 48">
              <a:extLst>
                <a:ext uri="{FF2B5EF4-FFF2-40B4-BE49-F238E27FC236}">
                  <a16:creationId xmlns:a16="http://schemas.microsoft.com/office/drawing/2014/main" id="{AF72F219-4B75-4431-B6CE-347DB4E93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269" y="3888213"/>
              <a:ext cx="753592" cy="526779"/>
            </a:xfrm>
            <a:custGeom>
              <a:avLst/>
              <a:gdLst>
                <a:gd name="T0" fmla="*/ 0 w 1388"/>
                <a:gd name="T1" fmla="*/ 0 h 912"/>
                <a:gd name="T2" fmla="*/ 0 w 1388"/>
                <a:gd name="T3" fmla="*/ 860 h 912"/>
                <a:gd name="T4" fmla="*/ 635 w 1388"/>
                <a:gd name="T5" fmla="*/ 860 h 912"/>
                <a:gd name="T6" fmla="*/ 695 w 1388"/>
                <a:gd name="T7" fmla="*/ 912 h 912"/>
                <a:gd name="T8" fmla="*/ 755 w 1388"/>
                <a:gd name="T9" fmla="*/ 860 h 912"/>
                <a:gd name="T10" fmla="*/ 1388 w 1388"/>
                <a:gd name="T11" fmla="*/ 860 h 912"/>
                <a:gd name="T12" fmla="*/ 1388 w 1388"/>
                <a:gd name="T13" fmla="*/ 0 h 912"/>
                <a:gd name="T14" fmla="*/ 0 w 1388"/>
                <a:gd name="T1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8" h="912">
                  <a:moveTo>
                    <a:pt x="0" y="0"/>
                  </a:moveTo>
                  <a:lnTo>
                    <a:pt x="0" y="860"/>
                  </a:lnTo>
                  <a:lnTo>
                    <a:pt x="635" y="860"/>
                  </a:lnTo>
                  <a:lnTo>
                    <a:pt x="695" y="912"/>
                  </a:lnTo>
                  <a:lnTo>
                    <a:pt x="755" y="860"/>
                  </a:lnTo>
                  <a:lnTo>
                    <a:pt x="1388" y="860"/>
                  </a:lnTo>
                  <a:lnTo>
                    <a:pt x="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Freeform 49">
              <a:extLst>
                <a:ext uri="{FF2B5EF4-FFF2-40B4-BE49-F238E27FC236}">
                  <a16:creationId xmlns:a16="http://schemas.microsoft.com/office/drawing/2014/main" id="{0DD9F5E0-1D61-4E19-B428-9A98088AF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941" y="3783629"/>
              <a:ext cx="754679" cy="596852"/>
            </a:xfrm>
            <a:custGeom>
              <a:avLst/>
              <a:gdLst>
                <a:gd name="T0" fmla="*/ 0 w 1388"/>
                <a:gd name="T1" fmla="*/ 0 h 912"/>
                <a:gd name="T2" fmla="*/ 0 w 1388"/>
                <a:gd name="T3" fmla="*/ 860 h 912"/>
                <a:gd name="T4" fmla="*/ 633 w 1388"/>
                <a:gd name="T5" fmla="*/ 860 h 912"/>
                <a:gd name="T6" fmla="*/ 693 w 1388"/>
                <a:gd name="T7" fmla="*/ 912 h 912"/>
                <a:gd name="T8" fmla="*/ 753 w 1388"/>
                <a:gd name="T9" fmla="*/ 860 h 912"/>
                <a:gd name="T10" fmla="*/ 1388 w 1388"/>
                <a:gd name="T11" fmla="*/ 860 h 912"/>
                <a:gd name="T12" fmla="*/ 1388 w 1388"/>
                <a:gd name="T13" fmla="*/ 0 h 912"/>
                <a:gd name="T14" fmla="*/ 0 w 1388"/>
                <a:gd name="T1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8" h="912">
                  <a:moveTo>
                    <a:pt x="0" y="0"/>
                  </a:moveTo>
                  <a:lnTo>
                    <a:pt x="0" y="860"/>
                  </a:lnTo>
                  <a:lnTo>
                    <a:pt x="633" y="860"/>
                  </a:lnTo>
                  <a:lnTo>
                    <a:pt x="693" y="912"/>
                  </a:lnTo>
                  <a:lnTo>
                    <a:pt x="753" y="860"/>
                  </a:lnTo>
                  <a:lnTo>
                    <a:pt x="1388" y="860"/>
                  </a:lnTo>
                  <a:lnTo>
                    <a:pt x="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Freeform 50">
              <a:extLst>
                <a:ext uri="{FF2B5EF4-FFF2-40B4-BE49-F238E27FC236}">
                  <a16:creationId xmlns:a16="http://schemas.microsoft.com/office/drawing/2014/main" id="{1159E998-24C8-443C-9691-06A54BCD0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00" y="3540340"/>
              <a:ext cx="754679" cy="598162"/>
            </a:xfrm>
            <a:custGeom>
              <a:avLst/>
              <a:gdLst>
                <a:gd name="T0" fmla="*/ 0 w 1389"/>
                <a:gd name="T1" fmla="*/ 0 h 913"/>
                <a:gd name="T2" fmla="*/ 0 w 1389"/>
                <a:gd name="T3" fmla="*/ 861 h 913"/>
                <a:gd name="T4" fmla="*/ 635 w 1389"/>
                <a:gd name="T5" fmla="*/ 861 h 913"/>
                <a:gd name="T6" fmla="*/ 695 w 1389"/>
                <a:gd name="T7" fmla="*/ 913 h 913"/>
                <a:gd name="T8" fmla="*/ 754 w 1389"/>
                <a:gd name="T9" fmla="*/ 861 h 913"/>
                <a:gd name="T10" fmla="*/ 1389 w 1389"/>
                <a:gd name="T11" fmla="*/ 861 h 913"/>
                <a:gd name="T12" fmla="*/ 1389 w 1389"/>
                <a:gd name="T13" fmla="*/ 0 h 913"/>
                <a:gd name="T14" fmla="*/ 0 w 1389"/>
                <a:gd name="T15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9" h="913">
                  <a:moveTo>
                    <a:pt x="0" y="0"/>
                  </a:moveTo>
                  <a:lnTo>
                    <a:pt x="0" y="861"/>
                  </a:lnTo>
                  <a:lnTo>
                    <a:pt x="635" y="861"/>
                  </a:lnTo>
                  <a:lnTo>
                    <a:pt x="695" y="913"/>
                  </a:lnTo>
                  <a:lnTo>
                    <a:pt x="754" y="861"/>
                  </a:lnTo>
                  <a:lnTo>
                    <a:pt x="1389" y="861"/>
                  </a:lnTo>
                  <a:lnTo>
                    <a:pt x="13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D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Freeform 51">
              <a:extLst>
                <a:ext uri="{FF2B5EF4-FFF2-40B4-BE49-F238E27FC236}">
                  <a16:creationId xmlns:a16="http://schemas.microsoft.com/office/drawing/2014/main" id="{C92552CA-5692-4225-8FA4-EDC344872B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6115" y="4441930"/>
              <a:ext cx="774717" cy="608023"/>
            </a:xfrm>
            <a:custGeom>
              <a:avLst/>
              <a:gdLst>
                <a:gd name="T0" fmla="*/ 1818 w 2372"/>
                <a:gd name="T1" fmla="*/ 0 h 744"/>
                <a:gd name="T2" fmla="*/ 0 w 2372"/>
                <a:gd name="T3" fmla="*/ 0 h 744"/>
                <a:gd name="T4" fmla="*/ 0 w 2372"/>
                <a:gd name="T5" fmla="*/ 437 h 744"/>
                <a:gd name="T6" fmla="*/ 553 w 2372"/>
                <a:gd name="T7" fmla="*/ 744 h 744"/>
                <a:gd name="T8" fmla="*/ 553 w 2372"/>
                <a:gd name="T9" fmla="*/ 744 h 744"/>
                <a:gd name="T10" fmla="*/ 2372 w 2372"/>
                <a:gd name="T11" fmla="*/ 744 h 744"/>
                <a:gd name="T12" fmla="*/ 2372 w 2372"/>
                <a:gd name="T13" fmla="*/ 307 h 744"/>
                <a:gd name="T14" fmla="*/ 1818 w 2372"/>
                <a:gd name="T15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2" h="744">
                  <a:moveTo>
                    <a:pt x="1818" y="0"/>
                  </a:moveTo>
                  <a:lnTo>
                    <a:pt x="0" y="0"/>
                  </a:lnTo>
                  <a:lnTo>
                    <a:pt x="0" y="437"/>
                  </a:lnTo>
                  <a:lnTo>
                    <a:pt x="553" y="744"/>
                  </a:lnTo>
                  <a:lnTo>
                    <a:pt x="553" y="744"/>
                  </a:lnTo>
                  <a:lnTo>
                    <a:pt x="2372" y="744"/>
                  </a:lnTo>
                  <a:lnTo>
                    <a:pt x="2372" y="307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Freeform 52">
              <a:extLst>
                <a:ext uri="{FF2B5EF4-FFF2-40B4-BE49-F238E27FC236}">
                  <a16:creationId xmlns:a16="http://schemas.microsoft.com/office/drawing/2014/main" id="{50D5628C-BF3B-46E8-98EB-06C10EF63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695" y="4451152"/>
              <a:ext cx="207149" cy="640543"/>
            </a:xfrm>
            <a:custGeom>
              <a:avLst/>
              <a:gdLst>
                <a:gd name="T0" fmla="*/ 553 w 553"/>
                <a:gd name="T1" fmla="*/ 307 h 744"/>
                <a:gd name="T2" fmla="*/ 553 w 553"/>
                <a:gd name="T3" fmla="*/ 744 h 744"/>
                <a:gd name="T4" fmla="*/ 0 w 553"/>
                <a:gd name="T5" fmla="*/ 437 h 744"/>
                <a:gd name="T6" fmla="*/ 0 w 553"/>
                <a:gd name="T7" fmla="*/ 0 h 744"/>
                <a:gd name="T8" fmla="*/ 553 w 553"/>
                <a:gd name="T9" fmla="*/ 307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744">
                  <a:moveTo>
                    <a:pt x="553" y="307"/>
                  </a:moveTo>
                  <a:lnTo>
                    <a:pt x="553" y="744"/>
                  </a:lnTo>
                  <a:lnTo>
                    <a:pt x="0" y="437"/>
                  </a:lnTo>
                  <a:lnTo>
                    <a:pt x="0" y="0"/>
                  </a:lnTo>
                  <a:lnTo>
                    <a:pt x="553" y="307"/>
                  </a:lnTo>
                  <a:close/>
                </a:path>
              </a:pathLst>
            </a:custGeom>
            <a:solidFill>
              <a:srgbClr val="EA5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Freeform 53">
              <a:extLst>
                <a:ext uri="{FF2B5EF4-FFF2-40B4-BE49-F238E27FC236}">
                  <a16:creationId xmlns:a16="http://schemas.microsoft.com/office/drawing/2014/main" id="{6FEAE73F-603F-42BA-9AC8-A8100B025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425" y="4454030"/>
              <a:ext cx="814868" cy="222133"/>
            </a:xfrm>
            <a:custGeom>
              <a:avLst/>
              <a:gdLst>
                <a:gd name="T0" fmla="*/ 2372 w 2372"/>
                <a:gd name="T1" fmla="*/ 307 h 307"/>
                <a:gd name="T2" fmla="*/ 553 w 2372"/>
                <a:gd name="T3" fmla="*/ 307 h 307"/>
                <a:gd name="T4" fmla="*/ 0 w 2372"/>
                <a:gd name="T5" fmla="*/ 0 h 307"/>
                <a:gd name="T6" fmla="*/ 1818 w 2372"/>
                <a:gd name="T7" fmla="*/ 0 h 307"/>
                <a:gd name="T8" fmla="*/ 2372 w 2372"/>
                <a:gd name="T9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2" h="307">
                  <a:moveTo>
                    <a:pt x="2372" y="307"/>
                  </a:moveTo>
                  <a:lnTo>
                    <a:pt x="553" y="307"/>
                  </a:lnTo>
                  <a:lnTo>
                    <a:pt x="0" y="0"/>
                  </a:lnTo>
                  <a:lnTo>
                    <a:pt x="1818" y="0"/>
                  </a:lnTo>
                  <a:lnTo>
                    <a:pt x="2372" y="307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Rectangle 54">
              <a:extLst>
                <a:ext uri="{FF2B5EF4-FFF2-40B4-BE49-F238E27FC236}">
                  <a16:creationId xmlns:a16="http://schemas.microsoft.com/office/drawing/2014/main" id="{7994A31D-50B9-40C3-BF41-E0AE7C683B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76843" y="4664772"/>
              <a:ext cx="643125" cy="426923"/>
            </a:xfrm>
            <a:prstGeom prst="rect">
              <a:avLst/>
            </a:prstGeom>
            <a:solidFill>
              <a:srgbClr val="FF8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Text Placeholder 4">
              <a:extLst>
                <a:ext uri="{FF2B5EF4-FFF2-40B4-BE49-F238E27FC236}">
                  <a16:creationId xmlns:a16="http://schemas.microsoft.com/office/drawing/2014/main" id="{2578FD65-5AD5-4348-8099-AB17F24869BC}"/>
                </a:ext>
              </a:extLst>
            </p:cNvPr>
            <p:cNvSpPr txBox="1">
              <a:spLocks/>
            </p:cNvSpPr>
            <p:nvPr/>
          </p:nvSpPr>
          <p:spPr>
            <a:xfrm>
              <a:off x="2572967" y="3660952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1</a:t>
              </a:r>
            </a:p>
          </p:txBody>
        </p:sp>
        <p:sp>
          <p:nvSpPr>
            <p:cNvPr id="183" name="Text Placeholder 4">
              <a:extLst>
                <a:ext uri="{FF2B5EF4-FFF2-40B4-BE49-F238E27FC236}">
                  <a16:creationId xmlns:a16="http://schemas.microsoft.com/office/drawing/2014/main" id="{35E1FDA8-89A0-482E-A5AC-EFC36256A8E2}"/>
                </a:ext>
              </a:extLst>
            </p:cNvPr>
            <p:cNvSpPr txBox="1">
              <a:spLocks/>
            </p:cNvSpPr>
            <p:nvPr/>
          </p:nvSpPr>
          <p:spPr>
            <a:xfrm>
              <a:off x="3428557" y="4648541"/>
              <a:ext cx="817471" cy="476753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Data</a:t>
              </a:r>
            </a:p>
          </p:txBody>
        </p:sp>
        <p:sp>
          <p:nvSpPr>
            <p:cNvPr id="184" name="Text Placeholder 4">
              <a:extLst>
                <a:ext uri="{FF2B5EF4-FFF2-40B4-BE49-F238E27FC236}">
                  <a16:creationId xmlns:a16="http://schemas.microsoft.com/office/drawing/2014/main" id="{35BD6493-4008-4CF9-A880-CB04E28DBBC1}"/>
                </a:ext>
              </a:extLst>
            </p:cNvPr>
            <p:cNvSpPr txBox="1">
              <a:spLocks/>
            </p:cNvSpPr>
            <p:nvPr/>
          </p:nvSpPr>
          <p:spPr>
            <a:xfrm>
              <a:off x="4388997" y="4389282"/>
              <a:ext cx="865778" cy="70907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Information</a:t>
              </a:r>
            </a:p>
          </p:txBody>
        </p:sp>
        <p:sp>
          <p:nvSpPr>
            <p:cNvPr id="185" name="Text Placeholder 4">
              <a:extLst>
                <a:ext uri="{FF2B5EF4-FFF2-40B4-BE49-F238E27FC236}">
                  <a16:creationId xmlns:a16="http://schemas.microsoft.com/office/drawing/2014/main" id="{862111A8-CD5E-4FAD-81AF-F9432A210E2E}"/>
                </a:ext>
              </a:extLst>
            </p:cNvPr>
            <p:cNvSpPr txBox="1">
              <a:spLocks/>
            </p:cNvSpPr>
            <p:nvPr/>
          </p:nvSpPr>
          <p:spPr>
            <a:xfrm>
              <a:off x="5194304" y="4151602"/>
              <a:ext cx="817471" cy="942260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Knowledge</a:t>
              </a:r>
            </a:p>
          </p:txBody>
        </p:sp>
        <p:sp>
          <p:nvSpPr>
            <p:cNvPr id="186" name="Text Placeholder 4">
              <a:extLst>
                <a:ext uri="{FF2B5EF4-FFF2-40B4-BE49-F238E27FC236}">
                  <a16:creationId xmlns:a16="http://schemas.microsoft.com/office/drawing/2014/main" id="{E6CF0271-00C0-4258-A8AE-FC3C412D338D}"/>
                </a:ext>
              </a:extLst>
            </p:cNvPr>
            <p:cNvSpPr txBox="1">
              <a:spLocks/>
            </p:cNvSpPr>
            <p:nvPr/>
          </p:nvSpPr>
          <p:spPr>
            <a:xfrm>
              <a:off x="2576471" y="3915152"/>
              <a:ext cx="755581" cy="539268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Units</a:t>
              </a:r>
            </a:p>
          </p:txBody>
        </p:sp>
        <p:sp>
          <p:nvSpPr>
            <p:cNvPr id="187" name="Text Placeholder 4">
              <a:extLst>
                <a:ext uri="{FF2B5EF4-FFF2-40B4-BE49-F238E27FC236}">
                  <a16:creationId xmlns:a16="http://schemas.microsoft.com/office/drawing/2014/main" id="{360B5222-826F-49C6-8415-C6AD9AF45E9A}"/>
                </a:ext>
              </a:extLst>
            </p:cNvPr>
            <p:cNvSpPr txBox="1">
              <a:spLocks/>
            </p:cNvSpPr>
            <p:nvPr/>
          </p:nvSpPr>
          <p:spPr>
            <a:xfrm>
              <a:off x="3365723" y="3780260"/>
              <a:ext cx="827026" cy="58623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Collections</a:t>
              </a:r>
            </a:p>
          </p:txBody>
        </p:sp>
        <p:sp>
          <p:nvSpPr>
            <p:cNvPr id="188" name="Text Placeholder 4">
              <a:extLst>
                <a:ext uri="{FF2B5EF4-FFF2-40B4-BE49-F238E27FC236}">
                  <a16:creationId xmlns:a16="http://schemas.microsoft.com/office/drawing/2014/main" id="{2CE2E523-FC29-4474-B29B-0000B1EC7231}"/>
                </a:ext>
              </a:extLst>
            </p:cNvPr>
            <p:cNvSpPr txBox="1">
              <a:spLocks/>
            </p:cNvSpPr>
            <p:nvPr/>
          </p:nvSpPr>
          <p:spPr>
            <a:xfrm>
              <a:off x="4189758" y="3533416"/>
              <a:ext cx="851510" cy="58623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Relations</a:t>
              </a:r>
            </a:p>
          </p:txBody>
        </p:sp>
        <p:sp>
          <p:nvSpPr>
            <p:cNvPr id="189" name="Text Placeholder 4">
              <a:extLst>
                <a:ext uri="{FF2B5EF4-FFF2-40B4-BE49-F238E27FC236}">
                  <a16:creationId xmlns:a16="http://schemas.microsoft.com/office/drawing/2014/main" id="{8610B48D-F49C-46BE-BA45-BF1360617FBA}"/>
                </a:ext>
              </a:extLst>
            </p:cNvPr>
            <p:cNvSpPr txBox="1">
              <a:spLocks/>
            </p:cNvSpPr>
            <p:nvPr/>
          </p:nvSpPr>
          <p:spPr>
            <a:xfrm>
              <a:off x="5044607" y="3299366"/>
              <a:ext cx="755581" cy="58623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Patterns</a:t>
              </a: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C3E5A553-A234-42A6-B95B-CF05E8381109}"/>
                </a:ext>
              </a:extLst>
            </p:cNvPr>
            <p:cNvGrpSpPr/>
            <p:nvPr/>
          </p:nvGrpSpPr>
          <p:grpSpPr>
            <a:xfrm>
              <a:off x="5933224" y="3056257"/>
              <a:ext cx="1056931" cy="2029503"/>
              <a:chOff x="5349527" y="3068853"/>
              <a:chExt cx="932697" cy="2029503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C471AD23-2CBC-4818-B47D-B55783B109CF}"/>
                  </a:ext>
                </a:extLst>
              </p:cNvPr>
              <p:cNvGrpSpPr/>
              <p:nvPr/>
            </p:nvGrpSpPr>
            <p:grpSpPr>
              <a:xfrm>
                <a:off x="5349527" y="3748772"/>
                <a:ext cx="932697" cy="1347243"/>
                <a:chOff x="6518276" y="2408238"/>
                <a:chExt cx="1882776" cy="1970088"/>
              </a:xfrm>
            </p:grpSpPr>
            <p:sp>
              <p:nvSpPr>
                <p:cNvPr id="215" name="Freeform 30">
                  <a:extLst>
                    <a:ext uri="{FF2B5EF4-FFF2-40B4-BE49-F238E27FC236}">
                      <a16:creationId xmlns:a16="http://schemas.microsoft.com/office/drawing/2014/main" id="{A156B510-67BC-4DE5-B604-F271D8E14E7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18276" y="2408238"/>
                  <a:ext cx="1882775" cy="1970088"/>
                </a:xfrm>
                <a:custGeom>
                  <a:avLst/>
                  <a:gdLst>
                    <a:gd name="T0" fmla="*/ 1819 w 2372"/>
                    <a:gd name="T1" fmla="*/ 0 h 2482"/>
                    <a:gd name="T2" fmla="*/ 0 w 2372"/>
                    <a:gd name="T3" fmla="*/ 0 h 2482"/>
                    <a:gd name="T4" fmla="*/ 0 w 2372"/>
                    <a:gd name="T5" fmla="*/ 2175 h 2482"/>
                    <a:gd name="T6" fmla="*/ 554 w 2372"/>
                    <a:gd name="T7" fmla="*/ 2482 h 2482"/>
                    <a:gd name="T8" fmla="*/ 2372 w 2372"/>
                    <a:gd name="T9" fmla="*/ 2482 h 2482"/>
                    <a:gd name="T10" fmla="*/ 2372 w 2372"/>
                    <a:gd name="T11" fmla="*/ 306 h 2482"/>
                    <a:gd name="T12" fmla="*/ 1819 w 2372"/>
                    <a:gd name="T13" fmla="*/ 0 h 2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72" h="2482">
                      <a:moveTo>
                        <a:pt x="1819" y="0"/>
                      </a:moveTo>
                      <a:lnTo>
                        <a:pt x="0" y="0"/>
                      </a:lnTo>
                      <a:lnTo>
                        <a:pt x="0" y="2175"/>
                      </a:lnTo>
                      <a:lnTo>
                        <a:pt x="554" y="2482"/>
                      </a:lnTo>
                      <a:lnTo>
                        <a:pt x="2372" y="2482"/>
                      </a:lnTo>
                      <a:lnTo>
                        <a:pt x="2372" y="306"/>
                      </a:lnTo>
                      <a:lnTo>
                        <a:pt x="1819" y="0"/>
                      </a:lnTo>
                      <a:close/>
                    </a:path>
                  </a:pathLst>
                </a:custGeom>
                <a:solidFill>
                  <a:srgbClr val="66D0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6" name="Freeform 31">
                  <a:extLst>
                    <a:ext uri="{FF2B5EF4-FFF2-40B4-BE49-F238E27FC236}">
                      <a16:creationId xmlns:a16="http://schemas.microsoft.com/office/drawing/2014/main" id="{F185FFE7-EC66-43F7-8E99-D0EFA451480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18276" y="2408238"/>
                  <a:ext cx="439738" cy="1970088"/>
                </a:xfrm>
                <a:custGeom>
                  <a:avLst/>
                  <a:gdLst>
                    <a:gd name="T0" fmla="*/ 554 w 554"/>
                    <a:gd name="T1" fmla="*/ 306 h 2482"/>
                    <a:gd name="T2" fmla="*/ 554 w 554"/>
                    <a:gd name="T3" fmla="*/ 2482 h 2482"/>
                    <a:gd name="T4" fmla="*/ 0 w 554"/>
                    <a:gd name="T5" fmla="*/ 2175 h 2482"/>
                    <a:gd name="T6" fmla="*/ 0 w 554"/>
                    <a:gd name="T7" fmla="*/ 0 h 2482"/>
                    <a:gd name="T8" fmla="*/ 554 w 554"/>
                    <a:gd name="T9" fmla="*/ 306 h 2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4" h="2482">
                      <a:moveTo>
                        <a:pt x="554" y="306"/>
                      </a:moveTo>
                      <a:lnTo>
                        <a:pt x="554" y="2482"/>
                      </a:lnTo>
                      <a:lnTo>
                        <a:pt x="0" y="2175"/>
                      </a:lnTo>
                      <a:lnTo>
                        <a:pt x="0" y="0"/>
                      </a:lnTo>
                      <a:lnTo>
                        <a:pt x="554" y="306"/>
                      </a:lnTo>
                      <a:close/>
                    </a:path>
                  </a:pathLst>
                </a:custGeom>
                <a:solidFill>
                  <a:srgbClr val="3BAF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7" name="Freeform 32">
                  <a:extLst>
                    <a:ext uri="{FF2B5EF4-FFF2-40B4-BE49-F238E27FC236}">
                      <a16:creationId xmlns:a16="http://schemas.microsoft.com/office/drawing/2014/main" id="{C0588ED2-69C4-42A9-93CE-BAADD2E7E3B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18276" y="2408238"/>
                  <a:ext cx="1882775" cy="242888"/>
                </a:xfrm>
                <a:custGeom>
                  <a:avLst/>
                  <a:gdLst>
                    <a:gd name="T0" fmla="*/ 2372 w 2372"/>
                    <a:gd name="T1" fmla="*/ 306 h 306"/>
                    <a:gd name="T2" fmla="*/ 554 w 2372"/>
                    <a:gd name="T3" fmla="*/ 306 h 306"/>
                    <a:gd name="T4" fmla="*/ 0 w 2372"/>
                    <a:gd name="T5" fmla="*/ 0 h 306"/>
                    <a:gd name="T6" fmla="*/ 1819 w 2372"/>
                    <a:gd name="T7" fmla="*/ 0 h 306"/>
                    <a:gd name="T8" fmla="*/ 2372 w 2372"/>
                    <a:gd name="T9" fmla="*/ 306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72" h="306">
                      <a:moveTo>
                        <a:pt x="2372" y="306"/>
                      </a:moveTo>
                      <a:lnTo>
                        <a:pt x="554" y="306"/>
                      </a:lnTo>
                      <a:lnTo>
                        <a:pt x="0" y="0"/>
                      </a:lnTo>
                      <a:lnTo>
                        <a:pt x="1819" y="0"/>
                      </a:lnTo>
                      <a:lnTo>
                        <a:pt x="2372" y="306"/>
                      </a:lnTo>
                      <a:close/>
                    </a:path>
                  </a:pathLst>
                </a:custGeom>
                <a:solidFill>
                  <a:srgbClr val="4FC1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8" name="Rectangle 33">
                  <a:extLst>
                    <a:ext uri="{FF2B5EF4-FFF2-40B4-BE49-F238E27FC236}">
                      <a16:creationId xmlns:a16="http://schemas.microsoft.com/office/drawing/2014/main" id="{846274AF-B4E7-4CB9-BC4D-391E4FCFB80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6958014" y="2651125"/>
                  <a:ext cx="1443038" cy="1727200"/>
                </a:xfrm>
                <a:prstGeom prst="rect">
                  <a:avLst/>
                </a:prstGeom>
                <a:solidFill>
                  <a:srgbClr val="66D0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12" name="Freeform 34">
                <a:extLst>
                  <a:ext uri="{FF2B5EF4-FFF2-40B4-BE49-F238E27FC236}">
                    <a16:creationId xmlns:a16="http://schemas.microsoft.com/office/drawing/2014/main" id="{B44879FC-6189-45B4-AC32-E71352CC3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8336" y="3071356"/>
                <a:ext cx="798483" cy="598162"/>
              </a:xfrm>
              <a:custGeom>
                <a:avLst/>
                <a:gdLst>
                  <a:gd name="T0" fmla="*/ 0 w 1388"/>
                  <a:gd name="T1" fmla="*/ 0 h 914"/>
                  <a:gd name="T2" fmla="*/ 0 w 1388"/>
                  <a:gd name="T3" fmla="*/ 862 h 914"/>
                  <a:gd name="T4" fmla="*/ 634 w 1388"/>
                  <a:gd name="T5" fmla="*/ 862 h 914"/>
                  <a:gd name="T6" fmla="*/ 694 w 1388"/>
                  <a:gd name="T7" fmla="*/ 914 h 914"/>
                  <a:gd name="T8" fmla="*/ 753 w 1388"/>
                  <a:gd name="T9" fmla="*/ 862 h 914"/>
                  <a:gd name="T10" fmla="*/ 1388 w 1388"/>
                  <a:gd name="T11" fmla="*/ 862 h 914"/>
                  <a:gd name="T12" fmla="*/ 1388 w 1388"/>
                  <a:gd name="T13" fmla="*/ 0 h 914"/>
                  <a:gd name="T14" fmla="*/ 0 w 1388"/>
                  <a:gd name="T15" fmla="*/ 0 h 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8" h="914">
                    <a:moveTo>
                      <a:pt x="0" y="0"/>
                    </a:moveTo>
                    <a:lnTo>
                      <a:pt x="0" y="862"/>
                    </a:lnTo>
                    <a:lnTo>
                      <a:pt x="634" y="862"/>
                    </a:lnTo>
                    <a:lnTo>
                      <a:pt x="694" y="914"/>
                    </a:lnTo>
                    <a:lnTo>
                      <a:pt x="753" y="862"/>
                    </a:lnTo>
                    <a:lnTo>
                      <a:pt x="1388" y="862"/>
                    </a:lnTo>
                    <a:lnTo>
                      <a:pt x="138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C1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3" name="Text Placeholder 4">
                <a:extLst>
                  <a:ext uri="{FF2B5EF4-FFF2-40B4-BE49-F238E27FC236}">
                    <a16:creationId xmlns:a16="http://schemas.microsoft.com/office/drawing/2014/main" id="{E02817A5-C1FF-40C5-8FD4-845DE31BDE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8661" y="3912367"/>
                <a:ext cx="712776" cy="1185989"/>
              </a:xfrm>
              <a:prstGeom prst="rect">
                <a:avLst/>
              </a:prstGeom>
            </p:spPr>
            <p:txBody>
              <a:bodyPr anchor="t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/>
                  <a:t>Skill</a:t>
                </a:r>
              </a:p>
            </p:txBody>
          </p:sp>
          <p:sp>
            <p:nvSpPr>
              <p:cNvPr id="214" name="Text Placeholder 4">
                <a:extLst>
                  <a:ext uri="{FF2B5EF4-FFF2-40B4-BE49-F238E27FC236}">
                    <a16:creationId xmlns:a16="http://schemas.microsoft.com/office/drawing/2014/main" id="{EA7FCC3F-B36E-467A-886E-8976D6FE89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7550" y="3068853"/>
                <a:ext cx="854889" cy="586230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/>
                  <a:t>Applications</a:t>
                </a:r>
              </a:p>
            </p:txBody>
          </p:sp>
        </p:grpSp>
        <p:sp>
          <p:nvSpPr>
            <p:cNvPr id="191" name="Text Placeholder 4">
              <a:extLst>
                <a:ext uri="{FF2B5EF4-FFF2-40B4-BE49-F238E27FC236}">
                  <a16:creationId xmlns:a16="http://schemas.microsoft.com/office/drawing/2014/main" id="{26525D5D-3D71-403E-B427-96C9E446EFEC}"/>
                </a:ext>
              </a:extLst>
            </p:cNvPr>
            <p:cNvSpPr txBox="1">
              <a:spLocks/>
            </p:cNvSpPr>
            <p:nvPr/>
          </p:nvSpPr>
          <p:spPr>
            <a:xfrm>
              <a:off x="2795687" y="4685192"/>
              <a:ext cx="817471" cy="237749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Dimension</a:t>
              </a:r>
            </a:p>
          </p:txBody>
        </p:sp>
        <p:sp>
          <p:nvSpPr>
            <p:cNvPr id="192" name="Text Placeholder 4">
              <a:extLst>
                <a:ext uri="{FF2B5EF4-FFF2-40B4-BE49-F238E27FC236}">
                  <a16:creationId xmlns:a16="http://schemas.microsoft.com/office/drawing/2014/main" id="{DD8DA803-EBD2-4A67-BB25-222922EAA47E}"/>
                </a:ext>
              </a:extLst>
            </p:cNvPr>
            <p:cNvSpPr txBox="1">
              <a:spLocks/>
            </p:cNvSpPr>
            <p:nvPr/>
          </p:nvSpPr>
          <p:spPr>
            <a:xfrm>
              <a:off x="3396830" y="3534362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3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2</a:t>
              </a:r>
            </a:p>
          </p:txBody>
        </p:sp>
        <p:sp>
          <p:nvSpPr>
            <p:cNvPr id="193" name="Text Placeholder 4">
              <a:extLst>
                <a:ext uri="{FF2B5EF4-FFF2-40B4-BE49-F238E27FC236}">
                  <a16:creationId xmlns:a16="http://schemas.microsoft.com/office/drawing/2014/main" id="{72F3D6B2-9825-4757-8CE6-F57DCA514A7B}"/>
                </a:ext>
              </a:extLst>
            </p:cNvPr>
            <p:cNvSpPr txBox="1">
              <a:spLocks/>
            </p:cNvSpPr>
            <p:nvPr/>
          </p:nvSpPr>
          <p:spPr>
            <a:xfrm>
              <a:off x="4224700" y="3287143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4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3</a:t>
              </a:r>
            </a:p>
          </p:txBody>
        </p:sp>
        <p:sp>
          <p:nvSpPr>
            <p:cNvPr id="194" name="Text Placeholder 4">
              <a:extLst>
                <a:ext uri="{FF2B5EF4-FFF2-40B4-BE49-F238E27FC236}">
                  <a16:creationId xmlns:a16="http://schemas.microsoft.com/office/drawing/2014/main" id="{5AF55C9B-34E6-4562-A795-29EF425DC4A4}"/>
                </a:ext>
              </a:extLst>
            </p:cNvPr>
            <p:cNvSpPr txBox="1">
              <a:spLocks/>
            </p:cNvSpPr>
            <p:nvPr/>
          </p:nvSpPr>
          <p:spPr>
            <a:xfrm>
              <a:off x="5041269" y="3066041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5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4</a:t>
              </a:r>
            </a:p>
          </p:txBody>
        </p:sp>
        <p:sp>
          <p:nvSpPr>
            <p:cNvPr id="195" name="Text Placeholder 4">
              <a:extLst>
                <a:ext uri="{FF2B5EF4-FFF2-40B4-BE49-F238E27FC236}">
                  <a16:creationId xmlns:a16="http://schemas.microsoft.com/office/drawing/2014/main" id="{9A75A3E0-593A-4826-B326-A3F97B60A665}"/>
                </a:ext>
              </a:extLst>
            </p:cNvPr>
            <p:cNvSpPr txBox="1">
              <a:spLocks/>
            </p:cNvSpPr>
            <p:nvPr/>
          </p:nvSpPr>
          <p:spPr>
            <a:xfrm>
              <a:off x="5866183" y="2831104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6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5</a:t>
              </a:r>
            </a:p>
          </p:txBody>
        </p:sp>
        <p:sp>
          <p:nvSpPr>
            <p:cNvPr id="196" name="Down Arrow 201">
              <a:extLst>
                <a:ext uri="{FF2B5EF4-FFF2-40B4-BE49-F238E27FC236}">
                  <a16:creationId xmlns:a16="http://schemas.microsoft.com/office/drawing/2014/main" id="{C348CB36-EDB5-4976-B951-24ADE4CD3D90}"/>
                </a:ext>
              </a:extLst>
            </p:cNvPr>
            <p:cNvSpPr/>
            <p:nvPr/>
          </p:nvSpPr>
          <p:spPr>
            <a:xfrm rot="10800000">
              <a:off x="2376515" y="2203879"/>
              <a:ext cx="212317" cy="32042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6658D61-4B8F-4891-9260-13C31DD8D1A0}"/>
                </a:ext>
              </a:extLst>
            </p:cNvPr>
            <p:cNvSpPr txBox="1"/>
            <p:nvPr/>
          </p:nvSpPr>
          <p:spPr>
            <a:xfrm>
              <a:off x="2062909" y="2892242"/>
              <a:ext cx="423581" cy="248705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Connectedness</a:t>
              </a:r>
            </a:p>
          </p:txBody>
        </p:sp>
        <p:sp>
          <p:nvSpPr>
            <p:cNvPr id="198" name="Down Arrow 247">
              <a:extLst>
                <a:ext uri="{FF2B5EF4-FFF2-40B4-BE49-F238E27FC236}">
                  <a16:creationId xmlns:a16="http://schemas.microsoft.com/office/drawing/2014/main" id="{F92E13B4-5B8F-4284-BC2A-35B6E57E4A98}"/>
                </a:ext>
              </a:extLst>
            </p:cNvPr>
            <p:cNvSpPr/>
            <p:nvPr/>
          </p:nvSpPr>
          <p:spPr>
            <a:xfrm rot="16200000">
              <a:off x="5045299" y="2688329"/>
              <a:ext cx="175320" cy="53551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170C905-1EFD-453B-BA56-776E526E85CC}"/>
                </a:ext>
              </a:extLst>
            </p:cNvPr>
            <p:cNvSpPr txBox="1"/>
            <p:nvPr/>
          </p:nvSpPr>
          <p:spPr>
            <a:xfrm>
              <a:off x="2360173" y="5379294"/>
              <a:ext cx="543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Understanding</a:t>
              </a:r>
            </a:p>
          </p:txBody>
        </p:sp>
        <p:sp>
          <p:nvSpPr>
            <p:cNvPr id="200" name="Down Arrow 249">
              <a:extLst>
                <a:ext uri="{FF2B5EF4-FFF2-40B4-BE49-F238E27FC236}">
                  <a16:creationId xmlns:a16="http://schemas.microsoft.com/office/drawing/2014/main" id="{7F9CF919-A85F-4DA1-BC75-892C6E370CE7}"/>
                </a:ext>
              </a:extLst>
            </p:cNvPr>
            <p:cNvSpPr/>
            <p:nvPr/>
          </p:nvSpPr>
          <p:spPr>
            <a:xfrm rot="15065003">
              <a:off x="4975644" y="316971"/>
              <a:ext cx="284874" cy="517758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EB7529A9-86B9-496A-B0BE-E2AFCD069FCA}"/>
                </a:ext>
              </a:extLst>
            </p:cNvPr>
            <p:cNvGrpSpPr/>
            <p:nvPr/>
          </p:nvGrpSpPr>
          <p:grpSpPr>
            <a:xfrm>
              <a:off x="6785644" y="2898795"/>
              <a:ext cx="1025667" cy="2196750"/>
              <a:chOff x="5349527" y="3068853"/>
              <a:chExt cx="932697" cy="2029503"/>
            </a:xfrm>
            <a:solidFill>
              <a:schemeClr val="accent1">
                <a:lumMod val="75000"/>
              </a:schemeClr>
            </a:solidFill>
          </p:grpSpPr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F6E49D99-AC84-4E82-AF27-0550704E9E9F}"/>
                  </a:ext>
                </a:extLst>
              </p:cNvPr>
              <p:cNvGrpSpPr/>
              <p:nvPr/>
            </p:nvGrpSpPr>
            <p:grpSpPr>
              <a:xfrm>
                <a:off x="5349527" y="3748772"/>
                <a:ext cx="932697" cy="1347243"/>
                <a:chOff x="6518276" y="2408238"/>
                <a:chExt cx="1882776" cy="1970088"/>
              </a:xfrm>
              <a:grpFill/>
            </p:grpSpPr>
            <p:sp>
              <p:nvSpPr>
                <p:cNvPr id="207" name="Freeform 30">
                  <a:extLst>
                    <a:ext uri="{FF2B5EF4-FFF2-40B4-BE49-F238E27FC236}">
                      <a16:creationId xmlns:a16="http://schemas.microsoft.com/office/drawing/2014/main" id="{222B0008-453A-4598-8176-913D08CA8A3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18276" y="2408238"/>
                  <a:ext cx="1882775" cy="1970088"/>
                </a:xfrm>
                <a:custGeom>
                  <a:avLst/>
                  <a:gdLst>
                    <a:gd name="T0" fmla="*/ 1819 w 2372"/>
                    <a:gd name="T1" fmla="*/ 0 h 2482"/>
                    <a:gd name="T2" fmla="*/ 0 w 2372"/>
                    <a:gd name="T3" fmla="*/ 0 h 2482"/>
                    <a:gd name="T4" fmla="*/ 0 w 2372"/>
                    <a:gd name="T5" fmla="*/ 2175 h 2482"/>
                    <a:gd name="T6" fmla="*/ 554 w 2372"/>
                    <a:gd name="T7" fmla="*/ 2482 h 2482"/>
                    <a:gd name="T8" fmla="*/ 2372 w 2372"/>
                    <a:gd name="T9" fmla="*/ 2482 h 2482"/>
                    <a:gd name="T10" fmla="*/ 2372 w 2372"/>
                    <a:gd name="T11" fmla="*/ 306 h 2482"/>
                    <a:gd name="T12" fmla="*/ 1819 w 2372"/>
                    <a:gd name="T13" fmla="*/ 0 h 2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72" h="2482">
                      <a:moveTo>
                        <a:pt x="1819" y="0"/>
                      </a:moveTo>
                      <a:lnTo>
                        <a:pt x="0" y="0"/>
                      </a:lnTo>
                      <a:lnTo>
                        <a:pt x="0" y="2175"/>
                      </a:lnTo>
                      <a:lnTo>
                        <a:pt x="554" y="2482"/>
                      </a:lnTo>
                      <a:lnTo>
                        <a:pt x="2372" y="2482"/>
                      </a:lnTo>
                      <a:lnTo>
                        <a:pt x="2372" y="306"/>
                      </a:lnTo>
                      <a:lnTo>
                        <a:pt x="1819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8" name="Freeform 31">
                  <a:extLst>
                    <a:ext uri="{FF2B5EF4-FFF2-40B4-BE49-F238E27FC236}">
                      <a16:creationId xmlns:a16="http://schemas.microsoft.com/office/drawing/2014/main" id="{D7AD2E0B-AEC4-44C0-9E42-5BED2E5691C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36021" y="2408238"/>
                  <a:ext cx="439738" cy="1970088"/>
                </a:xfrm>
                <a:custGeom>
                  <a:avLst/>
                  <a:gdLst>
                    <a:gd name="T0" fmla="*/ 554 w 554"/>
                    <a:gd name="T1" fmla="*/ 306 h 2482"/>
                    <a:gd name="T2" fmla="*/ 554 w 554"/>
                    <a:gd name="T3" fmla="*/ 2482 h 2482"/>
                    <a:gd name="T4" fmla="*/ 0 w 554"/>
                    <a:gd name="T5" fmla="*/ 2175 h 2482"/>
                    <a:gd name="T6" fmla="*/ 0 w 554"/>
                    <a:gd name="T7" fmla="*/ 0 h 2482"/>
                    <a:gd name="T8" fmla="*/ 554 w 554"/>
                    <a:gd name="T9" fmla="*/ 306 h 2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4" h="2482">
                      <a:moveTo>
                        <a:pt x="554" y="306"/>
                      </a:moveTo>
                      <a:lnTo>
                        <a:pt x="554" y="2482"/>
                      </a:lnTo>
                      <a:lnTo>
                        <a:pt x="0" y="2175"/>
                      </a:lnTo>
                      <a:lnTo>
                        <a:pt x="0" y="0"/>
                      </a:lnTo>
                      <a:lnTo>
                        <a:pt x="554" y="30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9" name="Freeform 32">
                  <a:extLst>
                    <a:ext uri="{FF2B5EF4-FFF2-40B4-BE49-F238E27FC236}">
                      <a16:creationId xmlns:a16="http://schemas.microsoft.com/office/drawing/2014/main" id="{4EB469C3-F918-4C17-AA8F-E1D36DDED1C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18276" y="2408238"/>
                  <a:ext cx="1882775" cy="242888"/>
                </a:xfrm>
                <a:custGeom>
                  <a:avLst/>
                  <a:gdLst>
                    <a:gd name="T0" fmla="*/ 2372 w 2372"/>
                    <a:gd name="T1" fmla="*/ 306 h 306"/>
                    <a:gd name="T2" fmla="*/ 554 w 2372"/>
                    <a:gd name="T3" fmla="*/ 306 h 306"/>
                    <a:gd name="T4" fmla="*/ 0 w 2372"/>
                    <a:gd name="T5" fmla="*/ 0 h 306"/>
                    <a:gd name="T6" fmla="*/ 1819 w 2372"/>
                    <a:gd name="T7" fmla="*/ 0 h 306"/>
                    <a:gd name="T8" fmla="*/ 2372 w 2372"/>
                    <a:gd name="T9" fmla="*/ 306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72" h="306">
                      <a:moveTo>
                        <a:pt x="2372" y="306"/>
                      </a:moveTo>
                      <a:lnTo>
                        <a:pt x="554" y="306"/>
                      </a:lnTo>
                      <a:lnTo>
                        <a:pt x="0" y="0"/>
                      </a:lnTo>
                      <a:lnTo>
                        <a:pt x="1819" y="0"/>
                      </a:lnTo>
                      <a:lnTo>
                        <a:pt x="2372" y="30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0" name="Rectangle 33">
                  <a:extLst>
                    <a:ext uri="{FF2B5EF4-FFF2-40B4-BE49-F238E27FC236}">
                      <a16:creationId xmlns:a16="http://schemas.microsoft.com/office/drawing/2014/main" id="{12EC6F1C-9442-4FA6-AF85-9F9D5B2937C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6958014" y="2651125"/>
                  <a:ext cx="1443038" cy="1727200"/>
                </a:xfrm>
                <a:prstGeom prst="rect">
                  <a:avLst/>
                </a:pr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04" name="Freeform 34">
                <a:extLst>
                  <a:ext uri="{FF2B5EF4-FFF2-40B4-BE49-F238E27FC236}">
                    <a16:creationId xmlns:a16="http://schemas.microsoft.com/office/drawing/2014/main" id="{D9FEB81F-3F13-47A2-92E8-487211888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8336" y="3071356"/>
                <a:ext cx="798483" cy="598162"/>
              </a:xfrm>
              <a:custGeom>
                <a:avLst/>
                <a:gdLst>
                  <a:gd name="T0" fmla="*/ 0 w 1388"/>
                  <a:gd name="T1" fmla="*/ 0 h 914"/>
                  <a:gd name="T2" fmla="*/ 0 w 1388"/>
                  <a:gd name="T3" fmla="*/ 862 h 914"/>
                  <a:gd name="T4" fmla="*/ 634 w 1388"/>
                  <a:gd name="T5" fmla="*/ 862 h 914"/>
                  <a:gd name="T6" fmla="*/ 694 w 1388"/>
                  <a:gd name="T7" fmla="*/ 914 h 914"/>
                  <a:gd name="T8" fmla="*/ 753 w 1388"/>
                  <a:gd name="T9" fmla="*/ 862 h 914"/>
                  <a:gd name="T10" fmla="*/ 1388 w 1388"/>
                  <a:gd name="T11" fmla="*/ 862 h 914"/>
                  <a:gd name="T12" fmla="*/ 1388 w 1388"/>
                  <a:gd name="T13" fmla="*/ 0 h 914"/>
                  <a:gd name="T14" fmla="*/ 0 w 1388"/>
                  <a:gd name="T15" fmla="*/ 0 h 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8" h="914">
                    <a:moveTo>
                      <a:pt x="0" y="0"/>
                    </a:moveTo>
                    <a:lnTo>
                      <a:pt x="0" y="862"/>
                    </a:lnTo>
                    <a:lnTo>
                      <a:pt x="634" y="862"/>
                    </a:lnTo>
                    <a:lnTo>
                      <a:pt x="694" y="914"/>
                    </a:lnTo>
                    <a:lnTo>
                      <a:pt x="753" y="862"/>
                    </a:lnTo>
                    <a:lnTo>
                      <a:pt x="1388" y="862"/>
                    </a:lnTo>
                    <a:lnTo>
                      <a:pt x="138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5" name="Text Placeholder 4">
                <a:extLst>
                  <a:ext uri="{FF2B5EF4-FFF2-40B4-BE49-F238E27FC236}">
                    <a16:creationId xmlns:a16="http://schemas.microsoft.com/office/drawing/2014/main" id="{B6006AD8-5F85-4848-977C-C1EB46A846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8661" y="3912367"/>
                <a:ext cx="712776" cy="118598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anchor="t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/>
                  <a:t>Wisdom</a:t>
                </a:r>
              </a:p>
            </p:txBody>
          </p:sp>
          <p:sp>
            <p:nvSpPr>
              <p:cNvPr id="206" name="Text Placeholder 4">
                <a:extLst>
                  <a:ext uri="{FF2B5EF4-FFF2-40B4-BE49-F238E27FC236}">
                    <a16:creationId xmlns:a16="http://schemas.microsoft.com/office/drawing/2014/main" id="{C8A9380D-F9DF-4D3D-8503-A2A4CAECD6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7550" y="3068853"/>
                <a:ext cx="827327" cy="58623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/>
                  <a:t>Principles</a:t>
                </a:r>
              </a:p>
              <a:p>
                <a:r>
                  <a:rPr lang="en-US" sz="1000" dirty="0"/>
                  <a:t>Decisions</a:t>
                </a:r>
              </a:p>
            </p:txBody>
          </p:sp>
        </p:grpSp>
        <p:sp>
          <p:nvSpPr>
            <p:cNvPr id="202" name="Text Placeholder 4">
              <a:extLst>
                <a:ext uri="{FF2B5EF4-FFF2-40B4-BE49-F238E27FC236}">
                  <a16:creationId xmlns:a16="http://schemas.microsoft.com/office/drawing/2014/main" id="{48A20A17-9024-499E-8F49-512ED0FDE7C3}"/>
                </a:ext>
              </a:extLst>
            </p:cNvPr>
            <p:cNvSpPr txBox="1">
              <a:spLocks/>
            </p:cNvSpPr>
            <p:nvPr/>
          </p:nvSpPr>
          <p:spPr>
            <a:xfrm>
              <a:off x="6815914" y="2654493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6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522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Level Machine Intelligence - Data Analytics Maturity Path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3/11/2024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838199" y="888513"/>
            <a:ext cx="10515599" cy="5390178"/>
            <a:chOff x="333198" y="642369"/>
            <a:chExt cx="10872610" cy="5637499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C1ED541-240A-404C-B36C-E17168674A83}"/>
                </a:ext>
              </a:extLst>
            </p:cNvPr>
            <p:cNvGrpSpPr/>
            <p:nvPr/>
          </p:nvGrpSpPr>
          <p:grpSpPr>
            <a:xfrm>
              <a:off x="8768583" y="2885194"/>
              <a:ext cx="2437225" cy="2215220"/>
              <a:chOff x="6518276" y="2408238"/>
              <a:chExt cx="1882776" cy="1970088"/>
            </a:xfrm>
          </p:grpSpPr>
          <p:sp>
            <p:nvSpPr>
              <p:cNvPr id="270" name="Freeform 30">
                <a:extLst>
                  <a:ext uri="{FF2B5EF4-FFF2-40B4-BE49-F238E27FC236}">
                    <a16:creationId xmlns:a16="http://schemas.microsoft.com/office/drawing/2014/main" id="{A53BA7C5-3DA2-4951-A368-236B14C6F2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18276" y="2408238"/>
                <a:ext cx="1882775" cy="1970088"/>
              </a:xfrm>
              <a:custGeom>
                <a:avLst/>
                <a:gdLst>
                  <a:gd name="T0" fmla="*/ 1819 w 2372"/>
                  <a:gd name="T1" fmla="*/ 0 h 2482"/>
                  <a:gd name="T2" fmla="*/ 0 w 2372"/>
                  <a:gd name="T3" fmla="*/ 0 h 2482"/>
                  <a:gd name="T4" fmla="*/ 0 w 2372"/>
                  <a:gd name="T5" fmla="*/ 2175 h 2482"/>
                  <a:gd name="T6" fmla="*/ 554 w 2372"/>
                  <a:gd name="T7" fmla="*/ 2482 h 2482"/>
                  <a:gd name="T8" fmla="*/ 2372 w 2372"/>
                  <a:gd name="T9" fmla="*/ 2482 h 2482"/>
                  <a:gd name="T10" fmla="*/ 2372 w 2372"/>
                  <a:gd name="T11" fmla="*/ 306 h 2482"/>
                  <a:gd name="T12" fmla="*/ 1819 w 2372"/>
                  <a:gd name="T13" fmla="*/ 0 h 2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2" h="2482">
                    <a:moveTo>
                      <a:pt x="1819" y="0"/>
                    </a:moveTo>
                    <a:lnTo>
                      <a:pt x="0" y="0"/>
                    </a:lnTo>
                    <a:lnTo>
                      <a:pt x="0" y="2175"/>
                    </a:lnTo>
                    <a:lnTo>
                      <a:pt x="554" y="2482"/>
                    </a:lnTo>
                    <a:lnTo>
                      <a:pt x="2372" y="2482"/>
                    </a:lnTo>
                    <a:lnTo>
                      <a:pt x="2372" y="306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66D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1" name="Freeform 31">
                <a:extLst>
                  <a:ext uri="{FF2B5EF4-FFF2-40B4-BE49-F238E27FC236}">
                    <a16:creationId xmlns:a16="http://schemas.microsoft.com/office/drawing/2014/main" id="{2DB281F4-876E-40C6-910B-D755B3E001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18276" y="2408238"/>
                <a:ext cx="439738" cy="1970088"/>
              </a:xfrm>
              <a:custGeom>
                <a:avLst/>
                <a:gdLst>
                  <a:gd name="T0" fmla="*/ 554 w 554"/>
                  <a:gd name="T1" fmla="*/ 306 h 2482"/>
                  <a:gd name="T2" fmla="*/ 554 w 554"/>
                  <a:gd name="T3" fmla="*/ 2482 h 2482"/>
                  <a:gd name="T4" fmla="*/ 0 w 554"/>
                  <a:gd name="T5" fmla="*/ 2175 h 2482"/>
                  <a:gd name="T6" fmla="*/ 0 w 554"/>
                  <a:gd name="T7" fmla="*/ 0 h 2482"/>
                  <a:gd name="T8" fmla="*/ 554 w 554"/>
                  <a:gd name="T9" fmla="*/ 306 h 2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4" h="2482">
                    <a:moveTo>
                      <a:pt x="554" y="306"/>
                    </a:moveTo>
                    <a:lnTo>
                      <a:pt x="554" y="2482"/>
                    </a:lnTo>
                    <a:lnTo>
                      <a:pt x="0" y="2175"/>
                    </a:lnTo>
                    <a:lnTo>
                      <a:pt x="0" y="0"/>
                    </a:lnTo>
                    <a:lnTo>
                      <a:pt x="554" y="306"/>
                    </a:lnTo>
                    <a:close/>
                  </a:path>
                </a:pathLst>
              </a:custGeom>
              <a:solidFill>
                <a:srgbClr val="3BAF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2" name="Freeform 32">
                <a:extLst>
                  <a:ext uri="{FF2B5EF4-FFF2-40B4-BE49-F238E27FC236}">
                    <a16:creationId xmlns:a16="http://schemas.microsoft.com/office/drawing/2014/main" id="{3786C67B-96B9-4E75-8988-168EB9266C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18276" y="2408238"/>
                <a:ext cx="1882775" cy="242888"/>
              </a:xfrm>
              <a:custGeom>
                <a:avLst/>
                <a:gdLst>
                  <a:gd name="T0" fmla="*/ 2372 w 2372"/>
                  <a:gd name="T1" fmla="*/ 306 h 306"/>
                  <a:gd name="T2" fmla="*/ 554 w 2372"/>
                  <a:gd name="T3" fmla="*/ 306 h 306"/>
                  <a:gd name="T4" fmla="*/ 0 w 2372"/>
                  <a:gd name="T5" fmla="*/ 0 h 306"/>
                  <a:gd name="T6" fmla="*/ 1819 w 2372"/>
                  <a:gd name="T7" fmla="*/ 0 h 306"/>
                  <a:gd name="T8" fmla="*/ 2372 w 237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2" h="306">
                    <a:moveTo>
                      <a:pt x="2372" y="306"/>
                    </a:moveTo>
                    <a:lnTo>
                      <a:pt x="554" y="306"/>
                    </a:lnTo>
                    <a:lnTo>
                      <a:pt x="0" y="0"/>
                    </a:lnTo>
                    <a:lnTo>
                      <a:pt x="1819" y="0"/>
                    </a:lnTo>
                    <a:lnTo>
                      <a:pt x="2372" y="306"/>
                    </a:lnTo>
                    <a:close/>
                  </a:path>
                </a:pathLst>
              </a:custGeom>
              <a:solidFill>
                <a:srgbClr val="4FC1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3" name="Rectangle 33">
                <a:extLst>
                  <a:ext uri="{FF2B5EF4-FFF2-40B4-BE49-F238E27FC236}">
                    <a16:creationId xmlns:a16="http://schemas.microsoft.com/office/drawing/2014/main" id="{8BAC695E-6F21-4637-B150-87D0D4A898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958014" y="2651125"/>
                <a:ext cx="1443038" cy="1727200"/>
              </a:xfrm>
              <a:prstGeom prst="rect">
                <a:avLst/>
              </a:prstGeom>
              <a:solidFill>
                <a:srgbClr val="66D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7" name="Freeform 34">
              <a:extLst>
                <a:ext uri="{FF2B5EF4-FFF2-40B4-BE49-F238E27FC236}">
                  <a16:creationId xmlns:a16="http://schemas.microsoft.com/office/drawing/2014/main" id="{CA026331-0D32-40FB-BADF-854B5CA4E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3864" y="1771344"/>
              <a:ext cx="1719485" cy="983534"/>
            </a:xfrm>
            <a:custGeom>
              <a:avLst/>
              <a:gdLst>
                <a:gd name="T0" fmla="*/ 0 w 1388"/>
                <a:gd name="T1" fmla="*/ 0 h 914"/>
                <a:gd name="T2" fmla="*/ 0 w 1388"/>
                <a:gd name="T3" fmla="*/ 862 h 914"/>
                <a:gd name="T4" fmla="*/ 634 w 1388"/>
                <a:gd name="T5" fmla="*/ 862 h 914"/>
                <a:gd name="T6" fmla="*/ 694 w 1388"/>
                <a:gd name="T7" fmla="*/ 914 h 914"/>
                <a:gd name="T8" fmla="*/ 753 w 1388"/>
                <a:gd name="T9" fmla="*/ 862 h 914"/>
                <a:gd name="T10" fmla="*/ 1388 w 1388"/>
                <a:gd name="T11" fmla="*/ 862 h 914"/>
                <a:gd name="T12" fmla="*/ 1388 w 1388"/>
                <a:gd name="T13" fmla="*/ 0 h 914"/>
                <a:gd name="T14" fmla="*/ 0 w 1388"/>
                <a:gd name="T15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8" h="914">
                  <a:moveTo>
                    <a:pt x="0" y="0"/>
                  </a:moveTo>
                  <a:lnTo>
                    <a:pt x="0" y="862"/>
                  </a:lnTo>
                  <a:lnTo>
                    <a:pt x="634" y="862"/>
                  </a:lnTo>
                  <a:lnTo>
                    <a:pt x="694" y="914"/>
                  </a:lnTo>
                  <a:lnTo>
                    <a:pt x="753" y="862"/>
                  </a:lnTo>
                  <a:lnTo>
                    <a:pt x="1388" y="862"/>
                  </a:lnTo>
                  <a:lnTo>
                    <a:pt x="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0947726-9448-4246-86F6-7ED0B07D85E6}"/>
                </a:ext>
              </a:extLst>
            </p:cNvPr>
            <p:cNvGrpSpPr/>
            <p:nvPr/>
          </p:nvGrpSpPr>
          <p:grpSpPr>
            <a:xfrm>
              <a:off x="6900594" y="3276114"/>
              <a:ext cx="2437224" cy="1824300"/>
              <a:chOff x="5075239" y="2755900"/>
              <a:chExt cx="1882775" cy="1622426"/>
            </a:xfrm>
          </p:grpSpPr>
          <p:sp>
            <p:nvSpPr>
              <p:cNvPr id="266" name="Freeform 35">
                <a:extLst>
                  <a:ext uri="{FF2B5EF4-FFF2-40B4-BE49-F238E27FC236}">
                    <a16:creationId xmlns:a16="http://schemas.microsoft.com/office/drawing/2014/main" id="{E590189C-D1D0-4579-B435-5B93D0B850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1882775" cy="1622425"/>
              </a:xfrm>
              <a:custGeom>
                <a:avLst/>
                <a:gdLst>
                  <a:gd name="T0" fmla="*/ 1819 w 2373"/>
                  <a:gd name="T1" fmla="*/ 0 h 2044"/>
                  <a:gd name="T2" fmla="*/ 0 w 2373"/>
                  <a:gd name="T3" fmla="*/ 0 h 2044"/>
                  <a:gd name="T4" fmla="*/ 0 w 2373"/>
                  <a:gd name="T5" fmla="*/ 1737 h 2044"/>
                  <a:gd name="T6" fmla="*/ 553 w 2373"/>
                  <a:gd name="T7" fmla="*/ 2044 h 2044"/>
                  <a:gd name="T8" fmla="*/ 2373 w 2373"/>
                  <a:gd name="T9" fmla="*/ 2044 h 2044"/>
                  <a:gd name="T10" fmla="*/ 2373 w 2373"/>
                  <a:gd name="T11" fmla="*/ 306 h 2044"/>
                  <a:gd name="T12" fmla="*/ 1819 w 2373"/>
                  <a:gd name="T13" fmla="*/ 0 h 2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3" h="2044">
                    <a:moveTo>
                      <a:pt x="1819" y="0"/>
                    </a:moveTo>
                    <a:lnTo>
                      <a:pt x="0" y="0"/>
                    </a:lnTo>
                    <a:lnTo>
                      <a:pt x="0" y="1737"/>
                    </a:lnTo>
                    <a:lnTo>
                      <a:pt x="553" y="2044"/>
                    </a:lnTo>
                    <a:lnTo>
                      <a:pt x="2373" y="2044"/>
                    </a:lnTo>
                    <a:lnTo>
                      <a:pt x="2373" y="306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7" name="Freeform 36">
                <a:extLst>
                  <a:ext uri="{FF2B5EF4-FFF2-40B4-BE49-F238E27FC236}">
                    <a16:creationId xmlns:a16="http://schemas.microsoft.com/office/drawing/2014/main" id="{E3700A1E-E555-4121-89C7-F195642C958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438150" cy="1622425"/>
              </a:xfrm>
              <a:custGeom>
                <a:avLst/>
                <a:gdLst>
                  <a:gd name="T0" fmla="*/ 553 w 553"/>
                  <a:gd name="T1" fmla="*/ 306 h 2044"/>
                  <a:gd name="T2" fmla="*/ 553 w 553"/>
                  <a:gd name="T3" fmla="*/ 2044 h 2044"/>
                  <a:gd name="T4" fmla="*/ 0 w 553"/>
                  <a:gd name="T5" fmla="*/ 1737 h 2044"/>
                  <a:gd name="T6" fmla="*/ 0 w 553"/>
                  <a:gd name="T7" fmla="*/ 0 h 2044"/>
                  <a:gd name="T8" fmla="*/ 553 w 553"/>
                  <a:gd name="T9" fmla="*/ 306 h 2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3" h="2044">
                    <a:moveTo>
                      <a:pt x="553" y="306"/>
                    </a:moveTo>
                    <a:lnTo>
                      <a:pt x="553" y="2044"/>
                    </a:lnTo>
                    <a:lnTo>
                      <a:pt x="0" y="1737"/>
                    </a:lnTo>
                    <a:lnTo>
                      <a:pt x="0" y="0"/>
                    </a:lnTo>
                    <a:lnTo>
                      <a:pt x="553" y="306"/>
                    </a:lnTo>
                    <a:close/>
                  </a:path>
                </a:pathLst>
              </a:custGeom>
              <a:solidFill>
                <a:srgbClr val="36B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8" name="Freeform 37">
                <a:extLst>
                  <a:ext uri="{FF2B5EF4-FFF2-40B4-BE49-F238E27FC236}">
                    <a16:creationId xmlns:a16="http://schemas.microsoft.com/office/drawing/2014/main" id="{370879C0-478A-40C6-95A5-74BF9C0E15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1882775" cy="242888"/>
              </a:xfrm>
              <a:custGeom>
                <a:avLst/>
                <a:gdLst>
                  <a:gd name="T0" fmla="*/ 2373 w 2373"/>
                  <a:gd name="T1" fmla="*/ 306 h 306"/>
                  <a:gd name="T2" fmla="*/ 553 w 2373"/>
                  <a:gd name="T3" fmla="*/ 306 h 306"/>
                  <a:gd name="T4" fmla="*/ 0 w 2373"/>
                  <a:gd name="T5" fmla="*/ 0 h 306"/>
                  <a:gd name="T6" fmla="*/ 1819 w 2373"/>
                  <a:gd name="T7" fmla="*/ 0 h 306"/>
                  <a:gd name="T8" fmla="*/ 2373 w 2373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3" h="306">
                    <a:moveTo>
                      <a:pt x="2373" y="306"/>
                    </a:moveTo>
                    <a:lnTo>
                      <a:pt x="553" y="306"/>
                    </a:lnTo>
                    <a:lnTo>
                      <a:pt x="0" y="0"/>
                    </a:lnTo>
                    <a:lnTo>
                      <a:pt x="1819" y="0"/>
                    </a:lnTo>
                    <a:lnTo>
                      <a:pt x="2373" y="306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9" name="Rectangle 38">
                <a:extLst>
                  <a:ext uri="{FF2B5EF4-FFF2-40B4-BE49-F238E27FC236}">
                    <a16:creationId xmlns:a16="http://schemas.microsoft.com/office/drawing/2014/main" id="{99F7B5E2-6B5B-47E4-94D9-58751519B3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13389" y="2998788"/>
                <a:ext cx="1444625" cy="1379538"/>
              </a:xfrm>
              <a:prstGeom prst="rect">
                <a:avLst/>
              </a:prstGeom>
              <a:solidFill>
                <a:srgbClr val="6FDD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98F596C2-8ACA-4D40-A4BD-4046850D8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19" y="2162450"/>
              <a:ext cx="1719485" cy="981380"/>
            </a:xfrm>
            <a:custGeom>
              <a:avLst/>
              <a:gdLst>
                <a:gd name="T0" fmla="*/ 0 w 1387"/>
                <a:gd name="T1" fmla="*/ 0 h 913"/>
                <a:gd name="T2" fmla="*/ 0 w 1387"/>
                <a:gd name="T3" fmla="*/ 861 h 913"/>
                <a:gd name="T4" fmla="*/ 634 w 1387"/>
                <a:gd name="T5" fmla="*/ 861 h 913"/>
                <a:gd name="T6" fmla="*/ 694 w 1387"/>
                <a:gd name="T7" fmla="*/ 913 h 913"/>
                <a:gd name="T8" fmla="*/ 754 w 1387"/>
                <a:gd name="T9" fmla="*/ 861 h 913"/>
                <a:gd name="T10" fmla="*/ 1387 w 1387"/>
                <a:gd name="T11" fmla="*/ 861 h 913"/>
                <a:gd name="T12" fmla="*/ 1387 w 1387"/>
                <a:gd name="T13" fmla="*/ 0 h 913"/>
                <a:gd name="T14" fmla="*/ 0 w 1387"/>
                <a:gd name="T15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7" h="913">
                  <a:moveTo>
                    <a:pt x="0" y="0"/>
                  </a:moveTo>
                  <a:lnTo>
                    <a:pt x="0" y="861"/>
                  </a:lnTo>
                  <a:lnTo>
                    <a:pt x="634" y="861"/>
                  </a:lnTo>
                  <a:lnTo>
                    <a:pt x="694" y="913"/>
                  </a:lnTo>
                  <a:lnTo>
                    <a:pt x="754" y="861"/>
                  </a:lnTo>
                  <a:lnTo>
                    <a:pt x="1387" y="861"/>
                  </a:lnTo>
                  <a:lnTo>
                    <a:pt x="1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14C0128-1E29-4C19-B2B5-33EF11FF5C79}"/>
                </a:ext>
              </a:extLst>
            </p:cNvPr>
            <p:cNvGrpSpPr/>
            <p:nvPr/>
          </p:nvGrpSpPr>
          <p:grpSpPr>
            <a:xfrm>
              <a:off x="5030549" y="3656326"/>
              <a:ext cx="2437224" cy="1444088"/>
              <a:chOff x="3630614" y="3094038"/>
              <a:chExt cx="1882775" cy="1284288"/>
            </a:xfrm>
          </p:grpSpPr>
          <p:sp>
            <p:nvSpPr>
              <p:cNvPr id="262" name="Freeform 40">
                <a:extLst>
                  <a:ext uri="{FF2B5EF4-FFF2-40B4-BE49-F238E27FC236}">
                    <a16:creationId xmlns:a16="http://schemas.microsoft.com/office/drawing/2014/main" id="{77956C60-46BC-4169-BD2F-0CFB75DAF4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1882775" cy="1284288"/>
              </a:xfrm>
              <a:custGeom>
                <a:avLst/>
                <a:gdLst>
                  <a:gd name="T0" fmla="*/ 1819 w 2372"/>
                  <a:gd name="T1" fmla="*/ 0 h 1618"/>
                  <a:gd name="T2" fmla="*/ 0 w 2372"/>
                  <a:gd name="T3" fmla="*/ 0 h 1618"/>
                  <a:gd name="T4" fmla="*/ 0 w 2372"/>
                  <a:gd name="T5" fmla="*/ 1311 h 1618"/>
                  <a:gd name="T6" fmla="*/ 553 w 2372"/>
                  <a:gd name="T7" fmla="*/ 1618 h 1618"/>
                  <a:gd name="T8" fmla="*/ 2372 w 2372"/>
                  <a:gd name="T9" fmla="*/ 1618 h 1618"/>
                  <a:gd name="T10" fmla="*/ 2372 w 2372"/>
                  <a:gd name="T11" fmla="*/ 306 h 1618"/>
                  <a:gd name="T12" fmla="*/ 1819 w 2372"/>
                  <a:gd name="T13" fmla="*/ 0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2" h="1618">
                    <a:moveTo>
                      <a:pt x="1819" y="0"/>
                    </a:moveTo>
                    <a:lnTo>
                      <a:pt x="0" y="0"/>
                    </a:lnTo>
                    <a:lnTo>
                      <a:pt x="0" y="1311"/>
                    </a:lnTo>
                    <a:lnTo>
                      <a:pt x="553" y="1618"/>
                    </a:lnTo>
                    <a:lnTo>
                      <a:pt x="2372" y="1618"/>
                    </a:lnTo>
                    <a:lnTo>
                      <a:pt x="2372" y="306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A1D4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3" name="Freeform 41">
                <a:extLst>
                  <a:ext uri="{FF2B5EF4-FFF2-40B4-BE49-F238E27FC236}">
                    <a16:creationId xmlns:a16="http://schemas.microsoft.com/office/drawing/2014/main" id="{A858A0FF-E653-4D2B-B082-DDFF04B6DF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438150" cy="1284288"/>
              </a:xfrm>
              <a:custGeom>
                <a:avLst/>
                <a:gdLst>
                  <a:gd name="T0" fmla="*/ 553 w 553"/>
                  <a:gd name="T1" fmla="*/ 306 h 1618"/>
                  <a:gd name="T2" fmla="*/ 553 w 553"/>
                  <a:gd name="T3" fmla="*/ 1618 h 1618"/>
                  <a:gd name="T4" fmla="*/ 0 w 553"/>
                  <a:gd name="T5" fmla="*/ 1311 h 1618"/>
                  <a:gd name="T6" fmla="*/ 0 w 553"/>
                  <a:gd name="T7" fmla="*/ 0 h 1618"/>
                  <a:gd name="T8" fmla="*/ 553 w 553"/>
                  <a:gd name="T9" fmla="*/ 306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3" h="1618">
                    <a:moveTo>
                      <a:pt x="553" y="306"/>
                    </a:moveTo>
                    <a:lnTo>
                      <a:pt x="553" y="1618"/>
                    </a:lnTo>
                    <a:lnTo>
                      <a:pt x="0" y="1311"/>
                    </a:lnTo>
                    <a:lnTo>
                      <a:pt x="0" y="0"/>
                    </a:lnTo>
                    <a:lnTo>
                      <a:pt x="553" y="306"/>
                    </a:lnTo>
                    <a:close/>
                  </a:path>
                </a:pathLst>
              </a:custGeom>
              <a:solidFill>
                <a:srgbClr val="8DC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4" name="Freeform 42">
                <a:extLst>
                  <a:ext uri="{FF2B5EF4-FFF2-40B4-BE49-F238E27FC236}">
                    <a16:creationId xmlns:a16="http://schemas.microsoft.com/office/drawing/2014/main" id="{453657A0-9E11-4562-9485-45D1ABAFEA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1882775" cy="242888"/>
              </a:xfrm>
              <a:custGeom>
                <a:avLst/>
                <a:gdLst>
                  <a:gd name="T0" fmla="*/ 2372 w 2372"/>
                  <a:gd name="T1" fmla="*/ 306 h 306"/>
                  <a:gd name="T2" fmla="*/ 553 w 2372"/>
                  <a:gd name="T3" fmla="*/ 306 h 306"/>
                  <a:gd name="T4" fmla="*/ 0 w 2372"/>
                  <a:gd name="T5" fmla="*/ 0 h 306"/>
                  <a:gd name="T6" fmla="*/ 1819 w 2372"/>
                  <a:gd name="T7" fmla="*/ 0 h 306"/>
                  <a:gd name="T8" fmla="*/ 2372 w 237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2" h="306">
                    <a:moveTo>
                      <a:pt x="2372" y="306"/>
                    </a:moveTo>
                    <a:lnTo>
                      <a:pt x="553" y="306"/>
                    </a:lnTo>
                    <a:lnTo>
                      <a:pt x="0" y="0"/>
                    </a:lnTo>
                    <a:lnTo>
                      <a:pt x="1819" y="0"/>
                    </a:lnTo>
                    <a:lnTo>
                      <a:pt x="2372" y="306"/>
                    </a:lnTo>
                    <a:close/>
                  </a:path>
                </a:pathLst>
              </a:custGeom>
              <a:solidFill>
                <a:srgbClr val="A1D4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5" name="Rectangle 43">
                <a:extLst>
                  <a:ext uri="{FF2B5EF4-FFF2-40B4-BE49-F238E27FC236}">
                    <a16:creationId xmlns:a16="http://schemas.microsoft.com/office/drawing/2014/main" id="{51A5E1EF-5B38-4338-969D-CAC69430810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68764" y="3336925"/>
                <a:ext cx="1444625" cy="1041400"/>
              </a:xfrm>
              <a:prstGeom prst="rect">
                <a:avLst/>
              </a:prstGeom>
              <a:solidFill>
                <a:srgbClr val="BBE5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44069D2-0CDD-4353-B650-BBEEEF794E59}"/>
                </a:ext>
              </a:extLst>
            </p:cNvPr>
            <p:cNvGrpSpPr/>
            <p:nvPr/>
          </p:nvGrpSpPr>
          <p:grpSpPr>
            <a:xfrm>
              <a:off x="3160504" y="4045462"/>
              <a:ext cx="2437224" cy="1054952"/>
              <a:chOff x="2185989" y="3440113"/>
              <a:chExt cx="1882775" cy="938213"/>
            </a:xfrm>
          </p:grpSpPr>
          <p:sp>
            <p:nvSpPr>
              <p:cNvPr id="258" name="Freeform 44">
                <a:extLst>
                  <a:ext uri="{FF2B5EF4-FFF2-40B4-BE49-F238E27FC236}">
                    <a16:creationId xmlns:a16="http://schemas.microsoft.com/office/drawing/2014/main" id="{9558ECAC-03BA-4BD5-8CC9-719A77B009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1882775" cy="938213"/>
              </a:xfrm>
              <a:custGeom>
                <a:avLst/>
                <a:gdLst>
                  <a:gd name="T0" fmla="*/ 1820 w 2373"/>
                  <a:gd name="T1" fmla="*/ 0 h 1181"/>
                  <a:gd name="T2" fmla="*/ 0 w 2373"/>
                  <a:gd name="T3" fmla="*/ 0 h 1181"/>
                  <a:gd name="T4" fmla="*/ 0 w 2373"/>
                  <a:gd name="T5" fmla="*/ 874 h 1181"/>
                  <a:gd name="T6" fmla="*/ 554 w 2373"/>
                  <a:gd name="T7" fmla="*/ 1181 h 1181"/>
                  <a:gd name="T8" fmla="*/ 2373 w 2373"/>
                  <a:gd name="T9" fmla="*/ 1181 h 1181"/>
                  <a:gd name="T10" fmla="*/ 2373 w 2373"/>
                  <a:gd name="T11" fmla="*/ 306 h 1181"/>
                  <a:gd name="T12" fmla="*/ 1820 w 2373"/>
                  <a:gd name="T13" fmla="*/ 0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3" h="1181">
                    <a:moveTo>
                      <a:pt x="1820" y="0"/>
                    </a:moveTo>
                    <a:lnTo>
                      <a:pt x="0" y="0"/>
                    </a:lnTo>
                    <a:lnTo>
                      <a:pt x="0" y="874"/>
                    </a:lnTo>
                    <a:lnTo>
                      <a:pt x="554" y="1181"/>
                    </a:lnTo>
                    <a:lnTo>
                      <a:pt x="2373" y="1181"/>
                    </a:lnTo>
                    <a:lnTo>
                      <a:pt x="2373" y="306"/>
                    </a:lnTo>
                    <a:lnTo>
                      <a:pt x="1820" y="0"/>
                    </a:lnTo>
                    <a:close/>
                  </a:path>
                </a:pathLst>
              </a:custGeom>
              <a:solidFill>
                <a:srgbClr val="FFCE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9" name="Freeform 45">
                <a:extLst>
                  <a:ext uri="{FF2B5EF4-FFF2-40B4-BE49-F238E27FC236}">
                    <a16:creationId xmlns:a16="http://schemas.microsoft.com/office/drawing/2014/main" id="{587E8562-56B1-4257-8382-591512E985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439738" cy="938213"/>
              </a:xfrm>
              <a:custGeom>
                <a:avLst/>
                <a:gdLst>
                  <a:gd name="T0" fmla="*/ 554 w 554"/>
                  <a:gd name="T1" fmla="*/ 306 h 1181"/>
                  <a:gd name="T2" fmla="*/ 554 w 554"/>
                  <a:gd name="T3" fmla="*/ 1181 h 1181"/>
                  <a:gd name="T4" fmla="*/ 0 w 554"/>
                  <a:gd name="T5" fmla="*/ 874 h 1181"/>
                  <a:gd name="T6" fmla="*/ 0 w 554"/>
                  <a:gd name="T7" fmla="*/ 0 h 1181"/>
                  <a:gd name="T8" fmla="*/ 554 w 554"/>
                  <a:gd name="T9" fmla="*/ 306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4" h="1181">
                    <a:moveTo>
                      <a:pt x="554" y="306"/>
                    </a:moveTo>
                    <a:lnTo>
                      <a:pt x="554" y="1181"/>
                    </a:lnTo>
                    <a:lnTo>
                      <a:pt x="0" y="874"/>
                    </a:lnTo>
                    <a:lnTo>
                      <a:pt x="0" y="0"/>
                    </a:lnTo>
                    <a:lnTo>
                      <a:pt x="554" y="306"/>
                    </a:lnTo>
                    <a:close/>
                  </a:path>
                </a:pathLst>
              </a:custGeom>
              <a:solidFill>
                <a:srgbClr val="F6BB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0" name="Freeform 46">
                <a:extLst>
                  <a:ext uri="{FF2B5EF4-FFF2-40B4-BE49-F238E27FC236}">
                    <a16:creationId xmlns:a16="http://schemas.microsoft.com/office/drawing/2014/main" id="{233D6A23-41CB-4BBA-8A20-8C77BAD811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1882775" cy="244475"/>
              </a:xfrm>
              <a:custGeom>
                <a:avLst/>
                <a:gdLst>
                  <a:gd name="T0" fmla="*/ 2373 w 2373"/>
                  <a:gd name="T1" fmla="*/ 306 h 306"/>
                  <a:gd name="T2" fmla="*/ 554 w 2373"/>
                  <a:gd name="T3" fmla="*/ 306 h 306"/>
                  <a:gd name="T4" fmla="*/ 0 w 2373"/>
                  <a:gd name="T5" fmla="*/ 0 h 306"/>
                  <a:gd name="T6" fmla="*/ 1820 w 2373"/>
                  <a:gd name="T7" fmla="*/ 0 h 306"/>
                  <a:gd name="T8" fmla="*/ 2373 w 2373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3" h="306">
                    <a:moveTo>
                      <a:pt x="2373" y="306"/>
                    </a:moveTo>
                    <a:lnTo>
                      <a:pt x="554" y="306"/>
                    </a:lnTo>
                    <a:lnTo>
                      <a:pt x="0" y="0"/>
                    </a:lnTo>
                    <a:lnTo>
                      <a:pt x="1820" y="0"/>
                    </a:lnTo>
                    <a:lnTo>
                      <a:pt x="2373" y="306"/>
                    </a:lnTo>
                    <a:close/>
                  </a:path>
                </a:pathLst>
              </a:custGeom>
              <a:solidFill>
                <a:srgbClr val="FFCE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1" name="Rectangle 47">
                <a:extLst>
                  <a:ext uri="{FF2B5EF4-FFF2-40B4-BE49-F238E27FC236}">
                    <a16:creationId xmlns:a16="http://schemas.microsoft.com/office/drawing/2014/main" id="{32ED8B9D-0CD7-4160-8D8F-2E8243B3BC9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25726" y="3684588"/>
                <a:ext cx="1443038" cy="693738"/>
              </a:xfrm>
              <a:prstGeom prst="rect">
                <a:avLst/>
              </a:prstGeom>
              <a:solidFill>
                <a:srgbClr val="FFD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2" name="Freeform 48">
              <a:extLst>
                <a:ext uri="{FF2B5EF4-FFF2-40B4-BE49-F238E27FC236}">
                  <a16:creationId xmlns:a16="http://schemas.microsoft.com/office/drawing/2014/main" id="{02B39D1C-2B53-41A4-9672-B6828A70C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940" y="3114471"/>
              <a:ext cx="1717007" cy="866162"/>
            </a:xfrm>
            <a:custGeom>
              <a:avLst/>
              <a:gdLst>
                <a:gd name="T0" fmla="*/ 0 w 1388"/>
                <a:gd name="T1" fmla="*/ 0 h 912"/>
                <a:gd name="T2" fmla="*/ 0 w 1388"/>
                <a:gd name="T3" fmla="*/ 860 h 912"/>
                <a:gd name="T4" fmla="*/ 635 w 1388"/>
                <a:gd name="T5" fmla="*/ 860 h 912"/>
                <a:gd name="T6" fmla="*/ 695 w 1388"/>
                <a:gd name="T7" fmla="*/ 912 h 912"/>
                <a:gd name="T8" fmla="*/ 755 w 1388"/>
                <a:gd name="T9" fmla="*/ 860 h 912"/>
                <a:gd name="T10" fmla="*/ 1388 w 1388"/>
                <a:gd name="T11" fmla="*/ 860 h 912"/>
                <a:gd name="T12" fmla="*/ 1388 w 1388"/>
                <a:gd name="T13" fmla="*/ 0 h 912"/>
                <a:gd name="T14" fmla="*/ 0 w 1388"/>
                <a:gd name="T1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8" h="912">
                  <a:moveTo>
                    <a:pt x="0" y="0"/>
                  </a:moveTo>
                  <a:lnTo>
                    <a:pt x="0" y="860"/>
                  </a:lnTo>
                  <a:lnTo>
                    <a:pt x="635" y="860"/>
                  </a:lnTo>
                  <a:lnTo>
                    <a:pt x="695" y="912"/>
                  </a:lnTo>
                  <a:lnTo>
                    <a:pt x="755" y="860"/>
                  </a:lnTo>
                  <a:lnTo>
                    <a:pt x="1388" y="860"/>
                  </a:lnTo>
                  <a:lnTo>
                    <a:pt x="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Freeform 49">
              <a:extLst>
                <a:ext uri="{FF2B5EF4-FFF2-40B4-BE49-F238E27FC236}">
                  <a16:creationId xmlns:a16="http://schemas.microsoft.com/office/drawing/2014/main" id="{0C5D83DC-FAEF-4845-9D17-DAA872B39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784" y="2942507"/>
              <a:ext cx="1719485" cy="981380"/>
            </a:xfrm>
            <a:custGeom>
              <a:avLst/>
              <a:gdLst>
                <a:gd name="T0" fmla="*/ 0 w 1388"/>
                <a:gd name="T1" fmla="*/ 0 h 912"/>
                <a:gd name="T2" fmla="*/ 0 w 1388"/>
                <a:gd name="T3" fmla="*/ 860 h 912"/>
                <a:gd name="T4" fmla="*/ 633 w 1388"/>
                <a:gd name="T5" fmla="*/ 860 h 912"/>
                <a:gd name="T6" fmla="*/ 693 w 1388"/>
                <a:gd name="T7" fmla="*/ 912 h 912"/>
                <a:gd name="T8" fmla="*/ 753 w 1388"/>
                <a:gd name="T9" fmla="*/ 860 h 912"/>
                <a:gd name="T10" fmla="*/ 1388 w 1388"/>
                <a:gd name="T11" fmla="*/ 860 h 912"/>
                <a:gd name="T12" fmla="*/ 1388 w 1388"/>
                <a:gd name="T13" fmla="*/ 0 h 912"/>
                <a:gd name="T14" fmla="*/ 0 w 1388"/>
                <a:gd name="T1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8" h="912">
                  <a:moveTo>
                    <a:pt x="0" y="0"/>
                  </a:moveTo>
                  <a:lnTo>
                    <a:pt x="0" y="860"/>
                  </a:lnTo>
                  <a:lnTo>
                    <a:pt x="633" y="860"/>
                  </a:lnTo>
                  <a:lnTo>
                    <a:pt x="693" y="912"/>
                  </a:lnTo>
                  <a:lnTo>
                    <a:pt x="753" y="860"/>
                  </a:lnTo>
                  <a:lnTo>
                    <a:pt x="1388" y="860"/>
                  </a:lnTo>
                  <a:lnTo>
                    <a:pt x="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Freeform 50">
              <a:extLst>
                <a:ext uri="{FF2B5EF4-FFF2-40B4-BE49-F238E27FC236}">
                  <a16:creationId xmlns:a16="http://schemas.microsoft.com/office/drawing/2014/main" id="{FC5BC2EE-0CC1-4C19-B2F9-B293E831F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829" y="2542476"/>
              <a:ext cx="1719485" cy="983534"/>
            </a:xfrm>
            <a:custGeom>
              <a:avLst/>
              <a:gdLst>
                <a:gd name="T0" fmla="*/ 0 w 1389"/>
                <a:gd name="T1" fmla="*/ 0 h 913"/>
                <a:gd name="T2" fmla="*/ 0 w 1389"/>
                <a:gd name="T3" fmla="*/ 861 h 913"/>
                <a:gd name="T4" fmla="*/ 635 w 1389"/>
                <a:gd name="T5" fmla="*/ 861 h 913"/>
                <a:gd name="T6" fmla="*/ 695 w 1389"/>
                <a:gd name="T7" fmla="*/ 913 h 913"/>
                <a:gd name="T8" fmla="*/ 754 w 1389"/>
                <a:gd name="T9" fmla="*/ 861 h 913"/>
                <a:gd name="T10" fmla="*/ 1389 w 1389"/>
                <a:gd name="T11" fmla="*/ 861 h 913"/>
                <a:gd name="T12" fmla="*/ 1389 w 1389"/>
                <a:gd name="T13" fmla="*/ 0 h 913"/>
                <a:gd name="T14" fmla="*/ 0 w 1389"/>
                <a:gd name="T15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9" h="913">
                  <a:moveTo>
                    <a:pt x="0" y="0"/>
                  </a:moveTo>
                  <a:lnTo>
                    <a:pt x="0" y="861"/>
                  </a:lnTo>
                  <a:lnTo>
                    <a:pt x="635" y="861"/>
                  </a:lnTo>
                  <a:lnTo>
                    <a:pt x="695" y="913"/>
                  </a:lnTo>
                  <a:lnTo>
                    <a:pt x="754" y="861"/>
                  </a:lnTo>
                  <a:lnTo>
                    <a:pt x="1389" y="861"/>
                  </a:lnTo>
                  <a:lnTo>
                    <a:pt x="13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D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Freeform 51">
              <a:extLst>
                <a:ext uri="{FF2B5EF4-FFF2-40B4-BE49-F238E27FC236}">
                  <a16:creationId xmlns:a16="http://schemas.microsoft.com/office/drawing/2014/main" id="{4D964C04-9B10-4F6D-AD97-490FA16958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77484" y="4024927"/>
              <a:ext cx="1765139" cy="999748"/>
            </a:xfrm>
            <a:custGeom>
              <a:avLst/>
              <a:gdLst>
                <a:gd name="T0" fmla="*/ 1818 w 2372"/>
                <a:gd name="T1" fmla="*/ 0 h 744"/>
                <a:gd name="T2" fmla="*/ 0 w 2372"/>
                <a:gd name="T3" fmla="*/ 0 h 744"/>
                <a:gd name="T4" fmla="*/ 0 w 2372"/>
                <a:gd name="T5" fmla="*/ 437 h 744"/>
                <a:gd name="T6" fmla="*/ 553 w 2372"/>
                <a:gd name="T7" fmla="*/ 744 h 744"/>
                <a:gd name="T8" fmla="*/ 553 w 2372"/>
                <a:gd name="T9" fmla="*/ 744 h 744"/>
                <a:gd name="T10" fmla="*/ 2372 w 2372"/>
                <a:gd name="T11" fmla="*/ 744 h 744"/>
                <a:gd name="T12" fmla="*/ 2372 w 2372"/>
                <a:gd name="T13" fmla="*/ 307 h 744"/>
                <a:gd name="T14" fmla="*/ 1818 w 2372"/>
                <a:gd name="T15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2" h="744">
                  <a:moveTo>
                    <a:pt x="1818" y="0"/>
                  </a:moveTo>
                  <a:lnTo>
                    <a:pt x="0" y="0"/>
                  </a:lnTo>
                  <a:lnTo>
                    <a:pt x="0" y="437"/>
                  </a:lnTo>
                  <a:lnTo>
                    <a:pt x="553" y="744"/>
                  </a:lnTo>
                  <a:lnTo>
                    <a:pt x="553" y="744"/>
                  </a:lnTo>
                  <a:lnTo>
                    <a:pt x="2372" y="744"/>
                  </a:lnTo>
                  <a:lnTo>
                    <a:pt x="2372" y="307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Freeform 52">
              <a:extLst>
                <a:ext uri="{FF2B5EF4-FFF2-40B4-BE49-F238E27FC236}">
                  <a16:creationId xmlns:a16="http://schemas.microsoft.com/office/drawing/2014/main" id="{C8EEF57D-2D72-4486-B648-DAAD4CB5B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855" y="4040089"/>
              <a:ext cx="471974" cy="1053220"/>
            </a:xfrm>
            <a:custGeom>
              <a:avLst/>
              <a:gdLst>
                <a:gd name="T0" fmla="*/ 553 w 553"/>
                <a:gd name="T1" fmla="*/ 307 h 744"/>
                <a:gd name="T2" fmla="*/ 553 w 553"/>
                <a:gd name="T3" fmla="*/ 744 h 744"/>
                <a:gd name="T4" fmla="*/ 0 w 553"/>
                <a:gd name="T5" fmla="*/ 437 h 744"/>
                <a:gd name="T6" fmla="*/ 0 w 553"/>
                <a:gd name="T7" fmla="*/ 0 h 744"/>
                <a:gd name="T8" fmla="*/ 553 w 553"/>
                <a:gd name="T9" fmla="*/ 307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744">
                  <a:moveTo>
                    <a:pt x="553" y="307"/>
                  </a:moveTo>
                  <a:lnTo>
                    <a:pt x="553" y="744"/>
                  </a:lnTo>
                  <a:lnTo>
                    <a:pt x="0" y="437"/>
                  </a:lnTo>
                  <a:lnTo>
                    <a:pt x="0" y="0"/>
                  </a:lnTo>
                  <a:lnTo>
                    <a:pt x="553" y="307"/>
                  </a:lnTo>
                  <a:close/>
                </a:path>
              </a:pathLst>
            </a:custGeom>
            <a:solidFill>
              <a:srgbClr val="EA5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Freeform 53">
              <a:extLst>
                <a:ext uri="{FF2B5EF4-FFF2-40B4-BE49-F238E27FC236}">
                  <a16:creationId xmlns:a16="http://schemas.microsoft.com/office/drawing/2014/main" id="{6486F3C9-D6E0-4D5D-859C-1AC31F61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6923" y="4044822"/>
              <a:ext cx="1856619" cy="365244"/>
            </a:xfrm>
            <a:custGeom>
              <a:avLst/>
              <a:gdLst>
                <a:gd name="T0" fmla="*/ 2372 w 2372"/>
                <a:gd name="T1" fmla="*/ 307 h 307"/>
                <a:gd name="T2" fmla="*/ 553 w 2372"/>
                <a:gd name="T3" fmla="*/ 307 h 307"/>
                <a:gd name="T4" fmla="*/ 0 w 2372"/>
                <a:gd name="T5" fmla="*/ 0 h 307"/>
                <a:gd name="T6" fmla="*/ 1818 w 2372"/>
                <a:gd name="T7" fmla="*/ 0 h 307"/>
                <a:gd name="T8" fmla="*/ 2372 w 2372"/>
                <a:gd name="T9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2" h="307">
                  <a:moveTo>
                    <a:pt x="2372" y="307"/>
                  </a:moveTo>
                  <a:lnTo>
                    <a:pt x="553" y="307"/>
                  </a:lnTo>
                  <a:lnTo>
                    <a:pt x="0" y="0"/>
                  </a:lnTo>
                  <a:lnTo>
                    <a:pt x="1818" y="0"/>
                  </a:lnTo>
                  <a:lnTo>
                    <a:pt x="2372" y="307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Rectangle 54">
              <a:extLst>
                <a:ext uri="{FF2B5EF4-FFF2-40B4-BE49-F238E27FC236}">
                  <a16:creationId xmlns:a16="http://schemas.microsoft.com/office/drawing/2014/main" id="{985B0685-ABB3-4499-8E33-041E1BE6F0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34829" y="4391337"/>
              <a:ext cx="1465315" cy="701973"/>
            </a:xfrm>
            <a:prstGeom prst="rect">
              <a:avLst/>
            </a:prstGeom>
            <a:solidFill>
              <a:srgbClr val="FF8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Text Placeholder 4">
              <a:extLst>
                <a:ext uri="{FF2B5EF4-FFF2-40B4-BE49-F238E27FC236}">
                  <a16:creationId xmlns:a16="http://schemas.microsoft.com/office/drawing/2014/main" id="{BAB55BF3-43C0-4A57-BA7B-CA25AE05A999}"/>
                </a:ext>
              </a:extLst>
            </p:cNvPr>
            <p:cNvSpPr txBox="1">
              <a:spLocks/>
            </p:cNvSpPr>
            <p:nvPr/>
          </p:nvSpPr>
          <p:spPr>
            <a:xfrm>
              <a:off x="1342467" y="2740795"/>
              <a:ext cx="1726977" cy="390921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STEP 1</a:t>
              </a:r>
            </a:p>
          </p:txBody>
        </p:sp>
        <p:sp>
          <p:nvSpPr>
            <p:cNvPr id="137" name="Text Placeholder 4">
              <a:extLst>
                <a:ext uri="{FF2B5EF4-FFF2-40B4-BE49-F238E27FC236}">
                  <a16:creationId xmlns:a16="http://schemas.microsoft.com/office/drawing/2014/main" id="{CD47F1EF-2309-468C-95A6-4634FCB0E864}"/>
                </a:ext>
              </a:extLst>
            </p:cNvPr>
            <p:cNvSpPr txBox="1">
              <a:spLocks/>
            </p:cNvSpPr>
            <p:nvPr/>
          </p:nvSpPr>
          <p:spPr>
            <a:xfrm>
              <a:off x="3727681" y="4316505"/>
              <a:ext cx="1862551" cy="783907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Descriptive Analytics</a:t>
              </a:r>
            </a:p>
          </p:txBody>
        </p:sp>
        <p:sp>
          <p:nvSpPr>
            <p:cNvPr id="138" name="Text Placeholder 4">
              <a:extLst>
                <a:ext uri="{FF2B5EF4-FFF2-40B4-BE49-F238E27FC236}">
                  <a16:creationId xmlns:a16="http://schemas.microsoft.com/office/drawing/2014/main" id="{B151E024-5EB8-4EB7-B06C-B151D4F8C3D5}"/>
                </a:ext>
              </a:extLst>
            </p:cNvPr>
            <p:cNvSpPr txBox="1">
              <a:spLocks/>
            </p:cNvSpPr>
            <p:nvPr/>
          </p:nvSpPr>
          <p:spPr>
            <a:xfrm>
              <a:off x="5590232" y="3938359"/>
              <a:ext cx="1862551" cy="1165904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Diagnostic Analytics</a:t>
              </a:r>
            </a:p>
          </p:txBody>
        </p:sp>
        <p:sp>
          <p:nvSpPr>
            <p:cNvPr id="139" name="Text Placeholder 4">
              <a:extLst>
                <a:ext uri="{FF2B5EF4-FFF2-40B4-BE49-F238E27FC236}">
                  <a16:creationId xmlns:a16="http://schemas.microsoft.com/office/drawing/2014/main" id="{F09315FA-2B4F-4D66-9874-9E9863C256D8}"/>
                </a:ext>
              </a:extLst>
            </p:cNvPr>
            <p:cNvSpPr txBox="1">
              <a:spLocks/>
            </p:cNvSpPr>
            <p:nvPr/>
          </p:nvSpPr>
          <p:spPr>
            <a:xfrm>
              <a:off x="7473210" y="3547440"/>
              <a:ext cx="1862551" cy="1549321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Predictive Analytics</a:t>
              </a:r>
            </a:p>
          </p:txBody>
        </p:sp>
        <p:sp>
          <p:nvSpPr>
            <p:cNvPr id="140" name="Text Placeholder 4">
              <a:extLst>
                <a:ext uri="{FF2B5EF4-FFF2-40B4-BE49-F238E27FC236}">
                  <a16:creationId xmlns:a16="http://schemas.microsoft.com/office/drawing/2014/main" id="{A52AC64D-B6DE-47EB-9373-BA7E4172983C}"/>
                </a:ext>
              </a:extLst>
            </p:cNvPr>
            <p:cNvSpPr txBox="1">
              <a:spLocks/>
            </p:cNvSpPr>
            <p:nvPr/>
          </p:nvSpPr>
          <p:spPr>
            <a:xfrm>
              <a:off x="9341200" y="3154187"/>
              <a:ext cx="1862551" cy="1950076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Prescriptive Analytics</a:t>
              </a:r>
            </a:p>
          </p:txBody>
        </p:sp>
        <p:sp>
          <p:nvSpPr>
            <p:cNvPr id="141" name="Text Placeholder 4">
              <a:extLst>
                <a:ext uri="{FF2B5EF4-FFF2-40B4-BE49-F238E27FC236}">
                  <a16:creationId xmlns:a16="http://schemas.microsoft.com/office/drawing/2014/main" id="{19CB09E2-62FD-40D9-98A1-F2D880C5AA55}"/>
                </a:ext>
              </a:extLst>
            </p:cNvPr>
            <p:cNvSpPr txBox="1">
              <a:spLocks/>
            </p:cNvSpPr>
            <p:nvPr/>
          </p:nvSpPr>
          <p:spPr>
            <a:xfrm>
              <a:off x="1350450" y="3158765"/>
              <a:ext cx="1721539" cy="8866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Feeling and Thinking</a:t>
              </a:r>
            </a:p>
          </p:txBody>
        </p:sp>
        <p:sp>
          <p:nvSpPr>
            <p:cNvPr id="142" name="Text Placeholder 4">
              <a:extLst>
                <a:ext uri="{FF2B5EF4-FFF2-40B4-BE49-F238E27FC236}">
                  <a16:creationId xmlns:a16="http://schemas.microsoft.com/office/drawing/2014/main" id="{9C11CFF7-0BFD-4EC5-93CB-A8CC9C42050B}"/>
                </a:ext>
              </a:extLst>
            </p:cNvPr>
            <p:cNvSpPr txBox="1">
              <a:spLocks/>
            </p:cNvSpPr>
            <p:nvPr/>
          </p:nvSpPr>
          <p:spPr>
            <a:xfrm>
              <a:off x="3225022" y="2936968"/>
              <a:ext cx="1721539" cy="963915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What Happened?</a:t>
              </a:r>
            </a:p>
          </p:txBody>
        </p:sp>
        <p:sp>
          <p:nvSpPr>
            <p:cNvPr id="143" name="Text Placeholder 4">
              <a:extLst>
                <a:ext uri="{FF2B5EF4-FFF2-40B4-BE49-F238E27FC236}">
                  <a16:creationId xmlns:a16="http://schemas.microsoft.com/office/drawing/2014/main" id="{03E02202-ABE1-446C-82ED-605F381DA45F}"/>
                </a:ext>
              </a:extLst>
            </p:cNvPr>
            <p:cNvSpPr txBox="1">
              <a:spLocks/>
            </p:cNvSpPr>
            <p:nvPr/>
          </p:nvSpPr>
          <p:spPr>
            <a:xfrm>
              <a:off x="5108113" y="2531091"/>
              <a:ext cx="1721539" cy="963915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Why Did It Happen?</a:t>
              </a:r>
            </a:p>
          </p:txBody>
        </p:sp>
        <p:sp>
          <p:nvSpPr>
            <p:cNvPr id="144" name="Text Placeholder 4">
              <a:extLst>
                <a:ext uri="{FF2B5EF4-FFF2-40B4-BE49-F238E27FC236}">
                  <a16:creationId xmlns:a16="http://schemas.microsoft.com/office/drawing/2014/main" id="{C5CAB9EC-AA71-48CE-9774-89EFC24FE66F}"/>
                </a:ext>
              </a:extLst>
            </p:cNvPr>
            <p:cNvSpPr txBox="1">
              <a:spLocks/>
            </p:cNvSpPr>
            <p:nvPr/>
          </p:nvSpPr>
          <p:spPr>
            <a:xfrm>
              <a:off x="6973933" y="2146253"/>
              <a:ext cx="1721539" cy="963915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What Will Happen?</a:t>
              </a:r>
            </a:p>
          </p:txBody>
        </p:sp>
        <p:sp>
          <p:nvSpPr>
            <p:cNvPr id="145" name="Text Placeholder 4">
              <a:extLst>
                <a:ext uri="{FF2B5EF4-FFF2-40B4-BE49-F238E27FC236}">
                  <a16:creationId xmlns:a16="http://schemas.microsoft.com/office/drawing/2014/main" id="{F30F5178-D144-4C2F-82D0-1939AD485E43}"/>
                </a:ext>
              </a:extLst>
            </p:cNvPr>
            <p:cNvSpPr txBox="1">
              <a:spLocks/>
            </p:cNvSpPr>
            <p:nvPr/>
          </p:nvSpPr>
          <p:spPr>
            <a:xfrm>
              <a:off x="8841808" y="1767228"/>
              <a:ext cx="1721539" cy="963915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How Can We Make It Happen?</a:t>
              </a:r>
            </a:p>
          </p:txBody>
        </p:sp>
        <p:sp>
          <p:nvSpPr>
            <p:cNvPr id="146" name="Text Placeholder 4">
              <a:extLst>
                <a:ext uri="{FF2B5EF4-FFF2-40B4-BE49-F238E27FC236}">
                  <a16:creationId xmlns:a16="http://schemas.microsoft.com/office/drawing/2014/main" id="{586C2ED6-6E3C-4276-A5B2-0FB1C34CFDF9}"/>
                </a:ext>
              </a:extLst>
            </p:cNvPr>
            <p:cNvSpPr txBox="1">
              <a:spLocks/>
            </p:cNvSpPr>
            <p:nvPr/>
          </p:nvSpPr>
          <p:spPr>
            <a:xfrm>
              <a:off x="1849920" y="4424913"/>
              <a:ext cx="1862551" cy="390921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Association Analytics</a:t>
              </a:r>
            </a:p>
          </p:txBody>
        </p:sp>
        <p:sp>
          <p:nvSpPr>
            <p:cNvPr id="193" name="Text Placeholder 4">
              <a:extLst>
                <a:ext uri="{FF2B5EF4-FFF2-40B4-BE49-F238E27FC236}">
                  <a16:creationId xmlns:a16="http://schemas.microsoft.com/office/drawing/2014/main" id="{31ECABED-89AD-4948-85F5-4610273FA646}"/>
                </a:ext>
              </a:extLst>
            </p:cNvPr>
            <p:cNvSpPr txBox="1">
              <a:spLocks/>
            </p:cNvSpPr>
            <p:nvPr/>
          </p:nvSpPr>
          <p:spPr>
            <a:xfrm>
              <a:off x="3219584" y="2532648"/>
              <a:ext cx="1726977" cy="390921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3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STEP 2</a:t>
              </a:r>
            </a:p>
          </p:txBody>
        </p:sp>
        <p:sp>
          <p:nvSpPr>
            <p:cNvPr id="194" name="Text Placeholder 4">
              <a:extLst>
                <a:ext uri="{FF2B5EF4-FFF2-40B4-BE49-F238E27FC236}">
                  <a16:creationId xmlns:a16="http://schemas.microsoft.com/office/drawing/2014/main" id="{A652EEFE-B1C9-4FA6-A358-01C14C376C88}"/>
                </a:ext>
              </a:extLst>
            </p:cNvPr>
            <p:cNvSpPr txBox="1">
              <a:spLocks/>
            </p:cNvSpPr>
            <p:nvPr/>
          </p:nvSpPr>
          <p:spPr>
            <a:xfrm>
              <a:off x="5105829" y="2126154"/>
              <a:ext cx="1726977" cy="390921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4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STEP 3</a:t>
              </a:r>
            </a:p>
          </p:txBody>
        </p:sp>
        <p:sp>
          <p:nvSpPr>
            <p:cNvPr id="197" name="Text Placeholder 4">
              <a:extLst>
                <a:ext uri="{FF2B5EF4-FFF2-40B4-BE49-F238E27FC236}">
                  <a16:creationId xmlns:a16="http://schemas.microsoft.com/office/drawing/2014/main" id="{AC34B19F-B273-4476-85B8-D58A003B4E78}"/>
                </a:ext>
              </a:extLst>
            </p:cNvPr>
            <p:cNvSpPr txBox="1">
              <a:spLocks/>
            </p:cNvSpPr>
            <p:nvPr/>
          </p:nvSpPr>
          <p:spPr>
            <a:xfrm>
              <a:off x="6966326" y="1762605"/>
              <a:ext cx="1726977" cy="390921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5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STEP 4</a:t>
              </a:r>
            </a:p>
          </p:txBody>
        </p:sp>
        <p:sp>
          <p:nvSpPr>
            <p:cNvPr id="201" name="Text Placeholder 4">
              <a:extLst>
                <a:ext uri="{FF2B5EF4-FFF2-40B4-BE49-F238E27FC236}">
                  <a16:creationId xmlns:a16="http://schemas.microsoft.com/office/drawing/2014/main" id="{E3B4DD60-7AB7-481A-AB78-F84EC805E54B}"/>
                </a:ext>
              </a:extLst>
            </p:cNvPr>
            <p:cNvSpPr txBox="1">
              <a:spLocks/>
            </p:cNvSpPr>
            <p:nvPr/>
          </p:nvSpPr>
          <p:spPr>
            <a:xfrm>
              <a:off x="8845837" y="1376307"/>
              <a:ext cx="1726977" cy="390921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6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STEP 5</a:t>
              </a:r>
            </a:p>
          </p:txBody>
        </p:sp>
        <p:sp>
          <p:nvSpPr>
            <p:cNvPr id="202" name="Down Arrow 201"/>
            <p:cNvSpPr/>
            <p:nvPr/>
          </p:nvSpPr>
          <p:spPr>
            <a:xfrm rot="10800000">
              <a:off x="894870" y="1258347"/>
              <a:ext cx="409433" cy="44032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33198" y="1487606"/>
              <a:ext cx="702642" cy="445192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Value</a:t>
              </a:r>
            </a:p>
          </p:txBody>
        </p:sp>
        <p:sp>
          <p:nvSpPr>
            <p:cNvPr id="248" name="Down Arrow 247"/>
            <p:cNvSpPr/>
            <p:nvPr/>
          </p:nvSpPr>
          <p:spPr>
            <a:xfrm rot="16200000">
              <a:off x="6000223" y="551014"/>
              <a:ext cx="409433" cy="1000173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282217" y="5668261"/>
              <a:ext cx="9672198" cy="61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Difficulty</a:t>
              </a:r>
            </a:p>
          </p:txBody>
        </p:sp>
        <p:sp>
          <p:nvSpPr>
            <p:cNvPr id="250" name="Down Arrow 249"/>
            <p:cNvSpPr/>
            <p:nvPr/>
          </p:nvSpPr>
          <p:spPr>
            <a:xfrm rot="15605103">
              <a:off x="5826466" y="-2721587"/>
              <a:ext cx="409433" cy="92284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 rot="20970550">
              <a:off x="2626052" y="1481648"/>
              <a:ext cx="2129051" cy="61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Hindsight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 rot="20975164">
              <a:off x="4997922" y="1074605"/>
              <a:ext cx="2129051" cy="61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Insight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 rot="20975164">
              <a:off x="7197606" y="642369"/>
              <a:ext cx="2129051" cy="61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Foresight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50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C4D5-D7BA-44BE-91D4-CEEA99E9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for IoT?	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963C9-6412-436F-85A0-37248001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1988-A1E4-4BEA-B67D-81D606D5B425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3/11/2024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B572D-21CE-4001-9385-F6F33371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33369-1C51-4E83-AB3C-F07CFFFE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5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Content Placeholder 2">
            <a:extLst>
              <a:ext uri="{FF2B5EF4-FFF2-40B4-BE49-F238E27FC236}">
                <a16:creationId xmlns:a16="http://schemas.microsoft.com/office/drawing/2014/main" id="{18D19DA6-4FAD-46AC-92A3-C15E4FBE3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728"/>
            <a:ext cx="10515600" cy="5101427"/>
          </a:xfrm>
        </p:spPr>
        <p:txBody>
          <a:bodyPr>
            <a:normAutofit/>
          </a:bodyPr>
          <a:lstStyle/>
          <a:p>
            <a:r>
              <a:rPr lang="en-US" dirty="0"/>
              <a:t>Information – Diagnostic Analytics</a:t>
            </a:r>
          </a:p>
          <a:p>
            <a:pPr lvl="1"/>
            <a:r>
              <a:rPr lang="en-US" dirty="0"/>
              <a:t>Moving Speed Detections as well as oscillation frequencies</a:t>
            </a:r>
          </a:p>
          <a:p>
            <a:pPr lvl="1"/>
            <a:r>
              <a:rPr lang="en-US" dirty="0"/>
              <a:t>Removal of Data noise and Self Correctness</a:t>
            </a:r>
          </a:p>
          <a:p>
            <a:pPr lvl="1"/>
            <a:r>
              <a:rPr lang="en-US" dirty="0"/>
              <a:t>Growth/Decline rate – Support Cases, Manufacturing Defects rate, Devices Wear &amp; Tear Rate, Financial Growth</a:t>
            </a:r>
          </a:p>
          <a:p>
            <a:r>
              <a:rPr lang="en-US" dirty="0"/>
              <a:t>Knowledge – Activation Functions for AI/ML</a:t>
            </a:r>
          </a:p>
          <a:p>
            <a:pPr lvl="1"/>
            <a:r>
              <a:rPr lang="en-US" dirty="0"/>
              <a:t>Preventative Maintenance Schedule - modelling by sound and temperature in motors of fan, washing machine, fridge etc.</a:t>
            </a:r>
          </a:p>
          <a:p>
            <a:pPr lvl="1"/>
            <a:r>
              <a:rPr lang="en-US" dirty="0"/>
              <a:t>Prescriptive Methods - Auto switch on/off A/C based on temperature, products pair well together and how to price products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1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for Healthcare?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3/11/2024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6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24728"/>
            <a:ext cx="10515600" cy="5064105"/>
          </a:xfrm>
        </p:spPr>
        <p:txBody>
          <a:bodyPr>
            <a:normAutofit/>
          </a:bodyPr>
          <a:lstStyle/>
          <a:p>
            <a:r>
              <a:rPr lang="en-US" dirty="0"/>
              <a:t>Information – Diagnostic Analytics</a:t>
            </a:r>
          </a:p>
          <a:p>
            <a:pPr lvl="1"/>
            <a:r>
              <a:rPr lang="en-US" dirty="0"/>
              <a:t>Clinical Document Quality Index</a:t>
            </a:r>
          </a:p>
          <a:p>
            <a:pPr lvl="1"/>
            <a:r>
              <a:rPr lang="en-US" dirty="0"/>
              <a:t>Growth/Decline rate – Support Cases, Recovery rate, Readmission rate, Financial Growth</a:t>
            </a:r>
          </a:p>
          <a:p>
            <a:r>
              <a:rPr lang="en-US" dirty="0"/>
              <a:t>Knowledge – Activation Functions for AI/ML</a:t>
            </a:r>
          </a:p>
          <a:p>
            <a:pPr lvl="1"/>
            <a:r>
              <a:rPr lang="en-US" dirty="0"/>
              <a:t>Preventative and Corrective actions – Diagnosis data with Patient education materials</a:t>
            </a:r>
          </a:p>
          <a:p>
            <a:pPr lvl="1"/>
            <a:r>
              <a:rPr lang="en-US" dirty="0"/>
              <a:t>Predictive Methods- Number of patients visiting hospitals, Diseases seasonal patterns </a:t>
            </a:r>
          </a:p>
          <a:p>
            <a:pPr lvl="1"/>
            <a:r>
              <a:rPr lang="en-US" dirty="0"/>
              <a:t>Prescribing Methods – Number of resources needed like beds, pills, injections, nurses etc.</a:t>
            </a:r>
          </a:p>
        </p:txBody>
      </p:sp>
    </p:spTree>
    <p:extLst>
      <p:ext uri="{BB962C8B-B14F-4D97-AF65-F5344CB8AC3E}">
        <p14:creationId xmlns:p14="http://schemas.microsoft.com/office/powerpoint/2010/main" val="106079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for e-Commerce?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3/11/2024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7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24728"/>
            <a:ext cx="10515600" cy="5054774"/>
          </a:xfrm>
        </p:spPr>
        <p:txBody>
          <a:bodyPr>
            <a:normAutofit/>
          </a:bodyPr>
          <a:lstStyle/>
          <a:p>
            <a:r>
              <a:rPr lang="en-US" dirty="0"/>
              <a:t>Information – Diagnostic Analytics</a:t>
            </a:r>
          </a:p>
          <a:p>
            <a:pPr lvl="1"/>
            <a:r>
              <a:rPr lang="en-US" dirty="0"/>
              <a:t>Optimal Logistics Route planner</a:t>
            </a:r>
          </a:p>
          <a:p>
            <a:pPr lvl="1"/>
            <a:r>
              <a:rPr lang="en-US" dirty="0"/>
              <a:t>Decoration Pattern to connect irregular shapes</a:t>
            </a:r>
          </a:p>
          <a:p>
            <a:pPr lvl="1"/>
            <a:r>
              <a:rPr lang="en-US" dirty="0"/>
              <a:t>Product Grouping to maximize Buyers and to minimize stock</a:t>
            </a:r>
          </a:p>
          <a:p>
            <a:pPr lvl="1"/>
            <a:r>
              <a:rPr lang="en-US" dirty="0"/>
              <a:t>Growth/Decline rate – After sales support cases, Financial Growth</a:t>
            </a:r>
          </a:p>
          <a:p>
            <a:r>
              <a:rPr lang="en-US" dirty="0"/>
              <a:t>Knowledge – Activation Functions for AI/ML</a:t>
            </a:r>
          </a:p>
          <a:p>
            <a:pPr lvl="1"/>
            <a:r>
              <a:rPr lang="en-US" dirty="0"/>
              <a:t>Predictive Method- Where to invest money, Which products can be retired, Customer segmentations </a:t>
            </a:r>
          </a:p>
          <a:p>
            <a:pPr lvl="1"/>
            <a:r>
              <a:rPr lang="en-US" dirty="0"/>
              <a:t>Prescribing Methods – Price response functions, Supply and Demand generating seasonal patterns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0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for Cyber Security?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3/11/2024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8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24728"/>
            <a:ext cx="10515600" cy="5092096"/>
          </a:xfrm>
        </p:spPr>
        <p:txBody>
          <a:bodyPr>
            <a:normAutofit/>
          </a:bodyPr>
          <a:lstStyle/>
          <a:p>
            <a:r>
              <a:rPr lang="en-US" dirty="0"/>
              <a:t>Information – Diagnostic Analytics</a:t>
            </a:r>
          </a:p>
          <a:p>
            <a:pPr lvl="1"/>
            <a:r>
              <a:rPr lang="en-US" dirty="0"/>
              <a:t>Network (network traffic analysis and intrusion detection)</a:t>
            </a:r>
          </a:p>
          <a:p>
            <a:pPr lvl="1"/>
            <a:r>
              <a:rPr lang="en-US" dirty="0"/>
              <a:t>Endpoint (anti-malware)</a:t>
            </a:r>
          </a:p>
          <a:p>
            <a:pPr lvl="1"/>
            <a:r>
              <a:rPr lang="en-US" dirty="0"/>
              <a:t>Application, Users, Process (anti-fraud)</a:t>
            </a:r>
          </a:p>
          <a:p>
            <a:pPr lvl="1"/>
            <a:r>
              <a:rPr lang="en-US" dirty="0"/>
              <a:t>At Rest, At Transit or Historical</a:t>
            </a:r>
          </a:p>
          <a:p>
            <a:r>
              <a:rPr lang="en-US" dirty="0"/>
              <a:t>Knowledge – Activation Functions for AI/ML</a:t>
            </a:r>
          </a:p>
          <a:p>
            <a:pPr lvl="1"/>
            <a:r>
              <a:rPr lang="en-US" dirty="0"/>
              <a:t>Prediction Methods – Anomalies, Forensic analysis</a:t>
            </a:r>
          </a:p>
          <a:p>
            <a:pPr lvl="1"/>
            <a:r>
              <a:rPr lang="en-US" dirty="0"/>
              <a:t>Prescribing Methods – Encrypted Blockchain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9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for Education?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3/11/2024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9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24728"/>
            <a:ext cx="10515600" cy="5092096"/>
          </a:xfrm>
        </p:spPr>
        <p:txBody>
          <a:bodyPr>
            <a:normAutofit/>
          </a:bodyPr>
          <a:lstStyle/>
          <a:p>
            <a:r>
              <a:rPr lang="en-US" dirty="0"/>
              <a:t>Information – Diagnostic Analytics</a:t>
            </a:r>
          </a:p>
          <a:p>
            <a:pPr lvl="1"/>
            <a:r>
              <a:rPr lang="en-US" dirty="0"/>
              <a:t>Digital Library</a:t>
            </a:r>
          </a:p>
          <a:p>
            <a:pPr lvl="1"/>
            <a:r>
              <a:rPr lang="en-US" dirty="0"/>
              <a:t>Questions, Answers</a:t>
            </a:r>
          </a:p>
          <a:p>
            <a:pPr lvl="1"/>
            <a:r>
              <a:rPr lang="en-US" dirty="0"/>
              <a:t>Markings / Categorization as Easy to Difficult from Novice to Expertise</a:t>
            </a:r>
          </a:p>
          <a:p>
            <a:r>
              <a:rPr lang="en-US" dirty="0"/>
              <a:t>Knowledge – Activation Functions for AI/ML</a:t>
            </a:r>
          </a:p>
          <a:p>
            <a:pPr lvl="1"/>
            <a:r>
              <a:rPr lang="en-US" dirty="0"/>
              <a:t>Prediction Methods – Most wanted materials, Attendance, Productive hours, teaching preferences</a:t>
            </a:r>
          </a:p>
          <a:p>
            <a:pPr lvl="1"/>
            <a:r>
              <a:rPr lang="en-US" dirty="0"/>
              <a:t>Prescribing Methods – Assigning Education Materials to overcome Weak Skills, Auto scheduler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6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1644</Words>
  <Application>Microsoft Office PowerPoint</Application>
  <PresentationFormat>Widescreen</PresentationFormat>
  <Paragraphs>509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Helvetica Neue Light</vt:lpstr>
      <vt:lpstr>Impact</vt:lpstr>
      <vt:lpstr>Segoe UI</vt:lpstr>
      <vt:lpstr>Office Theme</vt:lpstr>
      <vt:lpstr>PowerPoint Presentation</vt:lpstr>
      <vt:lpstr>Use and Implementation of Computational Intelligence</vt:lpstr>
      <vt:lpstr>Computational Intelligence </vt:lpstr>
      <vt:lpstr>High Level Machine Intelligence - Data Analytics Maturity Path </vt:lpstr>
      <vt:lpstr>Where Can be Used for IoT? </vt:lpstr>
      <vt:lpstr>Where Can be Used for Healthcare? </vt:lpstr>
      <vt:lpstr>Where Can be Used for e-Commerce? </vt:lpstr>
      <vt:lpstr>Where Can be Used for Cyber Security? </vt:lpstr>
      <vt:lpstr>Where Can be Used for Education? </vt:lpstr>
      <vt:lpstr>Where Can be Used …and So on… </vt:lpstr>
      <vt:lpstr>High Level Example of Preventative and Maintenance System </vt:lpstr>
      <vt:lpstr>High Level Generic Business Components Architecture  </vt:lpstr>
      <vt:lpstr>High Level Generic Connectivity Architecture  </vt:lpstr>
      <vt:lpstr>Data Horizons </vt:lpstr>
      <vt:lpstr>High Level Generic Data Analytics 9 Steps Approach </vt:lpstr>
      <vt:lpstr>1st and 2nd Step Data Points for UN SDG Goals </vt:lpstr>
      <vt:lpstr>Data Analytics Initial 1st to 5th Steps - IoT </vt:lpstr>
      <vt:lpstr>Data Analytics Initial 1st to 5th Steps - Healthcare </vt:lpstr>
      <vt:lpstr>Data Analytics Initial 1st to 5th Steps - Healthcare </vt:lpstr>
      <vt:lpstr>Data Analytics Algorithms Used in Step 6</vt:lpstr>
      <vt:lpstr>Data Analytics Mid 6th and 7th Steps  </vt:lpstr>
      <vt:lpstr>AI/ML Initiatives for Step 7 </vt:lpstr>
      <vt:lpstr>Data Analytics Final 8th and 9th Steps </vt:lpstr>
      <vt:lpstr>Final Thoughts... Any Questions?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2020-10-17T13:22:27Z</dcterms:created>
  <dcterms:modified xsi:type="dcterms:W3CDTF">2024-03-11T11:33:01Z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2227312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S9.1.0</vt:lpwstr>
  </property>
</Properties>
</file>