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7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1.xml" ContentType="application/vnd.openxmlformats-officedocument.presentationml.notesSlide+xml"/>
  <Override PartName="/ppt/media/image75.jp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1"/>
  </p:notesMasterIdLst>
  <p:sldIdLst>
    <p:sldId id="291" r:id="rId2"/>
    <p:sldId id="292" r:id="rId3"/>
    <p:sldId id="293" r:id="rId4"/>
    <p:sldId id="6274" r:id="rId5"/>
    <p:sldId id="294" r:id="rId6"/>
    <p:sldId id="295" r:id="rId7"/>
    <p:sldId id="296" r:id="rId8"/>
    <p:sldId id="6272" r:id="rId9"/>
    <p:sldId id="298" r:id="rId10"/>
    <p:sldId id="297" r:id="rId11"/>
    <p:sldId id="6270" r:id="rId12"/>
    <p:sldId id="6271" r:id="rId13"/>
    <p:sldId id="6275" r:id="rId14"/>
    <p:sldId id="6273" r:id="rId15"/>
    <p:sldId id="299" r:id="rId16"/>
    <p:sldId id="265" r:id="rId17"/>
    <p:sldId id="280" r:id="rId18"/>
    <p:sldId id="267" r:id="rId19"/>
    <p:sldId id="268" r:id="rId20"/>
    <p:sldId id="273" r:id="rId21"/>
    <p:sldId id="6269" r:id="rId22"/>
    <p:sldId id="274" r:id="rId23"/>
    <p:sldId id="275" r:id="rId24"/>
    <p:sldId id="276" r:id="rId25"/>
    <p:sldId id="277" r:id="rId26"/>
    <p:sldId id="263" r:id="rId27"/>
    <p:sldId id="287" r:id="rId28"/>
    <p:sldId id="279" r:id="rId29"/>
    <p:sldId id="278" r:id="rId30"/>
    <p:sldId id="380" r:id="rId31"/>
    <p:sldId id="264" r:id="rId32"/>
    <p:sldId id="281" r:id="rId33"/>
    <p:sldId id="282" r:id="rId34"/>
    <p:sldId id="283" r:id="rId35"/>
    <p:sldId id="284" r:id="rId36"/>
    <p:sldId id="285" r:id="rId37"/>
    <p:sldId id="290" r:id="rId38"/>
    <p:sldId id="286" r:id="rId39"/>
    <p:sldId id="272" r:id="rId40"/>
  </p:sldIdLst>
  <p:sldSz cx="18300700" cy="10299700"/>
  <p:notesSz cx="18300700" cy="102997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2" autoAdjust="0"/>
    <p:restoredTop sz="94660"/>
  </p:normalViewPr>
  <p:slideViewPr>
    <p:cSldViewPr>
      <p:cViewPr varScale="1">
        <p:scale>
          <a:sx n="57" d="100"/>
          <a:sy n="57" d="100"/>
        </p:scale>
        <p:origin x="36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197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F:\Projects\YoungSoft\To\DraftHighLevelEstimation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F:\Projects\YoungSoft\To\DraftHighLevelEstimation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ELL\AppData\Local\Temp\2a5088ff-694b-4a38-a9c1-a08049201b15_ChartsArchive.zip.b15\Bug%20Tracker%20Template%20(with%20instructions).xlsx" TargetMode="Externa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E:\Lakshmanaraj\Downloads\IC-Release-Burndown-Chart-11568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E:\Lakshmanaraj\Downloads\IC-Simple-Burndown-Chart-11568.xlsx" TargetMode="Externa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E:\Lakshmanaraj\Downloads\IC-Release-Burndown-Chart-11568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E:\IshwarPratikTreasurer\my%20files\ChartWeeklyETP16Feb2024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 lvl="0">
              <a:defRPr sz="1400" b="0" i="0">
                <a:solidFill>
                  <a:srgbClr val="757575"/>
                </a:solidFill>
                <a:latin typeface="+mn-lt"/>
              </a:defRPr>
            </a:pPr>
            <a:r>
              <a:rPr lang="en-IN" sz="1400" b="0" i="0" dirty="0">
                <a:solidFill>
                  <a:srgbClr val="757575"/>
                </a:solidFill>
                <a:latin typeface="+mn-lt"/>
              </a:rPr>
              <a:t>Sprint X
Development And Testing</a:t>
            </a:r>
          </a:p>
        </c:rich>
      </c:tx>
      <c:layout>
        <c:manualLayout>
          <c:xMode val="edge"/>
          <c:yMode val="edge"/>
          <c:x val="0.9110450281829523"/>
          <c:y val="2.1802325581395349E-2"/>
        </c:manualLayout>
      </c:layout>
      <c:overlay val="0"/>
    </c:title>
    <c:autoTitleDeleted val="0"/>
    <c:plotArea>
      <c:layout/>
      <c:doughnutChart>
        <c:varyColors val="1"/>
        <c:ser>
          <c:idx val="0"/>
          <c:order val="0"/>
          <c:tx>
            <c:strRef>
              <c:f>'Agile Development Cycle'!$B$1</c:f>
              <c:strCache>
                <c:ptCount val="1"/>
                <c:pt idx="0">
                  <c:v>Sprint X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</c:spPr>
            <c:extLst>
              <c:ext xmlns:c16="http://schemas.microsoft.com/office/drawing/2014/chart" uri="{C3380CC4-5D6E-409C-BE32-E72D297353CC}">
                <c16:uniqueId val="{00000001-811F-44DA-AD08-D50327CC848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</c:spPr>
            <c:extLst>
              <c:ext xmlns:c16="http://schemas.microsoft.com/office/drawing/2014/chart" uri="{C3380CC4-5D6E-409C-BE32-E72D297353CC}">
                <c16:uniqueId val="{00000003-811F-44DA-AD08-D50327CC8487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</c:spPr>
            <c:extLst>
              <c:ext xmlns:c16="http://schemas.microsoft.com/office/drawing/2014/chart" uri="{C3380CC4-5D6E-409C-BE32-E72D297353CC}">
                <c16:uniqueId val="{00000005-811F-44DA-AD08-D50327CC8487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</c:spPr>
            <c:extLst>
              <c:ext xmlns:c16="http://schemas.microsoft.com/office/drawing/2014/chart" uri="{C3380CC4-5D6E-409C-BE32-E72D297353CC}">
                <c16:uniqueId val="{00000007-811F-44DA-AD08-D50327CC8487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</c:spPr>
            <c:extLst>
              <c:ext xmlns:c16="http://schemas.microsoft.com/office/drawing/2014/chart" uri="{C3380CC4-5D6E-409C-BE32-E72D297353CC}">
                <c16:uniqueId val="{00000009-811F-44DA-AD08-D50327CC8487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</c:spPr>
            <c:extLst>
              <c:ext xmlns:c16="http://schemas.microsoft.com/office/drawing/2014/chart" uri="{C3380CC4-5D6E-409C-BE32-E72D297353CC}">
                <c16:uniqueId val="{0000000B-811F-44DA-AD08-D50327CC8487}"/>
              </c:ext>
            </c:extLst>
          </c:dPt>
          <c:dPt>
            <c:idx val="6"/>
            <c:bubble3D val="0"/>
            <c:spPr>
              <a:solidFill>
                <a:schemeClr val="accent1"/>
              </a:solidFill>
            </c:spPr>
            <c:extLst>
              <c:ext xmlns:c16="http://schemas.microsoft.com/office/drawing/2014/chart" uri="{C3380CC4-5D6E-409C-BE32-E72D297353CC}">
                <c16:uniqueId val="{0000000D-811F-44DA-AD08-D50327CC8487}"/>
              </c:ext>
            </c:extLst>
          </c:dPt>
          <c:dLbls>
            <c:dLbl>
              <c:idx val="0"/>
              <c:layout>
                <c:manualLayout>
                  <c:x val="-2.2679797075499851E-2"/>
                  <c:y val="-0.20037105751391468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811F-44DA-AD08-D50327CC8487}"/>
                </c:ext>
              </c:extLst>
            </c:dLbl>
            <c:dLbl>
              <c:idx val="1"/>
              <c:layout>
                <c:manualLayout>
                  <c:x val="0.20053715308863027"/>
                  <c:y val="-0.12615955473098331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811F-44DA-AD08-D50327CC8487}"/>
                </c:ext>
              </c:extLst>
            </c:dLbl>
            <c:dLbl>
              <c:idx val="2"/>
              <c:layout>
                <c:manualLayout>
                  <c:x val="0.19098776484631463"/>
                  <c:y val="-0.1014223871366729"/>
                </c:manualLayout>
              </c:layout>
              <c:spPr/>
              <c:txPr>
                <a:bodyPr/>
                <a:lstStyle/>
                <a:p>
                  <a:pPr lvl="0">
                    <a:defRPr sz="900" b="0" i="0">
                      <a:solidFill>
                        <a:srgbClr val="000000"/>
                      </a:solidFill>
                      <a:latin typeface="+mn-lt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811F-44DA-AD08-D50327CC8487}"/>
                </c:ext>
              </c:extLst>
            </c:dLbl>
            <c:dLbl>
              <c:idx val="3"/>
              <c:layout>
                <c:manualLayout>
                  <c:x val="0.2411220531184721"/>
                  <c:y val="0.10884353741496598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811F-44DA-AD08-D50327CC8487}"/>
                </c:ext>
              </c:extLst>
            </c:dLbl>
            <c:dLbl>
              <c:idx val="4"/>
              <c:layout>
                <c:manualLayout>
                  <c:x val="-0.25164902887139107"/>
                  <c:y val="0.10636982065553494"/>
                </c:manualLayout>
              </c:layout>
              <c:spPr/>
              <c:txPr>
                <a:bodyPr/>
                <a:lstStyle/>
                <a:p>
                  <a:pPr lvl="0">
                    <a:defRPr sz="900" b="0" i="0">
                      <a:solidFill>
                        <a:srgbClr val="000000"/>
                      </a:solidFill>
                      <a:latin typeface="+mn-lt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811F-44DA-AD08-D50327CC8487}"/>
                </c:ext>
              </c:extLst>
            </c:dLbl>
            <c:dLbl>
              <c:idx val="5"/>
              <c:layout>
                <c:manualLayout>
                  <c:x val="-0.21605490898239332"/>
                  <c:y val="4.9474335188620907E-3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811F-44DA-AD08-D50327CC8487}"/>
                </c:ext>
              </c:extLst>
            </c:dLbl>
            <c:dLbl>
              <c:idx val="6"/>
              <c:layout>
                <c:manualLayout>
                  <c:x val="-0.21844225604297229"/>
                  <c:y val="-0.11131725417439706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811F-44DA-AD08-D50327CC8487}"/>
                </c:ext>
              </c:extLst>
            </c:dLbl>
            <c:dLbl>
              <c:idx val="7"/>
              <c:layout>
                <c:manualLayout>
                  <c:x val="-0.22202327663384064"/>
                  <c:y val="-5.1948051948051993E-2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811F-44DA-AD08-D50327CC8487}"/>
                </c:ext>
              </c:extLst>
            </c:dLbl>
            <c:dLbl>
              <c:idx val="8"/>
              <c:layout>
                <c:manualLayout>
                  <c:x val="-0.20173082661891981"/>
                  <c:y val="-0.13358070500927643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811F-44DA-AD08-D50327CC8487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1"/>
            <c:showCatName val="1"/>
            <c:showSerName val="0"/>
            <c:showPercent val="0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'Agile Development Cycle'!$A$2:$A$10</c:f>
              <c:strCache>
                <c:ptCount val="9"/>
                <c:pt idx="0">
                  <c:v>Pickup UserStories and Update BackLog</c:v>
                </c:pt>
                <c:pt idx="1">
                  <c:v>Impact Analysis, Reusability, Design Changes, UX Freezing</c:v>
                </c:pt>
                <c:pt idx="2">
                  <c:v>Coding, Unit Testing Week 1</c:v>
                </c:pt>
                <c:pt idx="3">
                  <c:v>Bug Fixing, Code Refactoring Week 1</c:v>
                </c:pt>
                <c:pt idx="4">
                  <c:v>Coding, Unit Testing Week 2</c:v>
                </c:pt>
                <c:pt idx="5">
                  <c:v>Bug Fixing, Code Refactoring Week 2</c:v>
                </c:pt>
                <c:pt idx="6">
                  <c:v>Bug Fixing, Code Refactoring Week3</c:v>
                </c:pt>
                <c:pt idx="7">
                  <c:v>Demo Week3</c:v>
                </c:pt>
                <c:pt idx="8">
                  <c:v>Deployment, Delivery Instructions, Sprint Retrospective and Planning</c:v>
                </c:pt>
              </c:strCache>
            </c:strRef>
          </c:cat>
          <c:val>
            <c:numRef>
              <c:f>'Agile Development Cycle'!$B$2:$B$10</c:f>
              <c:numCache>
                <c:formatCode>General</c:formatCode>
                <c:ptCount val="9"/>
                <c:pt idx="0">
                  <c:v>0.5</c:v>
                </c:pt>
                <c:pt idx="1">
                  <c:v>0.5</c:v>
                </c:pt>
                <c:pt idx="2">
                  <c:v>3</c:v>
                </c:pt>
                <c:pt idx="3">
                  <c:v>1</c:v>
                </c:pt>
                <c:pt idx="4">
                  <c:v>4</c:v>
                </c:pt>
                <c:pt idx="5">
                  <c:v>1</c:v>
                </c:pt>
                <c:pt idx="6">
                  <c:v>4</c:v>
                </c:pt>
                <c:pt idx="7">
                  <c:v>0.5</c:v>
                </c:pt>
                <c:pt idx="8">
                  <c:v>0.5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811F-44DA-AD08-D50327CC848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</c:plotArea>
    <c:plotVisOnly val="1"/>
    <c:dispBlanksAs val="zero"/>
    <c:showDLblsOverMax val="1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 lvl="0">
              <a:defRPr sz="1400" b="0" i="0">
                <a:solidFill>
                  <a:srgbClr val="757575"/>
                </a:solidFill>
                <a:latin typeface="+mn-lt"/>
              </a:defRPr>
            </a:pPr>
            <a:r>
              <a:rPr lang="en-IN" sz="1400" b="0" i="0" dirty="0">
                <a:solidFill>
                  <a:srgbClr val="757575"/>
                </a:solidFill>
                <a:latin typeface="+mn-lt"/>
              </a:rPr>
              <a:t>Sprint X+1
Automation QA</a:t>
            </a:r>
          </a:p>
        </c:rich>
      </c:tx>
      <c:layout>
        <c:manualLayout>
          <c:xMode val="edge"/>
          <c:yMode val="edge"/>
          <c:x val="0.9110450281829523"/>
          <c:y val="2.1802325581395349E-2"/>
        </c:manualLayout>
      </c:layout>
      <c:overlay val="0"/>
    </c:title>
    <c:autoTitleDeleted val="0"/>
    <c:plotArea>
      <c:layout/>
      <c:doughnutChart>
        <c:varyColors val="1"/>
        <c:ser>
          <c:idx val="0"/>
          <c:order val="0"/>
          <c:tx>
            <c:strRef>
              <c:f>'Agile QA Cycle'!$B$1</c:f>
              <c:strCache>
                <c:ptCount val="1"/>
                <c:pt idx="0">
                  <c:v>Sprint X+1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</c:spPr>
            <c:extLst>
              <c:ext xmlns:c16="http://schemas.microsoft.com/office/drawing/2014/chart" uri="{C3380CC4-5D6E-409C-BE32-E72D297353CC}">
                <c16:uniqueId val="{00000001-9E5B-467E-A06C-33D1F9643870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</c:spPr>
            <c:extLst>
              <c:ext xmlns:c16="http://schemas.microsoft.com/office/drawing/2014/chart" uri="{C3380CC4-5D6E-409C-BE32-E72D297353CC}">
                <c16:uniqueId val="{00000003-9E5B-467E-A06C-33D1F9643870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</c:spPr>
            <c:extLst>
              <c:ext xmlns:c16="http://schemas.microsoft.com/office/drawing/2014/chart" uri="{C3380CC4-5D6E-409C-BE32-E72D297353CC}">
                <c16:uniqueId val="{00000005-9E5B-467E-A06C-33D1F9643870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</c:spPr>
            <c:extLst>
              <c:ext xmlns:c16="http://schemas.microsoft.com/office/drawing/2014/chart" uri="{C3380CC4-5D6E-409C-BE32-E72D297353CC}">
                <c16:uniqueId val="{00000007-9E5B-467E-A06C-33D1F9643870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</c:spPr>
            <c:extLst>
              <c:ext xmlns:c16="http://schemas.microsoft.com/office/drawing/2014/chart" uri="{C3380CC4-5D6E-409C-BE32-E72D297353CC}">
                <c16:uniqueId val="{00000009-9E5B-467E-A06C-33D1F9643870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</c:spPr>
            <c:extLst>
              <c:ext xmlns:c16="http://schemas.microsoft.com/office/drawing/2014/chart" uri="{C3380CC4-5D6E-409C-BE32-E72D297353CC}">
                <c16:uniqueId val="{0000000B-9E5B-467E-A06C-33D1F9643870}"/>
              </c:ext>
            </c:extLst>
          </c:dPt>
          <c:dPt>
            <c:idx val="6"/>
            <c:bubble3D val="0"/>
            <c:spPr>
              <a:solidFill>
                <a:schemeClr val="accent1"/>
              </a:solidFill>
            </c:spPr>
            <c:extLst>
              <c:ext xmlns:c16="http://schemas.microsoft.com/office/drawing/2014/chart" uri="{C3380CC4-5D6E-409C-BE32-E72D297353CC}">
                <c16:uniqueId val="{0000000D-9E5B-467E-A06C-33D1F9643870}"/>
              </c:ext>
            </c:extLst>
          </c:dPt>
          <c:dLbls>
            <c:dLbl>
              <c:idx val="0"/>
              <c:layout>
                <c:manualLayout>
                  <c:x val="-2.2679797075499851E-2"/>
                  <c:y val="-0.20037105751391468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9E5B-467E-A06C-33D1F9643870}"/>
                </c:ext>
              </c:extLst>
            </c:dLbl>
            <c:dLbl>
              <c:idx val="1"/>
              <c:layout>
                <c:manualLayout>
                  <c:x val="0.20053715308863027"/>
                  <c:y val="-0.12615955473098331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9E5B-467E-A06C-33D1F9643870}"/>
                </c:ext>
              </c:extLst>
            </c:dLbl>
            <c:dLbl>
              <c:idx val="2"/>
              <c:layout>
                <c:manualLayout>
                  <c:x val="0.19098776484631463"/>
                  <c:y val="-0.1014223871366729"/>
                </c:manualLayout>
              </c:layout>
              <c:spPr/>
              <c:txPr>
                <a:bodyPr/>
                <a:lstStyle/>
                <a:p>
                  <a:pPr lvl="0">
                    <a:defRPr sz="900" b="0" i="0">
                      <a:solidFill>
                        <a:srgbClr val="000000"/>
                      </a:solidFill>
                      <a:latin typeface="+mn-lt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9E5B-467E-A06C-33D1F9643870}"/>
                </c:ext>
              </c:extLst>
            </c:dLbl>
            <c:dLbl>
              <c:idx val="3"/>
              <c:layout>
                <c:manualLayout>
                  <c:x val="0.2411220531184721"/>
                  <c:y val="0.10884353741496598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9E5B-467E-A06C-33D1F9643870}"/>
                </c:ext>
              </c:extLst>
            </c:dLbl>
            <c:dLbl>
              <c:idx val="4"/>
              <c:layout>
                <c:manualLayout>
                  <c:x val="-0.32343103499895215"/>
                  <c:y val="7.4211502782931357E-2"/>
                </c:manualLayout>
              </c:layout>
              <c:spPr/>
              <c:txPr>
                <a:bodyPr/>
                <a:lstStyle/>
                <a:p>
                  <a:pPr lvl="0">
                    <a:defRPr sz="900" b="0" i="0">
                      <a:solidFill>
                        <a:srgbClr val="000000"/>
                      </a:solidFill>
                      <a:latin typeface="+mn-lt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9E5B-467E-A06C-33D1F9643870}"/>
                </c:ext>
              </c:extLst>
            </c:dLbl>
            <c:dLbl>
              <c:idx val="5"/>
              <c:layout>
                <c:manualLayout>
                  <c:x val="-0.22441062369441958"/>
                  <c:y val="8.4106369820655447E-2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9E5B-467E-A06C-33D1F9643870}"/>
                </c:ext>
              </c:extLst>
            </c:dLbl>
            <c:dLbl>
              <c:idx val="6"/>
              <c:layout>
                <c:manualLayout>
                  <c:x val="-0.21844225604297229"/>
                  <c:y val="-0.11131725417439706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9E5B-467E-A06C-33D1F9643870}"/>
                </c:ext>
              </c:extLst>
            </c:dLbl>
            <c:dLbl>
              <c:idx val="7"/>
              <c:layout>
                <c:manualLayout>
                  <c:x val="-0.25450668476326394"/>
                  <c:y val="-7.4211502782931357E-2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9E5B-467E-A06C-33D1F9643870}"/>
                </c:ext>
              </c:extLst>
            </c:dLbl>
            <c:dLbl>
              <c:idx val="8"/>
              <c:layout>
                <c:manualLayout>
                  <c:x val="-0.15756490599820952"/>
                  <c:y val="-0.16079158936301793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9E5B-467E-A06C-33D1F9643870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1"/>
            <c:showCatName val="1"/>
            <c:showSerName val="0"/>
            <c:showPercent val="0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'Agile QA Cycle'!$A$2:$A$10</c:f>
              <c:strCache>
                <c:ptCount val="9"/>
                <c:pt idx="0">
                  <c:v>Automation vs Manual Testing Strategy</c:v>
                </c:pt>
                <c:pt idx="1">
                  <c:v>Impact Analysis, Data Generation, Automation Design Changes</c:v>
                </c:pt>
                <c:pt idx="2">
                  <c:v>Automation Coding, Manual Testing Week 1</c:v>
                </c:pt>
                <c:pt idx="3">
                  <c:v>Regression Testing , Refactoring Automation Week 1</c:v>
                </c:pt>
                <c:pt idx="4">
                  <c:v>Automation Coding, Manual Testing Week 2</c:v>
                </c:pt>
                <c:pt idx="5">
                  <c:v>Regression Testing , Refactoring Automation Week 3</c:v>
                </c:pt>
                <c:pt idx="6">
                  <c:v>Demo Data Preparation</c:v>
                </c:pt>
                <c:pt idx="7">
                  <c:v>User Acceptance, Performance Testing , Refactoring Automation Week 3</c:v>
                </c:pt>
                <c:pt idx="8">
                  <c:v>Deployment, Delivery Instructions, Sprint Retrospective and Planning</c:v>
                </c:pt>
              </c:strCache>
            </c:strRef>
          </c:cat>
          <c:val>
            <c:numRef>
              <c:f>'Agile QA Cycle'!$B$2:$B$10</c:f>
              <c:numCache>
                <c:formatCode>General</c:formatCode>
                <c:ptCount val="9"/>
                <c:pt idx="0">
                  <c:v>0.5</c:v>
                </c:pt>
                <c:pt idx="1">
                  <c:v>0.5</c:v>
                </c:pt>
                <c:pt idx="2">
                  <c:v>3</c:v>
                </c:pt>
                <c:pt idx="3">
                  <c:v>1</c:v>
                </c:pt>
                <c:pt idx="4">
                  <c:v>5</c:v>
                </c:pt>
                <c:pt idx="5">
                  <c:v>1</c:v>
                </c:pt>
                <c:pt idx="6">
                  <c:v>3</c:v>
                </c:pt>
                <c:pt idx="7">
                  <c:v>0.5</c:v>
                </c:pt>
                <c:pt idx="8">
                  <c:v>0.5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9E5B-467E-A06C-33D1F964387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</c:plotArea>
    <c:plotVisOnly val="1"/>
    <c:dispBlanksAs val="zero"/>
    <c:showDLblsOverMax val="1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 sz="3600" b="1">
                <a:solidFill>
                  <a:srgbClr val="000000"/>
                </a:solidFill>
              </a:defRPr>
            </a:pPr>
            <a:r>
              <a:rPr lang="en-US"/>
              <a:t>Bug Tracking</a:t>
            </a:r>
          </a:p>
        </c:rich>
      </c:tx>
      <c:overlay val="0"/>
    </c:title>
    <c:autoTitleDeleted val="0"/>
    <c:plotArea>
      <c:layout/>
      <c:areaChart>
        <c:grouping val="standard"/>
        <c:varyColors val="1"/>
        <c:ser>
          <c:idx val="0"/>
          <c:order val="0"/>
          <c:tx>
            <c:strRef>
              <c:f>Calc!$D$1</c:f>
              <c:strCache>
                <c:ptCount val="1"/>
                <c:pt idx="0">
                  <c:v>Bugs Reported (All time)</c:v>
                </c:pt>
              </c:strCache>
            </c:strRef>
          </c:tx>
          <c:spPr>
            <a:solidFill>
              <a:srgbClr val="FF0000">
                <a:alpha val="0"/>
              </a:srgbClr>
            </a:solidFill>
            <a:ln w="12700" cmpd="sng">
              <a:solidFill>
                <a:srgbClr val="FF0000"/>
              </a:solidFill>
            </a:ln>
          </c:spPr>
          <c:cat>
            <c:numRef>
              <c:f>Calc!$C$2:$C$28</c:f>
              <c:numCache>
                <c:formatCode>mmm\-d;@</c:formatCode>
                <c:ptCount val="27"/>
                <c:pt idx="0">
                  <c:v>41461</c:v>
                </c:pt>
                <c:pt idx="1">
                  <c:v>41468</c:v>
                </c:pt>
                <c:pt idx="2">
                  <c:v>41475</c:v>
                </c:pt>
                <c:pt idx="3">
                  <c:v>41482</c:v>
                </c:pt>
                <c:pt idx="4">
                  <c:v>41489</c:v>
                </c:pt>
                <c:pt idx="5">
                  <c:v>41496</c:v>
                </c:pt>
                <c:pt idx="6">
                  <c:v>41503</c:v>
                </c:pt>
                <c:pt idx="7">
                  <c:v>41510</c:v>
                </c:pt>
                <c:pt idx="8">
                  <c:v>41517</c:v>
                </c:pt>
                <c:pt idx="9">
                  <c:v>41524</c:v>
                </c:pt>
                <c:pt idx="10">
                  <c:v>41531</c:v>
                </c:pt>
                <c:pt idx="11">
                  <c:v>41538</c:v>
                </c:pt>
                <c:pt idx="12">
                  <c:v>41545</c:v>
                </c:pt>
                <c:pt idx="13">
                  <c:v>41552</c:v>
                </c:pt>
                <c:pt idx="14">
                  <c:v>41559</c:v>
                </c:pt>
                <c:pt idx="15">
                  <c:v>41566</c:v>
                </c:pt>
                <c:pt idx="16">
                  <c:v>41573</c:v>
                </c:pt>
                <c:pt idx="17">
                  <c:v>41580</c:v>
                </c:pt>
                <c:pt idx="18">
                  <c:v>41587</c:v>
                </c:pt>
                <c:pt idx="19">
                  <c:v>41594</c:v>
                </c:pt>
                <c:pt idx="20">
                  <c:v>41601</c:v>
                </c:pt>
                <c:pt idx="21">
                  <c:v>41608</c:v>
                </c:pt>
                <c:pt idx="22">
                  <c:v>41615</c:v>
                </c:pt>
                <c:pt idx="23">
                  <c:v>41622</c:v>
                </c:pt>
                <c:pt idx="24">
                  <c:v>41629</c:v>
                </c:pt>
                <c:pt idx="25">
                  <c:v>41636</c:v>
                </c:pt>
                <c:pt idx="26">
                  <c:v>41643</c:v>
                </c:pt>
              </c:numCache>
            </c:numRef>
          </c:cat>
          <c:val>
            <c:numRef>
              <c:f>Calc!$D$2:$D$28</c:f>
              <c:numCache>
                <c:formatCode>General</c:formatCode>
                <c:ptCount val="27"/>
                <c:pt idx="0">
                  <c:v>5</c:v>
                </c:pt>
                <c:pt idx="1">
                  <c:v>11</c:v>
                </c:pt>
                <c:pt idx="2">
                  <c:v>18</c:v>
                </c:pt>
                <c:pt idx="3">
                  <c:v>20</c:v>
                </c:pt>
                <c:pt idx="4">
                  <c:v>21</c:v>
                </c:pt>
                <c:pt idx="5">
                  <c:v>26</c:v>
                </c:pt>
                <c:pt idx="6">
                  <c:v>30</c:v>
                </c:pt>
                <c:pt idx="7">
                  <c:v>33</c:v>
                </c:pt>
                <c:pt idx="8">
                  <c:v>33</c:v>
                </c:pt>
                <c:pt idx="9">
                  <c:v>33</c:v>
                </c:pt>
                <c:pt idx="10">
                  <c:v>33</c:v>
                </c:pt>
                <c:pt idx="11">
                  <c:v>33</c:v>
                </c:pt>
                <c:pt idx="12">
                  <c:v>53</c:v>
                </c:pt>
                <c:pt idx="13">
                  <c:v>78</c:v>
                </c:pt>
                <c:pt idx="14">
                  <c:v>78</c:v>
                </c:pt>
                <c:pt idx="15">
                  <c:v>78</c:v>
                </c:pt>
                <c:pt idx="16">
                  <c:v>78</c:v>
                </c:pt>
                <c:pt idx="17">
                  <c:v>78</c:v>
                </c:pt>
                <c:pt idx="18">
                  <c:v>78</c:v>
                </c:pt>
                <c:pt idx="19">
                  <c:v>78</c:v>
                </c:pt>
                <c:pt idx="20">
                  <c:v>78</c:v>
                </c:pt>
                <c:pt idx="21">
                  <c:v>78</c:v>
                </c:pt>
                <c:pt idx="22">
                  <c:v>78</c:v>
                </c:pt>
                <c:pt idx="23">
                  <c:v>78</c:v>
                </c:pt>
                <c:pt idx="24">
                  <c:v>78</c:v>
                </c:pt>
                <c:pt idx="25">
                  <c:v>78</c:v>
                </c:pt>
                <c:pt idx="26">
                  <c:v>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67B-47BC-A2DC-5334AA9FA513}"/>
            </c:ext>
          </c:extLst>
        </c:ser>
        <c:ser>
          <c:idx val="1"/>
          <c:order val="1"/>
          <c:tx>
            <c:strRef>
              <c:f>Calc!$E$1</c:f>
              <c:strCache>
                <c:ptCount val="1"/>
                <c:pt idx="0">
                  <c:v>Bugs Resolved (All time)</c:v>
                </c:pt>
              </c:strCache>
            </c:strRef>
          </c:tx>
          <c:spPr>
            <a:solidFill>
              <a:srgbClr val="3366CC">
                <a:alpha val="0"/>
              </a:srgbClr>
            </a:solidFill>
            <a:ln w="12700" cmpd="sng">
              <a:solidFill>
                <a:srgbClr val="3366CC"/>
              </a:solidFill>
            </a:ln>
          </c:spPr>
          <c:cat>
            <c:numRef>
              <c:f>Calc!$C$2:$C$28</c:f>
              <c:numCache>
                <c:formatCode>mmm\-d;@</c:formatCode>
                <c:ptCount val="27"/>
                <c:pt idx="0">
                  <c:v>41461</c:v>
                </c:pt>
                <c:pt idx="1">
                  <c:v>41468</c:v>
                </c:pt>
                <c:pt idx="2">
                  <c:v>41475</c:v>
                </c:pt>
                <c:pt idx="3">
                  <c:v>41482</c:v>
                </c:pt>
                <c:pt idx="4">
                  <c:v>41489</c:v>
                </c:pt>
                <c:pt idx="5">
                  <c:v>41496</c:v>
                </c:pt>
                <c:pt idx="6">
                  <c:v>41503</c:v>
                </c:pt>
                <c:pt idx="7">
                  <c:v>41510</c:v>
                </c:pt>
                <c:pt idx="8">
                  <c:v>41517</c:v>
                </c:pt>
                <c:pt idx="9">
                  <c:v>41524</c:v>
                </c:pt>
                <c:pt idx="10">
                  <c:v>41531</c:v>
                </c:pt>
                <c:pt idx="11">
                  <c:v>41538</c:v>
                </c:pt>
                <c:pt idx="12">
                  <c:v>41545</c:v>
                </c:pt>
                <c:pt idx="13">
                  <c:v>41552</c:v>
                </c:pt>
                <c:pt idx="14">
                  <c:v>41559</c:v>
                </c:pt>
                <c:pt idx="15">
                  <c:v>41566</c:v>
                </c:pt>
                <c:pt idx="16">
                  <c:v>41573</c:v>
                </c:pt>
                <c:pt idx="17">
                  <c:v>41580</c:v>
                </c:pt>
                <c:pt idx="18">
                  <c:v>41587</c:v>
                </c:pt>
                <c:pt idx="19">
                  <c:v>41594</c:v>
                </c:pt>
                <c:pt idx="20">
                  <c:v>41601</c:v>
                </c:pt>
                <c:pt idx="21">
                  <c:v>41608</c:v>
                </c:pt>
                <c:pt idx="22">
                  <c:v>41615</c:v>
                </c:pt>
                <c:pt idx="23">
                  <c:v>41622</c:v>
                </c:pt>
                <c:pt idx="24">
                  <c:v>41629</c:v>
                </c:pt>
                <c:pt idx="25">
                  <c:v>41636</c:v>
                </c:pt>
                <c:pt idx="26">
                  <c:v>41643</c:v>
                </c:pt>
              </c:numCache>
            </c:numRef>
          </c:cat>
          <c:val>
            <c:numRef>
              <c:f>Calc!$E$2:$E$28</c:f>
              <c:numCache>
                <c:formatCode>General</c:formatCode>
                <c:ptCount val="27"/>
                <c:pt idx="0">
                  <c:v>3</c:v>
                </c:pt>
                <c:pt idx="1">
                  <c:v>7</c:v>
                </c:pt>
                <c:pt idx="2">
                  <c:v>8</c:v>
                </c:pt>
                <c:pt idx="3">
                  <c:v>14</c:v>
                </c:pt>
                <c:pt idx="4">
                  <c:v>18</c:v>
                </c:pt>
                <c:pt idx="5">
                  <c:v>23</c:v>
                </c:pt>
                <c:pt idx="6">
                  <c:v>30</c:v>
                </c:pt>
                <c:pt idx="7">
                  <c:v>31</c:v>
                </c:pt>
                <c:pt idx="8">
                  <c:v>31</c:v>
                </c:pt>
                <c:pt idx="9">
                  <c:v>33</c:v>
                </c:pt>
                <c:pt idx="10">
                  <c:v>33</c:v>
                </c:pt>
                <c:pt idx="11">
                  <c:v>33</c:v>
                </c:pt>
                <c:pt idx="12">
                  <c:v>43</c:v>
                </c:pt>
                <c:pt idx="13">
                  <c:v>53</c:v>
                </c:pt>
                <c:pt idx="14">
                  <c:v>53</c:v>
                </c:pt>
                <c:pt idx="15">
                  <c:v>53</c:v>
                </c:pt>
                <c:pt idx="16">
                  <c:v>53</c:v>
                </c:pt>
                <c:pt idx="17">
                  <c:v>53</c:v>
                </c:pt>
                <c:pt idx="18">
                  <c:v>53</c:v>
                </c:pt>
                <c:pt idx="19">
                  <c:v>53</c:v>
                </c:pt>
                <c:pt idx="20">
                  <c:v>53</c:v>
                </c:pt>
                <c:pt idx="21">
                  <c:v>53</c:v>
                </c:pt>
                <c:pt idx="22">
                  <c:v>53</c:v>
                </c:pt>
                <c:pt idx="23">
                  <c:v>53</c:v>
                </c:pt>
                <c:pt idx="24">
                  <c:v>53</c:v>
                </c:pt>
                <c:pt idx="25">
                  <c:v>53</c:v>
                </c:pt>
                <c:pt idx="26">
                  <c:v>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67B-47BC-A2DC-5334AA9FA513}"/>
            </c:ext>
          </c:extLst>
        </c:ser>
        <c:ser>
          <c:idx val="2"/>
          <c:order val="2"/>
          <c:tx>
            <c:strRef>
              <c:f>Calc!$F$1</c:f>
              <c:strCache>
                <c:ptCount val="1"/>
                <c:pt idx="0">
                  <c:v>Bugs in Backlog (point in time)</c:v>
                </c:pt>
              </c:strCache>
            </c:strRef>
          </c:tx>
          <c:spPr>
            <a:solidFill>
              <a:srgbClr val="F1C232">
                <a:alpha val="30000"/>
              </a:srgbClr>
            </a:solidFill>
            <a:ln w="12700" cmpd="sng">
              <a:solidFill>
                <a:srgbClr val="F1C232"/>
              </a:solidFill>
            </a:ln>
          </c:spPr>
          <c:cat>
            <c:numRef>
              <c:f>Calc!$C$2:$C$28</c:f>
              <c:numCache>
                <c:formatCode>mmm\-d;@</c:formatCode>
                <c:ptCount val="27"/>
                <c:pt idx="0">
                  <c:v>41461</c:v>
                </c:pt>
                <c:pt idx="1">
                  <c:v>41468</c:v>
                </c:pt>
                <c:pt idx="2">
                  <c:v>41475</c:v>
                </c:pt>
                <c:pt idx="3">
                  <c:v>41482</c:v>
                </c:pt>
                <c:pt idx="4">
                  <c:v>41489</c:v>
                </c:pt>
                <c:pt idx="5">
                  <c:v>41496</c:v>
                </c:pt>
                <c:pt idx="6">
                  <c:v>41503</c:v>
                </c:pt>
                <c:pt idx="7">
                  <c:v>41510</c:v>
                </c:pt>
                <c:pt idx="8">
                  <c:v>41517</c:v>
                </c:pt>
                <c:pt idx="9">
                  <c:v>41524</c:v>
                </c:pt>
                <c:pt idx="10">
                  <c:v>41531</c:v>
                </c:pt>
                <c:pt idx="11">
                  <c:v>41538</c:v>
                </c:pt>
                <c:pt idx="12">
                  <c:v>41545</c:v>
                </c:pt>
                <c:pt idx="13">
                  <c:v>41552</c:v>
                </c:pt>
                <c:pt idx="14">
                  <c:v>41559</c:v>
                </c:pt>
                <c:pt idx="15">
                  <c:v>41566</c:v>
                </c:pt>
                <c:pt idx="16">
                  <c:v>41573</c:v>
                </c:pt>
                <c:pt idx="17">
                  <c:v>41580</c:v>
                </c:pt>
                <c:pt idx="18">
                  <c:v>41587</c:v>
                </c:pt>
                <c:pt idx="19">
                  <c:v>41594</c:v>
                </c:pt>
                <c:pt idx="20">
                  <c:v>41601</c:v>
                </c:pt>
                <c:pt idx="21">
                  <c:v>41608</c:v>
                </c:pt>
                <c:pt idx="22">
                  <c:v>41615</c:v>
                </c:pt>
                <c:pt idx="23">
                  <c:v>41622</c:v>
                </c:pt>
                <c:pt idx="24">
                  <c:v>41629</c:v>
                </c:pt>
                <c:pt idx="25">
                  <c:v>41636</c:v>
                </c:pt>
                <c:pt idx="26">
                  <c:v>41643</c:v>
                </c:pt>
              </c:numCache>
            </c:numRef>
          </c:cat>
          <c:val>
            <c:numRef>
              <c:f>Calc!$F$2:$F$28</c:f>
              <c:numCache>
                <c:formatCode>General</c:formatCode>
                <c:ptCount val="27"/>
                <c:pt idx="0">
                  <c:v>2</c:v>
                </c:pt>
                <c:pt idx="1">
                  <c:v>4</c:v>
                </c:pt>
                <c:pt idx="2">
                  <c:v>10</c:v>
                </c:pt>
                <c:pt idx="3">
                  <c:v>6</c:v>
                </c:pt>
                <c:pt idx="4">
                  <c:v>3</c:v>
                </c:pt>
                <c:pt idx="5">
                  <c:v>3</c:v>
                </c:pt>
                <c:pt idx="6">
                  <c:v>0</c:v>
                </c:pt>
                <c:pt idx="7">
                  <c:v>2</c:v>
                </c:pt>
                <c:pt idx="8">
                  <c:v>2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10</c:v>
                </c:pt>
                <c:pt idx="13">
                  <c:v>25</c:v>
                </c:pt>
                <c:pt idx="14">
                  <c:v>25</c:v>
                </c:pt>
                <c:pt idx="15">
                  <c:v>25</c:v>
                </c:pt>
                <c:pt idx="16">
                  <c:v>25</c:v>
                </c:pt>
                <c:pt idx="17">
                  <c:v>25</c:v>
                </c:pt>
                <c:pt idx="18">
                  <c:v>25</c:v>
                </c:pt>
                <c:pt idx="19">
                  <c:v>25</c:v>
                </c:pt>
                <c:pt idx="20">
                  <c:v>25</c:v>
                </c:pt>
                <c:pt idx="21">
                  <c:v>25</c:v>
                </c:pt>
                <c:pt idx="22">
                  <c:v>25</c:v>
                </c:pt>
                <c:pt idx="23">
                  <c:v>25</c:v>
                </c:pt>
                <c:pt idx="24">
                  <c:v>25</c:v>
                </c:pt>
                <c:pt idx="25">
                  <c:v>25</c:v>
                </c:pt>
                <c:pt idx="26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67B-47BC-A2DC-5334AA9FA51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45669304"/>
        <c:axId val="2145672424"/>
      </c:areaChart>
      <c:dateAx>
        <c:axId val="2145669304"/>
        <c:scaling>
          <c:orientation val="minMax"/>
        </c:scaling>
        <c:delete val="0"/>
        <c:axPos val="b"/>
        <c:numFmt formatCode="mmm\-d;@" sourceLinked="1"/>
        <c:majorTickMark val="none"/>
        <c:minorTickMark val="none"/>
        <c:tickLblPos val="nextTo"/>
        <c:txPr>
          <a:bodyPr rot="-5400000" vert="horz"/>
          <a:lstStyle/>
          <a:p>
            <a:pPr>
              <a:defRPr/>
            </a:pPr>
            <a:endParaRPr lang="en-US"/>
          </a:p>
        </c:txPr>
        <c:crossAx val="2145672424"/>
        <c:crosses val="autoZero"/>
        <c:auto val="1"/>
        <c:lblOffset val="100"/>
        <c:baseTimeUnit val="days"/>
      </c:dateAx>
      <c:valAx>
        <c:axId val="2145672424"/>
        <c:scaling>
          <c:orientation val="minMax"/>
        </c:scaling>
        <c:delete val="0"/>
        <c:axPos val="l"/>
        <c:majorGridlines>
          <c:spPr>
            <a:ln w="2540" cmpd="sng">
              <a:prstDash val="sysDot"/>
            </a:ln>
          </c:spPr>
        </c:majorGridlines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/>
            </a:pPr>
            <a:endParaRPr lang="en-US"/>
          </a:p>
        </c:txPr>
        <c:crossAx val="2145669304"/>
        <c:crosses val="autoZero"/>
        <c:crossBetween val="midCat"/>
      </c:valAx>
      <c:spPr>
        <a:ln w="3175" cmpd="sng"/>
      </c:spPr>
    </c:plotArea>
    <c:legend>
      <c:legendPos val="t"/>
      <c:overlay val="0"/>
      <c:txPr>
        <a:bodyPr/>
        <a:lstStyle/>
        <a:p>
          <a:pPr>
            <a:defRPr sz="1200"/>
          </a:pPr>
          <a:endParaRPr lang="en-US"/>
        </a:p>
      </c:txPr>
    </c:legend>
    <c:plotVisOnly val="1"/>
    <c:dispBlanksAs val="zero"/>
    <c:showDLblsOverMax val="1"/>
  </c:chart>
  <c:spPr>
    <a:ln>
      <a:noFill/>
    </a:ln>
  </c:sp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'SAMPLE - Release Burndown Chart'!$B$16</c:f>
              <c:strCache>
                <c:ptCount val="1"/>
                <c:pt idx="0">
                  <c:v>Planned Hours</c:v>
                </c:pt>
              </c:strCache>
            </c:strRef>
          </c:tx>
          <c:spPr>
            <a:solidFill>
              <a:srgbClr val="C14CD9"/>
            </a:solidFill>
            <a:ln>
              <a:noFill/>
            </a:ln>
            <a:effectLst/>
          </c:spPr>
          <c:invertIfNegative val="0"/>
          <c:cat>
            <c:strRef>
              <c:f>'SAMPLE - Release Burndown Chart'!$C$15:$K$15</c:f>
              <c:strCache>
                <c:ptCount val="9"/>
                <c:pt idx="0">
                  <c:v>START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</c:strCache>
            </c:strRef>
          </c:cat>
          <c:val>
            <c:numRef>
              <c:f>'SAMPLE - Release Burndown Chart'!$C$16:$K$16</c:f>
              <c:numCache>
                <c:formatCode>General</c:formatCode>
                <c:ptCount val="9"/>
                <c:pt idx="1">
                  <c:v>40</c:v>
                </c:pt>
                <c:pt idx="2">
                  <c:v>40</c:v>
                </c:pt>
                <c:pt idx="3">
                  <c:v>40</c:v>
                </c:pt>
                <c:pt idx="4">
                  <c:v>40</c:v>
                </c:pt>
                <c:pt idx="5">
                  <c:v>40</c:v>
                </c:pt>
                <c:pt idx="6">
                  <c:v>40</c:v>
                </c:pt>
                <c:pt idx="7">
                  <c:v>40</c:v>
                </c:pt>
                <c:pt idx="8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595-4A84-B7AB-896E2E3BCE01}"/>
            </c:ext>
          </c:extLst>
        </c:ser>
        <c:ser>
          <c:idx val="1"/>
          <c:order val="1"/>
          <c:tx>
            <c:strRef>
              <c:f>'SAMPLE - Release Burndown Chart'!$B$17</c:f>
              <c:strCache>
                <c:ptCount val="1"/>
                <c:pt idx="0">
                  <c:v>Actual Hours</c:v>
                </c:pt>
              </c:strCache>
            </c:strRef>
          </c:tx>
          <c:spPr>
            <a:solidFill>
              <a:srgbClr val="92D050"/>
            </a:solidFill>
            <a:ln>
              <a:noFill/>
            </a:ln>
            <a:effectLst/>
          </c:spPr>
          <c:invertIfNegative val="0"/>
          <c:cat>
            <c:strRef>
              <c:f>'SAMPLE - Release Burndown Chart'!$C$15:$K$15</c:f>
              <c:strCache>
                <c:ptCount val="9"/>
                <c:pt idx="0">
                  <c:v>START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</c:strCache>
            </c:strRef>
          </c:cat>
          <c:val>
            <c:numRef>
              <c:f>'SAMPLE - Release Burndown Chart'!$C$17:$K$17</c:f>
              <c:numCache>
                <c:formatCode>General</c:formatCode>
                <c:ptCount val="9"/>
                <c:pt idx="1">
                  <c:v>49</c:v>
                </c:pt>
                <c:pt idx="2">
                  <c:v>37</c:v>
                </c:pt>
                <c:pt idx="3">
                  <c:v>26</c:v>
                </c:pt>
                <c:pt idx="4">
                  <c:v>23</c:v>
                </c:pt>
                <c:pt idx="5">
                  <c:v>28</c:v>
                </c:pt>
                <c:pt idx="6">
                  <c:v>35</c:v>
                </c:pt>
                <c:pt idx="7">
                  <c:v>42</c:v>
                </c:pt>
                <c:pt idx="8">
                  <c:v>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595-4A84-B7AB-896E2E3BCE0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097231920"/>
        <c:axId val="69524128"/>
      </c:barChart>
      <c:lineChart>
        <c:grouping val="standard"/>
        <c:varyColors val="0"/>
        <c:ser>
          <c:idx val="2"/>
          <c:order val="2"/>
          <c:tx>
            <c:strRef>
              <c:f>'SAMPLE - Release Burndown Chart'!$B$18</c:f>
              <c:strCache>
                <c:ptCount val="1"/>
                <c:pt idx="0">
                  <c:v>Remaining Effort</c:v>
                </c:pt>
              </c:strCache>
            </c:strRef>
          </c:tx>
          <c:spPr>
            <a:ln w="34925" cap="rnd">
              <a:solidFill>
                <a:srgbClr val="24C0B6"/>
              </a:solidFill>
              <a:round/>
            </a:ln>
            <a:effectLst/>
          </c:spPr>
          <c:marker>
            <c:symbol val="circle"/>
            <c:size val="6"/>
            <c:spPr>
              <a:solidFill>
                <a:srgbClr val="079E93"/>
              </a:solidFill>
              <a:ln w="9525">
                <a:noFill/>
              </a:ln>
              <a:effectLst/>
            </c:spPr>
          </c:marker>
          <c:cat>
            <c:strRef>
              <c:f>'SAMPLE - Release Burndown Chart'!$C$15:$K$15</c:f>
              <c:strCache>
                <c:ptCount val="9"/>
                <c:pt idx="0">
                  <c:v>START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</c:strCache>
            </c:strRef>
          </c:cat>
          <c:val>
            <c:numRef>
              <c:f>'SAMPLE - Release Burndown Chart'!$C$18:$K$18</c:f>
              <c:numCache>
                <c:formatCode>General</c:formatCode>
                <c:ptCount val="9"/>
                <c:pt idx="0">
                  <c:v>320</c:v>
                </c:pt>
                <c:pt idx="1">
                  <c:v>271</c:v>
                </c:pt>
                <c:pt idx="2">
                  <c:v>234</c:v>
                </c:pt>
                <c:pt idx="3">
                  <c:v>208</c:v>
                </c:pt>
                <c:pt idx="4">
                  <c:v>185</c:v>
                </c:pt>
                <c:pt idx="5">
                  <c:v>157</c:v>
                </c:pt>
                <c:pt idx="6">
                  <c:v>122</c:v>
                </c:pt>
                <c:pt idx="7">
                  <c:v>80</c:v>
                </c:pt>
                <c:pt idx="8">
                  <c:v>44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595-4A84-B7AB-896E2E3BCE01}"/>
            </c:ext>
          </c:extLst>
        </c:ser>
        <c:ser>
          <c:idx val="3"/>
          <c:order val="3"/>
          <c:tx>
            <c:strRef>
              <c:f>'SAMPLE - Release Burndown Chart'!$B$19</c:f>
              <c:strCache>
                <c:ptCount val="1"/>
                <c:pt idx="0">
                  <c:v>Ideal Burndown</c:v>
                </c:pt>
              </c:strCache>
            </c:strRef>
          </c:tx>
          <c:spPr>
            <a:ln w="3492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strRef>
              <c:f>'SAMPLE - Release Burndown Chart'!$C$15:$K$15</c:f>
              <c:strCache>
                <c:ptCount val="9"/>
                <c:pt idx="0">
                  <c:v>START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</c:strCache>
            </c:strRef>
          </c:cat>
          <c:val>
            <c:numRef>
              <c:f>'SAMPLE - Release Burndown Chart'!$C$19:$K$19</c:f>
              <c:numCache>
                <c:formatCode>General</c:formatCode>
                <c:ptCount val="9"/>
                <c:pt idx="0">
                  <c:v>320</c:v>
                </c:pt>
                <c:pt idx="1">
                  <c:v>280</c:v>
                </c:pt>
                <c:pt idx="2">
                  <c:v>240</c:v>
                </c:pt>
                <c:pt idx="3">
                  <c:v>200</c:v>
                </c:pt>
                <c:pt idx="4">
                  <c:v>160</c:v>
                </c:pt>
                <c:pt idx="5">
                  <c:v>120</c:v>
                </c:pt>
                <c:pt idx="6">
                  <c:v>80</c:v>
                </c:pt>
                <c:pt idx="7">
                  <c:v>40</c:v>
                </c:pt>
                <c:pt idx="8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F595-4A84-B7AB-896E2E3BCE0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46459152"/>
        <c:axId val="69504576"/>
      </c:lineChart>
      <c:catAx>
        <c:axId val="20464591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pPr>
            <a:endParaRPr lang="en-US"/>
          </a:p>
        </c:txPr>
        <c:crossAx val="69504576"/>
        <c:crosses val="autoZero"/>
        <c:auto val="1"/>
        <c:lblAlgn val="ctr"/>
        <c:lblOffset val="100"/>
        <c:noMultiLvlLbl val="0"/>
      </c:catAx>
      <c:valAx>
        <c:axId val="695045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7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pPr>
            <a:endParaRPr lang="en-US"/>
          </a:p>
        </c:txPr>
        <c:crossAx val="2046459152"/>
        <c:crosses val="autoZero"/>
        <c:crossBetween val="between"/>
      </c:valAx>
      <c:valAx>
        <c:axId val="69524128"/>
        <c:scaling>
          <c:orientation val="minMax"/>
          <c:max val="300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pPr>
            <a:endParaRPr lang="en-US"/>
          </a:p>
        </c:txPr>
        <c:crossAx val="2097231920"/>
        <c:crosses val="max"/>
        <c:crossBetween val="between"/>
      </c:valAx>
      <c:catAx>
        <c:axId val="2097231920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69524128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sz="1050">
          <a:latin typeface="Century Gothic" panose="020B0502020202020204" pitchFamily="34" charset="0"/>
        </a:defRPr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6426644099394115E-2"/>
          <c:y val="1.5826328670941449E-2"/>
          <c:w val="0.89643939951431306"/>
          <c:h val="0.85716836238166838"/>
        </c:manualLayout>
      </c:layout>
      <c:lineChart>
        <c:grouping val="standard"/>
        <c:varyColors val="1"/>
        <c:ser>
          <c:idx val="0"/>
          <c:order val="0"/>
          <c:tx>
            <c:strRef>
              <c:f>'EXAMPLE - Simple Burndown Chart'!$E$6</c:f>
              <c:strCache>
                <c:ptCount val="1"/>
                <c:pt idx="0">
                  <c:v>Goal Velocity</c:v>
                </c:pt>
              </c:strCache>
            </c:strRef>
          </c:tx>
          <c:spPr>
            <a:ln w="38100" cmpd="sng">
              <a:solidFill>
                <a:srgbClr val="FFAC01"/>
              </a:solidFill>
            </a:ln>
          </c:spPr>
          <c:marker>
            <c:symbol val="none"/>
          </c:marker>
          <c:val>
            <c:numRef>
              <c:f>'EXAMPLE - Simple Burndown Chart'!$E$7:$E$22</c:f>
              <c:numCache>
                <c:formatCode>General</c:formatCode>
                <c:ptCount val="16"/>
                <c:pt idx="0">
                  <c:v>600</c:v>
                </c:pt>
                <c:pt idx="1">
                  <c:v>600</c:v>
                </c:pt>
                <c:pt idx="2">
                  <c:v>600</c:v>
                </c:pt>
                <c:pt idx="3">
                  <c:v>600</c:v>
                </c:pt>
                <c:pt idx="4">
                  <c:v>600</c:v>
                </c:pt>
                <c:pt idx="5">
                  <c:v>600</c:v>
                </c:pt>
                <c:pt idx="6">
                  <c:v>600</c:v>
                </c:pt>
                <c:pt idx="7">
                  <c:v>600</c:v>
                </c:pt>
                <c:pt idx="8">
                  <c:v>600</c:v>
                </c:pt>
                <c:pt idx="9">
                  <c:v>600</c:v>
                </c:pt>
                <c:pt idx="10">
                  <c:v>600</c:v>
                </c:pt>
                <c:pt idx="11">
                  <c:v>600</c:v>
                </c:pt>
                <c:pt idx="12">
                  <c:v>600</c:v>
                </c:pt>
                <c:pt idx="13">
                  <c:v>600</c:v>
                </c:pt>
                <c:pt idx="14">
                  <c:v>600</c:v>
                </c:pt>
                <c:pt idx="15">
                  <c:v>600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4CC-4961-800E-457266E8D070}"/>
            </c:ext>
          </c:extLst>
        </c:ser>
        <c:ser>
          <c:idx val="1"/>
          <c:order val="1"/>
          <c:tx>
            <c:strRef>
              <c:f>'EXAMPLE - Simple Burndown Chart'!$F$6</c:f>
              <c:strCache>
                <c:ptCount val="1"/>
                <c:pt idx="0">
                  <c:v>Actual Velocity</c:v>
                </c:pt>
              </c:strCache>
            </c:strRef>
          </c:tx>
          <c:spPr>
            <a:ln w="38100" cmpd="sng">
              <a:solidFill>
                <a:srgbClr val="C14CD9"/>
              </a:solidFill>
            </a:ln>
          </c:spPr>
          <c:marker>
            <c:symbol val="none"/>
          </c:marker>
          <c:val>
            <c:numRef>
              <c:f>'EXAMPLE - Simple Burndown Chart'!$F$7:$F$22</c:f>
              <c:numCache>
                <c:formatCode>General</c:formatCode>
                <c:ptCount val="16"/>
                <c:pt idx="0">
                  <c:v>560</c:v>
                </c:pt>
                <c:pt idx="1">
                  <c:v>565</c:v>
                </c:pt>
                <c:pt idx="2">
                  <c:v>565</c:v>
                </c:pt>
                <c:pt idx="3">
                  <c:v>565</c:v>
                </c:pt>
                <c:pt idx="4">
                  <c:v>580</c:v>
                </c:pt>
                <c:pt idx="5">
                  <c:v>587</c:v>
                </c:pt>
                <c:pt idx="6">
                  <c:v>596</c:v>
                </c:pt>
                <c:pt idx="7">
                  <c:v>592</c:v>
                </c:pt>
                <c:pt idx="8">
                  <c:v>585</c:v>
                </c:pt>
                <c:pt idx="9">
                  <c:v>595</c:v>
                </c:pt>
                <c:pt idx="10">
                  <c:v>581</c:v>
                </c:pt>
                <c:pt idx="11">
                  <c:v>595</c:v>
                </c:pt>
                <c:pt idx="12">
                  <c:v>589</c:v>
                </c:pt>
                <c:pt idx="13">
                  <c:v>591</c:v>
                </c:pt>
                <c:pt idx="14">
                  <c:v>587</c:v>
                </c:pt>
                <c:pt idx="15">
                  <c:v>590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4CC-4961-800E-457266E8D07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46137344"/>
        <c:axId val="1782905496"/>
      </c:lineChart>
      <c:catAx>
        <c:axId val="74613734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endParaRPr lang="en-US"/>
              </a:p>
            </c:rich>
          </c:tx>
          <c:overlay val="0"/>
        </c:title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pPr>
            <a:endParaRPr lang="en-US"/>
          </a:p>
        </c:txPr>
        <c:crossAx val="1782905496"/>
        <c:crosses val="autoZero"/>
        <c:auto val="1"/>
        <c:lblAlgn val="ctr"/>
        <c:lblOffset val="100"/>
        <c:noMultiLvlLbl val="1"/>
      </c:catAx>
      <c:valAx>
        <c:axId val="1782905496"/>
        <c:scaling>
          <c:orientation val="minMax"/>
        </c:scaling>
        <c:delete val="0"/>
        <c:axPos val="l"/>
        <c:majorGridlines>
          <c:spPr>
            <a:ln>
              <a:solidFill>
                <a:schemeClr val="bg1">
                  <a:lumMod val="85000"/>
                </a:schemeClr>
              </a:solidFill>
            </a:ln>
          </c:spPr>
        </c:majorGridlines>
        <c:title>
          <c:tx>
            <c:rich>
              <a:bodyPr/>
              <a:lstStyle/>
              <a:p>
                <a:pPr>
                  <a:defRPr/>
                </a:pPr>
                <a:endParaRPr lang="en-US"/>
              </a:p>
            </c:rich>
          </c:tx>
          <c:overlay val="0"/>
        </c:title>
        <c:numFmt formatCode="General" sourceLinked="1"/>
        <c:majorTickMark val="none"/>
        <c:minorTickMark val="none"/>
        <c:tickLblPos val="nextTo"/>
        <c:spPr>
          <a:ln>
            <a:solidFill>
              <a:schemeClr val="bg1">
                <a:lumMod val="50000"/>
              </a:schemeClr>
            </a:solidFill>
          </a:ln>
        </c:spPr>
        <c:txPr>
          <a:bodyPr/>
          <a:lstStyle/>
          <a:p>
            <a: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pPr>
            <a:endParaRPr lang="en-US"/>
          </a:p>
        </c:txPr>
        <c:crossAx val="746137344"/>
        <c:crosses val="autoZero"/>
        <c:crossBetween val="between"/>
      </c:valAx>
      <c:spPr>
        <a:noFill/>
        <a:ln w="25400">
          <a:noFill/>
        </a:ln>
      </c:spPr>
    </c:plotArea>
    <c:legend>
      <c:legendPos val="b"/>
      <c:overlay val="0"/>
      <c:spPr>
        <a:noFill/>
      </c:spPr>
      <c:txPr>
        <a:bodyPr/>
        <a:lstStyle/>
        <a:p>
          <a:pPr>
            <a:defRPr sz="1500"/>
          </a:pPr>
          <a:endParaRPr lang="en-US"/>
        </a:p>
      </c:txPr>
    </c:legend>
    <c:plotVisOnly val="1"/>
    <c:dispBlanksAs val="zero"/>
    <c:showDLblsOverMax val="1"/>
  </c:chart>
  <c:spPr>
    <a:noFill/>
    <a:ln>
      <a:noFill/>
    </a:ln>
    <a:effectLst/>
  </c:spPr>
  <c:txPr>
    <a:bodyPr/>
    <a:lstStyle/>
    <a:p>
      <a:pPr>
        <a:defRPr sz="1050">
          <a:latin typeface="Century Gothic" panose="020B0502020202020204" pitchFamily="34" charset="0"/>
        </a:defRPr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'SAMPLE - Release Burndown Chart'!$B$16</c:f>
              <c:strCache>
                <c:ptCount val="1"/>
                <c:pt idx="0">
                  <c:v>Planned Hours</c:v>
                </c:pt>
              </c:strCache>
            </c:strRef>
          </c:tx>
          <c:spPr>
            <a:solidFill>
              <a:srgbClr val="C14CD9"/>
            </a:solidFill>
            <a:ln>
              <a:noFill/>
            </a:ln>
            <a:effectLst/>
          </c:spPr>
          <c:invertIfNegative val="0"/>
          <c:cat>
            <c:strRef>
              <c:f>'SAMPLE - Release Burndown Chart'!$C$15:$K$15</c:f>
              <c:strCache>
                <c:ptCount val="9"/>
                <c:pt idx="0">
                  <c:v>START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</c:strCache>
            </c:strRef>
          </c:cat>
          <c:val>
            <c:numRef>
              <c:f>'SAMPLE - Release Burndown Chart'!$C$16:$K$16</c:f>
              <c:numCache>
                <c:formatCode>General</c:formatCode>
                <c:ptCount val="9"/>
                <c:pt idx="1">
                  <c:v>40</c:v>
                </c:pt>
                <c:pt idx="2">
                  <c:v>40</c:v>
                </c:pt>
                <c:pt idx="3">
                  <c:v>40</c:v>
                </c:pt>
                <c:pt idx="4">
                  <c:v>40</c:v>
                </c:pt>
                <c:pt idx="5">
                  <c:v>40</c:v>
                </c:pt>
                <c:pt idx="6">
                  <c:v>40</c:v>
                </c:pt>
                <c:pt idx="7">
                  <c:v>40</c:v>
                </c:pt>
                <c:pt idx="8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356-4263-B4EB-3BFFC7911A97}"/>
            </c:ext>
          </c:extLst>
        </c:ser>
        <c:ser>
          <c:idx val="1"/>
          <c:order val="1"/>
          <c:tx>
            <c:strRef>
              <c:f>'SAMPLE - Release Burndown Chart'!$B$17</c:f>
              <c:strCache>
                <c:ptCount val="1"/>
                <c:pt idx="0">
                  <c:v>Actual Hours</c:v>
                </c:pt>
              </c:strCache>
            </c:strRef>
          </c:tx>
          <c:spPr>
            <a:solidFill>
              <a:srgbClr val="92D050"/>
            </a:solidFill>
            <a:ln>
              <a:noFill/>
            </a:ln>
            <a:effectLst/>
          </c:spPr>
          <c:invertIfNegative val="0"/>
          <c:cat>
            <c:strRef>
              <c:f>'SAMPLE - Release Burndown Chart'!$C$15:$K$15</c:f>
              <c:strCache>
                <c:ptCount val="9"/>
                <c:pt idx="0">
                  <c:v>START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</c:strCache>
            </c:strRef>
          </c:cat>
          <c:val>
            <c:numRef>
              <c:f>'SAMPLE - Release Burndown Chart'!$C$17:$K$17</c:f>
              <c:numCache>
                <c:formatCode>General</c:formatCode>
                <c:ptCount val="9"/>
                <c:pt idx="1">
                  <c:v>49</c:v>
                </c:pt>
                <c:pt idx="2">
                  <c:v>37</c:v>
                </c:pt>
                <c:pt idx="3">
                  <c:v>26</c:v>
                </c:pt>
                <c:pt idx="4">
                  <c:v>23</c:v>
                </c:pt>
                <c:pt idx="5">
                  <c:v>28</c:v>
                </c:pt>
                <c:pt idx="6">
                  <c:v>35</c:v>
                </c:pt>
                <c:pt idx="7">
                  <c:v>42</c:v>
                </c:pt>
                <c:pt idx="8">
                  <c:v>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356-4263-B4EB-3BFFC7911A9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097231920"/>
        <c:axId val="69524128"/>
      </c:barChart>
      <c:lineChart>
        <c:grouping val="standard"/>
        <c:varyColors val="0"/>
        <c:ser>
          <c:idx val="2"/>
          <c:order val="2"/>
          <c:tx>
            <c:strRef>
              <c:f>'SAMPLE - Release Burndown Chart'!$B$18</c:f>
              <c:strCache>
                <c:ptCount val="1"/>
                <c:pt idx="0">
                  <c:v>Remaining Effort</c:v>
                </c:pt>
              </c:strCache>
            </c:strRef>
          </c:tx>
          <c:spPr>
            <a:ln w="34925" cap="rnd">
              <a:solidFill>
                <a:srgbClr val="24C0B6"/>
              </a:solidFill>
              <a:round/>
            </a:ln>
            <a:effectLst/>
          </c:spPr>
          <c:marker>
            <c:symbol val="circle"/>
            <c:size val="6"/>
            <c:spPr>
              <a:solidFill>
                <a:srgbClr val="079E93"/>
              </a:solidFill>
              <a:ln w="9525">
                <a:noFill/>
              </a:ln>
              <a:effectLst/>
            </c:spPr>
          </c:marker>
          <c:cat>
            <c:strRef>
              <c:f>'SAMPLE - Release Burndown Chart'!$C$15:$K$15</c:f>
              <c:strCache>
                <c:ptCount val="9"/>
                <c:pt idx="0">
                  <c:v>START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</c:strCache>
            </c:strRef>
          </c:cat>
          <c:val>
            <c:numRef>
              <c:f>'SAMPLE - Release Burndown Chart'!$C$18:$K$18</c:f>
              <c:numCache>
                <c:formatCode>General</c:formatCode>
                <c:ptCount val="9"/>
                <c:pt idx="0">
                  <c:v>320</c:v>
                </c:pt>
                <c:pt idx="1">
                  <c:v>271</c:v>
                </c:pt>
                <c:pt idx="2">
                  <c:v>234</c:v>
                </c:pt>
                <c:pt idx="3">
                  <c:v>208</c:v>
                </c:pt>
                <c:pt idx="4">
                  <c:v>185</c:v>
                </c:pt>
                <c:pt idx="5">
                  <c:v>157</c:v>
                </c:pt>
                <c:pt idx="6">
                  <c:v>122</c:v>
                </c:pt>
                <c:pt idx="7">
                  <c:v>80</c:v>
                </c:pt>
                <c:pt idx="8">
                  <c:v>44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356-4263-B4EB-3BFFC7911A97}"/>
            </c:ext>
          </c:extLst>
        </c:ser>
        <c:ser>
          <c:idx val="3"/>
          <c:order val="3"/>
          <c:tx>
            <c:strRef>
              <c:f>'SAMPLE - Release Burndown Chart'!$B$19</c:f>
              <c:strCache>
                <c:ptCount val="1"/>
                <c:pt idx="0">
                  <c:v>Ideal Burndown</c:v>
                </c:pt>
              </c:strCache>
            </c:strRef>
          </c:tx>
          <c:spPr>
            <a:ln w="3492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strRef>
              <c:f>'SAMPLE - Release Burndown Chart'!$C$15:$K$15</c:f>
              <c:strCache>
                <c:ptCount val="9"/>
                <c:pt idx="0">
                  <c:v>START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</c:strCache>
            </c:strRef>
          </c:cat>
          <c:val>
            <c:numRef>
              <c:f>'SAMPLE - Release Burndown Chart'!$C$19:$K$19</c:f>
              <c:numCache>
                <c:formatCode>General</c:formatCode>
                <c:ptCount val="9"/>
                <c:pt idx="0">
                  <c:v>320</c:v>
                </c:pt>
                <c:pt idx="1">
                  <c:v>280</c:v>
                </c:pt>
                <c:pt idx="2">
                  <c:v>240</c:v>
                </c:pt>
                <c:pt idx="3">
                  <c:v>200</c:v>
                </c:pt>
                <c:pt idx="4">
                  <c:v>160</c:v>
                </c:pt>
                <c:pt idx="5">
                  <c:v>120</c:v>
                </c:pt>
                <c:pt idx="6">
                  <c:v>80</c:v>
                </c:pt>
                <c:pt idx="7">
                  <c:v>40</c:v>
                </c:pt>
                <c:pt idx="8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0356-4263-B4EB-3BFFC7911A9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46459152"/>
        <c:axId val="69504576"/>
      </c:lineChart>
      <c:catAx>
        <c:axId val="20464591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pPr>
            <a:endParaRPr lang="en-US"/>
          </a:p>
        </c:txPr>
        <c:crossAx val="69504576"/>
        <c:crosses val="autoZero"/>
        <c:auto val="1"/>
        <c:lblAlgn val="ctr"/>
        <c:lblOffset val="100"/>
        <c:noMultiLvlLbl val="0"/>
      </c:catAx>
      <c:valAx>
        <c:axId val="695045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7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pPr>
            <a:endParaRPr lang="en-US"/>
          </a:p>
        </c:txPr>
        <c:crossAx val="2046459152"/>
        <c:crosses val="autoZero"/>
        <c:crossBetween val="between"/>
      </c:valAx>
      <c:valAx>
        <c:axId val="69524128"/>
        <c:scaling>
          <c:orientation val="minMax"/>
          <c:max val="300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pPr>
            <a:endParaRPr lang="en-US"/>
          </a:p>
        </c:txPr>
        <c:crossAx val="2097231920"/>
        <c:crosses val="max"/>
        <c:crossBetween val="between"/>
      </c:valAx>
      <c:catAx>
        <c:axId val="2097231920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69524128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sz="1050">
          <a:latin typeface="Century Gothic" panose="020B0502020202020204" pitchFamily="34" charset="0"/>
        </a:defRPr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1"/>
          <c:order val="0"/>
          <c:tx>
            <c:strRef>
              <c:f>FirstSet!$B$1</c:f>
              <c:strCache>
                <c:ptCount val="1"/>
                <c:pt idx="0">
                  <c:v>FINISH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C433-44C7-B8FF-C42040E9308B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C433-44C7-B8FF-C42040E9308B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C433-44C7-B8FF-C42040E9308B}"/>
              </c:ext>
            </c:extLst>
          </c:dPt>
          <c:dPt>
            <c:idx val="6"/>
            <c:invertIfNegative val="0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C433-44C7-B8FF-C42040E9308B}"/>
              </c:ext>
            </c:extLst>
          </c:dPt>
          <c:dPt>
            <c:idx val="8"/>
            <c:invertIfNegative val="0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C433-44C7-B8FF-C42040E9308B}"/>
              </c:ext>
            </c:extLst>
          </c:dPt>
          <c:dPt>
            <c:idx val="10"/>
            <c:invertIfNegative val="0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C433-44C7-B8FF-C42040E9308B}"/>
              </c:ext>
            </c:extLst>
          </c:dPt>
          <c:dPt>
            <c:idx val="12"/>
            <c:invertIfNegative val="0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C433-44C7-B8FF-C42040E9308B}"/>
              </c:ext>
            </c:extLst>
          </c:dPt>
          <c:dPt>
            <c:idx val="14"/>
            <c:invertIfNegative val="0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C433-44C7-B8FF-C42040E9308B}"/>
              </c:ext>
            </c:extLst>
          </c:dPt>
          <c:dPt>
            <c:idx val="16"/>
            <c:invertIfNegative val="0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1-C433-44C7-B8FF-C42040E9308B}"/>
              </c:ext>
            </c:extLst>
          </c:dPt>
          <c:dPt>
            <c:idx val="18"/>
            <c:invertIfNegative val="0"/>
            <c:bubble3D val="0"/>
            <c:spPr>
              <a:solidFill>
                <a:srgbClr val="92D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3-C433-44C7-B8FF-C42040E9308B}"/>
              </c:ext>
            </c:extLst>
          </c:dPt>
          <c:dPt>
            <c:idx val="19"/>
            <c:invertIfNegative val="0"/>
            <c:bubble3D val="0"/>
            <c:spPr>
              <a:solidFill>
                <a:srgbClr val="FFC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5-C433-44C7-B8FF-C42040E9308B}"/>
              </c:ext>
            </c:extLst>
          </c:dPt>
          <c:dPt>
            <c:idx val="20"/>
            <c:invertIfNegative val="0"/>
            <c:bubble3D val="0"/>
            <c:spPr>
              <a:solidFill>
                <a:srgbClr val="92D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7-C433-44C7-B8FF-C42040E9308B}"/>
              </c:ext>
            </c:extLst>
          </c:dPt>
          <c:dPt>
            <c:idx val="21"/>
            <c:invertIfNegative val="0"/>
            <c:bubble3D val="0"/>
            <c:spPr>
              <a:solidFill>
                <a:srgbClr val="FFC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9-C433-44C7-B8FF-C42040E9308B}"/>
              </c:ext>
            </c:extLst>
          </c:dPt>
          <c:dPt>
            <c:idx val="22"/>
            <c:invertIfNegative val="0"/>
            <c:bubble3D val="0"/>
            <c:spPr>
              <a:solidFill>
                <a:srgbClr val="92D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B-C433-44C7-B8FF-C42040E9308B}"/>
              </c:ext>
            </c:extLst>
          </c:dPt>
          <c:dPt>
            <c:idx val="23"/>
            <c:invertIfNegative val="0"/>
            <c:bubble3D val="0"/>
            <c:spPr>
              <a:solidFill>
                <a:srgbClr val="FFC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D-C433-44C7-B8FF-C42040E9308B}"/>
              </c:ext>
            </c:extLst>
          </c:dPt>
          <c:dPt>
            <c:idx val="24"/>
            <c:invertIfNegative val="0"/>
            <c:bubble3D val="0"/>
            <c:spPr>
              <a:solidFill>
                <a:srgbClr val="92D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F-C433-44C7-B8FF-C42040E9308B}"/>
              </c:ext>
            </c:extLst>
          </c:dPt>
          <c:dPt>
            <c:idx val="25"/>
            <c:invertIfNegative val="0"/>
            <c:bubble3D val="0"/>
            <c:spPr>
              <a:solidFill>
                <a:srgbClr val="FFC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1-C433-44C7-B8FF-C42040E9308B}"/>
              </c:ext>
            </c:extLst>
          </c:dPt>
          <c:dPt>
            <c:idx val="26"/>
            <c:invertIfNegative val="0"/>
            <c:bubble3D val="0"/>
            <c:spPr>
              <a:solidFill>
                <a:srgbClr val="92D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3-C433-44C7-B8FF-C42040E9308B}"/>
              </c:ext>
            </c:extLst>
          </c:dPt>
          <c:dPt>
            <c:idx val="27"/>
            <c:invertIfNegative val="0"/>
            <c:bubble3D val="0"/>
            <c:spPr>
              <a:solidFill>
                <a:srgbClr val="FFC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5-C433-44C7-B8FF-C42040E9308B}"/>
              </c:ext>
            </c:extLst>
          </c:dPt>
          <c:dPt>
            <c:idx val="28"/>
            <c:invertIfNegative val="0"/>
            <c:bubble3D val="0"/>
            <c:spPr>
              <a:solidFill>
                <a:srgbClr val="92D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7-C433-44C7-B8FF-C42040E9308B}"/>
              </c:ext>
            </c:extLst>
          </c:dPt>
          <c:dPt>
            <c:idx val="29"/>
            <c:invertIfNegative val="0"/>
            <c:bubble3D val="0"/>
            <c:spPr>
              <a:solidFill>
                <a:srgbClr val="FFC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9-C433-44C7-B8FF-C42040E9308B}"/>
              </c:ext>
            </c:extLst>
          </c:dPt>
          <c:dPt>
            <c:idx val="30"/>
            <c:invertIfNegative val="0"/>
            <c:bubble3D val="0"/>
            <c:spPr>
              <a:solidFill>
                <a:srgbClr val="92D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B-C433-44C7-B8FF-C42040E9308B}"/>
              </c:ext>
            </c:extLst>
          </c:dPt>
          <c:dPt>
            <c:idx val="31"/>
            <c:invertIfNegative val="0"/>
            <c:bubble3D val="0"/>
            <c:spPr>
              <a:solidFill>
                <a:srgbClr val="FFC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D-C433-44C7-B8FF-C42040E9308B}"/>
              </c:ext>
            </c:extLst>
          </c:dPt>
          <c:dPt>
            <c:idx val="32"/>
            <c:invertIfNegative val="0"/>
            <c:bubble3D val="0"/>
            <c:spPr>
              <a:solidFill>
                <a:srgbClr val="92D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F-C433-44C7-B8FF-C42040E9308B}"/>
              </c:ext>
            </c:extLst>
          </c:dPt>
          <c:dPt>
            <c:idx val="33"/>
            <c:invertIfNegative val="0"/>
            <c:bubble3D val="0"/>
            <c:spPr>
              <a:solidFill>
                <a:srgbClr val="FFC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1-C433-44C7-B8FF-C42040E9308B}"/>
              </c:ext>
            </c:extLst>
          </c:dPt>
          <c:cat>
            <c:strRef>
              <c:f>FirstSet!$A$2:$A$35</c:f>
              <c:strCache>
                <c:ptCount val="34"/>
                <c:pt idx="0">
                  <c:v>Dev Code Merging First Set</c:v>
                </c:pt>
                <c:pt idx="1">
                  <c:v>Actuals</c:v>
                </c:pt>
                <c:pt idx="2">
                  <c:v>Environment Setup</c:v>
                </c:pt>
                <c:pt idx="3">
                  <c:v>Actuals</c:v>
                </c:pt>
                <c:pt idx="4">
                  <c:v>stock order type </c:v>
                </c:pt>
                <c:pt idx="5">
                  <c:v>Actuals</c:v>
                </c:pt>
                <c:pt idx="6">
                  <c:v>communication provider</c:v>
                </c:pt>
                <c:pt idx="7">
                  <c:v>Actuals</c:v>
                </c:pt>
                <c:pt idx="8">
                  <c:v>communication template</c:v>
                </c:pt>
                <c:pt idx="9">
                  <c:v>Actuals</c:v>
                </c:pt>
                <c:pt idx="10">
                  <c:v>node to node relation</c:v>
                </c:pt>
                <c:pt idx="11">
                  <c:v>Actuals</c:v>
                </c:pt>
                <c:pt idx="12">
                  <c:v>stock transfer</c:v>
                </c:pt>
                <c:pt idx="13">
                  <c:v>Actuals</c:v>
                </c:pt>
                <c:pt idx="14">
                  <c:v>digital receipt setup</c:v>
                </c:pt>
                <c:pt idx="15">
                  <c:v>Actuals</c:v>
                </c:pt>
                <c:pt idx="16">
                  <c:v>upload download history</c:v>
                </c:pt>
                <c:pt idx="17">
                  <c:v>Actuals</c:v>
                </c:pt>
                <c:pt idx="18">
                  <c:v>First Set Unit &amp; Integration Testing</c:v>
                </c:pt>
                <c:pt idx="19">
                  <c:v>Actuals</c:v>
                </c:pt>
                <c:pt idx="20">
                  <c:v>stock order type </c:v>
                </c:pt>
                <c:pt idx="21">
                  <c:v>Actuals</c:v>
                </c:pt>
                <c:pt idx="22">
                  <c:v>communication provider</c:v>
                </c:pt>
                <c:pt idx="23">
                  <c:v>Actuals</c:v>
                </c:pt>
                <c:pt idx="24">
                  <c:v>communication template</c:v>
                </c:pt>
                <c:pt idx="25">
                  <c:v>Actuals</c:v>
                </c:pt>
                <c:pt idx="26">
                  <c:v>node to node relation</c:v>
                </c:pt>
                <c:pt idx="27">
                  <c:v>Actuals</c:v>
                </c:pt>
                <c:pt idx="28">
                  <c:v>stock transfer</c:v>
                </c:pt>
                <c:pt idx="29">
                  <c:v>Actuals</c:v>
                </c:pt>
                <c:pt idx="30">
                  <c:v>digital receipt setup</c:v>
                </c:pt>
                <c:pt idx="31">
                  <c:v>Actuals</c:v>
                </c:pt>
                <c:pt idx="32">
                  <c:v>upload download history</c:v>
                </c:pt>
                <c:pt idx="33">
                  <c:v>Actuals</c:v>
                </c:pt>
              </c:strCache>
            </c:strRef>
          </c:cat>
          <c:val>
            <c:numRef>
              <c:f>FirstSet!$B$2:$B$35</c:f>
              <c:numCache>
                <c:formatCode>[$-14009]dd/mm/yy;@</c:formatCode>
                <c:ptCount val="34"/>
                <c:pt idx="0">
                  <c:v>45331</c:v>
                </c:pt>
                <c:pt idx="1">
                  <c:v>45331</c:v>
                </c:pt>
                <c:pt idx="2">
                  <c:v>45324</c:v>
                </c:pt>
                <c:pt idx="3">
                  <c:v>45327</c:v>
                </c:pt>
                <c:pt idx="4">
                  <c:v>45324</c:v>
                </c:pt>
                <c:pt idx="5">
                  <c:v>45328</c:v>
                </c:pt>
                <c:pt idx="6">
                  <c:v>45324</c:v>
                </c:pt>
                <c:pt idx="7">
                  <c:v>45328</c:v>
                </c:pt>
                <c:pt idx="8">
                  <c:v>45327</c:v>
                </c:pt>
                <c:pt idx="9">
                  <c:v>45329</c:v>
                </c:pt>
                <c:pt idx="10">
                  <c:v>45327</c:v>
                </c:pt>
                <c:pt idx="11">
                  <c:v>45329</c:v>
                </c:pt>
                <c:pt idx="12">
                  <c:v>45331</c:v>
                </c:pt>
                <c:pt idx="13">
                  <c:v>45331</c:v>
                </c:pt>
                <c:pt idx="14">
                  <c:v>45331</c:v>
                </c:pt>
                <c:pt idx="15">
                  <c:v>45331</c:v>
                </c:pt>
                <c:pt idx="16">
                  <c:v>45331</c:v>
                </c:pt>
                <c:pt idx="17">
                  <c:v>45331</c:v>
                </c:pt>
                <c:pt idx="18">
                  <c:v>45338</c:v>
                </c:pt>
                <c:pt idx="19">
                  <c:v>45338</c:v>
                </c:pt>
                <c:pt idx="20">
                  <c:v>45334</c:v>
                </c:pt>
                <c:pt idx="21">
                  <c:v>45334</c:v>
                </c:pt>
                <c:pt idx="22">
                  <c:v>45334</c:v>
                </c:pt>
                <c:pt idx="23">
                  <c:v>45334</c:v>
                </c:pt>
                <c:pt idx="24">
                  <c:v>45335</c:v>
                </c:pt>
                <c:pt idx="25">
                  <c:v>45335</c:v>
                </c:pt>
                <c:pt idx="26">
                  <c:v>45335</c:v>
                </c:pt>
                <c:pt idx="27">
                  <c:v>45335</c:v>
                </c:pt>
                <c:pt idx="28">
                  <c:v>45337</c:v>
                </c:pt>
                <c:pt idx="29">
                  <c:v>45337</c:v>
                </c:pt>
                <c:pt idx="30">
                  <c:v>45338</c:v>
                </c:pt>
                <c:pt idx="31">
                  <c:v>45338</c:v>
                </c:pt>
                <c:pt idx="32">
                  <c:v>45338</c:v>
                </c:pt>
                <c:pt idx="33">
                  <c:v>45338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2-C433-44C7-B8FF-C42040E9308B}"/>
            </c:ext>
          </c:extLst>
        </c:ser>
        <c:ser>
          <c:idx val="2"/>
          <c:order val="1"/>
          <c:tx>
            <c:strRef>
              <c:f>FirstSet!$C$1</c:f>
              <c:strCache>
                <c:ptCount val="1"/>
                <c:pt idx="0">
                  <c:v>BEGIN</c:v>
                </c:pt>
              </c:strCache>
            </c:strRef>
          </c:tx>
          <c:spPr>
            <a:solidFill>
              <a:schemeClr val="bg1"/>
            </a:solidFill>
            <a:ln>
              <a:noFill/>
            </a:ln>
            <a:effectLst/>
          </c:spPr>
          <c:invertIfNegative val="0"/>
          <c:cat>
            <c:strRef>
              <c:f>FirstSet!$A$2:$A$35</c:f>
              <c:strCache>
                <c:ptCount val="34"/>
                <c:pt idx="0">
                  <c:v>Dev Code Merging First Set</c:v>
                </c:pt>
                <c:pt idx="1">
                  <c:v>Actuals</c:v>
                </c:pt>
                <c:pt idx="2">
                  <c:v>Environment Setup</c:v>
                </c:pt>
                <c:pt idx="3">
                  <c:v>Actuals</c:v>
                </c:pt>
                <c:pt idx="4">
                  <c:v>stock order type </c:v>
                </c:pt>
                <c:pt idx="5">
                  <c:v>Actuals</c:v>
                </c:pt>
                <c:pt idx="6">
                  <c:v>communication provider</c:v>
                </c:pt>
                <c:pt idx="7">
                  <c:v>Actuals</c:v>
                </c:pt>
                <c:pt idx="8">
                  <c:v>communication template</c:v>
                </c:pt>
                <c:pt idx="9">
                  <c:v>Actuals</c:v>
                </c:pt>
                <c:pt idx="10">
                  <c:v>node to node relation</c:v>
                </c:pt>
                <c:pt idx="11">
                  <c:v>Actuals</c:v>
                </c:pt>
                <c:pt idx="12">
                  <c:v>stock transfer</c:v>
                </c:pt>
                <c:pt idx="13">
                  <c:v>Actuals</c:v>
                </c:pt>
                <c:pt idx="14">
                  <c:v>digital receipt setup</c:v>
                </c:pt>
                <c:pt idx="15">
                  <c:v>Actuals</c:v>
                </c:pt>
                <c:pt idx="16">
                  <c:v>upload download history</c:v>
                </c:pt>
                <c:pt idx="17">
                  <c:v>Actuals</c:v>
                </c:pt>
                <c:pt idx="18">
                  <c:v>First Set Unit &amp; Integration Testing</c:v>
                </c:pt>
                <c:pt idx="19">
                  <c:v>Actuals</c:v>
                </c:pt>
                <c:pt idx="20">
                  <c:v>stock order type </c:v>
                </c:pt>
                <c:pt idx="21">
                  <c:v>Actuals</c:v>
                </c:pt>
                <c:pt idx="22">
                  <c:v>communication provider</c:v>
                </c:pt>
                <c:pt idx="23">
                  <c:v>Actuals</c:v>
                </c:pt>
                <c:pt idx="24">
                  <c:v>communication template</c:v>
                </c:pt>
                <c:pt idx="25">
                  <c:v>Actuals</c:v>
                </c:pt>
                <c:pt idx="26">
                  <c:v>node to node relation</c:v>
                </c:pt>
                <c:pt idx="27">
                  <c:v>Actuals</c:v>
                </c:pt>
                <c:pt idx="28">
                  <c:v>stock transfer</c:v>
                </c:pt>
                <c:pt idx="29">
                  <c:v>Actuals</c:v>
                </c:pt>
                <c:pt idx="30">
                  <c:v>digital receipt setup</c:v>
                </c:pt>
                <c:pt idx="31">
                  <c:v>Actuals</c:v>
                </c:pt>
                <c:pt idx="32">
                  <c:v>upload download history</c:v>
                </c:pt>
                <c:pt idx="33">
                  <c:v>Actuals</c:v>
                </c:pt>
              </c:strCache>
            </c:strRef>
          </c:cat>
          <c:val>
            <c:numRef>
              <c:f>FirstSet!$C$2:$C$35</c:f>
              <c:numCache>
                <c:formatCode>[$-14009]dd/mm/yy;@</c:formatCode>
                <c:ptCount val="34"/>
                <c:pt idx="0">
                  <c:v>45323</c:v>
                </c:pt>
                <c:pt idx="1">
                  <c:v>45326</c:v>
                </c:pt>
                <c:pt idx="2">
                  <c:v>45323</c:v>
                </c:pt>
                <c:pt idx="3">
                  <c:v>45326</c:v>
                </c:pt>
                <c:pt idx="4">
                  <c:v>45323</c:v>
                </c:pt>
                <c:pt idx="5">
                  <c:v>45327</c:v>
                </c:pt>
                <c:pt idx="6">
                  <c:v>45323</c:v>
                </c:pt>
                <c:pt idx="7">
                  <c:v>45327</c:v>
                </c:pt>
                <c:pt idx="8">
                  <c:v>45326</c:v>
                </c:pt>
                <c:pt idx="9">
                  <c:v>45328</c:v>
                </c:pt>
                <c:pt idx="10">
                  <c:v>45326</c:v>
                </c:pt>
                <c:pt idx="11">
                  <c:v>45328</c:v>
                </c:pt>
                <c:pt idx="12">
                  <c:v>45327</c:v>
                </c:pt>
                <c:pt idx="13">
                  <c:v>45328</c:v>
                </c:pt>
                <c:pt idx="14">
                  <c:v>45327</c:v>
                </c:pt>
                <c:pt idx="15">
                  <c:v>45328</c:v>
                </c:pt>
                <c:pt idx="16">
                  <c:v>45327</c:v>
                </c:pt>
                <c:pt idx="17">
                  <c:v>45328</c:v>
                </c:pt>
                <c:pt idx="18">
                  <c:v>45333</c:v>
                </c:pt>
                <c:pt idx="19">
                  <c:v>45333</c:v>
                </c:pt>
                <c:pt idx="20">
                  <c:v>45333</c:v>
                </c:pt>
                <c:pt idx="21">
                  <c:v>45333</c:v>
                </c:pt>
                <c:pt idx="22">
                  <c:v>45333</c:v>
                </c:pt>
                <c:pt idx="23">
                  <c:v>45333</c:v>
                </c:pt>
                <c:pt idx="24">
                  <c:v>45334</c:v>
                </c:pt>
                <c:pt idx="25">
                  <c:v>45334</c:v>
                </c:pt>
                <c:pt idx="26">
                  <c:v>45334</c:v>
                </c:pt>
                <c:pt idx="27">
                  <c:v>45334</c:v>
                </c:pt>
                <c:pt idx="28">
                  <c:v>45335</c:v>
                </c:pt>
                <c:pt idx="29">
                  <c:v>45335</c:v>
                </c:pt>
                <c:pt idx="30">
                  <c:v>45336</c:v>
                </c:pt>
                <c:pt idx="31">
                  <c:v>45336</c:v>
                </c:pt>
                <c:pt idx="32">
                  <c:v>45336</c:v>
                </c:pt>
                <c:pt idx="33">
                  <c:v>45336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3-C433-44C7-B8FF-C42040E9308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1334475776"/>
        <c:axId val="1334768784"/>
      </c:barChart>
      <c:catAx>
        <c:axId val="1334475776"/>
        <c:scaling>
          <c:orientation val="maxMin"/>
        </c:scaling>
        <c:delete val="1"/>
        <c:axPos val="l"/>
        <c:numFmt formatCode="General" sourceLinked="1"/>
        <c:majorTickMark val="none"/>
        <c:minorTickMark val="none"/>
        <c:tickLblPos val="nextTo"/>
        <c:crossAx val="1334768784"/>
        <c:crosses val="autoZero"/>
        <c:auto val="1"/>
        <c:lblAlgn val="ctr"/>
        <c:lblOffset val="100"/>
        <c:noMultiLvlLbl val="0"/>
      </c:catAx>
      <c:valAx>
        <c:axId val="1334768784"/>
        <c:scaling>
          <c:orientation val="minMax"/>
          <c:max val="45339"/>
          <c:min val="45323"/>
        </c:scaling>
        <c:delete val="0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dd/mm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pPr>
            <a:endParaRPr lang="en-US"/>
          </a:p>
        </c:txPr>
        <c:crossAx val="1334475776"/>
        <c:crosses val="autoZero"/>
        <c:crossBetween val="between"/>
        <c:majorUnit val="7"/>
        <c:minorUnit val="7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 sz="1400">
          <a:latin typeface="Century Gothic" panose="020B0502020202020204" pitchFamily="34" charset="0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929563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0366375" y="0"/>
            <a:ext cx="7929563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EEC9A4-93B2-40C2-8315-92D33B583096}" type="datetimeFigureOut">
              <a:rPr lang="en-IN" smtClean="0"/>
              <a:t>11-03-2024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061075" y="1287463"/>
            <a:ext cx="6178550" cy="3476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830388" y="4956175"/>
            <a:ext cx="14639925" cy="4056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83763"/>
            <a:ext cx="7929563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0366375" y="9783763"/>
            <a:ext cx="7929563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0326AE-DD1E-4760-8AA8-1135B74AF8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45683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7025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tif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610182" y="1184186"/>
            <a:ext cx="15080335" cy="879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5105" y="5767832"/>
            <a:ext cx="12810490" cy="25749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  <p:grpSp>
        <p:nvGrpSpPr>
          <p:cNvPr id="7" name="object 2">
            <a:extLst>
              <a:ext uri="{FF2B5EF4-FFF2-40B4-BE49-F238E27FC236}">
                <a16:creationId xmlns:a16="http://schemas.microsoft.com/office/drawing/2014/main" id="{8BAE06DD-05E5-A644-7A53-14F12E22A3CA}"/>
              </a:ext>
            </a:extLst>
          </p:cNvPr>
          <p:cNvGrpSpPr/>
          <p:nvPr userDrawn="1"/>
        </p:nvGrpSpPr>
        <p:grpSpPr>
          <a:xfrm>
            <a:off x="-38879" y="0"/>
            <a:ext cx="1029335" cy="1879600"/>
            <a:chOff x="17278142" y="0"/>
            <a:chExt cx="1029335" cy="1879600"/>
          </a:xfrm>
        </p:grpSpPr>
        <p:sp>
          <p:nvSpPr>
            <p:cNvPr id="8" name="object 3">
              <a:extLst>
                <a:ext uri="{FF2B5EF4-FFF2-40B4-BE49-F238E27FC236}">
                  <a16:creationId xmlns:a16="http://schemas.microsoft.com/office/drawing/2014/main" id="{0C6AEEAC-5EBB-7929-5337-633BE211A477}"/>
                </a:ext>
              </a:extLst>
            </p:cNvPr>
            <p:cNvSpPr/>
            <p:nvPr/>
          </p:nvSpPr>
          <p:spPr>
            <a:xfrm>
              <a:off x="17322419" y="0"/>
              <a:ext cx="965835" cy="916305"/>
            </a:xfrm>
            <a:custGeom>
              <a:avLst/>
              <a:gdLst/>
              <a:ahLst/>
              <a:cxnLst/>
              <a:rect l="l" t="t" r="r" b="b"/>
              <a:pathLst>
                <a:path w="965834" h="916305">
                  <a:moveTo>
                    <a:pt x="506900" y="0"/>
                  </a:moveTo>
                  <a:lnTo>
                    <a:pt x="488344" y="0"/>
                  </a:lnTo>
                  <a:lnTo>
                    <a:pt x="487646" y="4150"/>
                  </a:lnTo>
                  <a:lnTo>
                    <a:pt x="475680" y="47486"/>
                  </a:lnTo>
                  <a:lnTo>
                    <a:pt x="459456" y="89850"/>
                  </a:lnTo>
                  <a:lnTo>
                    <a:pt x="439280" y="130943"/>
                  </a:lnTo>
                  <a:lnTo>
                    <a:pt x="415457" y="170467"/>
                  </a:lnTo>
                  <a:lnTo>
                    <a:pt x="388292" y="208122"/>
                  </a:lnTo>
                  <a:lnTo>
                    <a:pt x="358091" y="243609"/>
                  </a:lnTo>
                  <a:lnTo>
                    <a:pt x="325158" y="276631"/>
                  </a:lnTo>
                  <a:lnTo>
                    <a:pt x="289800" y="306887"/>
                  </a:lnTo>
                  <a:lnTo>
                    <a:pt x="252320" y="334079"/>
                  </a:lnTo>
                  <a:lnTo>
                    <a:pt x="213025" y="357907"/>
                  </a:lnTo>
                  <a:lnTo>
                    <a:pt x="172220" y="378074"/>
                  </a:lnTo>
                  <a:lnTo>
                    <a:pt x="130209" y="394279"/>
                  </a:lnTo>
                  <a:lnTo>
                    <a:pt x="87299" y="406225"/>
                  </a:lnTo>
                  <a:lnTo>
                    <a:pt x="43794" y="413611"/>
                  </a:lnTo>
                  <a:lnTo>
                    <a:pt x="0" y="416140"/>
                  </a:lnTo>
                  <a:lnTo>
                    <a:pt x="43794" y="418668"/>
                  </a:lnTo>
                  <a:lnTo>
                    <a:pt x="87299" y="426054"/>
                  </a:lnTo>
                  <a:lnTo>
                    <a:pt x="130209" y="437997"/>
                  </a:lnTo>
                  <a:lnTo>
                    <a:pt x="172220" y="454198"/>
                  </a:lnTo>
                  <a:lnTo>
                    <a:pt x="213025" y="474356"/>
                  </a:lnTo>
                  <a:lnTo>
                    <a:pt x="252320" y="498172"/>
                  </a:lnTo>
                  <a:lnTo>
                    <a:pt x="289800" y="525346"/>
                  </a:lnTo>
                  <a:lnTo>
                    <a:pt x="325158" y="555579"/>
                  </a:lnTo>
                  <a:lnTo>
                    <a:pt x="358091" y="588569"/>
                  </a:lnTo>
                  <a:lnTo>
                    <a:pt x="388292" y="624018"/>
                  </a:lnTo>
                  <a:lnTo>
                    <a:pt x="415457" y="661626"/>
                  </a:lnTo>
                  <a:lnTo>
                    <a:pt x="439280" y="701092"/>
                  </a:lnTo>
                  <a:lnTo>
                    <a:pt x="459456" y="742117"/>
                  </a:lnTo>
                  <a:lnTo>
                    <a:pt x="475680" y="784401"/>
                  </a:lnTo>
                  <a:lnTo>
                    <a:pt x="487646" y="827644"/>
                  </a:lnTo>
                  <a:lnTo>
                    <a:pt x="495050" y="871546"/>
                  </a:lnTo>
                  <a:lnTo>
                    <a:pt x="497586" y="915808"/>
                  </a:lnTo>
                  <a:lnTo>
                    <a:pt x="500142" y="871546"/>
                  </a:lnTo>
                  <a:lnTo>
                    <a:pt x="507604" y="827644"/>
                  </a:lnTo>
                  <a:lnTo>
                    <a:pt x="519662" y="784401"/>
                  </a:lnTo>
                  <a:lnTo>
                    <a:pt x="536008" y="742117"/>
                  </a:lnTo>
                  <a:lnTo>
                    <a:pt x="556331" y="701092"/>
                  </a:lnTo>
                  <a:lnTo>
                    <a:pt x="580323" y="661626"/>
                  </a:lnTo>
                  <a:lnTo>
                    <a:pt x="607673" y="624018"/>
                  </a:lnTo>
                  <a:lnTo>
                    <a:pt x="638073" y="588569"/>
                  </a:lnTo>
                  <a:lnTo>
                    <a:pt x="671212" y="555579"/>
                  </a:lnTo>
                  <a:lnTo>
                    <a:pt x="706783" y="525346"/>
                  </a:lnTo>
                  <a:lnTo>
                    <a:pt x="744474" y="498172"/>
                  </a:lnTo>
                  <a:lnTo>
                    <a:pt x="783977" y="474356"/>
                  </a:lnTo>
                  <a:lnTo>
                    <a:pt x="824983" y="454198"/>
                  </a:lnTo>
                  <a:lnTo>
                    <a:pt x="867181" y="437997"/>
                  </a:lnTo>
                  <a:lnTo>
                    <a:pt x="910263" y="426054"/>
                  </a:lnTo>
                  <a:lnTo>
                    <a:pt x="953918" y="418668"/>
                  </a:lnTo>
                  <a:lnTo>
                    <a:pt x="965601" y="417996"/>
                  </a:lnTo>
                  <a:lnTo>
                    <a:pt x="965601" y="414284"/>
                  </a:lnTo>
                  <a:lnTo>
                    <a:pt x="953918" y="413611"/>
                  </a:lnTo>
                  <a:lnTo>
                    <a:pt x="910263" y="406225"/>
                  </a:lnTo>
                  <a:lnTo>
                    <a:pt x="867181" y="394279"/>
                  </a:lnTo>
                  <a:lnTo>
                    <a:pt x="824983" y="378074"/>
                  </a:lnTo>
                  <a:lnTo>
                    <a:pt x="783977" y="357907"/>
                  </a:lnTo>
                  <a:lnTo>
                    <a:pt x="744474" y="334079"/>
                  </a:lnTo>
                  <a:lnTo>
                    <a:pt x="706783" y="306887"/>
                  </a:lnTo>
                  <a:lnTo>
                    <a:pt x="671212" y="276631"/>
                  </a:lnTo>
                  <a:lnTo>
                    <a:pt x="638073" y="243609"/>
                  </a:lnTo>
                  <a:lnTo>
                    <a:pt x="607673" y="208122"/>
                  </a:lnTo>
                  <a:lnTo>
                    <a:pt x="580323" y="170467"/>
                  </a:lnTo>
                  <a:lnTo>
                    <a:pt x="556331" y="130943"/>
                  </a:lnTo>
                  <a:lnTo>
                    <a:pt x="536008" y="89850"/>
                  </a:lnTo>
                  <a:lnTo>
                    <a:pt x="519662" y="47486"/>
                  </a:lnTo>
                  <a:lnTo>
                    <a:pt x="507604" y="4150"/>
                  </a:lnTo>
                  <a:lnTo>
                    <a:pt x="506900" y="0"/>
                  </a:lnTo>
                  <a:close/>
                </a:path>
              </a:pathLst>
            </a:custGeom>
            <a:solidFill>
              <a:srgbClr val="36D6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4">
              <a:extLst>
                <a:ext uri="{FF2B5EF4-FFF2-40B4-BE49-F238E27FC236}">
                  <a16:creationId xmlns:a16="http://schemas.microsoft.com/office/drawing/2014/main" id="{07BE8CCD-E68D-C195-4564-667A87B98B19}"/>
                </a:ext>
              </a:extLst>
            </p:cNvPr>
            <p:cNvSpPr/>
            <p:nvPr/>
          </p:nvSpPr>
          <p:spPr>
            <a:xfrm>
              <a:off x="17322493" y="0"/>
              <a:ext cx="965835" cy="916305"/>
            </a:xfrm>
            <a:custGeom>
              <a:avLst/>
              <a:gdLst/>
              <a:ahLst/>
              <a:cxnLst/>
              <a:rect l="l" t="t" r="r" b="b"/>
              <a:pathLst>
                <a:path w="965834" h="916305">
                  <a:moveTo>
                    <a:pt x="497446" y="915851"/>
                  </a:moveTo>
                  <a:lnTo>
                    <a:pt x="494912" y="871590"/>
                  </a:lnTo>
                  <a:lnTo>
                    <a:pt x="487512" y="827689"/>
                  </a:lnTo>
                  <a:lnTo>
                    <a:pt x="475551" y="784447"/>
                  </a:lnTo>
                  <a:lnTo>
                    <a:pt x="459335" y="742165"/>
                  </a:lnTo>
                  <a:lnTo>
                    <a:pt x="439169" y="701141"/>
                  </a:lnTo>
                  <a:lnTo>
                    <a:pt x="415356" y="661676"/>
                  </a:lnTo>
                  <a:lnTo>
                    <a:pt x="388202" y="624070"/>
                  </a:lnTo>
                  <a:lnTo>
                    <a:pt x="358013" y="588622"/>
                  </a:lnTo>
                  <a:lnTo>
                    <a:pt x="325092" y="555632"/>
                  </a:lnTo>
                  <a:lnTo>
                    <a:pt x="289746" y="525401"/>
                  </a:lnTo>
                  <a:lnTo>
                    <a:pt x="252278" y="498228"/>
                  </a:lnTo>
                  <a:lnTo>
                    <a:pt x="212993" y="474412"/>
                  </a:lnTo>
                  <a:lnTo>
                    <a:pt x="172198" y="454255"/>
                  </a:lnTo>
                  <a:lnTo>
                    <a:pt x="130196" y="438054"/>
                  </a:lnTo>
                  <a:lnTo>
                    <a:pt x="87292" y="426112"/>
                  </a:lnTo>
                  <a:lnTo>
                    <a:pt x="43792" y="418726"/>
                  </a:lnTo>
                  <a:lnTo>
                    <a:pt x="0" y="416198"/>
                  </a:lnTo>
                  <a:lnTo>
                    <a:pt x="43792" y="413669"/>
                  </a:lnTo>
                  <a:lnTo>
                    <a:pt x="87292" y="406282"/>
                  </a:lnTo>
                  <a:lnTo>
                    <a:pt x="130196" y="394337"/>
                  </a:lnTo>
                  <a:lnTo>
                    <a:pt x="172198" y="378131"/>
                  </a:lnTo>
                  <a:lnTo>
                    <a:pt x="212993" y="357964"/>
                  </a:lnTo>
                  <a:lnTo>
                    <a:pt x="252278" y="334135"/>
                  </a:lnTo>
                  <a:lnTo>
                    <a:pt x="289746" y="306943"/>
                  </a:lnTo>
                  <a:lnTo>
                    <a:pt x="325092" y="276686"/>
                  </a:lnTo>
                  <a:lnTo>
                    <a:pt x="358013" y="243664"/>
                  </a:lnTo>
                  <a:lnTo>
                    <a:pt x="388202" y="208176"/>
                  </a:lnTo>
                  <a:lnTo>
                    <a:pt x="415356" y="170520"/>
                  </a:lnTo>
                  <a:lnTo>
                    <a:pt x="439169" y="130995"/>
                  </a:lnTo>
                  <a:lnTo>
                    <a:pt x="459335" y="89901"/>
                  </a:lnTo>
                  <a:lnTo>
                    <a:pt x="475551" y="47536"/>
                  </a:lnTo>
                  <a:lnTo>
                    <a:pt x="487512" y="4200"/>
                  </a:lnTo>
                  <a:lnTo>
                    <a:pt x="488218" y="0"/>
                  </a:lnTo>
                </a:path>
                <a:path w="965834" h="916305">
                  <a:moveTo>
                    <a:pt x="506756" y="0"/>
                  </a:moveTo>
                  <a:lnTo>
                    <a:pt x="519533" y="47536"/>
                  </a:lnTo>
                  <a:lnTo>
                    <a:pt x="535885" y="89901"/>
                  </a:lnTo>
                  <a:lnTo>
                    <a:pt x="556217" y="130995"/>
                  </a:lnTo>
                  <a:lnTo>
                    <a:pt x="580217" y="170520"/>
                  </a:lnTo>
                  <a:lnTo>
                    <a:pt x="607578" y="208176"/>
                  </a:lnTo>
                  <a:lnTo>
                    <a:pt x="637988" y="243664"/>
                  </a:lnTo>
                  <a:lnTo>
                    <a:pt x="671138" y="276686"/>
                  </a:lnTo>
                  <a:lnTo>
                    <a:pt x="706718" y="306943"/>
                  </a:lnTo>
                  <a:lnTo>
                    <a:pt x="744419" y="334135"/>
                  </a:lnTo>
                  <a:lnTo>
                    <a:pt x="783931" y="357964"/>
                  </a:lnTo>
                  <a:lnTo>
                    <a:pt x="824944" y="378131"/>
                  </a:lnTo>
                  <a:lnTo>
                    <a:pt x="867149" y="394337"/>
                  </a:lnTo>
                  <a:lnTo>
                    <a:pt x="910235" y="406282"/>
                  </a:lnTo>
                  <a:lnTo>
                    <a:pt x="953893" y="413669"/>
                  </a:lnTo>
                  <a:lnTo>
                    <a:pt x="965529" y="414339"/>
                  </a:lnTo>
                </a:path>
                <a:path w="965834" h="916305">
                  <a:moveTo>
                    <a:pt x="965529" y="418056"/>
                  </a:moveTo>
                  <a:lnTo>
                    <a:pt x="910235" y="426112"/>
                  </a:lnTo>
                  <a:lnTo>
                    <a:pt x="867149" y="438054"/>
                  </a:lnTo>
                  <a:lnTo>
                    <a:pt x="824944" y="454255"/>
                  </a:lnTo>
                  <a:lnTo>
                    <a:pt x="783931" y="474412"/>
                  </a:lnTo>
                  <a:lnTo>
                    <a:pt x="744419" y="498228"/>
                  </a:lnTo>
                  <a:lnTo>
                    <a:pt x="706718" y="525401"/>
                  </a:lnTo>
                  <a:lnTo>
                    <a:pt x="671138" y="555632"/>
                  </a:lnTo>
                  <a:lnTo>
                    <a:pt x="637988" y="588622"/>
                  </a:lnTo>
                  <a:lnTo>
                    <a:pt x="607578" y="624070"/>
                  </a:lnTo>
                  <a:lnTo>
                    <a:pt x="580217" y="661676"/>
                  </a:lnTo>
                  <a:lnTo>
                    <a:pt x="556217" y="701141"/>
                  </a:lnTo>
                  <a:lnTo>
                    <a:pt x="535885" y="742165"/>
                  </a:lnTo>
                  <a:lnTo>
                    <a:pt x="519533" y="784447"/>
                  </a:lnTo>
                  <a:lnTo>
                    <a:pt x="507469" y="827689"/>
                  </a:lnTo>
                  <a:lnTo>
                    <a:pt x="500003" y="871590"/>
                  </a:lnTo>
                  <a:lnTo>
                    <a:pt x="497446" y="915851"/>
                  </a:lnTo>
                </a:path>
              </a:pathLst>
            </a:custGeom>
            <a:ln w="18718">
              <a:solidFill>
                <a:srgbClr val="36D6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5">
              <a:extLst>
                <a:ext uri="{FF2B5EF4-FFF2-40B4-BE49-F238E27FC236}">
                  <a16:creationId xmlns:a16="http://schemas.microsoft.com/office/drawing/2014/main" id="{413A6EE0-73DF-59B2-135F-5808DA8A061B}"/>
                </a:ext>
              </a:extLst>
            </p:cNvPr>
            <p:cNvSpPr/>
            <p:nvPr/>
          </p:nvSpPr>
          <p:spPr>
            <a:xfrm>
              <a:off x="17322419" y="840930"/>
              <a:ext cx="965835" cy="1000125"/>
            </a:xfrm>
            <a:custGeom>
              <a:avLst/>
              <a:gdLst/>
              <a:ahLst/>
              <a:cxnLst/>
              <a:rect l="l" t="t" r="r" b="b"/>
              <a:pathLst>
                <a:path w="965834" h="1000125">
                  <a:moveTo>
                    <a:pt x="497586" y="0"/>
                  </a:moveTo>
                  <a:lnTo>
                    <a:pt x="495050" y="44382"/>
                  </a:lnTo>
                  <a:lnTo>
                    <a:pt x="487646" y="88390"/>
                  </a:lnTo>
                  <a:lnTo>
                    <a:pt x="475680" y="131726"/>
                  </a:lnTo>
                  <a:lnTo>
                    <a:pt x="459456" y="174089"/>
                  </a:lnTo>
                  <a:lnTo>
                    <a:pt x="439280" y="215183"/>
                  </a:lnTo>
                  <a:lnTo>
                    <a:pt x="415457" y="254706"/>
                  </a:lnTo>
                  <a:lnTo>
                    <a:pt x="388292" y="292362"/>
                  </a:lnTo>
                  <a:lnTo>
                    <a:pt x="358091" y="327849"/>
                  </a:lnTo>
                  <a:lnTo>
                    <a:pt x="325158" y="360871"/>
                  </a:lnTo>
                  <a:lnTo>
                    <a:pt x="289800" y="391127"/>
                  </a:lnTo>
                  <a:lnTo>
                    <a:pt x="252320" y="418319"/>
                  </a:lnTo>
                  <a:lnTo>
                    <a:pt x="213025" y="442147"/>
                  </a:lnTo>
                  <a:lnTo>
                    <a:pt x="172220" y="462314"/>
                  </a:lnTo>
                  <a:lnTo>
                    <a:pt x="130209" y="478519"/>
                  </a:lnTo>
                  <a:lnTo>
                    <a:pt x="87299" y="490464"/>
                  </a:lnTo>
                  <a:lnTo>
                    <a:pt x="43794" y="497851"/>
                  </a:lnTo>
                  <a:lnTo>
                    <a:pt x="0" y="500380"/>
                  </a:lnTo>
                  <a:lnTo>
                    <a:pt x="43794" y="502908"/>
                  </a:lnTo>
                  <a:lnTo>
                    <a:pt x="87299" y="510294"/>
                  </a:lnTo>
                  <a:lnTo>
                    <a:pt x="130209" y="522237"/>
                  </a:lnTo>
                  <a:lnTo>
                    <a:pt x="172220" y="538438"/>
                  </a:lnTo>
                  <a:lnTo>
                    <a:pt x="213025" y="558596"/>
                  </a:lnTo>
                  <a:lnTo>
                    <a:pt x="252320" y="582412"/>
                  </a:lnTo>
                  <a:lnTo>
                    <a:pt x="289800" y="609586"/>
                  </a:lnTo>
                  <a:lnTo>
                    <a:pt x="325158" y="639819"/>
                  </a:lnTo>
                  <a:lnTo>
                    <a:pt x="358091" y="672809"/>
                  </a:lnTo>
                  <a:lnTo>
                    <a:pt x="388292" y="708258"/>
                  </a:lnTo>
                  <a:lnTo>
                    <a:pt x="415457" y="745866"/>
                  </a:lnTo>
                  <a:lnTo>
                    <a:pt x="439280" y="785332"/>
                  </a:lnTo>
                  <a:lnTo>
                    <a:pt x="459456" y="826357"/>
                  </a:lnTo>
                  <a:lnTo>
                    <a:pt x="475680" y="868641"/>
                  </a:lnTo>
                  <a:lnTo>
                    <a:pt x="487646" y="911884"/>
                  </a:lnTo>
                  <a:lnTo>
                    <a:pt x="495050" y="955786"/>
                  </a:lnTo>
                  <a:lnTo>
                    <a:pt x="497586" y="1000048"/>
                  </a:lnTo>
                  <a:lnTo>
                    <a:pt x="500142" y="955786"/>
                  </a:lnTo>
                  <a:lnTo>
                    <a:pt x="507604" y="911884"/>
                  </a:lnTo>
                  <a:lnTo>
                    <a:pt x="519662" y="868641"/>
                  </a:lnTo>
                  <a:lnTo>
                    <a:pt x="536008" y="826357"/>
                  </a:lnTo>
                  <a:lnTo>
                    <a:pt x="556331" y="785332"/>
                  </a:lnTo>
                  <a:lnTo>
                    <a:pt x="580323" y="745866"/>
                  </a:lnTo>
                  <a:lnTo>
                    <a:pt x="607673" y="708258"/>
                  </a:lnTo>
                  <a:lnTo>
                    <a:pt x="638073" y="672809"/>
                  </a:lnTo>
                  <a:lnTo>
                    <a:pt x="671212" y="639819"/>
                  </a:lnTo>
                  <a:lnTo>
                    <a:pt x="706783" y="609586"/>
                  </a:lnTo>
                  <a:lnTo>
                    <a:pt x="744474" y="582412"/>
                  </a:lnTo>
                  <a:lnTo>
                    <a:pt x="783977" y="558596"/>
                  </a:lnTo>
                  <a:lnTo>
                    <a:pt x="824983" y="538438"/>
                  </a:lnTo>
                  <a:lnTo>
                    <a:pt x="867181" y="522237"/>
                  </a:lnTo>
                  <a:lnTo>
                    <a:pt x="910263" y="510294"/>
                  </a:lnTo>
                  <a:lnTo>
                    <a:pt x="953918" y="502908"/>
                  </a:lnTo>
                  <a:lnTo>
                    <a:pt x="965601" y="502236"/>
                  </a:lnTo>
                  <a:lnTo>
                    <a:pt x="965601" y="498524"/>
                  </a:lnTo>
                  <a:lnTo>
                    <a:pt x="953918" y="497851"/>
                  </a:lnTo>
                  <a:lnTo>
                    <a:pt x="910263" y="490464"/>
                  </a:lnTo>
                  <a:lnTo>
                    <a:pt x="867181" y="478519"/>
                  </a:lnTo>
                  <a:lnTo>
                    <a:pt x="824983" y="462314"/>
                  </a:lnTo>
                  <a:lnTo>
                    <a:pt x="783977" y="442147"/>
                  </a:lnTo>
                  <a:lnTo>
                    <a:pt x="744474" y="418319"/>
                  </a:lnTo>
                  <a:lnTo>
                    <a:pt x="706783" y="391127"/>
                  </a:lnTo>
                  <a:lnTo>
                    <a:pt x="671212" y="360871"/>
                  </a:lnTo>
                  <a:lnTo>
                    <a:pt x="638073" y="327849"/>
                  </a:lnTo>
                  <a:lnTo>
                    <a:pt x="607673" y="292362"/>
                  </a:lnTo>
                  <a:lnTo>
                    <a:pt x="580323" y="254706"/>
                  </a:lnTo>
                  <a:lnTo>
                    <a:pt x="556331" y="215183"/>
                  </a:lnTo>
                  <a:lnTo>
                    <a:pt x="536008" y="174089"/>
                  </a:lnTo>
                  <a:lnTo>
                    <a:pt x="519662" y="131726"/>
                  </a:lnTo>
                  <a:lnTo>
                    <a:pt x="507604" y="88390"/>
                  </a:lnTo>
                  <a:lnTo>
                    <a:pt x="500142" y="44382"/>
                  </a:lnTo>
                  <a:lnTo>
                    <a:pt x="497586" y="0"/>
                  </a:lnTo>
                  <a:close/>
                </a:path>
              </a:pathLst>
            </a:custGeom>
            <a:solidFill>
              <a:srgbClr val="36D6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6">
              <a:extLst>
                <a:ext uri="{FF2B5EF4-FFF2-40B4-BE49-F238E27FC236}">
                  <a16:creationId xmlns:a16="http://schemas.microsoft.com/office/drawing/2014/main" id="{F19821C1-AE0B-EBDC-A381-FE24AF17444D}"/>
                </a:ext>
              </a:extLst>
            </p:cNvPr>
            <p:cNvSpPr/>
            <p:nvPr/>
          </p:nvSpPr>
          <p:spPr>
            <a:xfrm>
              <a:off x="17322493" y="840983"/>
              <a:ext cx="965835" cy="1000125"/>
            </a:xfrm>
            <a:custGeom>
              <a:avLst/>
              <a:gdLst/>
              <a:ahLst/>
              <a:cxnLst/>
              <a:rect l="l" t="t" r="r" b="b"/>
              <a:pathLst>
                <a:path w="965834" h="1000125">
                  <a:moveTo>
                    <a:pt x="497446" y="1000043"/>
                  </a:moveTo>
                  <a:lnTo>
                    <a:pt x="494912" y="955780"/>
                  </a:lnTo>
                  <a:lnTo>
                    <a:pt x="487512" y="911877"/>
                  </a:lnTo>
                  <a:lnTo>
                    <a:pt x="475551" y="868634"/>
                  </a:lnTo>
                  <a:lnTo>
                    <a:pt x="459335" y="826350"/>
                  </a:lnTo>
                  <a:lnTo>
                    <a:pt x="439169" y="785325"/>
                  </a:lnTo>
                  <a:lnTo>
                    <a:pt x="415356" y="745859"/>
                  </a:lnTo>
                  <a:lnTo>
                    <a:pt x="388202" y="708251"/>
                  </a:lnTo>
                  <a:lnTo>
                    <a:pt x="358013" y="672803"/>
                  </a:lnTo>
                  <a:lnTo>
                    <a:pt x="325092" y="639813"/>
                  </a:lnTo>
                  <a:lnTo>
                    <a:pt x="289746" y="609581"/>
                  </a:lnTo>
                  <a:lnTo>
                    <a:pt x="252278" y="582408"/>
                  </a:lnTo>
                  <a:lnTo>
                    <a:pt x="212993" y="558592"/>
                  </a:lnTo>
                  <a:lnTo>
                    <a:pt x="172198" y="538434"/>
                  </a:lnTo>
                  <a:lnTo>
                    <a:pt x="130196" y="522234"/>
                  </a:lnTo>
                  <a:lnTo>
                    <a:pt x="87292" y="510291"/>
                  </a:lnTo>
                  <a:lnTo>
                    <a:pt x="43792" y="502905"/>
                  </a:lnTo>
                  <a:lnTo>
                    <a:pt x="0" y="500377"/>
                  </a:lnTo>
                  <a:lnTo>
                    <a:pt x="43792" y="497848"/>
                  </a:lnTo>
                  <a:lnTo>
                    <a:pt x="87292" y="490462"/>
                  </a:lnTo>
                  <a:lnTo>
                    <a:pt x="130196" y="478516"/>
                  </a:lnTo>
                  <a:lnTo>
                    <a:pt x="172198" y="462310"/>
                  </a:lnTo>
                  <a:lnTo>
                    <a:pt x="212993" y="442144"/>
                  </a:lnTo>
                  <a:lnTo>
                    <a:pt x="252278" y="418315"/>
                  </a:lnTo>
                  <a:lnTo>
                    <a:pt x="289746" y="391123"/>
                  </a:lnTo>
                  <a:lnTo>
                    <a:pt x="325092" y="360867"/>
                  </a:lnTo>
                  <a:lnTo>
                    <a:pt x="358013" y="327845"/>
                  </a:lnTo>
                  <a:lnTo>
                    <a:pt x="388202" y="292357"/>
                  </a:lnTo>
                  <a:lnTo>
                    <a:pt x="415356" y="254702"/>
                  </a:lnTo>
                  <a:lnTo>
                    <a:pt x="439169" y="215179"/>
                  </a:lnTo>
                  <a:lnTo>
                    <a:pt x="459335" y="174086"/>
                  </a:lnTo>
                  <a:lnTo>
                    <a:pt x="475551" y="131723"/>
                  </a:lnTo>
                  <a:lnTo>
                    <a:pt x="487512" y="88388"/>
                  </a:lnTo>
                  <a:lnTo>
                    <a:pt x="494912" y="44380"/>
                  </a:lnTo>
                  <a:lnTo>
                    <a:pt x="497446" y="0"/>
                  </a:lnTo>
                  <a:lnTo>
                    <a:pt x="500003" y="44380"/>
                  </a:lnTo>
                  <a:lnTo>
                    <a:pt x="507469" y="88388"/>
                  </a:lnTo>
                  <a:lnTo>
                    <a:pt x="519533" y="131723"/>
                  </a:lnTo>
                  <a:lnTo>
                    <a:pt x="535885" y="174086"/>
                  </a:lnTo>
                  <a:lnTo>
                    <a:pt x="556217" y="215179"/>
                  </a:lnTo>
                  <a:lnTo>
                    <a:pt x="580217" y="254702"/>
                  </a:lnTo>
                  <a:lnTo>
                    <a:pt x="607578" y="292357"/>
                  </a:lnTo>
                  <a:lnTo>
                    <a:pt x="637988" y="327845"/>
                  </a:lnTo>
                  <a:lnTo>
                    <a:pt x="671138" y="360867"/>
                  </a:lnTo>
                  <a:lnTo>
                    <a:pt x="706718" y="391123"/>
                  </a:lnTo>
                  <a:lnTo>
                    <a:pt x="744419" y="418315"/>
                  </a:lnTo>
                  <a:lnTo>
                    <a:pt x="783931" y="442144"/>
                  </a:lnTo>
                  <a:lnTo>
                    <a:pt x="824944" y="462310"/>
                  </a:lnTo>
                  <a:lnTo>
                    <a:pt x="867149" y="478516"/>
                  </a:lnTo>
                  <a:lnTo>
                    <a:pt x="910235" y="490462"/>
                  </a:lnTo>
                  <a:lnTo>
                    <a:pt x="953893" y="497848"/>
                  </a:lnTo>
                  <a:lnTo>
                    <a:pt x="965529" y="498518"/>
                  </a:lnTo>
                </a:path>
                <a:path w="965834" h="1000125">
                  <a:moveTo>
                    <a:pt x="965529" y="502235"/>
                  </a:moveTo>
                  <a:lnTo>
                    <a:pt x="910235" y="510291"/>
                  </a:lnTo>
                  <a:lnTo>
                    <a:pt x="867149" y="522234"/>
                  </a:lnTo>
                  <a:lnTo>
                    <a:pt x="824944" y="538434"/>
                  </a:lnTo>
                  <a:lnTo>
                    <a:pt x="783931" y="558592"/>
                  </a:lnTo>
                  <a:lnTo>
                    <a:pt x="744419" y="582408"/>
                  </a:lnTo>
                  <a:lnTo>
                    <a:pt x="706718" y="609581"/>
                  </a:lnTo>
                  <a:lnTo>
                    <a:pt x="671138" y="639813"/>
                  </a:lnTo>
                  <a:lnTo>
                    <a:pt x="637988" y="672803"/>
                  </a:lnTo>
                  <a:lnTo>
                    <a:pt x="607578" y="708251"/>
                  </a:lnTo>
                  <a:lnTo>
                    <a:pt x="580217" y="745859"/>
                  </a:lnTo>
                  <a:lnTo>
                    <a:pt x="556217" y="785325"/>
                  </a:lnTo>
                  <a:lnTo>
                    <a:pt x="535885" y="826350"/>
                  </a:lnTo>
                  <a:lnTo>
                    <a:pt x="519533" y="868634"/>
                  </a:lnTo>
                  <a:lnTo>
                    <a:pt x="507469" y="911877"/>
                  </a:lnTo>
                  <a:lnTo>
                    <a:pt x="500003" y="955780"/>
                  </a:lnTo>
                  <a:lnTo>
                    <a:pt x="497446" y="1000043"/>
                  </a:lnTo>
                </a:path>
              </a:pathLst>
            </a:custGeom>
            <a:ln w="18718">
              <a:solidFill>
                <a:srgbClr val="36D6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7">
              <a:extLst>
                <a:ext uri="{FF2B5EF4-FFF2-40B4-BE49-F238E27FC236}">
                  <a16:creationId xmlns:a16="http://schemas.microsoft.com/office/drawing/2014/main" id="{969EC86D-03F6-56D2-2D4D-FB965E9A80CC}"/>
                </a:ext>
              </a:extLst>
            </p:cNvPr>
            <p:cNvSpPr/>
            <p:nvPr/>
          </p:nvSpPr>
          <p:spPr>
            <a:xfrm>
              <a:off x="17297220" y="0"/>
              <a:ext cx="991235" cy="1841500"/>
            </a:xfrm>
            <a:custGeom>
              <a:avLst/>
              <a:gdLst/>
              <a:ahLst/>
              <a:cxnLst/>
              <a:rect l="l" t="t" r="r" b="b"/>
              <a:pathLst>
                <a:path w="991234" h="1841500">
                  <a:moveTo>
                    <a:pt x="990801" y="1841026"/>
                  </a:moveTo>
                  <a:lnTo>
                    <a:pt x="0" y="1841026"/>
                  </a:lnTo>
                  <a:lnTo>
                    <a:pt x="0" y="0"/>
                  </a:lnTo>
                </a:path>
              </a:pathLst>
            </a:custGeom>
            <a:ln w="38157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8">
            <a:extLst>
              <a:ext uri="{FF2B5EF4-FFF2-40B4-BE49-F238E27FC236}">
                <a16:creationId xmlns:a16="http://schemas.microsoft.com/office/drawing/2014/main" id="{4224F28C-B77B-5833-9F19-EE21999F1A3D}"/>
              </a:ext>
            </a:extLst>
          </p:cNvPr>
          <p:cNvGrpSpPr/>
          <p:nvPr userDrawn="1"/>
        </p:nvGrpSpPr>
        <p:grpSpPr>
          <a:xfrm>
            <a:off x="281660" y="1832278"/>
            <a:ext cx="459740" cy="459740"/>
            <a:chOff x="17591764" y="2317642"/>
            <a:chExt cx="459740" cy="459740"/>
          </a:xfrm>
        </p:grpSpPr>
        <p:sp>
          <p:nvSpPr>
            <p:cNvPr id="14" name="object 9">
              <a:extLst>
                <a:ext uri="{FF2B5EF4-FFF2-40B4-BE49-F238E27FC236}">
                  <a16:creationId xmlns:a16="http://schemas.microsoft.com/office/drawing/2014/main" id="{3499DD12-ADC0-7CBC-CDE2-E959E0064BF3}"/>
                </a:ext>
              </a:extLst>
            </p:cNvPr>
            <p:cNvSpPr/>
            <p:nvPr/>
          </p:nvSpPr>
          <p:spPr>
            <a:xfrm>
              <a:off x="17601057" y="2326970"/>
              <a:ext cx="440690" cy="440690"/>
            </a:xfrm>
            <a:custGeom>
              <a:avLst/>
              <a:gdLst/>
              <a:ahLst/>
              <a:cxnLst/>
              <a:rect l="l" t="t" r="r" b="b"/>
              <a:pathLst>
                <a:path w="440690" h="440689">
                  <a:moveTo>
                    <a:pt x="231902" y="0"/>
                  </a:moveTo>
                  <a:lnTo>
                    <a:pt x="208788" y="0"/>
                  </a:lnTo>
                  <a:lnTo>
                    <a:pt x="185801" y="2870"/>
                  </a:lnTo>
                  <a:lnTo>
                    <a:pt x="141097" y="14401"/>
                  </a:lnTo>
                  <a:lnTo>
                    <a:pt x="110236" y="29514"/>
                  </a:lnTo>
                  <a:lnTo>
                    <a:pt x="100076" y="35267"/>
                  </a:lnTo>
                  <a:lnTo>
                    <a:pt x="64770" y="64795"/>
                  </a:lnTo>
                  <a:lnTo>
                    <a:pt x="35306" y="100076"/>
                  </a:lnTo>
                  <a:lnTo>
                    <a:pt x="29591" y="110147"/>
                  </a:lnTo>
                  <a:lnTo>
                    <a:pt x="23749" y="120230"/>
                  </a:lnTo>
                  <a:lnTo>
                    <a:pt x="7239" y="163423"/>
                  </a:lnTo>
                  <a:lnTo>
                    <a:pt x="1524" y="197269"/>
                  </a:lnTo>
                  <a:lnTo>
                    <a:pt x="0" y="208788"/>
                  </a:lnTo>
                  <a:lnTo>
                    <a:pt x="0" y="220306"/>
                  </a:lnTo>
                  <a:lnTo>
                    <a:pt x="0" y="231825"/>
                  </a:lnTo>
                  <a:lnTo>
                    <a:pt x="1524" y="243344"/>
                  </a:lnTo>
                  <a:lnTo>
                    <a:pt x="10795" y="287985"/>
                  </a:lnTo>
                  <a:lnTo>
                    <a:pt x="29591" y="330466"/>
                  </a:lnTo>
                  <a:lnTo>
                    <a:pt x="56896" y="367182"/>
                  </a:lnTo>
                  <a:lnTo>
                    <a:pt x="82169" y="390944"/>
                  </a:lnTo>
                  <a:lnTo>
                    <a:pt x="90805" y="398145"/>
                  </a:lnTo>
                  <a:lnTo>
                    <a:pt x="131064" y="421182"/>
                  </a:lnTo>
                  <a:lnTo>
                    <a:pt x="175006" y="434860"/>
                  </a:lnTo>
                  <a:lnTo>
                    <a:pt x="185801" y="437019"/>
                  </a:lnTo>
                  <a:lnTo>
                    <a:pt x="208788" y="439902"/>
                  </a:lnTo>
                  <a:lnTo>
                    <a:pt x="220345" y="439902"/>
                  </a:lnTo>
                  <a:lnTo>
                    <a:pt x="220345" y="440626"/>
                  </a:lnTo>
                  <a:lnTo>
                    <a:pt x="231902" y="440626"/>
                  </a:lnTo>
                  <a:lnTo>
                    <a:pt x="243332" y="439178"/>
                  </a:lnTo>
                  <a:lnTo>
                    <a:pt x="254889" y="437743"/>
                  </a:lnTo>
                  <a:lnTo>
                    <a:pt x="309626" y="421182"/>
                  </a:lnTo>
                  <a:lnTo>
                    <a:pt x="349250" y="398145"/>
                  </a:lnTo>
                  <a:lnTo>
                    <a:pt x="383794" y="367182"/>
                  </a:lnTo>
                  <a:lnTo>
                    <a:pt x="390906" y="358546"/>
                  </a:lnTo>
                  <a:lnTo>
                    <a:pt x="398145" y="349910"/>
                  </a:lnTo>
                  <a:lnTo>
                    <a:pt x="421259" y="309587"/>
                  </a:lnTo>
                  <a:lnTo>
                    <a:pt x="434848" y="265671"/>
                  </a:lnTo>
                  <a:lnTo>
                    <a:pt x="437007" y="254863"/>
                  </a:lnTo>
                  <a:lnTo>
                    <a:pt x="438531" y="243344"/>
                  </a:lnTo>
                  <a:lnTo>
                    <a:pt x="439928" y="231825"/>
                  </a:lnTo>
                  <a:lnTo>
                    <a:pt x="439928" y="220306"/>
                  </a:lnTo>
                  <a:lnTo>
                    <a:pt x="440690" y="220306"/>
                  </a:lnTo>
                  <a:lnTo>
                    <a:pt x="440690" y="208788"/>
                  </a:lnTo>
                  <a:lnTo>
                    <a:pt x="439166" y="197269"/>
                  </a:lnTo>
                  <a:lnTo>
                    <a:pt x="437769" y="185750"/>
                  </a:lnTo>
                  <a:lnTo>
                    <a:pt x="426212" y="141109"/>
                  </a:lnTo>
                  <a:lnTo>
                    <a:pt x="411099" y="110147"/>
                  </a:lnTo>
                  <a:lnTo>
                    <a:pt x="405384" y="100076"/>
                  </a:lnTo>
                  <a:lnTo>
                    <a:pt x="398907" y="90716"/>
                  </a:lnTo>
                  <a:lnTo>
                    <a:pt x="391668" y="81356"/>
                  </a:lnTo>
                  <a:lnTo>
                    <a:pt x="383794" y="72707"/>
                  </a:lnTo>
                  <a:lnTo>
                    <a:pt x="375793" y="64795"/>
                  </a:lnTo>
                  <a:lnTo>
                    <a:pt x="367919" y="56870"/>
                  </a:lnTo>
                  <a:lnTo>
                    <a:pt x="359283" y="48958"/>
                  </a:lnTo>
                  <a:lnTo>
                    <a:pt x="349885" y="41757"/>
                  </a:lnTo>
                  <a:lnTo>
                    <a:pt x="340614" y="35267"/>
                  </a:lnTo>
                  <a:lnTo>
                    <a:pt x="330454" y="29514"/>
                  </a:lnTo>
                  <a:lnTo>
                    <a:pt x="320421" y="23749"/>
                  </a:lnTo>
                  <a:lnTo>
                    <a:pt x="277241" y="7188"/>
                  </a:lnTo>
                  <a:lnTo>
                    <a:pt x="254889" y="2870"/>
                  </a:lnTo>
                  <a:lnTo>
                    <a:pt x="231902" y="0"/>
                  </a:lnTo>
                  <a:close/>
                </a:path>
              </a:pathLst>
            </a:custGeom>
            <a:solidFill>
              <a:srgbClr val="9595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0">
              <a:extLst>
                <a:ext uri="{FF2B5EF4-FFF2-40B4-BE49-F238E27FC236}">
                  <a16:creationId xmlns:a16="http://schemas.microsoft.com/office/drawing/2014/main" id="{385C7B38-7FB4-ED75-6707-93E14263729F}"/>
                </a:ext>
              </a:extLst>
            </p:cNvPr>
            <p:cNvSpPr/>
            <p:nvPr/>
          </p:nvSpPr>
          <p:spPr>
            <a:xfrm>
              <a:off x="17601124" y="2327001"/>
              <a:ext cx="440690" cy="440690"/>
            </a:xfrm>
            <a:custGeom>
              <a:avLst/>
              <a:gdLst/>
              <a:ahLst/>
              <a:cxnLst/>
              <a:rect l="l" t="t" r="r" b="b"/>
              <a:pathLst>
                <a:path w="440690" h="440689">
                  <a:moveTo>
                    <a:pt x="0" y="220311"/>
                  </a:moveTo>
                  <a:lnTo>
                    <a:pt x="0" y="208792"/>
                  </a:lnTo>
                  <a:lnTo>
                    <a:pt x="1396" y="197273"/>
                  </a:lnTo>
                  <a:lnTo>
                    <a:pt x="2793" y="185753"/>
                  </a:lnTo>
                  <a:lnTo>
                    <a:pt x="14350" y="141112"/>
                  </a:lnTo>
                  <a:lnTo>
                    <a:pt x="35305" y="100077"/>
                  </a:lnTo>
                  <a:lnTo>
                    <a:pt x="64768" y="64796"/>
                  </a:lnTo>
                  <a:lnTo>
                    <a:pt x="100073" y="35281"/>
                  </a:lnTo>
                  <a:lnTo>
                    <a:pt x="141093" y="14402"/>
                  </a:lnTo>
                  <a:lnTo>
                    <a:pt x="185669" y="2882"/>
                  </a:lnTo>
                  <a:lnTo>
                    <a:pt x="197226" y="1447"/>
                  </a:lnTo>
                  <a:lnTo>
                    <a:pt x="208782" y="0"/>
                  </a:lnTo>
                  <a:lnTo>
                    <a:pt x="220212" y="0"/>
                  </a:lnTo>
                  <a:lnTo>
                    <a:pt x="231769" y="0"/>
                  </a:lnTo>
                  <a:lnTo>
                    <a:pt x="243325" y="1447"/>
                  </a:lnTo>
                  <a:lnTo>
                    <a:pt x="288663" y="10807"/>
                  </a:lnTo>
                  <a:lnTo>
                    <a:pt x="330445" y="29515"/>
                  </a:lnTo>
                  <a:lnTo>
                    <a:pt x="367909" y="56884"/>
                  </a:lnTo>
                  <a:lnTo>
                    <a:pt x="398770" y="90717"/>
                  </a:lnTo>
                  <a:lnTo>
                    <a:pt x="421883" y="131041"/>
                  </a:lnTo>
                  <a:lnTo>
                    <a:pt x="435472" y="174234"/>
                  </a:lnTo>
                  <a:lnTo>
                    <a:pt x="440551" y="208792"/>
                  </a:lnTo>
                  <a:lnTo>
                    <a:pt x="440551" y="220311"/>
                  </a:lnTo>
                  <a:lnTo>
                    <a:pt x="439789" y="220311"/>
                  </a:lnTo>
                  <a:lnTo>
                    <a:pt x="439789" y="231830"/>
                  </a:lnTo>
                  <a:lnTo>
                    <a:pt x="438393" y="243362"/>
                  </a:lnTo>
                  <a:lnTo>
                    <a:pt x="436996" y="254881"/>
                  </a:lnTo>
                  <a:lnTo>
                    <a:pt x="434837" y="265676"/>
                  </a:lnTo>
                  <a:lnTo>
                    <a:pt x="432678" y="277195"/>
                  </a:lnTo>
                  <a:lnTo>
                    <a:pt x="428995" y="287990"/>
                  </a:lnTo>
                  <a:lnTo>
                    <a:pt x="425439" y="298798"/>
                  </a:lnTo>
                  <a:lnTo>
                    <a:pt x="421121" y="309594"/>
                  </a:lnTo>
                  <a:lnTo>
                    <a:pt x="398135" y="349917"/>
                  </a:lnTo>
                  <a:lnTo>
                    <a:pt x="390896" y="358553"/>
                  </a:lnTo>
                  <a:lnTo>
                    <a:pt x="383657" y="367189"/>
                  </a:lnTo>
                  <a:lnTo>
                    <a:pt x="349114" y="398140"/>
                  </a:lnTo>
                  <a:lnTo>
                    <a:pt x="339716" y="404630"/>
                  </a:lnTo>
                  <a:lnTo>
                    <a:pt x="330445" y="411107"/>
                  </a:lnTo>
                  <a:lnTo>
                    <a:pt x="287901" y="429827"/>
                  </a:lnTo>
                  <a:lnTo>
                    <a:pt x="243325" y="439187"/>
                  </a:lnTo>
                  <a:lnTo>
                    <a:pt x="231769" y="440622"/>
                  </a:lnTo>
                  <a:lnTo>
                    <a:pt x="220212" y="440622"/>
                  </a:lnTo>
                  <a:lnTo>
                    <a:pt x="220212" y="439911"/>
                  </a:lnTo>
                  <a:lnTo>
                    <a:pt x="208782" y="439911"/>
                  </a:lnTo>
                  <a:lnTo>
                    <a:pt x="197226" y="438463"/>
                  </a:lnTo>
                  <a:lnTo>
                    <a:pt x="185669" y="437028"/>
                  </a:lnTo>
                  <a:lnTo>
                    <a:pt x="174874" y="434869"/>
                  </a:lnTo>
                  <a:lnTo>
                    <a:pt x="163444" y="432710"/>
                  </a:lnTo>
                  <a:lnTo>
                    <a:pt x="152650" y="429103"/>
                  </a:lnTo>
                  <a:lnTo>
                    <a:pt x="141855" y="425509"/>
                  </a:lnTo>
                  <a:lnTo>
                    <a:pt x="100708" y="404630"/>
                  </a:lnTo>
                  <a:lnTo>
                    <a:pt x="64768" y="375825"/>
                  </a:lnTo>
                  <a:lnTo>
                    <a:pt x="35940" y="339833"/>
                  </a:lnTo>
                  <a:lnTo>
                    <a:pt x="15112" y="298798"/>
                  </a:lnTo>
                  <a:lnTo>
                    <a:pt x="2793" y="254881"/>
                  </a:lnTo>
                  <a:lnTo>
                    <a:pt x="0" y="231830"/>
                  </a:lnTo>
                  <a:lnTo>
                    <a:pt x="0" y="220311"/>
                  </a:lnTo>
                  <a:close/>
                </a:path>
              </a:pathLst>
            </a:custGeom>
            <a:ln w="18718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object 14">
            <a:extLst>
              <a:ext uri="{FF2B5EF4-FFF2-40B4-BE49-F238E27FC236}">
                <a16:creationId xmlns:a16="http://schemas.microsoft.com/office/drawing/2014/main" id="{8BF693E2-0213-7D26-5E62-36E7ADFDA6AD}"/>
              </a:ext>
            </a:extLst>
          </p:cNvPr>
          <p:cNvGrpSpPr/>
          <p:nvPr userDrawn="1"/>
        </p:nvGrpSpPr>
        <p:grpSpPr>
          <a:xfrm>
            <a:off x="660834" y="581660"/>
            <a:ext cx="671195" cy="669290"/>
            <a:chOff x="328317" y="742289"/>
            <a:chExt cx="671195" cy="669290"/>
          </a:xfrm>
        </p:grpSpPr>
        <p:sp>
          <p:nvSpPr>
            <p:cNvPr id="17" name="object 15">
              <a:extLst>
                <a:ext uri="{FF2B5EF4-FFF2-40B4-BE49-F238E27FC236}">
                  <a16:creationId xmlns:a16="http://schemas.microsoft.com/office/drawing/2014/main" id="{696D1C51-0F7E-83AC-170D-180918406D8C}"/>
                </a:ext>
              </a:extLst>
            </p:cNvPr>
            <p:cNvSpPr/>
            <p:nvPr/>
          </p:nvSpPr>
          <p:spPr>
            <a:xfrm>
              <a:off x="337676" y="751675"/>
              <a:ext cx="652780" cy="650240"/>
            </a:xfrm>
            <a:custGeom>
              <a:avLst/>
              <a:gdLst/>
              <a:ahLst/>
              <a:cxnLst/>
              <a:rect l="l" t="t" r="r" b="b"/>
              <a:pathLst>
                <a:path w="652780" h="650240">
                  <a:moveTo>
                    <a:pt x="326101" y="0"/>
                  </a:moveTo>
                  <a:lnTo>
                    <a:pt x="322189" y="44056"/>
                  </a:lnTo>
                  <a:lnTo>
                    <a:pt x="310940" y="87383"/>
                  </a:lnTo>
                  <a:lnTo>
                    <a:pt x="293084" y="129250"/>
                  </a:lnTo>
                  <a:lnTo>
                    <a:pt x="269352" y="168925"/>
                  </a:lnTo>
                  <a:lnTo>
                    <a:pt x="240472" y="205680"/>
                  </a:lnTo>
                  <a:lnTo>
                    <a:pt x="207176" y="238783"/>
                  </a:lnTo>
                  <a:lnTo>
                    <a:pt x="170193" y="267506"/>
                  </a:lnTo>
                  <a:lnTo>
                    <a:pt x="130254" y="291116"/>
                  </a:lnTo>
                  <a:lnTo>
                    <a:pt x="88089" y="308885"/>
                  </a:lnTo>
                  <a:lnTo>
                    <a:pt x="44427" y="320082"/>
                  </a:lnTo>
                  <a:lnTo>
                    <a:pt x="0" y="323977"/>
                  </a:lnTo>
                  <a:lnTo>
                    <a:pt x="44427" y="327905"/>
                  </a:lnTo>
                  <a:lnTo>
                    <a:pt x="88089" y="339198"/>
                  </a:lnTo>
                  <a:lnTo>
                    <a:pt x="130254" y="357116"/>
                  </a:lnTo>
                  <a:lnTo>
                    <a:pt x="170193" y="380917"/>
                  </a:lnTo>
                  <a:lnTo>
                    <a:pt x="207176" y="409863"/>
                  </a:lnTo>
                  <a:lnTo>
                    <a:pt x="240472" y="443213"/>
                  </a:lnTo>
                  <a:lnTo>
                    <a:pt x="269352" y="480227"/>
                  </a:lnTo>
                  <a:lnTo>
                    <a:pt x="293084" y="520165"/>
                  </a:lnTo>
                  <a:lnTo>
                    <a:pt x="310940" y="562288"/>
                  </a:lnTo>
                  <a:lnTo>
                    <a:pt x="322189" y="605854"/>
                  </a:lnTo>
                  <a:lnTo>
                    <a:pt x="326101" y="650125"/>
                  </a:lnTo>
                  <a:lnTo>
                    <a:pt x="329997" y="605854"/>
                  </a:lnTo>
                  <a:lnTo>
                    <a:pt x="341204" y="562288"/>
                  </a:lnTo>
                  <a:lnTo>
                    <a:pt x="359001" y="520165"/>
                  </a:lnTo>
                  <a:lnTo>
                    <a:pt x="382669" y="480227"/>
                  </a:lnTo>
                  <a:lnTo>
                    <a:pt x="411487" y="443213"/>
                  </a:lnTo>
                  <a:lnTo>
                    <a:pt x="444735" y="409863"/>
                  </a:lnTo>
                  <a:lnTo>
                    <a:pt x="481692" y="380917"/>
                  </a:lnTo>
                  <a:lnTo>
                    <a:pt x="521638" y="357116"/>
                  </a:lnTo>
                  <a:lnTo>
                    <a:pt x="563852" y="339198"/>
                  </a:lnTo>
                  <a:lnTo>
                    <a:pt x="607614" y="327905"/>
                  </a:lnTo>
                  <a:lnTo>
                    <a:pt x="652204" y="323977"/>
                  </a:lnTo>
                  <a:lnTo>
                    <a:pt x="607614" y="320082"/>
                  </a:lnTo>
                  <a:lnTo>
                    <a:pt x="563852" y="308885"/>
                  </a:lnTo>
                  <a:lnTo>
                    <a:pt x="521638" y="291116"/>
                  </a:lnTo>
                  <a:lnTo>
                    <a:pt x="481692" y="267506"/>
                  </a:lnTo>
                  <a:lnTo>
                    <a:pt x="444735" y="238783"/>
                  </a:lnTo>
                  <a:lnTo>
                    <a:pt x="411487" y="205680"/>
                  </a:lnTo>
                  <a:lnTo>
                    <a:pt x="382669" y="168925"/>
                  </a:lnTo>
                  <a:lnTo>
                    <a:pt x="359001" y="129250"/>
                  </a:lnTo>
                  <a:lnTo>
                    <a:pt x="341204" y="87383"/>
                  </a:lnTo>
                  <a:lnTo>
                    <a:pt x="329997" y="44056"/>
                  </a:lnTo>
                  <a:lnTo>
                    <a:pt x="326101" y="0"/>
                  </a:lnTo>
                  <a:close/>
                </a:path>
              </a:pathLst>
            </a:custGeom>
            <a:solidFill>
              <a:srgbClr val="36D6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6">
              <a:extLst>
                <a:ext uri="{FF2B5EF4-FFF2-40B4-BE49-F238E27FC236}">
                  <a16:creationId xmlns:a16="http://schemas.microsoft.com/office/drawing/2014/main" id="{72A1B5D6-91EF-BE8B-2CF9-DA2B6316500B}"/>
                </a:ext>
              </a:extLst>
            </p:cNvPr>
            <p:cNvSpPr/>
            <p:nvPr/>
          </p:nvSpPr>
          <p:spPr>
            <a:xfrm>
              <a:off x="337676" y="751648"/>
              <a:ext cx="652780" cy="650240"/>
            </a:xfrm>
            <a:custGeom>
              <a:avLst/>
              <a:gdLst/>
              <a:ahLst/>
              <a:cxnLst/>
              <a:rect l="l" t="t" r="r" b="b"/>
              <a:pathLst>
                <a:path w="652780" h="650240">
                  <a:moveTo>
                    <a:pt x="0" y="323983"/>
                  </a:moveTo>
                  <a:lnTo>
                    <a:pt x="44427" y="320088"/>
                  </a:lnTo>
                  <a:lnTo>
                    <a:pt x="88089" y="308891"/>
                  </a:lnTo>
                  <a:lnTo>
                    <a:pt x="130254" y="291121"/>
                  </a:lnTo>
                  <a:lnTo>
                    <a:pt x="170193" y="267510"/>
                  </a:lnTo>
                  <a:lnTo>
                    <a:pt x="207176" y="238786"/>
                  </a:lnTo>
                  <a:lnTo>
                    <a:pt x="240472" y="205682"/>
                  </a:lnTo>
                  <a:lnTo>
                    <a:pt x="269352" y="168926"/>
                  </a:lnTo>
                  <a:lnTo>
                    <a:pt x="293085" y="129249"/>
                  </a:lnTo>
                  <a:lnTo>
                    <a:pt x="310941" y="87383"/>
                  </a:lnTo>
                  <a:lnTo>
                    <a:pt x="322190" y="44056"/>
                  </a:lnTo>
                  <a:lnTo>
                    <a:pt x="326102" y="0"/>
                  </a:lnTo>
                  <a:lnTo>
                    <a:pt x="329997" y="44056"/>
                  </a:lnTo>
                  <a:lnTo>
                    <a:pt x="341204" y="87383"/>
                  </a:lnTo>
                  <a:lnTo>
                    <a:pt x="359002" y="129249"/>
                  </a:lnTo>
                  <a:lnTo>
                    <a:pt x="382670" y="168926"/>
                  </a:lnTo>
                  <a:lnTo>
                    <a:pt x="411488" y="205682"/>
                  </a:lnTo>
                  <a:lnTo>
                    <a:pt x="444735" y="238786"/>
                  </a:lnTo>
                  <a:lnTo>
                    <a:pt x="481692" y="267510"/>
                  </a:lnTo>
                  <a:lnTo>
                    <a:pt x="521638" y="291121"/>
                  </a:lnTo>
                  <a:lnTo>
                    <a:pt x="563852" y="308891"/>
                  </a:lnTo>
                  <a:lnTo>
                    <a:pt x="607614" y="320088"/>
                  </a:lnTo>
                  <a:lnTo>
                    <a:pt x="652204" y="323983"/>
                  </a:lnTo>
                  <a:lnTo>
                    <a:pt x="607614" y="327912"/>
                  </a:lnTo>
                  <a:lnTo>
                    <a:pt x="563852" y="339204"/>
                  </a:lnTo>
                  <a:lnTo>
                    <a:pt x="521638" y="357120"/>
                  </a:lnTo>
                  <a:lnTo>
                    <a:pt x="481692" y="380919"/>
                  </a:lnTo>
                  <a:lnTo>
                    <a:pt x="444735" y="409863"/>
                  </a:lnTo>
                  <a:lnTo>
                    <a:pt x="411488" y="443210"/>
                  </a:lnTo>
                  <a:lnTo>
                    <a:pt x="382670" y="480222"/>
                  </a:lnTo>
                  <a:lnTo>
                    <a:pt x="359002" y="520158"/>
                  </a:lnTo>
                  <a:lnTo>
                    <a:pt x="341204" y="562279"/>
                  </a:lnTo>
                  <a:lnTo>
                    <a:pt x="329997" y="605844"/>
                  </a:lnTo>
                  <a:lnTo>
                    <a:pt x="326102" y="650113"/>
                  </a:lnTo>
                  <a:lnTo>
                    <a:pt x="322190" y="605844"/>
                  </a:lnTo>
                  <a:lnTo>
                    <a:pt x="310941" y="562279"/>
                  </a:lnTo>
                  <a:lnTo>
                    <a:pt x="293085" y="520158"/>
                  </a:lnTo>
                  <a:lnTo>
                    <a:pt x="269352" y="480222"/>
                  </a:lnTo>
                  <a:lnTo>
                    <a:pt x="240472" y="443210"/>
                  </a:lnTo>
                  <a:lnTo>
                    <a:pt x="207176" y="409863"/>
                  </a:lnTo>
                  <a:lnTo>
                    <a:pt x="170193" y="380919"/>
                  </a:lnTo>
                  <a:lnTo>
                    <a:pt x="130254" y="357120"/>
                  </a:lnTo>
                  <a:lnTo>
                    <a:pt x="88089" y="339204"/>
                  </a:lnTo>
                  <a:lnTo>
                    <a:pt x="44427" y="327912"/>
                  </a:lnTo>
                  <a:lnTo>
                    <a:pt x="0" y="323983"/>
                  </a:lnTo>
                  <a:close/>
                </a:path>
              </a:pathLst>
            </a:custGeom>
            <a:ln w="18717">
              <a:solidFill>
                <a:srgbClr val="36D6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000" b="1" i="0">
                <a:solidFill>
                  <a:srgbClr val="36D63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  <p:grpSp>
        <p:nvGrpSpPr>
          <p:cNvPr id="8" name="object 2">
            <a:extLst>
              <a:ext uri="{FF2B5EF4-FFF2-40B4-BE49-F238E27FC236}">
                <a16:creationId xmlns:a16="http://schemas.microsoft.com/office/drawing/2014/main" id="{DE645F16-E0B3-08D3-4CE9-7C4D8AAE9D71}"/>
              </a:ext>
            </a:extLst>
          </p:cNvPr>
          <p:cNvGrpSpPr/>
          <p:nvPr userDrawn="1"/>
        </p:nvGrpSpPr>
        <p:grpSpPr>
          <a:xfrm>
            <a:off x="-38879" y="0"/>
            <a:ext cx="1029335" cy="1879600"/>
            <a:chOff x="17278142" y="0"/>
            <a:chExt cx="1029335" cy="1879600"/>
          </a:xfrm>
        </p:grpSpPr>
        <p:sp>
          <p:nvSpPr>
            <p:cNvPr id="9" name="object 3">
              <a:extLst>
                <a:ext uri="{FF2B5EF4-FFF2-40B4-BE49-F238E27FC236}">
                  <a16:creationId xmlns:a16="http://schemas.microsoft.com/office/drawing/2014/main" id="{9B3A564E-1D1D-C821-B8A9-55DBCA4705B3}"/>
                </a:ext>
              </a:extLst>
            </p:cNvPr>
            <p:cNvSpPr/>
            <p:nvPr/>
          </p:nvSpPr>
          <p:spPr>
            <a:xfrm>
              <a:off x="17322419" y="0"/>
              <a:ext cx="965835" cy="916305"/>
            </a:xfrm>
            <a:custGeom>
              <a:avLst/>
              <a:gdLst/>
              <a:ahLst/>
              <a:cxnLst/>
              <a:rect l="l" t="t" r="r" b="b"/>
              <a:pathLst>
                <a:path w="965834" h="916305">
                  <a:moveTo>
                    <a:pt x="506900" y="0"/>
                  </a:moveTo>
                  <a:lnTo>
                    <a:pt x="488344" y="0"/>
                  </a:lnTo>
                  <a:lnTo>
                    <a:pt x="487646" y="4150"/>
                  </a:lnTo>
                  <a:lnTo>
                    <a:pt x="475680" y="47486"/>
                  </a:lnTo>
                  <a:lnTo>
                    <a:pt x="459456" y="89850"/>
                  </a:lnTo>
                  <a:lnTo>
                    <a:pt x="439280" y="130943"/>
                  </a:lnTo>
                  <a:lnTo>
                    <a:pt x="415457" y="170467"/>
                  </a:lnTo>
                  <a:lnTo>
                    <a:pt x="388292" y="208122"/>
                  </a:lnTo>
                  <a:lnTo>
                    <a:pt x="358091" y="243609"/>
                  </a:lnTo>
                  <a:lnTo>
                    <a:pt x="325158" y="276631"/>
                  </a:lnTo>
                  <a:lnTo>
                    <a:pt x="289800" y="306887"/>
                  </a:lnTo>
                  <a:lnTo>
                    <a:pt x="252320" y="334079"/>
                  </a:lnTo>
                  <a:lnTo>
                    <a:pt x="213025" y="357907"/>
                  </a:lnTo>
                  <a:lnTo>
                    <a:pt x="172220" y="378074"/>
                  </a:lnTo>
                  <a:lnTo>
                    <a:pt x="130209" y="394279"/>
                  </a:lnTo>
                  <a:lnTo>
                    <a:pt x="87299" y="406225"/>
                  </a:lnTo>
                  <a:lnTo>
                    <a:pt x="43794" y="413611"/>
                  </a:lnTo>
                  <a:lnTo>
                    <a:pt x="0" y="416140"/>
                  </a:lnTo>
                  <a:lnTo>
                    <a:pt x="43794" y="418668"/>
                  </a:lnTo>
                  <a:lnTo>
                    <a:pt x="87299" y="426054"/>
                  </a:lnTo>
                  <a:lnTo>
                    <a:pt x="130209" y="437997"/>
                  </a:lnTo>
                  <a:lnTo>
                    <a:pt x="172220" y="454198"/>
                  </a:lnTo>
                  <a:lnTo>
                    <a:pt x="213025" y="474356"/>
                  </a:lnTo>
                  <a:lnTo>
                    <a:pt x="252320" y="498172"/>
                  </a:lnTo>
                  <a:lnTo>
                    <a:pt x="289800" y="525346"/>
                  </a:lnTo>
                  <a:lnTo>
                    <a:pt x="325158" y="555579"/>
                  </a:lnTo>
                  <a:lnTo>
                    <a:pt x="358091" y="588569"/>
                  </a:lnTo>
                  <a:lnTo>
                    <a:pt x="388292" y="624018"/>
                  </a:lnTo>
                  <a:lnTo>
                    <a:pt x="415457" y="661626"/>
                  </a:lnTo>
                  <a:lnTo>
                    <a:pt x="439280" y="701092"/>
                  </a:lnTo>
                  <a:lnTo>
                    <a:pt x="459456" y="742117"/>
                  </a:lnTo>
                  <a:lnTo>
                    <a:pt x="475680" y="784401"/>
                  </a:lnTo>
                  <a:lnTo>
                    <a:pt x="487646" y="827644"/>
                  </a:lnTo>
                  <a:lnTo>
                    <a:pt x="495050" y="871546"/>
                  </a:lnTo>
                  <a:lnTo>
                    <a:pt x="497586" y="915808"/>
                  </a:lnTo>
                  <a:lnTo>
                    <a:pt x="500142" y="871546"/>
                  </a:lnTo>
                  <a:lnTo>
                    <a:pt x="507604" y="827644"/>
                  </a:lnTo>
                  <a:lnTo>
                    <a:pt x="519662" y="784401"/>
                  </a:lnTo>
                  <a:lnTo>
                    <a:pt x="536008" y="742117"/>
                  </a:lnTo>
                  <a:lnTo>
                    <a:pt x="556331" y="701092"/>
                  </a:lnTo>
                  <a:lnTo>
                    <a:pt x="580323" y="661626"/>
                  </a:lnTo>
                  <a:lnTo>
                    <a:pt x="607673" y="624018"/>
                  </a:lnTo>
                  <a:lnTo>
                    <a:pt x="638073" y="588569"/>
                  </a:lnTo>
                  <a:lnTo>
                    <a:pt x="671212" y="555579"/>
                  </a:lnTo>
                  <a:lnTo>
                    <a:pt x="706783" y="525346"/>
                  </a:lnTo>
                  <a:lnTo>
                    <a:pt x="744474" y="498172"/>
                  </a:lnTo>
                  <a:lnTo>
                    <a:pt x="783977" y="474356"/>
                  </a:lnTo>
                  <a:lnTo>
                    <a:pt x="824983" y="454198"/>
                  </a:lnTo>
                  <a:lnTo>
                    <a:pt x="867181" y="437997"/>
                  </a:lnTo>
                  <a:lnTo>
                    <a:pt x="910263" y="426054"/>
                  </a:lnTo>
                  <a:lnTo>
                    <a:pt x="953918" y="418668"/>
                  </a:lnTo>
                  <a:lnTo>
                    <a:pt x="965601" y="417996"/>
                  </a:lnTo>
                  <a:lnTo>
                    <a:pt x="965601" y="414284"/>
                  </a:lnTo>
                  <a:lnTo>
                    <a:pt x="953918" y="413611"/>
                  </a:lnTo>
                  <a:lnTo>
                    <a:pt x="910263" y="406225"/>
                  </a:lnTo>
                  <a:lnTo>
                    <a:pt x="867181" y="394279"/>
                  </a:lnTo>
                  <a:lnTo>
                    <a:pt x="824983" y="378074"/>
                  </a:lnTo>
                  <a:lnTo>
                    <a:pt x="783977" y="357907"/>
                  </a:lnTo>
                  <a:lnTo>
                    <a:pt x="744474" y="334079"/>
                  </a:lnTo>
                  <a:lnTo>
                    <a:pt x="706783" y="306887"/>
                  </a:lnTo>
                  <a:lnTo>
                    <a:pt x="671212" y="276631"/>
                  </a:lnTo>
                  <a:lnTo>
                    <a:pt x="638073" y="243609"/>
                  </a:lnTo>
                  <a:lnTo>
                    <a:pt x="607673" y="208122"/>
                  </a:lnTo>
                  <a:lnTo>
                    <a:pt x="580323" y="170467"/>
                  </a:lnTo>
                  <a:lnTo>
                    <a:pt x="556331" y="130943"/>
                  </a:lnTo>
                  <a:lnTo>
                    <a:pt x="536008" y="89850"/>
                  </a:lnTo>
                  <a:lnTo>
                    <a:pt x="519662" y="47486"/>
                  </a:lnTo>
                  <a:lnTo>
                    <a:pt x="507604" y="4150"/>
                  </a:lnTo>
                  <a:lnTo>
                    <a:pt x="506900" y="0"/>
                  </a:lnTo>
                  <a:close/>
                </a:path>
              </a:pathLst>
            </a:custGeom>
            <a:solidFill>
              <a:srgbClr val="36D6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4">
              <a:extLst>
                <a:ext uri="{FF2B5EF4-FFF2-40B4-BE49-F238E27FC236}">
                  <a16:creationId xmlns:a16="http://schemas.microsoft.com/office/drawing/2014/main" id="{B1CC1BFC-CB04-6A91-8403-18CE86F14495}"/>
                </a:ext>
              </a:extLst>
            </p:cNvPr>
            <p:cNvSpPr/>
            <p:nvPr/>
          </p:nvSpPr>
          <p:spPr>
            <a:xfrm>
              <a:off x="17322493" y="0"/>
              <a:ext cx="965835" cy="916305"/>
            </a:xfrm>
            <a:custGeom>
              <a:avLst/>
              <a:gdLst/>
              <a:ahLst/>
              <a:cxnLst/>
              <a:rect l="l" t="t" r="r" b="b"/>
              <a:pathLst>
                <a:path w="965834" h="916305">
                  <a:moveTo>
                    <a:pt x="497446" y="915851"/>
                  </a:moveTo>
                  <a:lnTo>
                    <a:pt x="494912" y="871590"/>
                  </a:lnTo>
                  <a:lnTo>
                    <a:pt x="487512" y="827689"/>
                  </a:lnTo>
                  <a:lnTo>
                    <a:pt x="475551" y="784447"/>
                  </a:lnTo>
                  <a:lnTo>
                    <a:pt x="459335" y="742165"/>
                  </a:lnTo>
                  <a:lnTo>
                    <a:pt x="439169" y="701141"/>
                  </a:lnTo>
                  <a:lnTo>
                    <a:pt x="415356" y="661676"/>
                  </a:lnTo>
                  <a:lnTo>
                    <a:pt x="388202" y="624070"/>
                  </a:lnTo>
                  <a:lnTo>
                    <a:pt x="358013" y="588622"/>
                  </a:lnTo>
                  <a:lnTo>
                    <a:pt x="325092" y="555632"/>
                  </a:lnTo>
                  <a:lnTo>
                    <a:pt x="289746" y="525401"/>
                  </a:lnTo>
                  <a:lnTo>
                    <a:pt x="252278" y="498228"/>
                  </a:lnTo>
                  <a:lnTo>
                    <a:pt x="212993" y="474412"/>
                  </a:lnTo>
                  <a:lnTo>
                    <a:pt x="172198" y="454255"/>
                  </a:lnTo>
                  <a:lnTo>
                    <a:pt x="130196" y="438054"/>
                  </a:lnTo>
                  <a:lnTo>
                    <a:pt x="87292" y="426112"/>
                  </a:lnTo>
                  <a:lnTo>
                    <a:pt x="43792" y="418726"/>
                  </a:lnTo>
                  <a:lnTo>
                    <a:pt x="0" y="416198"/>
                  </a:lnTo>
                  <a:lnTo>
                    <a:pt x="43792" y="413669"/>
                  </a:lnTo>
                  <a:lnTo>
                    <a:pt x="87292" y="406282"/>
                  </a:lnTo>
                  <a:lnTo>
                    <a:pt x="130196" y="394337"/>
                  </a:lnTo>
                  <a:lnTo>
                    <a:pt x="172198" y="378131"/>
                  </a:lnTo>
                  <a:lnTo>
                    <a:pt x="212993" y="357964"/>
                  </a:lnTo>
                  <a:lnTo>
                    <a:pt x="252278" y="334135"/>
                  </a:lnTo>
                  <a:lnTo>
                    <a:pt x="289746" y="306943"/>
                  </a:lnTo>
                  <a:lnTo>
                    <a:pt x="325092" y="276686"/>
                  </a:lnTo>
                  <a:lnTo>
                    <a:pt x="358013" y="243664"/>
                  </a:lnTo>
                  <a:lnTo>
                    <a:pt x="388202" y="208176"/>
                  </a:lnTo>
                  <a:lnTo>
                    <a:pt x="415356" y="170520"/>
                  </a:lnTo>
                  <a:lnTo>
                    <a:pt x="439169" y="130995"/>
                  </a:lnTo>
                  <a:lnTo>
                    <a:pt x="459335" y="89901"/>
                  </a:lnTo>
                  <a:lnTo>
                    <a:pt x="475551" y="47536"/>
                  </a:lnTo>
                  <a:lnTo>
                    <a:pt x="487512" y="4200"/>
                  </a:lnTo>
                  <a:lnTo>
                    <a:pt x="488218" y="0"/>
                  </a:lnTo>
                </a:path>
                <a:path w="965834" h="916305">
                  <a:moveTo>
                    <a:pt x="506756" y="0"/>
                  </a:moveTo>
                  <a:lnTo>
                    <a:pt x="519533" y="47536"/>
                  </a:lnTo>
                  <a:lnTo>
                    <a:pt x="535885" y="89901"/>
                  </a:lnTo>
                  <a:lnTo>
                    <a:pt x="556217" y="130995"/>
                  </a:lnTo>
                  <a:lnTo>
                    <a:pt x="580217" y="170520"/>
                  </a:lnTo>
                  <a:lnTo>
                    <a:pt x="607578" y="208176"/>
                  </a:lnTo>
                  <a:lnTo>
                    <a:pt x="637988" y="243664"/>
                  </a:lnTo>
                  <a:lnTo>
                    <a:pt x="671138" y="276686"/>
                  </a:lnTo>
                  <a:lnTo>
                    <a:pt x="706718" y="306943"/>
                  </a:lnTo>
                  <a:lnTo>
                    <a:pt x="744419" y="334135"/>
                  </a:lnTo>
                  <a:lnTo>
                    <a:pt x="783931" y="357964"/>
                  </a:lnTo>
                  <a:lnTo>
                    <a:pt x="824944" y="378131"/>
                  </a:lnTo>
                  <a:lnTo>
                    <a:pt x="867149" y="394337"/>
                  </a:lnTo>
                  <a:lnTo>
                    <a:pt x="910235" y="406282"/>
                  </a:lnTo>
                  <a:lnTo>
                    <a:pt x="953893" y="413669"/>
                  </a:lnTo>
                  <a:lnTo>
                    <a:pt x="965529" y="414339"/>
                  </a:lnTo>
                </a:path>
                <a:path w="965834" h="916305">
                  <a:moveTo>
                    <a:pt x="965529" y="418056"/>
                  </a:moveTo>
                  <a:lnTo>
                    <a:pt x="910235" y="426112"/>
                  </a:lnTo>
                  <a:lnTo>
                    <a:pt x="867149" y="438054"/>
                  </a:lnTo>
                  <a:lnTo>
                    <a:pt x="824944" y="454255"/>
                  </a:lnTo>
                  <a:lnTo>
                    <a:pt x="783931" y="474412"/>
                  </a:lnTo>
                  <a:lnTo>
                    <a:pt x="744419" y="498228"/>
                  </a:lnTo>
                  <a:lnTo>
                    <a:pt x="706718" y="525401"/>
                  </a:lnTo>
                  <a:lnTo>
                    <a:pt x="671138" y="555632"/>
                  </a:lnTo>
                  <a:lnTo>
                    <a:pt x="637988" y="588622"/>
                  </a:lnTo>
                  <a:lnTo>
                    <a:pt x="607578" y="624070"/>
                  </a:lnTo>
                  <a:lnTo>
                    <a:pt x="580217" y="661676"/>
                  </a:lnTo>
                  <a:lnTo>
                    <a:pt x="556217" y="701141"/>
                  </a:lnTo>
                  <a:lnTo>
                    <a:pt x="535885" y="742165"/>
                  </a:lnTo>
                  <a:lnTo>
                    <a:pt x="519533" y="784447"/>
                  </a:lnTo>
                  <a:lnTo>
                    <a:pt x="507469" y="827689"/>
                  </a:lnTo>
                  <a:lnTo>
                    <a:pt x="500003" y="871590"/>
                  </a:lnTo>
                  <a:lnTo>
                    <a:pt x="497446" y="915851"/>
                  </a:lnTo>
                </a:path>
              </a:pathLst>
            </a:custGeom>
            <a:ln w="18718">
              <a:solidFill>
                <a:srgbClr val="36D6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5">
              <a:extLst>
                <a:ext uri="{FF2B5EF4-FFF2-40B4-BE49-F238E27FC236}">
                  <a16:creationId xmlns:a16="http://schemas.microsoft.com/office/drawing/2014/main" id="{4C0D454B-F14E-5EC3-50A1-E7C58740C774}"/>
                </a:ext>
              </a:extLst>
            </p:cNvPr>
            <p:cNvSpPr/>
            <p:nvPr/>
          </p:nvSpPr>
          <p:spPr>
            <a:xfrm>
              <a:off x="17322419" y="840930"/>
              <a:ext cx="965835" cy="1000125"/>
            </a:xfrm>
            <a:custGeom>
              <a:avLst/>
              <a:gdLst/>
              <a:ahLst/>
              <a:cxnLst/>
              <a:rect l="l" t="t" r="r" b="b"/>
              <a:pathLst>
                <a:path w="965834" h="1000125">
                  <a:moveTo>
                    <a:pt x="497586" y="0"/>
                  </a:moveTo>
                  <a:lnTo>
                    <a:pt x="495050" y="44382"/>
                  </a:lnTo>
                  <a:lnTo>
                    <a:pt x="487646" y="88390"/>
                  </a:lnTo>
                  <a:lnTo>
                    <a:pt x="475680" y="131726"/>
                  </a:lnTo>
                  <a:lnTo>
                    <a:pt x="459456" y="174089"/>
                  </a:lnTo>
                  <a:lnTo>
                    <a:pt x="439280" y="215183"/>
                  </a:lnTo>
                  <a:lnTo>
                    <a:pt x="415457" y="254706"/>
                  </a:lnTo>
                  <a:lnTo>
                    <a:pt x="388292" y="292362"/>
                  </a:lnTo>
                  <a:lnTo>
                    <a:pt x="358091" y="327849"/>
                  </a:lnTo>
                  <a:lnTo>
                    <a:pt x="325158" y="360871"/>
                  </a:lnTo>
                  <a:lnTo>
                    <a:pt x="289800" y="391127"/>
                  </a:lnTo>
                  <a:lnTo>
                    <a:pt x="252320" y="418319"/>
                  </a:lnTo>
                  <a:lnTo>
                    <a:pt x="213025" y="442147"/>
                  </a:lnTo>
                  <a:lnTo>
                    <a:pt x="172220" y="462314"/>
                  </a:lnTo>
                  <a:lnTo>
                    <a:pt x="130209" y="478519"/>
                  </a:lnTo>
                  <a:lnTo>
                    <a:pt x="87299" y="490464"/>
                  </a:lnTo>
                  <a:lnTo>
                    <a:pt x="43794" y="497851"/>
                  </a:lnTo>
                  <a:lnTo>
                    <a:pt x="0" y="500380"/>
                  </a:lnTo>
                  <a:lnTo>
                    <a:pt x="43794" y="502908"/>
                  </a:lnTo>
                  <a:lnTo>
                    <a:pt x="87299" y="510294"/>
                  </a:lnTo>
                  <a:lnTo>
                    <a:pt x="130209" y="522237"/>
                  </a:lnTo>
                  <a:lnTo>
                    <a:pt x="172220" y="538438"/>
                  </a:lnTo>
                  <a:lnTo>
                    <a:pt x="213025" y="558596"/>
                  </a:lnTo>
                  <a:lnTo>
                    <a:pt x="252320" y="582412"/>
                  </a:lnTo>
                  <a:lnTo>
                    <a:pt x="289800" y="609586"/>
                  </a:lnTo>
                  <a:lnTo>
                    <a:pt x="325158" y="639819"/>
                  </a:lnTo>
                  <a:lnTo>
                    <a:pt x="358091" y="672809"/>
                  </a:lnTo>
                  <a:lnTo>
                    <a:pt x="388292" y="708258"/>
                  </a:lnTo>
                  <a:lnTo>
                    <a:pt x="415457" y="745866"/>
                  </a:lnTo>
                  <a:lnTo>
                    <a:pt x="439280" y="785332"/>
                  </a:lnTo>
                  <a:lnTo>
                    <a:pt x="459456" y="826357"/>
                  </a:lnTo>
                  <a:lnTo>
                    <a:pt x="475680" y="868641"/>
                  </a:lnTo>
                  <a:lnTo>
                    <a:pt x="487646" y="911884"/>
                  </a:lnTo>
                  <a:lnTo>
                    <a:pt x="495050" y="955786"/>
                  </a:lnTo>
                  <a:lnTo>
                    <a:pt x="497586" y="1000048"/>
                  </a:lnTo>
                  <a:lnTo>
                    <a:pt x="500142" y="955786"/>
                  </a:lnTo>
                  <a:lnTo>
                    <a:pt x="507604" y="911884"/>
                  </a:lnTo>
                  <a:lnTo>
                    <a:pt x="519662" y="868641"/>
                  </a:lnTo>
                  <a:lnTo>
                    <a:pt x="536008" y="826357"/>
                  </a:lnTo>
                  <a:lnTo>
                    <a:pt x="556331" y="785332"/>
                  </a:lnTo>
                  <a:lnTo>
                    <a:pt x="580323" y="745866"/>
                  </a:lnTo>
                  <a:lnTo>
                    <a:pt x="607673" y="708258"/>
                  </a:lnTo>
                  <a:lnTo>
                    <a:pt x="638073" y="672809"/>
                  </a:lnTo>
                  <a:lnTo>
                    <a:pt x="671212" y="639819"/>
                  </a:lnTo>
                  <a:lnTo>
                    <a:pt x="706783" y="609586"/>
                  </a:lnTo>
                  <a:lnTo>
                    <a:pt x="744474" y="582412"/>
                  </a:lnTo>
                  <a:lnTo>
                    <a:pt x="783977" y="558596"/>
                  </a:lnTo>
                  <a:lnTo>
                    <a:pt x="824983" y="538438"/>
                  </a:lnTo>
                  <a:lnTo>
                    <a:pt x="867181" y="522237"/>
                  </a:lnTo>
                  <a:lnTo>
                    <a:pt x="910263" y="510294"/>
                  </a:lnTo>
                  <a:lnTo>
                    <a:pt x="953918" y="502908"/>
                  </a:lnTo>
                  <a:lnTo>
                    <a:pt x="965601" y="502236"/>
                  </a:lnTo>
                  <a:lnTo>
                    <a:pt x="965601" y="498524"/>
                  </a:lnTo>
                  <a:lnTo>
                    <a:pt x="953918" y="497851"/>
                  </a:lnTo>
                  <a:lnTo>
                    <a:pt x="910263" y="490464"/>
                  </a:lnTo>
                  <a:lnTo>
                    <a:pt x="867181" y="478519"/>
                  </a:lnTo>
                  <a:lnTo>
                    <a:pt x="824983" y="462314"/>
                  </a:lnTo>
                  <a:lnTo>
                    <a:pt x="783977" y="442147"/>
                  </a:lnTo>
                  <a:lnTo>
                    <a:pt x="744474" y="418319"/>
                  </a:lnTo>
                  <a:lnTo>
                    <a:pt x="706783" y="391127"/>
                  </a:lnTo>
                  <a:lnTo>
                    <a:pt x="671212" y="360871"/>
                  </a:lnTo>
                  <a:lnTo>
                    <a:pt x="638073" y="327849"/>
                  </a:lnTo>
                  <a:lnTo>
                    <a:pt x="607673" y="292362"/>
                  </a:lnTo>
                  <a:lnTo>
                    <a:pt x="580323" y="254706"/>
                  </a:lnTo>
                  <a:lnTo>
                    <a:pt x="556331" y="215183"/>
                  </a:lnTo>
                  <a:lnTo>
                    <a:pt x="536008" y="174089"/>
                  </a:lnTo>
                  <a:lnTo>
                    <a:pt x="519662" y="131726"/>
                  </a:lnTo>
                  <a:lnTo>
                    <a:pt x="507604" y="88390"/>
                  </a:lnTo>
                  <a:lnTo>
                    <a:pt x="500142" y="44382"/>
                  </a:lnTo>
                  <a:lnTo>
                    <a:pt x="497586" y="0"/>
                  </a:lnTo>
                  <a:close/>
                </a:path>
              </a:pathLst>
            </a:custGeom>
            <a:solidFill>
              <a:srgbClr val="36D6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6">
              <a:extLst>
                <a:ext uri="{FF2B5EF4-FFF2-40B4-BE49-F238E27FC236}">
                  <a16:creationId xmlns:a16="http://schemas.microsoft.com/office/drawing/2014/main" id="{A4FC50A6-950F-C5B2-1D96-E493C426B7BD}"/>
                </a:ext>
              </a:extLst>
            </p:cNvPr>
            <p:cNvSpPr/>
            <p:nvPr/>
          </p:nvSpPr>
          <p:spPr>
            <a:xfrm>
              <a:off x="17322493" y="840983"/>
              <a:ext cx="965835" cy="1000125"/>
            </a:xfrm>
            <a:custGeom>
              <a:avLst/>
              <a:gdLst/>
              <a:ahLst/>
              <a:cxnLst/>
              <a:rect l="l" t="t" r="r" b="b"/>
              <a:pathLst>
                <a:path w="965834" h="1000125">
                  <a:moveTo>
                    <a:pt x="497446" y="1000043"/>
                  </a:moveTo>
                  <a:lnTo>
                    <a:pt x="494912" y="955780"/>
                  </a:lnTo>
                  <a:lnTo>
                    <a:pt x="487512" y="911877"/>
                  </a:lnTo>
                  <a:lnTo>
                    <a:pt x="475551" y="868634"/>
                  </a:lnTo>
                  <a:lnTo>
                    <a:pt x="459335" y="826350"/>
                  </a:lnTo>
                  <a:lnTo>
                    <a:pt x="439169" y="785325"/>
                  </a:lnTo>
                  <a:lnTo>
                    <a:pt x="415356" y="745859"/>
                  </a:lnTo>
                  <a:lnTo>
                    <a:pt x="388202" y="708251"/>
                  </a:lnTo>
                  <a:lnTo>
                    <a:pt x="358013" y="672803"/>
                  </a:lnTo>
                  <a:lnTo>
                    <a:pt x="325092" y="639813"/>
                  </a:lnTo>
                  <a:lnTo>
                    <a:pt x="289746" y="609581"/>
                  </a:lnTo>
                  <a:lnTo>
                    <a:pt x="252278" y="582408"/>
                  </a:lnTo>
                  <a:lnTo>
                    <a:pt x="212993" y="558592"/>
                  </a:lnTo>
                  <a:lnTo>
                    <a:pt x="172198" y="538434"/>
                  </a:lnTo>
                  <a:lnTo>
                    <a:pt x="130196" y="522234"/>
                  </a:lnTo>
                  <a:lnTo>
                    <a:pt x="87292" y="510291"/>
                  </a:lnTo>
                  <a:lnTo>
                    <a:pt x="43792" y="502905"/>
                  </a:lnTo>
                  <a:lnTo>
                    <a:pt x="0" y="500377"/>
                  </a:lnTo>
                  <a:lnTo>
                    <a:pt x="43792" y="497848"/>
                  </a:lnTo>
                  <a:lnTo>
                    <a:pt x="87292" y="490462"/>
                  </a:lnTo>
                  <a:lnTo>
                    <a:pt x="130196" y="478516"/>
                  </a:lnTo>
                  <a:lnTo>
                    <a:pt x="172198" y="462310"/>
                  </a:lnTo>
                  <a:lnTo>
                    <a:pt x="212993" y="442144"/>
                  </a:lnTo>
                  <a:lnTo>
                    <a:pt x="252278" y="418315"/>
                  </a:lnTo>
                  <a:lnTo>
                    <a:pt x="289746" y="391123"/>
                  </a:lnTo>
                  <a:lnTo>
                    <a:pt x="325092" y="360867"/>
                  </a:lnTo>
                  <a:lnTo>
                    <a:pt x="358013" y="327845"/>
                  </a:lnTo>
                  <a:lnTo>
                    <a:pt x="388202" y="292357"/>
                  </a:lnTo>
                  <a:lnTo>
                    <a:pt x="415356" y="254702"/>
                  </a:lnTo>
                  <a:lnTo>
                    <a:pt x="439169" y="215179"/>
                  </a:lnTo>
                  <a:lnTo>
                    <a:pt x="459335" y="174086"/>
                  </a:lnTo>
                  <a:lnTo>
                    <a:pt x="475551" y="131723"/>
                  </a:lnTo>
                  <a:lnTo>
                    <a:pt x="487512" y="88388"/>
                  </a:lnTo>
                  <a:lnTo>
                    <a:pt x="494912" y="44380"/>
                  </a:lnTo>
                  <a:lnTo>
                    <a:pt x="497446" y="0"/>
                  </a:lnTo>
                  <a:lnTo>
                    <a:pt x="500003" y="44380"/>
                  </a:lnTo>
                  <a:lnTo>
                    <a:pt x="507469" y="88388"/>
                  </a:lnTo>
                  <a:lnTo>
                    <a:pt x="519533" y="131723"/>
                  </a:lnTo>
                  <a:lnTo>
                    <a:pt x="535885" y="174086"/>
                  </a:lnTo>
                  <a:lnTo>
                    <a:pt x="556217" y="215179"/>
                  </a:lnTo>
                  <a:lnTo>
                    <a:pt x="580217" y="254702"/>
                  </a:lnTo>
                  <a:lnTo>
                    <a:pt x="607578" y="292357"/>
                  </a:lnTo>
                  <a:lnTo>
                    <a:pt x="637988" y="327845"/>
                  </a:lnTo>
                  <a:lnTo>
                    <a:pt x="671138" y="360867"/>
                  </a:lnTo>
                  <a:lnTo>
                    <a:pt x="706718" y="391123"/>
                  </a:lnTo>
                  <a:lnTo>
                    <a:pt x="744419" y="418315"/>
                  </a:lnTo>
                  <a:lnTo>
                    <a:pt x="783931" y="442144"/>
                  </a:lnTo>
                  <a:lnTo>
                    <a:pt x="824944" y="462310"/>
                  </a:lnTo>
                  <a:lnTo>
                    <a:pt x="867149" y="478516"/>
                  </a:lnTo>
                  <a:lnTo>
                    <a:pt x="910235" y="490462"/>
                  </a:lnTo>
                  <a:lnTo>
                    <a:pt x="953893" y="497848"/>
                  </a:lnTo>
                  <a:lnTo>
                    <a:pt x="965529" y="498518"/>
                  </a:lnTo>
                </a:path>
                <a:path w="965834" h="1000125">
                  <a:moveTo>
                    <a:pt x="965529" y="502235"/>
                  </a:moveTo>
                  <a:lnTo>
                    <a:pt x="910235" y="510291"/>
                  </a:lnTo>
                  <a:lnTo>
                    <a:pt x="867149" y="522234"/>
                  </a:lnTo>
                  <a:lnTo>
                    <a:pt x="824944" y="538434"/>
                  </a:lnTo>
                  <a:lnTo>
                    <a:pt x="783931" y="558592"/>
                  </a:lnTo>
                  <a:lnTo>
                    <a:pt x="744419" y="582408"/>
                  </a:lnTo>
                  <a:lnTo>
                    <a:pt x="706718" y="609581"/>
                  </a:lnTo>
                  <a:lnTo>
                    <a:pt x="671138" y="639813"/>
                  </a:lnTo>
                  <a:lnTo>
                    <a:pt x="637988" y="672803"/>
                  </a:lnTo>
                  <a:lnTo>
                    <a:pt x="607578" y="708251"/>
                  </a:lnTo>
                  <a:lnTo>
                    <a:pt x="580217" y="745859"/>
                  </a:lnTo>
                  <a:lnTo>
                    <a:pt x="556217" y="785325"/>
                  </a:lnTo>
                  <a:lnTo>
                    <a:pt x="535885" y="826350"/>
                  </a:lnTo>
                  <a:lnTo>
                    <a:pt x="519533" y="868634"/>
                  </a:lnTo>
                  <a:lnTo>
                    <a:pt x="507469" y="911877"/>
                  </a:lnTo>
                  <a:lnTo>
                    <a:pt x="500003" y="955780"/>
                  </a:lnTo>
                  <a:lnTo>
                    <a:pt x="497446" y="1000043"/>
                  </a:lnTo>
                </a:path>
              </a:pathLst>
            </a:custGeom>
            <a:ln w="18718">
              <a:solidFill>
                <a:srgbClr val="36D6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7">
              <a:extLst>
                <a:ext uri="{FF2B5EF4-FFF2-40B4-BE49-F238E27FC236}">
                  <a16:creationId xmlns:a16="http://schemas.microsoft.com/office/drawing/2014/main" id="{B05C192E-3A0F-97B8-9A35-B8651E19C2F4}"/>
                </a:ext>
              </a:extLst>
            </p:cNvPr>
            <p:cNvSpPr/>
            <p:nvPr/>
          </p:nvSpPr>
          <p:spPr>
            <a:xfrm>
              <a:off x="17297220" y="0"/>
              <a:ext cx="991235" cy="1841500"/>
            </a:xfrm>
            <a:custGeom>
              <a:avLst/>
              <a:gdLst/>
              <a:ahLst/>
              <a:cxnLst/>
              <a:rect l="l" t="t" r="r" b="b"/>
              <a:pathLst>
                <a:path w="991234" h="1841500">
                  <a:moveTo>
                    <a:pt x="990801" y="1841026"/>
                  </a:moveTo>
                  <a:lnTo>
                    <a:pt x="0" y="1841026"/>
                  </a:lnTo>
                  <a:lnTo>
                    <a:pt x="0" y="0"/>
                  </a:lnTo>
                </a:path>
              </a:pathLst>
            </a:custGeom>
            <a:ln w="38157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8">
            <a:extLst>
              <a:ext uri="{FF2B5EF4-FFF2-40B4-BE49-F238E27FC236}">
                <a16:creationId xmlns:a16="http://schemas.microsoft.com/office/drawing/2014/main" id="{FB42204F-0E69-0484-3151-72C893658146}"/>
              </a:ext>
            </a:extLst>
          </p:cNvPr>
          <p:cNvGrpSpPr/>
          <p:nvPr userDrawn="1"/>
        </p:nvGrpSpPr>
        <p:grpSpPr>
          <a:xfrm>
            <a:off x="281660" y="1832278"/>
            <a:ext cx="459740" cy="459740"/>
            <a:chOff x="17591764" y="2317642"/>
            <a:chExt cx="459740" cy="459740"/>
          </a:xfrm>
        </p:grpSpPr>
        <p:sp>
          <p:nvSpPr>
            <p:cNvPr id="15" name="object 9">
              <a:extLst>
                <a:ext uri="{FF2B5EF4-FFF2-40B4-BE49-F238E27FC236}">
                  <a16:creationId xmlns:a16="http://schemas.microsoft.com/office/drawing/2014/main" id="{D16A7171-D511-C95C-D607-BB16EBF9A30D}"/>
                </a:ext>
              </a:extLst>
            </p:cNvPr>
            <p:cNvSpPr/>
            <p:nvPr/>
          </p:nvSpPr>
          <p:spPr>
            <a:xfrm>
              <a:off x="17601057" y="2326970"/>
              <a:ext cx="440690" cy="440690"/>
            </a:xfrm>
            <a:custGeom>
              <a:avLst/>
              <a:gdLst/>
              <a:ahLst/>
              <a:cxnLst/>
              <a:rect l="l" t="t" r="r" b="b"/>
              <a:pathLst>
                <a:path w="440690" h="440689">
                  <a:moveTo>
                    <a:pt x="231902" y="0"/>
                  </a:moveTo>
                  <a:lnTo>
                    <a:pt x="208788" y="0"/>
                  </a:lnTo>
                  <a:lnTo>
                    <a:pt x="185801" y="2870"/>
                  </a:lnTo>
                  <a:lnTo>
                    <a:pt x="141097" y="14401"/>
                  </a:lnTo>
                  <a:lnTo>
                    <a:pt x="110236" y="29514"/>
                  </a:lnTo>
                  <a:lnTo>
                    <a:pt x="100076" y="35267"/>
                  </a:lnTo>
                  <a:lnTo>
                    <a:pt x="64770" y="64795"/>
                  </a:lnTo>
                  <a:lnTo>
                    <a:pt x="35306" y="100076"/>
                  </a:lnTo>
                  <a:lnTo>
                    <a:pt x="29591" y="110147"/>
                  </a:lnTo>
                  <a:lnTo>
                    <a:pt x="23749" y="120230"/>
                  </a:lnTo>
                  <a:lnTo>
                    <a:pt x="7239" y="163423"/>
                  </a:lnTo>
                  <a:lnTo>
                    <a:pt x="1524" y="197269"/>
                  </a:lnTo>
                  <a:lnTo>
                    <a:pt x="0" y="208788"/>
                  </a:lnTo>
                  <a:lnTo>
                    <a:pt x="0" y="220306"/>
                  </a:lnTo>
                  <a:lnTo>
                    <a:pt x="0" y="231825"/>
                  </a:lnTo>
                  <a:lnTo>
                    <a:pt x="1524" y="243344"/>
                  </a:lnTo>
                  <a:lnTo>
                    <a:pt x="10795" y="287985"/>
                  </a:lnTo>
                  <a:lnTo>
                    <a:pt x="29591" y="330466"/>
                  </a:lnTo>
                  <a:lnTo>
                    <a:pt x="56896" y="367182"/>
                  </a:lnTo>
                  <a:lnTo>
                    <a:pt x="82169" y="390944"/>
                  </a:lnTo>
                  <a:lnTo>
                    <a:pt x="90805" y="398145"/>
                  </a:lnTo>
                  <a:lnTo>
                    <a:pt x="131064" y="421182"/>
                  </a:lnTo>
                  <a:lnTo>
                    <a:pt x="175006" y="434860"/>
                  </a:lnTo>
                  <a:lnTo>
                    <a:pt x="185801" y="437019"/>
                  </a:lnTo>
                  <a:lnTo>
                    <a:pt x="208788" y="439902"/>
                  </a:lnTo>
                  <a:lnTo>
                    <a:pt x="220345" y="439902"/>
                  </a:lnTo>
                  <a:lnTo>
                    <a:pt x="220345" y="440626"/>
                  </a:lnTo>
                  <a:lnTo>
                    <a:pt x="231902" y="440626"/>
                  </a:lnTo>
                  <a:lnTo>
                    <a:pt x="243332" y="439178"/>
                  </a:lnTo>
                  <a:lnTo>
                    <a:pt x="254889" y="437743"/>
                  </a:lnTo>
                  <a:lnTo>
                    <a:pt x="309626" y="421182"/>
                  </a:lnTo>
                  <a:lnTo>
                    <a:pt x="349250" y="398145"/>
                  </a:lnTo>
                  <a:lnTo>
                    <a:pt x="383794" y="367182"/>
                  </a:lnTo>
                  <a:lnTo>
                    <a:pt x="390906" y="358546"/>
                  </a:lnTo>
                  <a:lnTo>
                    <a:pt x="398145" y="349910"/>
                  </a:lnTo>
                  <a:lnTo>
                    <a:pt x="421259" y="309587"/>
                  </a:lnTo>
                  <a:lnTo>
                    <a:pt x="434848" y="265671"/>
                  </a:lnTo>
                  <a:lnTo>
                    <a:pt x="437007" y="254863"/>
                  </a:lnTo>
                  <a:lnTo>
                    <a:pt x="438531" y="243344"/>
                  </a:lnTo>
                  <a:lnTo>
                    <a:pt x="439928" y="231825"/>
                  </a:lnTo>
                  <a:lnTo>
                    <a:pt x="439928" y="220306"/>
                  </a:lnTo>
                  <a:lnTo>
                    <a:pt x="440690" y="220306"/>
                  </a:lnTo>
                  <a:lnTo>
                    <a:pt x="440690" y="208788"/>
                  </a:lnTo>
                  <a:lnTo>
                    <a:pt x="439166" y="197269"/>
                  </a:lnTo>
                  <a:lnTo>
                    <a:pt x="437769" y="185750"/>
                  </a:lnTo>
                  <a:lnTo>
                    <a:pt x="426212" y="141109"/>
                  </a:lnTo>
                  <a:lnTo>
                    <a:pt x="411099" y="110147"/>
                  </a:lnTo>
                  <a:lnTo>
                    <a:pt x="405384" y="100076"/>
                  </a:lnTo>
                  <a:lnTo>
                    <a:pt x="398907" y="90716"/>
                  </a:lnTo>
                  <a:lnTo>
                    <a:pt x="391668" y="81356"/>
                  </a:lnTo>
                  <a:lnTo>
                    <a:pt x="383794" y="72707"/>
                  </a:lnTo>
                  <a:lnTo>
                    <a:pt x="375793" y="64795"/>
                  </a:lnTo>
                  <a:lnTo>
                    <a:pt x="367919" y="56870"/>
                  </a:lnTo>
                  <a:lnTo>
                    <a:pt x="359283" y="48958"/>
                  </a:lnTo>
                  <a:lnTo>
                    <a:pt x="349885" y="41757"/>
                  </a:lnTo>
                  <a:lnTo>
                    <a:pt x="340614" y="35267"/>
                  </a:lnTo>
                  <a:lnTo>
                    <a:pt x="330454" y="29514"/>
                  </a:lnTo>
                  <a:lnTo>
                    <a:pt x="320421" y="23749"/>
                  </a:lnTo>
                  <a:lnTo>
                    <a:pt x="277241" y="7188"/>
                  </a:lnTo>
                  <a:lnTo>
                    <a:pt x="254889" y="2870"/>
                  </a:lnTo>
                  <a:lnTo>
                    <a:pt x="231902" y="0"/>
                  </a:lnTo>
                  <a:close/>
                </a:path>
              </a:pathLst>
            </a:custGeom>
            <a:solidFill>
              <a:srgbClr val="9595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0">
              <a:extLst>
                <a:ext uri="{FF2B5EF4-FFF2-40B4-BE49-F238E27FC236}">
                  <a16:creationId xmlns:a16="http://schemas.microsoft.com/office/drawing/2014/main" id="{7C3E99D7-0146-8A83-8409-91311B4FCBB2}"/>
                </a:ext>
              </a:extLst>
            </p:cNvPr>
            <p:cNvSpPr/>
            <p:nvPr/>
          </p:nvSpPr>
          <p:spPr>
            <a:xfrm>
              <a:off x="17601124" y="2327001"/>
              <a:ext cx="440690" cy="440690"/>
            </a:xfrm>
            <a:custGeom>
              <a:avLst/>
              <a:gdLst/>
              <a:ahLst/>
              <a:cxnLst/>
              <a:rect l="l" t="t" r="r" b="b"/>
              <a:pathLst>
                <a:path w="440690" h="440689">
                  <a:moveTo>
                    <a:pt x="0" y="220311"/>
                  </a:moveTo>
                  <a:lnTo>
                    <a:pt x="0" y="208792"/>
                  </a:lnTo>
                  <a:lnTo>
                    <a:pt x="1396" y="197273"/>
                  </a:lnTo>
                  <a:lnTo>
                    <a:pt x="2793" y="185753"/>
                  </a:lnTo>
                  <a:lnTo>
                    <a:pt x="14350" y="141112"/>
                  </a:lnTo>
                  <a:lnTo>
                    <a:pt x="35305" y="100077"/>
                  </a:lnTo>
                  <a:lnTo>
                    <a:pt x="64768" y="64796"/>
                  </a:lnTo>
                  <a:lnTo>
                    <a:pt x="100073" y="35281"/>
                  </a:lnTo>
                  <a:lnTo>
                    <a:pt x="141093" y="14402"/>
                  </a:lnTo>
                  <a:lnTo>
                    <a:pt x="185669" y="2882"/>
                  </a:lnTo>
                  <a:lnTo>
                    <a:pt x="197226" y="1447"/>
                  </a:lnTo>
                  <a:lnTo>
                    <a:pt x="208782" y="0"/>
                  </a:lnTo>
                  <a:lnTo>
                    <a:pt x="220212" y="0"/>
                  </a:lnTo>
                  <a:lnTo>
                    <a:pt x="231769" y="0"/>
                  </a:lnTo>
                  <a:lnTo>
                    <a:pt x="243325" y="1447"/>
                  </a:lnTo>
                  <a:lnTo>
                    <a:pt x="288663" y="10807"/>
                  </a:lnTo>
                  <a:lnTo>
                    <a:pt x="330445" y="29515"/>
                  </a:lnTo>
                  <a:lnTo>
                    <a:pt x="367909" y="56884"/>
                  </a:lnTo>
                  <a:lnTo>
                    <a:pt x="398770" y="90717"/>
                  </a:lnTo>
                  <a:lnTo>
                    <a:pt x="421883" y="131041"/>
                  </a:lnTo>
                  <a:lnTo>
                    <a:pt x="435472" y="174234"/>
                  </a:lnTo>
                  <a:lnTo>
                    <a:pt x="440551" y="208792"/>
                  </a:lnTo>
                  <a:lnTo>
                    <a:pt x="440551" y="220311"/>
                  </a:lnTo>
                  <a:lnTo>
                    <a:pt x="439789" y="220311"/>
                  </a:lnTo>
                  <a:lnTo>
                    <a:pt x="439789" y="231830"/>
                  </a:lnTo>
                  <a:lnTo>
                    <a:pt x="438393" y="243362"/>
                  </a:lnTo>
                  <a:lnTo>
                    <a:pt x="436996" y="254881"/>
                  </a:lnTo>
                  <a:lnTo>
                    <a:pt x="434837" y="265676"/>
                  </a:lnTo>
                  <a:lnTo>
                    <a:pt x="432678" y="277195"/>
                  </a:lnTo>
                  <a:lnTo>
                    <a:pt x="428995" y="287990"/>
                  </a:lnTo>
                  <a:lnTo>
                    <a:pt x="425439" y="298798"/>
                  </a:lnTo>
                  <a:lnTo>
                    <a:pt x="421121" y="309594"/>
                  </a:lnTo>
                  <a:lnTo>
                    <a:pt x="398135" y="349917"/>
                  </a:lnTo>
                  <a:lnTo>
                    <a:pt x="390896" y="358553"/>
                  </a:lnTo>
                  <a:lnTo>
                    <a:pt x="383657" y="367189"/>
                  </a:lnTo>
                  <a:lnTo>
                    <a:pt x="349114" y="398140"/>
                  </a:lnTo>
                  <a:lnTo>
                    <a:pt x="339716" y="404630"/>
                  </a:lnTo>
                  <a:lnTo>
                    <a:pt x="330445" y="411107"/>
                  </a:lnTo>
                  <a:lnTo>
                    <a:pt x="287901" y="429827"/>
                  </a:lnTo>
                  <a:lnTo>
                    <a:pt x="243325" y="439187"/>
                  </a:lnTo>
                  <a:lnTo>
                    <a:pt x="231769" y="440622"/>
                  </a:lnTo>
                  <a:lnTo>
                    <a:pt x="220212" y="440622"/>
                  </a:lnTo>
                  <a:lnTo>
                    <a:pt x="220212" y="439911"/>
                  </a:lnTo>
                  <a:lnTo>
                    <a:pt x="208782" y="439911"/>
                  </a:lnTo>
                  <a:lnTo>
                    <a:pt x="197226" y="438463"/>
                  </a:lnTo>
                  <a:lnTo>
                    <a:pt x="185669" y="437028"/>
                  </a:lnTo>
                  <a:lnTo>
                    <a:pt x="174874" y="434869"/>
                  </a:lnTo>
                  <a:lnTo>
                    <a:pt x="163444" y="432710"/>
                  </a:lnTo>
                  <a:lnTo>
                    <a:pt x="152650" y="429103"/>
                  </a:lnTo>
                  <a:lnTo>
                    <a:pt x="141855" y="425509"/>
                  </a:lnTo>
                  <a:lnTo>
                    <a:pt x="100708" y="404630"/>
                  </a:lnTo>
                  <a:lnTo>
                    <a:pt x="64768" y="375825"/>
                  </a:lnTo>
                  <a:lnTo>
                    <a:pt x="35940" y="339833"/>
                  </a:lnTo>
                  <a:lnTo>
                    <a:pt x="15112" y="298798"/>
                  </a:lnTo>
                  <a:lnTo>
                    <a:pt x="2793" y="254881"/>
                  </a:lnTo>
                  <a:lnTo>
                    <a:pt x="0" y="231830"/>
                  </a:lnTo>
                  <a:lnTo>
                    <a:pt x="0" y="220311"/>
                  </a:lnTo>
                  <a:close/>
                </a:path>
              </a:pathLst>
            </a:custGeom>
            <a:ln w="18718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" name="object 14">
            <a:extLst>
              <a:ext uri="{FF2B5EF4-FFF2-40B4-BE49-F238E27FC236}">
                <a16:creationId xmlns:a16="http://schemas.microsoft.com/office/drawing/2014/main" id="{BF7933A9-3B5B-5471-08BD-152F02EFD2A9}"/>
              </a:ext>
            </a:extLst>
          </p:cNvPr>
          <p:cNvGrpSpPr/>
          <p:nvPr userDrawn="1"/>
        </p:nvGrpSpPr>
        <p:grpSpPr>
          <a:xfrm>
            <a:off x="660834" y="581660"/>
            <a:ext cx="671195" cy="669290"/>
            <a:chOff x="328317" y="742289"/>
            <a:chExt cx="671195" cy="669290"/>
          </a:xfrm>
        </p:grpSpPr>
        <p:sp>
          <p:nvSpPr>
            <p:cNvPr id="18" name="object 15">
              <a:extLst>
                <a:ext uri="{FF2B5EF4-FFF2-40B4-BE49-F238E27FC236}">
                  <a16:creationId xmlns:a16="http://schemas.microsoft.com/office/drawing/2014/main" id="{3763A62A-6B35-5C80-E42A-23E2DD112D0C}"/>
                </a:ext>
              </a:extLst>
            </p:cNvPr>
            <p:cNvSpPr/>
            <p:nvPr/>
          </p:nvSpPr>
          <p:spPr>
            <a:xfrm>
              <a:off x="337676" y="751675"/>
              <a:ext cx="652780" cy="650240"/>
            </a:xfrm>
            <a:custGeom>
              <a:avLst/>
              <a:gdLst/>
              <a:ahLst/>
              <a:cxnLst/>
              <a:rect l="l" t="t" r="r" b="b"/>
              <a:pathLst>
                <a:path w="652780" h="650240">
                  <a:moveTo>
                    <a:pt x="326101" y="0"/>
                  </a:moveTo>
                  <a:lnTo>
                    <a:pt x="322189" y="44056"/>
                  </a:lnTo>
                  <a:lnTo>
                    <a:pt x="310940" y="87383"/>
                  </a:lnTo>
                  <a:lnTo>
                    <a:pt x="293084" y="129250"/>
                  </a:lnTo>
                  <a:lnTo>
                    <a:pt x="269352" y="168925"/>
                  </a:lnTo>
                  <a:lnTo>
                    <a:pt x="240472" y="205680"/>
                  </a:lnTo>
                  <a:lnTo>
                    <a:pt x="207176" y="238783"/>
                  </a:lnTo>
                  <a:lnTo>
                    <a:pt x="170193" y="267506"/>
                  </a:lnTo>
                  <a:lnTo>
                    <a:pt x="130254" y="291116"/>
                  </a:lnTo>
                  <a:lnTo>
                    <a:pt x="88089" y="308885"/>
                  </a:lnTo>
                  <a:lnTo>
                    <a:pt x="44427" y="320082"/>
                  </a:lnTo>
                  <a:lnTo>
                    <a:pt x="0" y="323977"/>
                  </a:lnTo>
                  <a:lnTo>
                    <a:pt x="44427" y="327905"/>
                  </a:lnTo>
                  <a:lnTo>
                    <a:pt x="88089" y="339198"/>
                  </a:lnTo>
                  <a:lnTo>
                    <a:pt x="130254" y="357116"/>
                  </a:lnTo>
                  <a:lnTo>
                    <a:pt x="170193" y="380917"/>
                  </a:lnTo>
                  <a:lnTo>
                    <a:pt x="207176" y="409863"/>
                  </a:lnTo>
                  <a:lnTo>
                    <a:pt x="240472" y="443213"/>
                  </a:lnTo>
                  <a:lnTo>
                    <a:pt x="269352" y="480227"/>
                  </a:lnTo>
                  <a:lnTo>
                    <a:pt x="293084" y="520165"/>
                  </a:lnTo>
                  <a:lnTo>
                    <a:pt x="310940" y="562288"/>
                  </a:lnTo>
                  <a:lnTo>
                    <a:pt x="322189" y="605854"/>
                  </a:lnTo>
                  <a:lnTo>
                    <a:pt x="326101" y="650125"/>
                  </a:lnTo>
                  <a:lnTo>
                    <a:pt x="329997" y="605854"/>
                  </a:lnTo>
                  <a:lnTo>
                    <a:pt x="341204" y="562288"/>
                  </a:lnTo>
                  <a:lnTo>
                    <a:pt x="359001" y="520165"/>
                  </a:lnTo>
                  <a:lnTo>
                    <a:pt x="382669" y="480227"/>
                  </a:lnTo>
                  <a:lnTo>
                    <a:pt x="411487" y="443213"/>
                  </a:lnTo>
                  <a:lnTo>
                    <a:pt x="444735" y="409863"/>
                  </a:lnTo>
                  <a:lnTo>
                    <a:pt x="481692" y="380917"/>
                  </a:lnTo>
                  <a:lnTo>
                    <a:pt x="521638" y="357116"/>
                  </a:lnTo>
                  <a:lnTo>
                    <a:pt x="563852" y="339198"/>
                  </a:lnTo>
                  <a:lnTo>
                    <a:pt x="607614" y="327905"/>
                  </a:lnTo>
                  <a:lnTo>
                    <a:pt x="652204" y="323977"/>
                  </a:lnTo>
                  <a:lnTo>
                    <a:pt x="607614" y="320082"/>
                  </a:lnTo>
                  <a:lnTo>
                    <a:pt x="563852" y="308885"/>
                  </a:lnTo>
                  <a:lnTo>
                    <a:pt x="521638" y="291116"/>
                  </a:lnTo>
                  <a:lnTo>
                    <a:pt x="481692" y="267506"/>
                  </a:lnTo>
                  <a:lnTo>
                    <a:pt x="444735" y="238783"/>
                  </a:lnTo>
                  <a:lnTo>
                    <a:pt x="411487" y="205680"/>
                  </a:lnTo>
                  <a:lnTo>
                    <a:pt x="382669" y="168925"/>
                  </a:lnTo>
                  <a:lnTo>
                    <a:pt x="359001" y="129250"/>
                  </a:lnTo>
                  <a:lnTo>
                    <a:pt x="341204" y="87383"/>
                  </a:lnTo>
                  <a:lnTo>
                    <a:pt x="329997" y="44056"/>
                  </a:lnTo>
                  <a:lnTo>
                    <a:pt x="326101" y="0"/>
                  </a:lnTo>
                  <a:close/>
                </a:path>
              </a:pathLst>
            </a:custGeom>
            <a:solidFill>
              <a:srgbClr val="36D6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6">
              <a:extLst>
                <a:ext uri="{FF2B5EF4-FFF2-40B4-BE49-F238E27FC236}">
                  <a16:creationId xmlns:a16="http://schemas.microsoft.com/office/drawing/2014/main" id="{C8D75159-1C0C-9FE4-9FF7-E7E1D6B37CC0}"/>
                </a:ext>
              </a:extLst>
            </p:cNvPr>
            <p:cNvSpPr/>
            <p:nvPr/>
          </p:nvSpPr>
          <p:spPr>
            <a:xfrm>
              <a:off x="337676" y="751648"/>
              <a:ext cx="652780" cy="650240"/>
            </a:xfrm>
            <a:custGeom>
              <a:avLst/>
              <a:gdLst/>
              <a:ahLst/>
              <a:cxnLst/>
              <a:rect l="l" t="t" r="r" b="b"/>
              <a:pathLst>
                <a:path w="652780" h="650240">
                  <a:moveTo>
                    <a:pt x="0" y="323983"/>
                  </a:moveTo>
                  <a:lnTo>
                    <a:pt x="44427" y="320088"/>
                  </a:lnTo>
                  <a:lnTo>
                    <a:pt x="88089" y="308891"/>
                  </a:lnTo>
                  <a:lnTo>
                    <a:pt x="130254" y="291121"/>
                  </a:lnTo>
                  <a:lnTo>
                    <a:pt x="170193" y="267510"/>
                  </a:lnTo>
                  <a:lnTo>
                    <a:pt x="207176" y="238786"/>
                  </a:lnTo>
                  <a:lnTo>
                    <a:pt x="240472" y="205682"/>
                  </a:lnTo>
                  <a:lnTo>
                    <a:pt x="269352" y="168926"/>
                  </a:lnTo>
                  <a:lnTo>
                    <a:pt x="293085" y="129249"/>
                  </a:lnTo>
                  <a:lnTo>
                    <a:pt x="310941" y="87383"/>
                  </a:lnTo>
                  <a:lnTo>
                    <a:pt x="322190" y="44056"/>
                  </a:lnTo>
                  <a:lnTo>
                    <a:pt x="326102" y="0"/>
                  </a:lnTo>
                  <a:lnTo>
                    <a:pt x="329997" y="44056"/>
                  </a:lnTo>
                  <a:lnTo>
                    <a:pt x="341204" y="87383"/>
                  </a:lnTo>
                  <a:lnTo>
                    <a:pt x="359002" y="129249"/>
                  </a:lnTo>
                  <a:lnTo>
                    <a:pt x="382670" y="168926"/>
                  </a:lnTo>
                  <a:lnTo>
                    <a:pt x="411488" y="205682"/>
                  </a:lnTo>
                  <a:lnTo>
                    <a:pt x="444735" y="238786"/>
                  </a:lnTo>
                  <a:lnTo>
                    <a:pt x="481692" y="267510"/>
                  </a:lnTo>
                  <a:lnTo>
                    <a:pt x="521638" y="291121"/>
                  </a:lnTo>
                  <a:lnTo>
                    <a:pt x="563852" y="308891"/>
                  </a:lnTo>
                  <a:lnTo>
                    <a:pt x="607614" y="320088"/>
                  </a:lnTo>
                  <a:lnTo>
                    <a:pt x="652204" y="323983"/>
                  </a:lnTo>
                  <a:lnTo>
                    <a:pt x="607614" y="327912"/>
                  </a:lnTo>
                  <a:lnTo>
                    <a:pt x="563852" y="339204"/>
                  </a:lnTo>
                  <a:lnTo>
                    <a:pt x="521638" y="357120"/>
                  </a:lnTo>
                  <a:lnTo>
                    <a:pt x="481692" y="380919"/>
                  </a:lnTo>
                  <a:lnTo>
                    <a:pt x="444735" y="409863"/>
                  </a:lnTo>
                  <a:lnTo>
                    <a:pt x="411488" y="443210"/>
                  </a:lnTo>
                  <a:lnTo>
                    <a:pt x="382670" y="480222"/>
                  </a:lnTo>
                  <a:lnTo>
                    <a:pt x="359002" y="520158"/>
                  </a:lnTo>
                  <a:lnTo>
                    <a:pt x="341204" y="562279"/>
                  </a:lnTo>
                  <a:lnTo>
                    <a:pt x="329997" y="605844"/>
                  </a:lnTo>
                  <a:lnTo>
                    <a:pt x="326102" y="650113"/>
                  </a:lnTo>
                  <a:lnTo>
                    <a:pt x="322190" y="605844"/>
                  </a:lnTo>
                  <a:lnTo>
                    <a:pt x="310941" y="562279"/>
                  </a:lnTo>
                  <a:lnTo>
                    <a:pt x="293085" y="520158"/>
                  </a:lnTo>
                  <a:lnTo>
                    <a:pt x="269352" y="480222"/>
                  </a:lnTo>
                  <a:lnTo>
                    <a:pt x="240472" y="443210"/>
                  </a:lnTo>
                  <a:lnTo>
                    <a:pt x="207176" y="409863"/>
                  </a:lnTo>
                  <a:lnTo>
                    <a:pt x="170193" y="380919"/>
                  </a:lnTo>
                  <a:lnTo>
                    <a:pt x="130254" y="357120"/>
                  </a:lnTo>
                  <a:lnTo>
                    <a:pt x="88089" y="339204"/>
                  </a:lnTo>
                  <a:lnTo>
                    <a:pt x="44427" y="327912"/>
                  </a:lnTo>
                  <a:lnTo>
                    <a:pt x="0" y="323983"/>
                  </a:lnTo>
                  <a:close/>
                </a:path>
              </a:pathLst>
            </a:custGeom>
            <a:ln w="18717">
              <a:solidFill>
                <a:srgbClr val="36D6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000" b="1" i="0">
                <a:solidFill>
                  <a:srgbClr val="36D63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5035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24860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  <p:grpSp>
        <p:nvGrpSpPr>
          <p:cNvPr id="8" name="object 2">
            <a:extLst>
              <a:ext uri="{FF2B5EF4-FFF2-40B4-BE49-F238E27FC236}">
                <a16:creationId xmlns:a16="http://schemas.microsoft.com/office/drawing/2014/main" id="{2FA83EB9-6E9C-CF0C-BA7A-E52DE85EFD1F}"/>
              </a:ext>
            </a:extLst>
          </p:cNvPr>
          <p:cNvGrpSpPr/>
          <p:nvPr userDrawn="1"/>
        </p:nvGrpSpPr>
        <p:grpSpPr>
          <a:xfrm>
            <a:off x="-38879" y="0"/>
            <a:ext cx="1029335" cy="1879600"/>
            <a:chOff x="17278142" y="0"/>
            <a:chExt cx="1029335" cy="1879600"/>
          </a:xfrm>
        </p:grpSpPr>
        <p:sp>
          <p:nvSpPr>
            <p:cNvPr id="9" name="object 3">
              <a:extLst>
                <a:ext uri="{FF2B5EF4-FFF2-40B4-BE49-F238E27FC236}">
                  <a16:creationId xmlns:a16="http://schemas.microsoft.com/office/drawing/2014/main" id="{42DE2D1C-ACD5-8FFE-B7B8-388321A7E6C2}"/>
                </a:ext>
              </a:extLst>
            </p:cNvPr>
            <p:cNvSpPr/>
            <p:nvPr/>
          </p:nvSpPr>
          <p:spPr>
            <a:xfrm>
              <a:off x="17322419" y="0"/>
              <a:ext cx="965835" cy="916305"/>
            </a:xfrm>
            <a:custGeom>
              <a:avLst/>
              <a:gdLst/>
              <a:ahLst/>
              <a:cxnLst/>
              <a:rect l="l" t="t" r="r" b="b"/>
              <a:pathLst>
                <a:path w="965834" h="916305">
                  <a:moveTo>
                    <a:pt x="506900" y="0"/>
                  </a:moveTo>
                  <a:lnTo>
                    <a:pt x="488344" y="0"/>
                  </a:lnTo>
                  <a:lnTo>
                    <a:pt x="487646" y="4150"/>
                  </a:lnTo>
                  <a:lnTo>
                    <a:pt x="475680" y="47486"/>
                  </a:lnTo>
                  <a:lnTo>
                    <a:pt x="459456" y="89850"/>
                  </a:lnTo>
                  <a:lnTo>
                    <a:pt x="439280" y="130943"/>
                  </a:lnTo>
                  <a:lnTo>
                    <a:pt x="415457" y="170467"/>
                  </a:lnTo>
                  <a:lnTo>
                    <a:pt x="388292" y="208122"/>
                  </a:lnTo>
                  <a:lnTo>
                    <a:pt x="358091" y="243609"/>
                  </a:lnTo>
                  <a:lnTo>
                    <a:pt x="325158" y="276631"/>
                  </a:lnTo>
                  <a:lnTo>
                    <a:pt x="289800" y="306887"/>
                  </a:lnTo>
                  <a:lnTo>
                    <a:pt x="252320" y="334079"/>
                  </a:lnTo>
                  <a:lnTo>
                    <a:pt x="213025" y="357907"/>
                  </a:lnTo>
                  <a:lnTo>
                    <a:pt x="172220" y="378074"/>
                  </a:lnTo>
                  <a:lnTo>
                    <a:pt x="130209" y="394279"/>
                  </a:lnTo>
                  <a:lnTo>
                    <a:pt x="87299" y="406225"/>
                  </a:lnTo>
                  <a:lnTo>
                    <a:pt x="43794" y="413611"/>
                  </a:lnTo>
                  <a:lnTo>
                    <a:pt x="0" y="416140"/>
                  </a:lnTo>
                  <a:lnTo>
                    <a:pt x="43794" y="418668"/>
                  </a:lnTo>
                  <a:lnTo>
                    <a:pt x="87299" y="426054"/>
                  </a:lnTo>
                  <a:lnTo>
                    <a:pt x="130209" y="437997"/>
                  </a:lnTo>
                  <a:lnTo>
                    <a:pt x="172220" y="454198"/>
                  </a:lnTo>
                  <a:lnTo>
                    <a:pt x="213025" y="474356"/>
                  </a:lnTo>
                  <a:lnTo>
                    <a:pt x="252320" y="498172"/>
                  </a:lnTo>
                  <a:lnTo>
                    <a:pt x="289800" y="525346"/>
                  </a:lnTo>
                  <a:lnTo>
                    <a:pt x="325158" y="555579"/>
                  </a:lnTo>
                  <a:lnTo>
                    <a:pt x="358091" y="588569"/>
                  </a:lnTo>
                  <a:lnTo>
                    <a:pt x="388292" y="624018"/>
                  </a:lnTo>
                  <a:lnTo>
                    <a:pt x="415457" y="661626"/>
                  </a:lnTo>
                  <a:lnTo>
                    <a:pt x="439280" y="701092"/>
                  </a:lnTo>
                  <a:lnTo>
                    <a:pt x="459456" y="742117"/>
                  </a:lnTo>
                  <a:lnTo>
                    <a:pt x="475680" y="784401"/>
                  </a:lnTo>
                  <a:lnTo>
                    <a:pt x="487646" y="827644"/>
                  </a:lnTo>
                  <a:lnTo>
                    <a:pt x="495050" y="871546"/>
                  </a:lnTo>
                  <a:lnTo>
                    <a:pt x="497586" y="915808"/>
                  </a:lnTo>
                  <a:lnTo>
                    <a:pt x="500142" y="871546"/>
                  </a:lnTo>
                  <a:lnTo>
                    <a:pt x="507604" y="827644"/>
                  </a:lnTo>
                  <a:lnTo>
                    <a:pt x="519662" y="784401"/>
                  </a:lnTo>
                  <a:lnTo>
                    <a:pt x="536008" y="742117"/>
                  </a:lnTo>
                  <a:lnTo>
                    <a:pt x="556331" y="701092"/>
                  </a:lnTo>
                  <a:lnTo>
                    <a:pt x="580323" y="661626"/>
                  </a:lnTo>
                  <a:lnTo>
                    <a:pt x="607673" y="624018"/>
                  </a:lnTo>
                  <a:lnTo>
                    <a:pt x="638073" y="588569"/>
                  </a:lnTo>
                  <a:lnTo>
                    <a:pt x="671212" y="555579"/>
                  </a:lnTo>
                  <a:lnTo>
                    <a:pt x="706783" y="525346"/>
                  </a:lnTo>
                  <a:lnTo>
                    <a:pt x="744474" y="498172"/>
                  </a:lnTo>
                  <a:lnTo>
                    <a:pt x="783977" y="474356"/>
                  </a:lnTo>
                  <a:lnTo>
                    <a:pt x="824983" y="454198"/>
                  </a:lnTo>
                  <a:lnTo>
                    <a:pt x="867181" y="437997"/>
                  </a:lnTo>
                  <a:lnTo>
                    <a:pt x="910263" y="426054"/>
                  </a:lnTo>
                  <a:lnTo>
                    <a:pt x="953918" y="418668"/>
                  </a:lnTo>
                  <a:lnTo>
                    <a:pt x="965601" y="417996"/>
                  </a:lnTo>
                  <a:lnTo>
                    <a:pt x="965601" y="414284"/>
                  </a:lnTo>
                  <a:lnTo>
                    <a:pt x="953918" y="413611"/>
                  </a:lnTo>
                  <a:lnTo>
                    <a:pt x="910263" y="406225"/>
                  </a:lnTo>
                  <a:lnTo>
                    <a:pt x="867181" y="394279"/>
                  </a:lnTo>
                  <a:lnTo>
                    <a:pt x="824983" y="378074"/>
                  </a:lnTo>
                  <a:lnTo>
                    <a:pt x="783977" y="357907"/>
                  </a:lnTo>
                  <a:lnTo>
                    <a:pt x="744474" y="334079"/>
                  </a:lnTo>
                  <a:lnTo>
                    <a:pt x="706783" y="306887"/>
                  </a:lnTo>
                  <a:lnTo>
                    <a:pt x="671212" y="276631"/>
                  </a:lnTo>
                  <a:lnTo>
                    <a:pt x="638073" y="243609"/>
                  </a:lnTo>
                  <a:lnTo>
                    <a:pt x="607673" y="208122"/>
                  </a:lnTo>
                  <a:lnTo>
                    <a:pt x="580323" y="170467"/>
                  </a:lnTo>
                  <a:lnTo>
                    <a:pt x="556331" y="130943"/>
                  </a:lnTo>
                  <a:lnTo>
                    <a:pt x="536008" y="89850"/>
                  </a:lnTo>
                  <a:lnTo>
                    <a:pt x="519662" y="47486"/>
                  </a:lnTo>
                  <a:lnTo>
                    <a:pt x="507604" y="4150"/>
                  </a:lnTo>
                  <a:lnTo>
                    <a:pt x="506900" y="0"/>
                  </a:lnTo>
                  <a:close/>
                </a:path>
              </a:pathLst>
            </a:custGeom>
            <a:solidFill>
              <a:srgbClr val="36D6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4">
              <a:extLst>
                <a:ext uri="{FF2B5EF4-FFF2-40B4-BE49-F238E27FC236}">
                  <a16:creationId xmlns:a16="http://schemas.microsoft.com/office/drawing/2014/main" id="{81E135BF-66E4-20A4-74C5-946CFAD0C37B}"/>
                </a:ext>
              </a:extLst>
            </p:cNvPr>
            <p:cNvSpPr/>
            <p:nvPr/>
          </p:nvSpPr>
          <p:spPr>
            <a:xfrm>
              <a:off x="17322493" y="0"/>
              <a:ext cx="965835" cy="916305"/>
            </a:xfrm>
            <a:custGeom>
              <a:avLst/>
              <a:gdLst/>
              <a:ahLst/>
              <a:cxnLst/>
              <a:rect l="l" t="t" r="r" b="b"/>
              <a:pathLst>
                <a:path w="965834" h="916305">
                  <a:moveTo>
                    <a:pt x="497446" y="915851"/>
                  </a:moveTo>
                  <a:lnTo>
                    <a:pt x="494912" y="871590"/>
                  </a:lnTo>
                  <a:lnTo>
                    <a:pt x="487512" y="827689"/>
                  </a:lnTo>
                  <a:lnTo>
                    <a:pt x="475551" y="784447"/>
                  </a:lnTo>
                  <a:lnTo>
                    <a:pt x="459335" y="742165"/>
                  </a:lnTo>
                  <a:lnTo>
                    <a:pt x="439169" y="701141"/>
                  </a:lnTo>
                  <a:lnTo>
                    <a:pt x="415356" y="661676"/>
                  </a:lnTo>
                  <a:lnTo>
                    <a:pt x="388202" y="624070"/>
                  </a:lnTo>
                  <a:lnTo>
                    <a:pt x="358013" y="588622"/>
                  </a:lnTo>
                  <a:lnTo>
                    <a:pt x="325092" y="555632"/>
                  </a:lnTo>
                  <a:lnTo>
                    <a:pt x="289746" y="525401"/>
                  </a:lnTo>
                  <a:lnTo>
                    <a:pt x="252278" y="498228"/>
                  </a:lnTo>
                  <a:lnTo>
                    <a:pt x="212993" y="474412"/>
                  </a:lnTo>
                  <a:lnTo>
                    <a:pt x="172198" y="454255"/>
                  </a:lnTo>
                  <a:lnTo>
                    <a:pt x="130196" y="438054"/>
                  </a:lnTo>
                  <a:lnTo>
                    <a:pt x="87292" y="426112"/>
                  </a:lnTo>
                  <a:lnTo>
                    <a:pt x="43792" y="418726"/>
                  </a:lnTo>
                  <a:lnTo>
                    <a:pt x="0" y="416198"/>
                  </a:lnTo>
                  <a:lnTo>
                    <a:pt x="43792" y="413669"/>
                  </a:lnTo>
                  <a:lnTo>
                    <a:pt x="87292" y="406282"/>
                  </a:lnTo>
                  <a:lnTo>
                    <a:pt x="130196" y="394337"/>
                  </a:lnTo>
                  <a:lnTo>
                    <a:pt x="172198" y="378131"/>
                  </a:lnTo>
                  <a:lnTo>
                    <a:pt x="212993" y="357964"/>
                  </a:lnTo>
                  <a:lnTo>
                    <a:pt x="252278" y="334135"/>
                  </a:lnTo>
                  <a:lnTo>
                    <a:pt x="289746" y="306943"/>
                  </a:lnTo>
                  <a:lnTo>
                    <a:pt x="325092" y="276686"/>
                  </a:lnTo>
                  <a:lnTo>
                    <a:pt x="358013" y="243664"/>
                  </a:lnTo>
                  <a:lnTo>
                    <a:pt x="388202" y="208176"/>
                  </a:lnTo>
                  <a:lnTo>
                    <a:pt x="415356" y="170520"/>
                  </a:lnTo>
                  <a:lnTo>
                    <a:pt x="439169" y="130995"/>
                  </a:lnTo>
                  <a:lnTo>
                    <a:pt x="459335" y="89901"/>
                  </a:lnTo>
                  <a:lnTo>
                    <a:pt x="475551" y="47536"/>
                  </a:lnTo>
                  <a:lnTo>
                    <a:pt x="487512" y="4200"/>
                  </a:lnTo>
                  <a:lnTo>
                    <a:pt x="488218" y="0"/>
                  </a:lnTo>
                </a:path>
                <a:path w="965834" h="916305">
                  <a:moveTo>
                    <a:pt x="506756" y="0"/>
                  </a:moveTo>
                  <a:lnTo>
                    <a:pt x="519533" y="47536"/>
                  </a:lnTo>
                  <a:lnTo>
                    <a:pt x="535885" y="89901"/>
                  </a:lnTo>
                  <a:lnTo>
                    <a:pt x="556217" y="130995"/>
                  </a:lnTo>
                  <a:lnTo>
                    <a:pt x="580217" y="170520"/>
                  </a:lnTo>
                  <a:lnTo>
                    <a:pt x="607578" y="208176"/>
                  </a:lnTo>
                  <a:lnTo>
                    <a:pt x="637988" y="243664"/>
                  </a:lnTo>
                  <a:lnTo>
                    <a:pt x="671138" y="276686"/>
                  </a:lnTo>
                  <a:lnTo>
                    <a:pt x="706718" y="306943"/>
                  </a:lnTo>
                  <a:lnTo>
                    <a:pt x="744419" y="334135"/>
                  </a:lnTo>
                  <a:lnTo>
                    <a:pt x="783931" y="357964"/>
                  </a:lnTo>
                  <a:lnTo>
                    <a:pt x="824944" y="378131"/>
                  </a:lnTo>
                  <a:lnTo>
                    <a:pt x="867149" y="394337"/>
                  </a:lnTo>
                  <a:lnTo>
                    <a:pt x="910235" y="406282"/>
                  </a:lnTo>
                  <a:lnTo>
                    <a:pt x="953893" y="413669"/>
                  </a:lnTo>
                  <a:lnTo>
                    <a:pt x="965529" y="414339"/>
                  </a:lnTo>
                </a:path>
                <a:path w="965834" h="916305">
                  <a:moveTo>
                    <a:pt x="965529" y="418056"/>
                  </a:moveTo>
                  <a:lnTo>
                    <a:pt x="910235" y="426112"/>
                  </a:lnTo>
                  <a:lnTo>
                    <a:pt x="867149" y="438054"/>
                  </a:lnTo>
                  <a:lnTo>
                    <a:pt x="824944" y="454255"/>
                  </a:lnTo>
                  <a:lnTo>
                    <a:pt x="783931" y="474412"/>
                  </a:lnTo>
                  <a:lnTo>
                    <a:pt x="744419" y="498228"/>
                  </a:lnTo>
                  <a:lnTo>
                    <a:pt x="706718" y="525401"/>
                  </a:lnTo>
                  <a:lnTo>
                    <a:pt x="671138" y="555632"/>
                  </a:lnTo>
                  <a:lnTo>
                    <a:pt x="637988" y="588622"/>
                  </a:lnTo>
                  <a:lnTo>
                    <a:pt x="607578" y="624070"/>
                  </a:lnTo>
                  <a:lnTo>
                    <a:pt x="580217" y="661676"/>
                  </a:lnTo>
                  <a:lnTo>
                    <a:pt x="556217" y="701141"/>
                  </a:lnTo>
                  <a:lnTo>
                    <a:pt x="535885" y="742165"/>
                  </a:lnTo>
                  <a:lnTo>
                    <a:pt x="519533" y="784447"/>
                  </a:lnTo>
                  <a:lnTo>
                    <a:pt x="507469" y="827689"/>
                  </a:lnTo>
                  <a:lnTo>
                    <a:pt x="500003" y="871590"/>
                  </a:lnTo>
                  <a:lnTo>
                    <a:pt x="497446" y="915851"/>
                  </a:lnTo>
                </a:path>
              </a:pathLst>
            </a:custGeom>
            <a:ln w="18718">
              <a:solidFill>
                <a:srgbClr val="36D6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5">
              <a:extLst>
                <a:ext uri="{FF2B5EF4-FFF2-40B4-BE49-F238E27FC236}">
                  <a16:creationId xmlns:a16="http://schemas.microsoft.com/office/drawing/2014/main" id="{FD6B2EC3-E6FA-39B7-D6C0-E124D17E879E}"/>
                </a:ext>
              </a:extLst>
            </p:cNvPr>
            <p:cNvSpPr/>
            <p:nvPr/>
          </p:nvSpPr>
          <p:spPr>
            <a:xfrm>
              <a:off x="17322419" y="840930"/>
              <a:ext cx="965835" cy="1000125"/>
            </a:xfrm>
            <a:custGeom>
              <a:avLst/>
              <a:gdLst/>
              <a:ahLst/>
              <a:cxnLst/>
              <a:rect l="l" t="t" r="r" b="b"/>
              <a:pathLst>
                <a:path w="965834" h="1000125">
                  <a:moveTo>
                    <a:pt x="497586" y="0"/>
                  </a:moveTo>
                  <a:lnTo>
                    <a:pt x="495050" y="44382"/>
                  </a:lnTo>
                  <a:lnTo>
                    <a:pt x="487646" y="88390"/>
                  </a:lnTo>
                  <a:lnTo>
                    <a:pt x="475680" y="131726"/>
                  </a:lnTo>
                  <a:lnTo>
                    <a:pt x="459456" y="174089"/>
                  </a:lnTo>
                  <a:lnTo>
                    <a:pt x="439280" y="215183"/>
                  </a:lnTo>
                  <a:lnTo>
                    <a:pt x="415457" y="254706"/>
                  </a:lnTo>
                  <a:lnTo>
                    <a:pt x="388292" y="292362"/>
                  </a:lnTo>
                  <a:lnTo>
                    <a:pt x="358091" y="327849"/>
                  </a:lnTo>
                  <a:lnTo>
                    <a:pt x="325158" y="360871"/>
                  </a:lnTo>
                  <a:lnTo>
                    <a:pt x="289800" y="391127"/>
                  </a:lnTo>
                  <a:lnTo>
                    <a:pt x="252320" y="418319"/>
                  </a:lnTo>
                  <a:lnTo>
                    <a:pt x="213025" y="442147"/>
                  </a:lnTo>
                  <a:lnTo>
                    <a:pt x="172220" y="462314"/>
                  </a:lnTo>
                  <a:lnTo>
                    <a:pt x="130209" y="478519"/>
                  </a:lnTo>
                  <a:lnTo>
                    <a:pt x="87299" y="490464"/>
                  </a:lnTo>
                  <a:lnTo>
                    <a:pt x="43794" y="497851"/>
                  </a:lnTo>
                  <a:lnTo>
                    <a:pt x="0" y="500380"/>
                  </a:lnTo>
                  <a:lnTo>
                    <a:pt x="43794" y="502908"/>
                  </a:lnTo>
                  <a:lnTo>
                    <a:pt x="87299" y="510294"/>
                  </a:lnTo>
                  <a:lnTo>
                    <a:pt x="130209" y="522237"/>
                  </a:lnTo>
                  <a:lnTo>
                    <a:pt x="172220" y="538438"/>
                  </a:lnTo>
                  <a:lnTo>
                    <a:pt x="213025" y="558596"/>
                  </a:lnTo>
                  <a:lnTo>
                    <a:pt x="252320" y="582412"/>
                  </a:lnTo>
                  <a:lnTo>
                    <a:pt x="289800" y="609586"/>
                  </a:lnTo>
                  <a:lnTo>
                    <a:pt x="325158" y="639819"/>
                  </a:lnTo>
                  <a:lnTo>
                    <a:pt x="358091" y="672809"/>
                  </a:lnTo>
                  <a:lnTo>
                    <a:pt x="388292" y="708258"/>
                  </a:lnTo>
                  <a:lnTo>
                    <a:pt x="415457" y="745866"/>
                  </a:lnTo>
                  <a:lnTo>
                    <a:pt x="439280" y="785332"/>
                  </a:lnTo>
                  <a:lnTo>
                    <a:pt x="459456" y="826357"/>
                  </a:lnTo>
                  <a:lnTo>
                    <a:pt x="475680" y="868641"/>
                  </a:lnTo>
                  <a:lnTo>
                    <a:pt x="487646" y="911884"/>
                  </a:lnTo>
                  <a:lnTo>
                    <a:pt x="495050" y="955786"/>
                  </a:lnTo>
                  <a:lnTo>
                    <a:pt x="497586" y="1000048"/>
                  </a:lnTo>
                  <a:lnTo>
                    <a:pt x="500142" y="955786"/>
                  </a:lnTo>
                  <a:lnTo>
                    <a:pt x="507604" y="911884"/>
                  </a:lnTo>
                  <a:lnTo>
                    <a:pt x="519662" y="868641"/>
                  </a:lnTo>
                  <a:lnTo>
                    <a:pt x="536008" y="826357"/>
                  </a:lnTo>
                  <a:lnTo>
                    <a:pt x="556331" y="785332"/>
                  </a:lnTo>
                  <a:lnTo>
                    <a:pt x="580323" y="745866"/>
                  </a:lnTo>
                  <a:lnTo>
                    <a:pt x="607673" y="708258"/>
                  </a:lnTo>
                  <a:lnTo>
                    <a:pt x="638073" y="672809"/>
                  </a:lnTo>
                  <a:lnTo>
                    <a:pt x="671212" y="639819"/>
                  </a:lnTo>
                  <a:lnTo>
                    <a:pt x="706783" y="609586"/>
                  </a:lnTo>
                  <a:lnTo>
                    <a:pt x="744474" y="582412"/>
                  </a:lnTo>
                  <a:lnTo>
                    <a:pt x="783977" y="558596"/>
                  </a:lnTo>
                  <a:lnTo>
                    <a:pt x="824983" y="538438"/>
                  </a:lnTo>
                  <a:lnTo>
                    <a:pt x="867181" y="522237"/>
                  </a:lnTo>
                  <a:lnTo>
                    <a:pt x="910263" y="510294"/>
                  </a:lnTo>
                  <a:lnTo>
                    <a:pt x="953918" y="502908"/>
                  </a:lnTo>
                  <a:lnTo>
                    <a:pt x="965601" y="502236"/>
                  </a:lnTo>
                  <a:lnTo>
                    <a:pt x="965601" y="498524"/>
                  </a:lnTo>
                  <a:lnTo>
                    <a:pt x="953918" y="497851"/>
                  </a:lnTo>
                  <a:lnTo>
                    <a:pt x="910263" y="490464"/>
                  </a:lnTo>
                  <a:lnTo>
                    <a:pt x="867181" y="478519"/>
                  </a:lnTo>
                  <a:lnTo>
                    <a:pt x="824983" y="462314"/>
                  </a:lnTo>
                  <a:lnTo>
                    <a:pt x="783977" y="442147"/>
                  </a:lnTo>
                  <a:lnTo>
                    <a:pt x="744474" y="418319"/>
                  </a:lnTo>
                  <a:lnTo>
                    <a:pt x="706783" y="391127"/>
                  </a:lnTo>
                  <a:lnTo>
                    <a:pt x="671212" y="360871"/>
                  </a:lnTo>
                  <a:lnTo>
                    <a:pt x="638073" y="327849"/>
                  </a:lnTo>
                  <a:lnTo>
                    <a:pt x="607673" y="292362"/>
                  </a:lnTo>
                  <a:lnTo>
                    <a:pt x="580323" y="254706"/>
                  </a:lnTo>
                  <a:lnTo>
                    <a:pt x="556331" y="215183"/>
                  </a:lnTo>
                  <a:lnTo>
                    <a:pt x="536008" y="174089"/>
                  </a:lnTo>
                  <a:lnTo>
                    <a:pt x="519662" y="131726"/>
                  </a:lnTo>
                  <a:lnTo>
                    <a:pt x="507604" y="88390"/>
                  </a:lnTo>
                  <a:lnTo>
                    <a:pt x="500142" y="44382"/>
                  </a:lnTo>
                  <a:lnTo>
                    <a:pt x="497586" y="0"/>
                  </a:lnTo>
                  <a:close/>
                </a:path>
              </a:pathLst>
            </a:custGeom>
            <a:solidFill>
              <a:srgbClr val="36D6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6">
              <a:extLst>
                <a:ext uri="{FF2B5EF4-FFF2-40B4-BE49-F238E27FC236}">
                  <a16:creationId xmlns:a16="http://schemas.microsoft.com/office/drawing/2014/main" id="{4CBC58F8-D87B-0EC3-49D2-8F0FBAA174CC}"/>
                </a:ext>
              </a:extLst>
            </p:cNvPr>
            <p:cNvSpPr/>
            <p:nvPr/>
          </p:nvSpPr>
          <p:spPr>
            <a:xfrm>
              <a:off x="17322493" y="840983"/>
              <a:ext cx="965835" cy="1000125"/>
            </a:xfrm>
            <a:custGeom>
              <a:avLst/>
              <a:gdLst/>
              <a:ahLst/>
              <a:cxnLst/>
              <a:rect l="l" t="t" r="r" b="b"/>
              <a:pathLst>
                <a:path w="965834" h="1000125">
                  <a:moveTo>
                    <a:pt x="497446" y="1000043"/>
                  </a:moveTo>
                  <a:lnTo>
                    <a:pt x="494912" y="955780"/>
                  </a:lnTo>
                  <a:lnTo>
                    <a:pt x="487512" y="911877"/>
                  </a:lnTo>
                  <a:lnTo>
                    <a:pt x="475551" y="868634"/>
                  </a:lnTo>
                  <a:lnTo>
                    <a:pt x="459335" y="826350"/>
                  </a:lnTo>
                  <a:lnTo>
                    <a:pt x="439169" y="785325"/>
                  </a:lnTo>
                  <a:lnTo>
                    <a:pt x="415356" y="745859"/>
                  </a:lnTo>
                  <a:lnTo>
                    <a:pt x="388202" y="708251"/>
                  </a:lnTo>
                  <a:lnTo>
                    <a:pt x="358013" y="672803"/>
                  </a:lnTo>
                  <a:lnTo>
                    <a:pt x="325092" y="639813"/>
                  </a:lnTo>
                  <a:lnTo>
                    <a:pt x="289746" y="609581"/>
                  </a:lnTo>
                  <a:lnTo>
                    <a:pt x="252278" y="582408"/>
                  </a:lnTo>
                  <a:lnTo>
                    <a:pt x="212993" y="558592"/>
                  </a:lnTo>
                  <a:lnTo>
                    <a:pt x="172198" y="538434"/>
                  </a:lnTo>
                  <a:lnTo>
                    <a:pt x="130196" y="522234"/>
                  </a:lnTo>
                  <a:lnTo>
                    <a:pt x="87292" y="510291"/>
                  </a:lnTo>
                  <a:lnTo>
                    <a:pt x="43792" y="502905"/>
                  </a:lnTo>
                  <a:lnTo>
                    <a:pt x="0" y="500377"/>
                  </a:lnTo>
                  <a:lnTo>
                    <a:pt x="43792" y="497848"/>
                  </a:lnTo>
                  <a:lnTo>
                    <a:pt x="87292" y="490462"/>
                  </a:lnTo>
                  <a:lnTo>
                    <a:pt x="130196" y="478516"/>
                  </a:lnTo>
                  <a:lnTo>
                    <a:pt x="172198" y="462310"/>
                  </a:lnTo>
                  <a:lnTo>
                    <a:pt x="212993" y="442144"/>
                  </a:lnTo>
                  <a:lnTo>
                    <a:pt x="252278" y="418315"/>
                  </a:lnTo>
                  <a:lnTo>
                    <a:pt x="289746" y="391123"/>
                  </a:lnTo>
                  <a:lnTo>
                    <a:pt x="325092" y="360867"/>
                  </a:lnTo>
                  <a:lnTo>
                    <a:pt x="358013" y="327845"/>
                  </a:lnTo>
                  <a:lnTo>
                    <a:pt x="388202" y="292357"/>
                  </a:lnTo>
                  <a:lnTo>
                    <a:pt x="415356" y="254702"/>
                  </a:lnTo>
                  <a:lnTo>
                    <a:pt x="439169" y="215179"/>
                  </a:lnTo>
                  <a:lnTo>
                    <a:pt x="459335" y="174086"/>
                  </a:lnTo>
                  <a:lnTo>
                    <a:pt x="475551" y="131723"/>
                  </a:lnTo>
                  <a:lnTo>
                    <a:pt x="487512" y="88388"/>
                  </a:lnTo>
                  <a:lnTo>
                    <a:pt x="494912" y="44380"/>
                  </a:lnTo>
                  <a:lnTo>
                    <a:pt x="497446" y="0"/>
                  </a:lnTo>
                  <a:lnTo>
                    <a:pt x="500003" y="44380"/>
                  </a:lnTo>
                  <a:lnTo>
                    <a:pt x="507469" y="88388"/>
                  </a:lnTo>
                  <a:lnTo>
                    <a:pt x="519533" y="131723"/>
                  </a:lnTo>
                  <a:lnTo>
                    <a:pt x="535885" y="174086"/>
                  </a:lnTo>
                  <a:lnTo>
                    <a:pt x="556217" y="215179"/>
                  </a:lnTo>
                  <a:lnTo>
                    <a:pt x="580217" y="254702"/>
                  </a:lnTo>
                  <a:lnTo>
                    <a:pt x="607578" y="292357"/>
                  </a:lnTo>
                  <a:lnTo>
                    <a:pt x="637988" y="327845"/>
                  </a:lnTo>
                  <a:lnTo>
                    <a:pt x="671138" y="360867"/>
                  </a:lnTo>
                  <a:lnTo>
                    <a:pt x="706718" y="391123"/>
                  </a:lnTo>
                  <a:lnTo>
                    <a:pt x="744419" y="418315"/>
                  </a:lnTo>
                  <a:lnTo>
                    <a:pt x="783931" y="442144"/>
                  </a:lnTo>
                  <a:lnTo>
                    <a:pt x="824944" y="462310"/>
                  </a:lnTo>
                  <a:lnTo>
                    <a:pt x="867149" y="478516"/>
                  </a:lnTo>
                  <a:lnTo>
                    <a:pt x="910235" y="490462"/>
                  </a:lnTo>
                  <a:lnTo>
                    <a:pt x="953893" y="497848"/>
                  </a:lnTo>
                  <a:lnTo>
                    <a:pt x="965529" y="498518"/>
                  </a:lnTo>
                </a:path>
                <a:path w="965834" h="1000125">
                  <a:moveTo>
                    <a:pt x="965529" y="502235"/>
                  </a:moveTo>
                  <a:lnTo>
                    <a:pt x="910235" y="510291"/>
                  </a:lnTo>
                  <a:lnTo>
                    <a:pt x="867149" y="522234"/>
                  </a:lnTo>
                  <a:lnTo>
                    <a:pt x="824944" y="538434"/>
                  </a:lnTo>
                  <a:lnTo>
                    <a:pt x="783931" y="558592"/>
                  </a:lnTo>
                  <a:lnTo>
                    <a:pt x="744419" y="582408"/>
                  </a:lnTo>
                  <a:lnTo>
                    <a:pt x="706718" y="609581"/>
                  </a:lnTo>
                  <a:lnTo>
                    <a:pt x="671138" y="639813"/>
                  </a:lnTo>
                  <a:lnTo>
                    <a:pt x="637988" y="672803"/>
                  </a:lnTo>
                  <a:lnTo>
                    <a:pt x="607578" y="708251"/>
                  </a:lnTo>
                  <a:lnTo>
                    <a:pt x="580217" y="745859"/>
                  </a:lnTo>
                  <a:lnTo>
                    <a:pt x="556217" y="785325"/>
                  </a:lnTo>
                  <a:lnTo>
                    <a:pt x="535885" y="826350"/>
                  </a:lnTo>
                  <a:lnTo>
                    <a:pt x="519533" y="868634"/>
                  </a:lnTo>
                  <a:lnTo>
                    <a:pt x="507469" y="911877"/>
                  </a:lnTo>
                  <a:lnTo>
                    <a:pt x="500003" y="955780"/>
                  </a:lnTo>
                  <a:lnTo>
                    <a:pt x="497446" y="1000043"/>
                  </a:lnTo>
                </a:path>
              </a:pathLst>
            </a:custGeom>
            <a:ln w="18718">
              <a:solidFill>
                <a:srgbClr val="36D6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7">
              <a:extLst>
                <a:ext uri="{FF2B5EF4-FFF2-40B4-BE49-F238E27FC236}">
                  <a16:creationId xmlns:a16="http://schemas.microsoft.com/office/drawing/2014/main" id="{C5371C20-3471-2947-D009-3EAF3451E965}"/>
                </a:ext>
              </a:extLst>
            </p:cNvPr>
            <p:cNvSpPr/>
            <p:nvPr/>
          </p:nvSpPr>
          <p:spPr>
            <a:xfrm>
              <a:off x="17297220" y="0"/>
              <a:ext cx="991235" cy="1841500"/>
            </a:xfrm>
            <a:custGeom>
              <a:avLst/>
              <a:gdLst/>
              <a:ahLst/>
              <a:cxnLst/>
              <a:rect l="l" t="t" r="r" b="b"/>
              <a:pathLst>
                <a:path w="991234" h="1841500">
                  <a:moveTo>
                    <a:pt x="990801" y="1841026"/>
                  </a:moveTo>
                  <a:lnTo>
                    <a:pt x="0" y="1841026"/>
                  </a:lnTo>
                  <a:lnTo>
                    <a:pt x="0" y="0"/>
                  </a:lnTo>
                </a:path>
              </a:pathLst>
            </a:custGeom>
            <a:ln w="38157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8">
            <a:extLst>
              <a:ext uri="{FF2B5EF4-FFF2-40B4-BE49-F238E27FC236}">
                <a16:creationId xmlns:a16="http://schemas.microsoft.com/office/drawing/2014/main" id="{C5A46F95-6EEF-C969-6848-EF747C928251}"/>
              </a:ext>
            </a:extLst>
          </p:cNvPr>
          <p:cNvGrpSpPr/>
          <p:nvPr userDrawn="1"/>
        </p:nvGrpSpPr>
        <p:grpSpPr>
          <a:xfrm>
            <a:off x="281660" y="1832278"/>
            <a:ext cx="459740" cy="459740"/>
            <a:chOff x="17591764" y="2317642"/>
            <a:chExt cx="459740" cy="459740"/>
          </a:xfrm>
        </p:grpSpPr>
        <p:sp>
          <p:nvSpPr>
            <p:cNvPr id="15" name="object 9">
              <a:extLst>
                <a:ext uri="{FF2B5EF4-FFF2-40B4-BE49-F238E27FC236}">
                  <a16:creationId xmlns:a16="http://schemas.microsoft.com/office/drawing/2014/main" id="{816FCB1E-6BC1-E672-61F6-9F8D54845362}"/>
                </a:ext>
              </a:extLst>
            </p:cNvPr>
            <p:cNvSpPr/>
            <p:nvPr/>
          </p:nvSpPr>
          <p:spPr>
            <a:xfrm>
              <a:off x="17601057" y="2326970"/>
              <a:ext cx="440690" cy="440690"/>
            </a:xfrm>
            <a:custGeom>
              <a:avLst/>
              <a:gdLst/>
              <a:ahLst/>
              <a:cxnLst/>
              <a:rect l="l" t="t" r="r" b="b"/>
              <a:pathLst>
                <a:path w="440690" h="440689">
                  <a:moveTo>
                    <a:pt x="231902" y="0"/>
                  </a:moveTo>
                  <a:lnTo>
                    <a:pt x="208788" y="0"/>
                  </a:lnTo>
                  <a:lnTo>
                    <a:pt x="185801" y="2870"/>
                  </a:lnTo>
                  <a:lnTo>
                    <a:pt x="141097" y="14401"/>
                  </a:lnTo>
                  <a:lnTo>
                    <a:pt x="110236" y="29514"/>
                  </a:lnTo>
                  <a:lnTo>
                    <a:pt x="100076" y="35267"/>
                  </a:lnTo>
                  <a:lnTo>
                    <a:pt x="64770" y="64795"/>
                  </a:lnTo>
                  <a:lnTo>
                    <a:pt x="35306" y="100076"/>
                  </a:lnTo>
                  <a:lnTo>
                    <a:pt x="29591" y="110147"/>
                  </a:lnTo>
                  <a:lnTo>
                    <a:pt x="23749" y="120230"/>
                  </a:lnTo>
                  <a:lnTo>
                    <a:pt x="7239" y="163423"/>
                  </a:lnTo>
                  <a:lnTo>
                    <a:pt x="1524" y="197269"/>
                  </a:lnTo>
                  <a:lnTo>
                    <a:pt x="0" y="208788"/>
                  </a:lnTo>
                  <a:lnTo>
                    <a:pt x="0" y="220306"/>
                  </a:lnTo>
                  <a:lnTo>
                    <a:pt x="0" y="231825"/>
                  </a:lnTo>
                  <a:lnTo>
                    <a:pt x="1524" y="243344"/>
                  </a:lnTo>
                  <a:lnTo>
                    <a:pt x="10795" y="287985"/>
                  </a:lnTo>
                  <a:lnTo>
                    <a:pt x="29591" y="330466"/>
                  </a:lnTo>
                  <a:lnTo>
                    <a:pt x="56896" y="367182"/>
                  </a:lnTo>
                  <a:lnTo>
                    <a:pt x="82169" y="390944"/>
                  </a:lnTo>
                  <a:lnTo>
                    <a:pt x="90805" y="398145"/>
                  </a:lnTo>
                  <a:lnTo>
                    <a:pt x="131064" y="421182"/>
                  </a:lnTo>
                  <a:lnTo>
                    <a:pt x="175006" y="434860"/>
                  </a:lnTo>
                  <a:lnTo>
                    <a:pt x="185801" y="437019"/>
                  </a:lnTo>
                  <a:lnTo>
                    <a:pt x="208788" y="439902"/>
                  </a:lnTo>
                  <a:lnTo>
                    <a:pt x="220345" y="439902"/>
                  </a:lnTo>
                  <a:lnTo>
                    <a:pt x="220345" y="440626"/>
                  </a:lnTo>
                  <a:lnTo>
                    <a:pt x="231902" y="440626"/>
                  </a:lnTo>
                  <a:lnTo>
                    <a:pt x="243332" y="439178"/>
                  </a:lnTo>
                  <a:lnTo>
                    <a:pt x="254889" y="437743"/>
                  </a:lnTo>
                  <a:lnTo>
                    <a:pt x="309626" y="421182"/>
                  </a:lnTo>
                  <a:lnTo>
                    <a:pt x="349250" y="398145"/>
                  </a:lnTo>
                  <a:lnTo>
                    <a:pt x="383794" y="367182"/>
                  </a:lnTo>
                  <a:lnTo>
                    <a:pt x="390906" y="358546"/>
                  </a:lnTo>
                  <a:lnTo>
                    <a:pt x="398145" y="349910"/>
                  </a:lnTo>
                  <a:lnTo>
                    <a:pt x="421259" y="309587"/>
                  </a:lnTo>
                  <a:lnTo>
                    <a:pt x="434848" y="265671"/>
                  </a:lnTo>
                  <a:lnTo>
                    <a:pt x="437007" y="254863"/>
                  </a:lnTo>
                  <a:lnTo>
                    <a:pt x="438531" y="243344"/>
                  </a:lnTo>
                  <a:lnTo>
                    <a:pt x="439928" y="231825"/>
                  </a:lnTo>
                  <a:lnTo>
                    <a:pt x="439928" y="220306"/>
                  </a:lnTo>
                  <a:lnTo>
                    <a:pt x="440690" y="220306"/>
                  </a:lnTo>
                  <a:lnTo>
                    <a:pt x="440690" y="208788"/>
                  </a:lnTo>
                  <a:lnTo>
                    <a:pt x="439166" y="197269"/>
                  </a:lnTo>
                  <a:lnTo>
                    <a:pt x="437769" y="185750"/>
                  </a:lnTo>
                  <a:lnTo>
                    <a:pt x="426212" y="141109"/>
                  </a:lnTo>
                  <a:lnTo>
                    <a:pt x="411099" y="110147"/>
                  </a:lnTo>
                  <a:lnTo>
                    <a:pt x="405384" y="100076"/>
                  </a:lnTo>
                  <a:lnTo>
                    <a:pt x="398907" y="90716"/>
                  </a:lnTo>
                  <a:lnTo>
                    <a:pt x="391668" y="81356"/>
                  </a:lnTo>
                  <a:lnTo>
                    <a:pt x="383794" y="72707"/>
                  </a:lnTo>
                  <a:lnTo>
                    <a:pt x="375793" y="64795"/>
                  </a:lnTo>
                  <a:lnTo>
                    <a:pt x="367919" y="56870"/>
                  </a:lnTo>
                  <a:lnTo>
                    <a:pt x="359283" y="48958"/>
                  </a:lnTo>
                  <a:lnTo>
                    <a:pt x="349885" y="41757"/>
                  </a:lnTo>
                  <a:lnTo>
                    <a:pt x="340614" y="35267"/>
                  </a:lnTo>
                  <a:lnTo>
                    <a:pt x="330454" y="29514"/>
                  </a:lnTo>
                  <a:lnTo>
                    <a:pt x="320421" y="23749"/>
                  </a:lnTo>
                  <a:lnTo>
                    <a:pt x="277241" y="7188"/>
                  </a:lnTo>
                  <a:lnTo>
                    <a:pt x="254889" y="2870"/>
                  </a:lnTo>
                  <a:lnTo>
                    <a:pt x="231902" y="0"/>
                  </a:lnTo>
                  <a:close/>
                </a:path>
              </a:pathLst>
            </a:custGeom>
            <a:solidFill>
              <a:srgbClr val="9595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0">
              <a:extLst>
                <a:ext uri="{FF2B5EF4-FFF2-40B4-BE49-F238E27FC236}">
                  <a16:creationId xmlns:a16="http://schemas.microsoft.com/office/drawing/2014/main" id="{9CA90CA9-DEDC-BA99-C8C0-5FC70E530BF1}"/>
                </a:ext>
              </a:extLst>
            </p:cNvPr>
            <p:cNvSpPr/>
            <p:nvPr/>
          </p:nvSpPr>
          <p:spPr>
            <a:xfrm>
              <a:off x="17601124" y="2327001"/>
              <a:ext cx="440690" cy="440690"/>
            </a:xfrm>
            <a:custGeom>
              <a:avLst/>
              <a:gdLst/>
              <a:ahLst/>
              <a:cxnLst/>
              <a:rect l="l" t="t" r="r" b="b"/>
              <a:pathLst>
                <a:path w="440690" h="440689">
                  <a:moveTo>
                    <a:pt x="0" y="220311"/>
                  </a:moveTo>
                  <a:lnTo>
                    <a:pt x="0" y="208792"/>
                  </a:lnTo>
                  <a:lnTo>
                    <a:pt x="1396" y="197273"/>
                  </a:lnTo>
                  <a:lnTo>
                    <a:pt x="2793" y="185753"/>
                  </a:lnTo>
                  <a:lnTo>
                    <a:pt x="14350" y="141112"/>
                  </a:lnTo>
                  <a:lnTo>
                    <a:pt x="35305" y="100077"/>
                  </a:lnTo>
                  <a:lnTo>
                    <a:pt x="64768" y="64796"/>
                  </a:lnTo>
                  <a:lnTo>
                    <a:pt x="100073" y="35281"/>
                  </a:lnTo>
                  <a:lnTo>
                    <a:pt x="141093" y="14402"/>
                  </a:lnTo>
                  <a:lnTo>
                    <a:pt x="185669" y="2882"/>
                  </a:lnTo>
                  <a:lnTo>
                    <a:pt x="197226" y="1447"/>
                  </a:lnTo>
                  <a:lnTo>
                    <a:pt x="208782" y="0"/>
                  </a:lnTo>
                  <a:lnTo>
                    <a:pt x="220212" y="0"/>
                  </a:lnTo>
                  <a:lnTo>
                    <a:pt x="231769" y="0"/>
                  </a:lnTo>
                  <a:lnTo>
                    <a:pt x="243325" y="1447"/>
                  </a:lnTo>
                  <a:lnTo>
                    <a:pt x="288663" y="10807"/>
                  </a:lnTo>
                  <a:lnTo>
                    <a:pt x="330445" y="29515"/>
                  </a:lnTo>
                  <a:lnTo>
                    <a:pt x="367909" y="56884"/>
                  </a:lnTo>
                  <a:lnTo>
                    <a:pt x="398770" y="90717"/>
                  </a:lnTo>
                  <a:lnTo>
                    <a:pt x="421883" y="131041"/>
                  </a:lnTo>
                  <a:lnTo>
                    <a:pt x="435472" y="174234"/>
                  </a:lnTo>
                  <a:lnTo>
                    <a:pt x="440551" y="208792"/>
                  </a:lnTo>
                  <a:lnTo>
                    <a:pt x="440551" y="220311"/>
                  </a:lnTo>
                  <a:lnTo>
                    <a:pt x="439789" y="220311"/>
                  </a:lnTo>
                  <a:lnTo>
                    <a:pt x="439789" y="231830"/>
                  </a:lnTo>
                  <a:lnTo>
                    <a:pt x="438393" y="243362"/>
                  </a:lnTo>
                  <a:lnTo>
                    <a:pt x="436996" y="254881"/>
                  </a:lnTo>
                  <a:lnTo>
                    <a:pt x="434837" y="265676"/>
                  </a:lnTo>
                  <a:lnTo>
                    <a:pt x="432678" y="277195"/>
                  </a:lnTo>
                  <a:lnTo>
                    <a:pt x="428995" y="287990"/>
                  </a:lnTo>
                  <a:lnTo>
                    <a:pt x="425439" y="298798"/>
                  </a:lnTo>
                  <a:lnTo>
                    <a:pt x="421121" y="309594"/>
                  </a:lnTo>
                  <a:lnTo>
                    <a:pt x="398135" y="349917"/>
                  </a:lnTo>
                  <a:lnTo>
                    <a:pt x="390896" y="358553"/>
                  </a:lnTo>
                  <a:lnTo>
                    <a:pt x="383657" y="367189"/>
                  </a:lnTo>
                  <a:lnTo>
                    <a:pt x="349114" y="398140"/>
                  </a:lnTo>
                  <a:lnTo>
                    <a:pt x="339716" y="404630"/>
                  </a:lnTo>
                  <a:lnTo>
                    <a:pt x="330445" y="411107"/>
                  </a:lnTo>
                  <a:lnTo>
                    <a:pt x="287901" y="429827"/>
                  </a:lnTo>
                  <a:lnTo>
                    <a:pt x="243325" y="439187"/>
                  </a:lnTo>
                  <a:lnTo>
                    <a:pt x="231769" y="440622"/>
                  </a:lnTo>
                  <a:lnTo>
                    <a:pt x="220212" y="440622"/>
                  </a:lnTo>
                  <a:lnTo>
                    <a:pt x="220212" y="439911"/>
                  </a:lnTo>
                  <a:lnTo>
                    <a:pt x="208782" y="439911"/>
                  </a:lnTo>
                  <a:lnTo>
                    <a:pt x="197226" y="438463"/>
                  </a:lnTo>
                  <a:lnTo>
                    <a:pt x="185669" y="437028"/>
                  </a:lnTo>
                  <a:lnTo>
                    <a:pt x="174874" y="434869"/>
                  </a:lnTo>
                  <a:lnTo>
                    <a:pt x="163444" y="432710"/>
                  </a:lnTo>
                  <a:lnTo>
                    <a:pt x="152650" y="429103"/>
                  </a:lnTo>
                  <a:lnTo>
                    <a:pt x="141855" y="425509"/>
                  </a:lnTo>
                  <a:lnTo>
                    <a:pt x="100708" y="404630"/>
                  </a:lnTo>
                  <a:lnTo>
                    <a:pt x="64768" y="375825"/>
                  </a:lnTo>
                  <a:lnTo>
                    <a:pt x="35940" y="339833"/>
                  </a:lnTo>
                  <a:lnTo>
                    <a:pt x="15112" y="298798"/>
                  </a:lnTo>
                  <a:lnTo>
                    <a:pt x="2793" y="254881"/>
                  </a:lnTo>
                  <a:lnTo>
                    <a:pt x="0" y="231830"/>
                  </a:lnTo>
                  <a:lnTo>
                    <a:pt x="0" y="220311"/>
                  </a:lnTo>
                  <a:close/>
                </a:path>
              </a:pathLst>
            </a:custGeom>
            <a:ln w="18718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" name="object 14">
            <a:extLst>
              <a:ext uri="{FF2B5EF4-FFF2-40B4-BE49-F238E27FC236}">
                <a16:creationId xmlns:a16="http://schemas.microsoft.com/office/drawing/2014/main" id="{1ABDDAF7-B5A4-563D-D86C-70866AE30168}"/>
              </a:ext>
            </a:extLst>
          </p:cNvPr>
          <p:cNvGrpSpPr/>
          <p:nvPr userDrawn="1"/>
        </p:nvGrpSpPr>
        <p:grpSpPr>
          <a:xfrm>
            <a:off x="660834" y="581660"/>
            <a:ext cx="671195" cy="669290"/>
            <a:chOff x="328317" y="742289"/>
            <a:chExt cx="671195" cy="669290"/>
          </a:xfrm>
        </p:grpSpPr>
        <p:sp>
          <p:nvSpPr>
            <p:cNvPr id="18" name="object 15">
              <a:extLst>
                <a:ext uri="{FF2B5EF4-FFF2-40B4-BE49-F238E27FC236}">
                  <a16:creationId xmlns:a16="http://schemas.microsoft.com/office/drawing/2014/main" id="{773CD162-BBAD-AB68-45DC-EE47B93DEC26}"/>
                </a:ext>
              </a:extLst>
            </p:cNvPr>
            <p:cNvSpPr/>
            <p:nvPr/>
          </p:nvSpPr>
          <p:spPr>
            <a:xfrm>
              <a:off x="337676" y="751675"/>
              <a:ext cx="652780" cy="650240"/>
            </a:xfrm>
            <a:custGeom>
              <a:avLst/>
              <a:gdLst/>
              <a:ahLst/>
              <a:cxnLst/>
              <a:rect l="l" t="t" r="r" b="b"/>
              <a:pathLst>
                <a:path w="652780" h="650240">
                  <a:moveTo>
                    <a:pt x="326101" y="0"/>
                  </a:moveTo>
                  <a:lnTo>
                    <a:pt x="322189" y="44056"/>
                  </a:lnTo>
                  <a:lnTo>
                    <a:pt x="310940" y="87383"/>
                  </a:lnTo>
                  <a:lnTo>
                    <a:pt x="293084" y="129250"/>
                  </a:lnTo>
                  <a:lnTo>
                    <a:pt x="269352" y="168925"/>
                  </a:lnTo>
                  <a:lnTo>
                    <a:pt x="240472" y="205680"/>
                  </a:lnTo>
                  <a:lnTo>
                    <a:pt x="207176" y="238783"/>
                  </a:lnTo>
                  <a:lnTo>
                    <a:pt x="170193" y="267506"/>
                  </a:lnTo>
                  <a:lnTo>
                    <a:pt x="130254" y="291116"/>
                  </a:lnTo>
                  <a:lnTo>
                    <a:pt x="88089" y="308885"/>
                  </a:lnTo>
                  <a:lnTo>
                    <a:pt x="44427" y="320082"/>
                  </a:lnTo>
                  <a:lnTo>
                    <a:pt x="0" y="323977"/>
                  </a:lnTo>
                  <a:lnTo>
                    <a:pt x="44427" y="327905"/>
                  </a:lnTo>
                  <a:lnTo>
                    <a:pt x="88089" y="339198"/>
                  </a:lnTo>
                  <a:lnTo>
                    <a:pt x="130254" y="357116"/>
                  </a:lnTo>
                  <a:lnTo>
                    <a:pt x="170193" y="380917"/>
                  </a:lnTo>
                  <a:lnTo>
                    <a:pt x="207176" y="409863"/>
                  </a:lnTo>
                  <a:lnTo>
                    <a:pt x="240472" y="443213"/>
                  </a:lnTo>
                  <a:lnTo>
                    <a:pt x="269352" y="480227"/>
                  </a:lnTo>
                  <a:lnTo>
                    <a:pt x="293084" y="520165"/>
                  </a:lnTo>
                  <a:lnTo>
                    <a:pt x="310940" y="562288"/>
                  </a:lnTo>
                  <a:lnTo>
                    <a:pt x="322189" y="605854"/>
                  </a:lnTo>
                  <a:lnTo>
                    <a:pt x="326101" y="650125"/>
                  </a:lnTo>
                  <a:lnTo>
                    <a:pt x="329997" y="605854"/>
                  </a:lnTo>
                  <a:lnTo>
                    <a:pt x="341204" y="562288"/>
                  </a:lnTo>
                  <a:lnTo>
                    <a:pt x="359001" y="520165"/>
                  </a:lnTo>
                  <a:lnTo>
                    <a:pt x="382669" y="480227"/>
                  </a:lnTo>
                  <a:lnTo>
                    <a:pt x="411487" y="443213"/>
                  </a:lnTo>
                  <a:lnTo>
                    <a:pt x="444735" y="409863"/>
                  </a:lnTo>
                  <a:lnTo>
                    <a:pt x="481692" y="380917"/>
                  </a:lnTo>
                  <a:lnTo>
                    <a:pt x="521638" y="357116"/>
                  </a:lnTo>
                  <a:lnTo>
                    <a:pt x="563852" y="339198"/>
                  </a:lnTo>
                  <a:lnTo>
                    <a:pt x="607614" y="327905"/>
                  </a:lnTo>
                  <a:lnTo>
                    <a:pt x="652204" y="323977"/>
                  </a:lnTo>
                  <a:lnTo>
                    <a:pt x="607614" y="320082"/>
                  </a:lnTo>
                  <a:lnTo>
                    <a:pt x="563852" y="308885"/>
                  </a:lnTo>
                  <a:lnTo>
                    <a:pt x="521638" y="291116"/>
                  </a:lnTo>
                  <a:lnTo>
                    <a:pt x="481692" y="267506"/>
                  </a:lnTo>
                  <a:lnTo>
                    <a:pt x="444735" y="238783"/>
                  </a:lnTo>
                  <a:lnTo>
                    <a:pt x="411487" y="205680"/>
                  </a:lnTo>
                  <a:lnTo>
                    <a:pt x="382669" y="168925"/>
                  </a:lnTo>
                  <a:lnTo>
                    <a:pt x="359001" y="129250"/>
                  </a:lnTo>
                  <a:lnTo>
                    <a:pt x="341204" y="87383"/>
                  </a:lnTo>
                  <a:lnTo>
                    <a:pt x="329997" y="44056"/>
                  </a:lnTo>
                  <a:lnTo>
                    <a:pt x="326101" y="0"/>
                  </a:lnTo>
                  <a:close/>
                </a:path>
              </a:pathLst>
            </a:custGeom>
            <a:solidFill>
              <a:srgbClr val="36D6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6">
              <a:extLst>
                <a:ext uri="{FF2B5EF4-FFF2-40B4-BE49-F238E27FC236}">
                  <a16:creationId xmlns:a16="http://schemas.microsoft.com/office/drawing/2014/main" id="{AAAB578F-AE30-3C96-7AB2-DEF238306E4B}"/>
                </a:ext>
              </a:extLst>
            </p:cNvPr>
            <p:cNvSpPr/>
            <p:nvPr/>
          </p:nvSpPr>
          <p:spPr>
            <a:xfrm>
              <a:off x="337676" y="751648"/>
              <a:ext cx="652780" cy="650240"/>
            </a:xfrm>
            <a:custGeom>
              <a:avLst/>
              <a:gdLst/>
              <a:ahLst/>
              <a:cxnLst/>
              <a:rect l="l" t="t" r="r" b="b"/>
              <a:pathLst>
                <a:path w="652780" h="650240">
                  <a:moveTo>
                    <a:pt x="0" y="323983"/>
                  </a:moveTo>
                  <a:lnTo>
                    <a:pt x="44427" y="320088"/>
                  </a:lnTo>
                  <a:lnTo>
                    <a:pt x="88089" y="308891"/>
                  </a:lnTo>
                  <a:lnTo>
                    <a:pt x="130254" y="291121"/>
                  </a:lnTo>
                  <a:lnTo>
                    <a:pt x="170193" y="267510"/>
                  </a:lnTo>
                  <a:lnTo>
                    <a:pt x="207176" y="238786"/>
                  </a:lnTo>
                  <a:lnTo>
                    <a:pt x="240472" y="205682"/>
                  </a:lnTo>
                  <a:lnTo>
                    <a:pt x="269352" y="168926"/>
                  </a:lnTo>
                  <a:lnTo>
                    <a:pt x="293085" y="129249"/>
                  </a:lnTo>
                  <a:lnTo>
                    <a:pt x="310941" y="87383"/>
                  </a:lnTo>
                  <a:lnTo>
                    <a:pt x="322190" y="44056"/>
                  </a:lnTo>
                  <a:lnTo>
                    <a:pt x="326102" y="0"/>
                  </a:lnTo>
                  <a:lnTo>
                    <a:pt x="329997" y="44056"/>
                  </a:lnTo>
                  <a:lnTo>
                    <a:pt x="341204" y="87383"/>
                  </a:lnTo>
                  <a:lnTo>
                    <a:pt x="359002" y="129249"/>
                  </a:lnTo>
                  <a:lnTo>
                    <a:pt x="382670" y="168926"/>
                  </a:lnTo>
                  <a:lnTo>
                    <a:pt x="411488" y="205682"/>
                  </a:lnTo>
                  <a:lnTo>
                    <a:pt x="444735" y="238786"/>
                  </a:lnTo>
                  <a:lnTo>
                    <a:pt x="481692" y="267510"/>
                  </a:lnTo>
                  <a:lnTo>
                    <a:pt x="521638" y="291121"/>
                  </a:lnTo>
                  <a:lnTo>
                    <a:pt x="563852" y="308891"/>
                  </a:lnTo>
                  <a:lnTo>
                    <a:pt x="607614" y="320088"/>
                  </a:lnTo>
                  <a:lnTo>
                    <a:pt x="652204" y="323983"/>
                  </a:lnTo>
                  <a:lnTo>
                    <a:pt x="607614" y="327912"/>
                  </a:lnTo>
                  <a:lnTo>
                    <a:pt x="563852" y="339204"/>
                  </a:lnTo>
                  <a:lnTo>
                    <a:pt x="521638" y="357120"/>
                  </a:lnTo>
                  <a:lnTo>
                    <a:pt x="481692" y="380919"/>
                  </a:lnTo>
                  <a:lnTo>
                    <a:pt x="444735" y="409863"/>
                  </a:lnTo>
                  <a:lnTo>
                    <a:pt x="411488" y="443210"/>
                  </a:lnTo>
                  <a:lnTo>
                    <a:pt x="382670" y="480222"/>
                  </a:lnTo>
                  <a:lnTo>
                    <a:pt x="359002" y="520158"/>
                  </a:lnTo>
                  <a:lnTo>
                    <a:pt x="341204" y="562279"/>
                  </a:lnTo>
                  <a:lnTo>
                    <a:pt x="329997" y="605844"/>
                  </a:lnTo>
                  <a:lnTo>
                    <a:pt x="326102" y="650113"/>
                  </a:lnTo>
                  <a:lnTo>
                    <a:pt x="322190" y="605844"/>
                  </a:lnTo>
                  <a:lnTo>
                    <a:pt x="310941" y="562279"/>
                  </a:lnTo>
                  <a:lnTo>
                    <a:pt x="293085" y="520158"/>
                  </a:lnTo>
                  <a:lnTo>
                    <a:pt x="269352" y="480222"/>
                  </a:lnTo>
                  <a:lnTo>
                    <a:pt x="240472" y="443210"/>
                  </a:lnTo>
                  <a:lnTo>
                    <a:pt x="207176" y="409863"/>
                  </a:lnTo>
                  <a:lnTo>
                    <a:pt x="170193" y="380919"/>
                  </a:lnTo>
                  <a:lnTo>
                    <a:pt x="130254" y="357120"/>
                  </a:lnTo>
                  <a:lnTo>
                    <a:pt x="88089" y="339204"/>
                  </a:lnTo>
                  <a:lnTo>
                    <a:pt x="44427" y="327912"/>
                  </a:lnTo>
                  <a:lnTo>
                    <a:pt x="0" y="323983"/>
                  </a:lnTo>
                  <a:close/>
                </a:path>
              </a:pathLst>
            </a:custGeom>
            <a:ln w="18717">
              <a:solidFill>
                <a:srgbClr val="36D6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10286997"/>
                </a:moveTo>
                <a:lnTo>
                  <a:pt x="18287999" y="10286997"/>
                </a:lnTo>
                <a:lnTo>
                  <a:pt x="18287999" y="0"/>
                </a:lnTo>
                <a:lnTo>
                  <a:pt x="0" y="0"/>
                </a:lnTo>
                <a:lnTo>
                  <a:pt x="0" y="10286997"/>
                </a:lnTo>
                <a:close/>
              </a:path>
            </a:pathLst>
          </a:custGeom>
          <a:solidFill>
            <a:srgbClr val="F3F3F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5038" y="0"/>
            <a:ext cx="3058410" cy="1533511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17322419" y="0"/>
            <a:ext cx="965835" cy="916305"/>
          </a:xfrm>
          <a:custGeom>
            <a:avLst/>
            <a:gdLst/>
            <a:ahLst/>
            <a:cxnLst/>
            <a:rect l="l" t="t" r="r" b="b"/>
            <a:pathLst>
              <a:path w="965834" h="916305">
                <a:moveTo>
                  <a:pt x="506900" y="0"/>
                </a:moveTo>
                <a:lnTo>
                  <a:pt x="488344" y="0"/>
                </a:lnTo>
                <a:lnTo>
                  <a:pt x="487646" y="4150"/>
                </a:lnTo>
                <a:lnTo>
                  <a:pt x="475680" y="47486"/>
                </a:lnTo>
                <a:lnTo>
                  <a:pt x="459456" y="89850"/>
                </a:lnTo>
                <a:lnTo>
                  <a:pt x="439280" y="130943"/>
                </a:lnTo>
                <a:lnTo>
                  <a:pt x="415457" y="170467"/>
                </a:lnTo>
                <a:lnTo>
                  <a:pt x="388292" y="208122"/>
                </a:lnTo>
                <a:lnTo>
                  <a:pt x="358091" y="243609"/>
                </a:lnTo>
                <a:lnTo>
                  <a:pt x="325158" y="276631"/>
                </a:lnTo>
                <a:lnTo>
                  <a:pt x="289800" y="306887"/>
                </a:lnTo>
                <a:lnTo>
                  <a:pt x="252320" y="334079"/>
                </a:lnTo>
                <a:lnTo>
                  <a:pt x="213025" y="357907"/>
                </a:lnTo>
                <a:lnTo>
                  <a:pt x="172220" y="378074"/>
                </a:lnTo>
                <a:lnTo>
                  <a:pt x="130209" y="394279"/>
                </a:lnTo>
                <a:lnTo>
                  <a:pt x="87299" y="406225"/>
                </a:lnTo>
                <a:lnTo>
                  <a:pt x="43794" y="413611"/>
                </a:lnTo>
                <a:lnTo>
                  <a:pt x="0" y="416140"/>
                </a:lnTo>
                <a:lnTo>
                  <a:pt x="43794" y="418668"/>
                </a:lnTo>
                <a:lnTo>
                  <a:pt x="87299" y="426054"/>
                </a:lnTo>
                <a:lnTo>
                  <a:pt x="130209" y="437997"/>
                </a:lnTo>
                <a:lnTo>
                  <a:pt x="172220" y="454198"/>
                </a:lnTo>
                <a:lnTo>
                  <a:pt x="213025" y="474356"/>
                </a:lnTo>
                <a:lnTo>
                  <a:pt x="252320" y="498172"/>
                </a:lnTo>
                <a:lnTo>
                  <a:pt x="289800" y="525346"/>
                </a:lnTo>
                <a:lnTo>
                  <a:pt x="325158" y="555579"/>
                </a:lnTo>
                <a:lnTo>
                  <a:pt x="358091" y="588569"/>
                </a:lnTo>
                <a:lnTo>
                  <a:pt x="388292" y="624018"/>
                </a:lnTo>
                <a:lnTo>
                  <a:pt x="415457" y="661626"/>
                </a:lnTo>
                <a:lnTo>
                  <a:pt x="439280" y="701092"/>
                </a:lnTo>
                <a:lnTo>
                  <a:pt x="459456" y="742117"/>
                </a:lnTo>
                <a:lnTo>
                  <a:pt x="475680" y="784401"/>
                </a:lnTo>
                <a:lnTo>
                  <a:pt x="487646" y="827644"/>
                </a:lnTo>
                <a:lnTo>
                  <a:pt x="495050" y="871546"/>
                </a:lnTo>
                <a:lnTo>
                  <a:pt x="497586" y="915808"/>
                </a:lnTo>
                <a:lnTo>
                  <a:pt x="500142" y="871546"/>
                </a:lnTo>
                <a:lnTo>
                  <a:pt x="507604" y="827644"/>
                </a:lnTo>
                <a:lnTo>
                  <a:pt x="519662" y="784401"/>
                </a:lnTo>
                <a:lnTo>
                  <a:pt x="536008" y="742117"/>
                </a:lnTo>
                <a:lnTo>
                  <a:pt x="556331" y="701092"/>
                </a:lnTo>
                <a:lnTo>
                  <a:pt x="580323" y="661626"/>
                </a:lnTo>
                <a:lnTo>
                  <a:pt x="607673" y="624018"/>
                </a:lnTo>
                <a:lnTo>
                  <a:pt x="638073" y="588569"/>
                </a:lnTo>
                <a:lnTo>
                  <a:pt x="671212" y="555579"/>
                </a:lnTo>
                <a:lnTo>
                  <a:pt x="706783" y="525346"/>
                </a:lnTo>
                <a:lnTo>
                  <a:pt x="744474" y="498172"/>
                </a:lnTo>
                <a:lnTo>
                  <a:pt x="783977" y="474356"/>
                </a:lnTo>
                <a:lnTo>
                  <a:pt x="824983" y="454198"/>
                </a:lnTo>
                <a:lnTo>
                  <a:pt x="867181" y="437997"/>
                </a:lnTo>
                <a:lnTo>
                  <a:pt x="910263" y="426054"/>
                </a:lnTo>
                <a:lnTo>
                  <a:pt x="953918" y="418668"/>
                </a:lnTo>
                <a:lnTo>
                  <a:pt x="965601" y="417996"/>
                </a:lnTo>
                <a:lnTo>
                  <a:pt x="965601" y="414284"/>
                </a:lnTo>
                <a:lnTo>
                  <a:pt x="953918" y="413611"/>
                </a:lnTo>
                <a:lnTo>
                  <a:pt x="910263" y="406225"/>
                </a:lnTo>
                <a:lnTo>
                  <a:pt x="867181" y="394279"/>
                </a:lnTo>
                <a:lnTo>
                  <a:pt x="824983" y="378074"/>
                </a:lnTo>
                <a:lnTo>
                  <a:pt x="783977" y="357907"/>
                </a:lnTo>
                <a:lnTo>
                  <a:pt x="744474" y="334079"/>
                </a:lnTo>
                <a:lnTo>
                  <a:pt x="706783" y="306887"/>
                </a:lnTo>
                <a:lnTo>
                  <a:pt x="671212" y="276631"/>
                </a:lnTo>
                <a:lnTo>
                  <a:pt x="638073" y="243609"/>
                </a:lnTo>
                <a:lnTo>
                  <a:pt x="607673" y="208122"/>
                </a:lnTo>
                <a:lnTo>
                  <a:pt x="580323" y="170467"/>
                </a:lnTo>
                <a:lnTo>
                  <a:pt x="556331" y="130943"/>
                </a:lnTo>
                <a:lnTo>
                  <a:pt x="536008" y="89850"/>
                </a:lnTo>
                <a:lnTo>
                  <a:pt x="519662" y="47486"/>
                </a:lnTo>
                <a:lnTo>
                  <a:pt x="507604" y="4150"/>
                </a:lnTo>
                <a:lnTo>
                  <a:pt x="506900" y="0"/>
                </a:lnTo>
                <a:close/>
              </a:path>
            </a:pathLst>
          </a:custGeom>
          <a:solidFill>
            <a:srgbClr val="36D6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7322493" y="0"/>
            <a:ext cx="965835" cy="916305"/>
          </a:xfrm>
          <a:custGeom>
            <a:avLst/>
            <a:gdLst/>
            <a:ahLst/>
            <a:cxnLst/>
            <a:rect l="l" t="t" r="r" b="b"/>
            <a:pathLst>
              <a:path w="965834" h="916305">
                <a:moveTo>
                  <a:pt x="497446" y="915851"/>
                </a:moveTo>
                <a:lnTo>
                  <a:pt x="494912" y="871590"/>
                </a:lnTo>
                <a:lnTo>
                  <a:pt x="487512" y="827689"/>
                </a:lnTo>
                <a:lnTo>
                  <a:pt x="475551" y="784447"/>
                </a:lnTo>
                <a:lnTo>
                  <a:pt x="459335" y="742165"/>
                </a:lnTo>
                <a:lnTo>
                  <a:pt x="439169" y="701141"/>
                </a:lnTo>
                <a:lnTo>
                  <a:pt x="415356" y="661676"/>
                </a:lnTo>
                <a:lnTo>
                  <a:pt x="388202" y="624070"/>
                </a:lnTo>
                <a:lnTo>
                  <a:pt x="358013" y="588622"/>
                </a:lnTo>
                <a:lnTo>
                  <a:pt x="325092" y="555632"/>
                </a:lnTo>
                <a:lnTo>
                  <a:pt x="289746" y="525401"/>
                </a:lnTo>
                <a:lnTo>
                  <a:pt x="252278" y="498228"/>
                </a:lnTo>
                <a:lnTo>
                  <a:pt x="212993" y="474412"/>
                </a:lnTo>
                <a:lnTo>
                  <a:pt x="172198" y="454255"/>
                </a:lnTo>
                <a:lnTo>
                  <a:pt x="130196" y="438054"/>
                </a:lnTo>
                <a:lnTo>
                  <a:pt x="87292" y="426112"/>
                </a:lnTo>
                <a:lnTo>
                  <a:pt x="43792" y="418726"/>
                </a:lnTo>
                <a:lnTo>
                  <a:pt x="0" y="416198"/>
                </a:lnTo>
                <a:lnTo>
                  <a:pt x="43792" y="413669"/>
                </a:lnTo>
                <a:lnTo>
                  <a:pt x="87292" y="406282"/>
                </a:lnTo>
                <a:lnTo>
                  <a:pt x="130196" y="394337"/>
                </a:lnTo>
                <a:lnTo>
                  <a:pt x="172198" y="378131"/>
                </a:lnTo>
                <a:lnTo>
                  <a:pt x="212993" y="357964"/>
                </a:lnTo>
                <a:lnTo>
                  <a:pt x="252278" y="334135"/>
                </a:lnTo>
                <a:lnTo>
                  <a:pt x="289746" y="306943"/>
                </a:lnTo>
                <a:lnTo>
                  <a:pt x="325092" y="276686"/>
                </a:lnTo>
                <a:lnTo>
                  <a:pt x="358013" y="243664"/>
                </a:lnTo>
                <a:lnTo>
                  <a:pt x="388202" y="208176"/>
                </a:lnTo>
                <a:lnTo>
                  <a:pt x="415356" y="170520"/>
                </a:lnTo>
                <a:lnTo>
                  <a:pt x="439169" y="130995"/>
                </a:lnTo>
                <a:lnTo>
                  <a:pt x="459335" y="89901"/>
                </a:lnTo>
                <a:lnTo>
                  <a:pt x="475551" y="47536"/>
                </a:lnTo>
                <a:lnTo>
                  <a:pt x="487512" y="4200"/>
                </a:lnTo>
                <a:lnTo>
                  <a:pt x="488218" y="0"/>
                </a:lnTo>
              </a:path>
              <a:path w="965834" h="916305">
                <a:moveTo>
                  <a:pt x="506756" y="0"/>
                </a:moveTo>
                <a:lnTo>
                  <a:pt x="519533" y="47536"/>
                </a:lnTo>
                <a:lnTo>
                  <a:pt x="535885" y="89901"/>
                </a:lnTo>
                <a:lnTo>
                  <a:pt x="556217" y="130995"/>
                </a:lnTo>
                <a:lnTo>
                  <a:pt x="580217" y="170520"/>
                </a:lnTo>
                <a:lnTo>
                  <a:pt x="607578" y="208176"/>
                </a:lnTo>
                <a:lnTo>
                  <a:pt x="637988" y="243664"/>
                </a:lnTo>
                <a:lnTo>
                  <a:pt x="671138" y="276686"/>
                </a:lnTo>
                <a:lnTo>
                  <a:pt x="706718" y="306943"/>
                </a:lnTo>
                <a:lnTo>
                  <a:pt x="744419" y="334135"/>
                </a:lnTo>
                <a:lnTo>
                  <a:pt x="783931" y="357964"/>
                </a:lnTo>
                <a:lnTo>
                  <a:pt x="824944" y="378131"/>
                </a:lnTo>
                <a:lnTo>
                  <a:pt x="867149" y="394337"/>
                </a:lnTo>
                <a:lnTo>
                  <a:pt x="910235" y="406282"/>
                </a:lnTo>
                <a:lnTo>
                  <a:pt x="953893" y="413669"/>
                </a:lnTo>
                <a:lnTo>
                  <a:pt x="965529" y="414339"/>
                </a:lnTo>
              </a:path>
              <a:path w="965834" h="916305">
                <a:moveTo>
                  <a:pt x="965529" y="418056"/>
                </a:moveTo>
                <a:lnTo>
                  <a:pt x="910235" y="426112"/>
                </a:lnTo>
                <a:lnTo>
                  <a:pt x="867149" y="438054"/>
                </a:lnTo>
                <a:lnTo>
                  <a:pt x="824944" y="454255"/>
                </a:lnTo>
                <a:lnTo>
                  <a:pt x="783931" y="474412"/>
                </a:lnTo>
                <a:lnTo>
                  <a:pt x="744419" y="498228"/>
                </a:lnTo>
                <a:lnTo>
                  <a:pt x="706718" y="525401"/>
                </a:lnTo>
                <a:lnTo>
                  <a:pt x="671138" y="555632"/>
                </a:lnTo>
                <a:lnTo>
                  <a:pt x="637988" y="588622"/>
                </a:lnTo>
                <a:lnTo>
                  <a:pt x="607578" y="624070"/>
                </a:lnTo>
                <a:lnTo>
                  <a:pt x="580217" y="661676"/>
                </a:lnTo>
                <a:lnTo>
                  <a:pt x="556217" y="701141"/>
                </a:lnTo>
                <a:lnTo>
                  <a:pt x="535885" y="742165"/>
                </a:lnTo>
                <a:lnTo>
                  <a:pt x="519533" y="784447"/>
                </a:lnTo>
                <a:lnTo>
                  <a:pt x="507469" y="827689"/>
                </a:lnTo>
                <a:lnTo>
                  <a:pt x="500003" y="871590"/>
                </a:lnTo>
                <a:lnTo>
                  <a:pt x="497446" y="915851"/>
                </a:lnTo>
              </a:path>
            </a:pathLst>
          </a:custGeom>
          <a:ln w="18718">
            <a:solidFill>
              <a:srgbClr val="36D63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7322419" y="840930"/>
            <a:ext cx="965835" cy="1000125"/>
          </a:xfrm>
          <a:custGeom>
            <a:avLst/>
            <a:gdLst/>
            <a:ahLst/>
            <a:cxnLst/>
            <a:rect l="l" t="t" r="r" b="b"/>
            <a:pathLst>
              <a:path w="965834" h="1000125">
                <a:moveTo>
                  <a:pt x="497586" y="0"/>
                </a:moveTo>
                <a:lnTo>
                  <a:pt x="495050" y="44382"/>
                </a:lnTo>
                <a:lnTo>
                  <a:pt x="487646" y="88390"/>
                </a:lnTo>
                <a:lnTo>
                  <a:pt x="475680" y="131726"/>
                </a:lnTo>
                <a:lnTo>
                  <a:pt x="459456" y="174089"/>
                </a:lnTo>
                <a:lnTo>
                  <a:pt x="439280" y="215183"/>
                </a:lnTo>
                <a:lnTo>
                  <a:pt x="415457" y="254706"/>
                </a:lnTo>
                <a:lnTo>
                  <a:pt x="388292" y="292362"/>
                </a:lnTo>
                <a:lnTo>
                  <a:pt x="358091" y="327849"/>
                </a:lnTo>
                <a:lnTo>
                  <a:pt x="325158" y="360871"/>
                </a:lnTo>
                <a:lnTo>
                  <a:pt x="289800" y="391127"/>
                </a:lnTo>
                <a:lnTo>
                  <a:pt x="252320" y="418319"/>
                </a:lnTo>
                <a:lnTo>
                  <a:pt x="213025" y="442147"/>
                </a:lnTo>
                <a:lnTo>
                  <a:pt x="172220" y="462314"/>
                </a:lnTo>
                <a:lnTo>
                  <a:pt x="130209" y="478519"/>
                </a:lnTo>
                <a:lnTo>
                  <a:pt x="87299" y="490464"/>
                </a:lnTo>
                <a:lnTo>
                  <a:pt x="43794" y="497851"/>
                </a:lnTo>
                <a:lnTo>
                  <a:pt x="0" y="500380"/>
                </a:lnTo>
                <a:lnTo>
                  <a:pt x="43794" y="502908"/>
                </a:lnTo>
                <a:lnTo>
                  <a:pt x="87299" y="510294"/>
                </a:lnTo>
                <a:lnTo>
                  <a:pt x="130209" y="522237"/>
                </a:lnTo>
                <a:lnTo>
                  <a:pt x="172220" y="538438"/>
                </a:lnTo>
                <a:lnTo>
                  <a:pt x="213025" y="558596"/>
                </a:lnTo>
                <a:lnTo>
                  <a:pt x="252320" y="582412"/>
                </a:lnTo>
                <a:lnTo>
                  <a:pt x="289800" y="609586"/>
                </a:lnTo>
                <a:lnTo>
                  <a:pt x="325158" y="639819"/>
                </a:lnTo>
                <a:lnTo>
                  <a:pt x="358091" y="672809"/>
                </a:lnTo>
                <a:lnTo>
                  <a:pt x="388292" y="708258"/>
                </a:lnTo>
                <a:lnTo>
                  <a:pt x="415457" y="745866"/>
                </a:lnTo>
                <a:lnTo>
                  <a:pt x="439280" y="785332"/>
                </a:lnTo>
                <a:lnTo>
                  <a:pt x="459456" y="826357"/>
                </a:lnTo>
                <a:lnTo>
                  <a:pt x="475680" y="868641"/>
                </a:lnTo>
                <a:lnTo>
                  <a:pt x="487646" y="911884"/>
                </a:lnTo>
                <a:lnTo>
                  <a:pt x="495050" y="955786"/>
                </a:lnTo>
                <a:lnTo>
                  <a:pt x="497586" y="1000048"/>
                </a:lnTo>
                <a:lnTo>
                  <a:pt x="500142" y="955786"/>
                </a:lnTo>
                <a:lnTo>
                  <a:pt x="507604" y="911884"/>
                </a:lnTo>
                <a:lnTo>
                  <a:pt x="519662" y="868641"/>
                </a:lnTo>
                <a:lnTo>
                  <a:pt x="536008" y="826357"/>
                </a:lnTo>
                <a:lnTo>
                  <a:pt x="556331" y="785332"/>
                </a:lnTo>
                <a:lnTo>
                  <a:pt x="580323" y="745866"/>
                </a:lnTo>
                <a:lnTo>
                  <a:pt x="607673" y="708258"/>
                </a:lnTo>
                <a:lnTo>
                  <a:pt x="638073" y="672809"/>
                </a:lnTo>
                <a:lnTo>
                  <a:pt x="671212" y="639819"/>
                </a:lnTo>
                <a:lnTo>
                  <a:pt x="706783" y="609586"/>
                </a:lnTo>
                <a:lnTo>
                  <a:pt x="744474" y="582412"/>
                </a:lnTo>
                <a:lnTo>
                  <a:pt x="783977" y="558596"/>
                </a:lnTo>
                <a:lnTo>
                  <a:pt x="824983" y="538438"/>
                </a:lnTo>
                <a:lnTo>
                  <a:pt x="867181" y="522237"/>
                </a:lnTo>
                <a:lnTo>
                  <a:pt x="910263" y="510294"/>
                </a:lnTo>
                <a:lnTo>
                  <a:pt x="953918" y="502908"/>
                </a:lnTo>
                <a:lnTo>
                  <a:pt x="965601" y="502236"/>
                </a:lnTo>
                <a:lnTo>
                  <a:pt x="965601" y="498524"/>
                </a:lnTo>
                <a:lnTo>
                  <a:pt x="953918" y="497851"/>
                </a:lnTo>
                <a:lnTo>
                  <a:pt x="910263" y="490464"/>
                </a:lnTo>
                <a:lnTo>
                  <a:pt x="867181" y="478519"/>
                </a:lnTo>
                <a:lnTo>
                  <a:pt x="824983" y="462314"/>
                </a:lnTo>
                <a:lnTo>
                  <a:pt x="783977" y="442147"/>
                </a:lnTo>
                <a:lnTo>
                  <a:pt x="744474" y="418319"/>
                </a:lnTo>
                <a:lnTo>
                  <a:pt x="706783" y="391127"/>
                </a:lnTo>
                <a:lnTo>
                  <a:pt x="671212" y="360871"/>
                </a:lnTo>
                <a:lnTo>
                  <a:pt x="638073" y="327849"/>
                </a:lnTo>
                <a:lnTo>
                  <a:pt x="607673" y="292362"/>
                </a:lnTo>
                <a:lnTo>
                  <a:pt x="580323" y="254706"/>
                </a:lnTo>
                <a:lnTo>
                  <a:pt x="556331" y="215183"/>
                </a:lnTo>
                <a:lnTo>
                  <a:pt x="536008" y="174089"/>
                </a:lnTo>
                <a:lnTo>
                  <a:pt x="519662" y="131726"/>
                </a:lnTo>
                <a:lnTo>
                  <a:pt x="507604" y="88390"/>
                </a:lnTo>
                <a:lnTo>
                  <a:pt x="500142" y="44382"/>
                </a:lnTo>
                <a:lnTo>
                  <a:pt x="497586" y="0"/>
                </a:lnTo>
                <a:close/>
              </a:path>
            </a:pathLst>
          </a:custGeom>
          <a:solidFill>
            <a:srgbClr val="36D6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7322493" y="840983"/>
            <a:ext cx="965835" cy="1000125"/>
          </a:xfrm>
          <a:custGeom>
            <a:avLst/>
            <a:gdLst/>
            <a:ahLst/>
            <a:cxnLst/>
            <a:rect l="l" t="t" r="r" b="b"/>
            <a:pathLst>
              <a:path w="965834" h="1000125">
                <a:moveTo>
                  <a:pt x="497446" y="1000043"/>
                </a:moveTo>
                <a:lnTo>
                  <a:pt x="494912" y="955780"/>
                </a:lnTo>
                <a:lnTo>
                  <a:pt x="487512" y="911877"/>
                </a:lnTo>
                <a:lnTo>
                  <a:pt x="475551" y="868634"/>
                </a:lnTo>
                <a:lnTo>
                  <a:pt x="459335" y="826350"/>
                </a:lnTo>
                <a:lnTo>
                  <a:pt x="439169" y="785325"/>
                </a:lnTo>
                <a:lnTo>
                  <a:pt x="415356" y="745859"/>
                </a:lnTo>
                <a:lnTo>
                  <a:pt x="388202" y="708251"/>
                </a:lnTo>
                <a:lnTo>
                  <a:pt x="358013" y="672803"/>
                </a:lnTo>
                <a:lnTo>
                  <a:pt x="325092" y="639813"/>
                </a:lnTo>
                <a:lnTo>
                  <a:pt x="289746" y="609581"/>
                </a:lnTo>
                <a:lnTo>
                  <a:pt x="252278" y="582408"/>
                </a:lnTo>
                <a:lnTo>
                  <a:pt x="212993" y="558592"/>
                </a:lnTo>
                <a:lnTo>
                  <a:pt x="172198" y="538434"/>
                </a:lnTo>
                <a:lnTo>
                  <a:pt x="130196" y="522234"/>
                </a:lnTo>
                <a:lnTo>
                  <a:pt x="87292" y="510291"/>
                </a:lnTo>
                <a:lnTo>
                  <a:pt x="43792" y="502905"/>
                </a:lnTo>
                <a:lnTo>
                  <a:pt x="0" y="500377"/>
                </a:lnTo>
                <a:lnTo>
                  <a:pt x="43792" y="497848"/>
                </a:lnTo>
                <a:lnTo>
                  <a:pt x="87292" y="490462"/>
                </a:lnTo>
                <a:lnTo>
                  <a:pt x="130196" y="478516"/>
                </a:lnTo>
                <a:lnTo>
                  <a:pt x="172198" y="462310"/>
                </a:lnTo>
                <a:lnTo>
                  <a:pt x="212993" y="442144"/>
                </a:lnTo>
                <a:lnTo>
                  <a:pt x="252278" y="418315"/>
                </a:lnTo>
                <a:lnTo>
                  <a:pt x="289746" y="391123"/>
                </a:lnTo>
                <a:lnTo>
                  <a:pt x="325092" y="360867"/>
                </a:lnTo>
                <a:lnTo>
                  <a:pt x="358013" y="327845"/>
                </a:lnTo>
                <a:lnTo>
                  <a:pt x="388202" y="292357"/>
                </a:lnTo>
                <a:lnTo>
                  <a:pt x="415356" y="254702"/>
                </a:lnTo>
                <a:lnTo>
                  <a:pt x="439169" y="215179"/>
                </a:lnTo>
                <a:lnTo>
                  <a:pt x="459335" y="174086"/>
                </a:lnTo>
                <a:lnTo>
                  <a:pt x="475551" y="131723"/>
                </a:lnTo>
                <a:lnTo>
                  <a:pt x="487512" y="88388"/>
                </a:lnTo>
                <a:lnTo>
                  <a:pt x="494912" y="44380"/>
                </a:lnTo>
                <a:lnTo>
                  <a:pt x="497446" y="0"/>
                </a:lnTo>
                <a:lnTo>
                  <a:pt x="500003" y="44380"/>
                </a:lnTo>
                <a:lnTo>
                  <a:pt x="507469" y="88388"/>
                </a:lnTo>
                <a:lnTo>
                  <a:pt x="519533" y="131723"/>
                </a:lnTo>
                <a:lnTo>
                  <a:pt x="535885" y="174086"/>
                </a:lnTo>
                <a:lnTo>
                  <a:pt x="556217" y="215179"/>
                </a:lnTo>
                <a:lnTo>
                  <a:pt x="580217" y="254702"/>
                </a:lnTo>
                <a:lnTo>
                  <a:pt x="607578" y="292357"/>
                </a:lnTo>
                <a:lnTo>
                  <a:pt x="637988" y="327845"/>
                </a:lnTo>
                <a:lnTo>
                  <a:pt x="671138" y="360867"/>
                </a:lnTo>
                <a:lnTo>
                  <a:pt x="706718" y="391123"/>
                </a:lnTo>
                <a:lnTo>
                  <a:pt x="744419" y="418315"/>
                </a:lnTo>
                <a:lnTo>
                  <a:pt x="783931" y="442144"/>
                </a:lnTo>
                <a:lnTo>
                  <a:pt x="824944" y="462310"/>
                </a:lnTo>
                <a:lnTo>
                  <a:pt x="867149" y="478516"/>
                </a:lnTo>
                <a:lnTo>
                  <a:pt x="910235" y="490462"/>
                </a:lnTo>
                <a:lnTo>
                  <a:pt x="953893" y="497848"/>
                </a:lnTo>
                <a:lnTo>
                  <a:pt x="965529" y="498518"/>
                </a:lnTo>
              </a:path>
              <a:path w="965834" h="1000125">
                <a:moveTo>
                  <a:pt x="965529" y="502235"/>
                </a:moveTo>
                <a:lnTo>
                  <a:pt x="910235" y="510291"/>
                </a:lnTo>
                <a:lnTo>
                  <a:pt x="867149" y="522234"/>
                </a:lnTo>
                <a:lnTo>
                  <a:pt x="824944" y="538434"/>
                </a:lnTo>
                <a:lnTo>
                  <a:pt x="783931" y="558592"/>
                </a:lnTo>
                <a:lnTo>
                  <a:pt x="744419" y="582408"/>
                </a:lnTo>
                <a:lnTo>
                  <a:pt x="706718" y="609581"/>
                </a:lnTo>
                <a:lnTo>
                  <a:pt x="671138" y="639813"/>
                </a:lnTo>
                <a:lnTo>
                  <a:pt x="637988" y="672803"/>
                </a:lnTo>
                <a:lnTo>
                  <a:pt x="607578" y="708251"/>
                </a:lnTo>
                <a:lnTo>
                  <a:pt x="580217" y="745859"/>
                </a:lnTo>
                <a:lnTo>
                  <a:pt x="556217" y="785325"/>
                </a:lnTo>
                <a:lnTo>
                  <a:pt x="535885" y="826350"/>
                </a:lnTo>
                <a:lnTo>
                  <a:pt x="519533" y="868634"/>
                </a:lnTo>
                <a:lnTo>
                  <a:pt x="507469" y="911877"/>
                </a:lnTo>
                <a:lnTo>
                  <a:pt x="500003" y="955780"/>
                </a:lnTo>
                <a:lnTo>
                  <a:pt x="497446" y="1000043"/>
                </a:lnTo>
              </a:path>
            </a:pathLst>
          </a:custGeom>
          <a:ln w="18718">
            <a:solidFill>
              <a:srgbClr val="36D63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7297220" y="0"/>
            <a:ext cx="991235" cy="1841500"/>
          </a:xfrm>
          <a:custGeom>
            <a:avLst/>
            <a:gdLst/>
            <a:ahLst/>
            <a:cxnLst/>
            <a:rect l="l" t="t" r="r" b="b"/>
            <a:pathLst>
              <a:path w="991234" h="1841500">
                <a:moveTo>
                  <a:pt x="990801" y="1841026"/>
                </a:moveTo>
                <a:lnTo>
                  <a:pt x="0" y="1841026"/>
                </a:lnTo>
                <a:lnTo>
                  <a:pt x="0" y="0"/>
                </a:lnTo>
              </a:path>
            </a:pathLst>
          </a:custGeom>
          <a:ln w="38157">
            <a:solidFill>
              <a:srgbClr val="95959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7601057" y="2326970"/>
            <a:ext cx="440690" cy="440690"/>
          </a:xfrm>
          <a:custGeom>
            <a:avLst/>
            <a:gdLst/>
            <a:ahLst/>
            <a:cxnLst/>
            <a:rect l="l" t="t" r="r" b="b"/>
            <a:pathLst>
              <a:path w="440690" h="440689">
                <a:moveTo>
                  <a:pt x="231902" y="0"/>
                </a:moveTo>
                <a:lnTo>
                  <a:pt x="208788" y="0"/>
                </a:lnTo>
                <a:lnTo>
                  <a:pt x="185801" y="2870"/>
                </a:lnTo>
                <a:lnTo>
                  <a:pt x="141097" y="14389"/>
                </a:lnTo>
                <a:lnTo>
                  <a:pt x="110236" y="29514"/>
                </a:lnTo>
                <a:lnTo>
                  <a:pt x="100076" y="35267"/>
                </a:lnTo>
                <a:lnTo>
                  <a:pt x="64770" y="64795"/>
                </a:lnTo>
                <a:lnTo>
                  <a:pt x="35306" y="100076"/>
                </a:lnTo>
                <a:lnTo>
                  <a:pt x="29591" y="110147"/>
                </a:lnTo>
                <a:lnTo>
                  <a:pt x="23749" y="120230"/>
                </a:lnTo>
                <a:lnTo>
                  <a:pt x="7239" y="163423"/>
                </a:lnTo>
                <a:lnTo>
                  <a:pt x="1524" y="197269"/>
                </a:lnTo>
                <a:lnTo>
                  <a:pt x="0" y="208788"/>
                </a:lnTo>
                <a:lnTo>
                  <a:pt x="0" y="220306"/>
                </a:lnTo>
                <a:lnTo>
                  <a:pt x="0" y="231825"/>
                </a:lnTo>
                <a:lnTo>
                  <a:pt x="1524" y="243344"/>
                </a:lnTo>
                <a:lnTo>
                  <a:pt x="10795" y="287985"/>
                </a:lnTo>
                <a:lnTo>
                  <a:pt x="29591" y="330466"/>
                </a:lnTo>
                <a:lnTo>
                  <a:pt x="56896" y="367182"/>
                </a:lnTo>
                <a:lnTo>
                  <a:pt x="82169" y="390944"/>
                </a:lnTo>
                <a:lnTo>
                  <a:pt x="90805" y="398145"/>
                </a:lnTo>
                <a:lnTo>
                  <a:pt x="131064" y="421182"/>
                </a:lnTo>
                <a:lnTo>
                  <a:pt x="175006" y="434860"/>
                </a:lnTo>
                <a:lnTo>
                  <a:pt x="185801" y="437019"/>
                </a:lnTo>
                <a:lnTo>
                  <a:pt x="208788" y="439902"/>
                </a:lnTo>
                <a:lnTo>
                  <a:pt x="220345" y="439902"/>
                </a:lnTo>
                <a:lnTo>
                  <a:pt x="220345" y="440626"/>
                </a:lnTo>
                <a:lnTo>
                  <a:pt x="231902" y="440626"/>
                </a:lnTo>
                <a:lnTo>
                  <a:pt x="243332" y="439178"/>
                </a:lnTo>
                <a:lnTo>
                  <a:pt x="254889" y="437743"/>
                </a:lnTo>
                <a:lnTo>
                  <a:pt x="309626" y="421182"/>
                </a:lnTo>
                <a:lnTo>
                  <a:pt x="349250" y="398145"/>
                </a:lnTo>
                <a:lnTo>
                  <a:pt x="383794" y="367182"/>
                </a:lnTo>
                <a:lnTo>
                  <a:pt x="390906" y="358546"/>
                </a:lnTo>
                <a:lnTo>
                  <a:pt x="398145" y="349910"/>
                </a:lnTo>
                <a:lnTo>
                  <a:pt x="421259" y="309587"/>
                </a:lnTo>
                <a:lnTo>
                  <a:pt x="434848" y="265671"/>
                </a:lnTo>
                <a:lnTo>
                  <a:pt x="437007" y="254863"/>
                </a:lnTo>
                <a:lnTo>
                  <a:pt x="438531" y="243344"/>
                </a:lnTo>
                <a:lnTo>
                  <a:pt x="439928" y="231825"/>
                </a:lnTo>
                <a:lnTo>
                  <a:pt x="439928" y="220306"/>
                </a:lnTo>
                <a:lnTo>
                  <a:pt x="440690" y="220306"/>
                </a:lnTo>
                <a:lnTo>
                  <a:pt x="440690" y="208788"/>
                </a:lnTo>
                <a:lnTo>
                  <a:pt x="439166" y="197269"/>
                </a:lnTo>
                <a:lnTo>
                  <a:pt x="437769" y="185750"/>
                </a:lnTo>
                <a:lnTo>
                  <a:pt x="426212" y="141109"/>
                </a:lnTo>
                <a:lnTo>
                  <a:pt x="411099" y="110147"/>
                </a:lnTo>
                <a:lnTo>
                  <a:pt x="405384" y="100076"/>
                </a:lnTo>
                <a:lnTo>
                  <a:pt x="398907" y="90716"/>
                </a:lnTo>
                <a:lnTo>
                  <a:pt x="391668" y="81343"/>
                </a:lnTo>
                <a:lnTo>
                  <a:pt x="383794" y="72707"/>
                </a:lnTo>
                <a:lnTo>
                  <a:pt x="375793" y="64795"/>
                </a:lnTo>
                <a:lnTo>
                  <a:pt x="367919" y="56870"/>
                </a:lnTo>
                <a:lnTo>
                  <a:pt x="359283" y="48958"/>
                </a:lnTo>
                <a:lnTo>
                  <a:pt x="349885" y="41757"/>
                </a:lnTo>
                <a:lnTo>
                  <a:pt x="340614" y="35267"/>
                </a:lnTo>
                <a:lnTo>
                  <a:pt x="330454" y="29514"/>
                </a:lnTo>
                <a:lnTo>
                  <a:pt x="320421" y="23749"/>
                </a:lnTo>
                <a:lnTo>
                  <a:pt x="277241" y="7188"/>
                </a:lnTo>
                <a:lnTo>
                  <a:pt x="254889" y="2870"/>
                </a:lnTo>
                <a:lnTo>
                  <a:pt x="231902" y="0"/>
                </a:lnTo>
                <a:close/>
              </a:path>
            </a:pathLst>
          </a:custGeom>
          <a:solidFill>
            <a:srgbClr val="95959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7601124" y="2327001"/>
            <a:ext cx="440690" cy="440690"/>
          </a:xfrm>
          <a:custGeom>
            <a:avLst/>
            <a:gdLst/>
            <a:ahLst/>
            <a:cxnLst/>
            <a:rect l="l" t="t" r="r" b="b"/>
            <a:pathLst>
              <a:path w="440690" h="440689">
                <a:moveTo>
                  <a:pt x="0" y="220311"/>
                </a:moveTo>
                <a:lnTo>
                  <a:pt x="0" y="208792"/>
                </a:lnTo>
                <a:lnTo>
                  <a:pt x="1396" y="197273"/>
                </a:lnTo>
                <a:lnTo>
                  <a:pt x="2793" y="185753"/>
                </a:lnTo>
                <a:lnTo>
                  <a:pt x="14350" y="141112"/>
                </a:lnTo>
                <a:lnTo>
                  <a:pt x="35305" y="100077"/>
                </a:lnTo>
                <a:lnTo>
                  <a:pt x="64768" y="64796"/>
                </a:lnTo>
                <a:lnTo>
                  <a:pt x="100073" y="35281"/>
                </a:lnTo>
                <a:lnTo>
                  <a:pt x="141093" y="14402"/>
                </a:lnTo>
                <a:lnTo>
                  <a:pt x="185669" y="2882"/>
                </a:lnTo>
                <a:lnTo>
                  <a:pt x="197226" y="1447"/>
                </a:lnTo>
                <a:lnTo>
                  <a:pt x="208782" y="0"/>
                </a:lnTo>
                <a:lnTo>
                  <a:pt x="220212" y="0"/>
                </a:lnTo>
                <a:lnTo>
                  <a:pt x="231769" y="0"/>
                </a:lnTo>
                <a:lnTo>
                  <a:pt x="243325" y="1447"/>
                </a:lnTo>
                <a:lnTo>
                  <a:pt x="288663" y="10807"/>
                </a:lnTo>
                <a:lnTo>
                  <a:pt x="330445" y="29515"/>
                </a:lnTo>
                <a:lnTo>
                  <a:pt x="367909" y="56884"/>
                </a:lnTo>
                <a:lnTo>
                  <a:pt x="398770" y="90717"/>
                </a:lnTo>
                <a:lnTo>
                  <a:pt x="421883" y="131041"/>
                </a:lnTo>
                <a:lnTo>
                  <a:pt x="435472" y="174234"/>
                </a:lnTo>
                <a:lnTo>
                  <a:pt x="440551" y="208792"/>
                </a:lnTo>
                <a:lnTo>
                  <a:pt x="440551" y="220311"/>
                </a:lnTo>
                <a:lnTo>
                  <a:pt x="439789" y="220311"/>
                </a:lnTo>
                <a:lnTo>
                  <a:pt x="439789" y="231830"/>
                </a:lnTo>
                <a:lnTo>
                  <a:pt x="438393" y="243362"/>
                </a:lnTo>
                <a:lnTo>
                  <a:pt x="436996" y="254881"/>
                </a:lnTo>
                <a:lnTo>
                  <a:pt x="434837" y="265676"/>
                </a:lnTo>
                <a:lnTo>
                  <a:pt x="432678" y="277195"/>
                </a:lnTo>
                <a:lnTo>
                  <a:pt x="428995" y="287990"/>
                </a:lnTo>
                <a:lnTo>
                  <a:pt x="425439" y="298786"/>
                </a:lnTo>
                <a:lnTo>
                  <a:pt x="421121" y="309594"/>
                </a:lnTo>
                <a:lnTo>
                  <a:pt x="398135" y="349917"/>
                </a:lnTo>
                <a:lnTo>
                  <a:pt x="390896" y="358553"/>
                </a:lnTo>
                <a:lnTo>
                  <a:pt x="383657" y="367189"/>
                </a:lnTo>
                <a:lnTo>
                  <a:pt x="349114" y="398140"/>
                </a:lnTo>
                <a:lnTo>
                  <a:pt x="339716" y="404630"/>
                </a:lnTo>
                <a:lnTo>
                  <a:pt x="330445" y="411107"/>
                </a:lnTo>
                <a:lnTo>
                  <a:pt x="287901" y="429827"/>
                </a:lnTo>
                <a:lnTo>
                  <a:pt x="243325" y="439187"/>
                </a:lnTo>
                <a:lnTo>
                  <a:pt x="231769" y="440622"/>
                </a:lnTo>
                <a:lnTo>
                  <a:pt x="220212" y="440622"/>
                </a:lnTo>
                <a:lnTo>
                  <a:pt x="220212" y="439911"/>
                </a:lnTo>
                <a:lnTo>
                  <a:pt x="208782" y="439911"/>
                </a:lnTo>
                <a:lnTo>
                  <a:pt x="197226" y="438463"/>
                </a:lnTo>
                <a:lnTo>
                  <a:pt x="185669" y="437028"/>
                </a:lnTo>
                <a:lnTo>
                  <a:pt x="174874" y="434869"/>
                </a:lnTo>
                <a:lnTo>
                  <a:pt x="163444" y="432710"/>
                </a:lnTo>
                <a:lnTo>
                  <a:pt x="152650" y="429103"/>
                </a:lnTo>
                <a:lnTo>
                  <a:pt x="141855" y="425509"/>
                </a:lnTo>
                <a:lnTo>
                  <a:pt x="100708" y="404630"/>
                </a:lnTo>
                <a:lnTo>
                  <a:pt x="64768" y="375825"/>
                </a:lnTo>
                <a:lnTo>
                  <a:pt x="35940" y="339833"/>
                </a:lnTo>
                <a:lnTo>
                  <a:pt x="15112" y="298786"/>
                </a:lnTo>
                <a:lnTo>
                  <a:pt x="10794" y="287990"/>
                </a:lnTo>
                <a:lnTo>
                  <a:pt x="1396" y="243362"/>
                </a:lnTo>
                <a:lnTo>
                  <a:pt x="0" y="231830"/>
                </a:lnTo>
                <a:lnTo>
                  <a:pt x="0" y="220311"/>
                </a:lnTo>
                <a:close/>
              </a:path>
            </a:pathLst>
          </a:custGeom>
          <a:ln w="18718">
            <a:solidFill>
              <a:srgbClr val="95959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14952219" y="8116557"/>
            <a:ext cx="3336290" cy="2171065"/>
          </a:xfrm>
          <a:custGeom>
            <a:avLst/>
            <a:gdLst/>
            <a:ahLst/>
            <a:cxnLst/>
            <a:rect l="l" t="t" r="r" b="b"/>
            <a:pathLst>
              <a:path w="3336290" h="2171065">
                <a:moveTo>
                  <a:pt x="1136904" y="1106587"/>
                </a:moveTo>
                <a:lnTo>
                  <a:pt x="553720" y="1106587"/>
                </a:lnTo>
                <a:lnTo>
                  <a:pt x="0" y="1660961"/>
                </a:lnTo>
                <a:lnTo>
                  <a:pt x="0" y="2170440"/>
                </a:lnTo>
                <a:lnTo>
                  <a:pt x="29591" y="2170440"/>
                </a:lnTo>
                <a:lnTo>
                  <a:pt x="29591" y="1689760"/>
                </a:lnTo>
                <a:lnTo>
                  <a:pt x="1600344" y="1689760"/>
                </a:lnTo>
                <a:lnTo>
                  <a:pt x="1629920" y="1660961"/>
                </a:lnTo>
                <a:lnTo>
                  <a:pt x="42545" y="1660961"/>
                </a:lnTo>
                <a:lnTo>
                  <a:pt x="553720" y="1148349"/>
                </a:lnTo>
                <a:lnTo>
                  <a:pt x="583946" y="1148349"/>
                </a:lnTo>
                <a:lnTo>
                  <a:pt x="583946" y="1136829"/>
                </a:lnTo>
                <a:lnTo>
                  <a:pt x="1136904" y="1136829"/>
                </a:lnTo>
                <a:lnTo>
                  <a:pt x="1136904" y="1106587"/>
                </a:lnTo>
                <a:close/>
              </a:path>
              <a:path w="3336290" h="2171065">
                <a:moveTo>
                  <a:pt x="583946" y="1689760"/>
                </a:moveTo>
                <a:lnTo>
                  <a:pt x="553720" y="1689760"/>
                </a:lnTo>
                <a:lnTo>
                  <a:pt x="553720" y="2170440"/>
                </a:lnTo>
                <a:lnTo>
                  <a:pt x="583946" y="2170440"/>
                </a:lnTo>
                <a:lnTo>
                  <a:pt x="583946" y="1689760"/>
                </a:lnTo>
                <a:close/>
              </a:path>
              <a:path w="3336290" h="2171065">
                <a:moveTo>
                  <a:pt x="1136904" y="1689760"/>
                </a:moveTo>
                <a:lnTo>
                  <a:pt x="1106678" y="1689760"/>
                </a:lnTo>
                <a:lnTo>
                  <a:pt x="1106678" y="2170440"/>
                </a:lnTo>
                <a:lnTo>
                  <a:pt x="1136904" y="2141009"/>
                </a:lnTo>
                <a:lnTo>
                  <a:pt x="1136904" y="1689760"/>
                </a:lnTo>
                <a:close/>
              </a:path>
              <a:path w="3336290" h="2171065">
                <a:moveTo>
                  <a:pt x="1661033" y="1689760"/>
                </a:moveTo>
                <a:lnTo>
                  <a:pt x="1600344" y="1689760"/>
                </a:lnTo>
                <a:lnTo>
                  <a:pt x="1136904" y="2141009"/>
                </a:lnTo>
                <a:lnTo>
                  <a:pt x="1136904" y="2170440"/>
                </a:lnTo>
                <a:lnTo>
                  <a:pt x="1661033" y="2170440"/>
                </a:lnTo>
                <a:lnTo>
                  <a:pt x="1661033" y="1689760"/>
                </a:lnTo>
                <a:close/>
              </a:path>
              <a:path w="3336290" h="2171065">
                <a:moveTo>
                  <a:pt x="3335755" y="1136829"/>
                </a:moveTo>
                <a:lnTo>
                  <a:pt x="2791460" y="1136829"/>
                </a:lnTo>
                <a:lnTo>
                  <a:pt x="2245614" y="1689760"/>
                </a:lnTo>
                <a:lnTo>
                  <a:pt x="1691259" y="1689760"/>
                </a:lnTo>
                <a:lnTo>
                  <a:pt x="1691259" y="2170440"/>
                </a:lnTo>
                <a:lnTo>
                  <a:pt x="3335755" y="1136829"/>
                </a:lnTo>
                <a:close/>
              </a:path>
              <a:path w="3336290" h="2171065">
                <a:moveTo>
                  <a:pt x="583946" y="1148349"/>
                </a:moveTo>
                <a:lnTo>
                  <a:pt x="553720" y="1148349"/>
                </a:lnTo>
                <a:lnTo>
                  <a:pt x="553720" y="1660961"/>
                </a:lnTo>
                <a:lnTo>
                  <a:pt x="583946" y="1660961"/>
                </a:lnTo>
                <a:lnTo>
                  <a:pt x="583946" y="1148349"/>
                </a:lnTo>
                <a:close/>
              </a:path>
              <a:path w="3336290" h="2171065">
                <a:moveTo>
                  <a:pt x="1136904" y="1136829"/>
                </a:moveTo>
                <a:lnTo>
                  <a:pt x="1106678" y="1136829"/>
                </a:lnTo>
                <a:lnTo>
                  <a:pt x="1106678" y="1660961"/>
                </a:lnTo>
                <a:lnTo>
                  <a:pt x="1136904" y="1660961"/>
                </a:lnTo>
                <a:lnTo>
                  <a:pt x="1136904" y="1136829"/>
                </a:lnTo>
                <a:close/>
              </a:path>
              <a:path w="3336290" h="2171065">
                <a:moveTo>
                  <a:pt x="1661033" y="1630668"/>
                </a:moveTo>
                <a:lnTo>
                  <a:pt x="1629920" y="1660961"/>
                </a:lnTo>
                <a:lnTo>
                  <a:pt x="1661033" y="1660961"/>
                </a:lnTo>
                <a:lnTo>
                  <a:pt x="1661033" y="1630668"/>
                </a:lnTo>
                <a:close/>
              </a:path>
              <a:path w="3336290" h="2171065">
                <a:moveTo>
                  <a:pt x="2215388" y="1136829"/>
                </a:moveTo>
                <a:lnTo>
                  <a:pt x="2168213" y="1136829"/>
                </a:lnTo>
                <a:lnTo>
                  <a:pt x="1691259" y="1601237"/>
                </a:lnTo>
                <a:lnTo>
                  <a:pt x="1691259" y="1660961"/>
                </a:lnTo>
                <a:lnTo>
                  <a:pt x="2215388" y="1660961"/>
                </a:lnTo>
                <a:lnTo>
                  <a:pt x="2215388" y="1136829"/>
                </a:lnTo>
                <a:close/>
              </a:path>
              <a:path w="3336290" h="2171065">
                <a:moveTo>
                  <a:pt x="2749677" y="1136829"/>
                </a:moveTo>
                <a:lnTo>
                  <a:pt x="2245614" y="1136829"/>
                </a:lnTo>
                <a:lnTo>
                  <a:pt x="2245614" y="1646561"/>
                </a:lnTo>
                <a:lnTo>
                  <a:pt x="2749677" y="1136829"/>
                </a:lnTo>
                <a:close/>
              </a:path>
              <a:path w="3336290" h="2171065">
                <a:moveTo>
                  <a:pt x="2199271" y="1106587"/>
                </a:moveTo>
                <a:lnTo>
                  <a:pt x="1661033" y="1106587"/>
                </a:lnTo>
                <a:lnTo>
                  <a:pt x="1661033" y="1630668"/>
                </a:lnTo>
                <a:lnTo>
                  <a:pt x="1691259" y="1601237"/>
                </a:lnTo>
                <a:lnTo>
                  <a:pt x="1691259" y="1136829"/>
                </a:lnTo>
                <a:lnTo>
                  <a:pt x="2168213" y="1136829"/>
                </a:lnTo>
                <a:lnTo>
                  <a:pt x="2199271" y="1106587"/>
                </a:lnTo>
                <a:close/>
              </a:path>
              <a:path w="3336290" h="2171065">
                <a:moveTo>
                  <a:pt x="3321304" y="602615"/>
                </a:moveTo>
                <a:lnTo>
                  <a:pt x="2797175" y="1131069"/>
                </a:lnTo>
                <a:lnTo>
                  <a:pt x="2797175" y="1136829"/>
                </a:lnTo>
                <a:lnTo>
                  <a:pt x="3321304" y="1136829"/>
                </a:lnTo>
                <a:lnTo>
                  <a:pt x="3321304" y="602615"/>
                </a:lnTo>
                <a:close/>
              </a:path>
              <a:path w="3336290" h="2171065">
                <a:moveTo>
                  <a:pt x="2215388" y="1090895"/>
                </a:moveTo>
                <a:lnTo>
                  <a:pt x="2199271" y="1106587"/>
                </a:lnTo>
                <a:lnTo>
                  <a:pt x="2215388" y="1106587"/>
                </a:lnTo>
                <a:lnTo>
                  <a:pt x="2215388" y="1090895"/>
                </a:lnTo>
                <a:close/>
              </a:path>
              <a:path w="3336290" h="2171065">
                <a:moveTo>
                  <a:pt x="2768346" y="582460"/>
                </a:moveTo>
                <a:lnTo>
                  <a:pt x="2737559" y="582460"/>
                </a:lnTo>
                <a:lnTo>
                  <a:pt x="2245614" y="1061464"/>
                </a:lnTo>
                <a:lnTo>
                  <a:pt x="2245614" y="1106587"/>
                </a:lnTo>
                <a:lnTo>
                  <a:pt x="2768346" y="1106587"/>
                </a:lnTo>
                <a:lnTo>
                  <a:pt x="2768346" y="582460"/>
                </a:lnTo>
                <a:close/>
              </a:path>
              <a:path w="3336290" h="2171065">
                <a:moveTo>
                  <a:pt x="3335755" y="0"/>
                </a:moveTo>
                <a:lnTo>
                  <a:pt x="2768346" y="0"/>
                </a:lnTo>
                <a:lnTo>
                  <a:pt x="2768346" y="552221"/>
                </a:lnTo>
                <a:lnTo>
                  <a:pt x="2215388" y="552221"/>
                </a:lnTo>
                <a:lnTo>
                  <a:pt x="2215388" y="1090895"/>
                </a:lnTo>
                <a:lnTo>
                  <a:pt x="2245614" y="1061464"/>
                </a:lnTo>
                <a:lnTo>
                  <a:pt x="2245614" y="582460"/>
                </a:lnTo>
                <a:lnTo>
                  <a:pt x="2737559" y="582460"/>
                </a:lnTo>
                <a:lnTo>
                  <a:pt x="2797175" y="524412"/>
                </a:lnTo>
                <a:lnTo>
                  <a:pt x="2797175" y="29527"/>
                </a:lnTo>
                <a:lnTo>
                  <a:pt x="3305430" y="29527"/>
                </a:lnTo>
                <a:lnTo>
                  <a:pt x="3335755" y="0"/>
                </a:lnTo>
                <a:close/>
              </a:path>
              <a:path w="3336290" h="2171065">
                <a:moveTo>
                  <a:pt x="3298317" y="582460"/>
                </a:moveTo>
                <a:lnTo>
                  <a:pt x="2797175" y="582460"/>
                </a:lnTo>
                <a:lnTo>
                  <a:pt x="2797175" y="1087869"/>
                </a:lnTo>
                <a:lnTo>
                  <a:pt x="3298317" y="582460"/>
                </a:lnTo>
                <a:close/>
              </a:path>
              <a:path w="3336290" h="2171065">
                <a:moveTo>
                  <a:pt x="3321304" y="29527"/>
                </a:moveTo>
                <a:lnTo>
                  <a:pt x="3305430" y="29527"/>
                </a:lnTo>
                <a:lnTo>
                  <a:pt x="2797175" y="524412"/>
                </a:lnTo>
                <a:lnTo>
                  <a:pt x="2797175" y="552221"/>
                </a:lnTo>
                <a:lnTo>
                  <a:pt x="3321304" y="552221"/>
                </a:lnTo>
                <a:lnTo>
                  <a:pt x="3321304" y="29527"/>
                </a:lnTo>
                <a:close/>
              </a:path>
            </a:pathLst>
          </a:custGeom>
          <a:solidFill>
            <a:srgbClr val="36D6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15656433" y="9899191"/>
            <a:ext cx="304165" cy="304165"/>
          </a:xfrm>
          <a:custGeom>
            <a:avLst/>
            <a:gdLst/>
            <a:ahLst/>
            <a:cxnLst/>
            <a:rect l="l" t="t" r="r" b="b"/>
            <a:pathLst>
              <a:path w="304165" h="304165">
                <a:moveTo>
                  <a:pt x="159766" y="0"/>
                </a:moveTo>
                <a:lnTo>
                  <a:pt x="144018" y="0"/>
                </a:lnTo>
                <a:lnTo>
                  <a:pt x="136017" y="718"/>
                </a:lnTo>
                <a:lnTo>
                  <a:pt x="97155" y="10081"/>
                </a:lnTo>
                <a:lnTo>
                  <a:pt x="62611" y="28798"/>
                </a:lnTo>
                <a:lnTo>
                  <a:pt x="33782" y="56158"/>
                </a:lnTo>
                <a:lnTo>
                  <a:pt x="12954" y="89996"/>
                </a:lnTo>
                <a:lnTo>
                  <a:pt x="2159" y="128155"/>
                </a:lnTo>
                <a:lnTo>
                  <a:pt x="635" y="136074"/>
                </a:lnTo>
                <a:lnTo>
                  <a:pt x="0" y="143996"/>
                </a:lnTo>
                <a:lnTo>
                  <a:pt x="0" y="151913"/>
                </a:lnTo>
                <a:lnTo>
                  <a:pt x="0" y="159832"/>
                </a:lnTo>
                <a:lnTo>
                  <a:pt x="635" y="167754"/>
                </a:lnTo>
                <a:lnTo>
                  <a:pt x="2159" y="175671"/>
                </a:lnTo>
                <a:lnTo>
                  <a:pt x="3556" y="183595"/>
                </a:lnTo>
                <a:lnTo>
                  <a:pt x="4953" y="190793"/>
                </a:lnTo>
                <a:lnTo>
                  <a:pt x="7874" y="198710"/>
                </a:lnTo>
                <a:lnTo>
                  <a:pt x="10033" y="205913"/>
                </a:lnTo>
                <a:lnTo>
                  <a:pt x="13589" y="213112"/>
                </a:lnTo>
                <a:lnTo>
                  <a:pt x="16510" y="220310"/>
                </a:lnTo>
                <a:lnTo>
                  <a:pt x="20828" y="227509"/>
                </a:lnTo>
                <a:lnTo>
                  <a:pt x="44577" y="259189"/>
                </a:lnTo>
                <a:lnTo>
                  <a:pt x="56896" y="269269"/>
                </a:lnTo>
                <a:lnTo>
                  <a:pt x="62611" y="274310"/>
                </a:lnTo>
                <a:lnTo>
                  <a:pt x="97917" y="293027"/>
                </a:lnTo>
                <a:lnTo>
                  <a:pt x="105029" y="295905"/>
                </a:lnTo>
                <a:lnTo>
                  <a:pt x="113030" y="298068"/>
                </a:lnTo>
                <a:lnTo>
                  <a:pt x="120142" y="299506"/>
                </a:lnTo>
                <a:lnTo>
                  <a:pt x="128143" y="300945"/>
                </a:lnTo>
                <a:lnTo>
                  <a:pt x="136017" y="302389"/>
                </a:lnTo>
                <a:lnTo>
                  <a:pt x="144018" y="303108"/>
                </a:lnTo>
                <a:lnTo>
                  <a:pt x="151892" y="303108"/>
                </a:lnTo>
                <a:lnTo>
                  <a:pt x="151892" y="303827"/>
                </a:lnTo>
                <a:lnTo>
                  <a:pt x="159766" y="303827"/>
                </a:lnTo>
                <a:lnTo>
                  <a:pt x="167767" y="303108"/>
                </a:lnTo>
                <a:lnTo>
                  <a:pt x="183515" y="300226"/>
                </a:lnTo>
                <a:lnTo>
                  <a:pt x="190754" y="298787"/>
                </a:lnTo>
                <a:lnTo>
                  <a:pt x="198628" y="295905"/>
                </a:lnTo>
                <a:lnTo>
                  <a:pt x="205867" y="293747"/>
                </a:lnTo>
                <a:lnTo>
                  <a:pt x="213106" y="290145"/>
                </a:lnTo>
                <a:lnTo>
                  <a:pt x="220218" y="287268"/>
                </a:lnTo>
                <a:lnTo>
                  <a:pt x="227457" y="282947"/>
                </a:lnTo>
                <a:lnTo>
                  <a:pt x="233934" y="279350"/>
                </a:lnTo>
                <a:lnTo>
                  <a:pt x="241173" y="274310"/>
                </a:lnTo>
                <a:lnTo>
                  <a:pt x="246888" y="269989"/>
                </a:lnTo>
                <a:lnTo>
                  <a:pt x="253365" y="264229"/>
                </a:lnTo>
                <a:lnTo>
                  <a:pt x="259207" y="259189"/>
                </a:lnTo>
                <a:lnTo>
                  <a:pt x="264160" y="253429"/>
                </a:lnTo>
                <a:lnTo>
                  <a:pt x="269240" y="246950"/>
                </a:lnTo>
                <a:lnTo>
                  <a:pt x="274320" y="241190"/>
                </a:lnTo>
                <a:lnTo>
                  <a:pt x="292989" y="205913"/>
                </a:lnTo>
                <a:lnTo>
                  <a:pt x="295910" y="198710"/>
                </a:lnTo>
                <a:lnTo>
                  <a:pt x="298069" y="190793"/>
                </a:lnTo>
                <a:lnTo>
                  <a:pt x="299466" y="183595"/>
                </a:lnTo>
                <a:lnTo>
                  <a:pt x="300863" y="175671"/>
                </a:lnTo>
                <a:lnTo>
                  <a:pt x="302387" y="167754"/>
                </a:lnTo>
                <a:lnTo>
                  <a:pt x="303022" y="159832"/>
                </a:lnTo>
                <a:lnTo>
                  <a:pt x="303022" y="151913"/>
                </a:lnTo>
                <a:lnTo>
                  <a:pt x="303784" y="151913"/>
                </a:lnTo>
                <a:lnTo>
                  <a:pt x="303784" y="143996"/>
                </a:lnTo>
                <a:lnTo>
                  <a:pt x="303022" y="136074"/>
                </a:lnTo>
                <a:lnTo>
                  <a:pt x="293751" y="97194"/>
                </a:lnTo>
                <a:lnTo>
                  <a:pt x="274955" y="62636"/>
                </a:lnTo>
                <a:lnTo>
                  <a:pt x="247650" y="33839"/>
                </a:lnTo>
                <a:lnTo>
                  <a:pt x="213741" y="12962"/>
                </a:lnTo>
                <a:lnTo>
                  <a:pt x="183515" y="3601"/>
                </a:lnTo>
                <a:lnTo>
                  <a:pt x="167767" y="718"/>
                </a:lnTo>
                <a:lnTo>
                  <a:pt x="159766" y="0"/>
                </a:lnTo>
                <a:close/>
              </a:path>
            </a:pathLst>
          </a:custGeom>
          <a:solidFill>
            <a:srgbClr val="95959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15656492" y="9899192"/>
            <a:ext cx="304165" cy="304165"/>
          </a:xfrm>
          <a:custGeom>
            <a:avLst/>
            <a:gdLst/>
            <a:ahLst/>
            <a:cxnLst/>
            <a:rect l="l" t="t" r="r" b="b"/>
            <a:pathLst>
              <a:path w="304165" h="304165">
                <a:moveTo>
                  <a:pt x="0" y="151913"/>
                </a:moveTo>
                <a:lnTo>
                  <a:pt x="0" y="143996"/>
                </a:lnTo>
                <a:lnTo>
                  <a:pt x="635" y="136073"/>
                </a:lnTo>
                <a:lnTo>
                  <a:pt x="2159" y="128156"/>
                </a:lnTo>
                <a:lnTo>
                  <a:pt x="3556" y="120232"/>
                </a:lnTo>
                <a:lnTo>
                  <a:pt x="16510" y="82797"/>
                </a:lnTo>
                <a:lnTo>
                  <a:pt x="20066" y="75599"/>
                </a:lnTo>
                <a:lnTo>
                  <a:pt x="44577" y="44638"/>
                </a:lnTo>
                <a:lnTo>
                  <a:pt x="76328" y="20160"/>
                </a:lnTo>
                <a:lnTo>
                  <a:pt x="112270" y="5040"/>
                </a:lnTo>
                <a:lnTo>
                  <a:pt x="128145" y="2162"/>
                </a:lnTo>
                <a:lnTo>
                  <a:pt x="136019" y="718"/>
                </a:lnTo>
                <a:lnTo>
                  <a:pt x="143893" y="0"/>
                </a:lnTo>
                <a:lnTo>
                  <a:pt x="151895" y="0"/>
                </a:lnTo>
                <a:lnTo>
                  <a:pt x="159769" y="0"/>
                </a:lnTo>
                <a:lnTo>
                  <a:pt x="167770" y="718"/>
                </a:lnTo>
                <a:lnTo>
                  <a:pt x="175644" y="2162"/>
                </a:lnTo>
                <a:lnTo>
                  <a:pt x="183518" y="3601"/>
                </a:lnTo>
                <a:lnTo>
                  <a:pt x="220984" y="16559"/>
                </a:lnTo>
                <a:lnTo>
                  <a:pt x="234700" y="24482"/>
                </a:lnTo>
                <a:lnTo>
                  <a:pt x="241177" y="28798"/>
                </a:lnTo>
                <a:lnTo>
                  <a:pt x="270007" y="56157"/>
                </a:lnTo>
                <a:lnTo>
                  <a:pt x="290835" y="89995"/>
                </a:lnTo>
                <a:lnTo>
                  <a:pt x="301631" y="128156"/>
                </a:lnTo>
                <a:lnTo>
                  <a:pt x="303028" y="136073"/>
                </a:lnTo>
                <a:lnTo>
                  <a:pt x="303790" y="143996"/>
                </a:lnTo>
                <a:lnTo>
                  <a:pt x="303790" y="151913"/>
                </a:lnTo>
                <a:lnTo>
                  <a:pt x="303028" y="151913"/>
                </a:lnTo>
                <a:lnTo>
                  <a:pt x="303028" y="159831"/>
                </a:lnTo>
                <a:lnTo>
                  <a:pt x="302393" y="167753"/>
                </a:lnTo>
                <a:lnTo>
                  <a:pt x="300869" y="175671"/>
                </a:lnTo>
                <a:lnTo>
                  <a:pt x="299471" y="183594"/>
                </a:lnTo>
                <a:lnTo>
                  <a:pt x="298074" y="190792"/>
                </a:lnTo>
                <a:lnTo>
                  <a:pt x="295915" y="198709"/>
                </a:lnTo>
                <a:lnTo>
                  <a:pt x="292994" y="205913"/>
                </a:lnTo>
                <a:lnTo>
                  <a:pt x="290073" y="213831"/>
                </a:lnTo>
                <a:lnTo>
                  <a:pt x="269245" y="246949"/>
                </a:lnTo>
                <a:lnTo>
                  <a:pt x="264165" y="253429"/>
                </a:lnTo>
                <a:lnTo>
                  <a:pt x="259212" y="259188"/>
                </a:lnTo>
                <a:lnTo>
                  <a:pt x="253370" y="264229"/>
                </a:lnTo>
                <a:lnTo>
                  <a:pt x="246892" y="269988"/>
                </a:lnTo>
                <a:lnTo>
                  <a:pt x="241177" y="274309"/>
                </a:lnTo>
                <a:lnTo>
                  <a:pt x="233938" y="279350"/>
                </a:lnTo>
                <a:lnTo>
                  <a:pt x="227461" y="282946"/>
                </a:lnTo>
                <a:lnTo>
                  <a:pt x="220222" y="287267"/>
                </a:lnTo>
                <a:lnTo>
                  <a:pt x="213110" y="290145"/>
                </a:lnTo>
                <a:lnTo>
                  <a:pt x="205871" y="293746"/>
                </a:lnTo>
                <a:lnTo>
                  <a:pt x="198631" y="295904"/>
                </a:lnTo>
                <a:lnTo>
                  <a:pt x="190757" y="298787"/>
                </a:lnTo>
                <a:lnTo>
                  <a:pt x="183518" y="300225"/>
                </a:lnTo>
                <a:lnTo>
                  <a:pt x="175644" y="301664"/>
                </a:lnTo>
                <a:lnTo>
                  <a:pt x="167770" y="303108"/>
                </a:lnTo>
                <a:lnTo>
                  <a:pt x="159769" y="303827"/>
                </a:lnTo>
                <a:lnTo>
                  <a:pt x="151895" y="303827"/>
                </a:lnTo>
                <a:lnTo>
                  <a:pt x="151895" y="303108"/>
                </a:lnTo>
                <a:lnTo>
                  <a:pt x="143893" y="303108"/>
                </a:lnTo>
                <a:lnTo>
                  <a:pt x="136019" y="302388"/>
                </a:lnTo>
                <a:lnTo>
                  <a:pt x="128145" y="300945"/>
                </a:lnTo>
                <a:lnTo>
                  <a:pt x="120144" y="299506"/>
                </a:lnTo>
                <a:lnTo>
                  <a:pt x="113032" y="298067"/>
                </a:lnTo>
                <a:lnTo>
                  <a:pt x="105031" y="295904"/>
                </a:lnTo>
                <a:lnTo>
                  <a:pt x="97918" y="293027"/>
                </a:lnTo>
                <a:lnTo>
                  <a:pt x="89917" y="290145"/>
                </a:lnTo>
                <a:lnTo>
                  <a:pt x="56770" y="269269"/>
                </a:lnTo>
                <a:lnTo>
                  <a:pt x="50293" y="264229"/>
                </a:lnTo>
                <a:lnTo>
                  <a:pt x="24384" y="233992"/>
                </a:lnTo>
                <a:lnTo>
                  <a:pt x="20828" y="227507"/>
                </a:lnTo>
                <a:lnTo>
                  <a:pt x="16510" y="220309"/>
                </a:lnTo>
                <a:lnTo>
                  <a:pt x="13589" y="213111"/>
                </a:lnTo>
                <a:lnTo>
                  <a:pt x="10033" y="205913"/>
                </a:lnTo>
                <a:lnTo>
                  <a:pt x="7874" y="198709"/>
                </a:lnTo>
                <a:lnTo>
                  <a:pt x="4953" y="190792"/>
                </a:lnTo>
                <a:lnTo>
                  <a:pt x="3556" y="183594"/>
                </a:lnTo>
                <a:lnTo>
                  <a:pt x="2159" y="175671"/>
                </a:lnTo>
                <a:lnTo>
                  <a:pt x="635" y="167753"/>
                </a:lnTo>
                <a:lnTo>
                  <a:pt x="0" y="159831"/>
                </a:lnTo>
                <a:lnTo>
                  <a:pt x="0" y="151913"/>
                </a:lnTo>
                <a:close/>
              </a:path>
            </a:pathLst>
          </a:custGeom>
          <a:ln w="18719">
            <a:solidFill>
              <a:srgbClr val="95959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0" y="9769798"/>
            <a:ext cx="576580" cy="517525"/>
          </a:xfrm>
          <a:custGeom>
            <a:avLst/>
            <a:gdLst/>
            <a:ahLst/>
            <a:cxnLst/>
            <a:rect l="l" t="t" r="r" b="b"/>
            <a:pathLst>
              <a:path w="576580" h="517525">
                <a:moveTo>
                  <a:pt x="0" y="0"/>
                </a:moveTo>
                <a:lnTo>
                  <a:pt x="0" y="517199"/>
                </a:lnTo>
                <a:lnTo>
                  <a:pt x="576456" y="517199"/>
                </a:lnTo>
                <a:lnTo>
                  <a:pt x="567352" y="463557"/>
                </a:lnTo>
                <a:lnTo>
                  <a:pt x="551512" y="404517"/>
                </a:lnTo>
                <a:lnTo>
                  <a:pt x="529912" y="346920"/>
                </a:lnTo>
                <a:lnTo>
                  <a:pt x="501834" y="292921"/>
                </a:lnTo>
                <a:lnTo>
                  <a:pt x="468713" y="241078"/>
                </a:lnTo>
                <a:lnTo>
                  <a:pt x="429835" y="193557"/>
                </a:lnTo>
                <a:lnTo>
                  <a:pt x="386636" y="150358"/>
                </a:lnTo>
                <a:lnTo>
                  <a:pt x="339115" y="111480"/>
                </a:lnTo>
                <a:lnTo>
                  <a:pt x="287997" y="78359"/>
                </a:lnTo>
                <a:lnTo>
                  <a:pt x="233278" y="50281"/>
                </a:lnTo>
                <a:lnTo>
                  <a:pt x="175676" y="28681"/>
                </a:lnTo>
                <a:lnTo>
                  <a:pt x="116636" y="12841"/>
                </a:lnTo>
                <a:lnTo>
                  <a:pt x="56157" y="2760"/>
                </a:lnTo>
                <a:lnTo>
                  <a:pt x="0" y="0"/>
                </a:lnTo>
                <a:close/>
              </a:path>
            </a:pathLst>
          </a:custGeom>
          <a:solidFill>
            <a:srgbClr val="95959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0" y="9769798"/>
            <a:ext cx="576580" cy="517525"/>
          </a:xfrm>
          <a:custGeom>
            <a:avLst/>
            <a:gdLst/>
            <a:ahLst/>
            <a:cxnLst/>
            <a:rect l="l" t="t" r="r" b="b"/>
            <a:pathLst>
              <a:path w="576580" h="517525">
                <a:moveTo>
                  <a:pt x="0" y="0"/>
                </a:moveTo>
                <a:lnTo>
                  <a:pt x="56157" y="2760"/>
                </a:lnTo>
                <a:lnTo>
                  <a:pt x="116636" y="12841"/>
                </a:lnTo>
                <a:lnTo>
                  <a:pt x="175676" y="28681"/>
                </a:lnTo>
                <a:lnTo>
                  <a:pt x="233278" y="50281"/>
                </a:lnTo>
                <a:lnTo>
                  <a:pt x="287997" y="78359"/>
                </a:lnTo>
                <a:lnTo>
                  <a:pt x="339115" y="111480"/>
                </a:lnTo>
                <a:lnTo>
                  <a:pt x="386636" y="150358"/>
                </a:lnTo>
                <a:lnTo>
                  <a:pt x="429835" y="193557"/>
                </a:lnTo>
                <a:lnTo>
                  <a:pt x="468713" y="241078"/>
                </a:lnTo>
                <a:lnTo>
                  <a:pt x="501834" y="292921"/>
                </a:lnTo>
                <a:lnTo>
                  <a:pt x="529912" y="346920"/>
                </a:lnTo>
                <a:lnTo>
                  <a:pt x="551512" y="404517"/>
                </a:lnTo>
                <a:lnTo>
                  <a:pt x="567352" y="463557"/>
                </a:lnTo>
                <a:lnTo>
                  <a:pt x="573112" y="493799"/>
                </a:lnTo>
                <a:lnTo>
                  <a:pt x="576456" y="517199"/>
                </a:lnTo>
              </a:path>
            </a:pathLst>
          </a:custGeom>
          <a:ln w="18719">
            <a:solidFill>
              <a:srgbClr val="95959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000" b="1" i="0">
                <a:solidFill>
                  <a:srgbClr val="36D63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E6DE5D5-7A07-7E31-375C-F8BD6681D69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641361" y="-28711"/>
            <a:ext cx="3626818" cy="189003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  <p:grpSp>
        <p:nvGrpSpPr>
          <p:cNvPr id="5" name="object 2">
            <a:extLst>
              <a:ext uri="{FF2B5EF4-FFF2-40B4-BE49-F238E27FC236}">
                <a16:creationId xmlns:a16="http://schemas.microsoft.com/office/drawing/2014/main" id="{0621B6F5-5100-9EC2-3DB5-5DEA1026F778}"/>
              </a:ext>
            </a:extLst>
          </p:cNvPr>
          <p:cNvGrpSpPr/>
          <p:nvPr userDrawn="1"/>
        </p:nvGrpSpPr>
        <p:grpSpPr>
          <a:xfrm>
            <a:off x="-38879" y="0"/>
            <a:ext cx="1029335" cy="1879600"/>
            <a:chOff x="17278142" y="0"/>
            <a:chExt cx="1029335" cy="1879600"/>
          </a:xfrm>
        </p:grpSpPr>
        <p:sp>
          <p:nvSpPr>
            <p:cNvPr id="6" name="object 3">
              <a:extLst>
                <a:ext uri="{FF2B5EF4-FFF2-40B4-BE49-F238E27FC236}">
                  <a16:creationId xmlns:a16="http://schemas.microsoft.com/office/drawing/2014/main" id="{A5224E46-E4E1-8CF3-E37E-8338981BB292}"/>
                </a:ext>
              </a:extLst>
            </p:cNvPr>
            <p:cNvSpPr/>
            <p:nvPr/>
          </p:nvSpPr>
          <p:spPr>
            <a:xfrm>
              <a:off x="17322419" y="0"/>
              <a:ext cx="965835" cy="916305"/>
            </a:xfrm>
            <a:custGeom>
              <a:avLst/>
              <a:gdLst/>
              <a:ahLst/>
              <a:cxnLst/>
              <a:rect l="l" t="t" r="r" b="b"/>
              <a:pathLst>
                <a:path w="965834" h="916305">
                  <a:moveTo>
                    <a:pt x="506900" y="0"/>
                  </a:moveTo>
                  <a:lnTo>
                    <a:pt x="488344" y="0"/>
                  </a:lnTo>
                  <a:lnTo>
                    <a:pt x="487646" y="4150"/>
                  </a:lnTo>
                  <a:lnTo>
                    <a:pt x="475680" y="47486"/>
                  </a:lnTo>
                  <a:lnTo>
                    <a:pt x="459456" y="89850"/>
                  </a:lnTo>
                  <a:lnTo>
                    <a:pt x="439280" y="130943"/>
                  </a:lnTo>
                  <a:lnTo>
                    <a:pt x="415457" y="170467"/>
                  </a:lnTo>
                  <a:lnTo>
                    <a:pt x="388292" y="208122"/>
                  </a:lnTo>
                  <a:lnTo>
                    <a:pt x="358091" y="243609"/>
                  </a:lnTo>
                  <a:lnTo>
                    <a:pt x="325158" y="276631"/>
                  </a:lnTo>
                  <a:lnTo>
                    <a:pt x="289800" y="306887"/>
                  </a:lnTo>
                  <a:lnTo>
                    <a:pt x="252320" y="334079"/>
                  </a:lnTo>
                  <a:lnTo>
                    <a:pt x="213025" y="357907"/>
                  </a:lnTo>
                  <a:lnTo>
                    <a:pt x="172220" y="378074"/>
                  </a:lnTo>
                  <a:lnTo>
                    <a:pt x="130209" y="394279"/>
                  </a:lnTo>
                  <a:lnTo>
                    <a:pt x="87299" y="406225"/>
                  </a:lnTo>
                  <a:lnTo>
                    <a:pt x="43794" y="413611"/>
                  </a:lnTo>
                  <a:lnTo>
                    <a:pt x="0" y="416140"/>
                  </a:lnTo>
                  <a:lnTo>
                    <a:pt x="43794" y="418668"/>
                  </a:lnTo>
                  <a:lnTo>
                    <a:pt x="87299" y="426054"/>
                  </a:lnTo>
                  <a:lnTo>
                    <a:pt x="130209" y="437997"/>
                  </a:lnTo>
                  <a:lnTo>
                    <a:pt x="172220" y="454198"/>
                  </a:lnTo>
                  <a:lnTo>
                    <a:pt x="213025" y="474356"/>
                  </a:lnTo>
                  <a:lnTo>
                    <a:pt x="252320" y="498172"/>
                  </a:lnTo>
                  <a:lnTo>
                    <a:pt x="289800" y="525346"/>
                  </a:lnTo>
                  <a:lnTo>
                    <a:pt x="325158" y="555579"/>
                  </a:lnTo>
                  <a:lnTo>
                    <a:pt x="358091" y="588569"/>
                  </a:lnTo>
                  <a:lnTo>
                    <a:pt x="388292" y="624018"/>
                  </a:lnTo>
                  <a:lnTo>
                    <a:pt x="415457" y="661626"/>
                  </a:lnTo>
                  <a:lnTo>
                    <a:pt x="439280" y="701092"/>
                  </a:lnTo>
                  <a:lnTo>
                    <a:pt x="459456" y="742117"/>
                  </a:lnTo>
                  <a:lnTo>
                    <a:pt x="475680" y="784401"/>
                  </a:lnTo>
                  <a:lnTo>
                    <a:pt x="487646" y="827644"/>
                  </a:lnTo>
                  <a:lnTo>
                    <a:pt x="495050" y="871546"/>
                  </a:lnTo>
                  <a:lnTo>
                    <a:pt x="497586" y="915808"/>
                  </a:lnTo>
                  <a:lnTo>
                    <a:pt x="500142" y="871546"/>
                  </a:lnTo>
                  <a:lnTo>
                    <a:pt x="507604" y="827644"/>
                  </a:lnTo>
                  <a:lnTo>
                    <a:pt x="519662" y="784401"/>
                  </a:lnTo>
                  <a:lnTo>
                    <a:pt x="536008" y="742117"/>
                  </a:lnTo>
                  <a:lnTo>
                    <a:pt x="556331" y="701092"/>
                  </a:lnTo>
                  <a:lnTo>
                    <a:pt x="580323" y="661626"/>
                  </a:lnTo>
                  <a:lnTo>
                    <a:pt x="607673" y="624018"/>
                  </a:lnTo>
                  <a:lnTo>
                    <a:pt x="638073" y="588569"/>
                  </a:lnTo>
                  <a:lnTo>
                    <a:pt x="671212" y="555579"/>
                  </a:lnTo>
                  <a:lnTo>
                    <a:pt x="706783" y="525346"/>
                  </a:lnTo>
                  <a:lnTo>
                    <a:pt x="744474" y="498172"/>
                  </a:lnTo>
                  <a:lnTo>
                    <a:pt x="783977" y="474356"/>
                  </a:lnTo>
                  <a:lnTo>
                    <a:pt x="824983" y="454198"/>
                  </a:lnTo>
                  <a:lnTo>
                    <a:pt x="867181" y="437997"/>
                  </a:lnTo>
                  <a:lnTo>
                    <a:pt x="910263" y="426054"/>
                  </a:lnTo>
                  <a:lnTo>
                    <a:pt x="953918" y="418668"/>
                  </a:lnTo>
                  <a:lnTo>
                    <a:pt x="965601" y="417996"/>
                  </a:lnTo>
                  <a:lnTo>
                    <a:pt x="965601" y="414284"/>
                  </a:lnTo>
                  <a:lnTo>
                    <a:pt x="953918" y="413611"/>
                  </a:lnTo>
                  <a:lnTo>
                    <a:pt x="910263" y="406225"/>
                  </a:lnTo>
                  <a:lnTo>
                    <a:pt x="867181" y="394279"/>
                  </a:lnTo>
                  <a:lnTo>
                    <a:pt x="824983" y="378074"/>
                  </a:lnTo>
                  <a:lnTo>
                    <a:pt x="783977" y="357907"/>
                  </a:lnTo>
                  <a:lnTo>
                    <a:pt x="744474" y="334079"/>
                  </a:lnTo>
                  <a:lnTo>
                    <a:pt x="706783" y="306887"/>
                  </a:lnTo>
                  <a:lnTo>
                    <a:pt x="671212" y="276631"/>
                  </a:lnTo>
                  <a:lnTo>
                    <a:pt x="638073" y="243609"/>
                  </a:lnTo>
                  <a:lnTo>
                    <a:pt x="607673" y="208122"/>
                  </a:lnTo>
                  <a:lnTo>
                    <a:pt x="580323" y="170467"/>
                  </a:lnTo>
                  <a:lnTo>
                    <a:pt x="556331" y="130943"/>
                  </a:lnTo>
                  <a:lnTo>
                    <a:pt x="536008" y="89850"/>
                  </a:lnTo>
                  <a:lnTo>
                    <a:pt x="519662" y="47486"/>
                  </a:lnTo>
                  <a:lnTo>
                    <a:pt x="507604" y="4150"/>
                  </a:lnTo>
                  <a:lnTo>
                    <a:pt x="506900" y="0"/>
                  </a:lnTo>
                  <a:close/>
                </a:path>
              </a:pathLst>
            </a:custGeom>
            <a:solidFill>
              <a:srgbClr val="36D6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4">
              <a:extLst>
                <a:ext uri="{FF2B5EF4-FFF2-40B4-BE49-F238E27FC236}">
                  <a16:creationId xmlns:a16="http://schemas.microsoft.com/office/drawing/2014/main" id="{86AC1288-5A18-6F96-D03A-1890181402C2}"/>
                </a:ext>
              </a:extLst>
            </p:cNvPr>
            <p:cNvSpPr/>
            <p:nvPr/>
          </p:nvSpPr>
          <p:spPr>
            <a:xfrm>
              <a:off x="17322493" y="0"/>
              <a:ext cx="965835" cy="916305"/>
            </a:xfrm>
            <a:custGeom>
              <a:avLst/>
              <a:gdLst/>
              <a:ahLst/>
              <a:cxnLst/>
              <a:rect l="l" t="t" r="r" b="b"/>
              <a:pathLst>
                <a:path w="965834" h="916305">
                  <a:moveTo>
                    <a:pt x="497446" y="915851"/>
                  </a:moveTo>
                  <a:lnTo>
                    <a:pt x="494912" y="871590"/>
                  </a:lnTo>
                  <a:lnTo>
                    <a:pt x="487512" y="827689"/>
                  </a:lnTo>
                  <a:lnTo>
                    <a:pt x="475551" y="784447"/>
                  </a:lnTo>
                  <a:lnTo>
                    <a:pt x="459335" y="742165"/>
                  </a:lnTo>
                  <a:lnTo>
                    <a:pt x="439169" y="701141"/>
                  </a:lnTo>
                  <a:lnTo>
                    <a:pt x="415356" y="661676"/>
                  </a:lnTo>
                  <a:lnTo>
                    <a:pt x="388202" y="624070"/>
                  </a:lnTo>
                  <a:lnTo>
                    <a:pt x="358013" y="588622"/>
                  </a:lnTo>
                  <a:lnTo>
                    <a:pt x="325092" y="555632"/>
                  </a:lnTo>
                  <a:lnTo>
                    <a:pt x="289746" y="525401"/>
                  </a:lnTo>
                  <a:lnTo>
                    <a:pt x="252278" y="498228"/>
                  </a:lnTo>
                  <a:lnTo>
                    <a:pt x="212993" y="474412"/>
                  </a:lnTo>
                  <a:lnTo>
                    <a:pt x="172198" y="454255"/>
                  </a:lnTo>
                  <a:lnTo>
                    <a:pt x="130196" y="438054"/>
                  </a:lnTo>
                  <a:lnTo>
                    <a:pt x="87292" y="426112"/>
                  </a:lnTo>
                  <a:lnTo>
                    <a:pt x="43792" y="418726"/>
                  </a:lnTo>
                  <a:lnTo>
                    <a:pt x="0" y="416198"/>
                  </a:lnTo>
                  <a:lnTo>
                    <a:pt x="43792" y="413669"/>
                  </a:lnTo>
                  <a:lnTo>
                    <a:pt x="87292" y="406282"/>
                  </a:lnTo>
                  <a:lnTo>
                    <a:pt x="130196" y="394337"/>
                  </a:lnTo>
                  <a:lnTo>
                    <a:pt x="172198" y="378131"/>
                  </a:lnTo>
                  <a:lnTo>
                    <a:pt x="212993" y="357964"/>
                  </a:lnTo>
                  <a:lnTo>
                    <a:pt x="252278" y="334135"/>
                  </a:lnTo>
                  <a:lnTo>
                    <a:pt x="289746" y="306943"/>
                  </a:lnTo>
                  <a:lnTo>
                    <a:pt x="325092" y="276686"/>
                  </a:lnTo>
                  <a:lnTo>
                    <a:pt x="358013" y="243664"/>
                  </a:lnTo>
                  <a:lnTo>
                    <a:pt x="388202" y="208176"/>
                  </a:lnTo>
                  <a:lnTo>
                    <a:pt x="415356" y="170520"/>
                  </a:lnTo>
                  <a:lnTo>
                    <a:pt x="439169" y="130995"/>
                  </a:lnTo>
                  <a:lnTo>
                    <a:pt x="459335" y="89901"/>
                  </a:lnTo>
                  <a:lnTo>
                    <a:pt x="475551" y="47536"/>
                  </a:lnTo>
                  <a:lnTo>
                    <a:pt x="487512" y="4200"/>
                  </a:lnTo>
                  <a:lnTo>
                    <a:pt x="488218" y="0"/>
                  </a:lnTo>
                </a:path>
                <a:path w="965834" h="916305">
                  <a:moveTo>
                    <a:pt x="506756" y="0"/>
                  </a:moveTo>
                  <a:lnTo>
                    <a:pt x="519533" y="47536"/>
                  </a:lnTo>
                  <a:lnTo>
                    <a:pt x="535885" y="89901"/>
                  </a:lnTo>
                  <a:lnTo>
                    <a:pt x="556217" y="130995"/>
                  </a:lnTo>
                  <a:lnTo>
                    <a:pt x="580217" y="170520"/>
                  </a:lnTo>
                  <a:lnTo>
                    <a:pt x="607578" y="208176"/>
                  </a:lnTo>
                  <a:lnTo>
                    <a:pt x="637988" y="243664"/>
                  </a:lnTo>
                  <a:lnTo>
                    <a:pt x="671138" y="276686"/>
                  </a:lnTo>
                  <a:lnTo>
                    <a:pt x="706718" y="306943"/>
                  </a:lnTo>
                  <a:lnTo>
                    <a:pt x="744419" y="334135"/>
                  </a:lnTo>
                  <a:lnTo>
                    <a:pt x="783931" y="357964"/>
                  </a:lnTo>
                  <a:lnTo>
                    <a:pt x="824944" y="378131"/>
                  </a:lnTo>
                  <a:lnTo>
                    <a:pt x="867149" y="394337"/>
                  </a:lnTo>
                  <a:lnTo>
                    <a:pt x="910235" y="406282"/>
                  </a:lnTo>
                  <a:lnTo>
                    <a:pt x="953893" y="413669"/>
                  </a:lnTo>
                  <a:lnTo>
                    <a:pt x="965529" y="414339"/>
                  </a:lnTo>
                </a:path>
                <a:path w="965834" h="916305">
                  <a:moveTo>
                    <a:pt x="965529" y="418056"/>
                  </a:moveTo>
                  <a:lnTo>
                    <a:pt x="910235" y="426112"/>
                  </a:lnTo>
                  <a:lnTo>
                    <a:pt x="867149" y="438054"/>
                  </a:lnTo>
                  <a:lnTo>
                    <a:pt x="824944" y="454255"/>
                  </a:lnTo>
                  <a:lnTo>
                    <a:pt x="783931" y="474412"/>
                  </a:lnTo>
                  <a:lnTo>
                    <a:pt x="744419" y="498228"/>
                  </a:lnTo>
                  <a:lnTo>
                    <a:pt x="706718" y="525401"/>
                  </a:lnTo>
                  <a:lnTo>
                    <a:pt x="671138" y="555632"/>
                  </a:lnTo>
                  <a:lnTo>
                    <a:pt x="637988" y="588622"/>
                  </a:lnTo>
                  <a:lnTo>
                    <a:pt x="607578" y="624070"/>
                  </a:lnTo>
                  <a:lnTo>
                    <a:pt x="580217" y="661676"/>
                  </a:lnTo>
                  <a:lnTo>
                    <a:pt x="556217" y="701141"/>
                  </a:lnTo>
                  <a:lnTo>
                    <a:pt x="535885" y="742165"/>
                  </a:lnTo>
                  <a:lnTo>
                    <a:pt x="519533" y="784447"/>
                  </a:lnTo>
                  <a:lnTo>
                    <a:pt x="507469" y="827689"/>
                  </a:lnTo>
                  <a:lnTo>
                    <a:pt x="500003" y="871590"/>
                  </a:lnTo>
                  <a:lnTo>
                    <a:pt x="497446" y="915851"/>
                  </a:lnTo>
                </a:path>
              </a:pathLst>
            </a:custGeom>
            <a:ln w="18718">
              <a:solidFill>
                <a:srgbClr val="36D6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5">
              <a:extLst>
                <a:ext uri="{FF2B5EF4-FFF2-40B4-BE49-F238E27FC236}">
                  <a16:creationId xmlns:a16="http://schemas.microsoft.com/office/drawing/2014/main" id="{BA80A1B5-E19B-0C6D-3A05-7120D08754AC}"/>
                </a:ext>
              </a:extLst>
            </p:cNvPr>
            <p:cNvSpPr/>
            <p:nvPr/>
          </p:nvSpPr>
          <p:spPr>
            <a:xfrm>
              <a:off x="17322419" y="840930"/>
              <a:ext cx="965835" cy="1000125"/>
            </a:xfrm>
            <a:custGeom>
              <a:avLst/>
              <a:gdLst/>
              <a:ahLst/>
              <a:cxnLst/>
              <a:rect l="l" t="t" r="r" b="b"/>
              <a:pathLst>
                <a:path w="965834" h="1000125">
                  <a:moveTo>
                    <a:pt x="497586" y="0"/>
                  </a:moveTo>
                  <a:lnTo>
                    <a:pt x="495050" y="44382"/>
                  </a:lnTo>
                  <a:lnTo>
                    <a:pt x="487646" y="88390"/>
                  </a:lnTo>
                  <a:lnTo>
                    <a:pt x="475680" y="131726"/>
                  </a:lnTo>
                  <a:lnTo>
                    <a:pt x="459456" y="174089"/>
                  </a:lnTo>
                  <a:lnTo>
                    <a:pt x="439280" y="215183"/>
                  </a:lnTo>
                  <a:lnTo>
                    <a:pt x="415457" y="254706"/>
                  </a:lnTo>
                  <a:lnTo>
                    <a:pt x="388292" y="292362"/>
                  </a:lnTo>
                  <a:lnTo>
                    <a:pt x="358091" y="327849"/>
                  </a:lnTo>
                  <a:lnTo>
                    <a:pt x="325158" y="360871"/>
                  </a:lnTo>
                  <a:lnTo>
                    <a:pt x="289800" y="391127"/>
                  </a:lnTo>
                  <a:lnTo>
                    <a:pt x="252320" y="418319"/>
                  </a:lnTo>
                  <a:lnTo>
                    <a:pt x="213025" y="442147"/>
                  </a:lnTo>
                  <a:lnTo>
                    <a:pt x="172220" y="462314"/>
                  </a:lnTo>
                  <a:lnTo>
                    <a:pt x="130209" y="478519"/>
                  </a:lnTo>
                  <a:lnTo>
                    <a:pt x="87299" y="490464"/>
                  </a:lnTo>
                  <a:lnTo>
                    <a:pt x="43794" y="497851"/>
                  </a:lnTo>
                  <a:lnTo>
                    <a:pt x="0" y="500380"/>
                  </a:lnTo>
                  <a:lnTo>
                    <a:pt x="43794" y="502908"/>
                  </a:lnTo>
                  <a:lnTo>
                    <a:pt x="87299" y="510294"/>
                  </a:lnTo>
                  <a:lnTo>
                    <a:pt x="130209" y="522237"/>
                  </a:lnTo>
                  <a:lnTo>
                    <a:pt x="172220" y="538438"/>
                  </a:lnTo>
                  <a:lnTo>
                    <a:pt x="213025" y="558596"/>
                  </a:lnTo>
                  <a:lnTo>
                    <a:pt x="252320" y="582412"/>
                  </a:lnTo>
                  <a:lnTo>
                    <a:pt x="289800" y="609586"/>
                  </a:lnTo>
                  <a:lnTo>
                    <a:pt x="325158" y="639819"/>
                  </a:lnTo>
                  <a:lnTo>
                    <a:pt x="358091" y="672809"/>
                  </a:lnTo>
                  <a:lnTo>
                    <a:pt x="388292" y="708258"/>
                  </a:lnTo>
                  <a:lnTo>
                    <a:pt x="415457" y="745866"/>
                  </a:lnTo>
                  <a:lnTo>
                    <a:pt x="439280" y="785332"/>
                  </a:lnTo>
                  <a:lnTo>
                    <a:pt x="459456" y="826357"/>
                  </a:lnTo>
                  <a:lnTo>
                    <a:pt x="475680" y="868641"/>
                  </a:lnTo>
                  <a:lnTo>
                    <a:pt x="487646" y="911884"/>
                  </a:lnTo>
                  <a:lnTo>
                    <a:pt x="495050" y="955786"/>
                  </a:lnTo>
                  <a:lnTo>
                    <a:pt x="497586" y="1000048"/>
                  </a:lnTo>
                  <a:lnTo>
                    <a:pt x="500142" y="955786"/>
                  </a:lnTo>
                  <a:lnTo>
                    <a:pt x="507604" y="911884"/>
                  </a:lnTo>
                  <a:lnTo>
                    <a:pt x="519662" y="868641"/>
                  </a:lnTo>
                  <a:lnTo>
                    <a:pt x="536008" y="826357"/>
                  </a:lnTo>
                  <a:lnTo>
                    <a:pt x="556331" y="785332"/>
                  </a:lnTo>
                  <a:lnTo>
                    <a:pt x="580323" y="745866"/>
                  </a:lnTo>
                  <a:lnTo>
                    <a:pt x="607673" y="708258"/>
                  </a:lnTo>
                  <a:lnTo>
                    <a:pt x="638073" y="672809"/>
                  </a:lnTo>
                  <a:lnTo>
                    <a:pt x="671212" y="639819"/>
                  </a:lnTo>
                  <a:lnTo>
                    <a:pt x="706783" y="609586"/>
                  </a:lnTo>
                  <a:lnTo>
                    <a:pt x="744474" y="582412"/>
                  </a:lnTo>
                  <a:lnTo>
                    <a:pt x="783977" y="558596"/>
                  </a:lnTo>
                  <a:lnTo>
                    <a:pt x="824983" y="538438"/>
                  </a:lnTo>
                  <a:lnTo>
                    <a:pt x="867181" y="522237"/>
                  </a:lnTo>
                  <a:lnTo>
                    <a:pt x="910263" y="510294"/>
                  </a:lnTo>
                  <a:lnTo>
                    <a:pt x="953918" y="502908"/>
                  </a:lnTo>
                  <a:lnTo>
                    <a:pt x="965601" y="502236"/>
                  </a:lnTo>
                  <a:lnTo>
                    <a:pt x="965601" y="498524"/>
                  </a:lnTo>
                  <a:lnTo>
                    <a:pt x="953918" y="497851"/>
                  </a:lnTo>
                  <a:lnTo>
                    <a:pt x="910263" y="490464"/>
                  </a:lnTo>
                  <a:lnTo>
                    <a:pt x="867181" y="478519"/>
                  </a:lnTo>
                  <a:lnTo>
                    <a:pt x="824983" y="462314"/>
                  </a:lnTo>
                  <a:lnTo>
                    <a:pt x="783977" y="442147"/>
                  </a:lnTo>
                  <a:lnTo>
                    <a:pt x="744474" y="418319"/>
                  </a:lnTo>
                  <a:lnTo>
                    <a:pt x="706783" y="391127"/>
                  </a:lnTo>
                  <a:lnTo>
                    <a:pt x="671212" y="360871"/>
                  </a:lnTo>
                  <a:lnTo>
                    <a:pt x="638073" y="327849"/>
                  </a:lnTo>
                  <a:lnTo>
                    <a:pt x="607673" y="292362"/>
                  </a:lnTo>
                  <a:lnTo>
                    <a:pt x="580323" y="254706"/>
                  </a:lnTo>
                  <a:lnTo>
                    <a:pt x="556331" y="215183"/>
                  </a:lnTo>
                  <a:lnTo>
                    <a:pt x="536008" y="174089"/>
                  </a:lnTo>
                  <a:lnTo>
                    <a:pt x="519662" y="131726"/>
                  </a:lnTo>
                  <a:lnTo>
                    <a:pt x="507604" y="88390"/>
                  </a:lnTo>
                  <a:lnTo>
                    <a:pt x="500142" y="44382"/>
                  </a:lnTo>
                  <a:lnTo>
                    <a:pt x="497586" y="0"/>
                  </a:lnTo>
                  <a:close/>
                </a:path>
              </a:pathLst>
            </a:custGeom>
            <a:solidFill>
              <a:srgbClr val="36D6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6">
              <a:extLst>
                <a:ext uri="{FF2B5EF4-FFF2-40B4-BE49-F238E27FC236}">
                  <a16:creationId xmlns:a16="http://schemas.microsoft.com/office/drawing/2014/main" id="{25CB3D31-BEB8-0B3D-A994-81D9B1E6DF74}"/>
                </a:ext>
              </a:extLst>
            </p:cNvPr>
            <p:cNvSpPr/>
            <p:nvPr/>
          </p:nvSpPr>
          <p:spPr>
            <a:xfrm>
              <a:off x="17322493" y="840983"/>
              <a:ext cx="965835" cy="1000125"/>
            </a:xfrm>
            <a:custGeom>
              <a:avLst/>
              <a:gdLst/>
              <a:ahLst/>
              <a:cxnLst/>
              <a:rect l="l" t="t" r="r" b="b"/>
              <a:pathLst>
                <a:path w="965834" h="1000125">
                  <a:moveTo>
                    <a:pt x="497446" y="1000043"/>
                  </a:moveTo>
                  <a:lnTo>
                    <a:pt x="494912" y="955780"/>
                  </a:lnTo>
                  <a:lnTo>
                    <a:pt x="487512" y="911877"/>
                  </a:lnTo>
                  <a:lnTo>
                    <a:pt x="475551" y="868634"/>
                  </a:lnTo>
                  <a:lnTo>
                    <a:pt x="459335" y="826350"/>
                  </a:lnTo>
                  <a:lnTo>
                    <a:pt x="439169" y="785325"/>
                  </a:lnTo>
                  <a:lnTo>
                    <a:pt x="415356" y="745859"/>
                  </a:lnTo>
                  <a:lnTo>
                    <a:pt x="388202" y="708251"/>
                  </a:lnTo>
                  <a:lnTo>
                    <a:pt x="358013" y="672803"/>
                  </a:lnTo>
                  <a:lnTo>
                    <a:pt x="325092" y="639813"/>
                  </a:lnTo>
                  <a:lnTo>
                    <a:pt x="289746" y="609581"/>
                  </a:lnTo>
                  <a:lnTo>
                    <a:pt x="252278" y="582408"/>
                  </a:lnTo>
                  <a:lnTo>
                    <a:pt x="212993" y="558592"/>
                  </a:lnTo>
                  <a:lnTo>
                    <a:pt x="172198" y="538434"/>
                  </a:lnTo>
                  <a:lnTo>
                    <a:pt x="130196" y="522234"/>
                  </a:lnTo>
                  <a:lnTo>
                    <a:pt x="87292" y="510291"/>
                  </a:lnTo>
                  <a:lnTo>
                    <a:pt x="43792" y="502905"/>
                  </a:lnTo>
                  <a:lnTo>
                    <a:pt x="0" y="500377"/>
                  </a:lnTo>
                  <a:lnTo>
                    <a:pt x="43792" y="497848"/>
                  </a:lnTo>
                  <a:lnTo>
                    <a:pt x="87292" y="490462"/>
                  </a:lnTo>
                  <a:lnTo>
                    <a:pt x="130196" y="478516"/>
                  </a:lnTo>
                  <a:lnTo>
                    <a:pt x="172198" y="462310"/>
                  </a:lnTo>
                  <a:lnTo>
                    <a:pt x="212993" y="442144"/>
                  </a:lnTo>
                  <a:lnTo>
                    <a:pt x="252278" y="418315"/>
                  </a:lnTo>
                  <a:lnTo>
                    <a:pt x="289746" y="391123"/>
                  </a:lnTo>
                  <a:lnTo>
                    <a:pt x="325092" y="360867"/>
                  </a:lnTo>
                  <a:lnTo>
                    <a:pt x="358013" y="327845"/>
                  </a:lnTo>
                  <a:lnTo>
                    <a:pt x="388202" y="292357"/>
                  </a:lnTo>
                  <a:lnTo>
                    <a:pt x="415356" y="254702"/>
                  </a:lnTo>
                  <a:lnTo>
                    <a:pt x="439169" y="215179"/>
                  </a:lnTo>
                  <a:lnTo>
                    <a:pt x="459335" y="174086"/>
                  </a:lnTo>
                  <a:lnTo>
                    <a:pt x="475551" y="131723"/>
                  </a:lnTo>
                  <a:lnTo>
                    <a:pt x="487512" y="88388"/>
                  </a:lnTo>
                  <a:lnTo>
                    <a:pt x="494912" y="44380"/>
                  </a:lnTo>
                  <a:lnTo>
                    <a:pt x="497446" y="0"/>
                  </a:lnTo>
                  <a:lnTo>
                    <a:pt x="500003" y="44380"/>
                  </a:lnTo>
                  <a:lnTo>
                    <a:pt x="507469" y="88388"/>
                  </a:lnTo>
                  <a:lnTo>
                    <a:pt x="519533" y="131723"/>
                  </a:lnTo>
                  <a:lnTo>
                    <a:pt x="535885" y="174086"/>
                  </a:lnTo>
                  <a:lnTo>
                    <a:pt x="556217" y="215179"/>
                  </a:lnTo>
                  <a:lnTo>
                    <a:pt x="580217" y="254702"/>
                  </a:lnTo>
                  <a:lnTo>
                    <a:pt x="607578" y="292357"/>
                  </a:lnTo>
                  <a:lnTo>
                    <a:pt x="637988" y="327845"/>
                  </a:lnTo>
                  <a:lnTo>
                    <a:pt x="671138" y="360867"/>
                  </a:lnTo>
                  <a:lnTo>
                    <a:pt x="706718" y="391123"/>
                  </a:lnTo>
                  <a:lnTo>
                    <a:pt x="744419" y="418315"/>
                  </a:lnTo>
                  <a:lnTo>
                    <a:pt x="783931" y="442144"/>
                  </a:lnTo>
                  <a:lnTo>
                    <a:pt x="824944" y="462310"/>
                  </a:lnTo>
                  <a:lnTo>
                    <a:pt x="867149" y="478516"/>
                  </a:lnTo>
                  <a:lnTo>
                    <a:pt x="910235" y="490462"/>
                  </a:lnTo>
                  <a:lnTo>
                    <a:pt x="953893" y="497848"/>
                  </a:lnTo>
                  <a:lnTo>
                    <a:pt x="965529" y="498518"/>
                  </a:lnTo>
                </a:path>
                <a:path w="965834" h="1000125">
                  <a:moveTo>
                    <a:pt x="965529" y="502235"/>
                  </a:moveTo>
                  <a:lnTo>
                    <a:pt x="910235" y="510291"/>
                  </a:lnTo>
                  <a:lnTo>
                    <a:pt x="867149" y="522234"/>
                  </a:lnTo>
                  <a:lnTo>
                    <a:pt x="824944" y="538434"/>
                  </a:lnTo>
                  <a:lnTo>
                    <a:pt x="783931" y="558592"/>
                  </a:lnTo>
                  <a:lnTo>
                    <a:pt x="744419" y="582408"/>
                  </a:lnTo>
                  <a:lnTo>
                    <a:pt x="706718" y="609581"/>
                  </a:lnTo>
                  <a:lnTo>
                    <a:pt x="671138" y="639813"/>
                  </a:lnTo>
                  <a:lnTo>
                    <a:pt x="637988" y="672803"/>
                  </a:lnTo>
                  <a:lnTo>
                    <a:pt x="607578" y="708251"/>
                  </a:lnTo>
                  <a:lnTo>
                    <a:pt x="580217" y="745859"/>
                  </a:lnTo>
                  <a:lnTo>
                    <a:pt x="556217" y="785325"/>
                  </a:lnTo>
                  <a:lnTo>
                    <a:pt x="535885" y="826350"/>
                  </a:lnTo>
                  <a:lnTo>
                    <a:pt x="519533" y="868634"/>
                  </a:lnTo>
                  <a:lnTo>
                    <a:pt x="507469" y="911877"/>
                  </a:lnTo>
                  <a:lnTo>
                    <a:pt x="500003" y="955780"/>
                  </a:lnTo>
                  <a:lnTo>
                    <a:pt x="497446" y="1000043"/>
                  </a:lnTo>
                </a:path>
              </a:pathLst>
            </a:custGeom>
            <a:ln w="18718">
              <a:solidFill>
                <a:srgbClr val="36D6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7">
              <a:extLst>
                <a:ext uri="{FF2B5EF4-FFF2-40B4-BE49-F238E27FC236}">
                  <a16:creationId xmlns:a16="http://schemas.microsoft.com/office/drawing/2014/main" id="{08D88E76-CBEB-3644-7E39-A55ADD67F5C8}"/>
                </a:ext>
              </a:extLst>
            </p:cNvPr>
            <p:cNvSpPr/>
            <p:nvPr/>
          </p:nvSpPr>
          <p:spPr>
            <a:xfrm>
              <a:off x="17297220" y="0"/>
              <a:ext cx="991235" cy="1841500"/>
            </a:xfrm>
            <a:custGeom>
              <a:avLst/>
              <a:gdLst/>
              <a:ahLst/>
              <a:cxnLst/>
              <a:rect l="l" t="t" r="r" b="b"/>
              <a:pathLst>
                <a:path w="991234" h="1841500">
                  <a:moveTo>
                    <a:pt x="990801" y="1841026"/>
                  </a:moveTo>
                  <a:lnTo>
                    <a:pt x="0" y="1841026"/>
                  </a:lnTo>
                  <a:lnTo>
                    <a:pt x="0" y="0"/>
                  </a:lnTo>
                </a:path>
              </a:pathLst>
            </a:custGeom>
            <a:ln w="38157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8">
            <a:extLst>
              <a:ext uri="{FF2B5EF4-FFF2-40B4-BE49-F238E27FC236}">
                <a16:creationId xmlns:a16="http://schemas.microsoft.com/office/drawing/2014/main" id="{159A2C02-0A80-8381-987C-B2127A63238D}"/>
              </a:ext>
            </a:extLst>
          </p:cNvPr>
          <p:cNvGrpSpPr/>
          <p:nvPr userDrawn="1"/>
        </p:nvGrpSpPr>
        <p:grpSpPr>
          <a:xfrm>
            <a:off x="281660" y="1832278"/>
            <a:ext cx="459740" cy="459740"/>
            <a:chOff x="17591764" y="2317642"/>
            <a:chExt cx="459740" cy="459740"/>
          </a:xfrm>
        </p:grpSpPr>
        <p:sp>
          <p:nvSpPr>
            <p:cNvPr id="12" name="object 9">
              <a:extLst>
                <a:ext uri="{FF2B5EF4-FFF2-40B4-BE49-F238E27FC236}">
                  <a16:creationId xmlns:a16="http://schemas.microsoft.com/office/drawing/2014/main" id="{1D82B3F8-616B-AA93-4703-A41BD1767963}"/>
                </a:ext>
              </a:extLst>
            </p:cNvPr>
            <p:cNvSpPr/>
            <p:nvPr/>
          </p:nvSpPr>
          <p:spPr>
            <a:xfrm>
              <a:off x="17601057" y="2326970"/>
              <a:ext cx="440690" cy="440690"/>
            </a:xfrm>
            <a:custGeom>
              <a:avLst/>
              <a:gdLst/>
              <a:ahLst/>
              <a:cxnLst/>
              <a:rect l="l" t="t" r="r" b="b"/>
              <a:pathLst>
                <a:path w="440690" h="440689">
                  <a:moveTo>
                    <a:pt x="231902" y="0"/>
                  </a:moveTo>
                  <a:lnTo>
                    <a:pt x="208788" y="0"/>
                  </a:lnTo>
                  <a:lnTo>
                    <a:pt x="185801" y="2870"/>
                  </a:lnTo>
                  <a:lnTo>
                    <a:pt x="141097" y="14401"/>
                  </a:lnTo>
                  <a:lnTo>
                    <a:pt x="110236" y="29514"/>
                  </a:lnTo>
                  <a:lnTo>
                    <a:pt x="100076" y="35267"/>
                  </a:lnTo>
                  <a:lnTo>
                    <a:pt x="64770" y="64795"/>
                  </a:lnTo>
                  <a:lnTo>
                    <a:pt x="35306" y="100076"/>
                  </a:lnTo>
                  <a:lnTo>
                    <a:pt x="29591" y="110147"/>
                  </a:lnTo>
                  <a:lnTo>
                    <a:pt x="23749" y="120230"/>
                  </a:lnTo>
                  <a:lnTo>
                    <a:pt x="7239" y="163423"/>
                  </a:lnTo>
                  <a:lnTo>
                    <a:pt x="1524" y="197269"/>
                  </a:lnTo>
                  <a:lnTo>
                    <a:pt x="0" y="208788"/>
                  </a:lnTo>
                  <a:lnTo>
                    <a:pt x="0" y="220306"/>
                  </a:lnTo>
                  <a:lnTo>
                    <a:pt x="0" y="231825"/>
                  </a:lnTo>
                  <a:lnTo>
                    <a:pt x="1524" y="243344"/>
                  </a:lnTo>
                  <a:lnTo>
                    <a:pt x="10795" y="287985"/>
                  </a:lnTo>
                  <a:lnTo>
                    <a:pt x="29591" y="330466"/>
                  </a:lnTo>
                  <a:lnTo>
                    <a:pt x="56896" y="367182"/>
                  </a:lnTo>
                  <a:lnTo>
                    <a:pt x="82169" y="390944"/>
                  </a:lnTo>
                  <a:lnTo>
                    <a:pt x="90805" y="398145"/>
                  </a:lnTo>
                  <a:lnTo>
                    <a:pt x="131064" y="421182"/>
                  </a:lnTo>
                  <a:lnTo>
                    <a:pt x="175006" y="434860"/>
                  </a:lnTo>
                  <a:lnTo>
                    <a:pt x="185801" y="437019"/>
                  </a:lnTo>
                  <a:lnTo>
                    <a:pt x="208788" y="439902"/>
                  </a:lnTo>
                  <a:lnTo>
                    <a:pt x="220345" y="439902"/>
                  </a:lnTo>
                  <a:lnTo>
                    <a:pt x="220345" y="440626"/>
                  </a:lnTo>
                  <a:lnTo>
                    <a:pt x="231902" y="440626"/>
                  </a:lnTo>
                  <a:lnTo>
                    <a:pt x="243332" y="439178"/>
                  </a:lnTo>
                  <a:lnTo>
                    <a:pt x="254889" y="437743"/>
                  </a:lnTo>
                  <a:lnTo>
                    <a:pt x="309626" y="421182"/>
                  </a:lnTo>
                  <a:lnTo>
                    <a:pt x="349250" y="398145"/>
                  </a:lnTo>
                  <a:lnTo>
                    <a:pt x="383794" y="367182"/>
                  </a:lnTo>
                  <a:lnTo>
                    <a:pt x="390906" y="358546"/>
                  </a:lnTo>
                  <a:lnTo>
                    <a:pt x="398145" y="349910"/>
                  </a:lnTo>
                  <a:lnTo>
                    <a:pt x="421259" y="309587"/>
                  </a:lnTo>
                  <a:lnTo>
                    <a:pt x="434848" y="265671"/>
                  </a:lnTo>
                  <a:lnTo>
                    <a:pt x="437007" y="254863"/>
                  </a:lnTo>
                  <a:lnTo>
                    <a:pt x="438531" y="243344"/>
                  </a:lnTo>
                  <a:lnTo>
                    <a:pt x="439928" y="231825"/>
                  </a:lnTo>
                  <a:lnTo>
                    <a:pt x="439928" y="220306"/>
                  </a:lnTo>
                  <a:lnTo>
                    <a:pt x="440690" y="220306"/>
                  </a:lnTo>
                  <a:lnTo>
                    <a:pt x="440690" y="208788"/>
                  </a:lnTo>
                  <a:lnTo>
                    <a:pt x="439166" y="197269"/>
                  </a:lnTo>
                  <a:lnTo>
                    <a:pt x="437769" y="185750"/>
                  </a:lnTo>
                  <a:lnTo>
                    <a:pt x="426212" y="141109"/>
                  </a:lnTo>
                  <a:lnTo>
                    <a:pt x="411099" y="110147"/>
                  </a:lnTo>
                  <a:lnTo>
                    <a:pt x="405384" y="100076"/>
                  </a:lnTo>
                  <a:lnTo>
                    <a:pt x="398907" y="90716"/>
                  </a:lnTo>
                  <a:lnTo>
                    <a:pt x="391668" y="81356"/>
                  </a:lnTo>
                  <a:lnTo>
                    <a:pt x="383794" y="72707"/>
                  </a:lnTo>
                  <a:lnTo>
                    <a:pt x="375793" y="64795"/>
                  </a:lnTo>
                  <a:lnTo>
                    <a:pt x="367919" y="56870"/>
                  </a:lnTo>
                  <a:lnTo>
                    <a:pt x="359283" y="48958"/>
                  </a:lnTo>
                  <a:lnTo>
                    <a:pt x="349885" y="41757"/>
                  </a:lnTo>
                  <a:lnTo>
                    <a:pt x="340614" y="35267"/>
                  </a:lnTo>
                  <a:lnTo>
                    <a:pt x="330454" y="29514"/>
                  </a:lnTo>
                  <a:lnTo>
                    <a:pt x="320421" y="23749"/>
                  </a:lnTo>
                  <a:lnTo>
                    <a:pt x="277241" y="7188"/>
                  </a:lnTo>
                  <a:lnTo>
                    <a:pt x="254889" y="2870"/>
                  </a:lnTo>
                  <a:lnTo>
                    <a:pt x="231902" y="0"/>
                  </a:lnTo>
                  <a:close/>
                </a:path>
              </a:pathLst>
            </a:custGeom>
            <a:solidFill>
              <a:srgbClr val="9595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0">
              <a:extLst>
                <a:ext uri="{FF2B5EF4-FFF2-40B4-BE49-F238E27FC236}">
                  <a16:creationId xmlns:a16="http://schemas.microsoft.com/office/drawing/2014/main" id="{94531C55-7FEE-F6A8-4530-7DFFC5F18700}"/>
                </a:ext>
              </a:extLst>
            </p:cNvPr>
            <p:cNvSpPr/>
            <p:nvPr/>
          </p:nvSpPr>
          <p:spPr>
            <a:xfrm>
              <a:off x="17601124" y="2327001"/>
              <a:ext cx="440690" cy="440690"/>
            </a:xfrm>
            <a:custGeom>
              <a:avLst/>
              <a:gdLst/>
              <a:ahLst/>
              <a:cxnLst/>
              <a:rect l="l" t="t" r="r" b="b"/>
              <a:pathLst>
                <a:path w="440690" h="440689">
                  <a:moveTo>
                    <a:pt x="0" y="220311"/>
                  </a:moveTo>
                  <a:lnTo>
                    <a:pt x="0" y="208792"/>
                  </a:lnTo>
                  <a:lnTo>
                    <a:pt x="1396" y="197273"/>
                  </a:lnTo>
                  <a:lnTo>
                    <a:pt x="2793" y="185753"/>
                  </a:lnTo>
                  <a:lnTo>
                    <a:pt x="14350" y="141112"/>
                  </a:lnTo>
                  <a:lnTo>
                    <a:pt x="35305" y="100077"/>
                  </a:lnTo>
                  <a:lnTo>
                    <a:pt x="64768" y="64796"/>
                  </a:lnTo>
                  <a:lnTo>
                    <a:pt x="100073" y="35281"/>
                  </a:lnTo>
                  <a:lnTo>
                    <a:pt x="141093" y="14402"/>
                  </a:lnTo>
                  <a:lnTo>
                    <a:pt x="185669" y="2882"/>
                  </a:lnTo>
                  <a:lnTo>
                    <a:pt x="197226" y="1447"/>
                  </a:lnTo>
                  <a:lnTo>
                    <a:pt x="208782" y="0"/>
                  </a:lnTo>
                  <a:lnTo>
                    <a:pt x="220212" y="0"/>
                  </a:lnTo>
                  <a:lnTo>
                    <a:pt x="231769" y="0"/>
                  </a:lnTo>
                  <a:lnTo>
                    <a:pt x="243325" y="1447"/>
                  </a:lnTo>
                  <a:lnTo>
                    <a:pt x="288663" y="10807"/>
                  </a:lnTo>
                  <a:lnTo>
                    <a:pt x="330445" y="29515"/>
                  </a:lnTo>
                  <a:lnTo>
                    <a:pt x="367909" y="56884"/>
                  </a:lnTo>
                  <a:lnTo>
                    <a:pt x="398770" y="90717"/>
                  </a:lnTo>
                  <a:lnTo>
                    <a:pt x="421883" y="131041"/>
                  </a:lnTo>
                  <a:lnTo>
                    <a:pt x="435472" y="174234"/>
                  </a:lnTo>
                  <a:lnTo>
                    <a:pt x="440551" y="208792"/>
                  </a:lnTo>
                  <a:lnTo>
                    <a:pt x="440551" y="220311"/>
                  </a:lnTo>
                  <a:lnTo>
                    <a:pt x="439789" y="220311"/>
                  </a:lnTo>
                  <a:lnTo>
                    <a:pt x="439789" y="231830"/>
                  </a:lnTo>
                  <a:lnTo>
                    <a:pt x="438393" y="243362"/>
                  </a:lnTo>
                  <a:lnTo>
                    <a:pt x="436996" y="254881"/>
                  </a:lnTo>
                  <a:lnTo>
                    <a:pt x="434837" y="265676"/>
                  </a:lnTo>
                  <a:lnTo>
                    <a:pt x="432678" y="277195"/>
                  </a:lnTo>
                  <a:lnTo>
                    <a:pt x="428995" y="287990"/>
                  </a:lnTo>
                  <a:lnTo>
                    <a:pt x="425439" y="298798"/>
                  </a:lnTo>
                  <a:lnTo>
                    <a:pt x="421121" y="309594"/>
                  </a:lnTo>
                  <a:lnTo>
                    <a:pt x="398135" y="349917"/>
                  </a:lnTo>
                  <a:lnTo>
                    <a:pt x="390896" y="358553"/>
                  </a:lnTo>
                  <a:lnTo>
                    <a:pt x="383657" y="367189"/>
                  </a:lnTo>
                  <a:lnTo>
                    <a:pt x="349114" y="398140"/>
                  </a:lnTo>
                  <a:lnTo>
                    <a:pt x="339716" y="404630"/>
                  </a:lnTo>
                  <a:lnTo>
                    <a:pt x="330445" y="411107"/>
                  </a:lnTo>
                  <a:lnTo>
                    <a:pt x="287901" y="429827"/>
                  </a:lnTo>
                  <a:lnTo>
                    <a:pt x="243325" y="439187"/>
                  </a:lnTo>
                  <a:lnTo>
                    <a:pt x="231769" y="440622"/>
                  </a:lnTo>
                  <a:lnTo>
                    <a:pt x="220212" y="440622"/>
                  </a:lnTo>
                  <a:lnTo>
                    <a:pt x="220212" y="439911"/>
                  </a:lnTo>
                  <a:lnTo>
                    <a:pt x="208782" y="439911"/>
                  </a:lnTo>
                  <a:lnTo>
                    <a:pt x="197226" y="438463"/>
                  </a:lnTo>
                  <a:lnTo>
                    <a:pt x="185669" y="437028"/>
                  </a:lnTo>
                  <a:lnTo>
                    <a:pt x="174874" y="434869"/>
                  </a:lnTo>
                  <a:lnTo>
                    <a:pt x="163444" y="432710"/>
                  </a:lnTo>
                  <a:lnTo>
                    <a:pt x="152650" y="429103"/>
                  </a:lnTo>
                  <a:lnTo>
                    <a:pt x="141855" y="425509"/>
                  </a:lnTo>
                  <a:lnTo>
                    <a:pt x="100708" y="404630"/>
                  </a:lnTo>
                  <a:lnTo>
                    <a:pt x="64768" y="375825"/>
                  </a:lnTo>
                  <a:lnTo>
                    <a:pt x="35940" y="339833"/>
                  </a:lnTo>
                  <a:lnTo>
                    <a:pt x="15112" y="298798"/>
                  </a:lnTo>
                  <a:lnTo>
                    <a:pt x="2793" y="254881"/>
                  </a:lnTo>
                  <a:lnTo>
                    <a:pt x="0" y="231830"/>
                  </a:lnTo>
                  <a:lnTo>
                    <a:pt x="0" y="220311"/>
                  </a:lnTo>
                  <a:close/>
                </a:path>
              </a:pathLst>
            </a:custGeom>
            <a:ln w="18718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>
            <a:extLst>
              <a:ext uri="{FF2B5EF4-FFF2-40B4-BE49-F238E27FC236}">
                <a16:creationId xmlns:a16="http://schemas.microsoft.com/office/drawing/2014/main" id="{2AFE63F7-65E7-4676-D672-3F69A2642CF6}"/>
              </a:ext>
            </a:extLst>
          </p:cNvPr>
          <p:cNvGrpSpPr/>
          <p:nvPr userDrawn="1"/>
        </p:nvGrpSpPr>
        <p:grpSpPr>
          <a:xfrm>
            <a:off x="660834" y="581660"/>
            <a:ext cx="671195" cy="669290"/>
            <a:chOff x="328317" y="742289"/>
            <a:chExt cx="671195" cy="669290"/>
          </a:xfrm>
        </p:grpSpPr>
        <p:sp>
          <p:nvSpPr>
            <p:cNvPr id="15" name="object 15">
              <a:extLst>
                <a:ext uri="{FF2B5EF4-FFF2-40B4-BE49-F238E27FC236}">
                  <a16:creationId xmlns:a16="http://schemas.microsoft.com/office/drawing/2014/main" id="{72A75023-1FE2-DADE-CF04-091B2D22BD79}"/>
                </a:ext>
              </a:extLst>
            </p:cNvPr>
            <p:cNvSpPr/>
            <p:nvPr/>
          </p:nvSpPr>
          <p:spPr>
            <a:xfrm>
              <a:off x="337676" y="751675"/>
              <a:ext cx="652780" cy="650240"/>
            </a:xfrm>
            <a:custGeom>
              <a:avLst/>
              <a:gdLst/>
              <a:ahLst/>
              <a:cxnLst/>
              <a:rect l="l" t="t" r="r" b="b"/>
              <a:pathLst>
                <a:path w="652780" h="650240">
                  <a:moveTo>
                    <a:pt x="326101" y="0"/>
                  </a:moveTo>
                  <a:lnTo>
                    <a:pt x="322189" y="44056"/>
                  </a:lnTo>
                  <a:lnTo>
                    <a:pt x="310940" y="87383"/>
                  </a:lnTo>
                  <a:lnTo>
                    <a:pt x="293084" y="129250"/>
                  </a:lnTo>
                  <a:lnTo>
                    <a:pt x="269352" y="168925"/>
                  </a:lnTo>
                  <a:lnTo>
                    <a:pt x="240472" y="205680"/>
                  </a:lnTo>
                  <a:lnTo>
                    <a:pt x="207176" y="238783"/>
                  </a:lnTo>
                  <a:lnTo>
                    <a:pt x="170193" y="267506"/>
                  </a:lnTo>
                  <a:lnTo>
                    <a:pt x="130254" y="291116"/>
                  </a:lnTo>
                  <a:lnTo>
                    <a:pt x="88089" y="308885"/>
                  </a:lnTo>
                  <a:lnTo>
                    <a:pt x="44427" y="320082"/>
                  </a:lnTo>
                  <a:lnTo>
                    <a:pt x="0" y="323977"/>
                  </a:lnTo>
                  <a:lnTo>
                    <a:pt x="44427" y="327905"/>
                  </a:lnTo>
                  <a:lnTo>
                    <a:pt x="88089" y="339198"/>
                  </a:lnTo>
                  <a:lnTo>
                    <a:pt x="130254" y="357116"/>
                  </a:lnTo>
                  <a:lnTo>
                    <a:pt x="170193" y="380917"/>
                  </a:lnTo>
                  <a:lnTo>
                    <a:pt x="207176" y="409863"/>
                  </a:lnTo>
                  <a:lnTo>
                    <a:pt x="240472" y="443213"/>
                  </a:lnTo>
                  <a:lnTo>
                    <a:pt x="269352" y="480227"/>
                  </a:lnTo>
                  <a:lnTo>
                    <a:pt x="293084" y="520165"/>
                  </a:lnTo>
                  <a:lnTo>
                    <a:pt x="310940" y="562288"/>
                  </a:lnTo>
                  <a:lnTo>
                    <a:pt x="322189" y="605854"/>
                  </a:lnTo>
                  <a:lnTo>
                    <a:pt x="326101" y="650125"/>
                  </a:lnTo>
                  <a:lnTo>
                    <a:pt x="329997" y="605854"/>
                  </a:lnTo>
                  <a:lnTo>
                    <a:pt x="341204" y="562288"/>
                  </a:lnTo>
                  <a:lnTo>
                    <a:pt x="359001" y="520165"/>
                  </a:lnTo>
                  <a:lnTo>
                    <a:pt x="382669" y="480227"/>
                  </a:lnTo>
                  <a:lnTo>
                    <a:pt x="411487" y="443213"/>
                  </a:lnTo>
                  <a:lnTo>
                    <a:pt x="444735" y="409863"/>
                  </a:lnTo>
                  <a:lnTo>
                    <a:pt x="481692" y="380917"/>
                  </a:lnTo>
                  <a:lnTo>
                    <a:pt x="521638" y="357116"/>
                  </a:lnTo>
                  <a:lnTo>
                    <a:pt x="563852" y="339198"/>
                  </a:lnTo>
                  <a:lnTo>
                    <a:pt x="607614" y="327905"/>
                  </a:lnTo>
                  <a:lnTo>
                    <a:pt x="652204" y="323977"/>
                  </a:lnTo>
                  <a:lnTo>
                    <a:pt x="607614" y="320082"/>
                  </a:lnTo>
                  <a:lnTo>
                    <a:pt x="563852" y="308885"/>
                  </a:lnTo>
                  <a:lnTo>
                    <a:pt x="521638" y="291116"/>
                  </a:lnTo>
                  <a:lnTo>
                    <a:pt x="481692" y="267506"/>
                  </a:lnTo>
                  <a:lnTo>
                    <a:pt x="444735" y="238783"/>
                  </a:lnTo>
                  <a:lnTo>
                    <a:pt x="411487" y="205680"/>
                  </a:lnTo>
                  <a:lnTo>
                    <a:pt x="382669" y="168925"/>
                  </a:lnTo>
                  <a:lnTo>
                    <a:pt x="359001" y="129250"/>
                  </a:lnTo>
                  <a:lnTo>
                    <a:pt x="341204" y="87383"/>
                  </a:lnTo>
                  <a:lnTo>
                    <a:pt x="329997" y="44056"/>
                  </a:lnTo>
                  <a:lnTo>
                    <a:pt x="326101" y="0"/>
                  </a:lnTo>
                  <a:close/>
                </a:path>
              </a:pathLst>
            </a:custGeom>
            <a:solidFill>
              <a:srgbClr val="36D6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>
              <a:extLst>
                <a:ext uri="{FF2B5EF4-FFF2-40B4-BE49-F238E27FC236}">
                  <a16:creationId xmlns:a16="http://schemas.microsoft.com/office/drawing/2014/main" id="{D9122673-225D-5220-BB00-F33D36DD41AD}"/>
                </a:ext>
              </a:extLst>
            </p:cNvPr>
            <p:cNvSpPr/>
            <p:nvPr/>
          </p:nvSpPr>
          <p:spPr>
            <a:xfrm>
              <a:off x="337676" y="751648"/>
              <a:ext cx="652780" cy="650240"/>
            </a:xfrm>
            <a:custGeom>
              <a:avLst/>
              <a:gdLst/>
              <a:ahLst/>
              <a:cxnLst/>
              <a:rect l="l" t="t" r="r" b="b"/>
              <a:pathLst>
                <a:path w="652780" h="650240">
                  <a:moveTo>
                    <a:pt x="0" y="323983"/>
                  </a:moveTo>
                  <a:lnTo>
                    <a:pt x="44427" y="320088"/>
                  </a:lnTo>
                  <a:lnTo>
                    <a:pt x="88089" y="308891"/>
                  </a:lnTo>
                  <a:lnTo>
                    <a:pt x="130254" y="291121"/>
                  </a:lnTo>
                  <a:lnTo>
                    <a:pt x="170193" y="267510"/>
                  </a:lnTo>
                  <a:lnTo>
                    <a:pt x="207176" y="238786"/>
                  </a:lnTo>
                  <a:lnTo>
                    <a:pt x="240472" y="205682"/>
                  </a:lnTo>
                  <a:lnTo>
                    <a:pt x="269352" y="168926"/>
                  </a:lnTo>
                  <a:lnTo>
                    <a:pt x="293085" y="129249"/>
                  </a:lnTo>
                  <a:lnTo>
                    <a:pt x="310941" y="87383"/>
                  </a:lnTo>
                  <a:lnTo>
                    <a:pt x="322190" y="44056"/>
                  </a:lnTo>
                  <a:lnTo>
                    <a:pt x="326102" y="0"/>
                  </a:lnTo>
                  <a:lnTo>
                    <a:pt x="329997" y="44056"/>
                  </a:lnTo>
                  <a:lnTo>
                    <a:pt x="341204" y="87383"/>
                  </a:lnTo>
                  <a:lnTo>
                    <a:pt x="359002" y="129249"/>
                  </a:lnTo>
                  <a:lnTo>
                    <a:pt x="382670" y="168926"/>
                  </a:lnTo>
                  <a:lnTo>
                    <a:pt x="411488" y="205682"/>
                  </a:lnTo>
                  <a:lnTo>
                    <a:pt x="444735" y="238786"/>
                  </a:lnTo>
                  <a:lnTo>
                    <a:pt x="481692" y="267510"/>
                  </a:lnTo>
                  <a:lnTo>
                    <a:pt x="521638" y="291121"/>
                  </a:lnTo>
                  <a:lnTo>
                    <a:pt x="563852" y="308891"/>
                  </a:lnTo>
                  <a:lnTo>
                    <a:pt x="607614" y="320088"/>
                  </a:lnTo>
                  <a:lnTo>
                    <a:pt x="652204" y="323983"/>
                  </a:lnTo>
                  <a:lnTo>
                    <a:pt x="607614" y="327912"/>
                  </a:lnTo>
                  <a:lnTo>
                    <a:pt x="563852" y="339204"/>
                  </a:lnTo>
                  <a:lnTo>
                    <a:pt x="521638" y="357120"/>
                  </a:lnTo>
                  <a:lnTo>
                    <a:pt x="481692" y="380919"/>
                  </a:lnTo>
                  <a:lnTo>
                    <a:pt x="444735" y="409863"/>
                  </a:lnTo>
                  <a:lnTo>
                    <a:pt x="411488" y="443210"/>
                  </a:lnTo>
                  <a:lnTo>
                    <a:pt x="382670" y="480222"/>
                  </a:lnTo>
                  <a:lnTo>
                    <a:pt x="359002" y="520158"/>
                  </a:lnTo>
                  <a:lnTo>
                    <a:pt x="341204" y="562279"/>
                  </a:lnTo>
                  <a:lnTo>
                    <a:pt x="329997" y="605844"/>
                  </a:lnTo>
                  <a:lnTo>
                    <a:pt x="326102" y="650113"/>
                  </a:lnTo>
                  <a:lnTo>
                    <a:pt x="322190" y="605844"/>
                  </a:lnTo>
                  <a:lnTo>
                    <a:pt x="310941" y="562279"/>
                  </a:lnTo>
                  <a:lnTo>
                    <a:pt x="293085" y="520158"/>
                  </a:lnTo>
                  <a:lnTo>
                    <a:pt x="269352" y="480222"/>
                  </a:lnTo>
                  <a:lnTo>
                    <a:pt x="240472" y="443210"/>
                  </a:lnTo>
                  <a:lnTo>
                    <a:pt x="207176" y="409863"/>
                  </a:lnTo>
                  <a:lnTo>
                    <a:pt x="170193" y="380919"/>
                  </a:lnTo>
                  <a:lnTo>
                    <a:pt x="130254" y="357120"/>
                  </a:lnTo>
                  <a:lnTo>
                    <a:pt x="88089" y="339204"/>
                  </a:lnTo>
                  <a:lnTo>
                    <a:pt x="44427" y="327912"/>
                  </a:lnTo>
                  <a:lnTo>
                    <a:pt x="0" y="323983"/>
                  </a:lnTo>
                  <a:close/>
                </a:path>
              </a:pathLst>
            </a:custGeom>
            <a:ln w="18717">
              <a:solidFill>
                <a:srgbClr val="36D6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hierarc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" descr="Image">
            <a:extLst>
              <a:ext uri="{FF2B5EF4-FFF2-40B4-BE49-F238E27FC236}">
                <a16:creationId xmlns:a16="http://schemas.microsoft.com/office/drawing/2014/main" id="{9552B669-E55D-F64A-8626-363ED9590FF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alphaModFix amt="14931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7403940"/>
            <a:ext cx="3439483" cy="2895761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A0484DE4-F6E8-C444-B6CA-B2C12AA3443F}"/>
              </a:ext>
            </a:extLst>
          </p:cNvPr>
          <p:cNvSpPr txBox="1"/>
          <p:nvPr userDrawn="1"/>
        </p:nvSpPr>
        <p:spPr>
          <a:xfrm>
            <a:off x="14598967" y="11218201"/>
            <a:ext cx="0" cy="0"/>
          </a:xfrm>
          <a:prstGeom prst="rect">
            <a:avLst/>
          </a:prstGeom>
          <a:noFill/>
        </p:spPr>
        <p:txBody>
          <a:bodyPr vert="horz" wrap="none" lIns="135716" tIns="67857" rIns="135716" bIns="67857" rtlCol="0">
            <a:noAutofit/>
          </a:bodyPr>
          <a:lstStyle/>
          <a:p>
            <a:pPr marL="0" marR="0" lvl="0" indent="0" algn="l" defTabSz="612619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312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Light"/>
              <a:sym typeface="Avenir Light"/>
            </a:endParaRP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E7503354-D19F-CE4B-8314-7887D4CDB434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00188" y="3711193"/>
            <a:ext cx="8099373" cy="23734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2001"/>
            </a:lvl1pPr>
            <a:lvl2pPr>
              <a:defRPr sz="2001"/>
            </a:lvl2pPr>
            <a:lvl3pPr>
              <a:defRPr sz="2001"/>
            </a:lvl3pPr>
            <a:lvl4pPr>
              <a:defRPr sz="2001"/>
            </a:lvl4pPr>
          </a:lstStyle>
          <a:p>
            <a:pPr lvl="0"/>
            <a:r>
              <a:rPr lang="en-US"/>
              <a:t>Content</a:t>
            </a:r>
          </a:p>
          <a:p>
            <a:pPr lvl="1"/>
            <a:r>
              <a:rPr lang="en-US"/>
              <a:t>Content</a:t>
            </a:r>
          </a:p>
          <a:p>
            <a:pPr lvl="2"/>
            <a:r>
              <a:rPr lang="en-US"/>
              <a:t>Content</a:t>
            </a:r>
          </a:p>
          <a:p>
            <a:pPr lvl="3"/>
            <a:r>
              <a:rPr lang="en-US"/>
              <a:t>Content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F6FF853-40A0-F916-716D-1D1D2CA7F40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050980" y="529686"/>
            <a:ext cx="14878949" cy="759202"/>
          </a:xfrm>
          <a:ln>
            <a:noFill/>
            <a:prstDash val="sysDot"/>
          </a:ln>
        </p:spPr>
        <p:txBody>
          <a:bodyPr anchor="b">
            <a:noAutofit/>
          </a:bodyPr>
          <a:lstStyle>
            <a:lvl1pPr algn="l">
              <a:defRPr lang="en-US" sz="5004" b="0" i="0" u="none" strike="noStrike" cap="all" spc="891" baseline="0" dirty="0" smtClean="0">
                <a:solidFill>
                  <a:srgbClr val="4F4F4F"/>
                </a:solidFill>
                <a:uFillTx/>
                <a:latin typeface="☞Gilroy-SemiBold" pitchFamily="2" charset="77"/>
                <a:ea typeface="+mn-ea"/>
                <a:cs typeface="+mn-cs"/>
                <a:sym typeface="Avenir Light"/>
              </a:defRPr>
            </a:lvl1pPr>
          </a:lstStyle>
          <a:p>
            <a:r>
              <a:rPr lang="en-US"/>
              <a:t>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C0C83237-9AC7-FC57-4B5B-AB707E79E94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050977" y="1143399"/>
            <a:ext cx="16973423" cy="674726"/>
          </a:xfrm>
          <a:noFill/>
          <a:ln>
            <a:noFill/>
            <a:prstDash val="sysDot"/>
          </a:ln>
        </p:spPr>
        <p:txBody>
          <a:bodyPr>
            <a:noAutofit/>
          </a:bodyPr>
          <a:lstStyle>
            <a:lvl1pPr marL="0" indent="0" algn="l">
              <a:buNone/>
              <a:defRPr sz="3202" b="1" i="0" cap="all" spc="0" baseline="0">
                <a:gradFill>
                  <a:gsLst>
                    <a:gs pos="0">
                      <a:srgbClr val="4FA6DA"/>
                    </a:gs>
                    <a:gs pos="100000">
                      <a:srgbClr val="01617A"/>
                    </a:gs>
                  </a:gsLst>
                  <a:lin ang="5400000" scaled="1"/>
                </a:gradFill>
                <a:latin typeface="☞Gilroy-SemiBold" pitchFamily="2" charset="77"/>
              </a:defRPr>
            </a:lvl1pPr>
            <a:lvl2pPr marL="678595" indent="0" algn="ctr">
              <a:buNone/>
              <a:defRPr sz="2968"/>
            </a:lvl2pPr>
            <a:lvl3pPr marL="1357187" indent="0" algn="ctr">
              <a:buNone/>
              <a:defRPr sz="2672"/>
            </a:lvl3pPr>
            <a:lvl4pPr marL="2035782" indent="0" algn="ctr">
              <a:buNone/>
              <a:defRPr sz="2376"/>
            </a:lvl4pPr>
            <a:lvl5pPr marL="2714375" indent="0" algn="ctr">
              <a:buNone/>
              <a:defRPr sz="2376"/>
            </a:lvl5pPr>
            <a:lvl6pPr marL="3392969" indent="0" algn="ctr">
              <a:buNone/>
              <a:defRPr sz="2376"/>
            </a:lvl6pPr>
            <a:lvl7pPr marL="4071562" indent="0" algn="ctr">
              <a:buNone/>
              <a:defRPr sz="2376"/>
            </a:lvl7pPr>
            <a:lvl8pPr marL="4750157" indent="0" algn="ctr">
              <a:buNone/>
              <a:defRPr sz="2376"/>
            </a:lvl8pPr>
            <a:lvl9pPr marL="5428749" indent="0" algn="ctr">
              <a:buNone/>
              <a:defRPr sz="2376"/>
            </a:lvl9pPr>
          </a:lstStyle>
          <a:p>
            <a:r>
              <a:rPr lang="en-US"/>
              <a:t>H</a:t>
            </a:r>
            <a:r>
              <a:rPr lang="en-IN"/>
              <a:t>2 sub-heading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5504E7A-3B5F-49F4-82D0-02CD54779BB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26371312" y="19181094"/>
            <a:ext cx="8424168" cy="276999"/>
          </a:xfrm>
        </p:spPr>
        <p:txBody>
          <a:bodyPr/>
          <a:lstStyle/>
          <a:p>
            <a:pPr defTabSz="612619">
              <a:defRPr/>
            </a:pPr>
            <a:fld id="{B1D216B8-C507-4535-935D-65E66B50FFF4}" type="slidenum">
              <a:rPr lang="en-US" smtClean="0">
                <a:solidFill>
                  <a:srgbClr val="000000">
                    <a:lumMod val="65000"/>
                    <a:lumOff val="35000"/>
                  </a:srgbClr>
                </a:solidFill>
              </a:rPr>
              <a:pPr defTabSz="612619">
                <a:defRPr/>
              </a:pPr>
              <a:t>‹#›</a:t>
            </a:fld>
            <a:endParaRPr lang="en-US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BFE822-7568-8924-4C77-0D762FBE34D6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9634780" y="3711193"/>
            <a:ext cx="8099373" cy="23734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2001"/>
            </a:lvl1pPr>
            <a:lvl2pPr>
              <a:defRPr sz="2001"/>
            </a:lvl2pPr>
            <a:lvl3pPr>
              <a:defRPr sz="2001"/>
            </a:lvl3pPr>
            <a:lvl4pPr>
              <a:defRPr sz="2001"/>
            </a:lvl4pPr>
          </a:lstStyle>
          <a:p>
            <a:pPr lvl="0"/>
            <a:r>
              <a:rPr lang="en-US"/>
              <a:t>Content</a:t>
            </a:r>
          </a:p>
          <a:p>
            <a:pPr lvl="1"/>
            <a:r>
              <a:rPr lang="en-US"/>
              <a:t>Content</a:t>
            </a:r>
          </a:p>
          <a:p>
            <a:pPr lvl="2"/>
            <a:r>
              <a:rPr lang="en-US"/>
              <a:t>Content</a:t>
            </a:r>
          </a:p>
          <a:p>
            <a:pPr lvl="3"/>
            <a:r>
              <a:rPr lang="en-US"/>
              <a:t>Content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D3CCC1AE-DBCF-60CA-971B-1E9D31414E2F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600188" y="7015864"/>
            <a:ext cx="8099373" cy="23734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2001"/>
            </a:lvl1pPr>
            <a:lvl2pPr>
              <a:defRPr sz="2001"/>
            </a:lvl2pPr>
            <a:lvl3pPr>
              <a:defRPr sz="2001"/>
            </a:lvl3pPr>
            <a:lvl4pPr>
              <a:defRPr sz="2001"/>
            </a:lvl4pPr>
          </a:lstStyle>
          <a:p>
            <a:pPr lvl="0"/>
            <a:r>
              <a:rPr lang="en-US"/>
              <a:t>Content</a:t>
            </a:r>
          </a:p>
          <a:p>
            <a:pPr lvl="1"/>
            <a:r>
              <a:rPr lang="en-US"/>
              <a:t>Content</a:t>
            </a:r>
          </a:p>
          <a:p>
            <a:pPr lvl="2"/>
            <a:r>
              <a:rPr lang="en-US"/>
              <a:t>Content</a:t>
            </a:r>
          </a:p>
          <a:p>
            <a:pPr lvl="3"/>
            <a:r>
              <a:rPr lang="en-US"/>
              <a:t>Content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55A97B81-C2F8-DE6E-83AB-8D11117F4DFE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9634780" y="7015864"/>
            <a:ext cx="8099373" cy="23734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2001"/>
            </a:lvl1pPr>
            <a:lvl2pPr>
              <a:defRPr sz="2001"/>
            </a:lvl2pPr>
            <a:lvl3pPr>
              <a:defRPr sz="2001"/>
            </a:lvl3pPr>
            <a:lvl4pPr>
              <a:defRPr sz="2001"/>
            </a:lvl4pPr>
          </a:lstStyle>
          <a:p>
            <a:pPr lvl="0"/>
            <a:r>
              <a:rPr lang="en-US"/>
              <a:t>Content</a:t>
            </a:r>
          </a:p>
          <a:p>
            <a:pPr lvl="1"/>
            <a:r>
              <a:rPr lang="en-US"/>
              <a:t>Content</a:t>
            </a:r>
          </a:p>
          <a:p>
            <a:pPr lvl="2"/>
            <a:r>
              <a:rPr lang="en-US"/>
              <a:t>Content</a:t>
            </a:r>
          </a:p>
          <a:p>
            <a:pPr lvl="3"/>
            <a:r>
              <a:rPr lang="en-US"/>
              <a:t>Content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931600-0B8C-4314-AB04-1B66D9CC7FE2}"/>
              </a:ext>
            </a:extLst>
          </p:cNvPr>
          <p:cNvSpPr txBox="1"/>
          <p:nvPr userDrawn="1"/>
        </p:nvSpPr>
        <p:spPr>
          <a:xfrm>
            <a:off x="767014" y="2099355"/>
            <a:ext cx="4985596" cy="716047"/>
          </a:xfrm>
          <a:prstGeom prst="rect">
            <a:avLst/>
          </a:prstGeom>
        </p:spPr>
        <p:txBody>
          <a:bodyPr vert="horz" lIns="67857" tIns="33930" rIns="67857" bIns="33930" rtlCol="0">
            <a:normAutofit/>
          </a:bodyPr>
          <a:lstStyle>
            <a:lvl1pPr marL="635000" lvl="0" indent="-635000" algn="l">
              <a:lnSpc>
                <a:spcPct val="150000"/>
              </a:lnSpc>
              <a:buClr>
                <a:srgbClr val="646464"/>
              </a:buClr>
              <a:buSzPct val="50000"/>
              <a:buBlip>
                <a:blip r:embed="rId3"/>
              </a:buBlip>
              <a:defRPr sz="4800">
                <a:solidFill>
                  <a:srgbClr val="4F4F4F"/>
                </a:solidFill>
                <a:latin typeface="☞Gilroy-Medium" pitchFamily="2" charset="77"/>
              </a:defRPr>
            </a:lvl1pPr>
            <a:lvl2pPr marL="1270000" lvl="1" indent="-635000" algn="l">
              <a:lnSpc>
                <a:spcPct val="150000"/>
              </a:lnSpc>
              <a:buClr>
                <a:srgbClr val="F2CA04"/>
              </a:buClr>
              <a:buSzPct val="90000"/>
              <a:buChar char="•"/>
              <a:defRPr sz="3600">
                <a:solidFill>
                  <a:srgbClr val="4F4F4F"/>
                </a:solidFill>
                <a:latin typeface="☞Gilroy-Medium" pitchFamily="2" charset="77"/>
              </a:defRPr>
            </a:lvl2pPr>
            <a:lvl3pPr marL="1905000" lvl="2" indent="-635000" algn="l">
              <a:lnSpc>
                <a:spcPct val="150000"/>
              </a:lnSpc>
              <a:buClr>
                <a:srgbClr val="F2CA04"/>
              </a:buClr>
              <a:buSzPct val="90000"/>
              <a:buFont typeface="Courier New" panose="02070309020205020404" pitchFamily="49" charset="0"/>
              <a:buChar char="o"/>
              <a:defRPr sz="2800">
                <a:solidFill>
                  <a:srgbClr val="4F4F4F"/>
                </a:solidFill>
                <a:latin typeface="☞Gilroy-Medium" pitchFamily="2" charset="77"/>
              </a:defRPr>
            </a:lvl3pPr>
            <a:lvl4pPr marL="2540000" lvl="3" indent="-635000" algn="l">
              <a:lnSpc>
                <a:spcPct val="150000"/>
              </a:lnSpc>
              <a:buClr>
                <a:srgbClr val="F2CA04"/>
              </a:buClr>
              <a:buSzPct val="90000"/>
              <a:buFont typeface="Wingdings" pitchFamily="2" charset="2"/>
              <a:buChar char="Ø"/>
              <a:defRPr sz="6000">
                <a:solidFill>
                  <a:srgbClr val="4F4F4F"/>
                </a:solidFill>
                <a:latin typeface="☞Gilroy-Medium" pitchFamily="2" charset="77"/>
              </a:defRPr>
            </a:lvl4pPr>
            <a:lvl5pPr marL="3175000" indent="-635000" algn="l">
              <a:spcBef>
                <a:spcPts val="5900"/>
              </a:spcBef>
              <a:buClr>
                <a:srgbClr val="646464"/>
              </a:buClr>
              <a:buSzPct val="90000"/>
              <a:buChar char="•"/>
              <a:defRPr sz="5000"/>
            </a:lvl5pPr>
            <a:lvl6pPr marL="3810000" indent="-635000" algn="l">
              <a:spcBef>
                <a:spcPts val="5900"/>
              </a:spcBef>
              <a:buClr>
                <a:srgbClr val="646464"/>
              </a:buClr>
              <a:buSzPct val="90000"/>
              <a:buChar char="•"/>
              <a:defRPr sz="5000"/>
            </a:lvl6pPr>
            <a:lvl7pPr marL="4445000" indent="-635000" algn="l">
              <a:spcBef>
                <a:spcPts val="5900"/>
              </a:spcBef>
              <a:buClr>
                <a:srgbClr val="646464"/>
              </a:buClr>
              <a:buSzPct val="90000"/>
              <a:buChar char="•"/>
              <a:defRPr sz="5000"/>
            </a:lvl7pPr>
            <a:lvl8pPr marL="5080000" indent="-635000" algn="l">
              <a:spcBef>
                <a:spcPts val="5900"/>
              </a:spcBef>
              <a:buClr>
                <a:srgbClr val="646464"/>
              </a:buClr>
              <a:buSzPct val="90000"/>
              <a:buChar char="•"/>
              <a:defRPr sz="5000"/>
            </a:lvl8pPr>
            <a:lvl9pPr marL="5715000" indent="-635000" algn="l">
              <a:spcBef>
                <a:spcPts val="5900"/>
              </a:spcBef>
              <a:buClr>
                <a:srgbClr val="646464"/>
              </a:buClr>
              <a:buSzPct val="90000"/>
              <a:buChar char="•"/>
              <a:defRPr sz="5000"/>
            </a:lvl9pPr>
          </a:lstStyle>
          <a:p>
            <a:pPr marL="0" lvl="0" indent="0">
              <a:buNone/>
            </a:pPr>
            <a:endParaRPr lang="en-IN" sz="2402">
              <a:sym typeface="Avenir Ligh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CABF8C-B00F-B7AA-D6F8-37417EB05750}"/>
              </a:ext>
            </a:extLst>
          </p:cNvPr>
          <p:cNvSpPr txBox="1"/>
          <p:nvPr userDrawn="1"/>
        </p:nvSpPr>
        <p:spPr>
          <a:xfrm>
            <a:off x="6657552" y="2234488"/>
            <a:ext cx="4985596" cy="44578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7698" tIns="37698" rIns="37698" bIns="37698" numCol="1" spcCol="38100" rtlCol="0" anchor="ctr">
            <a:spAutoFit/>
          </a:bodyPr>
          <a:lstStyle/>
          <a:p>
            <a:pPr marL="0" marR="0" indent="0" algn="ctr" defTabSz="61261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2402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Avenir Ligh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48BD550-CD33-40BC-93CA-D83A652BC5EC}"/>
              </a:ext>
            </a:extLst>
          </p:cNvPr>
          <p:cNvSpPr txBox="1"/>
          <p:nvPr userDrawn="1"/>
        </p:nvSpPr>
        <p:spPr>
          <a:xfrm>
            <a:off x="12548090" y="2234488"/>
            <a:ext cx="4985596" cy="44578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7698" tIns="37698" rIns="37698" bIns="37698" numCol="1" spcCol="38100" rtlCol="0" anchor="ctr">
            <a:spAutoFit/>
          </a:bodyPr>
          <a:lstStyle/>
          <a:p>
            <a:pPr marL="0" marR="0" indent="0" algn="ctr" defTabSz="61261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2402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Avenir Light"/>
            </a:endParaRP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D6BA48F2-4649-A629-298A-CAEE897445BE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1050977" y="2082091"/>
            <a:ext cx="4258531" cy="63061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Font typeface="Arial" panose="020B0604020202020204" pitchFamily="34" charset="0"/>
              <a:buNone/>
              <a:defRPr lang="en-IN" sz="2402" dirty="0"/>
            </a:lvl1pPr>
          </a:lstStyle>
          <a:p>
            <a:pPr marL="471246" lvl="0" indent="-471246"/>
            <a:r>
              <a:rPr lang="en-US"/>
              <a:t>Click to edit</a:t>
            </a:r>
            <a:endParaRPr lang="en-IN"/>
          </a:p>
        </p:txBody>
      </p:sp>
      <p:sp>
        <p:nvSpPr>
          <p:cNvPr id="15" name="Content Placeholder 13">
            <a:extLst>
              <a:ext uri="{FF2B5EF4-FFF2-40B4-BE49-F238E27FC236}">
                <a16:creationId xmlns:a16="http://schemas.microsoft.com/office/drawing/2014/main" id="{F30044D2-3F90-996D-02F2-F9E72D33E316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7021085" y="2082091"/>
            <a:ext cx="4258531" cy="630618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Font typeface="Arial" panose="020B0604020202020204" pitchFamily="34" charset="0"/>
              <a:buNone/>
              <a:defRPr lang="en-IN" sz="2402" dirty="0"/>
            </a:lvl1pPr>
          </a:lstStyle>
          <a:p>
            <a:pPr marL="471246" lvl="0" indent="-471246"/>
            <a:r>
              <a:rPr lang="en-US"/>
              <a:t>Click to edit</a:t>
            </a:r>
          </a:p>
          <a:p>
            <a:pPr marL="471246" lvl="0" indent="-471246"/>
            <a:endParaRPr lang="en-IN"/>
          </a:p>
        </p:txBody>
      </p:sp>
      <p:sp>
        <p:nvSpPr>
          <p:cNvPr id="16" name="Content Placeholder 13">
            <a:extLst>
              <a:ext uri="{FF2B5EF4-FFF2-40B4-BE49-F238E27FC236}">
                <a16:creationId xmlns:a16="http://schemas.microsoft.com/office/drawing/2014/main" id="{174C7204-C6EB-8172-BF36-AC8AE9CE0893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2991192" y="2082091"/>
            <a:ext cx="4258531" cy="630618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Font typeface="Arial" panose="020B0604020202020204" pitchFamily="34" charset="0"/>
              <a:buNone/>
              <a:defRPr lang="en-IN" sz="2402" dirty="0"/>
            </a:lvl1pPr>
          </a:lstStyle>
          <a:p>
            <a:pPr marL="471246" lvl="0" indent="-471246"/>
            <a:r>
              <a:rPr lang="en-US"/>
              <a:t>Click to edit</a:t>
            </a:r>
          </a:p>
          <a:p>
            <a:pPr marL="471246" lvl="0" indent="-471246"/>
            <a:endParaRPr lang="en-IN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662012E6-36EC-457C-0FE1-331416792D0B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600493" y="2995141"/>
            <a:ext cx="8099489" cy="630618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1"/>
            </a:lvl1pPr>
            <a:lvl2pPr marL="471246" indent="0">
              <a:buNone/>
              <a:defRPr/>
            </a:lvl2pPr>
            <a:lvl3pPr marL="942491" indent="0">
              <a:buNone/>
              <a:defRPr/>
            </a:lvl3pPr>
            <a:lvl4pPr marL="1413737" indent="0">
              <a:buNone/>
              <a:defRPr/>
            </a:lvl4pPr>
            <a:lvl5pPr marL="1884983" indent="0">
              <a:buNone/>
              <a:defRPr/>
            </a:lvl5pPr>
          </a:lstStyle>
          <a:p>
            <a:pPr lvl="0"/>
            <a:r>
              <a:rPr lang="en-US"/>
              <a:t>Title</a:t>
            </a:r>
            <a:endParaRPr lang="en-IN"/>
          </a:p>
        </p:txBody>
      </p:sp>
      <p:sp>
        <p:nvSpPr>
          <p:cNvPr id="18" name="Content Placeholder 16">
            <a:extLst>
              <a:ext uri="{FF2B5EF4-FFF2-40B4-BE49-F238E27FC236}">
                <a16:creationId xmlns:a16="http://schemas.microsoft.com/office/drawing/2014/main" id="{491350C5-14A1-0294-A4D5-C5F8B5527AD5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9634782" y="2993939"/>
            <a:ext cx="8099489" cy="630618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1"/>
            </a:lvl1pPr>
            <a:lvl2pPr marL="471246" indent="0">
              <a:buNone/>
              <a:defRPr/>
            </a:lvl2pPr>
            <a:lvl3pPr marL="942491" indent="0">
              <a:buNone/>
              <a:defRPr/>
            </a:lvl3pPr>
            <a:lvl4pPr marL="1413737" indent="0">
              <a:buNone/>
              <a:defRPr/>
            </a:lvl4pPr>
            <a:lvl5pPr marL="1884983" indent="0">
              <a:buNone/>
              <a:defRPr/>
            </a:lvl5pPr>
          </a:lstStyle>
          <a:p>
            <a:pPr lvl="0"/>
            <a:r>
              <a:rPr lang="en-US"/>
              <a:t>Title</a:t>
            </a:r>
            <a:endParaRPr lang="en-IN"/>
          </a:p>
        </p:txBody>
      </p:sp>
      <p:sp>
        <p:nvSpPr>
          <p:cNvPr id="19" name="Content Placeholder 16">
            <a:extLst>
              <a:ext uri="{FF2B5EF4-FFF2-40B4-BE49-F238E27FC236}">
                <a16:creationId xmlns:a16="http://schemas.microsoft.com/office/drawing/2014/main" id="{CDCA03FE-92C6-8986-9ADB-74B1484545B9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600493" y="6271735"/>
            <a:ext cx="8099489" cy="630618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1"/>
            </a:lvl1pPr>
            <a:lvl2pPr marL="471246" indent="0">
              <a:buNone/>
              <a:defRPr/>
            </a:lvl2pPr>
            <a:lvl3pPr marL="942491" indent="0">
              <a:buNone/>
              <a:defRPr/>
            </a:lvl3pPr>
            <a:lvl4pPr marL="1413737" indent="0">
              <a:buNone/>
              <a:defRPr/>
            </a:lvl4pPr>
            <a:lvl5pPr marL="1884983" indent="0">
              <a:buNone/>
              <a:defRPr/>
            </a:lvl5pPr>
          </a:lstStyle>
          <a:p>
            <a:pPr lvl="0"/>
            <a:r>
              <a:rPr lang="en-US"/>
              <a:t>Title</a:t>
            </a:r>
            <a:endParaRPr lang="en-IN"/>
          </a:p>
        </p:txBody>
      </p:sp>
      <p:sp>
        <p:nvSpPr>
          <p:cNvPr id="20" name="Content Placeholder 16">
            <a:extLst>
              <a:ext uri="{FF2B5EF4-FFF2-40B4-BE49-F238E27FC236}">
                <a16:creationId xmlns:a16="http://schemas.microsoft.com/office/drawing/2014/main" id="{CD578543-297C-5409-42ED-33BED2BCD6B9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9634782" y="6270532"/>
            <a:ext cx="8099489" cy="630618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1"/>
            </a:lvl1pPr>
            <a:lvl2pPr marL="471246" indent="0">
              <a:buNone/>
              <a:defRPr/>
            </a:lvl2pPr>
            <a:lvl3pPr marL="942491" indent="0">
              <a:buNone/>
              <a:defRPr/>
            </a:lvl3pPr>
            <a:lvl4pPr marL="1413737" indent="0">
              <a:buNone/>
              <a:defRPr/>
            </a:lvl4pPr>
            <a:lvl5pPr marL="1884983" indent="0">
              <a:buNone/>
              <a:defRPr/>
            </a:lvl5pPr>
          </a:lstStyle>
          <a:p>
            <a:pPr lvl="0"/>
            <a:r>
              <a:rPr lang="en-US"/>
              <a:t>Title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7440378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pos="2775">
          <p15:clr>
            <a:srgbClr val="FBAE40"/>
          </p15:clr>
        </p15:guide>
        <p15:guide id="2" orient="horz" pos="53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-tagline-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able Placeholder 3">
            <a:extLst>
              <a:ext uri="{FF2B5EF4-FFF2-40B4-BE49-F238E27FC236}">
                <a16:creationId xmlns:a16="http://schemas.microsoft.com/office/drawing/2014/main" id="{2ED13B91-C40A-C85F-96A5-665ABE68AD12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1050861" y="2741716"/>
            <a:ext cx="16585009" cy="6534852"/>
          </a:xfrm>
        </p:spPr>
        <p:txBody>
          <a:bodyPr>
            <a:normAutofit/>
          </a:bodyPr>
          <a:lstStyle>
            <a:lvl1pPr>
              <a:defRPr sz="2001"/>
            </a:lvl1pPr>
          </a:lstStyle>
          <a:p>
            <a:endParaRPr lang="en-IN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DD533D1-70D1-D249-9E6B-C2402D0C8A9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26371312" y="19181094"/>
            <a:ext cx="8424168" cy="276999"/>
          </a:xfrm>
        </p:spPr>
        <p:txBody>
          <a:bodyPr/>
          <a:lstStyle/>
          <a:p>
            <a:pPr defTabSz="612619">
              <a:defRPr/>
            </a:pPr>
            <a:fld id="{B1D216B8-C507-4535-935D-65E66B50FFF4}" type="slidenum">
              <a:rPr lang="en-US" smtClean="0">
                <a:solidFill>
                  <a:srgbClr val="000000">
                    <a:lumMod val="65000"/>
                    <a:lumOff val="35000"/>
                  </a:srgbClr>
                </a:solidFill>
              </a:rPr>
              <a:pPr defTabSz="612619">
                <a:defRPr/>
              </a:pPr>
              <a:t>‹#›</a:t>
            </a:fld>
            <a:endParaRPr lang="en-US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0FB974F3-AA73-0698-7722-63EAAA9C7B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050980" y="529686"/>
            <a:ext cx="14816560" cy="759202"/>
          </a:xfrm>
          <a:ln>
            <a:noFill/>
            <a:prstDash val="sysDot"/>
          </a:ln>
        </p:spPr>
        <p:txBody>
          <a:bodyPr anchor="b">
            <a:noAutofit/>
          </a:bodyPr>
          <a:lstStyle>
            <a:lvl1pPr algn="l">
              <a:defRPr lang="en-US" sz="5004" b="0" i="0" u="none" strike="noStrike" cap="all" spc="891" baseline="0" dirty="0" smtClean="0">
                <a:solidFill>
                  <a:srgbClr val="4F4F4F"/>
                </a:solidFill>
                <a:uFillTx/>
                <a:latin typeface="☞Gilroy-SemiBold" pitchFamily="2" charset="77"/>
                <a:ea typeface="+mn-ea"/>
                <a:cs typeface="+mn-cs"/>
                <a:sym typeface="Avenir Light"/>
              </a:defRPr>
            </a:lvl1pPr>
          </a:lstStyle>
          <a:p>
            <a:r>
              <a:rPr lang="en-US"/>
              <a:t>TITLE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D258092C-28D5-FABA-3D8B-27DEE2A0885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050977" y="1143399"/>
            <a:ext cx="16973423" cy="674726"/>
          </a:xfrm>
          <a:noFill/>
          <a:ln>
            <a:noFill/>
            <a:prstDash val="sysDot"/>
          </a:ln>
        </p:spPr>
        <p:txBody>
          <a:bodyPr>
            <a:noAutofit/>
          </a:bodyPr>
          <a:lstStyle>
            <a:lvl1pPr marL="0" indent="0" algn="l">
              <a:buNone/>
              <a:defRPr sz="3202" b="1" i="0" cap="all" spc="0" baseline="0">
                <a:gradFill>
                  <a:gsLst>
                    <a:gs pos="0">
                      <a:srgbClr val="4FA6DA"/>
                    </a:gs>
                    <a:gs pos="100000">
                      <a:srgbClr val="01617A"/>
                    </a:gs>
                  </a:gsLst>
                  <a:lin ang="5400000" scaled="1"/>
                </a:gradFill>
                <a:latin typeface="☞Gilroy-SemiBold" pitchFamily="2" charset="77"/>
              </a:defRPr>
            </a:lvl1pPr>
            <a:lvl2pPr marL="678595" indent="0" algn="ctr">
              <a:buNone/>
              <a:defRPr sz="2968"/>
            </a:lvl2pPr>
            <a:lvl3pPr marL="1357187" indent="0" algn="ctr">
              <a:buNone/>
              <a:defRPr sz="2672"/>
            </a:lvl3pPr>
            <a:lvl4pPr marL="2035782" indent="0" algn="ctr">
              <a:buNone/>
              <a:defRPr sz="2376"/>
            </a:lvl4pPr>
            <a:lvl5pPr marL="2714375" indent="0" algn="ctr">
              <a:buNone/>
              <a:defRPr sz="2376"/>
            </a:lvl5pPr>
            <a:lvl6pPr marL="3392969" indent="0" algn="ctr">
              <a:buNone/>
              <a:defRPr sz="2376"/>
            </a:lvl6pPr>
            <a:lvl7pPr marL="4071562" indent="0" algn="ctr">
              <a:buNone/>
              <a:defRPr sz="2376"/>
            </a:lvl7pPr>
            <a:lvl8pPr marL="4750157" indent="0" algn="ctr">
              <a:buNone/>
              <a:defRPr sz="2376"/>
            </a:lvl8pPr>
            <a:lvl9pPr marL="5428749" indent="0" algn="ctr">
              <a:buNone/>
              <a:defRPr sz="2376"/>
            </a:lvl9pPr>
          </a:lstStyle>
          <a:p>
            <a:r>
              <a:rPr lang="en-US"/>
              <a:t>H</a:t>
            </a:r>
            <a:r>
              <a:rPr lang="en-IN"/>
              <a:t>2 sub-heading</a:t>
            </a:r>
          </a:p>
        </p:txBody>
      </p:sp>
      <p:pic>
        <p:nvPicPr>
          <p:cNvPr id="6" name="Image" descr="Image">
            <a:extLst>
              <a:ext uri="{FF2B5EF4-FFF2-40B4-BE49-F238E27FC236}">
                <a16:creationId xmlns:a16="http://schemas.microsoft.com/office/drawing/2014/main" id="{6ECC0E84-767E-D744-5733-642540DE935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alphaModFix amt="14931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7403940"/>
            <a:ext cx="3439483" cy="2895761"/>
          </a:xfrm>
          <a:prstGeom prst="rect">
            <a:avLst/>
          </a:prstGeom>
          <a:ln w="12700">
            <a:miter lim="400000"/>
          </a:ln>
          <a:effectLst/>
        </p:spPr>
      </p:pic>
    </p:spTree>
    <p:extLst>
      <p:ext uri="{BB962C8B-B14F-4D97-AF65-F5344CB8AC3E}">
        <p14:creationId xmlns:p14="http://schemas.microsoft.com/office/powerpoint/2010/main" val="509317235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pos="2775">
          <p15:clr>
            <a:srgbClr val="FBAE40"/>
          </p15:clr>
        </p15:guide>
        <p15:guide id="2" orient="horz" pos="41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10286997"/>
                </a:moveTo>
                <a:lnTo>
                  <a:pt x="18287999" y="10286997"/>
                </a:lnTo>
                <a:lnTo>
                  <a:pt x="18287999" y="0"/>
                </a:lnTo>
                <a:lnTo>
                  <a:pt x="0" y="0"/>
                </a:lnTo>
                <a:lnTo>
                  <a:pt x="0" y="10286997"/>
                </a:lnTo>
                <a:close/>
              </a:path>
            </a:pathLst>
          </a:custGeom>
          <a:solidFill>
            <a:srgbClr val="F3F3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896036" y="1460373"/>
            <a:ext cx="4508627" cy="18548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0" b="1" i="0">
                <a:solidFill>
                  <a:srgbClr val="36D63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945050" y="3273811"/>
            <a:ext cx="8410598" cy="24682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22238" y="9578721"/>
            <a:ext cx="5856224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503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7650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BB10991-EBB8-3C9F-316A-FC115EF90C48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560550" y="12700"/>
            <a:ext cx="3626818" cy="1890032"/>
          </a:xfrm>
          <a:prstGeom prst="rect">
            <a:avLst/>
          </a:prstGeom>
        </p:spPr>
      </p:pic>
      <p:grpSp>
        <p:nvGrpSpPr>
          <p:cNvPr id="8" name="object 2">
            <a:extLst>
              <a:ext uri="{FF2B5EF4-FFF2-40B4-BE49-F238E27FC236}">
                <a16:creationId xmlns:a16="http://schemas.microsoft.com/office/drawing/2014/main" id="{3C487211-AFA8-66B6-8E65-CA8B9E3C91B3}"/>
              </a:ext>
            </a:extLst>
          </p:cNvPr>
          <p:cNvGrpSpPr/>
          <p:nvPr userDrawn="1"/>
        </p:nvGrpSpPr>
        <p:grpSpPr>
          <a:xfrm>
            <a:off x="-38879" y="0"/>
            <a:ext cx="1029335" cy="1879600"/>
            <a:chOff x="17278142" y="0"/>
            <a:chExt cx="1029335" cy="1879600"/>
          </a:xfrm>
        </p:grpSpPr>
        <p:sp>
          <p:nvSpPr>
            <p:cNvPr id="9" name="object 3">
              <a:extLst>
                <a:ext uri="{FF2B5EF4-FFF2-40B4-BE49-F238E27FC236}">
                  <a16:creationId xmlns:a16="http://schemas.microsoft.com/office/drawing/2014/main" id="{0384E525-8862-3786-533B-DDCA49E95F04}"/>
                </a:ext>
              </a:extLst>
            </p:cNvPr>
            <p:cNvSpPr/>
            <p:nvPr/>
          </p:nvSpPr>
          <p:spPr>
            <a:xfrm>
              <a:off x="17322419" y="0"/>
              <a:ext cx="965835" cy="916305"/>
            </a:xfrm>
            <a:custGeom>
              <a:avLst/>
              <a:gdLst/>
              <a:ahLst/>
              <a:cxnLst/>
              <a:rect l="l" t="t" r="r" b="b"/>
              <a:pathLst>
                <a:path w="965834" h="916305">
                  <a:moveTo>
                    <a:pt x="506900" y="0"/>
                  </a:moveTo>
                  <a:lnTo>
                    <a:pt x="488344" y="0"/>
                  </a:lnTo>
                  <a:lnTo>
                    <a:pt x="487646" y="4150"/>
                  </a:lnTo>
                  <a:lnTo>
                    <a:pt x="475680" y="47486"/>
                  </a:lnTo>
                  <a:lnTo>
                    <a:pt x="459456" y="89850"/>
                  </a:lnTo>
                  <a:lnTo>
                    <a:pt x="439280" y="130943"/>
                  </a:lnTo>
                  <a:lnTo>
                    <a:pt x="415457" y="170467"/>
                  </a:lnTo>
                  <a:lnTo>
                    <a:pt x="388292" y="208122"/>
                  </a:lnTo>
                  <a:lnTo>
                    <a:pt x="358091" y="243609"/>
                  </a:lnTo>
                  <a:lnTo>
                    <a:pt x="325158" y="276631"/>
                  </a:lnTo>
                  <a:lnTo>
                    <a:pt x="289800" y="306887"/>
                  </a:lnTo>
                  <a:lnTo>
                    <a:pt x="252320" y="334079"/>
                  </a:lnTo>
                  <a:lnTo>
                    <a:pt x="213025" y="357907"/>
                  </a:lnTo>
                  <a:lnTo>
                    <a:pt x="172220" y="378074"/>
                  </a:lnTo>
                  <a:lnTo>
                    <a:pt x="130209" y="394279"/>
                  </a:lnTo>
                  <a:lnTo>
                    <a:pt x="87299" y="406225"/>
                  </a:lnTo>
                  <a:lnTo>
                    <a:pt x="43794" y="413611"/>
                  </a:lnTo>
                  <a:lnTo>
                    <a:pt x="0" y="416140"/>
                  </a:lnTo>
                  <a:lnTo>
                    <a:pt x="43794" y="418668"/>
                  </a:lnTo>
                  <a:lnTo>
                    <a:pt x="87299" y="426054"/>
                  </a:lnTo>
                  <a:lnTo>
                    <a:pt x="130209" y="437997"/>
                  </a:lnTo>
                  <a:lnTo>
                    <a:pt x="172220" y="454198"/>
                  </a:lnTo>
                  <a:lnTo>
                    <a:pt x="213025" y="474356"/>
                  </a:lnTo>
                  <a:lnTo>
                    <a:pt x="252320" y="498172"/>
                  </a:lnTo>
                  <a:lnTo>
                    <a:pt x="289800" y="525346"/>
                  </a:lnTo>
                  <a:lnTo>
                    <a:pt x="325158" y="555579"/>
                  </a:lnTo>
                  <a:lnTo>
                    <a:pt x="358091" y="588569"/>
                  </a:lnTo>
                  <a:lnTo>
                    <a:pt x="388292" y="624018"/>
                  </a:lnTo>
                  <a:lnTo>
                    <a:pt x="415457" y="661626"/>
                  </a:lnTo>
                  <a:lnTo>
                    <a:pt x="439280" y="701092"/>
                  </a:lnTo>
                  <a:lnTo>
                    <a:pt x="459456" y="742117"/>
                  </a:lnTo>
                  <a:lnTo>
                    <a:pt x="475680" y="784401"/>
                  </a:lnTo>
                  <a:lnTo>
                    <a:pt x="487646" y="827644"/>
                  </a:lnTo>
                  <a:lnTo>
                    <a:pt x="495050" y="871546"/>
                  </a:lnTo>
                  <a:lnTo>
                    <a:pt x="497586" y="915808"/>
                  </a:lnTo>
                  <a:lnTo>
                    <a:pt x="500142" y="871546"/>
                  </a:lnTo>
                  <a:lnTo>
                    <a:pt x="507604" y="827644"/>
                  </a:lnTo>
                  <a:lnTo>
                    <a:pt x="519662" y="784401"/>
                  </a:lnTo>
                  <a:lnTo>
                    <a:pt x="536008" y="742117"/>
                  </a:lnTo>
                  <a:lnTo>
                    <a:pt x="556331" y="701092"/>
                  </a:lnTo>
                  <a:lnTo>
                    <a:pt x="580323" y="661626"/>
                  </a:lnTo>
                  <a:lnTo>
                    <a:pt x="607673" y="624018"/>
                  </a:lnTo>
                  <a:lnTo>
                    <a:pt x="638073" y="588569"/>
                  </a:lnTo>
                  <a:lnTo>
                    <a:pt x="671212" y="555579"/>
                  </a:lnTo>
                  <a:lnTo>
                    <a:pt x="706783" y="525346"/>
                  </a:lnTo>
                  <a:lnTo>
                    <a:pt x="744474" y="498172"/>
                  </a:lnTo>
                  <a:lnTo>
                    <a:pt x="783977" y="474356"/>
                  </a:lnTo>
                  <a:lnTo>
                    <a:pt x="824983" y="454198"/>
                  </a:lnTo>
                  <a:lnTo>
                    <a:pt x="867181" y="437997"/>
                  </a:lnTo>
                  <a:lnTo>
                    <a:pt x="910263" y="426054"/>
                  </a:lnTo>
                  <a:lnTo>
                    <a:pt x="953918" y="418668"/>
                  </a:lnTo>
                  <a:lnTo>
                    <a:pt x="965601" y="417996"/>
                  </a:lnTo>
                  <a:lnTo>
                    <a:pt x="965601" y="414284"/>
                  </a:lnTo>
                  <a:lnTo>
                    <a:pt x="953918" y="413611"/>
                  </a:lnTo>
                  <a:lnTo>
                    <a:pt x="910263" y="406225"/>
                  </a:lnTo>
                  <a:lnTo>
                    <a:pt x="867181" y="394279"/>
                  </a:lnTo>
                  <a:lnTo>
                    <a:pt x="824983" y="378074"/>
                  </a:lnTo>
                  <a:lnTo>
                    <a:pt x="783977" y="357907"/>
                  </a:lnTo>
                  <a:lnTo>
                    <a:pt x="744474" y="334079"/>
                  </a:lnTo>
                  <a:lnTo>
                    <a:pt x="706783" y="306887"/>
                  </a:lnTo>
                  <a:lnTo>
                    <a:pt x="671212" y="276631"/>
                  </a:lnTo>
                  <a:lnTo>
                    <a:pt x="638073" y="243609"/>
                  </a:lnTo>
                  <a:lnTo>
                    <a:pt x="607673" y="208122"/>
                  </a:lnTo>
                  <a:lnTo>
                    <a:pt x="580323" y="170467"/>
                  </a:lnTo>
                  <a:lnTo>
                    <a:pt x="556331" y="130943"/>
                  </a:lnTo>
                  <a:lnTo>
                    <a:pt x="536008" y="89850"/>
                  </a:lnTo>
                  <a:lnTo>
                    <a:pt x="519662" y="47486"/>
                  </a:lnTo>
                  <a:lnTo>
                    <a:pt x="507604" y="4150"/>
                  </a:lnTo>
                  <a:lnTo>
                    <a:pt x="506900" y="0"/>
                  </a:lnTo>
                  <a:close/>
                </a:path>
              </a:pathLst>
            </a:custGeom>
            <a:solidFill>
              <a:srgbClr val="36D6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4">
              <a:extLst>
                <a:ext uri="{FF2B5EF4-FFF2-40B4-BE49-F238E27FC236}">
                  <a16:creationId xmlns:a16="http://schemas.microsoft.com/office/drawing/2014/main" id="{274C8927-D45E-30E2-2819-6F83A1BECAA3}"/>
                </a:ext>
              </a:extLst>
            </p:cNvPr>
            <p:cNvSpPr/>
            <p:nvPr/>
          </p:nvSpPr>
          <p:spPr>
            <a:xfrm>
              <a:off x="17322493" y="0"/>
              <a:ext cx="965835" cy="916305"/>
            </a:xfrm>
            <a:custGeom>
              <a:avLst/>
              <a:gdLst/>
              <a:ahLst/>
              <a:cxnLst/>
              <a:rect l="l" t="t" r="r" b="b"/>
              <a:pathLst>
                <a:path w="965834" h="916305">
                  <a:moveTo>
                    <a:pt x="497446" y="915851"/>
                  </a:moveTo>
                  <a:lnTo>
                    <a:pt x="494912" y="871590"/>
                  </a:lnTo>
                  <a:lnTo>
                    <a:pt x="487512" y="827689"/>
                  </a:lnTo>
                  <a:lnTo>
                    <a:pt x="475551" y="784447"/>
                  </a:lnTo>
                  <a:lnTo>
                    <a:pt x="459335" y="742165"/>
                  </a:lnTo>
                  <a:lnTo>
                    <a:pt x="439169" y="701141"/>
                  </a:lnTo>
                  <a:lnTo>
                    <a:pt x="415356" y="661676"/>
                  </a:lnTo>
                  <a:lnTo>
                    <a:pt x="388202" y="624070"/>
                  </a:lnTo>
                  <a:lnTo>
                    <a:pt x="358013" y="588622"/>
                  </a:lnTo>
                  <a:lnTo>
                    <a:pt x="325092" y="555632"/>
                  </a:lnTo>
                  <a:lnTo>
                    <a:pt x="289746" y="525401"/>
                  </a:lnTo>
                  <a:lnTo>
                    <a:pt x="252278" y="498228"/>
                  </a:lnTo>
                  <a:lnTo>
                    <a:pt x="212993" y="474412"/>
                  </a:lnTo>
                  <a:lnTo>
                    <a:pt x="172198" y="454255"/>
                  </a:lnTo>
                  <a:lnTo>
                    <a:pt x="130196" y="438054"/>
                  </a:lnTo>
                  <a:lnTo>
                    <a:pt x="87292" y="426112"/>
                  </a:lnTo>
                  <a:lnTo>
                    <a:pt x="43792" y="418726"/>
                  </a:lnTo>
                  <a:lnTo>
                    <a:pt x="0" y="416198"/>
                  </a:lnTo>
                  <a:lnTo>
                    <a:pt x="43792" y="413669"/>
                  </a:lnTo>
                  <a:lnTo>
                    <a:pt x="87292" y="406282"/>
                  </a:lnTo>
                  <a:lnTo>
                    <a:pt x="130196" y="394337"/>
                  </a:lnTo>
                  <a:lnTo>
                    <a:pt x="172198" y="378131"/>
                  </a:lnTo>
                  <a:lnTo>
                    <a:pt x="212993" y="357964"/>
                  </a:lnTo>
                  <a:lnTo>
                    <a:pt x="252278" y="334135"/>
                  </a:lnTo>
                  <a:lnTo>
                    <a:pt x="289746" y="306943"/>
                  </a:lnTo>
                  <a:lnTo>
                    <a:pt x="325092" y="276686"/>
                  </a:lnTo>
                  <a:lnTo>
                    <a:pt x="358013" y="243664"/>
                  </a:lnTo>
                  <a:lnTo>
                    <a:pt x="388202" y="208176"/>
                  </a:lnTo>
                  <a:lnTo>
                    <a:pt x="415356" y="170520"/>
                  </a:lnTo>
                  <a:lnTo>
                    <a:pt x="439169" y="130995"/>
                  </a:lnTo>
                  <a:lnTo>
                    <a:pt x="459335" y="89901"/>
                  </a:lnTo>
                  <a:lnTo>
                    <a:pt x="475551" y="47536"/>
                  </a:lnTo>
                  <a:lnTo>
                    <a:pt x="487512" y="4200"/>
                  </a:lnTo>
                  <a:lnTo>
                    <a:pt x="488218" y="0"/>
                  </a:lnTo>
                </a:path>
                <a:path w="965834" h="916305">
                  <a:moveTo>
                    <a:pt x="506756" y="0"/>
                  </a:moveTo>
                  <a:lnTo>
                    <a:pt x="519533" y="47536"/>
                  </a:lnTo>
                  <a:lnTo>
                    <a:pt x="535885" y="89901"/>
                  </a:lnTo>
                  <a:lnTo>
                    <a:pt x="556217" y="130995"/>
                  </a:lnTo>
                  <a:lnTo>
                    <a:pt x="580217" y="170520"/>
                  </a:lnTo>
                  <a:lnTo>
                    <a:pt x="607578" y="208176"/>
                  </a:lnTo>
                  <a:lnTo>
                    <a:pt x="637988" y="243664"/>
                  </a:lnTo>
                  <a:lnTo>
                    <a:pt x="671138" y="276686"/>
                  </a:lnTo>
                  <a:lnTo>
                    <a:pt x="706718" y="306943"/>
                  </a:lnTo>
                  <a:lnTo>
                    <a:pt x="744419" y="334135"/>
                  </a:lnTo>
                  <a:lnTo>
                    <a:pt x="783931" y="357964"/>
                  </a:lnTo>
                  <a:lnTo>
                    <a:pt x="824944" y="378131"/>
                  </a:lnTo>
                  <a:lnTo>
                    <a:pt x="867149" y="394337"/>
                  </a:lnTo>
                  <a:lnTo>
                    <a:pt x="910235" y="406282"/>
                  </a:lnTo>
                  <a:lnTo>
                    <a:pt x="953893" y="413669"/>
                  </a:lnTo>
                  <a:lnTo>
                    <a:pt x="965529" y="414339"/>
                  </a:lnTo>
                </a:path>
                <a:path w="965834" h="916305">
                  <a:moveTo>
                    <a:pt x="965529" y="418056"/>
                  </a:moveTo>
                  <a:lnTo>
                    <a:pt x="910235" y="426112"/>
                  </a:lnTo>
                  <a:lnTo>
                    <a:pt x="867149" y="438054"/>
                  </a:lnTo>
                  <a:lnTo>
                    <a:pt x="824944" y="454255"/>
                  </a:lnTo>
                  <a:lnTo>
                    <a:pt x="783931" y="474412"/>
                  </a:lnTo>
                  <a:lnTo>
                    <a:pt x="744419" y="498228"/>
                  </a:lnTo>
                  <a:lnTo>
                    <a:pt x="706718" y="525401"/>
                  </a:lnTo>
                  <a:lnTo>
                    <a:pt x="671138" y="555632"/>
                  </a:lnTo>
                  <a:lnTo>
                    <a:pt x="637988" y="588622"/>
                  </a:lnTo>
                  <a:lnTo>
                    <a:pt x="607578" y="624070"/>
                  </a:lnTo>
                  <a:lnTo>
                    <a:pt x="580217" y="661676"/>
                  </a:lnTo>
                  <a:lnTo>
                    <a:pt x="556217" y="701141"/>
                  </a:lnTo>
                  <a:lnTo>
                    <a:pt x="535885" y="742165"/>
                  </a:lnTo>
                  <a:lnTo>
                    <a:pt x="519533" y="784447"/>
                  </a:lnTo>
                  <a:lnTo>
                    <a:pt x="507469" y="827689"/>
                  </a:lnTo>
                  <a:lnTo>
                    <a:pt x="500003" y="871590"/>
                  </a:lnTo>
                  <a:lnTo>
                    <a:pt x="497446" y="915851"/>
                  </a:lnTo>
                </a:path>
              </a:pathLst>
            </a:custGeom>
            <a:ln w="18718">
              <a:solidFill>
                <a:srgbClr val="36D6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5">
              <a:extLst>
                <a:ext uri="{FF2B5EF4-FFF2-40B4-BE49-F238E27FC236}">
                  <a16:creationId xmlns:a16="http://schemas.microsoft.com/office/drawing/2014/main" id="{11ABC2C0-2A89-F871-5809-1F04DD4A55E7}"/>
                </a:ext>
              </a:extLst>
            </p:cNvPr>
            <p:cNvSpPr/>
            <p:nvPr/>
          </p:nvSpPr>
          <p:spPr>
            <a:xfrm>
              <a:off x="17322419" y="840930"/>
              <a:ext cx="965835" cy="1000125"/>
            </a:xfrm>
            <a:custGeom>
              <a:avLst/>
              <a:gdLst/>
              <a:ahLst/>
              <a:cxnLst/>
              <a:rect l="l" t="t" r="r" b="b"/>
              <a:pathLst>
                <a:path w="965834" h="1000125">
                  <a:moveTo>
                    <a:pt x="497586" y="0"/>
                  </a:moveTo>
                  <a:lnTo>
                    <a:pt x="495050" y="44382"/>
                  </a:lnTo>
                  <a:lnTo>
                    <a:pt x="487646" y="88390"/>
                  </a:lnTo>
                  <a:lnTo>
                    <a:pt x="475680" y="131726"/>
                  </a:lnTo>
                  <a:lnTo>
                    <a:pt x="459456" y="174089"/>
                  </a:lnTo>
                  <a:lnTo>
                    <a:pt x="439280" y="215183"/>
                  </a:lnTo>
                  <a:lnTo>
                    <a:pt x="415457" y="254706"/>
                  </a:lnTo>
                  <a:lnTo>
                    <a:pt x="388292" y="292362"/>
                  </a:lnTo>
                  <a:lnTo>
                    <a:pt x="358091" y="327849"/>
                  </a:lnTo>
                  <a:lnTo>
                    <a:pt x="325158" y="360871"/>
                  </a:lnTo>
                  <a:lnTo>
                    <a:pt x="289800" y="391127"/>
                  </a:lnTo>
                  <a:lnTo>
                    <a:pt x="252320" y="418319"/>
                  </a:lnTo>
                  <a:lnTo>
                    <a:pt x="213025" y="442147"/>
                  </a:lnTo>
                  <a:lnTo>
                    <a:pt x="172220" y="462314"/>
                  </a:lnTo>
                  <a:lnTo>
                    <a:pt x="130209" y="478519"/>
                  </a:lnTo>
                  <a:lnTo>
                    <a:pt x="87299" y="490464"/>
                  </a:lnTo>
                  <a:lnTo>
                    <a:pt x="43794" y="497851"/>
                  </a:lnTo>
                  <a:lnTo>
                    <a:pt x="0" y="500380"/>
                  </a:lnTo>
                  <a:lnTo>
                    <a:pt x="43794" y="502908"/>
                  </a:lnTo>
                  <a:lnTo>
                    <a:pt x="87299" y="510294"/>
                  </a:lnTo>
                  <a:lnTo>
                    <a:pt x="130209" y="522237"/>
                  </a:lnTo>
                  <a:lnTo>
                    <a:pt x="172220" y="538438"/>
                  </a:lnTo>
                  <a:lnTo>
                    <a:pt x="213025" y="558596"/>
                  </a:lnTo>
                  <a:lnTo>
                    <a:pt x="252320" y="582412"/>
                  </a:lnTo>
                  <a:lnTo>
                    <a:pt x="289800" y="609586"/>
                  </a:lnTo>
                  <a:lnTo>
                    <a:pt x="325158" y="639819"/>
                  </a:lnTo>
                  <a:lnTo>
                    <a:pt x="358091" y="672809"/>
                  </a:lnTo>
                  <a:lnTo>
                    <a:pt x="388292" y="708258"/>
                  </a:lnTo>
                  <a:lnTo>
                    <a:pt x="415457" y="745866"/>
                  </a:lnTo>
                  <a:lnTo>
                    <a:pt x="439280" y="785332"/>
                  </a:lnTo>
                  <a:lnTo>
                    <a:pt x="459456" y="826357"/>
                  </a:lnTo>
                  <a:lnTo>
                    <a:pt x="475680" y="868641"/>
                  </a:lnTo>
                  <a:lnTo>
                    <a:pt x="487646" y="911884"/>
                  </a:lnTo>
                  <a:lnTo>
                    <a:pt x="495050" y="955786"/>
                  </a:lnTo>
                  <a:lnTo>
                    <a:pt x="497586" y="1000048"/>
                  </a:lnTo>
                  <a:lnTo>
                    <a:pt x="500142" y="955786"/>
                  </a:lnTo>
                  <a:lnTo>
                    <a:pt x="507604" y="911884"/>
                  </a:lnTo>
                  <a:lnTo>
                    <a:pt x="519662" y="868641"/>
                  </a:lnTo>
                  <a:lnTo>
                    <a:pt x="536008" y="826357"/>
                  </a:lnTo>
                  <a:lnTo>
                    <a:pt x="556331" y="785332"/>
                  </a:lnTo>
                  <a:lnTo>
                    <a:pt x="580323" y="745866"/>
                  </a:lnTo>
                  <a:lnTo>
                    <a:pt x="607673" y="708258"/>
                  </a:lnTo>
                  <a:lnTo>
                    <a:pt x="638073" y="672809"/>
                  </a:lnTo>
                  <a:lnTo>
                    <a:pt x="671212" y="639819"/>
                  </a:lnTo>
                  <a:lnTo>
                    <a:pt x="706783" y="609586"/>
                  </a:lnTo>
                  <a:lnTo>
                    <a:pt x="744474" y="582412"/>
                  </a:lnTo>
                  <a:lnTo>
                    <a:pt x="783977" y="558596"/>
                  </a:lnTo>
                  <a:lnTo>
                    <a:pt x="824983" y="538438"/>
                  </a:lnTo>
                  <a:lnTo>
                    <a:pt x="867181" y="522237"/>
                  </a:lnTo>
                  <a:lnTo>
                    <a:pt x="910263" y="510294"/>
                  </a:lnTo>
                  <a:lnTo>
                    <a:pt x="953918" y="502908"/>
                  </a:lnTo>
                  <a:lnTo>
                    <a:pt x="965601" y="502236"/>
                  </a:lnTo>
                  <a:lnTo>
                    <a:pt x="965601" y="498524"/>
                  </a:lnTo>
                  <a:lnTo>
                    <a:pt x="953918" y="497851"/>
                  </a:lnTo>
                  <a:lnTo>
                    <a:pt x="910263" y="490464"/>
                  </a:lnTo>
                  <a:lnTo>
                    <a:pt x="867181" y="478519"/>
                  </a:lnTo>
                  <a:lnTo>
                    <a:pt x="824983" y="462314"/>
                  </a:lnTo>
                  <a:lnTo>
                    <a:pt x="783977" y="442147"/>
                  </a:lnTo>
                  <a:lnTo>
                    <a:pt x="744474" y="418319"/>
                  </a:lnTo>
                  <a:lnTo>
                    <a:pt x="706783" y="391127"/>
                  </a:lnTo>
                  <a:lnTo>
                    <a:pt x="671212" y="360871"/>
                  </a:lnTo>
                  <a:lnTo>
                    <a:pt x="638073" y="327849"/>
                  </a:lnTo>
                  <a:lnTo>
                    <a:pt x="607673" y="292362"/>
                  </a:lnTo>
                  <a:lnTo>
                    <a:pt x="580323" y="254706"/>
                  </a:lnTo>
                  <a:lnTo>
                    <a:pt x="556331" y="215183"/>
                  </a:lnTo>
                  <a:lnTo>
                    <a:pt x="536008" y="174089"/>
                  </a:lnTo>
                  <a:lnTo>
                    <a:pt x="519662" y="131726"/>
                  </a:lnTo>
                  <a:lnTo>
                    <a:pt x="507604" y="88390"/>
                  </a:lnTo>
                  <a:lnTo>
                    <a:pt x="500142" y="44382"/>
                  </a:lnTo>
                  <a:lnTo>
                    <a:pt x="497586" y="0"/>
                  </a:lnTo>
                  <a:close/>
                </a:path>
              </a:pathLst>
            </a:custGeom>
            <a:solidFill>
              <a:srgbClr val="36D6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6">
              <a:extLst>
                <a:ext uri="{FF2B5EF4-FFF2-40B4-BE49-F238E27FC236}">
                  <a16:creationId xmlns:a16="http://schemas.microsoft.com/office/drawing/2014/main" id="{84DBCB01-947C-4EC2-3DAB-FD9A6F142373}"/>
                </a:ext>
              </a:extLst>
            </p:cNvPr>
            <p:cNvSpPr/>
            <p:nvPr/>
          </p:nvSpPr>
          <p:spPr>
            <a:xfrm>
              <a:off x="17322493" y="840983"/>
              <a:ext cx="965835" cy="1000125"/>
            </a:xfrm>
            <a:custGeom>
              <a:avLst/>
              <a:gdLst/>
              <a:ahLst/>
              <a:cxnLst/>
              <a:rect l="l" t="t" r="r" b="b"/>
              <a:pathLst>
                <a:path w="965834" h="1000125">
                  <a:moveTo>
                    <a:pt x="497446" y="1000043"/>
                  </a:moveTo>
                  <a:lnTo>
                    <a:pt x="494912" y="955780"/>
                  </a:lnTo>
                  <a:lnTo>
                    <a:pt x="487512" y="911877"/>
                  </a:lnTo>
                  <a:lnTo>
                    <a:pt x="475551" y="868634"/>
                  </a:lnTo>
                  <a:lnTo>
                    <a:pt x="459335" y="826350"/>
                  </a:lnTo>
                  <a:lnTo>
                    <a:pt x="439169" y="785325"/>
                  </a:lnTo>
                  <a:lnTo>
                    <a:pt x="415356" y="745859"/>
                  </a:lnTo>
                  <a:lnTo>
                    <a:pt x="388202" y="708251"/>
                  </a:lnTo>
                  <a:lnTo>
                    <a:pt x="358013" y="672803"/>
                  </a:lnTo>
                  <a:lnTo>
                    <a:pt x="325092" y="639813"/>
                  </a:lnTo>
                  <a:lnTo>
                    <a:pt x="289746" y="609581"/>
                  </a:lnTo>
                  <a:lnTo>
                    <a:pt x="252278" y="582408"/>
                  </a:lnTo>
                  <a:lnTo>
                    <a:pt x="212993" y="558592"/>
                  </a:lnTo>
                  <a:lnTo>
                    <a:pt x="172198" y="538434"/>
                  </a:lnTo>
                  <a:lnTo>
                    <a:pt x="130196" y="522234"/>
                  </a:lnTo>
                  <a:lnTo>
                    <a:pt x="87292" y="510291"/>
                  </a:lnTo>
                  <a:lnTo>
                    <a:pt x="43792" y="502905"/>
                  </a:lnTo>
                  <a:lnTo>
                    <a:pt x="0" y="500377"/>
                  </a:lnTo>
                  <a:lnTo>
                    <a:pt x="43792" y="497848"/>
                  </a:lnTo>
                  <a:lnTo>
                    <a:pt x="87292" y="490462"/>
                  </a:lnTo>
                  <a:lnTo>
                    <a:pt x="130196" y="478516"/>
                  </a:lnTo>
                  <a:lnTo>
                    <a:pt x="172198" y="462310"/>
                  </a:lnTo>
                  <a:lnTo>
                    <a:pt x="212993" y="442144"/>
                  </a:lnTo>
                  <a:lnTo>
                    <a:pt x="252278" y="418315"/>
                  </a:lnTo>
                  <a:lnTo>
                    <a:pt x="289746" y="391123"/>
                  </a:lnTo>
                  <a:lnTo>
                    <a:pt x="325092" y="360867"/>
                  </a:lnTo>
                  <a:lnTo>
                    <a:pt x="358013" y="327845"/>
                  </a:lnTo>
                  <a:lnTo>
                    <a:pt x="388202" y="292357"/>
                  </a:lnTo>
                  <a:lnTo>
                    <a:pt x="415356" y="254702"/>
                  </a:lnTo>
                  <a:lnTo>
                    <a:pt x="439169" y="215179"/>
                  </a:lnTo>
                  <a:lnTo>
                    <a:pt x="459335" y="174086"/>
                  </a:lnTo>
                  <a:lnTo>
                    <a:pt x="475551" y="131723"/>
                  </a:lnTo>
                  <a:lnTo>
                    <a:pt x="487512" y="88388"/>
                  </a:lnTo>
                  <a:lnTo>
                    <a:pt x="494912" y="44380"/>
                  </a:lnTo>
                  <a:lnTo>
                    <a:pt x="497446" y="0"/>
                  </a:lnTo>
                  <a:lnTo>
                    <a:pt x="500003" y="44380"/>
                  </a:lnTo>
                  <a:lnTo>
                    <a:pt x="507469" y="88388"/>
                  </a:lnTo>
                  <a:lnTo>
                    <a:pt x="519533" y="131723"/>
                  </a:lnTo>
                  <a:lnTo>
                    <a:pt x="535885" y="174086"/>
                  </a:lnTo>
                  <a:lnTo>
                    <a:pt x="556217" y="215179"/>
                  </a:lnTo>
                  <a:lnTo>
                    <a:pt x="580217" y="254702"/>
                  </a:lnTo>
                  <a:lnTo>
                    <a:pt x="607578" y="292357"/>
                  </a:lnTo>
                  <a:lnTo>
                    <a:pt x="637988" y="327845"/>
                  </a:lnTo>
                  <a:lnTo>
                    <a:pt x="671138" y="360867"/>
                  </a:lnTo>
                  <a:lnTo>
                    <a:pt x="706718" y="391123"/>
                  </a:lnTo>
                  <a:lnTo>
                    <a:pt x="744419" y="418315"/>
                  </a:lnTo>
                  <a:lnTo>
                    <a:pt x="783931" y="442144"/>
                  </a:lnTo>
                  <a:lnTo>
                    <a:pt x="824944" y="462310"/>
                  </a:lnTo>
                  <a:lnTo>
                    <a:pt x="867149" y="478516"/>
                  </a:lnTo>
                  <a:lnTo>
                    <a:pt x="910235" y="490462"/>
                  </a:lnTo>
                  <a:lnTo>
                    <a:pt x="953893" y="497848"/>
                  </a:lnTo>
                  <a:lnTo>
                    <a:pt x="965529" y="498518"/>
                  </a:lnTo>
                </a:path>
                <a:path w="965834" h="1000125">
                  <a:moveTo>
                    <a:pt x="965529" y="502235"/>
                  </a:moveTo>
                  <a:lnTo>
                    <a:pt x="910235" y="510291"/>
                  </a:lnTo>
                  <a:lnTo>
                    <a:pt x="867149" y="522234"/>
                  </a:lnTo>
                  <a:lnTo>
                    <a:pt x="824944" y="538434"/>
                  </a:lnTo>
                  <a:lnTo>
                    <a:pt x="783931" y="558592"/>
                  </a:lnTo>
                  <a:lnTo>
                    <a:pt x="744419" y="582408"/>
                  </a:lnTo>
                  <a:lnTo>
                    <a:pt x="706718" y="609581"/>
                  </a:lnTo>
                  <a:lnTo>
                    <a:pt x="671138" y="639813"/>
                  </a:lnTo>
                  <a:lnTo>
                    <a:pt x="637988" y="672803"/>
                  </a:lnTo>
                  <a:lnTo>
                    <a:pt x="607578" y="708251"/>
                  </a:lnTo>
                  <a:lnTo>
                    <a:pt x="580217" y="745859"/>
                  </a:lnTo>
                  <a:lnTo>
                    <a:pt x="556217" y="785325"/>
                  </a:lnTo>
                  <a:lnTo>
                    <a:pt x="535885" y="826350"/>
                  </a:lnTo>
                  <a:lnTo>
                    <a:pt x="519533" y="868634"/>
                  </a:lnTo>
                  <a:lnTo>
                    <a:pt x="507469" y="911877"/>
                  </a:lnTo>
                  <a:lnTo>
                    <a:pt x="500003" y="955780"/>
                  </a:lnTo>
                  <a:lnTo>
                    <a:pt x="497446" y="1000043"/>
                  </a:lnTo>
                </a:path>
              </a:pathLst>
            </a:custGeom>
            <a:ln w="18718">
              <a:solidFill>
                <a:srgbClr val="36D6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7">
              <a:extLst>
                <a:ext uri="{FF2B5EF4-FFF2-40B4-BE49-F238E27FC236}">
                  <a16:creationId xmlns:a16="http://schemas.microsoft.com/office/drawing/2014/main" id="{FB68D3FB-609D-860B-04C9-85C0D985956C}"/>
                </a:ext>
              </a:extLst>
            </p:cNvPr>
            <p:cNvSpPr/>
            <p:nvPr/>
          </p:nvSpPr>
          <p:spPr>
            <a:xfrm>
              <a:off x="17297220" y="0"/>
              <a:ext cx="991235" cy="1841500"/>
            </a:xfrm>
            <a:custGeom>
              <a:avLst/>
              <a:gdLst/>
              <a:ahLst/>
              <a:cxnLst/>
              <a:rect l="l" t="t" r="r" b="b"/>
              <a:pathLst>
                <a:path w="991234" h="1841500">
                  <a:moveTo>
                    <a:pt x="990801" y="1841026"/>
                  </a:moveTo>
                  <a:lnTo>
                    <a:pt x="0" y="1841026"/>
                  </a:lnTo>
                  <a:lnTo>
                    <a:pt x="0" y="0"/>
                  </a:lnTo>
                </a:path>
              </a:pathLst>
            </a:custGeom>
            <a:ln w="38157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8">
            <a:extLst>
              <a:ext uri="{FF2B5EF4-FFF2-40B4-BE49-F238E27FC236}">
                <a16:creationId xmlns:a16="http://schemas.microsoft.com/office/drawing/2014/main" id="{482A0981-0BA3-0AED-490F-42E4500DDE7A}"/>
              </a:ext>
            </a:extLst>
          </p:cNvPr>
          <p:cNvGrpSpPr/>
          <p:nvPr userDrawn="1"/>
        </p:nvGrpSpPr>
        <p:grpSpPr>
          <a:xfrm>
            <a:off x="281660" y="1832278"/>
            <a:ext cx="459740" cy="459740"/>
            <a:chOff x="17591764" y="2317642"/>
            <a:chExt cx="459740" cy="459740"/>
          </a:xfrm>
        </p:grpSpPr>
        <p:sp>
          <p:nvSpPr>
            <p:cNvPr id="15" name="object 9">
              <a:extLst>
                <a:ext uri="{FF2B5EF4-FFF2-40B4-BE49-F238E27FC236}">
                  <a16:creationId xmlns:a16="http://schemas.microsoft.com/office/drawing/2014/main" id="{8B7EC8E7-4DC2-D1C5-17BA-E460BB4039B5}"/>
                </a:ext>
              </a:extLst>
            </p:cNvPr>
            <p:cNvSpPr/>
            <p:nvPr/>
          </p:nvSpPr>
          <p:spPr>
            <a:xfrm>
              <a:off x="17601057" y="2326970"/>
              <a:ext cx="440690" cy="440690"/>
            </a:xfrm>
            <a:custGeom>
              <a:avLst/>
              <a:gdLst/>
              <a:ahLst/>
              <a:cxnLst/>
              <a:rect l="l" t="t" r="r" b="b"/>
              <a:pathLst>
                <a:path w="440690" h="440689">
                  <a:moveTo>
                    <a:pt x="231902" y="0"/>
                  </a:moveTo>
                  <a:lnTo>
                    <a:pt x="208788" y="0"/>
                  </a:lnTo>
                  <a:lnTo>
                    <a:pt x="185801" y="2870"/>
                  </a:lnTo>
                  <a:lnTo>
                    <a:pt x="141097" y="14401"/>
                  </a:lnTo>
                  <a:lnTo>
                    <a:pt x="110236" y="29514"/>
                  </a:lnTo>
                  <a:lnTo>
                    <a:pt x="100076" y="35267"/>
                  </a:lnTo>
                  <a:lnTo>
                    <a:pt x="64770" y="64795"/>
                  </a:lnTo>
                  <a:lnTo>
                    <a:pt x="35306" y="100076"/>
                  </a:lnTo>
                  <a:lnTo>
                    <a:pt x="29591" y="110147"/>
                  </a:lnTo>
                  <a:lnTo>
                    <a:pt x="23749" y="120230"/>
                  </a:lnTo>
                  <a:lnTo>
                    <a:pt x="7239" y="163423"/>
                  </a:lnTo>
                  <a:lnTo>
                    <a:pt x="1524" y="197269"/>
                  </a:lnTo>
                  <a:lnTo>
                    <a:pt x="0" y="208788"/>
                  </a:lnTo>
                  <a:lnTo>
                    <a:pt x="0" y="220306"/>
                  </a:lnTo>
                  <a:lnTo>
                    <a:pt x="0" y="231825"/>
                  </a:lnTo>
                  <a:lnTo>
                    <a:pt x="1524" y="243344"/>
                  </a:lnTo>
                  <a:lnTo>
                    <a:pt x="10795" y="287985"/>
                  </a:lnTo>
                  <a:lnTo>
                    <a:pt x="29591" y="330466"/>
                  </a:lnTo>
                  <a:lnTo>
                    <a:pt x="56896" y="367182"/>
                  </a:lnTo>
                  <a:lnTo>
                    <a:pt x="82169" y="390944"/>
                  </a:lnTo>
                  <a:lnTo>
                    <a:pt x="90805" y="398145"/>
                  </a:lnTo>
                  <a:lnTo>
                    <a:pt x="131064" y="421182"/>
                  </a:lnTo>
                  <a:lnTo>
                    <a:pt x="175006" y="434860"/>
                  </a:lnTo>
                  <a:lnTo>
                    <a:pt x="185801" y="437019"/>
                  </a:lnTo>
                  <a:lnTo>
                    <a:pt x="208788" y="439902"/>
                  </a:lnTo>
                  <a:lnTo>
                    <a:pt x="220345" y="439902"/>
                  </a:lnTo>
                  <a:lnTo>
                    <a:pt x="220345" y="440626"/>
                  </a:lnTo>
                  <a:lnTo>
                    <a:pt x="231902" y="440626"/>
                  </a:lnTo>
                  <a:lnTo>
                    <a:pt x="243332" y="439178"/>
                  </a:lnTo>
                  <a:lnTo>
                    <a:pt x="254889" y="437743"/>
                  </a:lnTo>
                  <a:lnTo>
                    <a:pt x="309626" y="421182"/>
                  </a:lnTo>
                  <a:lnTo>
                    <a:pt x="349250" y="398145"/>
                  </a:lnTo>
                  <a:lnTo>
                    <a:pt x="383794" y="367182"/>
                  </a:lnTo>
                  <a:lnTo>
                    <a:pt x="390906" y="358546"/>
                  </a:lnTo>
                  <a:lnTo>
                    <a:pt x="398145" y="349910"/>
                  </a:lnTo>
                  <a:lnTo>
                    <a:pt x="421259" y="309587"/>
                  </a:lnTo>
                  <a:lnTo>
                    <a:pt x="434848" y="265671"/>
                  </a:lnTo>
                  <a:lnTo>
                    <a:pt x="437007" y="254863"/>
                  </a:lnTo>
                  <a:lnTo>
                    <a:pt x="438531" y="243344"/>
                  </a:lnTo>
                  <a:lnTo>
                    <a:pt x="439928" y="231825"/>
                  </a:lnTo>
                  <a:lnTo>
                    <a:pt x="439928" y="220306"/>
                  </a:lnTo>
                  <a:lnTo>
                    <a:pt x="440690" y="220306"/>
                  </a:lnTo>
                  <a:lnTo>
                    <a:pt x="440690" y="208788"/>
                  </a:lnTo>
                  <a:lnTo>
                    <a:pt x="439166" y="197269"/>
                  </a:lnTo>
                  <a:lnTo>
                    <a:pt x="437769" y="185750"/>
                  </a:lnTo>
                  <a:lnTo>
                    <a:pt x="426212" y="141109"/>
                  </a:lnTo>
                  <a:lnTo>
                    <a:pt x="411099" y="110147"/>
                  </a:lnTo>
                  <a:lnTo>
                    <a:pt x="405384" y="100076"/>
                  </a:lnTo>
                  <a:lnTo>
                    <a:pt x="398907" y="90716"/>
                  </a:lnTo>
                  <a:lnTo>
                    <a:pt x="391668" y="81356"/>
                  </a:lnTo>
                  <a:lnTo>
                    <a:pt x="383794" y="72707"/>
                  </a:lnTo>
                  <a:lnTo>
                    <a:pt x="375793" y="64795"/>
                  </a:lnTo>
                  <a:lnTo>
                    <a:pt x="367919" y="56870"/>
                  </a:lnTo>
                  <a:lnTo>
                    <a:pt x="359283" y="48958"/>
                  </a:lnTo>
                  <a:lnTo>
                    <a:pt x="349885" y="41757"/>
                  </a:lnTo>
                  <a:lnTo>
                    <a:pt x="340614" y="35267"/>
                  </a:lnTo>
                  <a:lnTo>
                    <a:pt x="330454" y="29514"/>
                  </a:lnTo>
                  <a:lnTo>
                    <a:pt x="320421" y="23749"/>
                  </a:lnTo>
                  <a:lnTo>
                    <a:pt x="277241" y="7188"/>
                  </a:lnTo>
                  <a:lnTo>
                    <a:pt x="254889" y="2870"/>
                  </a:lnTo>
                  <a:lnTo>
                    <a:pt x="231902" y="0"/>
                  </a:lnTo>
                  <a:close/>
                </a:path>
              </a:pathLst>
            </a:custGeom>
            <a:solidFill>
              <a:srgbClr val="9595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0">
              <a:extLst>
                <a:ext uri="{FF2B5EF4-FFF2-40B4-BE49-F238E27FC236}">
                  <a16:creationId xmlns:a16="http://schemas.microsoft.com/office/drawing/2014/main" id="{99AC726C-0EBE-0475-8E02-77DE9C7BDEFA}"/>
                </a:ext>
              </a:extLst>
            </p:cNvPr>
            <p:cNvSpPr/>
            <p:nvPr/>
          </p:nvSpPr>
          <p:spPr>
            <a:xfrm>
              <a:off x="17601124" y="2327001"/>
              <a:ext cx="440690" cy="440690"/>
            </a:xfrm>
            <a:custGeom>
              <a:avLst/>
              <a:gdLst/>
              <a:ahLst/>
              <a:cxnLst/>
              <a:rect l="l" t="t" r="r" b="b"/>
              <a:pathLst>
                <a:path w="440690" h="440689">
                  <a:moveTo>
                    <a:pt x="0" y="220311"/>
                  </a:moveTo>
                  <a:lnTo>
                    <a:pt x="0" y="208792"/>
                  </a:lnTo>
                  <a:lnTo>
                    <a:pt x="1396" y="197273"/>
                  </a:lnTo>
                  <a:lnTo>
                    <a:pt x="2793" y="185753"/>
                  </a:lnTo>
                  <a:lnTo>
                    <a:pt x="14350" y="141112"/>
                  </a:lnTo>
                  <a:lnTo>
                    <a:pt x="35305" y="100077"/>
                  </a:lnTo>
                  <a:lnTo>
                    <a:pt x="64768" y="64796"/>
                  </a:lnTo>
                  <a:lnTo>
                    <a:pt x="100073" y="35281"/>
                  </a:lnTo>
                  <a:lnTo>
                    <a:pt x="141093" y="14402"/>
                  </a:lnTo>
                  <a:lnTo>
                    <a:pt x="185669" y="2882"/>
                  </a:lnTo>
                  <a:lnTo>
                    <a:pt x="197226" y="1447"/>
                  </a:lnTo>
                  <a:lnTo>
                    <a:pt x="208782" y="0"/>
                  </a:lnTo>
                  <a:lnTo>
                    <a:pt x="220212" y="0"/>
                  </a:lnTo>
                  <a:lnTo>
                    <a:pt x="231769" y="0"/>
                  </a:lnTo>
                  <a:lnTo>
                    <a:pt x="243325" y="1447"/>
                  </a:lnTo>
                  <a:lnTo>
                    <a:pt x="288663" y="10807"/>
                  </a:lnTo>
                  <a:lnTo>
                    <a:pt x="330445" y="29515"/>
                  </a:lnTo>
                  <a:lnTo>
                    <a:pt x="367909" y="56884"/>
                  </a:lnTo>
                  <a:lnTo>
                    <a:pt x="398770" y="90717"/>
                  </a:lnTo>
                  <a:lnTo>
                    <a:pt x="421883" y="131041"/>
                  </a:lnTo>
                  <a:lnTo>
                    <a:pt x="435472" y="174234"/>
                  </a:lnTo>
                  <a:lnTo>
                    <a:pt x="440551" y="208792"/>
                  </a:lnTo>
                  <a:lnTo>
                    <a:pt x="440551" y="220311"/>
                  </a:lnTo>
                  <a:lnTo>
                    <a:pt x="439789" y="220311"/>
                  </a:lnTo>
                  <a:lnTo>
                    <a:pt x="439789" y="231830"/>
                  </a:lnTo>
                  <a:lnTo>
                    <a:pt x="438393" y="243362"/>
                  </a:lnTo>
                  <a:lnTo>
                    <a:pt x="436996" y="254881"/>
                  </a:lnTo>
                  <a:lnTo>
                    <a:pt x="434837" y="265676"/>
                  </a:lnTo>
                  <a:lnTo>
                    <a:pt x="432678" y="277195"/>
                  </a:lnTo>
                  <a:lnTo>
                    <a:pt x="428995" y="287990"/>
                  </a:lnTo>
                  <a:lnTo>
                    <a:pt x="425439" y="298798"/>
                  </a:lnTo>
                  <a:lnTo>
                    <a:pt x="421121" y="309594"/>
                  </a:lnTo>
                  <a:lnTo>
                    <a:pt x="398135" y="349917"/>
                  </a:lnTo>
                  <a:lnTo>
                    <a:pt x="390896" y="358553"/>
                  </a:lnTo>
                  <a:lnTo>
                    <a:pt x="383657" y="367189"/>
                  </a:lnTo>
                  <a:lnTo>
                    <a:pt x="349114" y="398140"/>
                  </a:lnTo>
                  <a:lnTo>
                    <a:pt x="339716" y="404630"/>
                  </a:lnTo>
                  <a:lnTo>
                    <a:pt x="330445" y="411107"/>
                  </a:lnTo>
                  <a:lnTo>
                    <a:pt x="287901" y="429827"/>
                  </a:lnTo>
                  <a:lnTo>
                    <a:pt x="243325" y="439187"/>
                  </a:lnTo>
                  <a:lnTo>
                    <a:pt x="231769" y="440622"/>
                  </a:lnTo>
                  <a:lnTo>
                    <a:pt x="220212" y="440622"/>
                  </a:lnTo>
                  <a:lnTo>
                    <a:pt x="220212" y="439911"/>
                  </a:lnTo>
                  <a:lnTo>
                    <a:pt x="208782" y="439911"/>
                  </a:lnTo>
                  <a:lnTo>
                    <a:pt x="197226" y="438463"/>
                  </a:lnTo>
                  <a:lnTo>
                    <a:pt x="185669" y="437028"/>
                  </a:lnTo>
                  <a:lnTo>
                    <a:pt x="174874" y="434869"/>
                  </a:lnTo>
                  <a:lnTo>
                    <a:pt x="163444" y="432710"/>
                  </a:lnTo>
                  <a:lnTo>
                    <a:pt x="152650" y="429103"/>
                  </a:lnTo>
                  <a:lnTo>
                    <a:pt x="141855" y="425509"/>
                  </a:lnTo>
                  <a:lnTo>
                    <a:pt x="100708" y="404630"/>
                  </a:lnTo>
                  <a:lnTo>
                    <a:pt x="64768" y="375825"/>
                  </a:lnTo>
                  <a:lnTo>
                    <a:pt x="35940" y="339833"/>
                  </a:lnTo>
                  <a:lnTo>
                    <a:pt x="15112" y="298798"/>
                  </a:lnTo>
                  <a:lnTo>
                    <a:pt x="2793" y="254881"/>
                  </a:lnTo>
                  <a:lnTo>
                    <a:pt x="0" y="231830"/>
                  </a:lnTo>
                  <a:lnTo>
                    <a:pt x="0" y="220311"/>
                  </a:lnTo>
                  <a:close/>
                </a:path>
              </a:pathLst>
            </a:custGeom>
            <a:ln w="18718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" name="object 14">
            <a:extLst>
              <a:ext uri="{FF2B5EF4-FFF2-40B4-BE49-F238E27FC236}">
                <a16:creationId xmlns:a16="http://schemas.microsoft.com/office/drawing/2014/main" id="{58250AC0-C9AA-6A95-BF87-623A5D84165F}"/>
              </a:ext>
            </a:extLst>
          </p:cNvPr>
          <p:cNvGrpSpPr/>
          <p:nvPr userDrawn="1"/>
        </p:nvGrpSpPr>
        <p:grpSpPr>
          <a:xfrm>
            <a:off x="660834" y="581660"/>
            <a:ext cx="671195" cy="669290"/>
            <a:chOff x="328317" y="742289"/>
            <a:chExt cx="671195" cy="669290"/>
          </a:xfrm>
        </p:grpSpPr>
        <p:sp>
          <p:nvSpPr>
            <p:cNvPr id="19" name="object 15">
              <a:extLst>
                <a:ext uri="{FF2B5EF4-FFF2-40B4-BE49-F238E27FC236}">
                  <a16:creationId xmlns:a16="http://schemas.microsoft.com/office/drawing/2014/main" id="{C516F811-AA58-AD06-9842-56AD20F3334E}"/>
                </a:ext>
              </a:extLst>
            </p:cNvPr>
            <p:cNvSpPr/>
            <p:nvPr/>
          </p:nvSpPr>
          <p:spPr>
            <a:xfrm>
              <a:off x="337676" y="751675"/>
              <a:ext cx="652780" cy="650240"/>
            </a:xfrm>
            <a:custGeom>
              <a:avLst/>
              <a:gdLst/>
              <a:ahLst/>
              <a:cxnLst/>
              <a:rect l="l" t="t" r="r" b="b"/>
              <a:pathLst>
                <a:path w="652780" h="650240">
                  <a:moveTo>
                    <a:pt x="326101" y="0"/>
                  </a:moveTo>
                  <a:lnTo>
                    <a:pt x="322189" y="44056"/>
                  </a:lnTo>
                  <a:lnTo>
                    <a:pt x="310940" y="87383"/>
                  </a:lnTo>
                  <a:lnTo>
                    <a:pt x="293084" y="129250"/>
                  </a:lnTo>
                  <a:lnTo>
                    <a:pt x="269352" y="168925"/>
                  </a:lnTo>
                  <a:lnTo>
                    <a:pt x="240472" y="205680"/>
                  </a:lnTo>
                  <a:lnTo>
                    <a:pt x="207176" y="238783"/>
                  </a:lnTo>
                  <a:lnTo>
                    <a:pt x="170193" y="267506"/>
                  </a:lnTo>
                  <a:lnTo>
                    <a:pt x="130254" y="291116"/>
                  </a:lnTo>
                  <a:lnTo>
                    <a:pt x="88089" y="308885"/>
                  </a:lnTo>
                  <a:lnTo>
                    <a:pt x="44427" y="320082"/>
                  </a:lnTo>
                  <a:lnTo>
                    <a:pt x="0" y="323977"/>
                  </a:lnTo>
                  <a:lnTo>
                    <a:pt x="44427" y="327905"/>
                  </a:lnTo>
                  <a:lnTo>
                    <a:pt x="88089" y="339198"/>
                  </a:lnTo>
                  <a:lnTo>
                    <a:pt x="130254" y="357116"/>
                  </a:lnTo>
                  <a:lnTo>
                    <a:pt x="170193" y="380917"/>
                  </a:lnTo>
                  <a:lnTo>
                    <a:pt x="207176" y="409863"/>
                  </a:lnTo>
                  <a:lnTo>
                    <a:pt x="240472" y="443213"/>
                  </a:lnTo>
                  <a:lnTo>
                    <a:pt x="269352" y="480227"/>
                  </a:lnTo>
                  <a:lnTo>
                    <a:pt x="293084" y="520165"/>
                  </a:lnTo>
                  <a:lnTo>
                    <a:pt x="310940" y="562288"/>
                  </a:lnTo>
                  <a:lnTo>
                    <a:pt x="322189" y="605854"/>
                  </a:lnTo>
                  <a:lnTo>
                    <a:pt x="326101" y="650125"/>
                  </a:lnTo>
                  <a:lnTo>
                    <a:pt x="329997" y="605854"/>
                  </a:lnTo>
                  <a:lnTo>
                    <a:pt x="341204" y="562288"/>
                  </a:lnTo>
                  <a:lnTo>
                    <a:pt x="359001" y="520165"/>
                  </a:lnTo>
                  <a:lnTo>
                    <a:pt x="382669" y="480227"/>
                  </a:lnTo>
                  <a:lnTo>
                    <a:pt x="411487" y="443213"/>
                  </a:lnTo>
                  <a:lnTo>
                    <a:pt x="444735" y="409863"/>
                  </a:lnTo>
                  <a:lnTo>
                    <a:pt x="481692" y="380917"/>
                  </a:lnTo>
                  <a:lnTo>
                    <a:pt x="521638" y="357116"/>
                  </a:lnTo>
                  <a:lnTo>
                    <a:pt x="563852" y="339198"/>
                  </a:lnTo>
                  <a:lnTo>
                    <a:pt x="607614" y="327905"/>
                  </a:lnTo>
                  <a:lnTo>
                    <a:pt x="652204" y="323977"/>
                  </a:lnTo>
                  <a:lnTo>
                    <a:pt x="607614" y="320082"/>
                  </a:lnTo>
                  <a:lnTo>
                    <a:pt x="563852" y="308885"/>
                  </a:lnTo>
                  <a:lnTo>
                    <a:pt x="521638" y="291116"/>
                  </a:lnTo>
                  <a:lnTo>
                    <a:pt x="481692" y="267506"/>
                  </a:lnTo>
                  <a:lnTo>
                    <a:pt x="444735" y="238783"/>
                  </a:lnTo>
                  <a:lnTo>
                    <a:pt x="411487" y="205680"/>
                  </a:lnTo>
                  <a:lnTo>
                    <a:pt x="382669" y="168925"/>
                  </a:lnTo>
                  <a:lnTo>
                    <a:pt x="359001" y="129250"/>
                  </a:lnTo>
                  <a:lnTo>
                    <a:pt x="341204" y="87383"/>
                  </a:lnTo>
                  <a:lnTo>
                    <a:pt x="329997" y="44056"/>
                  </a:lnTo>
                  <a:lnTo>
                    <a:pt x="326101" y="0"/>
                  </a:lnTo>
                  <a:close/>
                </a:path>
              </a:pathLst>
            </a:custGeom>
            <a:solidFill>
              <a:srgbClr val="36D6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16">
              <a:extLst>
                <a:ext uri="{FF2B5EF4-FFF2-40B4-BE49-F238E27FC236}">
                  <a16:creationId xmlns:a16="http://schemas.microsoft.com/office/drawing/2014/main" id="{CE1CC213-261F-10FF-1E0B-92190B982612}"/>
                </a:ext>
              </a:extLst>
            </p:cNvPr>
            <p:cNvSpPr/>
            <p:nvPr/>
          </p:nvSpPr>
          <p:spPr>
            <a:xfrm>
              <a:off x="337676" y="751648"/>
              <a:ext cx="652780" cy="650240"/>
            </a:xfrm>
            <a:custGeom>
              <a:avLst/>
              <a:gdLst/>
              <a:ahLst/>
              <a:cxnLst/>
              <a:rect l="l" t="t" r="r" b="b"/>
              <a:pathLst>
                <a:path w="652780" h="650240">
                  <a:moveTo>
                    <a:pt x="0" y="323983"/>
                  </a:moveTo>
                  <a:lnTo>
                    <a:pt x="44427" y="320088"/>
                  </a:lnTo>
                  <a:lnTo>
                    <a:pt x="88089" y="308891"/>
                  </a:lnTo>
                  <a:lnTo>
                    <a:pt x="130254" y="291121"/>
                  </a:lnTo>
                  <a:lnTo>
                    <a:pt x="170193" y="267510"/>
                  </a:lnTo>
                  <a:lnTo>
                    <a:pt x="207176" y="238786"/>
                  </a:lnTo>
                  <a:lnTo>
                    <a:pt x="240472" y="205682"/>
                  </a:lnTo>
                  <a:lnTo>
                    <a:pt x="269352" y="168926"/>
                  </a:lnTo>
                  <a:lnTo>
                    <a:pt x="293085" y="129249"/>
                  </a:lnTo>
                  <a:lnTo>
                    <a:pt x="310941" y="87383"/>
                  </a:lnTo>
                  <a:lnTo>
                    <a:pt x="322190" y="44056"/>
                  </a:lnTo>
                  <a:lnTo>
                    <a:pt x="326102" y="0"/>
                  </a:lnTo>
                  <a:lnTo>
                    <a:pt x="329997" y="44056"/>
                  </a:lnTo>
                  <a:lnTo>
                    <a:pt x="341204" y="87383"/>
                  </a:lnTo>
                  <a:lnTo>
                    <a:pt x="359002" y="129249"/>
                  </a:lnTo>
                  <a:lnTo>
                    <a:pt x="382670" y="168926"/>
                  </a:lnTo>
                  <a:lnTo>
                    <a:pt x="411488" y="205682"/>
                  </a:lnTo>
                  <a:lnTo>
                    <a:pt x="444735" y="238786"/>
                  </a:lnTo>
                  <a:lnTo>
                    <a:pt x="481692" y="267510"/>
                  </a:lnTo>
                  <a:lnTo>
                    <a:pt x="521638" y="291121"/>
                  </a:lnTo>
                  <a:lnTo>
                    <a:pt x="563852" y="308891"/>
                  </a:lnTo>
                  <a:lnTo>
                    <a:pt x="607614" y="320088"/>
                  </a:lnTo>
                  <a:lnTo>
                    <a:pt x="652204" y="323983"/>
                  </a:lnTo>
                  <a:lnTo>
                    <a:pt x="607614" y="327912"/>
                  </a:lnTo>
                  <a:lnTo>
                    <a:pt x="563852" y="339204"/>
                  </a:lnTo>
                  <a:lnTo>
                    <a:pt x="521638" y="357120"/>
                  </a:lnTo>
                  <a:lnTo>
                    <a:pt x="481692" y="380919"/>
                  </a:lnTo>
                  <a:lnTo>
                    <a:pt x="444735" y="409863"/>
                  </a:lnTo>
                  <a:lnTo>
                    <a:pt x="411488" y="443210"/>
                  </a:lnTo>
                  <a:lnTo>
                    <a:pt x="382670" y="480222"/>
                  </a:lnTo>
                  <a:lnTo>
                    <a:pt x="359002" y="520158"/>
                  </a:lnTo>
                  <a:lnTo>
                    <a:pt x="341204" y="562279"/>
                  </a:lnTo>
                  <a:lnTo>
                    <a:pt x="329997" y="605844"/>
                  </a:lnTo>
                  <a:lnTo>
                    <a:pt x="326102" y="650113"/>
                  </a:lnTo>
                  <a:lnTo>
                    <a:pt x="322190" y="605844"/>
                  </a:lnTo>
                  <a:lnTo>
                    <a:pt x="310941" y="562279"/>
                  </a:lnTo>
                  <a:lnTo>
                    <a:pt x="293085" y="520158"/>
                  </a:lnTo>
                  <a:lnTo>
                    <a:pt x="269352" y="480222"/>
                  </a:lnTo>
                  <a:lnTo>
                    <a:pt x="240472" y="443210"/>
                  </a:lnTo>
                  <a:lnTo>
                    <a:pt x="207176" y="409863"/>
                  </a:lnTo>
                  <a:lnTo>
                    <a:pt x="170193" y="380919"/>
                  </a:lnTo>
                  <a:lnTo>
                    <a:pt x="130254" y="357120"/>
                  </a:lnTo>
                  <a:lnTo>
                    <a:pt x="88089" y="339204"/>
                  </a:lnTo>
                  <a:lnTo>
                    <a:pt x="44427" y="327912"/>
                  </a:lnTo>
                  <a:lnTo>
                    <a:pt x="0" y="323983"/>
                  </a:lnTo>
                  <a:close/>
                </a:path>
              </a:pathLst>
            </a:custGeom>
            <a:ln w="18717">
              <a:solidFill>
                <a:srgbClr val="36D6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g"/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Relationship Id="rId9" Type="http://schemas.openxmlformats.org/officeDocument/2006/relationships/image" Target="../media/image5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svg"/><Relationship Id="rId7" Type="http://schemas.openxmlformats.org/officeDocument/2006/relationships/image" Target="../media/image59.sv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57.svg"/><Relationship Id="rId4" Type="http://schemas.openxmlformats.org/officeDocument/2006/relationships/image" Target="../media/image5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sv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3.svg"/><Relationship Id="rId4" Type="http://schemas.openxmlformats.org/officeDocument/2006/relationships/image" Target="../media/image6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jpg"/><Relationship Id="rId2" Type="http://schemas.openxmlformats.org/officeDocument/2006/relationships/image" Target="../media/image64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jpg"/><Relationship Id="rId2" Type="http://schemas.openxmlformats.org/officeDocument/2006/relationships/image" Target="../media/image68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4611" y="3087687"/>
            <a:ext cx="17477339" cy="4526688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567055" marR="5080" indent="-554990">
              <a:lnSpc>
                <a:spcPts val="11850"/>
              </a:lnSpc>
              <a:spcBef>
                <a:spcPts val="320"/>
              </a:spcBef>
            </a:pPr>
            <a:r>
              <a:rPr sz="9900" dirty="0"/>
              <a:t>Mastering Agile Scrum: Empowering Your Software Development Tea</a:t>
            </a:r>
            <a:r>
              <a:rPr lang="en-IN" sz="9900"/>
              <a:t>m</a:t>
            </a:r>
            <a:endParaRPr sz="99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682750" y="1399615"/>
            <a:ext cx="6114975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dirty="0"/>
              <a:t>Scrum Events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682751" y="2412432"/>
            <a:ext cx="5257800" cy="2323713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US" sz="2500" spc="-45" dirty="0">
                <a:latin typeface="Tahoma"/>
                <a:cs typeface="Tahoma"/>
              </a:rPr>
              <a:t>Scrum events such as </a:t>
            </a:r>
            <a:r>
              <a:rPr lang="en-US" sz="2500" b="1" spc="-45" dirty="0">
                <a:latin typeface="Tahoma"/>
                <a:cs typeface="Tahoma"/>
              </a:rPr>
              <a:t>Sprint Planning</a:t>
            </a:r>
            <a:r>
              <a:rPr lang="en-US" sz="2500" spc="-45" dirty="0">
                <a:latin typeface="Tahoma"/>
                <a:cs typeface="Tahoma"/>
              </a:rPr>
              <a:t>, </a:t>
            </a:r>
            <a:r>
              <a:rPr lang="en-US" sz="2500" b="1" spc="-45" dirty="0">
                <a:latin typeface="Tahoma"/>
                <a:cs typeface="Tahoma"/>
              </a:rPr>
              <a:t>Daily Stand-ups</a:t>
            </a:r>
            <a:r>
              <a:rPr lang="en-US" sz="2500" spc="-45" dirty="0">
                <a:latin typeface="Tahoma"/>
                <a:cs typeface="Tahoma"/>
              </a:rPr>
              <a:t>, </a:t>
            </a:r>
            <a:r>
              <a:rPr lang="en-US" sz="2500" b="1" spc="-45" dirty="0">
                <a:latin typeface="Tahoma"/>
                <a:cs typeface="Tahoma"/>
              </a:rPr>
              <a:t>Sprint Review</a:t>
            </a:r>
            <a:r>
              <a:rPr lang="en-US" sz="2500" spc="-45" dirty="0">
                <a:latin typeface="Tahoma"/>
                <a:cs typeface="Tahoma"/>
              </a:rPr>
              <a:t>, and </a:t>
            </a:r>
            <a:r>
              <a:rPr lang="en-US" sz="2500" b="1" spc="-45" dirty="0">
                <a:latin typeface="Tahoma"/>
                <a:cs typeface="Tahoma"/>
              </a:rPr>
              <a:t>Sprint Retrospective</a:t>
            </a:r>
            <a:r>
              <a:rPr lang="en-US" sz="2500" spc="-45" dirty="0">
                <a:latin typeface="Tahoma"/>
                <a:cs typeface="Tahoma"/>
              </a:rPr>
              <a:t> facilitate </a:t>
            </a:r>
            <a:r>
              <a:rPr lang="en-US" sz="2500" b="1" spc="-45" dirty="0">
                <a:latin typeface="Tahoma"/>
                <a:cs typeface="Tahoma"/>
              </a:rPr>
              <a:t>effective communication</a:t>
            </a:r>
            <a:r>
              <a:rPr lang="en-US" sz="2500" spc="-45" dirty="0">
                <a:latin typeface="Tahoma"/>
                <a:cs typeface="Tahoma"/>
              </a:rPr>
              <a:t> and </a:t>
            </a:r>
            <a:r>
              <a:rPr lang="en-US" sz="2500" b="1" spc="-45" dirty="0">
                <a:latin typeface="Tahoma"/>
                <a:cs typeface="Tahoma"/>
              </a:rPr>
              <a:t>collaboration</a:t>
            </a:r>
            <a:r>
              <a:rPr lang="en-US" sz="2500" spc="-45" dirty="0">
                <a:latin typeface="Tahoma"/>
                <a:cs typeface="Tahoma"/>
              </a:rPr>
              <a:t> within the team, driving continuous improvement.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7254C0-2FAE-AAE4-0D8B-49B15EB4A50A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7196484" y="2060766"/>
            <a:ext cx="11104216" cy="79795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0D4A252-511A-53A8-B12F-CC7C91CB01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2750" y="6902449"/>
            <a:ext cx="5463913" cy="3257911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85CE11-0528-704F-EE1B-E8EDD198B5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18">
            <a:extLst>
              <a:ext uri="{FF2B5EF4-FFF2-40B4-BE49-F238E27FC236}">
                <a16:creationId xmlns:a16="http://schemas.microsoft.com/office/drawing/2014/main" id="{4FF3357F-C015-C334-E537-B6B6D7C0888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872614" y="1295831"/>
            <a:ext cx="6972936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6000" dirty="0"/>
              <a:t>Sprint Planning</a:t>
            </a:r>
            <a:endParaRPr sz="6000" dirty="0"/>
          </a:p>
        </p:txBody>
      </p:sp>
      <p:sp>
        <p:nvSpPr>
          <p:cNvPr id="19" name="object 19">
            <a:extLst>
              <a:ext uri="{FF2B5EF4-FFF2-40B4-BE49-F238E27FC236}">
                <a16:creationId xmlns:a16="http://schemas.microsoft.com/office/drawing/2014/main" id="{A31216ED-FA3D-BD67-ABAC-984CFB4A377F}"/>
              </a:ext>
            </a:extLst>
          </p:cNvPr>
          <p:cNvSpPr txBox="1"/>
          <p:nvPr/>
        </p:nvSpPr>
        <p:spPr>
          <a:xfrm>
            <a:off x="1869438" y="2547315"/>
            <a:ext cx="14900911" cy="4001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US" sz="2500" spc="-45" dirty="0">
                <a:latin typeface="Tahoma"/>
                <a:cs typeface="Tahoma"/>
              </a:rPr>
              <a:t>we need to take to complement the Agile Transformation - 3 Sprint Ahead of Functional Specification</a:t>
            </a:r>
            <a:endParaRPr lang="en-IN" sz="2500" dirty="0">
              <a:latin typeface="Tahoma"/>
              <a:cs typeface="Tahoma"/>
            </a:endParaRP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14821C3A-08DB-D6E6-425A-35D06C7DCE1B}"/>
              </a:ext>
            </a:extLst>
          </p:cNvPr>
          <p:cNvSpPr txBox="1">
            <a:spLocks/>
          </p:cNvSpPr>
          <p:nvPr/>
        </p:nvSpPr>
        <p:spPr>
          <a:xfrm>
            <a:off x="949322" y="2947425"/>
            <a:ext cx="16741142" cy="6631102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endParaRPr lang="en-US" sz="1600" kern="0" dirty="0">
              <a:solidFill>
                <a:sysClr val="windowText" lastClr="000000"/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8C8F821-0582-3883-425A-5EDEFEB50889}"/>
              </a:ext>
            </a:extLst>
          </p:cNvPr>
          <p:cNvGrpSpPr/>
          <p:nvPr/>
        </p:nvGrpSpPr>
        <p:grpSpPr>
          <a:xfrm>
            <a:off x="1565098" y="3092337"/>
            <a:ext cx="16102801" cy="6820579"/>
            <a:chOff x="304800" y="1371600"/>
            <a:chExt cx="9055111" cy="4986347"/>
          </a:xfrm>
        </p:grpSpPr>
        <p:grpSp>
          <p:nvGrpSpPr>
            <p:cNvPr id="5" name="Group 2">
              <a:extLst>
                <a:ext uri="{FF2B5EF4-FFF2-40B4-BE49-F238E27FC236}">
                  <a16:creationId xmlns:a16="http://schemas.microsoft.com/office/drawing/2014/main" id="{78E6AA23-3E3D-794B-A257-C0933195449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4800" y="1676400"/>
              <a:ext cx="8839200" cy="2209800"/>
              <a:chOff x="192" y="1152"/>
              <a:chExt cx="5568" cy="1296"/>
            </a:xfrm>
          </p:grpSpPr>
          <p:sp>
            <p:nvSpPr>
              <p:cNvPr id="39" name="Rectangle 3">
                <a:extLst>
                  <a:ext uri="{FF2B5EF4-FFF2-40B4-BE49-F238E27FC236}">
                    <a16:creationId xmlns:a16="http://schemas.microsoft.com/office/drawing/2014/main" id="{4C6E9352-E894-EB7E-3681-36024BDA27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" y="1152"/>
                <a:ext cx="5568" cy="1296"/>
              </a:xfrm>
              <a:prstGeom prst="rect">
                <a:avLst/>
              </a:prstGeom>
              <a:solidFill>
                <a:srgbClr val="FDFBD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2800"/>
              </a:p>
            </p:txBody>
          </p:sp>
          <p:sp>
            <p:nvSpPr>
              <p:cNvPr id="40" name="Text Box 4">
                <a:extLst>
                  <a:ext uri="{FF2B5EF4-FFF2-40B4-BE49-F238E27FC236}">
                    <a16:creationId xmlns:a16="http://schemas.microsoft.com/office/drawing/2014/main" id="{0359D8AF-2D45-4CF9-47F7-397BC2E0B4A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rot="16200000">
                <a:off x="-68" y="1581"/>
                <a:ext cx="960" cy="2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l" eaLnBrk="1" hangingPunct="1">
                  <a:spcBef>
                    <a:spcPct val="50000"/>
                  </a:spcBef>
                </a:pPr>
                <a:r>
                  <a:rPr lang="en-US" altLang="en-US" sz="2400" dirty="0">
                    <a:latin typeface="Tahoma" panose="020B0604030504040204" pitchFamily="34" charset="0"/>
                  </a:rPr>
                  <a:t>Product Owner Team</a:t>
                </a: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9A9D7A0E-718D-FDB4-B4F5-7FCA71A8A4C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4800" y="3886200"/>
              <a:ext cx="8839200" cy="2057400"/>
              <a:chOff x="192" y="2448"/>
              <a:chExt cx="5568" cy="1296"/>
            </a:xfrm>
          </p:grpSpPr>
          <p:sp>
            <p:nvSpPr>
              <p:cNvPr id="37" name="Rectangle 6">
                <a:extLst>
                  <a:ext uri="{FF2B5EF4-FFF2-40B4-BE49-F238E27FC236}">
                    <a16:creationId xmlns:a16="http://schemas.microsoft.com/office/drawing/2014/main" id="{5379F745-EDF8-4376-934E-59F73D3F47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" y="2448"/>
                <a:ext cx="5568" cy="1296"/>
              </a:xfrm>
              <a:prstGeom prst="rect">
                <a:avLst/>
              </a:prstGeom>
              <a:solidFill>
                <a:srgbClr val="CCFF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2800"/>
              </a:p>
            </p:txBody>
          </p:sp>
          <p:sp>
            <p:nvSpPr>
              <p:cNvPr id="38" name="Text Box 7">
                <a:extLst>
                  <a:ext uri="{FF2B5EF4-FFF2-40B4-BE49-F238E27FC236}">
                    <a16:creationId xmlns:a16="http://schemas.microsoft.com/office/drawing/2014/main" id="{AC6BADAE-5939-7018-C615-1BCDC83EDA3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rot="16200000">
                <a:off x="-215" y="2900"/>
                <a:ext cx="1198" cy="2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l" eaLnBrk="1" hangingPunct="1">
                  <a:spcBef>
                    <a:spcPct val="50000"/>
                  </a:spcBef>
                </a:pPr>
                <a:r>
                  <a:rPr lang="en-US" altLang="en-US" sz="2400" dirty="0">
                    <a:latin typeface="Tahoma" panose="020B0604030504040204" pitchFamily="34" charset="0"/>
                  </a:rPr>
                  <a:t>Development and Testing Team</a:t>
                </a:r>
              </a:p>
            </p:txBody>
          </p:sp>
        </p:grp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A8E5776-9505-7AC9-36E9-B67283A20B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3386" y="4524245"/>
              <a:ext cx="1546185" cy="100806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rgbClr val="333333"/>
              </a:solidFill>
              <a:miter lim="800000"/>
              <a:headEnd/>
              <a:tailEnd/>
            </a:ln>
          </p:spPr>
          <p:txBody>
            <a:bodyPr lIns="45720" rIns="45720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r>
                <a:rPr lang="en-US" altLang="en-US" sz="2000" dirty="0">
                  <a:latin typeface="Tahoma" panose="020B0604030504040204" pitchFamily="34" charset="0"/>
                </a:rPr>
                <a:t>implement Sprint 1 features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3902A06-0B08-0D4C-D2ED-5173346AD1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7663" y="1828800"/>
              <a:ext cx="1512887" cy="17653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rgbClr val="333333"/>
              </a:solidFill>
              <a:miter lim="800000"/>
              <a:headEnd/>
              <a:tailEnd/>
            </a:ln>
          </p:spPr>
          <p:txBody>
            <a:bodyPr lIns="45720" rIns="45720"/>
            <a:lstStyle>
              <a:lvl1pPr marL="111125" indent="-111125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>
                <a:buFontTx/>
                <a:buChar char="•"/>
              </a:pPr>
              <a:r>
                <a:rPr lang="en-US" altLang="en-US" sz="2000" dirty="0">
                  <a:latin typeface="Tahoma" panose="020B0604030504040204" pitchFamily="34" charset="0"/>
                </a:rPr>
                <a:t>gather user input for Sprint 3 features</a:t>
              </a:r>
            </a:p>
            <a:p>
              <a:pPr algn="l" eaLnBrk="1" hangingPunct="1">
                <a:buFontTx/>
                <a:buChar char="•"/>
              </a:pPr>
              <a:r>
                <a:rPr lang="en-US" altLang="en-US" sz="2000" dirty="0">
                  <a:latin typeface="Tahoma" panose="020B0604030504040204" pitchFamily="34" charset="0"/>
                </a:rPr>
                <a:t>design Sprint 2 features</a:t>
              </a:r>
            </a:p>
            <a:p>
              <a:pPr algn="l" eaLnBrk="1" hangingPunct="1">
                <a:buFontTx/>
                <a:buChar char="•"/>
              </a:pPr>
              <a:r>
                <a:rPr lang="en-US" altLang="en-US" sz="2000" dirty="0">
                  <a:latin typeface="Tahoma" panose="020B0604030504040204" pitchFamily="34" charset="0"/>
                </a:rPr>
                <a:t>support Sprint 1 development and </a:t>
              </a:r>
            </a:p>
            <a:p>
              <a:pPr marL="0" indent="0" algn="l" eaLnBrk="1" hangingPunct="1"/>
              <a:r>
                <a:rPr lang="en-US" altLang="en-US" sz="2000" dirty="0">
                  <a:latin typeface="Tahoma" panose="020B0604030504040204" pitchFamily="34" charset="0"/>
                </a:rPr>
                <a:t> testing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D047DEE-8C20-B9D0-6AA1-205E3E4BE7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30761" y="4524245"/>
              <a:ext cx="1592263" cy="100806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rgbClr val="333333"/>
              </a:solidFill>
              <a:miter lim="800000"/>
              <a:headEnd/>
              <a:tailEnd/>
            </a:ln>
          </p:spPr>
          <p:txBody>
            <a:bodyPr lIns="45720" rIns="45720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r>
                <a:rPr lang="en-US" altLang="en-US" sz="2000" dirty="0">
                  <a:latin typeface="Tahoma" panose="020B0604030504040204" pitchFamily="34" charset="0"/>
                </a:rPr>
                <a:t>implement Sprint 2 features</a:t>
              </a:r>
            </a:p>
            <a:p>
              <a:pPr algn="l" eaLnBrk="1" hangingPunct="1"/>
              <a:r>
                <a:rPr lang="en-US" altLang="en-US" sz="2000" dirty="0">
                  <a:latin typeface="Tahoma" panose="020B0604030504040204" pitchFamily="34" charset="0"/>
                </a:rPr>
                <a:t>fix Sprint 1 bugs if any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04BFAF0-4E37-7D16-3B14-1ACC3DB43F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21627" y="1828800"/>
              <a:ext cx="1814086" cy="17653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rgbClr val="333333"/>
              </a:solidFill>
              <a:miter lim="800000"/>
              <a:headEnd/>
              <a:tailEnd/>
            </a:ln>
          </p:spPr>
          <p:txBody>
            <a:bodyPr lIns="45720" rIns="45720"/>
            <a:lstStyle>
              <a:lvl1pPr marL="111125" indent="-111125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>
                <a:buFontTx/>
                <a:buChar char="•"/>
              </a:pPr>
              <a:r>
                <a:rPr lang="en-US" altLang="en-US" sz="2000" dirty="0">
                  <a:latin typeface="Tahoma" panose="020B0604030504040204" pitchFamily="34" charset="0"/>
                </a:rPr>
                <a:t>gather user input for Sprint 4 features</a:t>
              </a:r>
            </a:p>
            <a:p>
              <a:pPr algn="l" eaLnBrk="1" hangingPunct="1">
                <a:buFontTx/>
                <a:buChar char="•"/>
              </a:pPr>
              <a:r>
                <a:rPr lang="en-US" altLang="en-US" sz="2000" dirty="0">
                  <a:latin typeface="Tahoma" panose="020B0604030504040204" pitchFamily="34" charset="0"/>
                </a:rPr>
                <a:t>design Sprint 3 features</a:t>
              </a:r>
            </a:p>
            <a:p>
              <a:pPr algn="l" eaLnBrk="1" hangingPunct="1">
                <a:buFontTx/>
                <a:buChar char="•"/>
              </a:pPr>
              <a:r>
                <a:rPr lang="en-US" altLang="en-US" sz="2000" dirty="0"/>
                <a:t>support Sprint 2 development and testing</a:t>
              </a:r>
              <a:endParaRPr lang="en-US" altLang="en-US" sz="2000" dirty="0">
                <a:latin typeface="Tahoma" panose="020B0604030504040204" pitchFamily="34" charset="0"/>
              </a:endParaRPr>
            </a:p>
            <a:p>
              <a:pPr algn="l" eaLnBrk="1" hangingPunct="1">
                <a:buFontTx/>
                <a:buChar char="•"/>
              </a:pPr>
              <a:r>
                <a:rPr lang="en-US" altLang="en-US" sz="2000" dirty="0">
                  <a:latin typeface="Tahoma" panose="020B0604030504040204" pitchFamily="34" charset="0"/>
                </a:rPr>
                <a:t>Automate Sprint 1 features verifications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3DDF6F9-64BA-EDAF-4BEC-864462A9F7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51624" y="4524245"/>
              <a:ext cx="1703672" cy="100806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rgbClr val="333333"/>
              </a:solidFill>
              <a:miter lim="800000"/>
              <a:headEnd/>
              <a:tailEnd/>
            </a:ln>
          </p:spPr>
          <p:txBody>
            <a:bodyPr lIns="45720" rIns="45720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r>
                <a:rPr lang="en-US" altLang="en-US" sz="2000" dirty="0">
                  <a:latin typeface="Tahoma" panose="020B0604030504040204" pitchFamily="34" charset="0"/>
                </a:rPr>
                <a:t>implement Sprint 3 features</a:t>
              </a:r>
            </a:p>
            <a:p>
              <a:pPr algn="l" eaLnBrk="1" hangingPunct="1"/>
              <a:r>
                <a:rPr lang="en-US" altLang="en-US" sz="2000" dirty="0"/>
                <a:t>fix Sprint 2 bugs if any</a:t>
              </a:r>
            </a:p>
            <a:p>
              <a:pPr algn="l" eaLnBrk="1" hangingPunct="1"/>
              <a:endParaRPr lang="en-US" altLang="en-US" sz="2000" dirty="0">
                <a:latin typeface="Tahoma" panose="020B0604030504040204" pitchFamily="34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BE0E3DF-28E9-7A80-98C8-CB8013C5E3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56791" y="1828800"/>
              <a:ext cx="1853356" cy="17653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rgbClr val="333333"/>
              </a:solidFill>
              <a:miter lim="800000"/>
              <a:headEnd/>
              <a:tailEnd/>
            </a:ln>
          </p:spPr>
          <p:txBody>
            <a:bodyPr lIns="45720" rIns="45720"/>
            <a:lstStyle>
              <a:lvl1pPr marL="111125" indent="-111125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>
                <a:buFontTx/>
                <a:buChar char="•"/>
              </a:pPr>
              <a:r>
                <a:rPr lang="en-US" altLang="en-US" sz="2000" dirty="0">
                  <a:latin typeface="Tahoma" panose="020B0604030504040204" pitchFamily="34" charset="0"/>
                </a:rPr>
                <a:t>gather user input for Sprint 5 features</a:t>
              </a:r>
            </a:p>
            <a:p>
              <a:pPr algn="l" eaLnBrk="1" hangingPunct="1">
                <a:buFontTx/>
                <a:buChar char="•"/>
              </a:pPr>
              <a:r>
                <a:rPr lang="en-US" altLang="en-US" sz="2000" dirty="0"/>
                <a:t>design Sprint 4 features</a:t>
              </a:r>
            </a:p>
            <a:p>
              <a:pPr algn="l" eaLnBrk="1" hangingPunct="1">
                <a:buFontTx/>
                <a:buChar char="•"/>
              </a:pPr>
              <a:r>
                <a:rPr lang="en-US" altLang="en-US" sz="2000" dirty="0"/>
                <a:t>support Sprint 3 development and testing</a:t>
              </a:r>
              <a:endParaRPr lang="en-US" altLang="en-US" sz="2000" dirty="0">
                <a:latin typeface="Tahoma" panose="020B0604030504040204" pitchFamily="34" charset="0"/>
              </a:endParaRPr>
            </a:p>
            <a:p>
              <a:pPr algn="l" eaLnBrk="1" hangingPunct="1">
                <a:buFontTx/>
                <a:buChar char="•"/>
              </a:pPr>
              <a:r>
                <a:rPr lang="en-US" altLang="en-US" sz="2000" dirty="0">
                  <a:latin typeface="Tahoma" panose="020B0604030504040204" pitchFamily="34" charset="0"/>
                </a:rPr>
                <a:t>Automate Sprint 2 features verifications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01F07F1-C8F5-8CDB-93EC-E3A89EE05F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6800" y="1828800"/>
              <a:ext cx="1604885" cy="17653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rgbClr val="333333"/>
              </a:solidFill>
              <a:miter lim="800000"/>
              <a:headEnd/>
              <a:tailEnd/>
            </a:ln>
          </p:spPr>
          <p:txBody>
            <a:bodyPr lIns="45720" rIns="45720"/>
            <a:lstStyle>
              <a:lvl1pPr marL="111125" indent="-111125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>
                <a:buFontTx/>
                <a:buChar char="•"/>
              </a:pPr>
              <a:r>
                <a:rPr lang="en-US" altLang="en-US" sz="2000" dirty="0">
                  <a:latin typeface="Tahoma" panose="020B0604030504040204" pitchFamily="34" charset="0"/>
                </a:rPr>
                <a:t>Planning after Sprint 1 gathering completed</a:t>
              </a:r>
            </a:p>
            <a:p>
              <a:pPr algn="l" eaLnBrk="1" hangingPunct="1">
                <a:buFontTx/>
                <a:buChar char="•"/>
              </a:pPr>
              <a:r>
                <a:rPr lang="en-US" altLang="en-US" sz="2000" dirty="0">
                  <a:latin typeface="Tahoma" panose="020B0604030504040204" pitchFamily="34" charset="0"/>
                </a:rPr>
                <a:t>data gathering for Sprint 2 features</a:t>
              </a:r>
            </a:p>
            <a:p>
              <a:pPr algn="l" eaLnBrk="1" hangingPunct="1">
                <a:buFontTx/>
                <a:buChar char="•"/>
              </a:pPr>
              <a:r>
                <a:rPr lang="en-US" altLang="en-US" sz="2000" dirty="0">
                  <a:latin typeface="Tahoma" panose="020B0604030504040204" pitchFamily="34" charset="0"/>
                </a:rPr>
                <a:t>design for Sprint 1 features – high technical requirements, low user requirements 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AD277F2-16B8-C91B-C73A-7758C5A597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554" y="4541707"/>
              <a:ext cx="1450079" cy="100806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rgbClr val="333333"/>
              </a:solidFill>
              <a:miter lim="800000"/>
              <a:headEnd/>
              <a:tailEnd/>
            </a:ln>
          </p:spPr>
          <p:txBody>
            <a:bodyPr lIns="45720" rIns="45720"/>
            <a:lstStyle>
              <a:lvl1pPr marL="111125" indent="-111125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>
                <a:buFontTx/>
                <a:buChar char="•"/>
              </a:pPr>
              <a:r>
                <a:rPr lang="en-US" altLang="en-US" sz="2000" dirty="0">
                  <a:latin typeface="Tahoma" panose="020B0604030504040204" pitchFamily="34" charset="0"/>
                </a:rPr>
                <a:t>development environment setup</a:t>
              </a:r>
            </a:p>
            <a:p>
              <a:pPr algn="l" eaLnBrk="1" hangingPunct="1">
                <a:buFontTx/>
                <a:buChar char="•"/>
              </a:pPr>
              <a:r>
                <a:rPr lang="en-US" altLang="en-US" sz="2000" dirty="0">
                  <a:latin typeface="Tahoma" panose="020B0604030504040204" pitchFamily="34" charset="0"/>
                </a:rPr>
                <a:t>architectural “spikes”</a:t>
              </a:r>
            </a:p>
          </p:txBody>
        </p:sp>
        <p:sp>
          <p:nvSpPr>
            <p:cNvPr id="15" name="Text Box 17">
              <a:extLst>
                <a:ext uri="{FF2B5EF4-FFF2-40B4-BE49-F238E27FC236}">
                  <a16:creationId xmlns:a16="http://schemas.microsoft.com/office/drawing/2014/main" id="{7E4A5CE1-4D9F-1615-60DF-4094FF79F7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90600" y="1371600"/>
              <a:ext cx="1447800" cy="3375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en-US" sz="2400" dirty="0">
                  <a:latin typeface="Tahoma" panose="020B0604030504040204" pitchFamily="34" charset="0"/>
                </a:rPr>
                <a:t>Sprint 0</a:t>
              </a:r>
            </a:p>
          </p:txBody>
        </p:sp>
        <p:sp>
          <p:nvSpPr>
            <p:cNvPr id="16" name="Text Box 18">
              <a:extLst>
                <a:ext uri="{FF2B5EF4-FFF2-40B4-BE49-F238E27FC236}">
                  <a16:creationId xmlns:a16="http://schemas.microsoft.com/office/drawing/2014/main" id="{D9D2C9B5-5889-2E46-B611-4C3DF7DBB1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19400" y="1371600"/>
              <a:ext cx="1447800" cy="3375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en-US" sz="2400">
                  <a:latin typeface="Tahoma" panose="020B0604030504040204" pitchFamily="34" charset="0"/>
                </a:rPr>
                <a:t>Sprint 1</a:t>
              </a:r>
            </a:p>
          </p:txBody>
        </p:sp>
        <p:sp>
          <p:nvSpPr>
            <p:cNvPr id="17" name="Text Box 19">
              <a:extLst>
                <a:ext uri="{FF2B5EF4-FFF2-40B4-BE49-F238E27FC236}">
                  <a16:creationId xmlns:a16="http://schemas.microsoft.com/office/drawing/2014/main" id="{90050DEB-E46B-B7BE-C768-F72B0F405D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48200" y="1371600"/>
              <a:ext cx="1447800" cy="3375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en-US" sz="2400">
                  <a:latin typeface="Tahoma" panose="020B0604030504040204" pitchFamily="34" charset="0"/>
                </a:rPr>
                <a:t>Sprint 2</a:t>
              </a:r>
            </a:p>
          </p:txBody>
        </p:sp>
        <p:sp>
          <p:nvSpPr>
            <p:cNvPr id="20" name="Text Box 20">
              <a:extLst>
                <a:ext uri="{FF2B5EF4-FFF2-40B4-BE49-F238E27FC236}">
                  <a16:creationId xmlns:a16="http://schemas.microsoft.com/office/drawing/2014/main" id="{CE17F295-2AD9-C713-DCDB-027430AC3A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77000" y="1371600"/>
              <a:ext cx="1447800" cy="3375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en-US" sz="2400">
                  <a:latin typeface="Tahoma" panose="020B0604030504040204" pitchFamily="34" charset="0"/>
                </a:rPr>
                <a:t>Sprint 3</a:t>
              </a:r>
            </a:p>
          </p:txBody>
        </p:sp>
        <p:sp>
          <p:nvSpPr>
            <p:cNvPr id="21" name="AutoShape 21">
              <a:extLst>
                <a:ext uri="{FF2B5EF4-FFF2-40B4-BE49-F238E27FC236}">
                  <a16:creationId xmlns:a16="http://schemas.microsoft.com/office/drawing/2014/main" id="{7BBC9942-ECD3-B094-4066-B6AACCBE4D9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3131310">
              <a:off x="2006611" y="3894006"/>
              <a:ext cx="1371600" cy="381000"/>
            </a:xfrm>
            <a:prstGeom prst="rightArrow">
              <a:avLst>
                <a:gd name="adj1" fmla="val 50000"/>
                <a:gd name="adj2" fmla="val 90000"/>
              </a:avLst>
            </a:prstGeom>
            <a:solidFill>
              <a:srgbClr val="EEE9A2"/>
            </a:solidFill>
            <a:ln w="635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 b="1"/>
                <a:t>feature design</a:t>
              </a:r>
            </a:p>
          </p:txBody>
        </p:sp>
        <p:sp>
          <p:nvSpPr>
            <p:cNvPr id="22" name="AutoShape 22">
              <a:extLst>
                <a:ext uri="{FF2B5EF4-FFF2-40B4-BE49-F238E27FC236}">
                  <a16:creationId xmlns:a16="http://schemas.microsoft.com/office/drawing/2014/main" id="{A40D7EC4-E2E2-B974-E285-CC4E8F56E89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8614400">
              <a:off x="3911611" y="3817808"/>
              <a:ext cx="1371600" cy="381000"/>
            </a:xfrm>
            <a:prstGeom prst="rightArrow">
              <a:avLst>
                <a:gd name="adj1" fmla="val 50000"/>
                <a:gd name="adj2" fmla="val 90000"/>
              </a:avLst>
            </a:prstGeom>
            <a:solidFill>
              <a:srgbClr val="B4E5AD"/>
            </a:solidFill>
            <a:ln w="635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 b="1" dirty="0"/>
                <a:t>coded features</a:t>
              </a:r>
            </a:p>
          </p:txBody>
        </p:sp>
        <p:sp>
          <p:nvSpPr>
            <p:cNvPr id="23" name="AutoShape 23">
              <a:extLst>
                <a:ext uri="{FF2B5EF4-FFF2-40B4-BE49-F238E27FC236}">
                  <a16:creationId xmlns:a16="http://schemas.microsoft.com/office/drawing/2014/main" id="{F8D5E4E3-26D1-C43A-EF5B-5BA6B4C6028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3131310">
              <a:off x="5892811" y="3894006"/>
              <a:ext cx="1371600" cy="381000"/>
            </a:xfrm>
            <a:prstGeom prst="rightArrow">
              <a:avLst>
                <a:gd name="adj1" fmla="val 50000"/>
                <a:gd name="adj2" fmla="val 90000"/>
              </a:avLst>
            </a:prstGeom>
            <a:solidFill>
              <a:srgbClr val="EEE9A2"/>
            </a:solidFill>
            <a:ln w="6350">
              <a:solidFill>
                <a:schemeClr val="bg2"/>
              </a:solidFill>
              <a:miter lim="800000"/>
              <a:headEnd/>
              <a:tailEnd/>
            </a:ln>
          </p:spPr>
          <p:txBody>
            <a:bodyPr rot="10800000" vert="eaVert"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 sz="2000"/>
            </a:p>
          </p:txBody>
        </p:sp>
        <p:sp>
          <p:nvSpPr>
            <p:cNvPr id="24" name="AutoShape 24">
              <a:extLst>
                <a:ext uri="{FF2B5EF4-FFF2-40B4-BE49-F238E27FC236}">
                  <a16:creationId xmlns:a16="http://schemas.microsoft.com/office/drawing/2014/main" id="{EB4A4054-7FDE-781C-10D9-BE5B1D839B6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8614400">
              <a:off x="5816611" y="3817808"/>
              <a:ext cx="1371600" cy="381000"/>
            </a:xfrm>
            <a:prstGeom prst="rightArrow">
              <a:avLst>
                <a:gd name="adj1" fmla="val 50000"/>
                <a:gd name="adj2" fmla="val 90000"/>
              </a:avLst>
            </a:prstGeom>
            <a:solidFill>
              <a:srgbClr val="B4E5AD"/>
            </a:solidFill>
            <a:ln w="6350">
              <a:solidFill>
                <a:schemeClr val="bg2"/>
              </a:solidFill>
              <a:miter lim="800000"/>
              <a:headEnd/>
              <a:tailEnd/>
            </a:ln>
          </p:spPr>
          <p:txBody>
            <a:bodyPr vert="eaVert"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 sz="2000" b="1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912FA59-D471-CE71-40C6-8F114724C6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74063" y="1816100"/>
              <a:ext cx="769937" cy="1765300"/>
            </a:xfrm>
            <a:prstGeom prst="rect">
              <a:avLst/>
            </a:prstGeom>
            <a:solidFill>
              <a:schemeClr val="bg1">
                <a:alpha val="59999"/>
              </a:schemeClr>
            </a:solidFill>
            <a:ln w="6350">
              <a:solidFill>
                <a:srgbClr val="333333"/>
              </a:solidFill>
              <a:prstDash val="lgDash"/>
              <a:miter lim="800000"/>
              <a:headEnd/>
              <a:tailEnd/>
            </a:ln>
          </p:spPr>
          <p:txBody>
            <a:bodyPr lIns="45720" rIns="45720"/>
            <a:lstStyle>
              <a:lvl1pPr marL="111125" indent="-111125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>
                <a:buFontTx/>
                <a:buChar char="•"/>
              </a:pPr>
              <a:endParaRPr lang="en-US" altLang="en-US" sz="2000">
                <a:latin typeface="Tahoma" panose="020B0604030504040204" pitchFamily="34" charset="0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B3D6EBBD-1AE0-03E2-AE81-34ED34D9AA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69311" y="4524245"/>
              <a:ext cx="762000" cy="1008062"/>
            </a:xfrm>
            <a:prstGeom prst="rect">
              <a:avLst/>
            </a:prstGeom>
            <a:solidFill>
              <a:schemeClr val="bg1">
                <a:alpha val="59999"/>
              </a:schemeClr>
            </a:solidFill>
            <a:ln w="6350">
              <a:solidFill>
                <a:srgbClr val="333333"/>
              </a:solidFill>
              <a:prstDash val="lgDash"/>
              <a:miter lim="800000"/>
              <a:headEnd/>
              <a:tailEnd/>
            </a:ln>
          </p:spPr>
          <p:txBody>
            <a:bodyPr lIns="45720" rIns="45720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 sz="2000">
                <a:latin typeface="Tahoma" panose="020B0604030504040204" pitchFamily="34" charset="0"/>
              </a:endParaRPr>
            </a:p>
          </p:txBody>
        </p:sp>
        <p:sp>
          <p:nvSpPr>
            <p:cNvPr id="27" name="AutoShape 27">
              <a:extLst>
                <a:ext uri="{FF2B5EF4-FFF2-40B4-BE49-F238E27FC236}">
                  <a16:creationId xmlns:a16="http://schemas.microsoft.com/office/drawing/2014/main" id="{0F5C2983-D3E5-5449-D6B1-5D8A1F11B56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3131310">
              <a:off x="7645411" y="3894006"/>
              <a:ext cx="1371600" cy="381000"/>
            </a:xfrm>
            <a:prstGeom prst="rightArrow">
              <a:avLst>
                <a:gd name="adj1" fmla="val 50000"/>
                <a:gd name="adj2" fmla="val 90000"/>
              </a:avLst>
            </a:prstGeom>
            <a:solidFill>
              <a:srgbClr val="EEE9A2">
                <a:alpha val="59999"/>
              </a:srgbClr>
            </a:solidFill>
            <a:ln w="6350">
              <a:solidFill>
                <a:schemeClr val="bg2"/>
              </a:solidFill>
              <a:miter lim="800000"/>
              <a:headEnd/>
              <a:tailEnd/>
            </a:ln>
          </p:spPr>
          <p:txBody>
            <a:bodyPr rot="10800000" vert="eaVert"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 sz="2000"/>
            </a:p>
          </p:txBody>
        </p:sp>
        <p:sp>
          <p:nvSpPr>
            <p:cNvPr id="28" name="AutoShape 28">
              <a:extLst>
                <a:ext uri="{FF2B5EF4-FFF2-40B4-BE49-F238E27FC236}">
                  <a16:creationId xmlns:a16="http://schemas.microsoft.com/office/drawing/2014/main" id="{64538E5E-3B6C-C7C2-D33A-8F19C0FED68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8614400">
              <a:off x="7569211" y="3817808"/>
              <a:ext cx="1371600" cy="381000"/>
            </a:xfrm>
            <a:prstGeom prst="rightArrow">
              <a:avLst>
                <a:gd name="adj1" fmla="val 50000"/>
                <a:gd name="adj2" fmla="val 90000"/>
              </a:avLst>
            </a:prstGeom>
            <a:solidFill>
              <a:srgbClr val="B4E5AD">
                <a:alpha val="59999"/>
              </a:srgbClr>
            </a:solidFill>
            <a:ln w="6350">
              <a:solidFill>
                <a:schemeClr val="bg2"/>
              </a:solidFill>
              <a:miter lim="800000"/>
              <a:headEnd/>
              <a:tailEnd/>
            </a:ln>
          </p:spPr>
          <p:txBody>
            <a:bodyPr vert="eaVert"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 sz="2000" b="1"/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D5F63248-A7FA-ED9B-8928-FF716C3A386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14400" y="6019809"/>
              <a:ext cx="7467600" cy="338138"/>
              <a:chOff x="576" y="3792"/>
              <a:chExt cx="4704" cy="213"/>
            </a:xfrm>
          </p:grpSpPr>
          <p:sp>
            <p:nvSpPr>
              <p:cNvPr id="35" name="Line 30">
                <a:extLst>
                  <a:ext uri="{FF2B5EF4-FFF2-40B4-BE49-F238E27FC236}">
                    <a16:creationId xmlns:a16="http://schemas.microsoft.com/office/drawing/2014/main" id="{CCF6D58E-A002-B12B-A821-A7E7AB92D7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6" y="3888"/>
                <a:ext cx="4704" cy="0"/>
              </a:xfrm>
              <a:prstGeom prst="line">
                <a:avLst/>
              </a:prstGeom>
              <a:noFill/>
              <a:ln w="50800">
                <a:solidFill>
                  <a:schemeClr val="tx2">
                    <a:lumMod val="20000"/>
                    <a:lumOff val="80000"/>
                  </a:schemeClr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 sz="8000"/>
              </a:p>
            </p:txBody>
          </p:sp>
          <p:sp>
            <p:nvSpPr>
              <p:cNvPr id="36" name="Text Box 31">
                <a:extLst>
                  <a:ext uri="{FF2B5EF4-FFF2-40B4-BE49-F238E27FC236}">
                    <a16:creationId xmlns:a16="http://schemas.microsoft.com/office/drawing/2014/main" id="{BA224C32-FA9E-6EE5-F01D-BB785AF5088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88" y="3792"/>
                <a:ext cx="336" cy="21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l" eaLnBrk="1" hangingPunct="1">
                  <a:spcBef>
                    <a:spcPct val="50000"/>
                  </a:spcBef>
                </a:pPr>
                <a:r>
                  <a:rPr lang="en-US" altLang="en-US" sz="2400">
                    <a:latin typeface="Tahoma" panose="020B0604030504040204" pitchFamily="34" charset="0"/>
                  </a:rPr>
                  <a:t>time</a:t>
                </a:r>
              </a:p>
            </p:txBody>
          </p:sp>
        </p:grpSp>
        <p:sp>
          <p:nvSpPr>
            <p:cNvPr id="30" name="AutoShape 32">
              <a:extLst>
                <a:ext uri="{FF2B5EF4-FFF2-40B4-BE49-F238E27FC236}">
                  <a16:creationId xmlns:a16="http://schemas.microsoft.com/office/drawing/2014/main" id="{EB171D3D-ED40-5D04-B75C-86ED1718AF8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3131310">
              <a:off x="3486516" y="3656922"/>
              <a:ext cx="2021677" cy="522149"/>
            </a:xfrm>
            <a:prstGeom prst="rightArrow">
              <a:avLst>
                <a:gd name="adj1" fmla="val 50000"/>
                <a:gd name="adj2" fmla="val 90000"/>
              </a:avLst>
            </a:prstGeom>
            <a:solidFill>
              <a:srgbClr val="EEE9A2"/>
            </a:solidFill>
            <a:ln w="635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b="1" dirty="0"/>
                <a:t>feature design </a:t>
              </a:r>
            </a:p>
            <a:p>
              <a:pPr algn="ctr" eaLnBrk="1" hangingPunct="1"/>
              <a:r>
                <a:rPr lang="en-US" altLang="en-US" sz="1200" b="1" dirty="0"/>
                <a:t>+ bugs found in </a:t>
              </a:r>
            </a:p>
            <a:p>
              <a:pPr algn="ctr" eaLnBrk="1" hangingPunct="1"/>
              <a:r>
                <a:rPr lang="en-US" altLang="en-US" sz="1200" b="1" dirty="0"/>
                <a:t>Integration or automation testing</a:t>
              </a:r>
            </a:p>
          </p:txBody>
        </p:sp>
        <p:sp>
          <p:nvSpPr>
            <p:cNvPr id="31" name="AutoShape 33">
              <a:extLst>
                <a:ext uri="{FF2B5EF4-FFF2-40B4-BE49-F238E27FC236}">
                  <a16:creationId xmlns:a16="http://schemas.microsoft.com/office/drawing/2014/main" id="{85EE685B-4F3A-4094-A0B0-6D08BBE15C8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3073411" y="3741607"/>
              <a:ext cx="1066800" cy="533400"/>
            </a:xfrm>
            <a:prstGeom prst="rightArrow">
              <a:avLst>
                <a:gd name="adj1" fmla="val 44648"/>
                <a:gd name="adj2" fmla="val 34454"/>
              </a:avLst>
            </a:prstGeom>
            <a:solidFill>
              <a:srgbClr val="EEE9A2"/>
            </a:solidFill>
            <a:ln w="635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 b="1"/>
                <a:t>support dev</a:t>
              </a:r>
            </a:p>
          </p:txBody>
        </p:sp>
        <p:sp>
          <p:nvSpPr>
            <p:cNvPr id="32" name="AutoShape 34">
              <a:extLst>
                <a:ext uri="{FF2B5EF4-FFF2-40B4-BE49-F238E27FC236}">
                  <a16:creationId xmlns:a16="http://schemas.microsoft.com/office/drawing/2014/main" id="{00B36AC6-CFB9-F543-44A1-4CB6BAAE6BF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4978411" y="3817808"/>
              <a:ext cx="1066800" cy="533400"/>
            </a:xfrm>
            <a:prstGeom prst="rightArrow">
              <a:avLst>
                <a:gd name="adj1" fmla="val 44648"/>
                <a:gd name="adj2" fmla="val 34454"/>
              </a:avLst>
            </a:prstGeom>
            <a:solidFill>
              <a:srgbClr val="EEE9A2"/>
            </a:solidFill>
            <a:ln w="635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 b="1"/>
                <a:t>support dev</a:t>
              </a:r>
            </a:p>
          </p:txBody>
        </p:sp>
        <p:sp>
          <p:nvSpPr>
            <p:cNvPr id="33" name="AutoShape 35">
              <a:extLst>
                <a:ext uri="{FF2B5EF4-FFF2-40B4-BE49-F238E27FC236}">
                  <a16:creationId xmlns:a16="http://schemas.microsoft.com/office/drawing/2014/main" id="{94A678C3-EA54-0EDC-FA04-1E16D12DDD8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6807211" y="3894007"/>
              <a:ext cx="1066800" cy="533400"/>
            </a:xfrm>
            <a:prstGeom prst="rightArrow">
              <a:avLst>
                <a:gd name="adj1" fmla="val 44648"/>
                <a:gd name="adj2" fmla="val 34454"/>
              </a:avLst>
            </a:prstGeom>
            <a:solidFill>
              <a:srgbClr val="EEE9A2"/>
            </a:solidFill>
            <a:ln w="635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 sz="2000" b="1"/>
            </a:p>
          </p:txBody>
        </p:sp>
        <p:sp>
          <p:nvSpPr>
            <p:cNvPr id="34" name="AutoShape 36">
              <a:extLst>
                <a:ext uri="{FF2B5EF4-FFF2-40B4-BE49-F238E27FC236}">
                  <a16:creationId xmlns:a16="http://schemas.microsoft.com/office/drawing/2014/main" id="{ADCCDECC-26D2-237C-478B-6C11A0EE4A8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8559811" y="3817808"/>
              <a:ext cx="1066800" cy="533400"/>
            </a:xfrm>
            <a:prstGeom prst="rightArrow">
              <a:avLst>
                <a:gd name="adj1" fmla="val 44648"/>
                <a:gd name="adj2" fmla="val 34454"/>
              </a:avLst>
            </a:prstGeom>
            <a:solidFill>
              <a:srgbClr val="EEE9A2"/>
            </a:solidFill>
            <a:ln w="6350">
              <a:solidFill>
                <a:schemeClr val="bg2"/>
              </a:solidFill>
              <a:miter lim="800000"/>
              <a:headEnd/>
              <a:tailEnd/>
            </a:ln>
          </p:spPr>
          <p:txBody>
            <a:bodyPr rot="10800000" vert="eaVert"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 sz="2000" b="1"/>
            </a:p>
          </p:txBody>
        </p:sp>
      </p:grpSp>
    </p:spTree>
    <p:extLst>
      <p:ext uri="{BB962C8B-B14F-4D97-AF65-F5344CB8AC3E}">
        <p14:creationId xmlns:p14="http://schemas.microsoft.com/office/powerpoint/2010/main" val="11843131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E44512-6725-E663-1FF1-6763104D07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18">
            <a:extLst>
              <a:ext uri="{FF2B5EF4-FFF2-40B4-BE49-F238E27FC236}">
                <a16:creationId xmlns:a16="http://schemas.microsoft.com/office/drawing/2014/main" id="{5AAE5070-EACE-FF13-A6CF-261331983E0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872614" y="1295831"/>
            <a:ext cx="6972936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6000" dirty="0"/>
              <a:t>Sprint Schedule</a:t>
            </a:r>
            <a:endParaRPr sz="6000" dirty="0"/>
          </a:p>
        </p:txBody>
      </p:sp>
      <p:sp>
        <p:nvSpPr>
          <p:cNvPr id="19" name="object 19">
            <a:extLst>
              <a:ext uri="{FF2B5EF4-FFF2-40B4-BE49-F238E27FC236}">
                <a16:creationId xmlns:a16="http://schemas.microsoft.com/office/drawing/2014/main" id="{F8795174-E2AC-2CF7-D07D-683F16F1AF9D}"/>
              </a:ext>
            </a:extLst>
          </p:cNvPr>
          <p:cNvSpPr txBox="1"/>
          <p:nvPr/>
        </p:nvSpPr>
        <p:spPr>
          <a:xfrm>
            <a:off x="1869438" y="2547315"/>
            <a:ext cx="14900911" cy="4001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US" sz="2500" spc="-45" dirty="0">
                <a:latin typeface="Tahoma"/>
                <a:cs typeface="Tahoma"/>
              </a:rPr>
              <a:t>Activities in typical sprint</a:t>
            </a:r>
            <a:endParaRPr lang="en-IN" sz="2500" dirty="0">
              <a:latin typeface="Tahoma"/>
              <a:cs typeface="Tahoma"/>
            </a:endParaRP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00000000-0008-0000-0100-00002F47A30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05782827"/>
              </p:ext>
            </p:extLst>
          </p:nvPr>
        </p:nvGraphicFramePr>
        <p:xfrm>
          <a:off x="387922" y="3375931"/>
          <a:ext cx="9525000" cy="57363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4" name="Shape 2">
            <a:extLst>
              <a:ext uri="{FF2B5EF4-FFF2-40B4-BE49-F238E27FC236}">
                <a16:creationId xmlns:a16="http://schemas.microsoft.com/office/drawing/2014/main" id="{00000000-0008-0000-0100-000009000000}"/>
              </a:ext>
            </a:extLst>
          </p:cNvPr>
          <p:cNvGrpSpPr/>
          <p:nvPr/>
        </p:nvGrpSpPr>
        <p:grpSpPr>
          <a:xfrm>
            <a:off x="4771268" y="6064250"/>
            <a:ext cx="758307" cy="770810"/>
            <a:chOff x="167122" y="152598"/>
            <a:chExt cx="857250" cy="857250"/>
          </a:xfrm>
        </p:grpSpPr>
        <p:grpSp>
          <p:nvGrpSpPr>
            <p:cNvPr id="5" name="Shape 9">
              <a:extLst>
                <a:ext uri="{FF2B5EF4-FFF2-40B4-BE49-F238E27FC236}">
                  <a16:creationId xmlns:a16="http://schemas.microsoft.com/office/drawing/2014/main" id="{00000000-0008-0000-0100-00000A000000}"/>
                </a:ext>
              </a:extLst>
            </p:cNvPr>
            <p:cNvGrpSpPr/>
            <p:nvPr/>
          </p:nvGrpSpPr>
          <p:grpSpPr>
            <a:xfrm rot="-934043">
              <a:off x="167122" y="152598"/>
              <a:ext cx="857250" cy="857250"/>
              <a:chOff x="170094" y="155868"/>
              <a:chExt cx="862861" cy="877087"/>
            </a:xfrm>
          </p:grpSpPr>
          <p:sp>
            <p:nvSpPr>
              <p:cNvPr id="6" name="Shape 4">
                <a:extLst>
                  <a:ext uri="{FF2B5EF4-FFF2-40B4-BE49-F238E27FC236}">
                    <a16:creationId xmlns:a16="http://schemas.microsoft.com/office/drawing/2014/main" id="{00000000-0008-0000-0100-00000B000000}"/>
                  </a:ext>
                </a:extLst>
              </p:cNvPr>
              <p:cNvSpPr/>
              <p:nvPr/>
            </p:nvSpPr>
            <p:spPr>
              <a:xfrm>
                <a:off x="170094" y="155868"/>
                <a:ext cx="862850" cy="8770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cxnSp>
            <p:nvCxnSpPr>
              <p:cNvPr id="7" name="Shape 10">
                <a:extLst>
                  <a:ext uri="{FF2B5EF4-FFF2-40B4-BE49-F238E27FC236}">
                    <a16:creationId xmlns:a16="http://schemas.microsoft.com/office/drawing/2014/main" id="{00000000-0008-0000-0100-00000C000000}"/>
                  </a:ext>
                </a:extLst>
              </p:cNvPr>
              <p:cNvCxnSpPr/>
              <p:nvPr/>
            </p:nvCxnSpPr>
            <p:spPr>
              <a:xfrm rot="-9865957" flipH="1">
                <a:off x="661701" y="155868"/>
                <a:ext cx="106609" cy="29700"/>
              </a:xfrm>
              <a:prstGeom prst="straightConnector1">
                <a:avLst/>
              </a:prstGeom>
              <a:noFill/>
              <a:ln w="50800" cap="flat" cmpd="sng">
                <a:solidFill>
                  <a:schemeClr val="accent6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  <p:sp>
            <p:nvSpPr>
              <p:cNvPr id="8" name="Shape 11">
                <a:extLst>
                  <a:ext uri="{FF2B5EF4-FFF2-40B4-BE49-F238E27FC236}">
                    <a16:creationId xmlns:a16="http://schemas.microsoft.com/office/drawing/2014/main" id="{00000000-0008-0000-0100-00000D000000}"/>
                  </a:ext>
                </a:extLst>
              </p:cNvPr>
              <p:cNvSpPr/>
              <p:nvPr/>
            </p:nvSpPr>
            <p:spPr>
              <a:xfrm rot="-2121784" flipH="1">
                <a:off x="170094" y="170094"/>
                <a:ext cx="862861" cy="862861"/>
              </a:xfrm>
              <a:prstGeom prst="blockArc">
                <a:avLst>
                  <a:gd name="adj1" fmla="val 13846007"/>
                  <a:gd name="adj2" fmla="val 10333226"/>
                  <a:gd name="adj3" fmla="val 0"/>
                </a:avLst>
              </a:prstGeom>
              <a:solidFill>
                <a:schemeClr val="lt1"/>
              </a:solidFill>
              <a:ln w="50800" cap="sq" cmpd="sng">
                <a:solidFill>
                  <a:schemeClr val="accent6"/>
                </a:solidFill>
                <a:prstDash val="solid"/>
                <a:bevel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Daily </a:t>
                </a:r>
                <a:r>
                  <a:rPr lang="en-US" sz="1200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Standup</a:t>
                </a:r>
                <a:endParaRPr sz="1400" dirty="0"/>
              </a:p>
            </p:txBody>
          </p:sp>
        </p:grpSp>
      </p:grp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A652ECE6-52C6-4CD4-AA85-1190257F91F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50782277"/>
              </p:ext>
            </p:extLst>
          </p:nvPr>
        </p:nvGraphicFramePr>
        <p:xfrm>
          <a:off x="10521950" y="3126754"/>
          <a:ext cx="7515225" cy="57363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10" name="Shape 2">
            <a:extLst>
              <a:ext uri="{FF2B5EF4-FFF2-40B4-BE49-F238E27FC236}">
                <a16:creationId xmlns:a16="http://schemas.microsoft.com/office/drawing/2014/main" id="{5903C1B5-1AF7-02C2-3782-B4A0E390163F}"/>
              </a:ext>
            </a:extLst>
          </p:cNvPr>
          <p:cNvGrpSpPr/>
          <p:nvPr/>
        </p:nvGrpSpPr>
        <p:grpSpPr>
          <a:xfrm>
            <a:off x="13900408" y="5903040"/>
            <a:ext cx="758307" cy="770810"/>
            <a:chOff x="167122" y="152598"/>
            <a:chExt cx="857250" cy="857250"/>
          </a:xfrm>
        </p:grpSpPr>
        <p:grpSp>
          <p:nvGrpSpPr>
            <p:cNvPr id="11" name="Shape 9">
              <a:extLst>
                <a:ext uri="{FF2B5EF4-FFF2-40B4-BE49-F238E27FC236}">
                  <a16:creationId xmlns:a16="http://schemas.microsoft.com/office/drawing/2014/main" id="{888C74CA-A003-6C02-BA23-0089EDD18AAA}"/>
                </a:ext>
              </a:extLst>
            </p:cNvPr>
            <p:cNvGrpSpPr/>
            <p:nvPr/>
          </p:nvGrpSpPr>
          <p:grpSpPr>
            <a:xfrm rot="-934043">
              <a:off x="167122" y="152598"/>
              <a:ext cx="857250" cy="857250"/>
              <a:chOff x="170094" y="155868"/>
              <a:chExt cx="862861" cy="877087"/>
            </a:xfrm>
          </p:grpSpPr>
          <p:sp>
            <p:nvSpPr>
              <p:cNvPr id="12" name="Shape 4">
                <a:extLst>
                  <a:ext uri="{FF2B5EF4-FFF2-40B4-BE49-F238E27FC236}">
                    <a16:creationId xmlns:a16="http://schemas.microsoft.com/office/drawing/2014/main" id="{E019F4F6-3932-3051-C4FB-99E311E09EBB}"/>
                  </a:ext>
                </a:extLst>
              </p:cNvPr>
              <p:cNvSpPr/>
              <p:nvPr/>
            </p:nvSpPr>
            <p:spPr>
              <a:xfrm>
                <a:off x="170094" y="155868"/>
                <a:ext cx="862850" cy="8770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cxnSp>
            <p:nvCxnSpPr>
              <p:cNvPr id="13" name="Shape 10">
                <a:extLst>
                  <a:ext uri="{FF2B5EF4-FFF2-40B4-BE49-F238E27FC236}">
                    <a16:creationId xmlns:a16="http://schemas.microsoft.com/office/drawing/2014/main" id="{A31BD6B9-AFBB-ED2E-2C4F-6965B6609A97}"/>
                  </a:ext>
                </a:extLst>
              </p:cNvPr>
              <p:cNvCxnSpPr/>
              <p:nvPr/>
            </p:nvCxnSpPr>
            <p:spPr>
              <a:xfrm rot="-9865957" flipH="1">
                <a:off x="661701" y="155868"/>
                <a:ext cx="106609" cy="29700"/>
              </a:xfrm>
              <a:prstGeom prst="straightConnector1">
                <a:avLst/>
              </a:prstGeom>
              <a:noFill/>
              <a:ln w="50800" cap="flat" cmpd="sng">
                <a:solidFill>
                  <a:schemeClr val="accent6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  <p:sp>
            <p:nvSpPr>
              <p:cNvPr id="14" name="Shape 11">
                <a:extLst>
                  <a:ext uri="{FF2B5EF4-FFF2-40B4-BE49-F238E27FC236}">
                    <a16:creationId xmlns:a16="http://schemas.microsoft.com/office/drawing/2014/main" id="{940D0349-DE03-2885-8D97-6AFE1E37889E}"/>
                  </a:ext>
                </a:extLst>
              </p:cNvPr>
              <p:cNvSpPr/>
              <p:nvPr/>
            </p:nvSpPr>
            <p:spPr>
              <a:xfrm rot="-2121784" flipH="1">
                <a:off x="170094" y="170094"/>
                <a:ext cx="862861" cy="862861"/>
              </a:xfrm>
              <a:prstGeom prst="blockArc">
                <a:avLst>
                  <a:gd name="adj1" fmla="val 13846007"/>
                  <a:gd name="adj2" fmla="val 10333226"/>
                  <a:gd name="adj3" fmla="val 0"/>
                </a:avLst>
              </a:prstGeom>
              <a:solidFill>
                <a:schemeClr val="lt1"/>
              </a:solidFill>
              <a:ln w="50800" cap="sq" cmpd="sng">
                <a:solidFill>
                  <a:schemeClr val="accent6"/>
                </a:solidFill>
                <a:prstDash val="solid"/>
                <a:bevel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Daily </a:t>
                </a:r>
                <a:r>
                  <a:rPr lang="en-US" sz="1200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Standup</a:t>
                </a:r>
                <a:endParaRPr sz="14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081616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50C864-D80A-9AB4-B4D1-5AC05F0F01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18">
            <a:extLst>
              <a:ext uri="{FF2B5EF4-FFF2-40B4-BE49-F238E27FC236}">
                <a16:creationId xmlns:a16="http://schemas.microsoft.com/office/drawing/2014/main" id="{F9228B37-BF9C-0AC5-EE3F-EF14B72BB08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872614" y="1295831"/>
            <a:ext cx="6972936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6000" dirty="0"/>
              <a:t>Sprint Structure</a:t>
            </a:r>
            <a:endParaRPr sz="6000" dirty="0"/>
          </a:p>
        </p:txBody>
      </p:sp>
      <p:sp>
        <p:nvSpPr>
          <p:cNvPr id="19" name="object 19">
            <a:extLst>
              <a:ext uri="{FF2B5EF4-FFF2-40B4-BE49-F238E27FC236}">
                <a16:creationId xmlns:a16="http://schemas.microsoft.com/office/drawing/2014/main" id="{7887392C-559D-A0E5-B988-ED2E22CC621B}"/>
              </a:ext>
            </a:extLst>
          </p:cNvPr>
          <p:cNvSpPr txBox="1"/>
          <p:nvPr/>
        </p:nvSpPr>
        <p:spPr>
          <a:xfrm>
            <a:off x="1869438" y="2547315"/>
            <a:ext cx="14900911" cy="4001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US" sz="2500" spc="-45" dirty="0">
                <a:latin typeface="Tahoma"/>
                <a:cs typeface="Tahoma"/>
              </a:rPr>
              <a:t>Roles and Activities in typical sprint</a:t>
            </a:r>
            <a:endParaRPr lang="en-IN" sz="2500" dirty="0">
              <a:latin typeface="Tahoma"/>
              <a:cs typeface="Tahoma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1165C7A-07C9-BEF6-185A-BECAF124383A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8388350" y="1777878"/>
            <a:ext cx="3974556" cy="783289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922AB82-576F-068F-4A0D-8A55833E580E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12884150" y="1739959"/>
            <a:ext cx="3731990" cy="775238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B9C59A27-79F2-243C-5003-C5DC97CD10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9438" y="6978650"/>
            <a:ext cx="6694510" cy="2636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8221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739B5B-ECEE-E1CF-471A-5F13F68A3A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18">
            <a:extLst>
              <a:ext uri="{FF2B5EF4-FFF2-40B4-BE49-F238E27FC236}">
                <a16:creationId xmlns:a16="http://schemas.microsoft.com/office/drawing/2014/main" id="{0BD8DC08-E919-F1BB-B3B9-E889B3FCA7C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853882" y="1035050"/>
            <a:ext cx="9716136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6000" dirty="0"/>
              <a:t>Sprint Review (Demo)</a:t>
            </a:r>
            <a:endParaRPr sz="6000" dirty="0"/>
          </a:p>
        </p:txBody>
      </p:sp>
      <p:sp>
        <p:nvSpPr>
          <p:cNvPr id="22" name="object 32">
            <a:extLst>
              <a:ext uri="{FF2B5EF4-FFF2-40B4-BE49-F238E27FC236}">
                <a16:creationId xmlns:a16="http://schemas.microsoft.com/office/drawing/2014/main" id="{EC0A436A-C8A6-3075-4B5F-8007E4C89CE5}"/>
              </a:ext>
            </a:extLst>
          </p:cNvPr>
          <p:cNvSpPr txBox="1"/>
          <p:nvPr/>
        </p:nvSpPr>
        <p:spPr>
          <a:xfrm>
            <a:off x="2063750" y="2447561"/>
            <a:ext cx="9296400" cy="4931093"/>
          </a:xfrm>
          <a:prstGeom prst="rect">
            <a:avLst/>
          </a:prstGeom>
        </p:spPr>
        <p:txBody>
          <a:bodyPr vert="horz" wrap="square" lIns="0" tIns="193040" rIns="0" bIns="0" rtlCol="0">
            <a:spAutoFit/>
          </a:bodyPr>
          <a:lstStyle/>
          <a:p>
            <a:pPr marL="276225" marR="17780" indent="-238760">
              <a:lnSpc>
                <a:spcPct val="76100"/>
              </a:lnSpc>
              <a:spcBef>
                <a:spcPts val="650"/>
              </a:spcBef>
              <a:buClr>
                <a:srgbClr val="5F7BAE"/>
              </a:buClr>
              <a:buSzPct val="148717"/>
              <a:buFontTx/>
              <a:buChar char="•"/>
              <a:tabLst>
                <a:tab pos="277495" algn="l"/>
              </a:tabLst>
            </a:pPr>
            <a:r>
              <a:rPr lang="en-US" sz="3600" kern="0" dirty="0">
                <a:latin typeface="Arial MT"/>
                <a:cs typeface="Arial MT"/>
              </a:rPr>
              <a:t>Team presents what it accomplished during the sprint</a:t>
            </a:r>
          </a:p>
          <a:p>
            <a:pPr marL="276225" marR="17780" indent="-238760">
              <a:lnSpc>
                <a:spcPct val="76100"/>
              </a:lnSpc>
              <a:spcBef>
                <a:spcPts val="650"/>
              </a:spcBef>
              <a:buClr>
                <a:srgbClr val="5F7BAE"/>
              </a:buClr>
              <a:buSzPct val="148717"/>
              <a:buChar char="•"/>
              <a:tabLst>
                <a:tab pos="277495" algn="l"/>
              </a:tabLst>
            </a:pPr>
            <a:r>
              <a:rPr lang="en-US" sz="3600" kern="0" dirty="0">
                <a:latin typeface="Arial MT"/>
                <a:cs typeface="Arial MT"/>
              </a:rPr>
              <a:t>Typically takes the form of a demo of new 	features or underlying architecture</a:t>
            </a:r>
          </a:p>
          <a:p>
            <a:pPr marL="276860" indent="-238760">
              <a:lnSpc>
                <a:spcPct val="100000"/>
              </a:lnSpc>
              <a:spcBef>
                <a:spcPts val="250"/>
              </a:spcBef>
              <a:buClr>
                <a:srgbClr val="5F7BAE"/>
              </a:buClr>
              <a:buSzPct val="148717"/>
              <a:buChar char="•"/>
              <a:tabLst>
                <a:tab pos="276860" algn="l"/>
              </a:tabLst>
            </a:pPr>
            <a:r>
              <a:rPr lang="en-US" sz="3600" kern="0" dirty="0">
                <a:latin typeface="Arial MT"/>
                <a:cs typeface="Arial MT"/>
              </a:rPr>
              <a:t>Informal</a:t>
            </a:r>
          </a:p>
          <a:p>
            <a:pPr marL="462280" lvl="1" indent="-239395">
              <a:lnSpc>
                <a:spcPct val="100000"/>
              </a:lnSpc>
              <a:spcBef>
                <a:spcPts val="280"/>
              </a:spcBef>
              <a:buSzPct val="150000"/>
              <a:buChar char="•"/>
              <a:tabLst>
                <a:tab pos="462280" algn="l"/>
              </a:tabLst>
            </a:pPr>
            <a:r>
              <a:rPr lang="en-US" sz="3600" kern="0" dirty="0">
                <a:latin typeface="Arial MT"/>
                <a:cs typeface="Arial MT"/>
              </a:rPr>
              <a:t>2-hour prep time rule</a:t>
            </a:r>
          </a:p>
          <a:p>
            <a:pPr marL="462280" lvl="1" indent="-239395">
              <a:lnSpc>
                <a:spcPct val="100000"/>
              </a:lnSpc>
              <a:spcBef>
                <a:spcPts val="280"/>
              </a:spcBef>
              <a:buSzPct val="150000"/>
              <a:buChar char="•"/>
              <a:tabLst>
                <a:tab pos="462280" algn="l"/>
              </a:tabLst>
            </a:pPr>
            <a:r>
              <a:rPr lang="en-US" sz="3600" kern="0" dirty="0">
                <a:latin typeface="Arial MT"/>
                <a:cs typeface="Arial MT"/>
              </a:rPr>
              <a:t>No slides</a:t>
            </a:r>
          </a:p>
          <a:p>
            <a:pPr marL="276860" indent="-238760">
              <a:lnSpc>
                <a:spcPct val="100000"/>
              </a:lnSpc>
              <a:spcBef>
                <a:spcPts val="300"/>
              </a:spcBef>
              <a:buClr>
                <a:srgbClr val="5F7BAE"/>
              </a:buClr>
              <a:buSzPct val="148717"/>
              <a:buChar char="•"/>
              <a:tabLst>
                <a:tab pos="276860" algn="l"/>
              </a:tabLst>
            </a:pPr>
            <a:r>
              <a:rPr lang="en-US" sz="3600" kern="0" dirty="0">
                <a:latin typeface="Arial MT"/>
                <a:cs typeface="Arial MT"/>
              </a:rPr>
              <a:t>Whole team participates</a:t>
            </a:r>
          </a:p>
          <a:p>
            <a:pPr marL="276860" indent="-238760">
              <a:lnSpc>
                <a:spcPct val="100000"/>
              </a:lnSpc>
              <a:spcBef>
                <a:spcPts val="250"/>
              </a:spcBef>
              <a:buClr>
                <a:srgbClr val="5F7BAE"/>
              </a:buClr>
              <a:buSzPct val="148717"/>
              <a:buChar char="•"/>
              <a:tabLst>
                <a:tab pos="276860" algn="l"/>
              </a:tabLst>
            </a:pPr>
            <a:r>
              <a:rPr lang="en-US" sz="3600" kern="0" dirty="0">
                <a:latin typeface="Arial MT"/>
                <a:cs typeface="Arial MT"/>
              </a:rPr>
              <a:t>Invite the world</a:t>
            </a:r>
            <a:endParaRPr sz="3600" kern="0" dirty="0">
              <a:latin typeface="Arial MT"/>
              <a:cs typeface="Arial MT"/>
            </a:endParaRPr>
          </a:p>
        </p:txBody>
      </p:sp>
      <p:grpSp>
        <p:nvGrpSpPr>
          <p:cNvPr id="25" name="object 35">
            <a:extLst>
              <a:ext uri="{FF2B5EF4-FFF2-40B4-BE49-F238E27FC236}">
                <a16:creationId xmlns:a16="http://schemas.microsoft.com/office/drawing/2014/main" id="{838C96E9-63B8-7EC1-C311-7B3FBE933BAA}"/>
              </a:ext>
            </a:extLst>
          </p:cNvPr>
          <p:cNvGrpSpPr/>
          <p:nvPr/>
        </p:nvGrpSpPr>
        <p:grpSpPr>
          <a:xfrm>
            <a:off x="11741150" y="2443452"/>
            <a:ext cx="6248400" cy="6592598"/>
            <a:chOff x="10389994" y="4859717"/>
            <a:chExt cx="2430366" cy="3408125"/>
          </a:xfrm>
        </p:grpSpPr>
        <p:pic>
          <p:nvPicPr>
            <p:cNvPr id="26" name="object 36">
              <a:extLst>
                <a:ext uri="{FF2B5EF4-FFF2-40B4-BE49-F238E27FC236}">
                  <a16:creationId xmlns:a16="http://schemas.microsoft.com/office/drawing/2014/main" id="{57595A46-A271-58C2-DB11-B80F0FCD9BA5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389994" y="6491852"/>
              <a:ext cx="2430366" cy="1775990"/>
            </a:xfrm>
            <a:prstGeom prst="rect">
              <a:avLst/>
            </a:prstGeom>
          </p:spPr>
        </p:pic>
        <p:pic>
          <p:nvPicPr>
            <p:cNvPr id="28" name="object 38">
              <a:extLst>
                <a:ext uri="{FF2B5EF4-FFF2-40B4-BE49-F238E27FC236}">
                  <a16:creationId xmlns:a16="http://schemas.microsoft.com/office/drawing/2014/main" id="{55289CD5-4AB9-4ACD-3BC6-5374ED4099C0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389994" y="4859717"/>
              <a:ext cx="2430366" cy="14669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865444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object 11"/>
          <p:cNvGrpSpPr/>
          <p:nvPr/>
        </p:nvGrpSpPr>
        <p:grpSpPr>
          <a:xfrm>
            <a:off x="-9359" y="9760438"/>
            <a:ext cx="595630" cy="535940"/>
            <a:chOff x="-9359" y="9760438"/>
            <a:chExt cx="595630" cy="535940"/>
          </a:xfrm>
        </p:grpSpPr>
        <p:sp>
          <p:nvSpPr>
            <p:cNvPr id="12" name="object 12"/>
            <p:cNvSpPr/>
            <p:nvPr/>
          </p:nvSpPr>
          <p:spPr>
            <a:xfrm>
              <a:off x="0" y="9769798"/>
              <a:ext cx="576580" cy="517525"/>
            </a:xfrm>
            <a:custGeom>
              <a:avLst/>
              <a:gdLst/>
              <a:ahLst/>
              <a:cxnLst/>
              <a:rect l="l" t="t" r="r" b="b"/>
              <a:pathLst>
                <a:path w="576580" h="517525">
                  <a:moveTo>
                    <a:pt x="0" y="0"/>
                  </a:moveTo>
                  <a:lnTo>
                    <a:pt x="0" y="517199"/>
                  </a:lnTo>
                  <a:lnTo>
                    <a:pt x="576456" y="517199"/>
                  </a:lnTo>
                  <a:lnTo>
                    <a:pt x="567352" y="463557"/>
                  </a:lnTo>
                  <a:lnTo>
                    <a:pt x="551512" y="404517"/>
                  </a:lnTo>
                  <a:lnTo>
                    <a:pt x="529912" y="346920"/>
                  </a:lnTo>
                  <a:lnTo>
                    <a:pt x="501834" y="292921"/>
                  </a:lnTo>
                  <a:lnTo>
                    <a:pt x="468713" y="241078"/>
                  </a:lnTo>
                  <a:lnTo>
                    <a:pt x="429835" y="193557"/>
                  </a:lnTo>
                  <a:lnTo>
                    <a:pt x="386636" y="150358"/>
                  </a:lnTo>
                  <a:lnTo>
                    <a:pt x="339115" y="111480"/>
                  </a:lnTo>
                  <a:lnTo>
                    <a:pt x="287997" y="78359"/>
                  </a:lnTo>
                  <a:lnTo>
                    <a:pt x="233278" y="50281"/>
                  </a:lnTo>
                  <a:lnTo>
                    <a:pt x="175676" y="28681"/>
                  </a:lnTo>
                  <a:lnTo>
                    <a:pt x="116636" y="12841"/>
                  </a:lnTo>
                  <a:lnTo>
                    <a:pt x="56157" y="27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95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0" y="9769798"/>
              <a:ext cx="576580" cy="517525"/>
            </a:xfrm>
            <a:custGeom>
              <a:avLst/>
              <a:gdLst/>
              <a:ahLst/>
              <a:cxnLst/>
              <a:rect l="l" t="t" r="r" b="b"/>
              <a:pathLst>
                <a:path w="576580" h="517525">
                  <a:moveTo>
                    <a:pt x="0" y="0"/>
                  </a:moveTo>
                  <a:lnTo>
                    <a:pt x="56157" y="2760"/>
                  </a:lnTo>
                  <a:lnTo>
                    <a:pt x="116636" y="12841"/>
                  </a:lnTo>
                  <a:lnTo>
                    <a:pt x="175676" y="28681"/>
                  </a:lnTo>
                  <a:lnTo>
                    <a:pt x="233278" y="50281"/>
                  </a:lnTo>
                  <a:lnTo>
                    <a:pt x="287997" y="78359"/>
                  </a:lnTo>
                  <a:lnTo>
                    <a:pt x="339115" y="111480"/>
                  </a:lnTo>
                  <a:lnTo>
                    <a:pt x="386636" y="150358"/>
                  </a:lnTo>
                  <a:lnTo>
                    <a:pt x="429835" y="193557"/>
                  </a:lnTo>
                  <a:lnTo>
                    <a:pt x="468713" y="241078"/>
                  </a:lnTo>
                  <a:lnTo>
                    <a:pt x="501834" y="292921"/>
                  </a:lnTo>
                  <a:lnTo>
                    <a:pt x="529912" y="346920"/>
                  </a:lnTo>
                  <a:lnTo>
                    <a:pt x="551512" y="404517"/>
                  </a:lnTo>
                  <a:lnTo>
                    <a:pt x="567352" y="463557"/>
                  </a:lnTo>
                  <a:lnTo>
                    <a:pt x="573112" y="493799"/>
                  </a:lnTo>
                  <a:lnTo>
                    <a:pt x="576456" y="517199"/>
                  </a:lnTo>
                </a:path>
              </a:pathLst>
            </a:custGeom>
            <a:ln w="18719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328317" y="742289"/>
            <a:ext cx="671195" cy="669290"/>
            <a:chOff x="328317" y="742289"/>
            <a:chExt cx="671195" cy="669290"/>
          </a:xfrm>
        </p:grpSpPr>
        <p:sp>
          <p:nvSpPr>
            <p:cNvPr id="15" name="object 15"/>
            <p:cNvSpPr/>
            <p:nvPr/>
          </p:nvSpPr>
          <p:spPr>
            <a:xfrm>
              <a:off x="337676" y="751675"/>
              <a:ext cx="652780" cy="650240"/>
            </a:xfrm>
            <a:custGeom>
              <a:avLst/>
              <a:gdLst/>
              <a:ahLst/>
              <a:cxnLst/>
              <a:rect l="l" t="t" r="r" b="b"/>
              <a:pathLst>
                <a:path w="652780" h="650240">
                  <a:moveTo>
                    <a:pt x="326101" y="0"/>
                  </a:moveTo>
                  <a:lnTo>
                    <a:pt x="322189" y="44056"/>
                  </a:lnTo>
                  <a:lnTo>
                    <a:pt x="310940" y="87383"/>
                  </a:lnTo>
                  <a:lnTo>
                    <a:pt x="293084" y="129250"/>
                  </a:lnTo>
                  <a:lnTo>
                    <a:pt x="269352" y="168925"/>
                  </a:lnTo>
                  <a:lnTo>
                    <a:pt x="240472" y="205680"/>
                  </a:lnTo>
                  <a:lnTo>
                    <a:pt x="207176" y="238783"/>
                  </a:lnTo>
                  <a:lnTo>
                    <a:pt x="170193" y="267506"/>
                  </a:lnTo>
                  <a:lnTo>
                    <a:pt x="130254" y="291116"/>
                  </a:lnTo>
                  <a:lnTo>
                    <a:pt x="88089" y="308885"/>
                  </a:lnTo>
                  <a:lnTo>
                    <a:pt x="44427" y="320082"/>
                  </a:lnTo>
                  <a:lnTo>
                    <a:pt x="0" y="323977"/>
                  </a:lnTo>
                  <a:lnTo>
                    <a:pt x="44427" y="327905"/>
                  </a:lnTo>
                  <a:lnTo>
                    <a:pt x="88089" y="339198"/>
                  </a:lnTo>
                  <a:lnTo>
                    <a:pt x="130254" y="357116"/>
                  </a:lnTo>
                  <a:lnTo>
                    <a:pt x="170193" y="380917"/>
                  </a:lnTo>
                  <a:lnTo>
                    <a:pt x="207176" y="409863"/>
                  </a:lnTo>
                  <a:lnTo>
                    <a:pt x="240472" y="443213"/>
                  </a:lnTo>
                  <a:lnTo>
                    <a:pt x="269352" y="480227"/>
                  </a:lnTo>
                  <a:lnTo>
                    <a:pt x="293084" y="520165"/>
                  </a:lnTo>
                  <a:lnTo>
                    <a:pt x="310940" y="562288"/>
                  </a:lnTo>
                  <a:lnTo>
                    <a:pt x="322189" y="605854"/>
                  </a:lnTo>
                  <a:lnTo>
                    <a:pt x="326101" y="650125"/>
                  </a:lnTo>
                  <a:lnTo>
                    <a:pt x="329997" y="605854"/>
                  </a:lnTo>
                  <a:lnTo>
                    <a:pt x="341204" y="562288"/>
                  </a:lnTo>
                  <a:lnTo>
                    <a:pt x="359001" y="520165"/>
                  </a:lnTo>
                  <a:lnTo>
                    <a:pt x="382669" y="480227"/>
                  </a:lnTo>
                  <a:lnTo>
                    <a:pt x="411487" y="443213"/>
                  </a:lnTo>
                  <a:lnTo>
                    <a:pt x="444735" y="409863"/>
                  </a:lnTo>
                  <a:lnTo>
                    <a:pt x="481692" y="380917"/>
                  </a:lnTo>
                  <a:lnTo>
                    <a:pt x="521638" y="357116"/>
                  </a:lnTo>
                  <a:lnTo>
                    <a:pt x="563852" y="339198"/>
                  </a:lnTo>
                  <a:lnTo>
                    <a:pt x="607614" y="327905"/>
                  </a:lnTo>
                  <a:lnTo>
                    <a:pt x="652204" y="323977"/>
                  </a:lnTo>
                  <a:lnTo>
                    <a:pt x="607614" y="320082"/>
                  </a:lnTo>
                  <a:lnTo>
                    <a:pt x="563852" y="308885"/>
                  </a:lnTo>
                  <a:lnTo>
                    <a:pt x="521638" y="291116"/>
                  </a:lnTo>
                  <a:lnTo>
                    <a:pt x="481692" y="267506"/>
                  </a:lnTo>
                  <a:lnTo>
                    <a:pt x="444735" y="238783"/>
                  </a:lnTo>
                  <a:lnTo>
                    <a:pt x="411487" y="205680"/>
                  </a:lnTo>
                  <a:lnTo>
                    <a:pt x="382669" y="168925"/>
                  </a:lnTo>
                  <a:lnTo>
                    <a:pt x="359001" y="129250"/>
                  </a:lnTo>
                  <a:lnTo>
                    <a:pt x="341204" y="87383"/>
                  </a:lnTo>
                  <a:lnTo>
                    <a:pt x="329997" y="44056"/>
                  </a:lnTo>
                  <a:lnTo>
                    <a:pt x="326101" y="0"/>
                  </a:lnTo>
                  <a:close/>
                </a:path>
              </a:pathLst>
            </a:custGeom>
            <a:solidFill>
              <a:srgbClr val="36D6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37676" y="751648"/>
              <a:ext cx="652780" cy="650240"/>
            </a:xfrm>
            <a:custGeom>
              <a:avLst/>
              <a:gdLst/>
              <a:ahLst/>
              <a:cxnLst/>
              <a:rect l="l" t="t" r="r" b="b"/>
              <a:pathLst>
                <a:path w="652780" h="650240">
                  <a:moveTo>
                    <a:pt x="0" y="323983"/>
                  </a:moveTo>
                  <a:lnTo>
                    <a:pt x="44427" y="320088"/>
                  </a:lnTo>
                  <a:lnTo>
                    <a:pt x="88089" y="308891"/>
                  </a:lnTo>
                  <a:lnTo>
                    <a:pt x="130254" y="291121"/>
                  </a:lnTo>
                  <a:lnTo>
                    <a:pt x="170193" y="267510"/>
                  </a:lnTo>
                  <a:lnTo>
                    <a:pt x="207176" y="238786"/>
                  </a:lnTo>
                  <a:lnTo>
                    <a:pt x="240472" y="205682"/>
                  </a:lnTo>
                  <a:lnTo>
                    <a:pt x="269352" y="168926"/>
                  </a:lnTo>
                  <a:lnTo>
                    <a:pt x="293085" y="129249"/>
                  </a:lnTo>
                  <a:lnTo>
                    <a:pt x="310941" y="87383"/>
                  </a:lnTo>
                  <a:lnTo>
                    <a:pt x="322190" y="44056"/>
                  </a:lnTo>
                  <a:lnTo>
                    <a:pt x="326102" y="0"/>
                  </a:lnTo>
                  <a:lnTo>
                    <a:pt x="329997" y="44056"/>
                  </a:lnTo>
                  <a:lnTo>
                    <a:pt x="341204" y="87383"/>
                  </a:lnTo>
                  <a:lnTo>
                    <a:pt x="359002" y="129249"/>
                  </a:lnTo>
                  <a:lnTo>
                    <a:pt x="382670" y="168926"/>
                  </a:lnTo>
                  <a:lnTo>
                    <a:pt x="411488" y="205682"/>
                  </a:lnTo>
                  <a:lnTo>
                    <a:pt x="444735" y="238786"/>
                  </a:lnTo>
                  <a:lnTo>
                    <a:pt x="481692" y="267510"/>
                  </a:lnTo>
                  <a:lnTo>
                    <a:pt x="521638" y="291121"/>
                  </a:lnTo>
                  <a:lnTo>
                    <a:pt x="563852" y="308891"/>
                  </a:lnTo>
                  <a:lnTo>
                    <a:pt x="607614" y="320088"/>
                  </a:lnTo>
                  <a:lnTo>
                    <a:pt x="652204" y="323983"/>
                  </a:lnTo>
                  <a:lnTo>
                    <a:pt x="607614" y="327912"/>
                  </a:lnTo>
                  <a:lnTo>
                    <a:pt x="563852" y="339204"/>
                  </a:lnTo>
                  <a:lnTo>
                    <a:pt x="521638" y="357120"/>
                  </a:lnTo>
                  <a:lnTo>
                    <a:pt x="481692" y="380919"/>
                  </a:lnTo>
                  <a:lnTo>
                    <a:pt x="444735" y="409863"/>
                  </a:lnTo>
                  <a:lnTo>
                    <a:pt x="411488" y="443210"/>
                  </a:lnTo>
                  <a:lnTo>
                    <a:pt x="382670" y="480222"/>
                  </a:lnTo>
                  <a:lnTo>
                    <a:pt x="359002" y="520158"/>
                  </a:lnTo>
                  <a:lnTo>
                    <a:pt x="341204" y="562279"/>
                  </a:lnTo>
                  <a:lnTo>
                    <a:pt x="329997" y="605844"/>
                  </a:lnTo>
                  <a:lnTo>
                    <a:pt x="326102" y="650113"/>
                  </a:lnTo>
                  <a:lnTo>
                    <a:pt x="322190" y="605844"/>
                  </a:lnTo>
                  <a:lnTo>
                    <a:pt x="310941" y="562279"/>
                  </a:lnTo>
                  <a:lnTo>
                    <a:pt x="293085" y="520158"/>
                  </a:lnTo>
                  <a:lnTo>
                    <a:pt x="269352" y="480222"/>
                  </a:lnTo>
                  <a:lnTo>
                    <a:pt x="240472" y="443210"/>
                  </a:lnTo>
                  <a:lnTo>
                    <a:pt x="207176" y="409863"/>
                  </a:lnTo>
                  <a:lnTo>
                    <a:pt x="170193" y="380919"/>
                  </a:lnTo>
                  <a:lnTo>
                    <a:pt x="130254" y="357120"/>
                  </a:lnTo>
                  <a:lnTo>
                    <a:pt x="88089" y="339204"/>
                  </a:lnTo>
                  <a:lnTo>
                    <a:pt x="44427" y="327912"/>
                  </a:lnTo>
                  <a:lnTo>
                    <a:pt x="0" y="323983"/>
                  </a:lnTo>
                  <a:close/>
                </a:path>
              </a:pathLst>
            </a:custGeom>
            <a:ln w="18717">
              <a:solidFill>
                <a:srgbClr val="36D6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142935" y="2162736"/>
            <a:ext cx="5131953" cy="8096531"/>
          </a:xfrm>
          <a:prstGeom prst="rect">
            <a:avLst/>
          </a:prstGeom>
        </p:spPr>
      </p:pic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1758950" y="761182"/>
            <a:ext cx="9792336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dirty="0"/>
              <a:t>Continuous Improvement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1758950" y="1970665"/>
            <a:ext cx="10993290" cy="1169551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6485255" algn="l"/>
              </a:tabLst>
            </a:pPr>
            <a:r>
              <a:rPr sz="2500" spc="-60" dirty="0">
                <a:latin typeface="Tahoma"/>
                <a:cs typeface="Tahoma"/>
              </a:rPr>
              <a:t>Embracing</a:t>
            </a:r>
            <a:r>
              <a:rPr sz="2500" spc="-235" dirty="0">
                <a:latin typeface="Tahoma"/>
                <a:cs typeface="Tahoma"/>
              </a:rPr>
              <a:t> </a:t>
            </a:r>
            <a:r>
              <a:rPr sz="2500" spc="-60" dirty="0">
                <a:latin typeface="Tahoma"/>
                <a:cs typeface="Tahoma"/>
              </a:rPr>
              <a:t>a</a:t>
            </a:r>
            <a:r>
              <a:rPr sz="2500" spc="-235" dirty="0">
                <a:latin typeface="Tahoma"/>
                <a:cs typeface="Tahoma"/>
              </a:rPr>
              <a:t> </a:t>
            </a:r>
            <a:r>
              <a:rPr sz="2500" spc="-40" dirty="0">
                <a:latin typeface="Tahoma"/>
                <a:cs typeface="Tahoma"/>
              </a:rPr>
              <a:t>culture</a:t>
            </a:r>
            <a:r>
              <a:rPr sz="2500" spc="-229" dirty="0">
                <a:latin typeface="Tahoma"/>
                <a:cs typeface="Tahoma"/>
              </a:rPr>
              <a:t> </a:t>
            </a:r>
            <a:r>
              <a:rPr sz="2500" spc="-25" dirty="0">
                <a:latin typeface="Tahoma"/>
                <a:cs typeface="Tahoma"/>
              </a:rPr>
              <a:t>of</a:t>
            </a:r>
            <a:r>
              <a:rPr lang="en-IN" sz="2500" spc="-25" dirty="0">
                <a:latin typeface="Tahoma"/>
                <a:cs typeface="Tahoma"/>
              </a:rPr>
              <a:t> </a:t>
            </a:r>
            <a:r>
              <a:rPr lang="en-IN" sz="2500" b="1" spc="-25" dirty="0">
                <a:latin typeface="Tahoma"/>
                <a:cs typeface="Tahoma"/>
              </a:rPr>
              <a:t>continuous improvement </a:t>
            </a:r>
            <a:r>
              <a:rPr sz="2500" spc="-25" dirty="0">
                <a:latin typeface="Tahoma"/>
                <a:cs typeface="Tahoma"/>
              </a:rPr>
              <a:t>is</a:t>
            </a:r>
            <a:r>
              <a:rPr lang="en-IN" sz="2500" spc="-25" dirty="0">
                <a:latin typeface="Tahoma"/>
                <a:cs typeface="Tahoma"/>
              </a:rPr>
              <a:t> </a:t>
            </a:r>
            <a:r>
              <a:rPr sz="2500" spc="-45" dirty="0">
                <a:latin typeface="Tahoma"/>
                <a:cs typeface="Tahoma"/>
              </a:rPr>
              <a:t>essential</a:t>
            </a:r>
            <a:r>
              <a:rPr sz="2500" spc="-245" dirty="0">
                <a:latin typeface="Tahoma"/>
                <a:cs typeface="Tahoma"/>
              </a:rPr>
              <a:t> </a:t>
            </a:r>
            <a:r>
              <a:rPr sz="2500" spc="-10" dirty="0">
                <a:latin typeface="Tahoma"/>
                <a:cs typeface="Tahoma"/>
              </a:rPr>
              <a:t>in</a:t>
            </a:r>
            <a:r>
              <a:rPr sz="2500" spc="-240" dirty="0">
                <a:latin typeface="Tahoma"/>
                <a:cs typeface="Tahoma"/>
              </a:rPr>
              <a:t> </a:t>
            </a:r>
            <a:r>
              <a:rPr sz="2500" spc="-70" dirty="0">
                <a:latin typeface="Tahoma"/>
                <a:cs typeface="Tahoma"/>
              </a:rPr>
              <a:t>Agile</a:t>
            </a:r>
            <a:r>
              <a:rPr sz="2500" spc="-245" dirty="0">
                <a:latin typeface="Tahoma"/>
                <a:cs typeface="Tahoma"/>
              </a:rPr>
              <a:t> </a:t>
            </a:r>
            <a:r>
              <a:rPr sz="2500" spc="-65" dirty="0">
                <a:latin typeface="Tahoma"/>
                <a:cs typeface="Tahoma"/>
              </a:rPr>
              <a:t>Scrum.</a:t>
            </a:r>
            <a:r>
              <a:rPr sz="2500" spc="-240" dirty="0">
                <a:latin typeface="Tahoma"/>
                <a:cs typeface="Tahoma"/>
              </a:rPr>
              <a:t> </a:t>
            </a:r>
            <a:r>
              <a:rPr sz="2500" spc="-10" dirty="0">
                <a:latin typeface="Tahoma"/>
                <a:cs typeface="Tahoma"/>
              </a:rPr>
              <a:t>Encouraging</a:t>
            </a:r>
            <a:r>
              <a:rPr lang="en-IN" sz="2500" spc="-10" dirty="0">
                <a:latin typeface="Tahoma"/>
                <a:cs typeface="Tahoma"/>
              </a:rPr>
              <a:t> </a:t>
            </a:r>
            <a:r>
              <a:rPr lang="en-IN" sz="2500" b="1" spc="-10" dirty="0">
                <a:latin typeface="Tahoma"/>
                <a:cs typeface="Tahoma"/>
              </a:rPr>
              <a:t>feedback loops </a:t>
            </a:r>
            <a:r>
              <a:rPr sz="2500" spc="-40" dirty="0">
                <a:latin typeface="Tahoma"/>
                <a:cs typeface="Tahoma"/>
              </a:rPr>
              <a:t>and</a:t>
            </a:r>
            <a:r>
              <a:rPr lang="en-IN" sz="2500" spc="-40" dirty="0">
                <a:latin typeface="Tahoma"/>
                <a:cs typeface="Tahoma"/>
              </a:rPr>
              <a:t> </a:t>
            </a:r>
            <a:r>
              <a:rPr sz="2500" spc="-10" dirty="0">
                <a:latin typeface="Tahoma"/>
                <a:cs typeface="Tahoma"/>
              </a:rPr>
              <a:t>implementing</a:t>
            </a:r>
            <a:r>
              <a:rPr lang="en-IN" sz="2500" spc="-10" dirty="0">
                <a:latin typeface="Tahoma"/>
                <a:cs typeface="Tahoma"/>
              </a:rPr>
              <a:t> </a:t>
            </a:r>
            <a:r>
              <a:rPr lang="en-IN" sz="2500" b="1" spc="-10" dirty="0">
                <a:latin typeface="Tahoma"/>
                <a:cs typeface="Tahoma"/>
              </a:rPr>
              <a:t>retrospective</a:t>
            </a:r>
            <a:r>
              <a:rPr lang="en-IN" sz="2500" spc="-10" dirty="0">
                <a:latin typeface="Tahoma"/>
                <a:cs typeface="Tahoma"/>
              </a:rPr>
              <a:t> </a:t>
            </a:r>
            <a:r>
              <a:rPr sz="2500" spc="-10" dirty="0">
                <a:latin typeface="Tahoma"/>
                <a:cs typeface="Tahoma"/>
              </a:rPr>
              <a:t>practices</a:t>
            </a:r>
            <a:r>
              <a:rPr lang="en-IN" sz="2500" spc="-10" dirty="0">
                <a:latin typeface="Tahoma"/>
                <a:cs typeface="Tahoma"/>
              </a:rPr>
              <a:t> </a:t>
            </a:r>
            <a:r>
              <a:rPr sz="2500" spc="-50" dirty="0">
                <a:latin typeface="Tahoma"/>
                <a:cs typeface="Tahoma"/>
              </a:rPr>
              <a:t>enables</a:t>
            </a:r>
            <a:r>
              <a:rPr sz="2500" spc="-240" dirty="0">
                <a:latin typeface="Tahoma"/>
                <a:cs typeface="Tahoma"/>
              </a:rPr>
              <a:t> </a:t>
            </a:r>
            <a:r>
              <a:rPr sz="2500" spc="-70" dirty="0">
                <a:latin typeface="Tahoma"/>
                <a:cs typeface="Tahoma"/>
              </a:rPr>
              <a:t>teams</a:t>
            </a:r>
            <a:r>
              <a:rPr sz="2500" spc="-235" dirty="0">
                <a:latin typeface="Tahoma"/>
                <a:cs typeface="Tahoma"/>
              </a:rPr>
              <a:t> </a:t>
            </a:r>
            <a:r>
              <a:rPr sz="2500" spc="-35" dirty="0">
                <a:latin typeface="Tahoma"/>
                <a:cs typeface="Tahoma"/>
              </a:rPr>
              <a:t>to</a:t>
            </a:r>
            <a:r>
              <a:rPr sz="2500" spc="-240" dirty="0">
                <a:latin typeface="Tahoma"/>
                <a:cs typeface="Tahoma"/>
              </a:rPr>
              <a:t> </a:t>
            </a:r>
            <a:r>
              <a:rPr sz="2500" spc="-45" dirty="0">
                <a:latin typeface="Tahoma"/>
                <a:cs typeface="Tahoma"/>
              </a:rPr>
              <a:t>identify</a:t>
            </a:r>
            <a:r>
              <a:rPr sz="2500" spc="-235" dirty="0">
                <a:latin typeface="Tahoma"/>
                <a:cs typeface="Tahoma"/>
              </a:rPr>
              <a:t> </a:t>
            </a:r>
            <a:r>
              <a:rPr sz="2500" spc="-85" dirty="0">
                <a:latin typeface="Tahoma"/>
                <a:cs typeface="Tahoma"/>
              </a:rPr>
              <a:t>areas</a:t>
            </a:r>
            <a:r>
              <a:rPr sz="2500" spc="-235" dirty="0">
                <a:latin typeface="Tahoma"/>
                <a:cs typeface="Tahoma"/>
              </a:rPr>
              <a:t> </a:t>
            </a:r>
            <a:r>
              <a:rPr sz="2500" spc="-70" dirty="0">
                <a:latin typeface="Tahoma"/>
                <a:cs typeface="Tahoma"/>
              </a:rPr>
              <a:t>for</a:t>
            </a:r>
            <a:r>
              <a:rPr sz="2500" spc="-240" dirty="0">
                <a:latin typeface="Tahoma"/>
                <a:cs typeface="Tahoma"/>
              </a:rPr>
              <a:t> </a:t>
            </a:r>
            <a:r>
              <a:rPr sz="2500" spc="-30" dirty="0">
                <a:latin typeface="Tahoma"/>
                <a:cs typeface="Tahoma"/>
              </a:rPr>
              <a:t>enhancement </a:t>
            </a:r>
            <a:r>
              <a:rPr sz="2500" spc="-40" dirty="0">
                <a:latin typeface="Tahoma"/>
                <a:cs typeface="Tahoma"/>
              </a:rPr>
              <a:t>and</a:t>
            </a:r>
            <a:r>
              <a:rPr sz="2500" spc="-265" dirty="0">
                <a:latin typeface="Tahoma"/>
                <a:cs typeface="Tahoma"/>
              </a:rPr>
              <a:t> </a:t>
            </a:r>
            <a:r>
              <a:rPr sz="2500" spc="-20" dirty="0">
                <a:latin typeface="Tahoma"/>
                <a:cs typeface="Tahoma"/>
              </a:rPr>
              <a:t>drive</a:t>
            </a:r>
            <a:r>
              <a:rPr lang="en-IN" sz="2500" spc="-20" dirty="0">
                <a:latin typeface="Tahoma"/>
                <a:cs typeface="Tahoma"/>
              </a:rPr>
              <a:t> </a:t>
            </a:r>
            <a:r>
              <a:rPr lang="en-IN" sz="2500" b="1" spc="-20" dirty="0">
                <a:latin typeface="Tahoma"/>
                <a:cs typeface="Tahoma"/>
              </a:rPr>
              <a:t>innovation</a:t>
            </a:r>
            <a:r>
              <a:rPr sz="2500" spc="-50" dirty="0">
                <a:latin typeface="Tahoma"/>
                <a:cs typeface="Tahoma"/>
              </a:rPr>
              <a:t>.</a:t>
            </a:r>
            <a:endParaRPr sz="2500" dirty="0">
              <a:latin typeface="Tahoma"/>
              <a:cs typeface="Tahoma"/>
            </a:endParaRPr>
          </a:p>
        </p:txBody>
      </p:sp>
      <p:sp>
        <p:nvSpPr>
          <p:cNvPr id="2" name="object 3">
            <a:extLst>
              <a:ext uri="{FF2B5EF4-FFF2-40B4-BE49-F238E27FC236}">
                <a16:creationId xmlns:a16="http://schemas.microsoft.com/office/drawing/2014/main" id="{ED6D6034-980A-03A3-8261-7C581073260C}"/>
              </a:ext>
            </a:extLst>
          </p:cNvPr>
          <p:cNvSpPr txBox="1">
            <a:spLocks/>
          </p:cNvSpPr>
          <p:nvPr/>
        </p:nvSpPr>
        <p:spPr>
          <a:xfrm>
            <a:off x="1948583" y="5195624"/>
            <a:ext cx="4831080" cy="5437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2000" b="1" i="0">
                <a:solidFill>
                  <a:srgbClr val="36D636"/>
                </a:solidFill>
                <a:latin typeface="Arial"/>
                <a:ea typeface="+mj-ea"/>
                <a:cs typeface="Arial"/>
              </a:defRPr>
            </a:lvl1pPr>
          </a:lstStyle>
          <a:p>
            <a:pPr marL="38100">
              <a:spcBef>
                <a:spcPts val="1520"/>
              </a:spcBef>
            </a:pPr>
            <a:r>
              <a:rPr lang="en-IN" sz="3450" spc="-70" dirty="0">
                <a:solidFill>
                  <a:srgbClr val="5F7BAE"/>
                </a:solidFill>
                <a:latin typeface="Arial MT"/>
                <a:ea typeface="+mn-ea"/>
              </a:rPr>
              <a:t>Sprint retrospective</a:t>
            </a:r>
          </a:p>
        </p:txBody>
      </p:sp>
      <p:sp>
        <p:nvSpPr>
          <p:cNvPr id="4" name="object 5">
            <a:extLst>
              <a:ext uri="{FF2B5EF4-FFF2-40B4-BE49-F238E27FC236}">
                <a16:creationId xmlns:a16="http://schemas.microsoft.com/office/drawing/2014/main" id="{98AB677F-110D-5AE0-6730-9BAC78EE8001}"/>
              </a:ext>
            </a:extLst>
          </p:cNvPr>
          <p:cNvSpPr txBox="1"/>
          <p:nvPr/>
        </p:nvSpPr>
        <p:spPr>
          <a:xfrm>
            <a:off x="1948582" y="5768610"/>
            <a:ext cx="5068167" cy="3679212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64160" indent="-238760">
              <a:spcBef>
                <a:spcPts val="355"/>
              </a:spcBef>
              <a:buClr>
                <a:srgbClr val="5F7BAE"/>
              </a:buClr>
              <a:buSzPct val="148717"/>
              <a:buFontTx/>
              <a:buChar char="•"/>
              <a:tabLst>
                <a:tab pos="264160" algn="l"/>
              </a:tabLst>
            </a:pPr>
            <a:r>
              <a:rPr lang="en-US" sz="2200" kern="0" dirty="0">
                <a:latin typeface="Arial MT"/>
                <a:cs typeface="Arial MT"/>
              </a:rPr>
              <a:t>Periodically take a look at what is and is not </a:t>
            </a:r>
            <a:r>
              <a:rPr lang="en-IN" sz="2200" kern="0" dirty="0">
                <a:latin typeface="Arial MT"/>
                <a:cs typeface="Arial MT"/>
              </a:rPr>
              <a:t>working</a:t>
            </a:r>
          </a:p>
          <a:p>
            <a:pPr marL="264160" indent="-238760">
              <a:lnSpc>
                <a:spcPct val="100000"/>
              </a:lnSpc>
              <a:spcBef>
                <a:spcPts val="355"/>
              </a:spcBef>
              <a:buClr>
                <a:srgbClr val="5F7BAE"/>
              </a:buClr>
              <a:buSzPct val="148717"/>
              <a:buChar char="•"/>
              <a:tabLst>
                <a:tab pos="264160" algn="l"/>
              </a:tabLst>
            </a:pPr>
            <a:r>
              <a:rPr sz="2200" kern="0" dirty="0">
                <a:latin typeface="Arial MT"/>
                <a:cs typeface="Arial MT"/>
              </a:rPr>
              <a:t>Typically around 30 minutes</a:t>
            </a:r>
          </a:p>
          <a:p>
            <a:pPr marL="264160" indent="-238760">
              <a:lnSpc>
                <a:spcPct val="100000"/>
              </a:lnSpc>
              <a:spcBef>
                <a:spcPts val="305"/>
              </a:spcBef>
              <a:buClr>
                <a:srgbClr val="5F7BAE"/>
              </a:buClr>
              <a:buSzPct val="148717"/>
              <a:buChar char="•"/>
              <a:tabLst>
                <a:tab pos="264160" algn="l"/>
              </a:tabLst>
            </a:pPr>
            <a:r>
              <a:rPr sz="2200" kern="0" dirty="0">
                <a:latin typeface="Arial MT"/>
                <a:cs typeface="Arial MT"/>
              </a:rPr>
              <a:t>Done after every sprint</a:t>
            </a:r>
          </a:p>
          <a:p>
            <a:pPr marL="264160" indent="-238760">
              <a:lnSpc>
                <a:spcPct val="100000"/>
              </a:lnSpc>
              <a:spcBef>
                <a:spcPts val="355"/>
              </a:spcBef>
              <a:buClr>
                <a:srgbClr val="5F7BAE"/>
              </a:buClr>
              <a:buSzPct val="148717"/>
              <a:buChar char="•"/>
              <a:tabLst>
                <a:tab pos="264160" algn="l"/>
              </a:tabLst>
            </a:pPr>
            <a:r>
              <a:rPr sz="2200" kern="0" dirty="0">
                <a:latin typeface="Arial MT"/>
                <a:cs typeface="Arial MT"/>
              </a:rPr>
              <a:t>Whole team participates</a:t>
            </a:r>
          </a:p>
          <a:p>
            <a:pPr marL="449580" lvl="1" indent="-239395">
              <a:lnSpc>
                <a:spcPct val="100000"/>
              </a:lnSpc>
              <a:spcBef>
                <a:spcPts val="395"/>
              </a:spcBef>
              <a:buSzPct val="150000"/>
              <a:buChar char="•"/>
              <a:tabLst>
                <a:tab pos="449580" algn="l"/>
              </a:tabLst>
            </a:pPr>
            <a:r>
              <a:rPr sz="2200" kern="0" dirty="0">
                <a:latin typeface="Arial MT"/>
                <a:cs typeface="Arial MT"/>
              </a:rPr>
              <a:t>ScrumMaster</a:t>
            </a:r>
          </a:p>
          <a:p>
            <a:pPr marL="449580" lvl="1" indent="-239395">
              <a:lnSpc>
                <a:spcPct val="100000"/>
              </a:lnSpc>
              <a:spcBef>
                <a:spcPts val="440"/>
              </a:spcBef>
              <a:buSzPct val="150000"/>
              <a:buChar char="•"/>
              <a:tabLst>
                <a:tab pos="449580" algn="l"/>
              </a:tabLst>
            </a:pPr>
            <a:r>
              <a:rPr sz="2200" kern="0" dirty="0">
                <a:latin typeface="Arial MT"/>
                <a:cs typeface="Arial MT"/>
              </a:rPr>
              <a:t>Product owner</a:t>
            </a:r>
          </a:p>
          <a:p>
            <a:pPr marL="449580" lvl="1" indent="-239395">
              <a:lnSpc>
                <a:spcPct val="100000"/>
              </a:lnSpc>
              <a:spcBef>
                <a:spcPts val="385"/>
              </a:spcBef>
              <a:buSzPct val="150000"/>
              <a:buChar char="•"/>
              <a:tabLst>
                <a:tab pos="449580" algn="l"/>
              </a:tabLst>
            </a:pPr>
            <a:r>
              <a:rPr sz="2200" kern="0" dirty="0">
                <a:latin typeface="Arial MT"/>
                <a:cs typeface="Arial MT"/>
              </a:rPr>
              <a:t>Team</a:t>
            </a:r>
          </a:p>
          <a:p>
            <a:pPr marL="449580" lvl="1" indent="-239395">
              <a:lnSpc>
                <a:spcPct val="100000"/>
              </a:lnSpc>
              <a:spcBef>
                <a:spcPts val="390"/>
              </a:spcBef>
              <a:buSzPct val="150000"/>
              <a:buChar char="•"/>
              <a:tabLst>
                <a:tab pos="449580" algn="l"/>
              </a:tabLst>
            </a:pPr>
            <a:r>
              <a:rPr sz="2200" kern="0" dirty="0">
                <a:latin typeface="Arial MT"/>
                <a:cs typeface="Arial MT"/>
              </a:rPr>
              <a:t>Possibly customers and others</a:t>
            </a: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700" dirty="0">
              <a:latin typeface="Arial MT"/>
              <a:cs typeface="Arial MT"/>
            </a:endParaRPr>
          </a:p>
        </p:txBody>
      </p:sp>
      <p:sp>
        <p:nvSpPr>
          <p:cNvPr id="5" name="object 6">
            <a:extLst>
              <a:ext uri="{FF2B5EF4-FFF2-40B4-BE49-F238E27FC236}">
                <a16:creationId xmlns:a16="http://schemas.microsoft.com/office/drawing/2014/main" id="{7C2DED90-8747-28DE-5F98-98900DE876B2}"/>
              </a:ext>
            </a:extLst>
          </p:cNvPr>
          <p:cNvSpPr/>
          <p:nvPr/>
        </p:nvSpPr>
        <p:spPr>
          <a:xfrm>
            <a:off x="1758950" y="5149850"/>
            <a:ext cx="5474335" cy="4104004"/>
          </a:xfrm>
          <a:custGeom>
            <a:avLst/>
            <a:gdLst/>
            <a:ahLst/>
            <a:cxnLst/>
            <a:rect l="l" t="t" r="r" b="b"/>
            <a:pathLst>
              <a:path w="5474335" h="4104004">
                <a:moveTo>
                  <a:pt x="0" y="4103827"/>
                </a:moveTo>
                <a:lnTo>
                  <a:pt x="5473890" y="4103827"/>
                </a:lnTo>
                <a:lnTo>
                  <a:pt x="5473890" y="0"/>
                </a:lnTo>
                <a:lnTo>
                  <a:pt x="0" y="0"/>
                </a:lnTo>
                <a:lnTo>
                  <a:pt x="0" y="4103827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7">
            <a:extLst>
              <a:ext uri="{FF2B5EF4-FFF2-40B4-BE49-F238E27FC236}">
                <a16:creationId xmlns:a16="http://schemas.microsoft.com/office/drawing/2014/main" id="{80E2296A-B5AF-92F9-1064-7F4500E3B694}"/>
              </a:ext>
            </a:extLst>
          </p:cNvPr>
          <p:cNvGrpSpPr/>
          <p:nvPr/>
        </p:nvGrpSpPr>
        <p:grpSpPr>
          <a:xfrm>
            <a:off x="8180472" y="6602553"/>
            <a:ext cx="3149600" cy="1371599"/>
            <a:chOff x="1231900" y="6896100"/>
            <a:chExt cx="3149600" cy="1371599"/>
          </a:xfrm>
        </p:grpSpPr>
        <p:pic>
          <p:nvPicPr>
            <p:cNvPr id="20" name="object 13">
              <a:extLst>
                <a:ext uri="{FF2B5EF4-FFF2-40B4-BE49-F238E27FC236}">
                  <a16:creationId xmlns:a16="http://schemas.microsoft.com/office/drawing/2014/main" id="{95FE6D21-71B2-5001-D17B-53937E81C6D7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31900" y="6896100"/>
              <a:ext cx="2260600" cy="698499"/>
            </a:xfrm>
            <a:prstGeom prst="rect">
              <a:avLst/>
            </a:prstGeom>
          </p:spPr>
        </p:pic>
        <p:pic>
          <p:nvPicPr>
            <p:cNvPr id="21" name="object 14">
              <a:extLst>
                <a:ext uri="{FF2B5EF4-FFF2-40B4-BE49-F238E27FC236}">
                  <a16:creationId xmlns:a16="http://schemas.microsoft.com/office/drawing/2014/main" id="{D846C4D8-A995-2B66-D03E-F1DE872CF562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16329" y="6960984"/>
              <a:ext cx="2061946" cy="527469"/>
            </a:xfrm>
            <a:prstGeom prst="rect">
              <a:avLst/>
            </a:prstGeom>
          </p:spPr>
        </p:pic>
        <p:sp>
          <p:nvSpPr>
            <p:cNvPr id="22" name="object 15">
              <a:extLst>
                <a:ext uri="{FF2B5EF4-FFF2-40B4-BE49-F238E27FC236}">
                  <a16:creationId xmlns:a16="http://schemas.microsoft.com/office/drawing/2014/main" id="{AB36200C-B784-025C-2185-D362F4810E38}"/>
                </a:ext>
              </a:extLst>
            </p:cNvPr>
            <p:cNvSpPr/>
            <p:nvPr/>
          </p:nvSpPr>
          <p:spPr>
            <a:xfrm>
              <a:off x="1316335" y="6960983"/>
              <a:ext cx="2062480" cy="527685"/>
            </a:xfrm>
            <a:custGeom>
              <a:avLst/>
              <a:gdLst/>
              <a:ahLst/>
              <a:cxnLst/>
              <a:rect l="l" t="t" r="r" b="b"/>
              <a:pathLst>
                <a:path w="2062479" h="527684">
                  <a:moveTo>
                    <a:pt x="0" y="363067"/>
                  </a:moveTo>
                  <a:lnTo>
                    <a:pt x="0" y="164414"/>
                  </a:lnTo>
                  <a:lnTo>
                    <a:pt x="5872" y="120705"/>
                  </a:lnTo>
                  <a:lnTo>
                    <a:pt x="22446" y="81430"/>
                  </a:lnTo>
                  <a:lnTo>
                    <a:pt x="48153" y="48155"/>
                  </a:lnTo>
                  <a:lnTo>
                    <a:pt x="81426" y="22447"/>
                  </a:lnTo>
                  <a:lnTo>
                    <a:pt x="120698" y="5872"/>
                  </a:lnTo>
                  <a:lnTo>
                    <a:pt x="164401" y="0"/>
                  </a:lnTo>
                  <a:lnTo>
                    <a:pt x="1897532" y="0"/>
                  </a:lnTo>
                  <a:lnTo>
                    <a:pt x="1941240" y="5872"/>
                  </a:lnTo>
                  <a:lnTo>
                    <a:pt x="1980516" y="22447"/>
                  </a:lnTo>
                  <a:lnTo>
                    <a:pt x="2013791" y="48155"/>
                  </a:lnTo>
                  <a:lnTo>
                    <a:pt x="2039499" y="81430"/>
                  </a:lnTo>
                  <a:lnTo>
                    <a:pt x="2056073" y="120705"/>
                  </a:lnTo>
                  <a:lnTo>
                    <a:pt x="2061946" y="164414"/>
                  </a:lnTo>
                  <a:lnTo>
                    <a:pt x="2061946" y="363067"/>
                  </a:lnTo>
                  <a:lnTo>
                    <a:pt x="2056073" y="406775"/>
                  </a:lnTo>
                  <a:lnTo>
                    <a:pt x="2039499" y="446047"/>
                  </a:lnTo>
                  <a:lnTo>
                    <a:pt x="2013791" y="479320"/>
                  </a:lnTo>
                  <a:lnTo>
                    <a:pt x="1980516" y="505025"/>
                  </a:lnTo>
                  <a:lnTo>
                    <a:pt x="1941240" y="521597"/>
                  </a:lnTo>
                  <a:lnTo>
                    <a:pt x="1897532" y="527469"/>
                  </a:lnTo>
                  <a:lnTo>
                    <a:pt x="164401" y="527469"/>
                  </a:lnTo>
                  <a:lnTo>
                    <a:pt x="120698" y="521597"/>
                  </a:lnTo>
                  <a:lnTo>
                    <a:pt x="81426" y="505025"/>
                  </a:lnTo>
                  <a:lnTo>
                    <a:pt x="48153" y="479320"/>
                  </a:lnTo>
                  <a:lnTo>
                    <a:pt x="22446" y="446047"/>
                  </a:lnTo>
                  <a:lnTo>
                    <a:pt x="5872" y="406775"/>
                  </a:lnTo>
                  <a:lnTo>
                    <a:pt x="0" y="363067"/>
                  </a:lnTo>
                  <a:close/>
                </a:path>
              </a:pathLst>
            </a:custGeom>
            <a:ln w="13703">
              <a:solidFill>
                <a:srgbClr val="0051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16">
              <a:extLst>
                <a:ext uri="{FF2B5EF4-FFF2-40B4-BE49-F238E27FC236}">
                  <a16:creationId xmlns:a16="http://schemas.microsoft.com/office/drawing/2014/main" id="{751A4046-2CE9-B999-6F3C-EFB5E1F7B06C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133600" y="7556500"/>
              <a:ext cx="2247900" cy="711199"/>
            </a:xfrm>
            <a:prstGeom prst="rect">
              <a:avLst/>
            </a:prstGeom>
          </p:spPr>
        </p:pic>
        <p:pic>
          <p:nvPicPr>
            <p:cNvPr id="25" name="object 17">
              <a:extLst>
                <a:ext uri="{FF2B5EF4-FFF2-40B4-BE49-F238E27FC236}">
                  <a16:creationId xmlns:a16="http://schemas.microsoft.com/office/drawing/2014/main" id="{22DACE0C-2AA9-1B6A-66BE-2D0DEEE1329C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213724" y="7625460"/>
              <a:ext cx="2061946" cy="527469"/>
            </a:xfrm>
            <a:prstGeom prst="rect">
              <a:avLst/>
            </a:prstGeom>
          </p:spPr>
        </p:pic>
        <p:sp>
          <p:nvSpPr>
            <p:cNvPr id="26" name="object 18">
              <a:extLst>
                <a:ext uri="{FF2B5EF4-FFF2-40B4-BE49-F238E27FC236}">
                  <a16:creationId xmlns:a16="http://schemas.microsoft.com/office/drawing/2014/main" id="{99334A2C-207C-B5EB-F950-80968DFE2E72}"/>
                </a:ext>
              </a:extLst>
            </p:cNvPr>
            <p:cNvSpPr/>
            <p:nvPr/>
          </p:nvSpPr>
          <p:spPr>
            <a:xfrm>
              <a:off x="2213725" y="7625462"/>
              <a:ext cx="2062480" cy="527685"/>
            </a:xfrm>
            <a:custGeom>
              <a:avLst/>
              <a:gdLst/>
              <a:ahLst/>
              <a:cxnLst/>
              <a:rect l="l" t="t" r="r" b="b"/>
              <a:pathLst>
                <a:path w="2062479" h="527684">
                  <a:moveTo>
                    <a:pt x="0" y="363067"/>
                  </a:moveTo>
                  <a:lnTo>
                    <a:pt x="0" y="164414"/>
                  </a:lnTo>
                  <a:lnTo>
                    <a:pt x="5872" y="120705"/>
                  </a:lnTo>
                  <a:lnTo>
                    <a:pt x="22446" y="81430"/>
                  </a:lnTo>
                  <a:lnTo>
                    <a:pt x="48153" y="48155"/>
                  </a:lnTo>
                  <a:lnTo>
                    <a:pt x="81426" y="22447"/>
                  </a:lnTo>
                  <a:lnTo>
                    <a:pt x="120698" y="5872"/>
                  </a:lnTo>
                  <a:lnTo>
                    <a:pt x="164401" y="0"/>
                  </a:lnTo>
                  <a:lnTo>
                    <a:pt x="1897532" y="0"/>
                  </a:lnTo>
                  <a:lnTo>
                    <a:pt x="1941240" y="5872"/>
                  </a:lnTo>
                  <a:lnTo>
                    <a:pt x="1980516" y="22447"/>
                  </a:lnTo>
                  <a:lnTo>
                    <a:pt x="2013791" y="48155"/>
                  </a:lnTo>
                  <a:lnTo>
                    <a:pt x="2039499" y="81430"/>
                  </a:lnTo>
                  <a:lnTo>
                    <a:pt x="2056073" y="120705"/>
                  </a:lnTo>
                  <a:lnTo>
                    <a:pt x="2061946" y="164414"/>
                  </a:lnTo>
                  <a:lnTo>
                    <a:pt x="2061946" y="363067"/>
                  </a:lnTo>
                  <a:lnTo>
                    <a:pt x="2056073" y="406775"/>
                  </a:lnTo>
                  <a:lnTo>
                    <a:pt x="2039499" y="446047"/>
                  </a:lnTo>
                  <a:lnTo>
                    <a:pt x="2013791" y="479320"/>
                  </a:lnTo>
                  <a:lnTo>
                    <a:pt x="1980516" y="505025"/>
                  </a:lnTo>
                  <a:lnTo>
                    <a:pt x="1941240" y="521597"/>
                  </a:lnTo>
                  <a:lnTo>
                    <a:pt x="1897532" y="527469"/>
                  </a:lnTo>
                  <a:lnTo>
                    <a:pt x="164401" y="527469"/>
                  </a:lnTo>
                  <a:lnTo>
                    <a:pt x="120698" y="521597"/>
                  </a:lnTo>
                  <a:lnTo>
                    <a:pt x="81426" y="505025"/>
                  </a:lnTo>
                  <a:lnTo>
                    <a:pt x="48153" y="479320"/>
                  </a:lnTo>
                  <a:lnTo>
                    <a:pt x="22446" y="446047"/>
                  </a:lnTo>
                  <a:lnTo>
                    <a:pt x="5872" y="406775"/>
                  </a:lnTo>
                  <a:lnTo>
                    <a:pt x="0" y="363067"/>
                  </a:lnTo>
                  <a:close/>
                </a:path>
              </a:pathLst>
            </a:custGeom>
            <a:ln w="13703">
              <a:solidFill>
                <a:srgbClr val="0051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19">
            <a:extLst>
              <a:ext uri="{FF2B5EF4-FFF2-40B4-BE49-F238E27FC236}">
                <a16:creationId xmlns:a16="http://schemas.microsoft.com/office/drawing/2014/main" id="{10CC6696-2D51-4919-88EA-FB964464A4ED}"/>
              </a:ext>
            </a:extLst>
          </p:cNvPr>
          <p:cNvSpPr txBox="1"/>
          <p:nvPr/>
        </p:nvSpPr>
        <p:spPr>
          <a:xfrm>
            <a:off x="7623980" y="5015385"/>
            <a:ext cx="5128260" cy="2727960"/>
          </a:xfrm>
          <a:prstGeom prst="rect">
            <a:avLst/>
          </a:prstGeom>
        </p:spPr>
        <p:txBody>
          <a:bodyPr vert="horz" wrap="square" lIns="0" tIns="1930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20"/>
              </a:spcBef>
            </a:pPr>
            <a:r>
              <a:rPr sz="3450" spc="-70" dirty="0">
                <a:solidFill>
                  <a:srgbClr val="5F7BAE"/>
                </a:solidFill>
                <a:latin typeface="Arial MT"/>
                <a:cs typeface="Arial MT"/>
              </a:rPr>
              <a:t>Start</a:t>
            </a:r>
            <a:r>
              <a:rPr sz="3450" spc="-55" dirty="0">
                <a:solidFill>
                  <a:srgbClr val="5F7BAE"/>
                </a:solidFill>
                <a:latin typeface="Arial MT"/>
                <a:cs typeface="Arial MT"/>
              </a:rPr>
              <a:t> </a:t>
            </a:r>
            <a:r>
              <a:rPr sz="3450" dirty="0">
                <a:solidFill>
                  <a:srgbClr val="5F7BAE"/>
                </a:solidFill>
                <a:latin typeface="Arial MT"/>
                <a:cs typeface="Arial MT"/>
              </a:rPr>
              <a:t>/</a:t>
            </a:r>
            <a:r>
              <a:rPr sz="3450" spc="-50" dirty="0">
                <a:solidFill>
                  <a:srgbClr val="5F7BAE"/>
                </a:solidFill>
                <a:latin typeface="Arial MT"/>
                <a:cs typeface="Arial MT"/>
              </a:rPr>
              <a:t> </a:t>
            </a:r>
            <a:r>
              <a:rPr sz="3450" spc="-185" dirty="0">
                <a:solidFill>
                  <a:srgbClr val="5F7BAE"/>
                </a:solidFill>
                <a:latin typeface="Arial MT"/>
                <a:cs typeface="Arial MT"/>
              </a:rPr>
              <a:t>Stop</a:t>
            </a:r>
            <a:r>
              <a:rPr sz="3450" spc="-50" dirty="0">
                <a:solidFill>
                  <a:srgbClr val="5F7BAE"/>
                </a:solidFill>
                <a:latin typeface="Arial MT"/>
                <a:cs typeface="Arial MT"/>
              </a:rPr>
              <a:t> </a:t>
            </a:r>
            <a:r>
              <a:rPr sz="3450" dirty="0">
                <a:solidFill>
                  <a:srgbClr val="5F7BAE"/>
                </a:solidFill>
                <a:latin typeface="Arial MT"/>
                <a:cs typeface="Arial MT"/>
              </a:rPr>
              <a:t>/</a:t>
            </a:r>
            <a:r>
              <a:rPr sz="3450" spc="-50" dirty="0">
                <a:solidFill>
                  <a:srgbClr val="5F7BAE"/>
                </a:solidFill>
                <a:latin typeface="Arial MT"/>
                <a:cs typeface="Arial MT"/>
              </a:rPr>
              <a:t> </a:t>
            </a:r>
            <a:r>
              <a:rPr sz="3450" spc="-10" dirty="0">
                <a:solidFill>
                  <a:srgbClr val="5F7BAE"/>
                </a:solidFill>
                <a:latin typeface="Arial MT"/>
                <a:cs typeface="Arial MT"/>
              </a:rPr>
              <a:t>Continue</a:t>
            </a:r>
            <a:endParaRPr sz="3450" dirty="0">
              <a:latin typeface="Arial MT"/>
              <a:cs typeface="Arial MT"/>
            </a:endParaRPr>
          </a:p>
          <a:p>
            <a:pPr marL="413384" marR="43180" indent="-238760">
              <a:lnSpc>
                <a:spcPts val="2210"/>
              </a:lnSpc>
              <a:spcBef>
                <a:spcPts val="2340"/>
              </a:spcBef>
              <a:buClr>
                <a:srgbClr val="5F7BAE"/>
              </a:buClr>
              <a:buSzPct val="148717"/>
              <a:buChar char="•"/>
              <a:tabLst>
                <a:tab pos="414655" algn="l"/>
              </a:tabLst>
            </a:pPr>
            <a:r>
              <a:rPr sz="2200" kern="0" dirty="0">
                <a:latin typeface="Arial MT"/>
                <a:cs typeface="Arial MT"/>
              </a:rPr>
              <a:t>Whole team gathers and discusses what they’d like to:</a:t>
            </a:r>
          </a:p>
          <a:p>
            <a:pPr marL="1122680">
              <a:lnSpc>
                <a:spcPct val="100000"/>
              </a:lnSpc>
              <a:spcBef>
                <a:spcPts val="1390"/>
              </a:spcBef>
            </a:pPr>
            <a:r>
              <a:rPr sz="1950" spc="-55" dirty="0">
                <a:solidFill>
                  <a:srgbClr val="FFFFFF"/>
                </a:solidFill>
                <a:latin typeface="Arial MT"/>
                <a:cs typeface="Arial MT"/>
              </a:rPr>
              <a:t>Start </a:t>
            </a:r>
            <a:r>
              <a:rPr sz="1950" spc="-10" dirty="0">
                <a:solidFill>
                  <a:srgbClr val="FFFFFF"/>
                </a:solidFill>
                <a:latin typeface="Arial MT"/>
                <a:cs typeface="Arial MT"/>
              </a:rPr>
              <a:t>doing</a:t>
            </a:r>
            <a:endParaRPr sz="195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645"/>
              </a:spcBef>
            </a:pPr>
            <a:endParaRPr sz="1950" dirty="0">
              <a:latin typeface="Arial MT"/>
              <a:cs typeface="Arial MT"/>
            </a:endParaRPr>
          </a:p>
          <a:p>
            <a:pPr marL="10795" algn="ctr">
              <a:lnSpc>
                <a:spcPct val="100000"/>
              </a:lnSpc>
              <a:spcBef>
                <a:spcPts val="5"/>
              </a:spcBef>
            </a:pPr>
            <a:r>
              <a:rPr sz="1950" spc="-105" dirty="0">
                <a:solidFill>
                  <a:srgbClr val="FFFFFF"/>
                </a:solidFill>
                <a:latin typeface="Arial MT"/>
                <a:cs typeface="Arial MT"/>
              </a:rPr>
              <a:t>Stop</a:t>
            </a:r>
            <a:r>
              <a:rPr sz="195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950" spc="-10" dirty="0">
                <a:solidFill>
                  <a:srgbClr val="FFFFFF"/>
                </a:solidFill>
                <a:latin typeface="Arial MT"/>
                <a:cs typeface="Arial MT"/>
              </a:rPr>
              <a:t>doing</a:t>
            </a:r>
            <a:endParaRPr sz="1950" dirty="0">
              <a:latin typeface="Arial MT"/>
              <a:cs typeface="Arial MT"/>
            </a:endParaRPr>
          </a:p>
        </p:txBody>
      </p:sp>
      <p:grpSp>
        <p:nvGrpSpPr>
          <p:cNvPr id="28" name="object 20">
            <a:extLst>
              <a:ext uri="{FF2B5EF4-FFF2-40B4-BE49-F238E27FC236}">
                <a16:creationId xmlns:a16="http://schemas.microsoft.com/office/drawing/2014/main" id="{732D128B-C7B4-C95D-D260-8BD8D171FBA2}"/>
              </a:ext>
            </a:extLst>
          </p:cNvPr>
          <p:cNvGrpSpPr/>
          <p:nvPr/>
        </p:nvGrpSpPr>
        <p:grpSpPr>
          <a:xfrm>
            <a:off x="9971172" y="7936053"/>
            <a:ext cx="2260600" cy="698500"/>
            <a:chOff x="3022600" y="8229600"/>
            <a:chExt cx="2260600" cy="698500"/>
          </a:xfrm>
        </p:grpSpPr>
        <p:pic>
          <p:nvPicPr>
            <p:cNvPr id="29" name="object 21">
              <a:extLst>
                <a:ext uri="{FF2B5EF4-FFF2-40B4-BE49-F238E27FC236}">
                  <a16:creationId xmlns:a16="http://schemas.microsoft.com/office/drawing/2014/main" id="{530D2B46-684F-68BF-D172-1830F91E5D97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022600" y="8229600"/>
              <a:ext cx="2260600" cy="698499"/>
            </a:xfrm>
            <a:prstGeom prst="rect">
              <a:avLst/>
            </a:prstGeom>
          </p:spPr>
        </p:pic>
        <p:pic>
          <p:nvPicPr>
            <p:cNvPr id="30" name="object 22">
              <a:extLst>
                <a:ext uri="{FF2B5EF4-FFF2-40B4-BE49-F238E27FC236}">
                  <a16:creationId xmlns:a16="http://schemas.microsoft.com/office/drawing/2014/main" id="{FD9B3FC8-2C85-41A0-C935-9F7F2E425C99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111118" y="8289937"/>
              <a:ext cx="2061933" cy="527469"/>
            </a:xfrm>
            <a:prstGeom prst="rect">
              <a:avLst/>
            </a:prstGeom>
          </p:spPr>
        </p:pic>
        <p:sp>
          <p:nvSpPr>
            <p:cNvPr id="31" name="object 23">
              <a:extLst>
                <a:ext uri="{FF2B5EF4-FFF2-40B4-BE49-F238E27FC236}">
                  <a16:creationId xmlns:a16="http://schemas.microsoft.com/office/drawing/2014/main" id="{EA0F0C2D-F1AA-8929-ECDC-74FFC3F24918}"/>
                </a:ext>
              </a:extLst>
            </p:cNvPr>
            <p:cNvSpPr/>
            <p:nvPr/>
          </p:nvSpPr>
          <p:spPr>
            <a:xfrm>
              <a:off x="3111115" y="8289941"/>
              <a:ext cx="2062480" cy="527685"/>
            </a:xfrm>
            <a:custGeom>
              <a:avLst/>
              <a:gdLst/>
              <a:ahLst/>
              <a:cxnLst/>
              <a:rect l="l" t="t" r="r" b="b"/>
              <a:pathLst>
                <a:path w="2062479" h="527684">
                  <a:moveTo>
                    <a:pt x="0" y="363067"/>
                  </a:moveTo>
                  <a:lnTo>
                    <a:pt x="0" y="164414"/>
                  </a:lnTo>
                  <a:lnTo>
                    <a:pt x="5872" y="120705"/>
                  </a:lnTo>
                  <a:lnTo>
                    <a:pt x="22446" y="81430"/>
                  </a:lnTo>
                  <a:lnTo>
                    <a:pt x="48153" y="48155"/>
                  </a:lnTo>
                  <a:lnTo>
                    <a:pt x="81426" y="22447"/>
                  </a:lnTo>
                  <a:lnTo>
                    <a:pt x="120698" y="5872"/>
                  </a:lnTo>
                  <a:lnTo>
                    <a:pt x="164401" y="0"/>
                  </a:lnTo>
                  <a:lnTo>
                    <a:pt x="1897532" y="0"/>
                  </a:lnTo>
                  <a:lnTo>
                    <a:pt x="1941240" y="5872"/>
                  </a:lnTo>
                  <a:lnTo>
                    <a:pt x="1980516" y="22447"/>
                  </a:lnTo>
                  <a:lnTo>
                    <a:pt x="2013791" y="48155"/>
                  </a:lnTo>
                  <a:lnTo>
                    <a:pt x="2039499" y="81430"/>
                  </a:lnTo>
                  <a:lnTo>
                    <a:pt x="2056073" y="120705"/>
                  </a:lnTo>
                  <a:lnTo>
                    <a:pt x="2061946" y="164414"/>
                  </a:lnTo>
                  <a:lnTo>
                    <a:pt x="2061946" y="363067"/>
                  </a:lnTo>
                  <a:lnTo>
                    <a:pt x="2056073" y="406775"/>
                  </a:lnTo>
                  <a:lnTo>
                    <a:pt x="2039499" y="446047"/>
                  </a:lnTo>
                  <a:lnTo>
                    <a:pt x="2013791" y="479320"/>
                  </a:lnTo>
                  <a:lnTo>
                    <a:pt x="1980516" y="505025"/>
                  </a:lnTo>
                  <a:lnTo>
                    <a:pt x="1941240" y="521597"/>
                  </a:lnTo>
                  <a:lnTo>
                    <a:pt x="1897532" y="527469"/>
                  </a:lnTo>
                  <a:lnTo>
                    <a:pt x="164401" y="527469"/>
                  </a:lnTo>
                  <a:lnTo>
                    <a:pt x="120698" y="521597"/>
                  </a:lnTo>
                  <a:lnTo>
                    <a:pt x="81426" y="505025"/>
                  </a:lnTo>
                  <a:lnTo>
                    <a:pt x="48153" y="479320"/>
                  </a:lnTo>
                  <a:lnTo>
                    <a:pt x="22446" y="446047"/>
                  </a:lnTo>
                  <a:lnTo>
                    <a:pt x="5872" y="406775"/>
                  </a:lnTo>
                  <a:lnTo>
                    <a:pt x="0" y="363067"/>
                  </a:lnTo>
                  <a:close/>
                </a:path>
              </a:pathLst>
            </a:custGeom>
            <a:ln w="13703">
              <a:solidFill>
                <a:srgbClr val="0051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24">
            <a:extLst>
              <a:ext uri="{FF2B5EF4-FFF2-40B4-BE49-F238E27FC236}">
                <a16:creationId xmlns:a16="http://schemas.microsoft.com/office/drawing/2014/main" id="{773E9CD8-D22F-CB85-5BB7-2D172F383A0E}"/>
              </a:ext>
            </a:extLst>
          </p:cNvPr>
          <p:cNvSpPr txBox="1"/>
          <p:nvPr/>
        </p:nvSpPr>
        <p:spPr>
          <a:xfrm>
            <a:off x="10317951" y="8086451"/>
            <a:ext cx="1558925" cy="3219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1950" spc="-65" dirty="0">
                <a:solidFill>
                  <a:srgbClr val="FFFFFF"/>
                </a:solidFill>
                <a:latin typeface="Arial MT"/>
                <a:cs typeface="Arial MT"/>
              </a:rPr>
              <a:t>Continue</a:t>
            </a:r>
            <a:r>
              <a:rPr sz="195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950" spc="-85" dirty="0">
                <a:solidFill>
                  <a:srgbClr val="FFFFFF"/>
                </a:solidFill>
                <a:latin typeface="Arial MT"/>
                <a:cs typeface="Arial MT"/>
              </a:rPr>
              <a:t>doing</a:t>
            </a:r>
            <a:endParaRPr sz="1950">
              <a:latin typeface="Arial MT"/>
              <a:cs typeface="Arial MT"/>
            </a:endParaRPr>
          </a:p>
        </p:txBody>
      </p:sp>
      <p:pic>
        <p:nvPicPr>
          <p:cNvPr id="33" name="object 25">
            <a:extLst>
              <a:ext uri="{FF2B5EF4-FFF2-40B4-BE49-F238E27FC236}">
                <a16:creationId xmlns:a16="http://schemas.microsoft.com/office/drawing/2014/main" id="{1EED1629-5281-C6EB-C509-0923FAE0CD7E}"/>
              </a:ext>
            </a:extLst>
          </p:cNvPr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7641220" y="7985661"/>
            <a:ext cx="1676387" cy="1269999"/>
          </a:xfrm>
          <a:prstGeom prst="rect">
            <a:avLst/>
          </a:prstGeom>
        </p:spPr>
      </p:pic>
      <p:sp>
        <p:nvSpPr>
          <p:cNvPr id="34" name="object 26">
            <a:extLst>
              <a:ext uri="{FF2B5EF4-FFF2-40B4-BE49-F238E27FC236}">
                <a16:creationId xmlns:a16="http://schemas.microsoft.com/office/drawing/2014/main" id="{F89268B4-A9CB-6A4D-9840-354829FF56C4}"/>
              </a:ext>
            </a:extLst>
          </p:cNvPr>
          <p:cNvSpPr txBox="1"/>
          <p:nvPr/>
        </p:nvSpPr>
        <p:spPr>
          <a:xfrm>
            <a:off x="7772217" y="8142602"/>
            <a:ext cx="1289685" cy="848994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R="5080" algn="ctr">
              <a:lnSpc>
                <a:spcPct val="95200"/>
              </a:lnSpc>
              <a:spcBef>
                <a:spcPts val="180"/>
              </a:spcBef>
            </a:pPr>
            <a:r>
              <a:rPr sz="1400" dirty="0">
                <a:solidFill>
                  <a:srgbClr val="FF2600"/>
                </a:solidFill>
                <a:latin typeface="Comic Sans MS"/>
                <a:cs typeface="Comic Sans MS"/>
              </a:rPr>
              <a:t>This</a:t>
            </a:r>
            <a:r>
              <a:rPr sz="1400" spc="-15" dirty="0">
                <a:solidFill>
                  <a:srgbClr val="FF2600"/>
                </a:solidFill>
                <a:latin typeface="Comic Sans MS"/>
                <a:cs typeface="Comic Sans MS"/>
              </a:rPr>
              <a:t> </a:t>
            </a:r>
            <a:r>
              <a:rPr sz="1400" dirty="0">
                <a:solidFill>
                  <a:srgbClr val="FF2600"/>
                </a:solidFill>
                <a:latin typeface="Comic Sans MS"/>
                <a:cs typeface="Comic Sans MS"/>
              </a:rPr>
              <a:t>is</a:t>
            </a:r>
            <a:r>
              <a:rPr sz="1400" spc="-5" dirty="0">
                <a:solidFill>
                  <a:srgbClr val="FF2600"/>
                </a:solidFill>
                <a:latin typeface="Comic Sans MS"/>
                <a:cs typeface="Comic Sans MS"/>
              </a:rPr>
              <a:t> </a:t>
            </a:r>
            <a:r>
              <a:rPr sz="1400" dirty="0">
                <a:solidFill>
                  <a:srgbClr val="FF2600"/>
                </a:solidFill>
                <a:latin typeface="Comic Sans MS"/>
                <a:cs typeface="Comic Sans MS"/>
              </a:rPr>
              <a:t>just</a:t>
            </a:r>
            <a:r>
              <a:rPr sz="1400" spc="-5" dirty="0">
                <a:solidFill>
                  <a:srgbClr val="FF2600"/>
                </a:solidFill>
                <a:latin typeface="Comic Sans MS"/>
                <a:cs typeface="Comic Sans MS"/>
              </a:rPr>
              <a:t> </a:t>
            </a:r>
            <a:r>
              <a:rPr sz="1400" spc="-25" dirty="0">
                <a:solidFill>
                  <a:srgbClr val="FF2600"/>
                </a:solidFill>
                <a:latin typeface="Comic Sans MS"/>
                <a:cs typeface="Comic Sans MS"/>
              </a:rPr>
              <a:t>one </a:t>
            </a:r>
            <a:r>
              <a:rPr sz="1400" dirty="0">
                <a:solidFill>
                  <a:srgbClr val="FF2600"/>
                </a:solidFill>
                <a:latin typeface="Comic Sans MS"/>
                <a:cs typeface="Comic Sans MS"/>
              </a:rPr>
              <a:t>of</a:t>
            </a:r>
            <a:r>
              <a:rPr sz="1400" spc="-20" dirty="0">
                <a:solidFill>
                  <a:srgbClr val="FF2600"/>
                </a:solidFill>
                <a:latin typeface="Comic Sans MS"/>
                <a:cs typeface="Comic Sans MS"/>
              </a:rPr>
              <a:t> </a:t>
            </a:r>
            <a:r>
              <a:rPr sz="1400" dirty="0">
                <a:solidFill>
                  <a:srgbClr val="FF2600"/>
                </a:solidFill>
                <a:latin typeface="Comic Sans MS"/>
                <a:cs typeface="Comic Sans MS"/>
              </a:rPr>
              <a:t>many</a:t>
            </a:r>
            <a:r>
              <a:rPr sz="1400" spc="-5" dirty="0">
                <a:solidFill>
                  <a:srgbClr val="FF2600"/>
                </a:solidFill>
                <a:latin typeface="Comic Sans MS"/>
                <a:cs typeface="Comic Sans MS"/>
              </a:rPr>
              <a:t> </a:t>
            </a:r>
            <a:r>
              <a:rPr sz="1400" spc="-20" dirty="0">
                <a:solidFill>
                  <a:srgbClr val="FF2600"/>
                </a:solidFill>
                <a:latin typeface="Comic Sans MS"/>
                <a:cs typeface="Comic Sans MS"/>
              </a:rPr>
              <a:t>ways </a:t>
            </a:r>
            <a:r>
              <a:rPr sz="1400" dirty="0">
                <a:solidFill>
                  <a:srgbClr val="FF2600"/>
                </a:solidFill>
                <a:latin typeface="Comic Sans MS"/>
                <a:cs typeface="Comic Sans MS"/>
              </a:rPr>
              <a:t>to</a:t>
            </a:r>
            <a:r>
              <a:rPr sz="1400" spc="-10" dirty="0">
                <a:solidFill>
                  <a:srgbClr val="FF2600"/>
                </a:solidFill>
                <a:latin typeface="Comic Sans MS"/>
                <a:cs typeface="Comic Sans MS"/>
              </a:rPr>
              <a:t> </a:t>
            </a:r>
            <a:r>
              <a:rPr sz="1400" dirty="0">
                <a:solidFill>
                  <a:srgbClr val="FF2600"/>
                </a:solidFill>
                <a:latin typeface="Comic Sans MS"/>
                <a:cs typeface="Comic Sans MS"/>
              </a:rPr>
              <a:t>do</a:t>
            </a:r>
            <a:r>
              <a:rPr sz="1400" spc="-10" dirty="0">
                <a:solidFill>
                  <a:srgbClr val="FF2600"/>
                </a:solidFill>
                <a:latin typeface="Comic Sans MS"/>
                <a:cs typeface="Comic Sans MS"/>
              </a:rPr>
              <a:t> </a:t>
            </a:r>
            <a:r>
              <a:rPr sz="1400" dirty="0">
                <a:solidFill>
                  <a:srgbClr val="FF2600"/>
                </a:solidFill>
                <a:latin typeface="Comic Sans MS"/>
                <a:cs typeface="Comic Sans MS"/>
              </a:rPr>
              <a:t>a</a:t>
            </a:r>
            <a:r>
              <a:rPr sz="1400" spc="-10" dirty="0">
                <a:solidFill>
                  <a:srgbClr val="FF2600"/>
                </a:solidFill>
                <a:latin typeface="Comic Sans MS"/>
                <a:cs typeface="Comic Sans MS"/>
              </a:rPr>
              <a:t> sprint retrospective.</a:t>
            </a:r>
            <a:endParaRPr sz="1400" dirty="0">
              <a:latin typeface="Comic Sans MS"/>
              <a:cs typeface="Comic Sans MS"/>
            </a:endParaRPr>
          </a:p>
        </p:txBody>
      </p:sp>
      <p:sp>
        <p:nvSpPr>
          <p:cNvPr id="35" name="object 27">
            <a:extLst>
              <a:ext uri="{FF2B5EF4-FFF2-40B4-BE49-F238E27FC236}">
                <a16:creationId xmlns:a16="http://schemas.microsoft.com/office/drawing/2014/main" id="{5C9207E4-D313-C752-54E4-CCF3A3D377A7}"/>
              </a:ext>
            </a:extLst>
          </p:cNvPr>
          <p:cNvSpPr/>
          <p:nvPr/>
        </p:nvSpPr>
        <p:spPr>
          <a:xfrm>
            <a:off x="7459747" y="5149850"/>
            <a:ext cx="5474335" cy="4104004"/>
          </a:xfrm>
          <a:custGeom>
            <a:avLst/>
            <a:gdLst/>
            <a:ahLst/>
            <a:cxnLst/>
            <a:rect l="l" t="t" r="r" b="b"/>
            <a:pathLst>
              <a:path w="5474335" h="4104004">
                <a:moveTo>
                  <a:pt x="0" y="4103827"/>
                </a:moveTo>
                <a:lnTo>
                  <a:pt x="5473890" y="4103827"/>
                </a:lnTo>
                <a:lnTo>
                  <a:pt x="5473890" y="0"/>
                </a:lnTo>
                <a:lnTo>
                  <a:pt x="0" y="0"/>
                </a:lnTo>
                <a:lnTo>
                  <a:pt x="0" y="4103827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412802" y="1"/>
            <a:ext cx="5875134" cy="10286996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362962" y="1829689"/>
            <a:ext cx="7939788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dirty="0"/>
              <a:t>Measuring Success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1362962" y="3214667"/>
            <a:ext cx="7787388" cy="248606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 marR="5080">
              <a:lnSpc>
                <a:spcPct val="101600"/>
              </a:lnSpc>
              <a:spcBef>
                <a:spcPts val="35"/>
              </a:spcBef>
              <a:tabLst>
                <a:tab pos="4919980" algn="l"/>
              </a:tabLst>
            </a:pPr>
            <a:r>
              <a:rPr sz="3200" spc="-105" dirty="0">
                <a:latin typeface="Tahoma"/>
                <a:cs typeface="Tahoma"/>
              </a:rPr>
              <a:t>Measuring</a:t>
            </a:r>
            <a:r>
              <a:rPr sz="3200" spc="-335" dirty="0">
                <a:latin typeface="Tahoma"/>
                <a:cs typeface="Tahoma"/>
              </a:rPr>
              <a:t> </a:t>
            </a:r>
            <a:r>
              <a:rPr sz="3200" spc="-105" dirty="0">
                <a:latin typeface="Tahoma"/>
                <a:cs typeface="Tahoma"/>
              </a:rPr>
              <a:t>success</a:t>
            </a:r>
            <a:r>
              <a:rPr sz="3200" spc="-330" dirty="0">
                <a:latin typeface="Tahoma"/>
                <a:cs typeface="Tahoma"/>
              </a:rPr>
              <a:t> </a:t>
            </a:r>
            <a:r>
              <a:rPr sz="3200" spc="-20" dirty="0">
                <a:latin typeface="Tahoma"/>
                <a:cs typeface="Tahoma"/>
              </a:rPr>
              <a:t>in</a:t>
            </a:r>
            <a:r>
              <a:rPr sz="3200" spc="-335" dirty="0">
                <a:latin typeface="Tahoma"/>
                <a:cs typeface="Tahoma"/>
              </a:rPr>
              <a:t> </a:t>
            </a:r>
            <a:r>
              <a:rPr sz="3200" spc="-95" dirty="0">
                <a:latin typeface="Tahoma"/>
                <a:cs typeface="Tahoma"/>
              </a:rPr>
              <a:t>Agile</a:t>
            </a:r>
            <a:r>
              <a:rPr sz="3200" spc="-330" dirty="0">
                <a:latin typeface="Tahoma"/>
                <a:cs typeface="Tahoma"/>
              </a:rPr>
              <a:t> </a:t>
            </a:r>
            <a:r>
              <a:rPr sz="3200" spc="-10" dirty="0">
                <a:latin typeface="Tahoma"/>
                <a:cs typeface="Tahoma"/>
              </a:rPr>
              <a:t>Scrum </a:t>
            </a:r>
            <a:r>
              <a:rPr sz="3200" spc="-75" dirty="0">
                <a:latin typeface="Tahoma"/>
                <a:cs typeface="Tahoma"/>
              </a:rPr>
              <a:t>involves</a:t>
            </a:r>
            <a:r>
              <a:rPr sz="3200" spc="-300" dirty="0">
                <a:latin typeface="Tahoma"/>
                <a:cs typeface="Tahoma"/>
              </a:rPr>
              <a:t> </a:t>
            </a:r>
            <a:r>
              <a:rPr sz="3200" spc="-10" dirty="0">
                <a:latin typeface="Tahoma"/>
                <a:cs typeface="Tahoma"/>
              </a:rPr>
              <a:t>tracking</a:t>
            </a:r>
            <a:r>
              <a:rPr lang="en-IN" sz="3200" spc="-10" dirty="0">
                <a:latin typeface="Tahoma"/>
                <a:cs typeface="Tahoma"/>
              </a:rPr>
              <a:t> key metrics </a:t>
            </a:r>
            <a:r>
              <a:rPr sz="3200" spc="-80" dirty="0">
                <a:latin typeface="Tahoma"/>
                <a:cs typeface="Tahoma"/>
              </a:rPr>
              <a:t>such</a:t>
            </a:r>
            <a:r>
              <a:rPr sz="3200" spc="-335" dirty="0">
                <a:latin typeface="Tahoma"/>
                <a:cs typeface="Tahoma"/>
              </a:rPr>
              <a:t> </a:t>
            </a:r>
            <a:r>
              <a:rPr sz="3200" spc="-85" dirty="0">
                <a:latin typeface="Tahoma"/>
                <a:cs typeface="Tahoma"/>
              </a:rPr>
              <a:t>as</a:t>
            </a:r>
            <a:r>
              <a:rPr lang="en-IN" sz="3200" spc="-85" dirty="0">
                <a:latin typeface="Tahoma"/>
                <a:cs typeface="Tahoma"/>
              </a:rPr>
              <a:t> </a:t>
            </a:r>
            <a:r>
              <a:rPr lang="en-IN" sz="3200" b="1" spc="-85" dirty="0">
                <a:latin typeface="Tahoma"/>
                <a:cs typeface="Tahoma"/>
              </a:rPr>
              <a:t>velocity,</a:t>
            </a:r>
            <a:r>
              <a:rPr lang="en-IN" sz="3200" spc="-85" dirty="0">
                <a:latin typeface="Tahoma"/>
                <a:cs typeface="Tahoma"/>
              </a:rPr>
              <a:t> </a:t>
            </a:r>
            <a:r>
              <a:rPr lang="en-IN" sz="3200" b="1" spc="-85" dirty="0">
                <a:latin typeface="Tahoma"/>
                <a:cs typeface="Tahoma"/>
              </a:rPr>
              <a:t>burndown charts</a:t>
            </a:r>
            <a:r>
              <a:rPr sz="3200" spc="-210" dirty="0">
                <a:latin typeface="Tahoma"/>
                <a:cs typeface="Tahoma"/>
              </a:rPr>
              <a:t>,</a:t>
            </a:r>
            <a:r>
              <a:rPr sz="3200" spc="-360" dirty="0">
                <a:latin typeface="Tahoma"/>
                <a:cs typeface="Tahoma"/>
              </a:rPr>
              <a:t> </a:t>
            </a:r>
            <a:r>
              <a:rPr sz="3200" spc="-25" dirty="0">
                <a:latin typeface="Tahoma"/>
                <a:cs typeface="Tahoma"/>
              </a:rPr>
              <a:t>and</a:t>
            </a:r>
            <a:r>
              <a:rPr lang="en-IN" sz="3200" spc="-25" dirty="0">
                <a:latin typeface="Tahoma"/>
                <a:cs typeface="Tahoma"/>
              </a:rPr>
              <a:t> </a:t>
            </a:r>
            <a:r>
              <a:rPr lang="en-IN" sz="3200" b="1" spc="-25" dirty="0">
                <a:latin typeface="Tahoma"/>
                <a:cs typeface="Tahoma"/>
              </a:rPr>
              <a:t>quality metrics </a:t>
            </a:r>
            <a:r>
              <a:rPr sz="3200" spc="-50" dirty="0">
                <a:latin typeface="Tahoma"/>
                <a:cs typeface="Tahoma"/>
              </a:rPr>
              <a:t>to</a:t>
            </a:r>
            <a:r>
              <a:rPr sz="3200" spc="-335" dirty="0">
                <a:latin typeface="Tahoma"/>
                <a:cs typeface="Tahoma"/>
              </a:rPr>
              <a:t> </a:t>
            </a:r>
            <a:r>
              <a:rPr sz="3200" spc="-100" dirty="0">
                <a:latin typeface="Tahoma"/>
                <a:cs typeface="Tahoma"/>
              </a:rPr>
              <a:t>evaluate</a:t>
            </a:r>
            <a:r>
              <a:rPr sz="3200" spc="-330" dirty="0">
                <a:latin typeface="Tahoma"/>
                <a:cs typeface="Tahoma"/>
              </a:rPr>
              <a:t> </a:t>
            </a:r>
            <a:r>
              <a:rPr sz="3200" spc="-80" dirty="0">
                <a:latin typeface="Tahoma"/>
                <a:cs typeface="Tahoma"/>
              </a:rPr>
              <a:t>the</a:t>
            </a:r>
            <a:r>
              <a:rPr sz="3200" spc="-330" dirty="0">
                <a:latin typeface="Tahoma"/>
                <a:cs typeface="Tahoma"/>
              </a:rPr>
              <a:t> </a:t>
            </a:r>
            <a:r>
              <a:rPr sz="3200" spc="-10" dirty="0">
                <a:latin typeface="Tahoma"/>
                <a:cs typeface="Tahoma"/>
              </a:rPr>
              <a:t>team’s</a:t>
            </a:r>
            <a:r>
              <a:rPr lang="en-IN" sz="3200" spc="-10" dirty="0">
                <a:latin typeface="Tahoma"/>
                <a:cs typeface="Tahoma"/>
              </a:rPr>
              <a:t> </a:t>
            </a:r>
            <a:r>
              <a:rPr lang="en-IN" sz="3200" b="1" spc="-10" dirty="0">
                <a:latin typeface="Tahoma"/>
                <a:cs typeface="Tahoma"/>
              </a:rPr>
              <a:t>performance</a:t>
            </a:r>
            <a:r>
              <a:rPr lang="en-IN" sz="3200" spc="-10" dirty="0">
                <a:latin typeface="Tahoma"/>
                <a:cs typeface="Tahoma"/>
              </a:rPr>
              <a:t> </a:t>
            </a:r>
            <a:r>
              <a:rPr sz="3200" spc="-25" dirty="0">
                <a:latin typeface="Tahoma"/>
                <a:cs typeface="Tahoma"/>
              </a:rPr>
              <a:t>and</a:t>
            </a:r>
            <a:r>
              <a:rPr lang="en-IN" sz="3200" spc="-25" dirty="0">
                <a:latin typeface="Tahoma"/>
                <a:cs typeface="Tahoma"/>
              </a:rPr>
              <a:t> delivery </a:t>
            </a:r>
            <a:r>
              <a:rPr sz="3200" spc="-85" dirty="0">
                <a:latin typeface="Tahoma"/>
                <a:cs typeface="Tahoma"/>
              </a:rPr>
              <a:t>of</a:t>
            </a:r>
            <a:r>
              <a:rPr sz="3200" spc="-350" dirty="0">
                <a:latin typeface="Tahoma"/>
                <a:cs typeface="Tahoma"/>
              </a:rPr>
              <a:t> </a:t>
            </a:r>
            <a:r>
              <a:rPr sz="3200" b="1" spc="-10" dirty="0">
                <a:latin typeface="Tahoma"/>
                <a:cs typeface="Tahoma"/>
              </a:rPr>
              <a:t>value</a:t>
            </a:r>
            <a:r>
              <a:rPr sz="3200" spc="-10" dirty="0">
                <a:latin typeface="Tahoma"/>
                <a:cs typeface="Tahoma"/>
              </a:rPr>
              <a:t>.</a:t>
            </a:r>
            <a:endParaRPr sz="3200" dirty="0">
              <a:latin typeface="Tahoma"/>
              <a:cs typeface="Tahoma"/>
            </a:endParaRP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00000000-0008-0000-04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1658421"/>
              </p:ext>
            </p:extLst>
          </p:nvPr>
        </p:nvGraphicFramePr>
        <p:xfrm>
          <a:off x="6720388" y="6149554"/>
          <a:ext cx="5234268" cy="35413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C6E32830-B67B-FF44-BDE7-5BCDB7CB5F6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0941950"/>
              </p:ext>
            </p:extLst>
          </p:nvPr>
        </p:nvGraphicFramePr>
        <p:xfrm>
          <a:off x="545491" y="6401606"/>
          <a:ext cx="6167800" cy="3289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 txBox="1"/>
          <p:nvPr/>
        </p:nvSpPr>
        <p:spPr>
          <a:xfrm>
            <a:off x="2039156" y="2297444"/>
            <a:ext cx="5968194" cy="32989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065" marR="5080" algn="l">
              <a:lnSpc>
                <a:spcPct val="99700"/>
              </a:lnSpc>
              <a:spcBef>
                <a:spcPts val="105"/>
              </a:spcBef>
            </a:pPr>
            <a:r>
              <a:rPr sz="3050" dirty="0">
                <a:latin typeface="Tahoma"/>
                <a:cs typeface="Tahoma"/>
              </a:rPr>
              <a:t>Scaling Agile practices involves leveraging frameworks such as </a:t>
            </a:r>
            <a:r>
              <a:rPr sz="3050" b="1" dirty="0">
                <a:latin typeface="Trebuchet MS"/>
                <a:cs typeface="Trebuchet MS"/>
              </a:rPr>
              <a:t>SAFe </a:t>
            </a:r>
            <a:r>
              <a:rPr sz="3050" dirty="0">
                <a:latin typeface="Tahoma"/>
                <a:cs typeface="Tahoma"/>
              </a:rPr>
              <a:t>(Scaled Agile Framework) and </a:t>
            </a:r>
            <a:r>
              <a:rPr sz="3050" b="1" dirty="0">
                <a:latin typeface="Trebuchet MS"/>
                <a:cs typeface="Trebuchet MS"/>
              </a:rPr>
              <a:t>LeSS </a:t>
            </a:r>
            <a:r>
              <a:rPr sz="3050" dirty="0">
                <a:latin typeface="Tahoma"/>
                <a:cs typeface="Tahoma"/>
              </a:rPr>
              <a:t>(Large-Scale Scrum) to extend agile principles across </a:t>
            </a:r>
            <a:r>
              <a:rPr sz="3050" b="1" dirty="0">
                <a:latin typeface="Trebuchet MS"/>
                <a:cs typeface="Trebuchet MS"/>
              </a:rPr>
              <a:t>large organizations </a:t>
            </a:r>
            <a:r>
              <a:rPr sz="3050" dirty="0">
                <a:latin typeface="Tahoma"/>
                <a:cs typeface="Tahoma"/>
              </a:rPr>
              <a:t>and </a:t>
            </a:r>
            <a:r>
              <a:rPr sz="3050" b="1" dirty="0">
                <a:latin typeface="Trebuchet MS"/>
                <a:cs typeface="Trebuchet MS"/>
              </a:rPr>
              <a:t>complex projects</a:t>
            </a:r>
            <a:r>
              <a:rPr sz="3050" dirty="0">
                <a:latin typeface="Tahoma"/>
                <a:cs typeface="Tahoma"/>
              </a:rPr>
              <a:t>.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039156" y="1187450"/>
            <a:ext cx="5574272" cy="93936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6000" dirty="0"/>
              <a:t>Scaling Agile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5235015-CF60-FAB0-F288-D700A88871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6733818"/>
              </p:ext>
            </p:extLst>
          </p:nvPr>
        </p:nvGraphicFramePr>
        <p:xfrm>
          <a:off x="8300886" y="2345307"/>
          <a:ext cx="9932146" cy="69151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4714">
                  <a:extLst>
                    <a:ext uri="{9D8B030D-6E8A-4147-A177-3AD203B41FA5}">
                      <a16:colId xmlns:a16="http://schemas.microsoft.com/office/drawing/2014/main" val="2122683712"/>
                    </a:ext>
                  </a:extLst>
                </a:gridCol>
                <a:gridCol w="2298145">
                  <a:extLst>
                    <a:ext uri="{9D8B030D-6E8A-4147-A177-3AD203B41FA5}">
                      <a16:colId xmlns:a16="http://schemas.microsoft.com/office/drawing/2014/main" val="1378681450"/>
                    </a:ext>
                  </a:extLst>
                </a:gridCol>
                <a:gridCol w="1986429">
                  <a:extLst>
                    <a:ext uri="{9D8B030D-6E8A-4147-A177-3AD203B41FA5}">
                      <a16:colId xmlns:a16="http://schemas.microsoft.com/office/drawing/2014/main" val="1726895276"/>
                    </a:ext>
                  </a:extLst>
                </a:gridCol>
                <a:gridCol w="1986429">
                  <a:extLst>
                    <a:ext uri="{9D8B030D-6E8A-4147-A177-3AD203B41FA5}">
                      <a16:colId xmlns:a16="http://schemas.microsoft.com/office/drawing/2014/main" val="2701912269"/>
                    </a:ext>
                  </a:extLst>
                </a:gridCol>
                <a:gridCol w="1986429">
                  <a:extLst>
                    <a:ext uri="{9D8B030D-6E8A-4147-A177-3AD203B41FA5}">
                      <a16:colId xmlns:a16="http://schemas.microsoft.com/office/drawing/2014/main" val="3078340566"/>
                    </a:ext>
                  </a:extLst>
                </a:gridCol>
              </a:tblGrid>
              <a:tr h="758148">
                <a:tc>
                  <a:txBody>
                    <a:bodyPr/>
                    <a:lstStyle/>
                    <a:p>
                      <a:r>
                        <a:rPr lang="en-IN" sz="2200" dirty="0"/>
                        <a:t>Which One?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200" b="1" dirty="0" err="1"/>
                        <a:t>SAFe</a:t>
                      </a:r>
                      <a:endParaRPr lang="en-IN" sz="2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200" b="1" dirty="0"/>
                        <a:t>SoS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200" b="1" dirty="0"/>
                        <a:t>DAD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200" b="1" dirty="0" err="1"/>
                        <a:t>LeSS</a:t>
                      </a:r>
                      <a:endParaRPr lang="en-IN" sz="2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9483766"/>
                  </a:ext>
                </a:extLst>
              </a:tr>
              <a:tr h="525765">
                <a:tc>
                  <a:txBody>
                    <a:bodyPr/>
                    <a:lstStyle/>
                    <a:p>
                      <a:r>
                        <a:rPr lang="en-IN" sz="2200" b="1" dirty="0"/>
                        <a:t>Based 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200" dirty="0"/>
                        <a:t>Agile Values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200" dirty="0"/>
                        <a:t>Scrum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200" dirty="0"/>
                        <a:t>Various Agile techniques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200" dirty="0"/>
                        <a:t>Scrum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7106068"/>
                  </a:ext>
                </a:extLst>
              </a:tr>
              <a:tr h="575838">
                <a:tc>
                  <a:txBody>
                    <a:bodyPr/>
                    <a:lstStyle/>
                    <a:p>
                      <a:r>
                        <a:rPr lang="en-IN" sz="2200" b="1" dirty="0"/>
                        <a:t>Company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200" dirty="0"/>
                        <a:t>Large organization to enterprises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200" dirty="0"/>
                        <a:t>Several Scrum Teams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200" dirty="0"/>
                        <a:t>Midsized Organizations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200" dirty="0"/>
                        <a:t>Midsized Organizations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647396"/>
                  </a:ext>
                </a:extLst>
              </a:tr>
              <a:tr h="1427077">
                <a:tc>
                  <a:txBody>
                    <a:bodyPr/>
                    <a:lstStyle/>
                    <a:p>
                      <a:r>
                        <a:rPr lang="en-IN" sz="2200" b="1" dirty="0"/>
                        <a:t>Company Level Definition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200" dirty="0"/>
                        <a:t>Defines Communication all the up to executive floor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200" dirty="0"/>
                        <a:t>Defines Communication between Teams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200" dirty="0"/>
                        <a:t>Define Communication between different teams and departments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200" dirty="0"/>
                        <a:t>Define Communication between different teams and management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082294"/>
                  </a:ext>
                </a:extLst>
              </a:tr>
              <a:tr h="751093">
                <a:tc>
                  <a:txBody>
                    <a:bodyPr/>
                    <a:lstStyle/>
                    <a:p>
                      <a:r>
                        <a:rPr lang="en-IN" sz="2200" b="1" dirty="0"/>
                        <a:t>Routines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200" dirty="0"/>
                        <a:t>Scrum, Kanban and custom routines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200" dirty="0"/>
                        <a:t>Scrum routines with Scrum of Scrums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200" dirty="0"/>
                        <a:t>Scrum, Kanban and custom routines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200" dirty="0"/>
                        <a:t>Scrum routines with additional meetings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8349447"/>
                  </a:ext>
                </a:extLst>
              </a:tr>
              <a:tr h="976421">
                <a:tc>
                  <a:txBody>
                    <a:bodyPr/>
                    <a:lstStyle/>
                    <a:p>
                      <a:r>
                        <a:rPr lang="en-IN" sz="2200" b="1" dirty="0"/>
                        <a:t>Cost To Implement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200" dirty="0"/>
                        <a:t>High, requires restructuring and change of process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200" dirty="0"/>
                        <a:t>Low, natural progression of Scrum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200" dirty="0"/>
                        <a:t>Medium, requires change of process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200" dirty="0"/>
                        <a:t>Low, natural progression of Scrum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9781229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0143F9F-7383-FB48-C24F-1D81BF9B17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4189351"/>
              </p:ext>
            </p:extLst>
          </p:nvPr>
        </p:nvGraphicFramePr>
        <p:xfrm>
          <a:off x="1987550" y="6121107"/>
          <a:ext cx="6221390" cy="31393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9994">
                  <a:extLst>
                    <a:ext uri="{9D8B030D-6E8A-4147-A177-3AD203B41FA5}">
                      <a16:colId xmlns:a16="http://schemas.microsoft.com/office/drawing/2014/main" val="390484112"/>
                    </a:ext>
                  </a:extLst>
                </a:gridCol>
                <a:gridCol w="4901396">
                  <a:extLst>
                    <a:ext uri="{9D8B030D-6E8A-4147-A177-3AD203B41FA5}">
                      <a16:colId xmlns:a16="http://schemas.microsoft.com/office/drawing/2014/main" val="4086617501"/>
                    </a:ext>
                  </a:extLst>
                </a:gridCol>
              </a:tblGrid>
              <a:tr h="440230">
                <a:tc>
                  <a:txBody>
                    <a:bodyPr/>
                    <a:lstStyle/>
                    <a:p>
                      <a:pPr algn="l"/>
                      <a:r>
                        <a:rPr lang="en-IN" sz="2400" b="1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400" dirty="0"/>
                        <a:t>Tasks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3806343"/>
                  </a:ext>
                </a:extLst>
              </a:tr>
              <a:tr h="862935">
                <a:tc>
                  <a:txBody>
                    <a:bodyPr/>
                    <a:lstStyle/>
                    <a:p>
                      <a:pPr algn="l"/>
                      <a:r>
                        <a:rPr lang="en-IN" sz="2200" b="1" dirty="0"/>
                        <a:t>Kanban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200" dirty="0"/>
                        <a:t>Initiation - POC, Discovery - Research to EPIC, EPIC to Technical Solution, Retrospective Actions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489289"/>
                  </a:ext>
                </a:extLst>
              </a:tr>
              <a:tr h="440230">
                <a:tc>
                  <a:txBody>
                    <a:bodyPr/>
                    <a:lstStyle/>
                    <a:p>
                      <a:pPr algn="l"/>
                      <a:r>
                        <a:rPr lang="en-IN" sz="2200" b="1" dirty="0"/>
                        <a:t>Scrum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200" dirty="0"/>
                        <a:t>Delivery - Development and Testing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0764720"/>
                  </a:ext>
                </a:extLst>
              </a:tr>
              <a:tr h="1144598">
                <a:tc>
                  <a:txBody>
                    <a:bodyPr/>
                    <a:lstStyle/>
                    <a:p>
                      <a:pPr algn="l"/>
                      <a:r>
                        <a:rPr lang="en-IN" sz="2200" b="1" dirty="0"/>
                        <a:t>XP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200" dirty="0"/>
                        <a:t>Initiation - </a:t>
                      </a:r>
                      <a:r>
                        <a:rPr lang="en-IN" sz="2200" dirty="0" err="1"/>
                        <a:t>Ux</a:t>
                      </a:r>
                      <a:r>
                        <a:rPr lang="en-IN" sz="2200" dirty="0"/>
                        <a:t> / </a:t>
                      </a:r>
                      <a:r>
                        <a:rPr lang="en-IN" sz="2200" dirty="0" err="1"/>
                        <a:t>Cx</a:t>
                      </a:r>
                      <a:r>
                        <a:rPr lang="en-IN" sz="2200" dirty="0"/>
                        <a:t>, Discovery, Delivery - </a:t>
                      </a:r>
                      <a:r>
                        <a:rPr lang="en-IN" sz="2200" dirty="0" err="1"/>
                        <a:t>Ux</a:t>
                      </a:r>
                      <a:r>
                        <a:rPr lang="en-IN" sz="2200" dirty="0"/>
                        <a:t> / </a:t>
                      </a:r>
                      <a:r>
                        <a:rPr lang="en-IN" sz="2200" dirty="0" err="1"/>
                        <a:t>Cx</a:t>
                      </a:r>
                      <a:r>
                        <a:rPr lang="en-IN" sz="2200" dirty="0"/>
                        <a:t>, Estimation, Release - Deployment and Release Management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744879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2"/>
          <p:cNvSpPr txBox="1">
            <a:spLocks noGrp="1"/>
          </p:cNvSpPr>
          <p:nvPr>
            <p:ph type="title"/>
          </p:nvPr>
        </p:nvSpPr>
        <p:spPr>
          <a:xfrm>
            <a:off x="1610182" y="1184186"/>
            <a:ext cx="6854368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dirty="0"/>
              <a:t>BEST PRACTICES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1626361" y="2330450"/>
            <a:ext cx="14997430" cy="1169551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20"/>
              </a:spcBef>
            </a:pPr>
            <a:r>
              <a:rPr sz="2500" dirty="0">
                <a:latin typeface="Tahoma"/>
                <a:cs typeface="Tahoma"/>
              </a:rPr>
              <a:t>Implementing best practices such as </a:t>
            </a:r>
            <a:r>
              <a:rPr sz="2500" b="1" dirty="0">
                <a:latin typeface="Trebuchet MS"/>
                <a:cs typeface="Trebuchet MS"/>
              </a:rPr>
              <a:t>cross-functional teams</a:t>
            </a:r>
            <a:r>
              <a:rPr sz="2500" dirty="0">
                <a:latin typeface="Tahoma"/>
                <a:cs typeface="Tahoma"/>
              </a:rPr>
              <a:t>, </a:t>
            </a:r>
            <a:r>
              <a:rPr sz="2500" b="1" dirty="0">
                <a:latin typeface="Trebuchet MS"/>
                <a:cs typeface="Trebuchet MS"/>
              </a:rPr>
              <a:t>clear communication</a:t>
            </a:r>
            <a:r>
              <a:rPr sz="2500" dirty="0">
                <a:latin typeface="Tahoma"/>
                <a:cs typeface="Tahoma"/>
              </a:rPr>
              <a:t>, and </a:t>
            </a:r>
            <a:r>
              <a:rPr sz="2500" b="1" dirty="0">
                <a:latin typeface="Trebuchet MS"/>
                <a:cs typeface="Trebuchet MS"/>
              </a:rPr>
              <a:t>prioritizing customer value </a:t>
            </a:r>
            <a:r>
              <a:rPr sz="2500" dirty="0">
                <a:latin typeface="Tahoma"/>
                <a:cs typeface="Tahoma"/>
              </a:rPr>
              <a:t>are essential for maximizing the benefits of Agile Scrum and empowering your software development team.</a:t>
            </a:r>
          </a:p>
        </p:txBody>
      </p:sp>
      <p:pic>
        <p:nvPicPr>
          <p:cNvPr id="24" name="object 2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26360" y="6799700"/>
            <a:ext cx="6191250" cy="275272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F67FC8A-B8B5-7EB1-112B-ABBAD0D598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7350" y="3142170"/>
            <a:ext cx="10028789" cy="651566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2363845" y="1552962"/>
            <a:ext cx="5576380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dirty="0"/>
              <a:t>CONCLUSION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body" idx="1"/>
          </p:nvPr>
        </p:nvSpPr>
        <p:spPr>
          <a:xfrm>
            <a:off x="2363845" y="2752691"/>
            <a:ext cx="15497992" cy="14196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0099"/>
              </a:lnSpc>
              <a:spcBef>
                <a:spcPts val="90"/>
              </a:spcBef>
            </a:pPr>
            <a:r>
              <a:rPr sz="30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 conclusion, mastering Agile Scrum empowers software development teams to deliver value with </a:t>
            </a:r>
            <a:r>
              <a:rPr sz="305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agility </a:t>
            </a:r>
            <a:r>
              <a:rPr sz="30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and </a:t>
            </a:r>
            <a:r>
              <a:rPr sz="305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quality</a:t>
            </a:r>
            <a:r>
              <a:rPr sz="30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Embracing the principles of Agile Scrum fosters a culture of </a:t>
            </a:r>
            <a:r>
              <a:rPr sz="305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innovation</a:t>
            </a:r>
            <a:r>
              <a:rPr sz="30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sz="305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collaboration</a:t>
            </a:r>
            <a:r>
              <a:rPr sz="30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and continuous improvement.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90C4010-FA20-2440-3D5F-1F6625EC802C}"/>
              </a:ext>
            </a:extLst>
          </p:cNvPr>
          <p:cNvGrpSpPr/>
          <p:nvPr/>
        </p:nvGrpSpPr>
        <p:grpSpPr>
          <a:xfrm>
            <a:off x="2063750" y="4435870"/>
            <a:ext cx="15849600" cy="4327060"/>
            <a:chOff x="256308" y="5153888"/>
            <a:chExt cx="5673437" cy="565179"/>
          </a:xfrm>
        </p:grpSpPr>
        <p:sp>
          <p:nvSpPr>
            <p:cNvPr id="3" name="Arrow: Pentagon 2">
              <a:extLst>
                <a:ext uri="{FF2B5EF4-FFF2-40B4-BE49-F238E27FC236}">
                  <a16:creationId xmlns:a16="http://schemas.microsoft.com/office/drawing/2014/main" id="{F14C41F0-E560-2B8F-2120-C22B2A70478E}"/>
                </a:ext>
              </a:extLst>
            </p:cNvPr>
            <p:cNvSpPr/>
            <p:nvPr/>
          </p:nvSpPr>
          <p:spPr>
            <a:xfrm>
              <a:off x="295564" y="5477163"/>
              <a:ext cx="942109" cy="230909"/>
            </a:xfrm>
            <a:prstGeom prst="homePlate">
              <a:avLst/>
            </a:prstGeom>
            <a:solidFill>
              <a:srgbClr val="B41E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latin typeface="Roboto" panose="02000000000000000000" pitchFamily="2" charset="0"/>
                  <a:ea typeface="Roboto" panose="02000000000000000000" pitchFamily="2" charset="0"/>
                </a:rPr>
                <a:t>Struggle</a:t>
              </a:r>
              <a:endParaRPr lang="en-CA" sz="3200" b="1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4" name="Arrow: Pentagon 3">
              <a:extLst>
                <a:ext uri="{FF2B5EF4-FFF2-40B4-BE49-F238E27FC236}">
                  <a16:creationId xmlns:a16="http://schemas.microsoft.com/office/drawing/2014/main" id="{D0533897-C147-78F0-DA2C-C4AF6D338B9B}"/>
                </a:ext>
              </a:extLst>
            </p:cNvPr>
            <p:cNvSpPr/>
            <p:nvPr/>
          </p:nvSpPr>
          <p:spPr>
            <a:xfrm>
              <a:off x="1454727" y="5477163"/>
              <a:ext cx="942109" cy="230909"/>
            </a:xfrm>
            <a:prstGeom prst="homePlate">
              <a:avLst/>
            </a:prstGeom>
            <a:solidFill>
              <a:srgbClr val="ED74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latin typeface="Roboto" panose="02000000000000000000" pitchFamily="2" charset="0"/>
                  <a:ea typeface="Roboto" panose="02000000000000000000" pitchFamily="2" charset="0"/>
                </a:rPr>
                <a:t>Support</a:t>
              </a:r>
              <a:endParaRPr lang="en-CA" sz="3200" b="1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5" name="Arrow: Pentagon 4">
              <a:extLst>
                <a:ext uri="{FF2B5EF4-FFF2-40B4-BE49-F238E27FC236}">
                  <a16:creationId xmlns:a16="http://schemas.microsoft.com/office/drawing/2014/main" id="{112D50E4-0D02-5D26-509B-B3C1EF8EB3A7}"/>
                </a:ext>
              </a:extLst>
            </p:cNvPr>
            <p:cNvSpPr/>
            <p:nvPr/>
          </p:nvSpPr>
          <p:spPr>
            <a:xfrm>
              <a:off x="2613890" y="5477163"/>
              <a:ext cx="942109" cy="230909"/>
            </a:xfrm>
            <a:prstGeom prst="homePlate">
              <a:avLst/>
            </a:prstGeom>
            <a:solidFill>
              <a:srgbClr val="F8C61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latin typeface="Roboto" panose="02000000000000000000" pitchFamily="2" charset="0"/>
                  <a:ea typeface="Roboto" panose="02000000000000000000" pitchFamily="2" charset="0"/>
                </a:rPr>
                <a:t>Optimize</a:t>
              </a:r>
              <a:endParaRPr lang="en-CA" sz="3200" b="1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6" name="Arrow: Pentagon 5">
              <a:extLst>
                <a:ext uri="{FF2B5EF4-FFF2-40B4-BE49-F238E27FC236}">
                  <a16:creationId xmlns:a16="http://schemas.microsoft.com/office/drawing/2014/main" id="{2D8678A8-AFA1-2AB0-0991-3E7A3860EAF7}"/>
                </a:ext>
              </a:extLst>
            </p:cNvPr>
            <p:cNvSpPr/>
            <p:nvPr/>
          </p:nvSpPr>
          <p:spPr>
            <a:xfrm>
              <a:off x="3773053" y="5477163"/>
              <a:ext cx="942109" cy="230909"/>
            </a:xfrm>
            <a:prstGeom prst="homePlate">
              <a:avLst/>
            </a:prstGeom>
            <a:solidFill>
              <a:srgbClr val="1972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latin typeface="Roboto" panose="02000000000000000000" pitchFamily="2" charset="0"/>
                  <a:ea typeface="Roboto" panose="02000000000000000000" pitchFamily="2" charset="0"/>
                </a:rPr>
                <a:t>Expand</a:t>
              </a:r>
              <a:endParaRPr lang="en-CA" sz="3200" b="1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7" name="Arrow: Pentagon 6">
              <a:extLst>
                <a:ext uri="{FF2B5EF4-FFF2-40B4-BE49-F238E27FC236}">
                  <a16:creationId xmlns:a16="http://schemas.microsoft.com/office/drawing/2014/main" id="{38EC07DB-43B6-5937-2DD4-F6E0028AC22E}"/>
                </a:ext>
              </a:extLst>
            </p:cNvPr>
            <p:cNvSpPr/>
            <p:nvPr/>
          </p:nvSpPr>
          <p:spPr>
            <a:xfrm>
              <a:off x="4932216" y="5477162"/>
              <a:ext cx="997529" cy="241905"/>
            </a:xfrm>
            <a:prstGeom prst="homePlate">
              <a:avLst/>
            </a:prstGeom>
            <a:solidFill>
              <a:srgbClr val="259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latin typeface="Roboto" panose="02000000000000000000" pitchFamily="2" charset="0"/>
                  <a:ea typeface="Roboto" panose="02000000000000000000" pitchFamily="2" charset="0"/>
                </a:rPr>
                <a:t>Transform</a:t>
              </a:r>
              <a:endParaRPr lang="en-CA" sz="3200" b="1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pic>
          <p:nvPicPr>
            <p:cNvPr id="8" name="Graphic 7" descr="Crawl outline">
              <a:extLst>
                <a:ext uri="{FF2B5EF4-FFF2-40B4-BE49-F238E27FC236}">
                  <a16:creationId xmlns:a16="http://schemas.microsoft.com/office/drawing/2014/main" id="{5126643E-AA91-CA84-D9DA-E87844E70E6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56308" y="5153888"/>
              <a:ext cx="385619" cy="385619"/>
            </a:xfrm>
            <a:prstGeom prst="rect">
              <a:avLst/>
            </a:prstGeom>
          </p:spPr>
        </p:pic>
        <p:pic>
          <p:nvPicPr>
            <p:cNvPr id="9" name="Graphic 8" descr="Walk outline">
              <a:extLst>
                <a:ext uri="{FF2B5EF4-FFF2-40B4-BE49-F238E27FC236}">
                  <a16:creationId xmlns:a16="http://schemas.microsoft.com/office/drawing/2014/main" id="{4FE2491E-B5E6-2C15-517A-6C0D7B2E9F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909454" y="5153890"/>
              <a:ext cx="323273" cy="332509"/>
            </a:xfrm>
            <a:prstGeom prst="rect">
              <a:avLst/>
            </a:prstGeom>
          </p:spPr>
        </p:pic>
        <p:pic>
          <p:nvPicPr>
            <p:cNvPr id="10" name="Graphic 9" descr="Run outline">
              <a:extLst>
                <a:ext uri="{FF2B5EF4-FFF2-40B4-BE49-F238E27FC236}">
                  <a16:creationId xmlns:a16="http://schemas.microsoft.com/office/drawing/2014/main" id="{5DB94512-274F-85F8-B345-3A80084F946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567128" y="5160638"/>
              <a:ext cx="325672" cy="32567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2"/>
          <p:cNvSpPr txBox="1">
            <a:spLocks noGrp="1"/>
          </p:cNvSpPr>
          <p:nvPr>
            <p:ph type="title"/>
          </p:nvPr>
        </p:nvSpPr>
        <p:spPr>
          <a:xfrm>
            <a:off x="1610182" y="1184186"/>
            <a:ext cx="12416968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dirty="0"/>
              <a:t>INTRODUCTION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1610183" y="2762485"/>
            <a:ext cx="11807367" cy="1119537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12700" marR="5080">
              <a:lnSpc>
                <a:spcPts val="2770"/>
              </a:lnSpc>
              <a:spcBef>
                <a:spcPts val="330"/>
              </a:spcBef>
              <a:tabLst>
                <a:tab pos="8571865" algn="l"/>
              </a:tabLst>
            </a:pPr>
            <a:r>
              <a:rPr sz="2350" dirty="0">
                <a:latin typeface="Tahoma"/>
                <a:cs typeface="Tahoma"/>
              </a:rPr>
              <a:t>Welcome to </a:t>
            </a:r>
            <a:r>
              <a:rPr sz="2450" i="1" dirty="0">
                <a:latin typeface="Verdana"/>
                <a:cs typeface="Verdana"/>
              </a:rPr>
              <a:t>Mastering Agile Scrum</a:t>
            </a:r>
            <a:r>
              <a:rPr sz="2350" dirty="0">
                <a:latin typeface="Tahoma"/>
                <a:cs typeface="Tahoma"/>
              </a:rPr>
              <a:t>, a professional guide to</a:t>
            </a:r>
            <a:r>
              <a:rPr lang="en-IN" sz="2350" dirty="0">
                <a:latin typeface="Tahoma"/>
                <a:cs typeface="Tahoma"/>
              </a:rPr>
              <a:t> </a:t>
            </a:r>
            <a:r>
              <a:rPr lang="en-IN" sz="2350" b="1" dirty="0">
                <a:latin typeface="Tahoma"/>
                <a:cs typeface="Tahoma"/>
              </a:rPr>
              <a:t>empower</a:t>
            </a:r>
            <a:r>
              <a:rPr lang="en-IN" sz="2350" dirty="0">
                <a:latin typeface="Tahoma"/>
                <a:cs typeface="Tahoma"/>
              </a:rPr>
              <a:t> </a:t>
            </a:r>
            <a:r>
              <a:rPr sz="2350" dirty="0">
                <a:latin typeface="Tahoma"/>
                <a:cs typeface="Tahoma"/>
              </a:rPr>
              <a:t>your software development team through agile methodologies. This presentation will provide valuable insights and practical tips to optimize your team's performance.</a:t>
            </a:r>
          </a:p>
        </p:txBody>
      </p:sp>
      <p:pic>
        <p:nvPicPr>
          <p:cNvPr id="25" name="object 2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26361" y="6056231"/>
            <a:ext cx="7219950" cy="3209925"/>
          </a:xfrm>
          <a:prstGeom prst="rect">
            <a:avLst/>
          </a:prstGeom>
        </p:spPr>
      </p:pic>
      <p:pic>
        <p:nvPicPr>
          <p:cNvPr id="26" name="object 2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303156" y="6056231"/>
            <a:ext cx="7219949" cy="320992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490770B-08E7-0CED-3E0F-78A378665E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27150" y="1938753"/>
            <a:ext cx="3840813" cy="3886537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4611" y="3087687"/>
            <a:ext cx="17477339" cy="3000630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567055" marR="5080" indent="-554990">
              <a:lnSpc>
                <a:spcPts val="11850"/>
              </a:lnSpc>
              <a:spcBef>
                <a:spcPts val="320"/>
              </a:spcBef>
            </a:pPr>
            <a:r>
              <a:rPr lang="en-IN" sz="9900" dirty="0"/>
              <a:t>Weekly Report - &lt;&lt;Customer Name &gt;&gt;</a:t>
            </a:r>
            <a:endParaRPr sz="9900" dirty="0"/>
          </a:p>
        </p:txBody>
      </p:sp>
      <p:sp>
        <p:nvSpPr>
          <p:cNvPr id="3" name="October 2021">
            <a:extLst>
              <a:ext uri="{FF2B5EF4-FFF2-40B4-BE49-F238E27FC236}">
                <a16:creationId xmlns:a16="http://schemas.microsoft.com/office/drawing/2014/main" id="{52158943-42FE-FC22-E048-7F0DB3952B9A}"/>
              </a:ext>
            </a:extLst>
          </p:cNvPr>
          <p:cNvSpPr txBox="1">
            <a:spLocks/>
          </p:cNvSpPr>
          <p:nvPr/>
        </p:nvSpPr>
        <p:spPr>
          <a:xfrm>
            <a:off x="844550" y="6673850"/>
            <a:ext cx="12573000" cy="160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18836" tIns="18836" rIns="18836" bIns="18836" anchor="ctr">
            <a:normAutofit/>
          </a:bodyPr>
          <a:lstStyle>
            <a:lvl1pPr marL="0" marR="0" indent="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all" spc="384" baseline="0">
                <a:solidFill>
                  <a:srgbClr val="FFFFFF"/>
                </a:solidFill>
                <a:uFillTx/>
                <a:latin typeface="Gilroy-Regular"/>
                <a:ea typeface="Gilroy-Regular"/>
                <a:cs typeface="Gilroy-Regular"/>
                <a:sym typeface="Gilroy-Regular"/>
              </a:defRPr>
            </a:lvl1pPr>
            <a:lvl2pPr marL="0" marR="0" indent="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all" spc="512" baseline="0">
                <a:solidFill>
                  <a:srgbClr val="FFFFFF"/>
                </a:solidFill>
                <a:uFillTx/>
                <a:latin typeface="Avenir Book"/>
                <a:ea typeface="Avenir Book"/>
                <a:cs typeface="Avenir Book"/>
                <a:sym typeface="Avenir Book"/>
              </a:defRPr>
            </a:lvl2pPr>
            <a:lvl3pPr marL="0" marR="0" indent="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all" spc="512" baseline="0">
                <a:solidFill>
                  <a:srgbClr val="FFFFFF"/>
                </a:solidFill>
                <a:uFillTx/>
                <a:latin typeface="Avenir Book"/>
                <a:ea typeface="Avenir Book"/>
                <a:cs typeface="Avenir Book"/>
                <a:sym typeface="Avenir Book"/>
              </a:defRPr>
            </a:lvl3pPr>
            <a:lvl4pPr marL="0" marR="0" indent="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all" spc="512" baseline="0">
                <a:solidFill>
                  <a:srgbClr val="FFFFFF"/>
                </a:solidFill>
                <a:uFillTx/>
                <a:latin typeface="Avenir Book"/>
                <a:ea typeface="Avenir Book"/>
                <a:cs typeface="Avenir Book"/>
                <a:sym typeface="Avenir Book"/>
              </a:defRPr>
            </a:lvl4pPr>
            <a:lvl5pPr marL="0" marR="0" indent="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all" spc="512" baseline="0">
                <a:solidFill>
                  <a:srgbClr val="FFFFFF"/>
                </a:solidFill>
                <a:uFillTx/>
                <a:latin typeface="Avenir Book"/>
                <a:ea typeface="Avenir Book"/>
                <a:cs typeface="Avenir Book"/>
                <a:sym typeface="Avenir Book"/>
              </a:defRPr>
            </a:lvl5pPr>
            <a:lvl6pPr marL="3810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646464"/>
              </a:buClr>
              <a:buSzPct val="90000"/>
              <a:buFontTx/>
              <a:buChar char="•"/>
              <a:tabLst/>
              <a:defRPr sz="50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Light"/>
              </a:defRPr>
            </a:lvl6pPr>
            <a:lvl7pPr marL="4445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646464"/>
              </a:buClr>
              <a:buSzPct val="90000"/>
              <a:buFontTx/>
              <a:buChar char="•"/>
              <a:tabLst/>
              <a:defRPr sz="50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Light"/>
              </a:defRPr>
            </a:lvl7pPr>
            <a:lvl8pPr marL="5080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646464"/>
              </a:buClr>
              <a:buSzPct val="90000"/>
              <a:buFontTx/>
              <a:buChar char="•"/>
              <a:tabLst/>
              <a:defRPr sz="50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Light"/>
              </a:defRPr>
            </a:lvl8pPr>
            <a:lvl9pPr marL="5715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646464"/>
              </a:buClr>
              <a:buSzPct val="90000"/>
              <a:buFontTx/>
              <a:buChar char="•"/>
              <a:tabLst/>
              <a:defRPr sz="50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Light"/>
              </a:defRPr>
            </a:lvl9pPr>
          </a:lstStyle>
          <a:p>
            <a:pPr hangingPunct="1"/>
            <a:fld id="{24982852-982C-428E-BDAA-FB97D7F7B0D9}" type="datetime2">
              <a:rPr lang="en-IN" sz="4800" smtClean="0">
                <a:solidFill>
                  <a:schemeClr val="tx1"/>
                </a:solidFill>
              </a:rPr>
              <a:t>Monday, 11 March 2024</a:t>
            </a:fld>
            <a:endParaRPr lang="en-IN" sz="4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B0DAB38-F6F0-C8F1-45EF-3B9F86D27E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Current Status</a:t>
            </a:r>
            <a:endParaRPr lang="en-IN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7061CCE-71AD-47DD-D255-90241106A1F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612619">
              <a:defRPr/>
            </a:pPr>
            <a:fld id="{B1D216B8-C507-4535-935D-65E66B50FFF4}" type="slidenum">
              <a:rPr lang="en-US">
                <a:solidFill>
                  <a:srgbClr val="000000">
                    <a:lumMod val="65000"/>
                    <a:lumOff val="35000"/>
                  </a:srgbClr>
                </a:solidFill>
              </a:rPr>
              <a:pPr defTabSz="612619">
                <a:defRPr/>
              </a:pPr>
              <a:t>21</a:t>
            </a:fld>
            <a:endParaRPr lang="en-US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746D5765-103D-5893-E8C1-5B49F0D5351C}"/>
              </a:ext>
            </a:extLst>
          </p:cNvPr>
          <p:cNvGraphicFramePr>
            <a:graphicFrameLocks noGrp="1"/>
          </p:cNvGraphicFramePr>
          <p:nvPr/>
        </p:nvGraphicFramePr>
        <p:xfrm>
          <a:off x="1050980" y="1940540"/>
          <a:ext cx="16489431" cy="1959366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355633">
                  <a:extLst>
                    <a:ext uri="{9D8B030D-6E8A-4147-A177-3AD203B41FA5}">
                      <a16:colId xmlns:a16="http://schemas.microsoft.com/office/drawing/2014/main" val="4116408403"/>
                    </a:ext>
                  </a:extLst>
                </a:gridCol>
                <a:gridCol w="2355633">
                  <a:extLst>
                    <a:ext uri="{9D8B030D-6E8A-4147-A177-3AD203B41FA5}">
                      <a16:colId xmlns:a16="http://schemas.microsoft.com/office/drawing/2014/main" val="3085475813"/>
                    </a:ext>
                  </a:extLst>
                </a:gridCol>
                <a:gridCol w="2355633">
                  <a:extLst>
                    <a:ext uri="{9D8B030D-6E8A-4147-A177-3AD203B41FA5}">
                      <a16:colId xmlns:a16="http://schemas.microsoft.com/office/drawing/2014/main" val="1749350139"/>
                    </a:ext>
                  </a:extLst>
                </a:gridCol>
                <a:gridCol w="2355633">
                  <a:extLst>
                    <a:ext uri="{9D8B030D-6E8A-4147-A177-3AD203B41FA5}">
                      <a16:colId xmlns:a16="http://schemas.microsoft.com/office/drawing/2014/main" val="850141630"/>
                    </a:ext>
                  </a:extLst>
                </a:gridCol>
                <a:gridCol w="2355633">
                  <a:extLst>
                    <a:ext uri="{9D8B030D-6E8A-4147-A177-3AD203B41FA5}">
                      <a16:colId xmlns:a16="http://schemas.microsoft.com/office/drawing/2014/main" val="2944868437"/>
                    </a:ext>
                  </a:extLst>
                </a:gridCol>
                <a:gridCol w="2355633">
                  <a:extLst>
                    <a:ext uri="{9D8B030D-6E8A-4147-A177-3AD203B41FA5}">
                      <a16:colId xmlns:a16="http://schemas.microsoft.com/office/drawing/2014/main" val="187086514"/>
                    </a:ext>
                  </a:extLst>
                </a:gridCol>
                <a:gridCol w="2355633">
                  <a:extLst>
                    <a:ext uri="{9D8B030D-6E8A-4147-A177-3AD203B41FA5}">
                      <a16:colId xmlns:a16="http://schemas.microsoft.com/office/drawing/2014/main" val="3036649077"/>
                    </a:ext>
                  </a:extLst>
                </a:gridCol>
              </a:tblGrid>
              <a:tr h="732028">
                <a:tc>
                  <a:txBody>
                    <a:bodyPr/>
                    <a:lstStyle/>
                    <a:p>
                      <a:r>
                        <a:rPr lang="en-IN" sz="3600" dirty="0"/>
                        <a:t>Over All</a:t>
                      </a:r>
                    </a:p>
                  </a:txBody>
                  <a:tcPr marL="183007" marR="183007" marT="91504" marB="91504"/>
                </a:tc>
                <a:tc>
                  <a:txBody>
                    <a:bodyPr/>
                    <a:lstStyle/>
                    <a:p>
                      <a:r>
                        <a:rPr lang="en-IN" sz="3600" dirty="0"/>
                        <a:t>Budget</a:t>
                      </a:r>
                    </a:p>
                  </a:txBody>
                  <a:tcPr marL="183007" marR="183007" marT="91504" marB="91504"/>
                </a:tc>
                <a:tc>
                  <a:txBody>
                    <a:bodyPr/>
                    <a:lstStyle/>
                    <a:p>
                      <a:r>
                        <a:rPr lang="en-IN" sz="3600" dirty="0"/>
                        <a:t>Scope</a:t>
                      </a:r>
                    </a:p>
                  </a:txBody>
                  <a:tcPr marL="183007" marR="183007" marT="91504" marB="91504"/>
                </a:tc>
                <a:tc>
                  <a:txBody>
                    <a:bodyPr/>
                    <a:lstStyle/>
                    <a:p>
                      <a:r>
                        <a:rPr lang="en-IN" sz="3600" dirty="0"/>
                        <a:t>Resources</a:t>
                      </a:r>
                    </a:p>
                  </a:txBody>
                  <a:tcPr marL="183007" marR="183007" marT="91504" marB="91504"/>
                </a:tc>
                <a:tc>
                  <a:txBody>
                    <a:bodyPr/>
                    <a:lstStyle/>
                    <a:p>
                      <a:r>
                        <a:rPr lang="en-IN" sz="3600" dirty="0"/>
                        <a:t>Timeline</a:t>
                      </a:r>
                    </a:p>
                  </a:txBody>
                  <a:tcPr marL="183007" marR="183007" marT="91504" marB="91504"/>
                </a:tc>
                <a:tc>
                  <a:txBody>
                    <a:bodyPr/>
                    <a:lstStyle/>
                    <a:p>
                      <a:r>
                        <a:rPr lang="en-IN" sz="3600" dirty="0"/>
                        <a:t>Quality</a:t>
                      </a:r>
                    </a:p>
                  </a:txBody>
                  <a:tcPr marL="183007" marR="183007" marT="91504" marB="91504"/>
                </a:tc>
                <a:tc>
                  <a:txBody>
                    <a:bodyPr/>
                    <a:lstStyle/>
                    <a:p>
                      <a:r>
                        <a:rPr lang="en-IN" sz="3600" dirty="0"/>
                        <a:t>Risks</a:t>
                      </a:r>
                    </a:p>
                  </a:txBody>
                  <a:tcPr marL="183007" marR="183007" marT="91504" marB="91504"/>
                </a:tc>
                <a:extLst>
                  <a:ext uri="{0D108BD9-81ED-4DB2-BD59-A6C34878D82A}">
                    <a16:rowId xmlns:a16="http://schemas.microsoft.com/office/drawing/2014/main" val="4150407123"/>
                  </a:ext>
                </a:extLst>
              </a:tr>
              <a:tr h="1227338">
                <a:tc>
                  <a:txBody>
                    <a:bodyPr/>
                    <a:lstStyle/>
                    <a:p>
                      <a:endParaRPr lang="en-IN" sz="3600" dirty="0"/>
                    </a:p>
                  </a:txBody>
                  <a:tcPr marL="183007" marR="183007" marT="91504" marB="91504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3600"/>
                    </a:p>
                  </a:txBody>
                  <a:tcPr marL="183007" marR="183007" marT="91504" marB="91504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3600"/>
                    </a:p>
                  </a:txBody>
                  <a:tcPr marL="183007" marR="183007" marT="91504" marB="91504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3600"/>
                    </a:p>
                  </a:txBody>
                  <a:tcPr marL="183007" marR="183007" marT="91504" marB="91504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3600" dirty="0"/>
                    </a:p>
                  </a:txBody>
                  <a:tcPr marL="183007" marR="183007" marT="91504" marB="91504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3600"/>
                    </a:p>
                  </a:txBody>
                  <a:tcPr marL="183007" marR="183007" marT="91504" marB="91504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3600" dirty="0"/>
                    </a:p>
                  </a:txBody>
                  <a:tcPr marL="183007" marR="183007" marT="91504" marB="91504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0398485"/>
                  </a:ext>
                </a:extLst>
              </a:tr>
            </a:tbl>
          </a:graphicData>
        </a:graphic>
      </p:graphicFrame>
      <p:grpSp>
        <p:nvGrpSpPr>
          <p:cNvPr id="119" name="Group 118">
            <a:extLst>
              <a:ext uri="{FF2B5EF4-FFF2-40B4-BE49-F238E27FC236}">
                <a16:creationId xmlns:a16="http://schemas.microsoft.com/office/drawing/2014/main" id="{67748E5F-AAC2-7DA5-AD6E-E1129C103D45}"/>
              </a:ext>
            </a:extLst>
          </p:cNvPr>
          <p:cNvGrpSpPr/>
          <p:nvPr/>
        </p:nvGrpSpPr>
        <p:grpSpPr>
          <a:xfrm>
            <a:off x="1050981" y="2854638"/>
            <a:ext cx="2273647" cy="1037098"/>
            <a:chOff x="525125" y="1424940"/>
            <a:chExt cx="1136035" cy="518189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8F8BD35-54B3-B427-B24B-46A5F49BE550}"/>
                </a:ext>
              </a:extLst>
            </p:cNvPr>
            <p:cNvSpPr txBox="1"/>
            <p:nvPr/>
          </p:nvSpPr>
          <p:spPr>
            <a:xfrm>
              <a:off x="1050655" y="1543504"/>
              <a:ext cx="489025" cy="323166"/>
            </a:xfrm>
            <a:prstGeom prst="rect">
              <a:avLst/>
            </a:prstGeom>
            <a:noFill/>
            <a:ln>
              <a:solidFill>
                <a:srgbClr val="24A7DF"/>
              </a:solidFill>
            </a:ln>
          </p:spPr>
          <p:txBody>
            <a:bodyPr wrap="none" lIns="183007" tIns="91504" rIns="183007" bIns="91504" rtlCol="0" anchor="t">
              <a:spAutoFit/>
            </a:bodyPr>
            <a:lstStyle/>
            <a:p>
              <a:pPr algn="l"/>
              <a:r>
                <a:rPr lang="en-US" sz="3002" b="1" dirty="0">
                  <a:solidFill>
                    <a:schemeClr val="accent2"/>
                  </a:solidFill>
                  <a:latin typeface="Century Gothic" panose="020B0502020202020204" pitchFamily="34" charset="0"/>
                </a:rPr>
                <a:t>ON</a:t>
              </a:r>
              <a:endParaRPr lang="en-US" sz="3603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3B75AD9-CE04-4C24-6BB1-4348F380F6BE}"/>
                </a:ext>
              </a:extLst>
            </p:cNvPr>
            <p:cNvSpPr/>
            <p:nvPr/>
          </p:nvSpPr>
          <p:spPr>
            <a:xfrm>
              <a:off x="525125" y="1424940"/>
              <a:ext cx="547050" cy="518189"/>
            </a:xfrm>
            <a:prstGeom prst="ellipse">
              <a:avLst/>
            </a:prstGeom>
            <a:noFill/>
            <a:ln w="38100">
              <a:solidFill>
                <a:srgbClr val="24A7D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3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D363B6F-099D-2E50-61C3-4F690DD42CCC}"/>
                </a:ext>
              </a:extLst>
            </p:cNvPr>
            <p:cNvCxnSpPr>
              <a:cxnSpLocks/>
            </p:cNvCxnSpPr>
            <p:nvPr/>
          </p:nvCxnSpPr>
          <p:spPr>
            <a:xfrm>
              <a:off x="1033096" y="1803121"/>
              <a:ext cx="628064" cy="0"/>
            </a:xfrm>
            <a:prstGeom prst="line">
              <a:avLst/>
            </a:prstGeom>
            <a:ln w="38100">
              <a:solidFill>
                <a:srgbClr val="24A7D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2" name="Graphic 11" descr="Speedometer Middle outline">
            <a:extLst>
              <a:ext uri="{FF2B5EF4-FFF2-40B4-BE49-F238E27FC236}">
                <a16:creationId xmlns:a16="http://schemas.microsoft.com/office/drawing/2014/main" id="{813CF3E7-D94C-2D68-AB97-EBE07C37F3C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215819" y="2889995"/>
            <a:ext cx="758120" cy="718124"/>
          </a:xfrm>
          <a:prstGeom prst="rect">
            <a:avLst/>
          </a:prstGeom>
        </p:spPr>
      </p:pic>
      <p:grpSp>
        <p:nvGrpSpPr>
          <p:cNvPr id="118" name="Group 117">
            <a:extLst>
              <a:ext uri="{FF2B5EF4-FFF2-40B4-BE49-F238E27FC236}">
                <a16:creationId xmlns:a16="http://schemas.microsoft.com/office/drawing/2014/main" id="{E12B4AEE-97BC-8754-A543-7C45F6D3D1BB}"/>
              </a:ext>
            </a:extLst>
          </p:cNvPr>
          <p:cNvGrpSpPr/>
          <p:nvPr/>
        </p:nvGrpSpPr>
        <p:grpSpPr>
          <a:xfrm>
            <a:off x="3496529" y="2869889"/>
            <a:ext cx="2273647" cy="1021839"/>
            <a:chOff x="1747051" y="1432560"/>
            <a:chExt cx="1136035" cy="510565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F7B368D-FB27-4EAB-AC03-75C94665E759}"/>
                </a:ext>
              </a:extLst>
            </p:cNvPr>
            <p:cNvSpPr txBox="1"/>
            <p:nvPr/>
          </p:nvSpPr>
          <p:spPr>
            <a:xfrm>
              <a:off x="2272581" y="1549380"/>
              <a:ext cx="489025" cy="323166"/>
            </a:xfrm>
            <a:prstGeom prst="rect">
              <a:avLst/>
            </a:prstGeom>
            <a:noFill/>
            <a:ln>
              <a:solidFill>
                <a:srgbClr val="24A7DF"/>
              </a:solidFill>
            </a:ln>
          </p:spPr>
          <p:txBody>
            <a:bodyPr wrap="none" lIns="183007" tIns="91504" rIns="183007" bIns="91504" rtlCol="0" anchor="t">
              <a:spAutoFit/>
            </a:bodyPr>
            <a:lstStyle/>
            <a:p>
              <a:pPr algn="l"/>
              <a:r>
                <a:rPr lang="en-US" sz="3002" b="1" dirty="0">
                  <a:solidFill>
                    <a:schemeClr val="accent2"/>
                  </a:solidFill>
                  <a:latin typeface="Century Gothic" panose="020B0502020202020204" pitchFamily="34" charset="0"/>
                </a:rPr>
                <a:t>ON</a:t>
              </a:r>
              <a:endParaRPr lang="en-US" sz="3603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A19E0A7-F0DF-5939-5BD7-16CD930A29CC}"/>
                </a:ext>
              </a:extLst>
            </p:cNvPr>
            <p:cNvSpPr/>
            <p:nvPr/>
          </p:nvSpPr>
          <p:spPr>
            <a:xfrm>
              <a:off x="1747051" y="1432560"/>
              <a:ext cx="547050" cy="510565"/>
            </a:xfrm>
            <a:prstGeom prst="ellipse">
              <a:avLst/>
            </a:prstGeom>
            <a:noFill/>
            <a:ln w="38100">
              <a:solidFill>
                <a:srgbClr val="24A7D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3"/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4C4192F3-613C-8EE4-2B9F-39915DE5E8F6}"/>
                </a:ext>
              </a:extLst>
            </p:cNvPr>
            <p:cNvCxnSpPr>
              <a:cxnSpLocks/>
            </p:cNvCxnSpPr>
            <p:nvPr/>
          </p:nvCxnSpPr>
          <p:spPr>
            <a:xfrm>
              <a:off x="2255022" y="1805177"/>
              <a:ext cx="628064" cy="0"/>
            </a:xfrm>
            <a:prstGeom prst="line">
              <a:avLst/>
            </a:prstGeom>
            <a:ln w="38100">
              <a:solidFill>
                <a:srgbClr val="24A7D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8" name="Graphic 17" descr="Speedometer Middle outline">
            <a:extLst>
              <a:ext uri="{FF2B5EF4-FFF2-40B4-BE49-F238E27FC236}">
                <a16:creationId xmlns:a16="http://schemas.microsoft.com/office/drawing/2014/main" id="{7681ED62-F7D4-6500-F7BE-C3A9B603CC2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3661368" y="2904724"/>
            <a:ext cx="758120" cy="707559"/>
          </a:xfrm>
          <a:prstGeom prst="rect">
            <a:avLst/>
          </a:prstGeom>
        </p:spPr>
      </p:pic>
      <p:grpSp>
        <p:nvGrpSpPr>
          <p:cNvPr id="117" name="Group 116">
            <a:extLst>
              <a:ext uri="{FF2B5EF4-FFF2-40B4-BE49-F238E27FC236}">
                <a16:creationId xmlns:a16="http://schemas.microsoft.com/office/drawing/2014/main" id="{4DEA0687-C04A-9D2A-4C04-A14BB458823B}"/>
              </a:ext>
            </a:extLst>
          </p:cNvPr>
          <p:cNvGrpSpPr/>
          <p:nvPr/>
        </p:nvGrpSpPr>
        <p:grpSpPr>
          <a:xfrm>
            <a:off x="5852045" y="2832175"/>
            <a:ext cx="2273647" cy="988908"/>
            <a:chOff x="2923992" y="1413717"/>
            <a:chExt cx="1136035" cy="494111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BCE9951-7C66-4338-8EEF-B0F275D14CA6}"/>
                </a:ext>
              </a:extLst>
            </p:cNvPr>
            <p:cNvSpPr txBox="1"/>
            <p:nvPr/>
          </p:nvSpPr>
          <p:spPr>
            <a:xfrm>
              <a:off x="3449522" y="1526772"/>
              <a:ext cx="489025" cy="323166"/>
            </a:xfrm>
            <a:prstGeom prst="rect">
              <a:avLst/>
            </a:prstGeom>
            <a:noFill/>
            <a:ln>
              <a:solidFill>
                <a:srgbClr val="24A7DF"/>
              </a:solidFill>
            </a:ln>
          </p:spPr>
          <p:txBody>
            <a:bodyPr wrap="none" lIns="183007" tIns="91504" rIns="183007" bIns="91504" rtlCol="0" anchor="t">
              <a:spAutoFit/>
            </a:bodyPr>
            <a:lstStyle/>
            <a:p>
              <a:pPr algn="l"/>
              <a:r>
                <a:rPr lang="en-US" sz="3002" b="1" dirty="0">
                  <a:solidFill>
                    <a:schemeClr val="accent2"/>
                  </a:solidFill>
                  <a:latin typeface="Century Gothic" panose="020B0502020202020204" pitchFamily="34" charset="0"/>
                </a:rPr>
                <a:t>ON</a:t>
              </a:r>
              <a:endParaRPr lang="en-US" sz="3603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6805C054-604E-027A-FEEC-095CDEDF4DAB}"/>
                </a:ext>
              </a:extLst>
            </p:cNvPr>
            <p:cNvSpPr/>
            <p:nvPr/>
          </p:nvSpPr>
          <p:spPr>
            <a:xfrm>
              <a:off x="2923992" y="1413717"/>
              <a:ext cx="547050" cy="494111"/>
            </a:xfrm>
            <a:prstGeom prst="ellipse">
              <a:avLst/>
            </a:prstGeom>
            <a:noFill/>
            <a:ln w="38100">
              <a:solidFill>
                <a:srgbClr val="24A7D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3"/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AE684605-A665-F183-2CF2-AADCBE2B80A9}"/>
                </a:ext>
              </a:extLst>
            </p:cNvPr>
            <p:cNvCxnSpPr>
              <a:cxnSpLocks/>
            </p:cNvCxnSpPr>
            <p:nvPr/>
          </p:nvCxnSpPr>
          <p:spPr>
            <a:xfrm>
              <a:off x="3431963" y="1774326"/>
              <a:ext cx="628064" cy="0"/>
            </a:xfrm>
            <a:prstGeom prst="line">
              <a:avLst/>
            </a:prstGeom>
            <a:ln w="38100">
              <a:solidFill>
                <a:srgbClr val="24A7D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4" name="Graphic 23" descr="Speedometer Middle outline">
            <a:extLst>
              <a:ext uri="{FF2B5EF4-FFF2-40B4-BE49-F238E27FC236}">
                <a16:creationId xmlns:a16="http://schemas.microsoft.com/office/drawing/2014/main" id="{5F2D4950-F8C1-0871-3192-8EAE52A45FB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016885" y="2865890"/>
            <a:ext cx="758120" cy="684757"/>
          </a:xfrm>
          <a:prstGeom prst="rect">
            <a:avLst/>
          </a:prstGeom>
        </p:spPr>
      </p:pic>
      <p:grpSp>
        <p:nvGrpSpPr>
          <p:cNvPr id="116" name="Group 115">
            <a:extLst>
              <a:ext uri="{FF2B5EF4-FFF2-40B4-BE49-F238E27FC236}">
                <a16:creationId xmlns:a16="http://schemas.microsoft.com/office/drawing/2014/main" id="{1A79DC5C-B333-21F7-AD8C-997D4341EDED}"/>
              </a:ext>
            </a:extLst>
          </p:cNvPr>
          <p:cNvGrpSpPr/>
          <p:nvPr/>
        </p:nvGrpSpPr>
        <p:grpSpPr>
          <a:xfrm>
            <a:off x="8219381" y="2824964"/>
            <a:ext cx="2273647" cy="988906"/>
            <a:chOff x="4106839" y="1410114"/>
            <a:chExt cx="1136035" cy="494110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D5012177-9F38-1855-05B3-420210127A5A}"/>
                </a:ext>
              </a:extLst>
            </p:cNvPr>
            <p:cNvSpPr txBox="1"/>
            <p:nvPr/>
          </p:nvSpPr>
          <p:spPr>
            <a:xfrm>
              <a:off x="4632369" y="1523169"/>
              <a:ext cx="489025" cy="323166"/>
            </a:xfrm>
            <a:prstGeom prst="rect">
              <a:avLst/>
            </a:prstGeom>
            <a:noFill/>
            <a:ln>
              <a:solidFill>
                <a:srgbClr val="24A7DF"/>
              </a:solidFill>
            </a:ln>
          </p:spPr>
          <p:txBody>
            <a:bodyPr wrap="none" lIns="183007" tIns="91504" rIns="183007" bIns="91504" rtlCol="0" anchor="t">
              <a:spAutoFit/>
            </a:bodyPr>
            <a:lstStyle/>
            <a:p>
              <a:pPr algn="l"/>
              <a:r>
                <a:rPr lang="en-US" sz="3002" b="1" dirty="0">
                  <a:solidFill>
                    <a:schemeClr val="accent2"/>
                  </a:solidFill>
                  <a:latin typeface="Century Gothic" panose="020B0502020202020204" pitchFamily="34" charset="0"/>
                </a:rPr>
                <a:t>ON</a:t>
              </a:r>
              <a:endParaRPr lang="en-US" sz="3603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76F78C5B-6957-EE5D-7F38-C3B138139824}"/>
                </a:ext>
              </a:extLst>
            </p:cNvPr>
            <p:cNvSpPr/>
            <p:nvPr/>
          </p:nvSpPr>
          <p:spPr>
            <a:xfrm>
              <a:off x="4106839" y="1410114"/>
              <a:ext cx="547050" cy="494110"/>
            </a:xfrm>
            <a:prstGeom prst="ellipse">
              <a:avLst/>
            </a:prstGeom>
            <a:noFill/>
            <a:ln w="38100">
              <a:solidFill>
                <a:srgbClr val="24A7D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3"/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671ED8D2-CD22-6E61-83DE-73CF2F36F73F}"/>
                </a:ext>
              </a:extLst>
            </p:cNvPr>
            <p:cNvCxnSpPr>
              <a:cxnSpLocks/>
            </p:cNvCxnSpPr>
            <p:nvPr/>
          </p:nvCxnSpPr>
          <p:spPr>
            <a:xfrm>
              <a:off x="4614810" y="1770722"/>
              <a:ext cx="628064" cy="0"/>
            </a:xfrm>
            <a:prstGeom prst="line">
              <a:avLst/>
            </a:prstGeom>
            <a:ln w="38100">
              <a:solidFill>
                <a:srgbClr val="24A7D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" name="Graphic 29" descr="Speedometer Middle outline">
            <a:extLst>
              <a:ext uri="{FF2B5EF4-FFF2-40B4-BE49-F238E27FC236}">
                <a16:creationId xmlns:a16="http://schemas.microsoft.com/office/drawing/2014/main" id="{499A51D5-9208-4737-C936-B14FC2CD503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384221" y="2858678"/>
            <a:ext cx="758120" cy="684755"/>
          </a:xfrm>
          <a:prstGeom prst="rect">
            <a:avLst/>
          </a:prstGeom>
        </p:spPr>
      </p:pic>
      <p:grpSp>
        <p:nvGrpSpPr>
          <p:cNvPr id="115" name="Group 114">
            <a:extLst>
              <a:ext uri="{FF2B5EF4-FFF2-40B4-BE49-F238E27FC236}">
                <a16:creationId xmlns:a16="http://schemas.microsoft.com/office/drawing/2014/main" id="{61604DD0-F38D-B84D-AC8D-1C11A8F58B00}"/>
              </a:ext>
            </a:extLst>
          </p:cNvPr>
          <p:cNvGrpSpPr/>
          <p:nvPr/>
        </p:nvGrpSpPr>
        <p:grpSpPr>
          <a:xfrm>
            <a:off x="12890236" y="2801675"/>
            <a:ext cx="2360272" cy="987085"/>
            <a:chOff x="6440645" y="1398477"/>
            <a:chExt cx="1179317" cy="493200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A8A0D39-BACE-570F-2930-B63AAFE876B4}"/>
                </a:ext>
              </a:extLst>
            </p:cNvPr>
            <p:cNvSpPr txBox="1"/>
            <p:nvPr/>
          </p:nvSpPr>
          <p:spPr>
            <a:xfrm>
              <a:off x="6927497" y="1511513"/>
              <a:ext cx="692465" cy="323166"/>
            </a:xfrm>
            <a:prstGeom prst="rect">
              <a:avLst/>
            </a:prstGeom>
            <a:noFill/>
          </p:spPr>
          <p:txBody>
            <a:bodyPr wrap="none" lIns="183007" tIns="91504" rIns="183007" bIns="91504" rtlCol="0" anchor="t">
              <a:spAutoFit/>
            </a:bodyPr>
            <a:lstStyle/>
            <a:p>
              <a:pPr algn="l"/>
              <a:r>
                <a:rPr lang="en-US" sz="3002" b="1" dirty="0">
                  <a:solidFill>
                    <a:srgbClr val="FF0000"/>
                  </a:solidFill>
                  <a:latin typeface="Century Gothic" panose="020B0502020202020204" pitchFamily="34" charset="0"/>
                </a:rPr>
                <a:t>OVER</a:t>
              </a:r>
              <a:endParaRPr lang="en-US" sz="3603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7B0745F0-EA7C-201F-B625-62CE565A9142}"/>
                </a:ext>
              </a:extLst>
            </p:cNvPr>
            <p:cNvSpPr/>
            <p:nvPr/>
          </p:nvSpPr>
          <p:spPr>
            <a:xfrm>
              <a:off x="6440645" y="1398477"/>
              <a:ext cx="491312" cy="49320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3"/>
            </a:p>
          </p:txBody>
        </p: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2A11F72C-871C-8050-E3AC-A825E1E082F3}"/>
                </a:ext>
              </a:extLst>
            </p:cNvPr>
            <p:cNvCxnSpPr>
              <a:cxnSpLocks/>
            </p:cNvCxnSpPr>
            <p:nvPr/>
          </p:nvCxnSpPr>
          <p:spPr>
            <a:xfrm>
              <a:off x="6896860" y="1758421"/>
              <a:ext cx="681385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2" name="Graphic 41" descr="Gauge outline">
            <a:extLst>
              <a:ext uri="{FF2B5EF4-FFF2-40B4-BE49-F238E27FC236}">
                <a16:creationId xmlns:a16="http://schemas.microsoft.com/office/drawing/2014/main" id="{63F26C09-2F8D-CC50-2391-21272E93B5D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3045084" y="2862110"/>
            <a:ext cx="645334" cy="647814"/>
          </a:xfrm>
          <a:prstGeom prst="rect">
            <a:avLst/>
          </a:prstGeom>
        </p:spPr>
      </p:pic>
      <p:grpSp>
        <p:nvGrpSpPr>
          <p:cNvPr id="112" name="Group 111">
            <a:extLst>
              <a:ext uri="{FF2B5EF4-FFF2-40B4-BE49-F238E27FC236}">
                <a16:creationId xmlns:a16="http://schemas.microsoft.com/office/drawing/2014/main" id="{4A7C54DD-87AC-507A-8DA7-D2D20519A882}"/>
              </a:ext>
            </a:extLst>
          </p:cNvPr>
          <p:cNvGrpSpPr/>
          <p:nvPr/>
        </p:nvGrpSpPr>
        <p:grpSpPr>
          <a:xfrm>
            <a:off x="1047235" y="4130252"/>
            <a:ext cx="16493174" cy="5308252"/>
            <a:chOff x="523254" y="2062305"/>
            <a:chExt cx="8240864" cy="2652284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0F8E22CA-E988-888F-6734-31B2FC98E741}"/>
                </a:ext>
              </a:extLst>
            </p:cNvPr>
            <p:cNvGrpSpPr/>
            <p:nvPr/>
          </p:nvGrpSpPr>
          <p:grpSpPr>
            <a:xfrm>
              <a:off x="747701" y="2977906"/>
              <a:ext cx="7696524" cy="165751"/>
              <a:chOff x="747701" y="2977906"/>
              <a:chExt cx="7696524" cy="165751"/>
            </a:xfrm>
          </p:grpSpPr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BE938203-F670-2B05-F6DE-19A0F21262F1}"/>
                  </a:ext>
                </a:extLst>
              </p:cNvPr>
              <p:cNvCxnSpPr/>
              <p:nvPr/>
            </p:nvCxnSpPr>
            <p:spPr>
              <a:xfrm>
                <a:off x="747701" y="3060782"/>
                <a:ext cx="7696524" cy="0"/>
              </a:xfrm>
              <a:prstGeom prst="line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  <a:headEnd type="diamond"/>
                <a:tailEnd type="diamon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EE3922F1-17A1-D9B2-63A5-27EFF831E933}"/>
                  </a:ext>
                </a:extLst>
              </p:cNvPr>
              <p:cNvGrpSpPr/>
              <p:nvPr/>
            </p:nvGrpSpPr>
            <p:grpSpPr>
              <a:xfrm>
                <a:off x="912863" y="2977906"/>
                <a:ext cx="7377212" cy="165751"/>
                <a:chOff x="299907" y="1555750"/>
                <a:chExt cx="8983751" cy="381000"/>
              </a:xfrm>
            </p:grpSpPr>
            <p:cxnSp>
              <p:nvCxnSpPr>
                <p:cNvPr id="61" name="Straight Connector 60">
                  <a:extLst>
                    <a:ext uri="{FF2B5EF4-FFF2-40B4-BE49-F238E27FC236}">
                      <a16:creationId xmlns:a16="http://schemas.microsoft.com/office/drawing/2014/main" id="{D0F77834-7A86-BEE4-BBB9-E2C11C1976EC}"/>
                    </a:ext>
                  </a:extLst>
                </p:cNvPr>
                <p:cNvCxnSpPr/>
                <p:nvPr/>
              </p:nvCxnSpPr>
              <p:spPr>
                <a:xfrm>
                  <a:off x="299907" y="1555750"/>
                  <a:ext cx="0" cy="381000"/>
                </a:xfrm>
                <a:prstGeom prst="line">
                  <a:avLst/>
                </a:prstGeom>
                <a:ln w="19050">
                  <a:gradFill>
                    <a:gsLst>
                      <a:gs pos="0">
                        <a:schemeClr val="bg1">
                          <a:lumMod val="75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lin ang="5400000" scaled="1"/>
                  </a:gra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Connector 61">
                  <a:extLst>
                    <a:ext uri="{FF2B5EF4-FFF2-40B4-BE49-F238E27FC236}">
                      <a16:creationId xmlns:a16="http://schemas.microsoft.com/office/drawing/2014/main" id="{A4432873-BA32-5D43-2D38-21DF32DF8B8A}"/>
                    </a:ext>
                  </a:extLst>
                </p:cNvPr>
                <p:cNvCxnSpPr/>
                <p:nvPr/>
              </p:nvCxnSpPr>
              <p:spPr>
                <a:xfrm>
                  <a:off x="749094" y="1555750"/>
                  <a:ext cx="0" cy="381000"/>
                </a:xfrm>
                <a:prstGeom prst="line">
                  <a:avLst/>
                </a:prstGeom>
                <a:ln w="19050">
                  <a:gradFill>
                    <a:gsLst>
                      <a:gs pos="0">
                        <a:schemeClr val="bg1">
                          <a:lumMod val="75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lin ang="5400000" scaled="1"/>
                  </a:gra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Connector 62">
                  <a:extLst>
                    <a:ext uri="{FF2B5EF4-FFF2-40B4-BE49-F238E27FC236}">
                      <a16:creationId xmlns:a16="http://schemas.microsoft.com/office/drawing/2014/main" id="{8527548F-434D-D2A0-A140-E9A149277383}"/>
                    </a:ext>
                  </a:extLst>
                </p:cNvPr>
                <p:cNvCxnSpPr/>
                <p:nvPr/>
              </p:nvCxnSpPr>
              <p:spPr>
                <a:xfrm>
                  <a:off x="1198282" y="1555750"/>
                  <a:ext cx="0" cy="381000"/>
                </a:xfrm>
                <a:prstGeom prst="line">
                  <a:avLst/>
                </a:prstGeom>
                <a:ln w="19050">
                  <a:gradFill>
                    <a:gsLst>
                      <a:gs pos="0">
                        <a:schemeClr val="bg1">
                          <a:lumMod val="75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lin ang="5400000" scaled="1"/>
                  </a:gra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Connector 63">
                  <a:extLst>
                    <a:ext uri="{FF2B5EF4-FFF2-40B4-BE49-F238E27FC236}">
                      <a16:creationId xmlns:a16="http://schemas.microsoft.com/office/drawing/2014/main" id="{7CA94D39-75CC-D7C2-1600-DBC8FA61777E}"/>
                    </a:ext>
                  </a:extLst>
                </p:cNvPr>
                <p:cNvCxnSpPr/>
                <p:nvPr/>
              </p:nvCxnSpPr>
              <p:spPr>
                <a:xfrm>
                  <a:off x="1647469" y="1555750"/>
                  <a:ext cx="0" cy="381000"/>
                </a:xfrm>
                <a:prstGeom prst="line">
                  <a:avLst/>
                </a:prstGeom>
                <a:ln w="19050">
                  <a:gradFill>
                    <a:gsLst>
                      <a:gs pos="0">
                        <a:schemeClr val="bg1">
                          <a:lumMod val="75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lin ang="5400000" scaled="1"/>
                  </a:gra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Connector 64">
                  <a:extLst>
                    <a:ext uri="{FF2B5EF4-FFF2-40B4-BE49-F238E27FC236}">
                      <a16:creationId xmlns:a16="http://schemas.microsoft.com/office/drawing/2014/main" id="{F4AD5F56-C440-5725-718B-42370FCCA895}"/>
                    </a:ext>
                  </a:extLst>
                </p:cNvPr>
                <p:cNvCxnSpPr/>
                <p:nvPr/>
              </p:nvCxnSpPr>
              <p:spPr>
                <a:xfrm>
                  <a:off x="2096657" y="1555750"/>
                  <a:ext cx="0" cy="381000"/>
                </a:xfrm>
                <a:prstGeom prst="line">
                  <a:avLst/>
                </a:prstGeom>
                <a:ln w="19050">
                  <a:gradFill>
                    <a:gsLst>
                      <a:gs pos="0">
                        <a:schemeClr val="bg1">
                          <a:lumMod val="75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lin ang="5400000" scaled="1"/>
                  </a:gra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>
                  <a:extLst>
                    <a:ext uri="{FF2B5EF4-FFF2-40B4-BE49-F238E27FC236}">
                      <a16:creationId xmlns:a16="http://schemas.microsoft.com/office/drawing/2014/main" id="{F6A4C0E6-1965-43BA-FC40-C28206DD76FA}"/>
                    </a:ext>
                  </a:extLst>
                </p:cNvPr>
                <p:cNvCxnSpPr/>
                <p:nvPr/>
              </p:nvCxnSpPr>
              <p:spPr>
                <a:xfrm>
                  <a:off x="2545845" y="1555750"/>
                  <a:ext cx="0" cy="381000"/>
                </a:xfrm>
                <a:prstGeom prst="line">
                  <a:avLst/>
                </a:prstGeom>
                <a:ln w="19050">
                  <a:gradFill>
                    <a:gsLst>
                      <a:gs pos="0">
                        <a:schemeClr val="bg1">
                          <a:lumMod val="75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lin ang="5400000" scaled="1"/>
                  </a:gra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Connector 66">
                  <a:extLst>
                    <a:ext uri="{FF2B5EF4-FFF2-40B4-BE49-F238E27FC236}">
                      <a16:creationId xmlns:a16="http://schemas.microsoft.com/office/drawing/2014/main" id="{11E7B185-35E2-C965-5041-0C5EECE0CB75}"/>
                    </a:ext>
                  </a:extLst>
                </p:cNvPr>
                <p:cNvCxnSpPr/>
                <p:nvPr/>
              </p:nvCxnSpPr>
              <p:spPr>
                <a:xfrm>
                  <a:off x="2995032" y="1555750"/>
                  <a:ext cx="0" cy="381000"/>
                </a:xfrm>
                <a:prstGeom prst="line">
                  <a:avLst/>
                </a:prstGeom>
                <a:ln w="19050">
                  <a:gradFill>
                    <a:gsLst>
                      <a:gs pos="0">
                        <a:schemeClr val="bg1">
                          <a:lumMod val="75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lin ang="5400000" scaled="1"/>
                  </a:gra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Connector 67">
                  <a:extLst>
                    <a:ext uri="{FF2B5EF4-FFF2-40B4-BE49-F238E27FC236}">
                      <a16:creationId xmlns:a16="http://schemas.microsoft.com/office/drawing/2014/main" id="{74F96E7B-D295-392F-5F44-9D29D5634EE5}"/>
                    </a:ext>
                  </a:extLst>
                </p:cNvPr>
                <p:cNvCxnSpPr/>
                <p:nvPr/>
              </p:nvCxnSpPr>
              <p:spPr>
                <a:xfrm>
                  <a:off x="3444220" y="1555750"/>
                  <a:ext cx="0" cy="381000"/>
                </a:xfrm>
                <a:prstGeom prst="line">
                  <a:avLst/>
                </a:prstGeom>
                <a:ln w="19050">
                  <a:gradFill>
                    <a:gsLst>
                      <a:gs pos="0">
                        <a:schemeClr val="bg1">
                          <a:lumMod val="75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lin ang="5400000" scaled="1"/>
                  </a:gra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Connector 68">
                  <a:extLst>
                    <a:ext uri="{FF2B5EF4-FFF2-40B4-BE49-F238E27FC236}">
                      <a16:creationId xmlns:a16="http://schemas.microsoft.com/office/drawing/2014/main" id="{EA18C613-F9F7-DEB5-A366-5120067A067E}"/>
                    </a:ext>
                  </a:extLst>
                </p:cNvPr>
                <p:cNvCxnSpPr/>
                <p:nvPr/>
              </p:nvCxnSpPr>
              <p:spPr>
                <a:xfrm>
                  <a:off x="3893407" y="1555750"/>
                  <a:ext cx="0" cy="381000"/>
                </a:xfrm>
                <a:prstGeom prst="line">
                  <a:avLst/>
                </a:prstGeom>
                <a:ln w="19050">
                  <a:gradFill>
                    <a:gsLst>
                      <a:gs pos="0">
                        <a:schemeClr val="bg1">
                          <a:lumMod val="75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lin ang="5400000" scaled="1"/>
                  </a:gra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Connector 69">
                  <a:extLst>
                    <a:ext uri="{FF2B5EF4-FFF2-40B4-BE49-F238E27FC236}">
                      <a16:creationId xmlns:a16="http://schemas.microsoft.com/office/drawing/2014/main" id="{98C4CBFE-7F12-EDE6-9206-14A530DFEDD2}"/>
                    </a:ext>
                  </a:extLst>
                </p:cNvPr>
                <p:cNvCxnSpPr/>
                <p:nvPr/>
              </p:nvCxnSpPr>
              <p:spPr>
                <a:xfrm>
                  <a:off x="4342595" y="1555750"/>
                  <a:ext cx="0" cy="381000"/>
                </a:xfrm>
                <a:prstGeom prst="line">
                  <a:avLst/>
                </a:prstGeom>
                <a:ln w="19050">
                  <a:gradFill>
                    <a:gsLst>
                      <a:gs pos="0">
                        <a:schemeClr val="bg1">
                          <a:lumMod val="75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lin ang="5400000" scaled="1"/>
                  </a:gra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Connector 70">
                  <a:extLst>
                    <a:ext uri="{FF2B5EF4-FFF2-40B4-BE49-F238E27FC236}">
                      <a16:creationId xmlns:a16="http://schemas.microsoft.com/office/drawing/2014/main" id="{D1A6609C-2E64-27D0-36EA-51ADE5270800}"/>
                    </a:ext>
                  </a:extLst>
                </p:cNvPr>
                <p:cNvCxnSpPr/>
                <p:nvPr/>
              </p:nvCxnSpPr>
              <p:spPr>
                <a:xfrm>
                  <a:off x="4791782" y="1555750"/>
                  <a:ext cx="0" cy="381000"/>
                </a:xfrm>
                <a:prstGeom prst="line">
                  <a:avLst/>
                </a:prstGeom>
                <a:ln w="19050">
                  <a:gradFill>
                    <a:gsLst>
                      <a:gs pos="0">
                        <a:schemeClr val="bg1">
                          <a:lumMod val="75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lin ang="5400000" scaled="1"/>
                  </a:gra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Connector 71">
                  <a:extLst>
                    <a:ext uri="{FF2B5EF4-FFF2-40B4-BE49-F238E27FC236}">
                      <a16:creationId xmlns:a16="http://schemas.microsoft.com/office/drawing/2014/main" id="{FFB0BFDE-5617-D633-55A0-67D6E3FA3019}"/>
                    </a:ext>
                  </a:extLst>
                </p:cNvPr>
                <p:cNvCxnSpPr/>
                <p:nvPr/>
              </p:nvCxnSpPr>
              <p:spPr>
                <a:xfrm>
                  <a:off x="5240970" y="1555750"/>
                  <a:ext cx="0" cy="381000"/>
                </a:xfrm>
                <a:prstGeom prst="line">
                  <a:avLst/>
                </a:prstGeom>
                <a:ln w="19050">
                  <a:gradFill>
                    <a:gsLst>
                      <a:gs pos="0">
                        <a:schemeClr val="bg1">
                          <a:lumMod val="75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lin ang="5400000" scaled="1"/>
                  </a:gra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Straight Connector 72">
                  <a:extLst>
                    <a:ext uri="{FF2B5EF4-FFF2-40B4-BE49-F238E27FC236}">
                      <a16:creationId xmlns:a16="http://schemas.microsoft.com/office/drawing/2014/main" id="{F5134C84-1BA1-ECF1-6752-82A41591C315}"/>
                    </a:ext>
                  </a:extLst>
                </p:cNvPr>
                <p:cNvCxnSpPr/>
                <p:nvPr/>
              </p:nvCxnSpPr>
              <p:spPr>
                <a:xfrm>
                  <a:off x="5690157" y="1555750"/>
                  <a:ext cx="0" cy="381000"/>
                </a:xfrm>
                <a:prstGeom prst="line">
                  <a:avLst/>
                </a:prstGeom>
                <a:ln w="19050">
                  <a:gradFill>
                    <a:gsLst>
                      <a:gs pos="0">
                        <a:schemeClr val="bg1">
                          <a:lumMod val="75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lin ang="5400000" scaled="1"/>
                  </a:gra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Connector 73">
                  <a:extLst>
                    <a:ext uri="{FF2B5EF4-FFF2-40B4-BE49-F238E27FC236}">
                      <a16:creationId xmlns:a16="http://schemas.microsoft.com/office/drawing/2014/main" id="{F6B971FF-564C-21B5-33CC-3242E6641BC5}"/>
                    </a:ext>
                  </a:extLst>
                </p:cNvPr>
                <p:cNvCxnSpPr/>
                <p:nvPr/>
              </p:nvCxnSpPr>
              <p:spPr>
                <a:xfrm>
                  <a:off x="6139345" y="1555750"/>
                  <a:ext cx="0" cy="381000"/>
                </a:xfrm>
                <a:prstGeom prst="line">
                  <a:avLst/>
                </a:prstGeom>
                <a:ln w="19050">
                  <a:gradFill>
                    <a:gsLst>
                      <a:gs pos="0">
                        <a:schemeClr val="bg1">
                          <a:lumMod val="75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lin ang="5400000" scaled="1"/>
                  </a:gra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Straight Connector 74">
                  <a:extLst>
                    <a:ext uri="{FF2B5EF4-FFF2-40B4-BE49-F238E27FC236}">
                      <a16:creationId xmlns:a16="http://schemas.microsoft.com/office/drawing/2014/main" id="{DB676D8C-44B2-F395-A100-A05AD171039D}"/>
                    </a:ext>
                  </a:extLst>
                </p:cNvPr>
                <p:cNvCxnSpPr/>
                <p:nvPr/>
              </p:nvCxnSpPr>
              <p:spPr>
                <a:xfrm>
                  <a:off x="6588533" y="1555750"/>
                  <a:ext cx="0" cy="381000"/>
                </a:xfrm>
                <a:prstGeom prst="line">
                  <a:avLst/>
                </a:prstGeom>
                <a:ln w="19050">
                  <a:gradFill>
                    <a:gsLst>
                      <a:gs pos="0">
                        <a:schemeClr val="bg1">
                          <a:lumMod val="75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lin ang="5400000" scaled="1"/>
                  </a:gra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Straight Connector 75">
                  <a:extLst>
                    <a:ext uri="{FF2B5EF4-FFF2-40B4-BE49-F238E27FC236}">
                      <a16:creationId xmlns:a16="http://schemas.microsoft.com/office/drawing/2014/main" id="{19099271-03D3-B777-1B28-E539C97B8027}"/>
                    </a:ext>
                  </a:extLst>
                </p:cNvPr>
                <p:cNvCxnSpPr/>
                <p:nvPr/>
              </p:nvCxnSpPr>
              <p:spPr>
                <a:xfrm>
                  <a:off x="7037720" y="1555750"/>
                  <a:ext cx="0" cy="381000"/>
                </a:xfrm>
                <a:prstGeom prst="line">
                  <a:avLst/>
                </a:prstGeom>
                <a:ln w="19050">
                  <a:gradFill>
                    <a:gsLst>
                      <a:gs pos="0">
                        <a:schemeClr val="bg1">
                          <a:lumMod val="75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lin ang="5400000" scaled="1"/>
                  </a:gra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Connector 76">
                  <a:extLst>
                    <a:ext uri="{FF2B5EF4-FFF2-40B4-BE49-F238E27FC236}">
                      <a16:creationId xmlns:a16="http://schemas.microsoft.com/office/drawing/2014/main" id="{373A80E1-F3A5-0F9D-C3F3-7975E5D71D60}"/>
                    </a:ext>
                  </a:extLst>
                </p:cNvPr>
                <p:cNvCxnSpPr/>
                <p:nvPr/>
              </p:nvCxnSpPr>
              <p:spPr>
                <a:xfrm>
                  <a:off x="7486908" y="1555750"/>
                  <a:ext cx="0" cy="381000"/>
                </a:xfrm>
                <a:prstGeom prst="line">
                  <a:avLst/>
                </a:prstGeom>
                <a:ln w="19050">
                  <a:gradFill>
                    <a:gsLst>
                      <a:gs pos="0">
                        <a:schemeClr val="bg1">
                          <a:lumMod val="75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lin ang="5400000" scaled="1"/>
                  </a:gra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Straight Connector 77">
                  <a:extLst>
                    <a:ext uri="{FF2B5EF4-FFF2-40B4-BE49-F238E27FC236}">
                      <a16:creationId xmlns:a16="http://schemas.microsoft.com/office/drawing/2014/main" id="{6315C4A1-3EBD-C9E5-39D8-B0178053FB8C}"/>
                    </a:ext>
                  </a:extLst>
                </p:cNvPr>
                <p:cNvCxnSpPr/>
                <p:nvPr/>
              </p:nvCxnSpPr>
              <p:spPr>
                <a:xfrm>
                  <a:off x="7936095" y="1555750"/>
                  <a:ext cx="0" cy="381000"/>
                </a:xfrm>
                <a:prstGeom prst="line">
                  <a:avLst/>
                </a:prstGeom>
                <a:ln w="19050">
                  <a:gradFill>
                    <a:gsLst>
                      <a:gs pos="0">
                        <a:schemeClr val="bg1">
                          <a:lumMod val="75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lin ang="5400000" scaled="1"/>
                  </a:gra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Connector 78">
                  <a:extLst>
                    <a:ext uri="{FF2B5EF4-FFF2-40B4-BE49-F238E27FC236}">
                      <a16:creationId xmlns:a16="http://schemas.microsoft.com/office/drawing/2014/main" id="{22A4AC05-693E-95C5-78E3-654092EBB27A}"/>
                    </a:ext>
                  </a:extLst>
                </p:cNvPr>
                <p:cNvCxnSpPr/>
                <p:nvPr/>
              </p:nvCxnSpPr>
              <p:spPr>
                <a:xfrm>
                  <a:off x="8385283" y="1555750"/>
                  <a:ext cx="0" cy="381000"/>
                </a:xfrm>
                <a:prstGeom prst="line">
                  <a:avLst/>
                </a:prstGeom>
                <a:ln w="19050">
                  <a:gradFill>
                    <a:gsLst>
                      <a:gs pos="0">
                        <a:schemeClr val="bg1">
                          <a:lumMod val="75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lin ang="5400000" scaled="1"/>
                  </a:gra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Straight Connector 79">
                  <a:extLst>
                    <a:ext uri="{FF2B5EF4-FFF2-40B4-BE49-F238E27FC236}">
                      <a16:creationId xmlns:a16="http://schemas.microsoft.com/office/drawing/2014/main" id="{EA3ACF1F-F3A2-AF64-A256-A4C9BC0EDA0A}"/>
                    </a:ext>
                  </a:extLst>
                </p:cNvPr>
                <p:cNvCxnSpPr/>
                <p:nvPr/>
              </p:nvCxnSpPr>
              <p:spPr>
                <a:xfrm>
                  <a:off x="8834470" y="1555750"/>
                  <a:ext cx="0" cy="381000"/>
                </a:xfrm>
                <a:prstGeom prst="line">
                  <a:avLst/>
                </a:prstGeom>
                <a:ln w="19050">
                  <a:gradFill>
                    <a:gsLst>
                      <a:gs pos="0">
                        <a:schemeClr val="bg1">
                          <a:lumMod val="75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lin ang="5400000" scaled="1"/>
                  </a:gra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Straight Connector 80">
                  <a:extLst>
                    <a:ext uri="{FF2B5EF4-FFF2-40B4-BE49-F238E27FC236}">
                      <a16:creationId xmlns:a16="http://schemas.microsoft.com/office/drawing/2014/main" id="{5280C7D5-0264-F4FA-7B36-1665166BD3E6}"/>
                    </a:ext>
                  </a:extLst>
                </p:cNvPr>
                <p:cNvCxnSpPr/>
                <p:nvPr/>
              </p:nvCxnSpPr>
              <p:spPr>
                <a:xfrm>
                  <a:off x="9283658" y="1555750"/>
                  <a:ext cx="0" cy="381000"/>
                </a:xfrm>
                <a:prstGeom prst="line">
                  <a:avLst/>
                </a:prstGeom>
                <a:ln w="19050">
                  <a:gradFill>
                    <a:gsLst>
                      <a:gs pos="0">
                        <a:schemeClr val="bg1">
                          <a:lumMod val="75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lin ang="5400000" scaled="1"/>
                  </a:gra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74289159-BC7B-3C5C-AC5C-DB7DCD42E1FD}"/>
                </a:ext>
              </a:extLst>
            </p:cNvPr>
            <p:cNvGrpSpPr/>
            <p:nvPr/>
          </p:nvGrpSpPr>
          <p:grpSpPr>
            <a:xfrm>
              <a:off x="819125" y="2275367"/>
              <a:ext cx="1336990" cy="783252"/>
              <a:chOff x="819125" y="2275367"/>
              <a:chExt cx="1336990" cy="783252"/>
            </a:xfrm>
          </p:grpSpPr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CA567858-ADE1-E46E-3C00-C6D1F5E270DB}"/>
                  </a:ext>
                </a:extLst>
              </p:cNvPr>
              <p:cNvCxnSpPr/>
              <p:nvPr/>
            </p:nvCxnSpPr>
            <p:spPr>
              <a:xfrm>
                <a:off x="853117" y="2700754"/>
                <a:ext cx="0" cy="357865"/>
              </a:xfrm>
              <a:prstGeom prst="line">
                <a:avLst/>
              </a:prstGeom>
              <a:solidFill>
                <a:srgbClr val="ECF8C2"/>
              </a:solidFill>
              <a:ln w="28575">
                <a:solidFill>
                  <a:schemeClr val="tx2">
                    <a:lumMod val="60000"/>
                    <a:lumOff val="40000"/>
                  </a:schemeClr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" name="Round Single Corner Rectangle 33">
                <a:extLst>
                  <a:ext uri="{FF2B5EF4-FFF2-40B4-BE49-F238E27FC236}">
                    <a16:creationId xmlns:a16="http://schemas.microsoft.com/office/drawing/2014/main" id="{A6EAEF15-3F27-24B3-6BC6-4D98A0B672F0}"/>
                  </a:ext>
                </a:extLst>
              </p:cNvPr>
              <p:cNvSpPr/>
              <p:nvPr/>
            </p:nvSpPr>
            <p:spPr>
              <a:xfrm>
                <a:off x="819125" y="2275367"/>
                <a:ext cx="1336990" cy="472652"/>
              </a:xfrm>
              <a:prstGeom prst="round1Rect">
                <a:avLst>
                  <a:gd name="adj" fmla="val 9524"/>
                </a:avLst>
              </a:prstGeom>
              <a:solidFill>
                <a:srgbClr val="ECF8C2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sz="1651" dirty="0">
                    <a:solidFill>
                      <a:srgbClr val="000000"/>
                    </a:solidFill>
                    <a:latin typeface="Century Gothic" panose="020B0502020202020204" pitchFamily="34" charset="0"/>
                    <a:ea typeface="Century Gothic" panose="020B0502020202020204" pitchFamily="34" charset="0"/>
                    <a:cs typeface="Century Gothic" panose="020B0502020202020204" pitchFamily="34" charset="0"/>
                  </a:rPr>
                  <a:t>Access Grand</a:t>
                </a:r>
              </a:p>
              <a:p>
                <a:r>
                  <a:rPr lang="en-US" sz="1651" dirty="0">
                    <a:solidFill>
                      <a:srgbClr val="000000"/>
                    </a:solidFill>
                    <a:latin typeface="Century Gothic" panose="020B0502020202020204" pitchFamily="34" charset="0"/>
                    <a:ea typeface="Century Gothic" panose="020B0502020202020204" pitchFamily="34" charset="0"/>
                    <a:cs typeface="Century Gothic" panose="020B0502020202020204" pitchFamily="34" charset="0"/>
                  </a:rPr>
                  <a:t>Environment Setup</a:t>
                </a:r>
                <a:endParaRPr lang="en-US" sz="1351" dirty="0">
                  <a:latin typeface="Century Gothic" panose="020B0502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75FFA41A-DAB9-94CB-485D-66F7DA5E8EDA}"/>
                </a:ext>
              </a:extLst>
            </p:cNvPr>
            <p:cNvGrpSpPr/>
            <p:nvPr/>
          </p:nvGrpSpPr>
          <p:grpSpPr>
            <a:xfrm>
              <a:off x="2380107" y="2062305"/>
              <a:ext cx="1336990" cy="992569"/>
              <a:chOff x="2380107" y="2062305"/>
              <a:chExt cx="1336990" cy="992569"/>
            </a:xfrm>
          </p:grpSpPr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C9886059-26E2-9513-71CA-2B7ADEE41C85}"/>
                  </a:ext>
                </a:extLst>
              </p:cNvPr>
              <p:cNvCxnSpPr/>
              <p:nvPr/>
            </p:nvCxnSpPr>
            <p:spPr>
              <a:xfrm>
                <a:off x="2414099" y="2505793"/>
                <a:ext cx="0" cy="549081"/>
              </a:xfrm>
              <a:prstGeom prst="line">
                <a:avLst/>
              </a:prstGeom>
              <a:ln w="28575">
                <a:solidFill>
                  <a:schemeClr val="tx2">
                    <a:lumMod val="60000"/>
                    <a:lumOff val="40000"/>
                  </a:schemeClr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" name="Round Single Corner Rectangle 31">
                <a:extLst>
                  <a:ext uri="{FF2B5EF4-FFF2-40B4-BE49-F238E27FC236}">
                    <a16:creationId xmlns:a16="http://schemas.microsoft.com/office/drawing/2014/main" id="{3EFF5920-4B81-2B86-E451-36016769AF84}"/>
                  </a:ext>
                </a:extLst>
              </p:cNvPr>
              <p:cNvSpPr/>
              <p:nvPr/>
            </p:nvSpPr>
            <p:spPr>
              <a:xfrm>
                <a:off x="2380107" y="2062305"/>
                <a:ext cx="1336990" cy="739147"/>
              </a:xfrm>
              <a:prstGeom prst="round1Rect">
                <a:avLst>
                  <a:gd name="adj" fmla="val 9524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sz="1651" dirty="0">
                    <a:solidFill>
                      <a:srgbClr val="000000"/>
                    </a:solidFill>
                    <a:latin typeface="Century Gothic" panose="020B0502020202020204" pitchFamily="34" charset="0"/>
                    <a:ea typeface="Century Gothic" panose="020B0502020202020204" pitchFamily="34" charset="0"/>
                    <a:cs typeface="Century Gothic" panose="020B0502020202020204" pitchFamily="34" charset="0"/>
                  </a:rPr>
                  <a:t>First Half Code Merge and Integration</a:t>
                </a:r>
                <a:endParaRPr lang="en-US" sz="1351" dirty="0">
                  <a:latin typeface="Century Gothic" panose="020B0502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89B911B3-6EAD-8BAD-1F7B-82F9C5DDE57C}"/>
                </a:ext>
              </a:extLst>
            </p:cNvPr>
            <p:cNvGrpSpPr/>
            <p:nvPr/>
          </p:nvGrpSpPr>
          <p:grpSpPr>
            <a:xfrm>
              <a:off x="4283161" y="2062307"/>
              <a:ext cx="1336990" cy="992569"/>
              <a:chOff x="4283161" y="2062307"/>
              <a:chExt cx="1336990" cy="992569"/>
            </a:xfrm>
          </p:grpSpPr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ADC69D7E-3A20-1A1E-7441-5297C2622477}"/>
                  </a:ext>
                </a:extLst>
              </p:cNvPr>
              <p:cNvCxnSpPr/>
              <p:nvPr/>
            </p:nvCxnSpPr>
            <p:spPr>
              <a:xfrm>
                <a:off x="4317153" y="2393164"/>
                <a:ext cx="0" cy="661712"/>
              </a:xfrm>
              <a:prstGeom prst="line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28575">
                <a:solidFill>
                  <a:schemeClr val="tx2">
                    <a:lumMod val="60000"/>
                    <a:lumOff val="40000"/>
                  </a:schemeClr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0" name="Round Single Corner Rectangle 29">
                <a:extLst>
                  <a:ext uri="{FF2B5EF4-FFF2-40B4-BE49-F238E27FC236}">
                    <a16:creationId xmlns:a16="http://schemas.microsoft.com/office/drawing/2014/main" id="{5AE0F978-0BFD-F0D3-22DD-24CA1E04F652}"/>
                  </a:ext>
                </a:extLst>
              </p:cNvPr>
              <p:cNvSpPr/>
              <p:nvPr/>
            </p:nvSpPr>
            <p:spPr>
              <a:xfrm>
                <a:off x="4283161" y="2062307"/>
                <a:ext cx="1336990" cy="539200"/>
              </a:xfrm>
              <a:prstGeom prst="round1Rect">
                <a:avLst>
                  <a:gd name="adj" fmla="val 9524"/>
                </a:avLst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sz="1651" dirty="0">
                    <a:solidFill>
                      <a:srgbClr val="000000"/>
                    </a:solidFill>
                    <a:latin typeface="Century Gothic" panose="020B0502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Second Half Code Merge and Integration</a:t>
                </a:r>
                <a:endParaRPr lang="en-US" sz="1351" dirty="0">
                  <a:latin typeface="Century Gothic" panose="020B0502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7EB9DF03-7825-DADB-63E0-9CDE279D30BF}"/>
                </a:ext>
              </a:extLst>
            </p:cNvPr>
            <p:cNvGrpSpPr/>
            <p:nvPr/>
          </p:nvGrpSpPr>
          <p:grpSpPr>
            <a:xfrm>
              <a:off x="5702054" y="2586704"/>
              <a:ext cx="2036694" cy="452395"/>
              <a:chOff x="5702054" y="2586704"/>
              <a:chExt cx="2036694" cy="452395"/>
            </a:xfrm>
          </p:grpSpPr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3706533A-2489-990C-4AEB-76F8DA06A9EE}"/>
                  </a:ext>
                </a:extLst>
              </p:cNvPr>
              <p:cNvCxnSpPr/>
              <p:nvPr/>
            </p:nvCxnSpPr>
            <p:spPr>
              <a:xfrm>
                <a:off x="6761135" y="2836534"/>
                <a:ext cx="0" cy="202565"/>
              </a:xfrm>
              <a:prstGeom prst="line">
                <a:avLst/>
              </a:prstGeom>
              <a:ln w="28575">
                <a:solidFill>
                  <a:schemeClr val="tx2">
                    <a:lumMod val="60000"/>
                    <a:lumOff val="40000"/>
                  </a:schemeClr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3" name="Round Single Corner Rectangle 27">
                <a:extLst>
                  <a:ext uri="{FF2B5EF4-FFF2-40B4-BE49-F238E27FC236}">
                    <a16:creationId xmlns:a16="http://schemas.microsoft.com/office/drawing/2014/main" id="{431A0A06-018F-629F-5916-BC91BE232483}"/>
                  </a:ext>
                </a:extLst>
              </p:cNvPr>
              <p:cNvSpPr/>
              <p:nvPr/>
            </p:nvSpPr>
            <p:spPr>
              <a:xfrm>
                <a:off x="5702054" y="2586704"/>
                <a:ext cx="2036694" cy="256582"/>
              </a:xfrm>
              <a:prstGeom prst="round1Rect">
                <a:avLst>
                  <a:gd name="adj" fmla="val 9524"/>
                </a:avLst>
              </a:prstGeom>
              <a:solidFill>
                <a:srgbClr val="EAEEF3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sz="1651" dirty="0">
                    <a:solidFill>
                      <a:srgbClr val="000000"/>
                    </a:solidFill>
                    <a:latin typeface="Century Gothic" panose="020B0502020202020204" pitchFamily="34" charset="0"/>
                    <a:ea typeface="Century Gothic" panose="020B0502020202020204" pitchFamily="34" charset="0"/>
                    <a:cs typeface="Century Gothic" panose="020B0502020202020204" pitchFamily="34" charset="0"/>
                  </a:rPr>
                  <a:t>IMPL Env Merging</a:t>
                </a:r>
                <a:endParaRPr lang="en-US" sz="1351" dirty="0">
                  <a:latin typeface="Century Gothic" panose="020B0502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1AA72E98-30EC-B5EB-F30B-44126632CAD9}"/>
                </a:ext>
              </a:extLst>
            </p:cNvPr>
            <p:cNvGrpSpPr/>
            <p:nvPr/>
          </p:nvGrpSpPr>
          <p:grpSpPr>
            <a:xfrm>
              <a:off x="7792244" y="2324849"/>
              <a:ext cx="971874" cy="727648"/>
              <a:chOff x="7792244" y="2324849"/>
              <a:chExt cx="971874" cy="727648"/>
            </a:xfrm>
          </p:grpSpPr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28B0B6FD-CB31-74B4-6F04-65F70C01A57C}"/>
                  </a:ext>
                </a:extLst>
              </p:cNvPr>
              <p:cNvCxnSpPr/>
              <p:nvPr/>
            </p:nvCxnSpPr>
            <p:spPr>
              <a:xfrm>
                <a:off x="7970873" y="2649408"/>
                <a:ext cx="0" cy="403089"/>
              </a:xfrm>
              <a:prstGeom prst="line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28575">
                <a:solidFill>
                  <a:schemeClr val="tx2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6" name="Round Single Corner Rectangle 25">
                <a:extLst>
                  <a:ext uri="{FF2B5EF4-FFF2-40B4-BE49-F238E27FC236}">
                    <a16:creationId xmlns:a16="http://schemas.microsoft.com/office/drawing/2014/main" id="{9C7BE671-2C11-F22C-06E3-444FE899B591}"/>
                  </a:ext>
                </a:extLst>
              </p:cNvPr>
              <p:cNvSpPr/>
              <p:nvPr/>
            </p:nvSpPr>
            <p:spPr>
              <a:xfrm>
                <a:off x="7792244" y="2324849"/>
                <a:ext cx="971874" cy="542619"/>
              </a:xfrm>
              <a:prstGeom prst="round1Rect">
                <a:avLst>
                  <a:gd name="adj" fmla="val 9524"/>
                </a:avLst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sz="1651" dirty="0">
                    <a:solidFill>
                      <a:srgbClr val="000000"/>
                    </a:solidFill>
                    <a:latin typeface="Century Gothic" panose="020B0502020202020204" pitchFamily="34" charset="0"/>
                    <a:ea typeface="Century Gothic" panose="020B0502020202020204" pitchFamily="34" charset="0"/>
                    <a:cs typeface="Century Gothic" panose="020B0502020202020204" pitchFamily="34" charset="0"/>
                  </a:rPr>
                  <a:t>UAT and Support</a:t>
                </a:r>
                <a:endParaRPr lang="en-US" sz="1351" dirty="0">
                  <a:latin typeface="Century Gothic" panose="020B0502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123BD453-13A5-DEC8-5FDC-8354E7D44D15}"/>
                </a:ext>
              </a:extLst>
            </p:cNvPr>
            <p:cNvGrpSpPr/>
            <p:nvPr/>
          </p:nvGrpSpPr>
          <p:grpSpPr>
            <a:xfrm>
              <a:off x="4042377" y="2739746"/>
              <a:ext cx="1179697" cy="1025640"/>
              <a:chOff x="4042377" y="2739746"/>
              <a:chExt cx="1179697" cy="1025640"/>
            </a:xfrm>
          </p:grpSpPr>
          <p:cxnSp>
            <p:nvCxnSpPr>
              <p:cNvPr id="98" name="Straight Connector 97">
                <a:extLst>
                  <a:ext uri="{FF2B5EF4-FFF2-40B4-BE49-F238E27FC236}">
                    <a16:creationId xmlns:a16="http://schemas.microsoft.com/office/drawing/2014/main" id="{6EDE723F-6C28-B1BC-7B5E-89CC593D9769}"/>
                  </a:ext>
                </a:extLst>
              </p:cNvPr>
              <p:cNvCxnSpPr/>
              <p:nvPr/>
            </p:nvCxnSpPr>
            <p:spPr>
              <a:xfrm>
                <a:off x="5061062" y="2739746"/>
                <a:ext cx="0" cy="377552"/>
              </a:xfrm>
              <a:prstGeom prst="line">
                <a:avLst/>
              </a:prstGeom>
              <a:ln w="28575">
                <a:solidFill>
                  <a:srgbClr val="92D050">
                    <a:alpha val="90000"/>
                  </a:srgbClr>
                </a:solidFill>
                <a:headEnd type="diamond" w="lg" len="lg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9" name="Round Single Corner Rectangle 59">
                <a:extLst>
                  <a:ext uri="{FF2B5EF4-FFF2-40B4-BE49-F238E27FC236}">
                    <a16:creationId xmlns:a16="http://schemas.microsoft.com/office/drawing/2014/main" id="{3F8E1B2E-5D39-943B-F0AB-C64795C1B6A6}"/>
                  </a:ext>
                </a:extLst>
              </p:cNvPr>
              <p:cNvSpPr/>
              <p:nvPr/>
            </p:nvSpPr>
            <p:spPr>
              <a:xfrm>
                <a:off x="4042377" y="3294253"/>
                <a:ext cx="1179697" cy="471133"/>
              </a:xfrm>
              <a:prstGeom prst="foldedCorner">
                <a:avLst/>
              </a:prstGeom>
              <a:gradFill flip="none" rotWithShape="1">
                <a:gsLst>
                  <a:gs pos="8000">
                    <a:srgbClr val="00B050"/>
                  </a:gs>
                  <a:gs pos="54000">
                    <a:srgbClr val="92D050"/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bIns="0" rtlCol="0" anchor="ctr"/>
              <a:lstStyle/>
              <a:p>
                <a:r>
                  <a:rPr lang="en-US" sz="1501" b="1" dirty="0">
                    <a:solidFill>
                      <a:srgbClr val="000000"/>
                    </a:solidFill>
                    <a:latin typeface="Century Gothic" panose="020B0502020202020204" pitchFamily="34" charset="0"/>
                    <a:ea typeface="Century Gothic" panose="020B0502020202020204" pitchFamily="34" charset="0"/>
                    <a:cs typeface="Century Gothic" panose="020B0502020202020204" pitchFamily="34" charset="0"/>
                  </a:rPr>
                  <a:t>CURRENT TIMELINE POSITION</a:t>
                </a:r>
                <a:endParaRPr lang="en-US" sz="1351" dirty="0">
                  <a:latin typeface="Century Gothic" panose="020B0502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sz="1651" b="1" dirty="0">
                    <a:solidFill>
                      <a:srgbClr val="000000"/>
                    </a:solidFill>
                    <a:latin typeface="Century Gothic" panose="020B0502020202020204" pitchFamily="34" charset="0"/>
                    <a:ea typeface="Century Gothic" panose="020B0502020202020204" pitchFamily="34" charset="0"/>
                    <a:cs typeface="Century Gothic" panose="020B0502020202020204" pitchFamily="34" charset="0"/>
                  </a:rPr>
                  <a:t>01/Mar/2024</a:t>
                </a:r>
                <a:endParaRPr lang="en-US" sz="1351" dirty="0">
                  <a:latin typeface="Century Gothic" panose="020B0502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6FD6FD86-D27B-DA34-2B8A-F763105CFA98}"/>
                </a:ext>
              </a:extLst>
            </p:cNvPr>
            <p:cNvGrpSpPr/>
            <p:nvPr/>
          </p:nvGrpSpPr>
          <p:grpSpPr>
            <a:xfrm>
              <a:off x="523254" y="3052497"/>
              <a:ext cx="1846630" cy="1662092"/>
              <a:chOff x="523254" y="3052497"/>
              <a:chExt cx="1846630" cy="1662092"/>
            </a:xfrm>
          </p:grpSpPr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E285255D-DEA0-BCDD-2736-24A24B437CB9}"/>
                  </a:ext>
                </a:extLst>
              </p:cNvPr>
              <p:cNvCxnSpPr/>
              <p:nvPr/>
            </p:nvCxnSpPr>
            <p:spPr>
              <a:xfrm>
                <a:off x="1130315" y="3052497"/>
                <a:ext cx="0" cy="871031"/>
              </a:xfrm>
              <a:prstGeom prst="lin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28575">
                <a:gradFill>
                  <a:gsLst>
                    <a:gs pos="0">
                      <a:srgbClr val="FF0000"/>
                    </a:gs>
                    <a:gs pos="53000">
                      <a:srgbClr val="C00000"/>
                    </a:gs>
                  </a:gsLst>
                  <a:lin ang="5400000" scaled="1"/>
                </a:gradFill>
                <a:headEnd type="diamond" w="lg" len="lg"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2" name="Round Single Corner Rectangle 64">
                <a:extLst>
                  <a:ext uri="{FF2B5EF4-FFF2-40B4-BE49-F238E27FC236}">
                    <a16:creationId xmlns:a16="http://schemas.microsoft.com/office/drawing/2014/main" id="{A6199F08-FF51-F24A-0049-7849F7B5F3CA}"/>
                  </a:ext>
                </a:extLst>
              </p:cNvPr>
              <p:cNvSpPr/>
              <p:nvPr/>
            </p:nvSpPr>
            <p:spPr>
              <a:xfrm>
                <a:off x="523254" y="3437183"/>
                <a:ext cx="1846630" cy="1277406"/>
              </a:xfrm>
              <a:prstGeom prst="trapezoid">
                <a:avLst>
                  <a:gd name="adj" fmla="val 16023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t">
                <a:noAutofit/>
              </a:bodyPr>
              <a:lstStyle/>
              <a:p>
                <a:pPr marL="85786"/>
                <a:r>
                  <a:rPr lang="en-US" sz="1651" dirty="0">
                    <a:solidFill>
                      <a:srgbClr val="FF0000"/>
                    </a:solidFill>
                    <a:highlight>
                      <a:srgbClr val="FFFF00"/>
                    </a:highlight>
                    <a:latin typeface="Century Gothic" panose="020B0502020202020204" pitchFamily="34" charset="0"/>
                    <a:ea typeface="Century Gothic" panose="020B0502020202020204" pitchFamily="34" charset="0"/>
                    <a:cs typeface="Century Gothic" panose="020B0502020202020204" pitchFamily="34" charset="0"/>
                  </a:rPr>
                  <a:t>RISKS AND ROADBLOCK 1</a:t>
                </a:r>
                <a:endParaRPr lang="en-US" sz="1351" dirty="0">
                  <a:solidFill>
                    <a:srgbClr val="FF0000"/>
                  </a:solidFill>
                  <a:highlight>
                    <a:srgbClr val="FFFF00"/>
                  </a:highlight>
                  <a:latin typeface="Century Gothic" panose="020B0502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85786"/>
                <a:r>
                  <a:rPr lang="en-US" sz="1651" dirty="0">
                    <a:solidFill>
                      <a:srgbClr val="000000"/>
                    </a:solidFill>
                    <a:latin typeface="Century Gothic" panose="020B0502020202020204" pitchFamily="34" charset="0"/>
                    <a:ea typeface="Century Gothic" panose="020B0502020202020204" pitchFamily="34" charset="0"/>
                    <a:cs typeface="Century Gothic" panose="020B0502020202020204" pitchFamily="34" charset="0"/>
                  </a:rPr>
                  <a:t>Access Delayed by 2 days</a:t>
                </a:r>
              </a:p>
              <a:p>
                <a:pPr marL="85786"/>
                <a:r>
                  <a:rPr lang="en-US" sz="1651" dirty="0">
                    <a:solidFill>
                      <a:srgbClr val="000000"/>
                    </a:solidFill>
                    <a:latin typeface="Century Gothic" panose="020B0502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Port Exposure delayed by 1 day</a:t>
                </a:r>
              </a:p>
              <a:p>
                <a:pPr marL="85786"/>
                <a:r>
                  <a:rPr lang="en-US" sz="1651" dirty="0">
                    <a:solidFill>
                      <a:srgbClr val="000000"/>
                    </a:solidFill>
                    <a:latin typeface="Century Gothic" panose="020B0502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Build Script</a:t>
                </a:r>
              </a:p>
              <a:p>
                <a:pPr marL="85786"/>
                <a:r>
                  <a:rPr lang="en-US" sz="1651" dirty="0">
                    <a:solidFill>
                      <a:srgbClr val="000000"/>
                    </a:solidFill>
                    <a:latin typeface="Century Gothic" panose="020B0502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Jenkin Access yet to be provided</a:t>
                </a:r>
              </a:p>
              <a:p>
                <a:pPr marL="85786"/>
                <a:r>
                  <a:rPr lang="en-US" sz="1651" dirty="0">
                    <a:solidFill>
                      <a:srgbClr val="000000"/>
                    </a:solidFill>
                    <a:latin typeface="Century Gothic" panose="020B0502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Due to build delay QA activities not started</a:t>
                </a:r>
                <a:endParaRPr lang="en-US" sz="1351" dirty="0">
                  <a:latin typeface="Century Gothic" panose="020B0502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47BC7713-2D9A-A2F0-CCF7-30E1C98B36DF}"/>
                </a:ext>
              </a:extLst>
            </p:cNvPr>
            <p:cNvGrpSpPr/>
            <p:nvPr/>
          </p:nvGrpSpPr>
          <p:grpSpPr>
            <a:xfrm>
              <a:off x="5915298" y="3117298"/>
              <a:ext cx="2062717" cy="1337427"/>
              <a:chOff x="5915298" y="3117298"/>
              <a:chExt cx="2062717" cy="1337427"/>
            </a:xfrm>
          </p:grpSpPr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6BE67F2F-3A3C-D464-3762-95BA10EBAB57}"/>
                  </a:ext>
                </a:extLst>
              </p:cNvPr>
              <p:cNvCxnSpPr/>
              <p:nvPr/>
            </p:nvCxnSpPr>
            <p:spPr>
              <a:xfrm>
                <a:off x="6973838" y="3117298"/>
                <a:ext cx="0" cy="871030"/>
              </a:xfrm>
              <a:prstGeom prst="lin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28575">
                <a:gradFill>
                  <a:gsLst>
                    <a:gs pos="0">
                      <a:srgbClr val="FF0000"/>
                    </a:gs>
                    <a:gs pos="53000">
                      <a:srgbClr val="C00000"/>
                    </a:gs>
                  </a:gsLst>
                  <a:lin ang="5400000" scaled="1"/>
                </a:gradFill>
                <a:headEnd type="diamond" w="lg" len="lg"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5" name="Round Single Corner Rectangle 64">
                <a:extLst>
                  <a:ext uri="{FF2B5EF4-FFF2-40B4-BE49-F238E27FC236}">
                    <a16:creationId xmlns:a16="http://schemas.microsoft.com/office/drawing/2014/main" id="{FEAD91AC-F5D5-C51A-307A-9C3B3E120268}"/>
                  </a:ext>
                </a:extLst>
              </p:cNvPr>
              <p:cNvSpPr/>
              <p:nvPr/>
            </p:nvSpPr>
            <p:spPr>
              <a:xfrm>
                <a:off x="5915298" y="3617456"/>
                <a:ext cx="2062717" cy="837269"/>
              </a:xfrm>
              <a:prstGeom prst="trapezoid">
                <a:avLst>
                  <a:gd name="adj" fmla="val 15376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t">
                <a:noAutofit/>
              </a:bodyPr>
              <a:lstStyle/>
              <a:p>
                <a:pPr marL="85786"/>
                <a:r>
                  <a:rPr lang="en-US" sz="1651" dirty="0">
                    <a:solidFill>
                      <a:srgbClr val="FF0000"/>
                    </a:solidFill>
                    <a:highlight>
                      <a:srgbClr val="FFFF00"/>
                    </a:highlight>
                    <a:latin typeface="Century Gothic" panose="020B0502020202020204" pitchFamily="34" charset="0"/>
                  </a:rPr>
                  <a:t>RISKS AND ROADBLOCK 4</a:t>
                </a:r>
              </a:p>
              <a:p>
                <a:pPr marL="171570"/>
                <a:r>
                  <a:rPr lang="en-US" sz="1651" dirty="0">
                    <a:solidFill>
                      <a:srgbClr val="000000"/>
                    </a:solidFill>
                    <a:latin typeface="Century Gothic" panose="020B0502020202020204" pitchFamily="34" charset="0"/>
                    <a:ea typeface="Century Gothic" panose="020B0502020202020204" pitchFamily="34" charset="0"/>
                    <a:cs typeface="Century Gothic" panose="020B0502020202020204" pitchFamily="34" charset="0"/>
                  </a:rPr>
                  <a:t>Details</a:t>
                </a:r>
                <a:endParaRPr lang="en-US" sz="1351" dirty="0">
                  <a:latin typeface="Century Gothic" panose="020B0502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06" name="TextBox 32">
              <a:extLst>
                <a:ext uri="{FF2B5EF4-FFF2-40B4-BE49-F238E27FC236}">
                  <a16:creationId xmlns:a16="http://schemas.microsoft.com/office/drawing/2014/main" id="{EF77B127-209E-8A3B-DDF7-C016329BB67C}"/>
                </a:ext>
              </a:extLst>
            </p:cNvPr>
            <p:cNvSpPr txBox="1"/>
            <p:nvPr/>
          </p:nvSpPr>
          <p:spPr>
            <a:xfrm>
              <a:off x="525124" y="3093171"/>
              <a:ext cx="1235579" cy="449556"/>
            </a:xfrm>
            <a:prstGeom prst="rect">
              <a:avLst/>
            </a:prstGeom>
            <a:noFill/>
            <a:ln w="9525" cmpd="sng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 anchor="t"/>
            <a:lstStyle/>
            <a:p>
              <a:r>
                <a:rPr lang="en-US" sz="1501" b="1" dirty="0">
                  <a:solidFill>
                    <a:schemeClr val="tx1"/>
                  </a:solidFill>
                  <a:latin typeface="Century Gothic" panose="020B0502020202020204" pitchFamily="34" charset="0"/>
                  <a:ea typeface="Century Gothic" panose="020B0502020202020204" pitchFamily="34" charset="0"/>
                  <a:cs typeface="Century Gothic" panose="020B0502020202020204" pitchFamily="34" charset="0"/>
                </a:rPr>
                <a:t>PROJECT START DATE</a:t>
              </a:r>
              <a:endParaRPr lang="en-US" sz="1351" b="1" dirty="0">
                <a:solidFill>
                  <a:schemeClr val="tx1"/>
                </a:solidFill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r>
                <a:rPr lang="en-US" sz="1651" b="1" dirty="0">
                  <a:solidFill>
                    <a:schemeClr val="tx1"/>
                  </a:solidFill>
                  <a:latin typeface="Century Gothic" panose="020B0502020202020204" pitchFamily="34" charset="0"/>
                  <a:ea typeface="Century Gothic" panose="020B0502020202020204" pitchFamily="34" charset="0"/>
                  <a:cs typeface="Century Gothic" panose="020B0502020202020204" pitchFamily="34" charset="0"/>
                </a:rPr>
                <a:t>01/Feb/2024</a:t>
              </a:r>
              <a:endParaRPr lang="en-US" sz="1351" b="1" dirty="0">
                <a:solidFill>
                  <a:schemeClr val="tx1"/>
                </a:solidFill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07" name="TextBox 33">
              <a:extLst>
                <a:ext uri="{FF2B5EF4-FFF2-40B4-BE49-F238E27FC236}">
                  <a16:creationId xmlns:a16="http://schemas.microsoft.com/office/drawing/2014/main" id="{B22805DE-216C-2717-5EE4-91EB8540FE21}"/>
                </a:ext>
              </a:extLst>
            </p:cNvPr>
            <p:cNvSpPr txBox="1"/>
            <p:nvPr/>
          </p:nvSpPr>
          <p:spPr>
            <a:xfrm>
              <a:off x="7532031" y="3437182"/>
              <a:ext cx="1116782" cy="449556"/>
            </a:xfrm>
            <a:prstGeom prst="rect">
              <a:avLst/>
            </a:prstGeom>
            <a:noFill/>
            <a:ln w="9525" cmpd="sng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 anchor="t"/>
            <a:lstStyle/>
            <a:p>
              <a:pPr algn="r"/>
              <a:r>
                <a:rPr lang="en-US" sz="1501" b="1" dirty="0">
                  <a:solidFill>
                    <a:schemeClr val="tx1"/>
                  </a:solidFill>
                  <a:latin typeface="Century Gothic" panose="020B0502020202020204" pitchFamily="34" charset="0"/>
                  <a:ea typeface="Century Gothic" panose="020B0502020202020204" pitchFamily="34" charset="0"/>
                  <a:cs typeface="Century Gothic" panose="020B0502020202020204" pitchFamily="34" charset="0"/>
                </a:rPr>
                <a:t>PROJECT END DATE</a:t>
              </a:r>
              <a:endParaRPr lang="en-US" sz="1351" b="1" dirty="0">
                <a:solidFill>
                  <a:schemeClr val="tx1"/>
                </a:solidFill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r"/>
              <a:r>
                <a:rPr lang="en-US" sz="1651" b="1" dirty="0">
                  <a:solidFill>
                    <a:schemeClr val="tx1"/>
                  </a:solidFill>
                  <a:latin typeface="Century Gothic" panose="020B0502020202020204" pitchFamily="34" charset="0"/>
                  <a:ea typeface="Century Gothic" panose="020B0502020202020204" pitchFamily="34" charset="0"/>
                  <a:cs typeface="Century Gothic" panose="020B0502020202020204" pitchFamily="34" charset="0"/>
                </a:rPr>
                <a:t>14/Mar/2024</a:t>
              </a:r>
              <a:endParaRPr lang="en-US" sz="1351" b="1" dirty="0">
                <a:solidFill>
                  <a:schemeClr val="tx1"/>
                </a:solidFill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7BCFCC41-F298-AB9B-3092-635BBDB7943C}"/>
              </a:ext>
            </a:extLst>
          </p:cNvPr>
          <p:cNvGrpSpPr/>
          <p:nvPr/>
        </p:nvGrpSpPr>
        <p:grpSpPr>
          <a:xfrm>
            <a:off x="10547563" y="2776565"/>
            <a:ext cx="2273647" cy="1012197"/>
            <a:chOff x="5270122" y="1385930"/>
            <a:chExt cx="1136035" cy="505747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1D3446D5-E0DA-AC1F-9720-BFDB7F7AE438}"/>
                </a:ext>
              </a:extLst>
            </p:cNvPr>
            <p:cNvSpPr txBox="1"/>
            <p:nvPr/>
          </p:nvSpPr>
          <p:spPr>
            <a:xfrm>
              <a:off x="5795652" y="1501648"/>
              <a:ext cx="489025" cy="323166"/>
            </a:xfrm>
            <a:prstGeom prst="rect">
              <a:avLst/>
            </a:prstGeom>
            <a:noFill/>
            <a:ln>
              <a:solidFill>
                <a:srgbClr val="24A7DF"/>
              </a:solidFill>
            </a:ln>
          </p:spPr>
          <p:txBody>
            <a:bodyPr wrap="none" lIns="183007" tIns="91504" rIns="183007" bIns="91504" rtlCol="0" anchor="t">
              <a:spAutoFit/>
            </a:bodyPr>
            <a:lstStyle/>
            <a:p>
              <a:pPr algn="l"/>
              <a:r>
                <a:rPr lang="en-US" sz="3002" b="1" dirty="0">
                  <a:solidFill>
                    <a:schemeClr val="accent2"/>
                  </a:solidFill>
                  <a:latin typeface="Century Gothic" panose="020B0502020202020204" pitchFamily="34" charset="0"/>
                </a:rPr>
                <a:t>ON</a:t>
              </a:r>
              <a:endParaRPr lang="en-US" sz="3603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56C48827-638B-8235-6B46-1F2D6CAE5756}"/>
                </a:ext>
              </a:extLst>
            </p:cNvPr>
            <p:cNvSpPr/>
            <p:nvPr/>
          </p:nvSpPr>
          <p:spPr>
            <a:xfrm>
              <a:off x="5270122" y="1385930"/>
              <a:ext cx="547050" cy="505747"/>
            </a:xfrm>
            <a:prstGeom prst="ellipse">
              <a:avLst/>
            </a:prstGeom>
            <a:noFill/>
            <a:ln w="38100">
              <a:solidFill>
                <a:srgbClr val="24A7D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3"/>
            </a:p>
          </p:txBody>
        </p: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A1452FF8-C64C-F074-6406-608EFEA7AB1C}"/>
                </a:ext>
              </a:extLst>
            </p:cNvPr>
            <p:cNvCxnSpPr>
              <a:cxnSpLocks/>
            </p:cNvCxnSpPr>
            <p:nvPr/>
          </p:nvCxnSpPr>
          <p:spPr>
            <a:xfrm>
              <a:off x="5778093" y="1755031"/>
              <a:ext cx="628064" cy="0"/>
            </a:xfrm>
            <a:prstGeom prst="line">
              <a:avLst/>
            </a:prstGeom>
            <a:ln w="38100">
              <a:solidFill>
                <a:srgbClr val="24A7D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6" name="Graphic 45" descr="Speedometer Middle outline">
            <a:extLst>
              <a:ext uri="{FF2B5EF4-FFF2-40B4-BE49-F238E27FC236}">
                <a16:creationId xmlns:a16="http://schemas.microsoft.com/office/drawing/2014/main" id="{84321FED-C8C1-CE95-3712-85E5E049D45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712403" y="2811071"/>
            <a:ext cx="758120" cy="700882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72FDA37-CD1A-5740-E297-DF011DF08331}"/>
              </a:ext>
            </a:extLst>
          </p:cNvPr>
          <p:cNvCxnSpPr>
            <a:cxnSpLocks/>
          </p:cNvCxnSpPr>
          <p:nvPr/>
        </p:nvCxnSpPr>
        <p:spPr>
          <a:xfrm>
            <a:off x="6868693" y="6099451"/>
            <a:ext cx="0" cy="833282"/>
          </a:xfrm>
          <a:prstGeom prst="line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gradFill>
              <a:gsLst>
                <a:gs pos="0">
                  <a:srgbClr val="FF0000"/>
                </a:gs>
                <a:gs pos="53000">
                  <a:srgbClr val="C00000"/>
                </a:gs>
              </a:gsLst>
              <a:lin ang="5400000" scaled="1"/>
            </a:gradFill>
            <a:headEnd type="diamond" w="lg" len="lg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ound Single Corner Rectangle 64">
            <a:extLst>
              <a:ext uri="{FF2B5EF4-FFF2-40B4-BE49-F238E27FC236}">
                <a16:creationId xmlns:a16="http://schemas.microsoft.com/office/drawing/2014/main" id="{3A813CCE-8B4B-520C-DFF3-C40E9ADE9892}"/>
              </a:ext>
            </a:extLst>
          </p:cNvPr>
          <p:cNvSpPr/>
          <p:nvPr/>
        </p:nvSpPr>
        <p:spPr>
          <a:xfrm>
            <a:off x="4912443" y="7755209"/>
            <a:ext cx="3578011" cy="1675701"/>
          </a:xfrm>
          <a:prstGeom prst="trapezoid">
            <a:avLst>
              <a:gd name="adj" fmla="val 15376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marL="85786"/>
            <a:r>
              <a:rPr lang="en-US" sz="1651" dirty="0">
                <a:solidFill>
                  <a:srgbClr val="FF0000"/>
                </a:solidFill>
                <a:highlight>
                  <a:srgbClr val="FFFF00"/>
                </a:highlight>
                <a:latin typeface="Century Gothic" panose="020B0502020202020204" pitchFamily="34" charset="0"/>
              </a:rPr>
              <a:t>RISKS AND ROADBLOCK 2</a:t>
            </a:r>
          </a:p>
          <a:p>
            <a:pPr marL="171570"/>
            <a:r>
              <a:rPr lang="en-US" sz="1651" dirty="0">
                <a:solidFill>
                  <a:srgbClr val="000000"/>
                </a:solidFill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Angular UI build was failed on 2 days delayed testing</a:t>
            </a:r>
          </a:p>
          <a:p>
            <a:pPr marL="171570"/>
            <a:r>
              <a:rPr lang="en-US" sz="1651" dirty="0">
                <a:solidFill>
                  <a:srgbClr val="000000"/>
                </a:solidFill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Changes checked in and Action ID mapping not reflecting on 23 Feb 2023</a:t>
            </a:r>
            <a:endParaRPr lang="en-US" sz="1351" dirty="0">
              <a:latin typeface="Century Gothic" panose="020B0502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10DDAAAB-B0AB-12BB-B8B0-63C9785285DF}"/>
              </a:ext>
            </a:extLst>
          </p:cNvPr>
          <p:cNvCxnSpPr>
            <a:cxnSpLocks/>
          </p:cNvCxnSpPr>
          <p:nvPr/>
        </p:nvCxnSpPr>
        <p:spPr>
          <a:xfrm rot="5400000">
            <a:off x="5806254" y="6695877"/>
            <a:ext cx="1660158" cy="473713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869D09E2-3DB9-8EDB-517C-A8EFA0BA0C33}"/>
              </a:ext>
            </a:extLst>
          </p:cNvPr>
          <p:cNvCxnSpPr>
            <a:cxnSpLocks/>
          </p:cNvCxnSpPr>
          <p:nvPr/>
        </p:nvCxnSpPr>
        <p:spPr>
          <a:xfrm rot="16200000" flipH="1">
            <a:off x="9613140" y="6127859"/>
            <a:ext cx="1227090" cy="224003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2" name="Round Single Corner Rectangle 64">
            <a:extLst>
              <a:ext uri="{FF2B5EF4-FFF2-40B4-BE49-F238E27FC236}">
                <a16:creationId xmlns:a16="http://schemas.microsoft.com/office/drawing/2014/main" id="{D3C406A1-8D12-76DB-4188-8B3700D67462}"/>
              </a:ext>
            </a:extLst>
          </p:cNvPr>
          <p:cNvSpPr/>
          <p:nvPr/>
        </p:nvSpPr>
        <p:spPr>
          <a:xfrm>
            <a:off x="8633535" y="7772871"/>
            <a:ext cx="2614568" cy="1675701"/>
          </a:xfrm>
          <a:prstGeom prst="trapezoid">
            <a:avLst>
              <a:gd name="adj" fmla="val 15376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marL="85786"/>
            <a:r>
              <a:rPr lang="en-US" sz="1651" dirty="0">
                <a:solidFill>
                  <a:srgbClr val="FF0000"/>
                </a:solidFill>
                <a:highlight>
                  <a:srgbClr val="FFFF00"/>
                </a:highlight>
                <a:latin typeface="Century Gothic" panose="020B0502020202020204" pitchFamily="34" charset="0"/>
              </a:rPr>
              <a:t>RISKS AND ROADBLOCK 3</a:t>
            </a:r>
          </a:p>
          <a:p>
            <a:pPr marL="171570"/>
            <a:r>
              <a:rPr lang="en-US" sz="1651" dirty="0">
                <a:solidFill>
                  <a:srgbClr val="000000"/>
                </a:solidFill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IMPL or Test environment yet to be finalized</a:t>
            </a:r>
            <a:endParaRPr lang="en-US" sz="1351" dirty="0">
              <a:latin typeface="Century Gothic" panose="020B0502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E6BC7B2C-23BF-25EF-779E-5720EAA3F6D3}"/>
              </a:ext>
            </a:extLst>
          </p:cNvPr>
          <p:cNvGrpSpPr/>
          <p:nvPr/>
        </p:nvGrpSpPr>
        <p:grpSpPr>
          <a:xfrm>
            <a:off x="15228333" y="2755513"/>
            <a:ext cx="2360272" cy="987085"/>
            <a:chOff x="7608882" y="1375412"/>
            <a:chExt cx="1179317" cy="493200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F240AD9D-0E97-2D81-9AB1-82EB9081AAB3}"/>
                </a:ext>
              </a:extLst>
            </p:cNvPr>
            <p:cNvSpPr txBox="1"/>
            <p:nvPr/>
          </p:nvSpPr>
          <p:spPr>
            <a:xfrm>
              <a:off x="8095734" y="1488448"/>
              <a:ext cx="692465" cy="323166"/>
            </a:xfrm>
            <a:prstGeom prst="rect">
              <a:avLst/>
            </a:prstGeom>
            <a:noFill/>
          </p:spPr>
          <p:txBody>
            <a:bodyPr wrap="none" lIns="183007" tIns="91504" rIns="183007" bIns="91504" rtlCol="0" anchor="t">
              <a:spAutoFit/>
            </a:bodyPr>
            <a:lstStyle/>
            <a:p>
              <a:pPr algn="l"/>
              <a:r>
                <a:rPr lang="en-US" sz="3002" b="1" dirty="0">
                  <a:solidFill>
                    <a:srgbClr val="FF0000"/>
                  </a:solidFill>
                  <a:latin typeface="Century Gothic" panose="020B0502020202020204" pitchFamily="34" charset="0"/>
                </a:rPr>
                <a:t>OVER</a:t>
              </a:r>
              <a:endParaRPr lang="en-US" sz="3603"/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2825D03A-9D1E-2DCF-ED58-1294A6AFD496}"/>
                </a:ext>
              </a:extLst>
            </p:cNvPr>
            <p:cNvSpPr/>
            <p:nvPr/>
          </p:nvSpPr>
          <p:spPr>
            <a:xfrm>
              <a:off x="7608882" y="1375412"/>
              <a:ext cx="491312" cy="49320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3"/>
            </a:p>
          </p:txBody>
        </p: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F8E90811-7551-BA0C-5FF5-B06020B7CDDF}"/>
                </a:ext>
              </a:extLst>
            </p:cNvPr>
            <p:cNvCxnSpPr>
              <a:cxnSpLocks/>
            </p:cNvCxnSpPr>
            <p:nvPr/>
          </p:nvCxnSpPr>
          <p:spPr>
            <a:xfrm>
              <a:off x="8065097" y="1735356"/>
              <a:ext cx="681385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5" name="Graphic 54" descr="Gauge outline">
            <a:extLst>
              <a:ext uri="{FF2B5EF4-FFF2-40B4-BE49-F238E27FC236}">
                <a16:creationId xmlns:a16="http://schemas.microsoft.com/office/drawing/2014/main" id="{EC2AC734-887C-38B5-FA6C-A9AD1B4DD2A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5383180" y="2815948"/>
            <a:ext cx="645334" cy="647814"/>
          </a:xfrm>
          <a:prstGeom prst="rect">
            <a:avLst/>
          </a:prstGeom>
        </p:spPr>
      </p:pic>
      <p:sp>
        <p:nvSpPr>
          <p:cNvPr id="114" name="Freeform: Shape 113">
            <a:extLst>
              <a:ext uri="{FF2B5EF4-FFF2-40B4-BE49-F238E27FC236}">
                <a16:creationId xmlns:a16="http://schemas.microsoft.com/office/drawing/2014/main" id="{FFECA229-A21F-0086-D63D-F7C86F456F58}"/>
              </a:ext>
            </a:extLst>
          </p:cNvPr>
          <p:cNvSpPr/>
          <p:nvPr/>
        </p:nvSpPr>
        <p:spPr>
          <a:xfrm>
            <a:off x="10045052" y="6130124"/>
            <a:ext cx="908256" cy="1653840"/>
          </a:xfrm>
          <a:custGeom>
            <a:avLst/>
            <a:gdLst>
              <a:gd name="connsiteX0" fmla="*/ 0 w 453813"/>
              <a:gd name="connsiteY0" fmla="*/ 0 h 826346"/>
              <a:gd name="connsiteX1" fmla="*/ 40640 w 453813"/>
              <a:gd name="connsiteY1" fmla="*/ 13546 h 826346"/>
              <a:gd name="connsiteX2" fmla="*/ 155787 w 453813"/>
              <a:gd name="connsiteY2" fmla="*/ 101600 h 826346"/>
              <a:gd name="connsiteX3" fmla="*/ 196427 w 453813"/>
              <a:gd name="connsiteY3" fmla="*/ 128693 h 826346"/>
              <a:gd name="connsiteX4" fmla="*/ 406400 w 453813"/>
              <a:gd name="connsiteY4" fmla="*/ 243840 h 826346"/>
              <a:gd name="connsiteX5" fmla="*/ 419947 w 453813"/>
              <a:gd name="connsiteY5" fmla="*/ 264160 h 826346"/>
              <a:gd name="connsiteX6" fmla="*/ 426720 w 453813"/>
              <a:gd name="connsiteY6" fmla="*/ 284480 h 826346"/>
              <a:gd name="connsiteX7" fmla="*/ 447040 w 453813"/>
              <a:gd name="connsiteY7" fmla="*/ 413173 h 826346"/>
              <a:gd name="connsiteX8" fmla="*/ 453813 w 453813"/>
              <a:gd name="connsiteY8" fmla="*/ 474133 h 826346"/>
              <a:gd name="connsiteX9" fmla="*/ 447040 w 453813"/>
              <a:gd name="connsiteY9" fmla="*/ 582506 h 826346"/>
              <a:gd name="connsiteX10" fmla="*/ 440267 w 453813"/>
              <a:gd name="connsiteY10" fmla="*/ 609600 h 826346"/>
              <a:gd name="connsiteX11" fmla="*/ 419947 w 453813"/>
              <a:gd name="connsiteY11" fmla="*/ 643466 h 826346"/>
              <a:gd name="connsiteX12" fmla="*/ 365760 w 453813"/>
              <a:gd name="connsiteY12" fmla="*/ 738293 h 826346"/>
              <a:gd name="connsiteX13" fmla="*/ 345440 w 453813"/>
              <a:gd name="connsiteY13" fmla="*/ 772160 h 826346"/>
              <a:gd name="connsiteX14" fmla="*/ 311573 w 453813"/>
              <a:gd name="connsiteY14" fmla="*/ 799253 h 826346"/>
              <a:gd name="connsiteX15" fmla="*/ 291253 w 453813"/>
              <a:gd name="connsiteY15" fmla="*/ 812800 h 826346"/>
              <a:gd name="connsiteX16" fmla="*/ 284480 w 453813"/>
              <a:gd name="connsiteY16" fmla="*/ 826346 h 82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3813" h="826346">
                <a:moveTo>
                  <a:pt x="0" y="0"/>
                </a:moveTo>
                <a:cubicBezTo>
                  <a:pt x="13547" y="4515"/>
                  <a:pt x="28679" y="5746"/>
                  <a:pt x="40640" y="13546"/>
                </a:cubicBezTo>
                <a:cubicBezTo>
                  <a:pt x="81112" y="39941"/>
                  <a:pt x="115583" y="74798"/>
                  <a:pt x="155787" y="101600"/>
                </a:cubicBezTo>
                <a:cubicBezTo>
                  <a:pt x="169334" y="110631"/>
                  <a:pt x="182092" y="120974"/>
                  <a:pt x="196427" y="128693"/>
                </a:cubicBezTo>
                <a:cubicBezTo>
                  <a:pt x="421778" y="250035"/>
                  <a:pt x="252242" y="145738"/>
                  <a:pt x="406400" y="243840"/>
                </a:cubicBezTo>
                <a:cubicBezTo>
                  <a:pt x="410916" y="250613"/>
                  <a:pt x="416306" y="256879"/>
                  <a:pt x="419947" y="264160"/>
                </a:cubicBezTo>
                <a:cubicBezTo>
                  <a:pt x="423140" y="270546"/>
                  <a:pt x="425443" y="277455"/>
                  <a:pt x="426720" y="284480"/>
                </a:cubicBezTo>
                <a:cubicBezTo>
                  <a:pt x="434489" y="327209"/>
                  <a:pt x="440898" y="370180"/>
                  <a:pt x="447040" y="413173"/>
                </a:cubicBezTo>
                <a:cubicBezTo>
                  <a:pt x="449931" y="433413"/>
                  <a:pt x="451555" y="453813"/>
                  <a:pt x="453813" y="474133"/>
                </a:cubicBezTo>
                <a:cubicBezTo>
                  <a:pt x="451555" y="510257"/>
                  <a:pt x="450641" y="546491"/>
                  <a:pt x="447040" y="582506"/>
                </a:cubicBezTo>
                <a:cubicBezTo>
                  <a:pt x="446114" y="591769"/>
                  <a:pt x="444048" y="601093"/>
                  <a:pt x="440267" y="609600"/>
                </a:cubicBezTo>
                <a:cubicBezTo>
                  <a:pt x="434920" y="621630"/>
                  <a:pt x="426720" y="632177"/>
                  <a:pt x="419947" y="643466"/>
                </a:cubicBezTo>
                <a:cubicBezTo>
                  <a:pt x="405339" y="716499"/>
                  <a:pt x="426468" y="637111"/>
                  <a:pt x="365760" y="738293"/>
                </a:cubicBezTo>
                <a:cubicBezTo>
                  <a:pt x="358987" y="749582"/>
                  <a:pt x="354186" y="762320"/>
                  <a:pt x="345440" y="772160"/>
                </a:cubicBezTo>
                <a:cubicBezTo>
                  <a:pt x="335835" y="782965"/>
                  <a:pt x="323139" y="790579"/>
                  <a:pt x="311573" y="799253"/>
                </a:cubicBezTo>
                <a:cubicBezTo>
                  <a:pt x="305061" y="804137"/>
                  <a:pt x="297009" y="807044"/>
                  <a:pt x="291253" y="812800"/>
                </a:cubicBezTo>
                <a:cubicBezTo>
                  <a:pt x="287683" y="816370"/>
                  <a:pt x="286738" y="821831"/>
                  <a:pt x="284480" y="826346"/>
                </a:cubicBezTo>
              </a:path>
            </a:pathLst>
          </a:custGeom>
          <a:ln w="38100">
            <a:headEnd type="none" w="med" len="med"/>
            <a:tailEnd type="triangle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ot="0" spcFirstLastPara="1" vertOverflow="overflow" horzOverflow="overflow" vert="horz" wrap="square" lIns="183005" tIns="91501" rIns="183005" bIns="91501" numCol="1" spcCol="38100" rtlCol="0" anchor="t">
            <a:noAutofit/>
          </a:bodyPr>
          <a:lstStyle/>
          <a:p>
            <a:pPr defTabSz="1830080" latinLnBrk="1" hangingPunct="0"/>
            <a:endParaRPr lang="en-IN" sz="3603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944958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2"/>
          <p:cNvSpPr txBox="1">
            <a:spLocks noGrp="1"/>
          </p:cNvSpPr>
          <p:nvPr>
            <p:ph type="title"/>
          </p:nvPr>
        </p:nvSpPr>
        <p:spPr>
          <a:xfrm>
            <a:off x="1610182" y="1184186"/>
            <a:ext cx="12416968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6000" dirty="0"/>
              <a:t>Sprint Goals</a:t>
            </a:r>
            <a:endParaRPr sz="6000" dirty="0"/>
          </a:p>
        </p:txBody>
      </p:sp>
      <p:sp>
        <p:nvSpPr>
          <p:cNvPr id="24" name="object 24"/>
          <p:cNvSpPr txBox="1"/>
          <p:nvPr/>
        </p:nvSpPr>
        <p:spPr>
          <a:xfrm>
            <a:off x="1610182" y="2762485"/>
            <a:ext cx="14807565" cy="401392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12700" marR="5080">
              <a:lnSpc>
                <a:spcPts val="2770"/>
              </a:lnSpc>
              <a:spcBef>
                <a:spcPts val="330"/>
              </a:spcBef>
              <a:tabLst>
                <a:tab pos="8571865" algn="l"/>
              </a:tabLst>
            </a:pPr>
            <a:r>
              <a:rPr lang="en-US" sz="2350" dirty="0">
                <a:latin typeface="Tahoma"/>
                <a:cs typeface="Tahoma"/>
              </a:rPr>
              <a:t>Outline the main objectives and goals set for the sprint.</a:t>
            </a:r>
            <a:endParaRPr sz="2350" dirty="0">
              <a:latin typeface="Tahoma"/>
              <a:cs typeface="Tahoma"/>
            </a:endParaRPr>
          </a:p>
        </p:txBody>
      </p:sp>
      <p:pic>
        <p:nvPicPr>
          <p:cNvPr id="2" name="object 27">
            <a:extLst>
              <a:ext uri="{FF2B5EF4-FFF2-40B4-BE49-F238E27FC236}">
                <a16:creationId xmlns:a16="http://schemas.microsoft.com/office/drawing/2014/main" id="{D8DF08C8-336D-E986-F5E7-BBDC5F915BB3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26361" y="6056236"/>
            <a:ext cx="7219949" cy="3209925"/>
          </a:xfrm>
          <a:prstGeom prst="rect">
            <a:avLst/>
          </a:prstGeom>
        </p:spPr>
      </p:pic>
      <p:pic>
        <p:nvPicPr>
          <p:cNvPr id="3" name="object 28">
            <a:extLst>
              <a:ext uri="{FF2B5EF4-FFF2-40B4-BE49-F238E27FC236}">
                <a16:creationId xmlns:a16="http://schemas.microsoft.com/office/drawing/2014/main" id="{361B3BED-ECD8-74D5-A417-511A47DF51DE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303156" y="6056236"/>
            <a:ext cx="7219949" cy="320992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362962" y="1194108"/>
            <a:ext cx="11216388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6000" dirty="0"/>
              <a:t>Sprint Progress Overview</a:t>
            </a:r>
            <a:endParaRPr sz="6000" dirty="0"/>
          </a:p>
        </p:txBody>
      </p:sp>
      <p:sp>
        <p:nvSpPr>
          <p:cNvPr id="13" name="object 13"/>
          <p:cNvSpPr txBox="1"/>
          <p:nvPr/>
        </p:nvSpPr>
        <p:spPr>
          <a:xfrm>
            <a:off x="1401062" y="2226710"/>
            <a:ext cx="9539988" cy="1866536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12700" marR="850900">
              <a:lnSpc>
                <a:spcPts val="3520"/>
              </a:lnSpc>
              <a:spcBef>
                <a:spcPts val="254"/>
              </a:spcBef>
              <a:tabLst>
                <a:tab pos="2569210" algn="l"/>
              </a:tabLst>
            </a:pPr>
            <a:r>
              <a:rPr lang="en-US" sz="2950" dirty="0">
                <a:latin typeface="Tahoma"/>
                <a:cs typeface="Tahoma"/>
              </a:rPr>
              <a:t>Provide a brief overview of the progress made during the week.</a:t>
            </a:r>
          </a:p>
          <a:p>
            <a:pPr marL="12700" marR="850900">
              <a:lnSpc>
                <a:spcPts val="3520"/>
              </a:lnSpc>
              <a:spcBef>
                <a:spcPts val="254"/>
              </a:spcBef>
              <a:tabLst>
                <a:tab pos="2569210" algn="l"/>
              </a:tabLst>
            </a:pPr>
            <a:r>
              <a:rPr lang="en-US" sz="2950" dirty="0">
                <a:latin typeface="Tahoma"/>
                <a:cs typeface="Tahoma"/>
              </a:rPr>
              <a:t>Highlight incremental progress of completed tasks, user stories, or features.</a:t>
            </a:r>
            <a:endParaRPr sz="2950" dirty="0">
              <a:latin typeface="Tahoma"/>
              <a:cs typeface="Tahoma"/>
            </a:endParaRPr>
          </a:p>
        </p:txBody>
      </p:sp>
      <p:pic>
        <p:nvPicPr>
          <p:cNvPr id="2" name="object 7">
            <a:extLst>
              <a:ext uri="{FF2B5EF4-FFF2-40B4-BE49-F238E27FC236}">
                <a16:creationId xmlns:a16="http://schemas.microsoft.com/office/drawing/2014/main" id="{8F9053B0-C14C-D68F-7EFA-D20F5BC9B8F7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01061" y="6056231"/>
            <a:ext cx="9273289" cy="32099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7A3E43F-FEE6-2FC2-B04F-3FA9EEB97A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9150" y="2101850"/>
            <a:ext cx="7067924" cy="7164306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 txBox="1"/>
          <p:nvPr/>
        </p:nvSpPr>
        <p:spPr>
          <a:xfrm>
            <a:off x="1594971" y="2796812"/>
            <a:ext cx="16228731" cy="3029676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065" marR="5080" algn="l">
              <a:lnSpc>
                <a:spcPct val="100299"/>
              </a:lnSpc>
              <a:spcBef>
                <a:spcPts val="85"/>
              </a:spcBef>
              <a:tabLst>
                <a:tab pos="5137150" algn="l"/>
                <a:tab pos="6965950" algn="l"/>
              </a:tabLst>
            </a:pPr>
            <a:r>
              <a:rPr lang="en-US" sz="3200" b="1" dirty="0">
                <a:latin typeface="Tahoma"/>
                <a:cs typeface="Tahoma"/>
              </a:rPr>
              <a:t>Tasks Status:</a:t>
            </a:r>
          </a:p>
          <a:p>
            <a:pPr marL="12065" marR="5080" algn="l">
              <a:lnSpc>
                <a:spcPct val="100299"/>
              </a:lnSpc>
              <a:spcBef>
                <a:spcPts val="85"/>
              </a:spcBef>
              <a:tabLst>
                <a:tab pos="5137150" algn="l"/>
                <a:tab pos="6965950" algn="l"/>
              </a:tabLst>
            </a:pPr>
            <a:r>
              <a:rPr lang="en-US" sz="3200" dirty="0">
                <a:latin typeface="Tahoma"/>
                <a:cs typeface="Tahoma"/>
              </a:rPr>
              <a:t>Update on the status of the backlog items.</a:t>
            </a:r>
          </a:p>
          <a:p>
            <a:pPr marL="12065" marR="5080" algn="l">
              <a:lnSpc>
                <a:spcPct val="100299"/>
              </a:lnSpc>
              <a:spcBef>
                <a:spcPts val="85"/>
              </a:spcBef>
              <a:tabLst>
                <a:tab pos="5137150" algn="l"/>
                <a:tab pos="6965950" algn="l"/>
              </a:tabLst>
            </a:pPr>
            <a:r>
              <a:rPr lang="en-US" sz="3200" dirty="0">
                <a:latin typeface="Tahoma"/>
                <a:cs typeface="Tahoma"/>
              </a:rPr>
              <a:t>Identify any new items added or removed.</a:t>
            </a:r>
          </a:p>
          <a:p>
            <a:pPr marL="12065" marR="5080" algn="l">
              <a:lnSpc>
                <a:spcPct val="100299"/>
              </a:lnSpc>
              <a:spcBef>
                <a:spcPts val="85"/>
              </a:spcBef>
              <a:tabLst>
                <a:tab pos="5137150" algn="l"/>
                <a:tab pos="6965950" algn="l"/>
              </a:tabLst>
            </a:pPr>
            <a:r>
              <a:rPr lang="en-US" sz="3200" b="1" dirty="0">
                <a:latin typeface="Tahoma"/>
                <a:cs typeface="Tahoma"/>
              </a:rPr>
              <a:t>Issues and Challenges:</a:t>
            </a:r>
          </a:p>
          <a:p>
            <a:pPr marL="12065" marR="5080" algn="l">
              <a:lnSpc>
                <a:spcPct val="100299"/>
              </a:lnSpc>
              <a:spcBef>
                <a:spcPts val="85"/>
              </a:spcBef>
              <a:tabLst>
                <a:tab pos="5137150" algn="l"/>
                <a:tab pos="6965950" algn="l"/>
              </a:tabLst>
            </a:pPr>
            <a:r>
              <a:rPr lang="en-US" sz="3200" dirty="0">
                <a:latin typeface="Tahoma"/>
                <a:cs typeface="Tahoma"/>
              </a:rPr>
              <a:t>Discuss any impediments or challenges faced during the week.</a:t>
            </a:r>
          </a:p>
          <a:p>
            <a:pPr marL="12065" marR="5080" algn="l">
              <a:lnSpc>
                <a:spcPct val="100299"/>
              </a:lnSpc>
              <a:spcBef>
                <a:spcPts val="85"/>
              </a:spcBef>
              <a:tabLst>
                <a:tab pos="5137150" algn="l"/>
                <a:tab pos="6965950" algn="l"/>
              </a:tabLst>
            </a:pPr>
            <a:r>
              <a:rPr lang="en-US" sz="3200" dirty="0">
                <a:latin typeface="Tahoma"/>
                <a:cs typeface="Tahoma"/>
              </a:rPr>
              <a:t>Include details on how these challenges were addressed or mitigated.</a:t>
            </a:r>
            <a:endParaRPr sz="3200" dirty="0">
              <a:latin typeface="Tahoma"/>
              <a:cs typeface="Tahoma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1606550" y="1477099"/>
            <a:ext cx="6777084" cy="93936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en-IN" sz="6000" dirty="0"/>
              <a:t>Backlog Status</a:t>
            </a:r>
            <a:endParaRPr sz="6000" dirty="0"/>
          </a:p>
        </p:txBody>
      </p:sp>
      <p:pic>
        <p:nvPicPr>
          <p:cNvPr id="2" name="object 27">
            <a:extLst>
              <a:ext uri="{FF2B5EF4-FFF2-40B4-BE49-F238E27FC236}">
                <a16:creationId xmlns:a16="http://schemas.microsoft.com/office/drawing/2014/main" id="{6FB8BEA4-81F2-0056-6680-D5EB9289AD39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06550" y="5988050"/>
            <a:ext cx="7219949" cy="3209925"/>
          </a:xfrm>
          <a:prstGeom prst="rect">
            <a:avLst/>
          </a:prstGeom>
        </p:spPr>
      </p:pic>
      <p:pic>
        <p:nvPicPr>
          <p:cNvPr id="3" name="object 28">
            <a:extLst>
              <a:ext uri="{FF2B5EF4-FFF2-40B4-BE49-F238E27FC236}">
                <a16:creationId xmlns:a16="http://schemas.microsoft.com/office/drawing/2014/main" id="{D0CFF2E2-4711-8B23-B2A4-423C67BBCAAD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283345" y="5988050"/>
            <a:ext cx="7219949" cy="3209925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362962" y="1829689"/>
            <a:ext cx="7939788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6000" dirty="0"/>
              <a:t>Team Contributions</a:t>
            </a:r>
            <a:endParaRPr sz="6000" dirty="0"/>
          </a:p>
        </p:txBody>
      </p:sp>
      <p:sp>
        <p:nvSpPr>
          <p:cNvPr id="15" name="object 15"/>
          <p:cNvSpPr txBox="1"/>
          <p:nvPr/>
        </p:nvSpPr>
        <p:spPr>
          <a:xfrm>
            <a:off x="1362962" y="3168650"/>
            <a:ext cx="16626588" cy="917624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065" marR="454659" indent="-200660" algn="l">
              <a:lnSpc>
                <a:spcPts val="3450"/>
              </a:lnSpc>
              <a:spcBef>
                <a:spcPts val="235"/>
              </a:spcBef>
            </a:pPr>
            <a:r>
              <a:rPr lang="en-US" sz="2900" dirty="0">
                <a:latin typeface="Tahoma"/>
                <a:cs typeface="Tahoma"/>
              </a:rPr>
              <a:t>Recognize individual and team contributions.</a:t>
            </a:r>
          </a:p>
          <a:p>
            <a:pPr marL="12065" marR="454659" indent="-200660" algn="l">
              <a:lnSpc>
                <a:spcPts val="3450"/>
              </a:lnSpc>
              <a:spcBef>
                <a:spcPts val="235"/>
              </a:spcBef>
            </a:pPr>
            <a:r>
              <a:rPr lang="en-US" sz="2900" dirty="0">
                <a:latin typeface="Tahoma"/>
                <a:cs typeface="Tahoma"/>
              </a:rPr>
              <a:t>Mention any achievements or outstanding efforts.</a:t>
            </a:r>
            <a:endParaRPr sz="2900" dirty="0">
              <a:latin typeface="Tahoma"/>
              <a:cs typeface="Tahoma"/>
            </a:endParaRPr>
          </a:p>
        </p:txBody>
      </p:sp>
      <p:pic>
        <p:nvPicPr>
          <p:cNvPr id="3" name="object 17">
            <a:extLst>
              <a:ext uri="{FF2B5EF4-FFF2-40B4-BE49-F238E27FC236}">
                <a16:creationId xmlns:a16="http://schemas.microsoft.com/office/drawing/2014/main" id="{4DD4394A-D127-0FBA-CDE7-0CAFA9C19284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360150" y="2101850"/>
            <a:ext cx="6838949" cy="760095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1872614" y="1295831"/>
            <a:ext cx="6972936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6000" dirty="0"/>
              <a:t>Testing and QA</a:t>
            </a:r>
            <a:endParaRPr sz="6000" dirty="0"/>
          </a:p>
        </p:txBody>
      </p:sp>
      <p:sp>
        <p:nvSpPr>
          <p:cNvPr id="19" name="object 19"/>
          <p:cNvSpPr txBox="1"/>
          <p:nvPr/>
        </p:nvSpPr>
        <p:spPr>
          <a:xfrm>
            <a:off x="1869438" y="2547315"/>
            <a:ext cx="8423911" cy="797654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US" sz="2500" spc="-45" dirty="0">
                <a:latin typeface="Tahoma"/>
                <a:cs typeface="Tahoma"/>
              </a:rPr>
              <a:t>Summarize the testing activities conducted during the week.</a:t>
            </a: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US" sz="2500" spc="-45" dirty="0">
                <a:latin typeface="Tahoma"/>
                <a:cs typeface="Tahoma"/>
              </a:rPr>
              <a:t>Note any bugs or issues identified and their resolutions.</a:t>
            </a:r>
            <a:endParaRPr lang="en-IN" sz="2500" dirty="0">
              <a:latin typeface="Tahoma"/>
              <a:cs typeface="Tahoma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F429497-12F6-4C23-0384-F6F7AC9214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7227604"/>
              </p:ext>
            </p:extLst>
          </p:nvPr>
        </p:nvGraphicFramePr>
        <p:xfrm>
          <a:off x="1869438" y="4235450"/>
          <a:ext cx="16016600" cy="37354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4198">
                  <a:extLst>
                    <a:ext uri="{9D8B030D-6E8A-4147-A177-3AD203B41FA5}">
                      <a16:colId xmlns:a16="http://schemas.microsoft.com/office/drawing/2014/main" val="3623150421"/>
                    </a:ext>
                  </a:extLst>
                </a:gridCol>
                <a:gridCol w="2579122">
                  <a:extLst>
                    <a:ext uri="{9D8B030D-6E8A-4147-A177-3AD203B41FA5}">
                      <a16:colId xmlns:a16="http://schemas.microsoft.com/office/drawing/2014/main" val="1364270096"/>
                    </a:ext>
                  </a:extLst>
                </a:gridCol>
                <a:gridCol w="2069078">
                  <a:extLst>
                    <a:ext uri="{9D8B030D-6E8A-4147-A177-3AD203B41FA5}">
                      <a16:colId xmlns:a16="http://schemas.microsoft.com/office/drawing/2014/main" val="1418725295"/>
                    </a:ext>
                  </a:extLst>
                </a:gridCol>
                <a:gridCol w="1134242">
                  <a:extLst>
                    <a:ext uri="{9D8B030D-6E8A-4147-A177-3AD203B41FA5}">
                      <a16:colId xmlns:a16="http://schemas.microsoft.com/office/drawing/2014/main" val="1465973848"/>
                    </a:ext>
                  </a:extLst>
                </a:gridCol>
                <a:gridCol w="1601660">
                  <a:extLst>
                    <a:ext uri="{9D8B030D-6E8A-4147-A177-3AD203B41FA5}">
                      <a16:colId xmlns:a16="http://schemas.microsoft.com/office/drawing/2014/main" val="1622681284"/>
                    </a:ext>
                  </a:extLst>
                </a:gridCol>
                <a:gridCol w="1601660">
                  <a:extLst>
                    <a:ext uri="{9D8B030D-6E8A-4147-A177-3AD203B41FA5}">
                      <a16:colId xmlns:a16="http://schemas.microsoft.com/office/drawing/2014/main" val="96506850"/>
                    </a:ext>
                  </a:extLst>
                </a:gridCol>
                <a:gridCol w="1601660">
                  <a:extLst>
                    <a:ext uri="{9D8B030D-6E8A-4147-A177-3AD203B41FA5}">
                      <a16:colId xmlns:a16="http://schemas.microsoft.com/office/drawing/2014/main" val="1149902355"/>
                    </a:ext>
                  </a:extLst>
                </a:gridCol>
                <a:gridCol w="1601660">
                  <a:extLst>
                    <a:ext uri="{9D8B030D-6E8A-4147-A177-3AD203B41FA5}">
                      <a16:colId xmlns:a16="http://schemas.microsoft.com/office/drawing/2014/main" val="3748532115"/>
                    </a:ext>
                  </a:extLst>
                </a:gridCol>
                <a:gridCol w="917318">
                  <a:extLst>
                    <a:ext uri="{9D8B030D-6E8A-4147-A177-3AD203B41FA5}">
                      <a16:colId xmlns:a16="http://schemas.microsoft.com/office/drawing/2014/main" val="3484074336"/>
                    </a:ext>
                  </a:extLst>
                </a:gridCol>
                <a:gridCol w="2286002">
                  <a:extLst>
                    <a:ext uri="{9D8B030D-6E8A-4147-A177-3AD203B41FA5}">
                      <a16:colId xmlns:a16="http://schemas.microsoft.com/office/drawing/2014/main" val="4337383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IN" sz="2200" u="none" strike="noStrike" dirty="0">
                          <a:effectLst/>
                        </a:rPr>
                        <a:t>ID</a:t>
                      </a:r>
                      <a:endParaRPr lang="en-IN" sz="2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53" marR="2953" marT="29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200" u="none" strike="noStrike" dirty="0">
                          <a:effectLst/>
                        </a:rPr>
                        <a:t>Description</a:t>
                      </a:r>
                      <a:endParaRPr lang="en-IN" sz="2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53" marR="2953" marT="29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200" u="none" strike="noStrike">
                          <a:effectLst/>
                        </a:rPr>
                        <a:t>Potential Impact</a:t>
                      </a:r>
                      <a:endParaRPr lang="en-IN" sz="22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53" marR="2953" marT="29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200" u="none" strike="noStrike">
                          <a:effectLst/>
                        </a:rPr>
                        <a:t>Priority</a:t>
                      </a:r>
                      <a:endParaRPr lang="en-IN" sz="22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53" marR="2953" marT="29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200" u="none" strike="noStrike">
                          <a:effectLst/>
                        </a:rPr>
                        <a:t>Date Opened</a:t>
                      </a:r>
                      <a:endParaRPr lang="en-IN" sz="22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53" marR="2953" marT="29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200" u="none" strike="noStrike">
                          <a:effectLst/>
                        </a:rPr>
                        <a:t>Date Closed</a:t>
                      </a:r>
                      <a:endParaRPr lang="en-IN" sz="22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53" marR="2953" marT="29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200" u="none" strike="noStrike">
                          <a:effectLst/>
                        </a:rPr>
                        <a:t>Issue Owner</a:t>
                      </a:r>
                      <a:endParaRPr lang="en-IN" sz="22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53" marR="2953" marT="29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200" u="none" strike="noStrike">
                          <a:effectLst/>
                        </a:rPr>
                        <a:t>Department</a:t>
                      </a:r>
                      <a:endParaRPr lang="en-IN" sz="22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53" marR="2953" marT="29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200" u="none" strike="noStrike">
                          <a:effectLst/>
                        </a:rPr>
                        <a:t>Status</a:t>
                      </a:r>
                      <a:endParaRPr lang="en-IN" sz="22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53" marR="2953" marT="29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200" u="none" strike="noStrike">
                          <a:effectLst/>
                        </a:rPr>
                        <a:t>Notes</a:t>
                      </a:r>
                      <a:endParaRPr lang="en-IN" sz="22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53" marR="2953" marT="2953" marB="0" anchor="b"/>
                </a:tc>
                <a:extLst>
                  <a:ext uri="{0D108BD9-81ED-4DB2-BD59-A6C34878D82A}">
                    <a16:rowId xmlns:a16="http://schemas.microsoft.com/office/drawing/2014/main" val="4000920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IN" sz="2200" u="none" strike="noStrike">
                          <a:effectLst/>
                        </a:rPr>
                        <a:t>1</a:t>
                      </a:r>
                      <a:endParaRPr lang="en-IN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53" marR="2953" marT="29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u="none" strike="noStrike" dirty="0">
                          <a:effectLst/>
                        </a:rPr>
                        <a:t>Website loading slowly on ie10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53" marR="2953" marT="29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u="none" strike="noStrike" dirty="0">
                          <a:effectLst/>
                        </a:rPr>
                        <a:t>5% of visitors may experience lag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53" marR="2953" marT="29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200" u="none" strike="noStrike" dirty="0">
                          <a:effectLst/>
                        </a:rPr>
                        <a:t>Critical</a:t>
                      </a:r>
                      <a:endParaRPr lang="en-IN" sz="2200" b="0" i="0" u="none" strike="noStrike" dirty="0">
                        <a:solidFill>
                          <a:srgbClr val="9C000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53" marR="2953" marT="2953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200" u="none" strike="noStrike">
                          <a:effectLst/>
                        </a:rPr>
                        <a:t>05-Apr</a:t>
                      </a:r>
                      <a:endParaRPr lang="en-IN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53" marR="2953" marT="29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200" u="none" strike="noStrike">
                          <a:effectLst/>
                        </a:rPr>
                        <a:t> </a:t>
                      </a:r>
                      <a:endParaRPr lang="en-IN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53" marR="2953" marT="29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200" u="none" strike="noStrike">
                          <a:effectLst/>
                        </a:rPr>
                        <a:t>Dale</a:t>
                      </a:r>
                      <a:endParaRPr lang="en-IN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53" marR="2953" marT="29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200" u="none" strike="noStrike" dirty="0">
                          <a:effectLst/>
                        </a:rPr>
                        <a:t>IT</a:t>
                      </a:r>
                      <a:endParaRPr lang="en-IN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53" marR="2953" marT="29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200" u="none" strike="noStrike">
                          <a:effectLst/>
                        </a:rPr>
                        <a:t>Open</a:t>
                      </a:r>
                      <a:endParaRPr lang="en-IN" sz="22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53" marR="2953" marT="29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u="none" strike="noStrike">
                          <a:effectLst/>
                        </a:rPr>
                        <a:t>For whenever Dale has free time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53" marR="2953" marT="2953" marB="0" anchor="b"/>
                </a:tc>
                <a:extLst>
                  <a:ext uri="{0D108BD9-81ED-4DB2-BD59-A6C34878D82A}">
                    <a16:rowId xmlns:a16="http://schemas.microsoft.com/office/drawing/2014/main" val="206603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IN" sz="2200" u="none" strike="noStrike">
                          <a:effectLst/>
                        </a:rPr>
                        <a:t>2</a:t>
                      </a:r>
                      <a:endParaRPr lang="en-IN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53" marR="2953" marT="29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u="none" strike="noStrike">
                          <a:effectLst/>
                        </a:rPr>
                        <a:t>Website crashing at credit card collection screen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53" marR="2953" marT="29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200" u="none" strike="noStrike" dirty="0">
                          <a:effectLst/>
                        </a:rPr>
                        <a:t>Massive loss of revenue</a:t>
                      </a:r>
                      <a:endParaRPr lang="en-IN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53" marR="2953" marT="29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200" u="none" strike="noStrike" dirty="0">
                          <a:effectLst/>
                        </a:rPr>
                        <a:t>Low</a:t>
                      </a:r>
                      <a:endParaRPr lang="en-IN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53" marR="2953" marT="295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200" u="none" strike="noStrike" dirty="0">
                          <a:effectLst/>
                        </a:rPr>
                        <a:t>09-Apr</a:t>
                      </a:r>
                      <a:endParaRPr lang="en-IN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53" marR="2953" marT="29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200" u="none" strike="noStrike" dirty="0">
                          <a:effectLst/>
                        </a:rPr>
                        <a:t> </a:t>
                      </a:r>
                      <a:endParaRPr lang="en-IN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53" marR="2953" marT="29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200" u="none" strike="noStrike">
                          <a:effectLst/>
                        </a:rPr>
                        <a:t>Julie</a:t>
                      </a:r>
                      <a:endParaRPr lang="en-IN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53" marR="2953" marT="29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200" u="none" strike="noStrike">
                          <a:effectLst/>
                        </a:rPr>
                        <a:t>IT</a:t>
                      </a:r>
                      <a:endParaRPr lang="en-IN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53" marR="2953" marT="29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200" u="none" strike="noStrike">
                          <a:effectLst/>
                        </a:rPr>
                        <a:t>Open</a:t>
                      </a:r>
                      <a:endParaRPr lang="en-IN" sz="22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53" marR="2953" marT="29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u="none" strike="noStrike">
                          <a:effectLst/>
                        </a:rPr>
                        <a:t>Need to send report to C-suite on this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53" marR="2953" marT="2953" marB="0" anchor="b"/>
                </a:tc>
                <a:extLst>
                  <a:ext uri="{0D108BD9-81ED-4DB2-BD59-A6C34878D82A}">
                    <a16:rowId xmlns:a16="http://schemas.microsoft.com/office/drawing/2014/main" val="2869101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IN" sz="2200" u="none" strike="noStrike" dirty="0">
                          <a:effectLst/>
                        </a:rPr>
                        <a:t>3</a:t>
                      </a:r>
                      <a:endParaRPr lang="en-IN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53" marR="2953" marT="29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200" u="none" strike="noStrike">
                          <a:effectLst/>
                        </a:rPr>
                        <a:t>Serving old format images</a:t>
                      </a:r>
                      <a:endParaRPr lang="en-IN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53" marR="2953" marT="29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200" u="none" strike="noStrike">
                          <a:effectLst/>
                        </a:rPr>
                        <a:t>poor SEO results</a:t>
                      </a:r>
                      <a:endParaRPr lang="en-IN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53" marR="2953" marT="29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200" u="none" strike="noStrike" dirty="0">
                          <a:effectLst/>
                        </a:rPr>
                        <a:t>Medium</a:t>
                      </a:r>
                      <a:endParaRPr lang="en-IN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53" marR="2953" marT="2953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200" u="none" strike="noStrike">
                          <a:effectLst/>
                        </a:rPr>
                        <a:t>25-Mar</a:t>
                      </a:r>
                      <a:endParaRPr lang="en-IN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53" marR="2953" marT="29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200" u="none" strike="noStrike">
                          <a:effectLst/>
                        </a:rPr>
                        <a:t> </a:t>
                      </a:r>
                      <a:endParaRPr lang="en-IN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53" marR="2953" marT="29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200" u="none" strike="noStrike" dirty="0">
                          <a:effectLst/>
                        </a:rPr>
                        <a:t>Sarah</a:t>
                      </a:r>
                      <a:endParaRPr lang="en-IN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53" marR="2953" marT="29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200" u="none" strike="noStrike" dirty="0">
                          <a:effectLst/>
                        </a:rPr>
                        <a:t>SEO</a:t>
                      </a:r>
                      <a:endParaRPr lang="en-IN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53" marR="2953" marT="29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200" u="none" strike="noStrike" dirty="0">
                          <a:effectLst/>
                        </a:rPr>
                        <a:t>Open</a:t>
                      </a:r>
                      <a:endParaRPr lang="en-IN" sz="2200" b="0" i="0" u="none" strike="noStrike" dirty="0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53" marR="2953" marT="29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200" u="none" strike="noStrike" dirty="0">
                          <a:effectLst/>
                        </a:rPr>
                        <a:t>See Google's </a:t>
                      </a:r>
                      <a:r>
                        <a:rPr lang="en-IN" sz="2200" u="none" strike="noStrike" dirty="0" err="1">
                          <a:effectLst/>
                        </a:rPr>
                        <a:t>reccomendartions</a:t>
                      </a:r>
                      <a:endParaRPr lang="en-IN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53" marR="2953" marT="2953" marB="0" anchor="b"/>
                </a:tc>
                <a:extLst>
                  <a:ext uri="{0D108BD9-81ED-4DB2-BD59-A6C34878D82A}">
                    <a16:rowId xmlns:a16="http://schemas.microsoft.com/office/drawing/2014/main" val="15313210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IN" sz="2200" u="none" strike="noStrike" dirty="0">
                          <a:effectLst/>
                        </a:rPr>
                        <a:t>4</a:t>
                      </a:r>
                      <a:endParaRPr lang="en-IN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53" marR="2953" marT="29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200" u="none" strike="noStrike" dirty="0">
                          <a:effectLst/>
                        </a:rPr>
                        <a:t>Login icons broken on Homepage</a:t>
                      </a:r>
                      <a:endParaRPr lang="en-IN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53" marR="2953" marT="29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u="none" strike="noStrike">
                          <a:effectLst/>
                        </a:rPr>
                        <a:t>Some users unable to login w/ icons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53" marR="2953" marT="29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200" u="none" strike="noStrike" dirty="0">
                          <a:effectLst/>
                        </a:rPr>
                        <a:t>High</a:t>
                      </a:r>
                      <a:endParaRPr lang="en-IN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53" marR="2953" marT="2953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200" u="none" strike="noStrike">
                          <a:effectLst/>
                        </a:rPr>
                        <a:t>03-Apr</a:t>
                      </a:r>
                      <a:endParaRPr lang="en-IN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53" marR="2953" marT="295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200" u="none" strike="noStrike">
                          <a:effectLst/>
                        </a:rPr>
                        <a:t>09-Apr</a:t>
                      </a:r>
                      <a:endParaRPr lang="en-IN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53" marR="2953" marT="29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200" u="none" strike="noStrike">
                          <a:effectLst/>
                        </a:rPr>
                        <a:t>Julie</a:t>
                      </a:r>
                      <a:endParaRPr lang="en-IN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53" marR="2953" marT="29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200" u="none" strike="noStrike">
                          <a:effectLst/>
                        </a:rPr>
                        <a:t>IT</a:t>
                      </a:r>
                      <a:endParaRPr lang="en-IN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53" marR="2953" marT="29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200" u="none" strike="noStrike">
                          <a:effectLst/>
                        </a:rPr>
                        <a:t>Closed</a:t>
                      </a:r>
                      <a:endParaRPr lang="en-IN" sz="2200" b="0" i="0" u="none" strike="noStrike">
                        <a:solidFill>
                          <a:srgbClr val="AEAAA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53" marR="2953" marT="29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200" u="none" strike="noStrike" dirty="0">
                          <a:effectLst/>
                        </a:rPr>
                        <a:t>Completed 4/6/20</a:t>
                      </a:r>
                      <a:endParaRPr lang="en-IN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53" marR="2953" marT="2953" marB="0" anchor="b"/>
                </a:tc>
                <a:extLst>
                  <a:ext uri="{0D108BD9-81ED-4DB2-BD59-A6C34878D82A}">
                    <a16:rowId xmlns:a16="http://schemas.microsoft.com/office/drawing/2014/main" val="255331287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31DB06-77F7-283E-067E-6F969C6189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>
            <a:extLst>
              <a:ext uri="{FF2B5EF4-FFF2-40B4-BE49-F238E27FC236}">
                <a16:creationId xmlns:a16="http://schemas.microsoft.com/office/drawing/2014/main" id="{86A579D5-E663-B0EA-5D65-E0D94C01F2F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82750" y="1399615"/>
            <a:ext cx="9829800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6000" dirty="0"/>
              <a:t>Velocity and Burndown</a:t>
            </a:r>
            <a:endParaRPr sz="6000" dirty="0"/>
          </a:p>
        </p:txBody>
      </p:sp>
      <p:sp>
        <p:nvSpPr>
          <p:cNvPr id="12" name="object 12">
            <a:extLst>
              <a:ext uri="{FF2B5EF4-FFF2-40B4-BE49-F238E27FC236}">
                <a16:creationId xmlns:a16="http://schemas.microsoft.com/office/drawing/2014/main" id="{0AC00480-C1A4-1685-FA3C-64E4D5446A9E}"/>
              </a:ext>
            </a:extLst>
          </p:cNvPr>
          <p:cNvSpPr txBox="1"/>
          <p:nvPr/>
        </p:nvSpPr>
        <p:spPr>
          <a:xfrm>
            <a:off x="1682750" y="2412432"/>
            <a:ext cx="12573000" cy="797654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US" sz="2500" spc="-45" dirty="0">
                <a:latin typeface="Tahoma"/>
                <a:cs typeface="Tahoma"/>
              </a:rPr>
              <a:t>Display the velocity of the team.</a:t>
            </a: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US" sz="2500" spc="-45" dirty="0">
                <a:latin typeface="Tahoma"/>
                <a:cs typeface="Tahoma"/>
              </a:rPr>
              <a:t>Include a burndown chart to visually represent progress.</a:t>
            </a:r>
          </a:p>
        </p:txBody>
      </p:sp>
      <p:graphicFrame>
        <p:nvGraphicFramePr>
          <p:cNvPr id="2" name="Chart 1" descr="Chart 0">
            <a:extLst>
              <a:ext uri="{FF2B5EF4-FFF2-40B4-BE49-F238E27FC236}">
                <a16:creationId xmlns:a16="http://schemas.microsoft.com/office/drawing/2014/main" id="{D7330ACA-AED4-1744-9B0B-D645C95DEE1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13293986"/>
              </p:ext>
            </p:extLst>
          </p:nvPr>
        </p:nvGraphicFramePr>
        <p:xfrm>
          <a:off x="4777442" y="3816323"/>
          <a:ext cx="5829300" cy="58640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EB4FFC7-9B7B-2F48-B617-215B12905F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2982640"/>
              </p:ext>
            </p:extLst>
          </p:nvPr>
        </p:nvGraphicFramePr>
        <p:xfrm>
          <a:off x="10636252" y="2412432"/>
          <a:ext cx="7182299" cy="246855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73064">
                  <a:extLst>
                    <a:ext uri="{9D8B030D-6E8A-4147-A177-3AD203B41FA5}">
                      <a16:colId xmlns:a16="http://schemas.microsoft.com/office/drawing/2014/main" val="947887892"/>
                    </a:ext>
                  </a:extLst>
                </a:gridCol>
                <a:gridCol w="636844">
                  <a:extLst>
                    <a:ext uri="{9D8B030D-6E8A-4147-A177-3AD203B41FA5}">
                      <a16:colId xmlns:a16="http://schemas.microsoft.com/office/drawing/2014/main" val="1933023009"/>
                    </a:ext>
                  </a:extLst>
                </a:gridCol>
                <a:gridCol w="505157">
                  <a:extLst>
                    <a:ext uri="{9D8B030D-6E8A-4147-A177-3AD203B41FA5}">
                      <a16:colId xmlns:a16="http://schemas.microsoft.com/office/drawing/2014/main" val="214645898"/>
                    </a:ext>
                  </a:extLst>
                </a:gridCol>
                <a:gridCol w="505157">
                  <a:extLst>
                    <a:ext uri="{9D8B030D-6E8A-4147-A177-3AD203B41FA5}">
                      <a16:colId xmlns:a16="http://schemas.microsoft.com/office/drawing/2014/main" val="3165864281"/>
                    </a:ext>
                  </a:extLst>
                </a:gridCol>
                <a:gridCol w="505157">
                  <a:extLst>
                    <a:ext uri="{9D8B030D-6E8A-4147-A177-3AD203B41FA5}">
                      <a16:colId xmlns:a16="http://schemas.microsoft.com/office/drawing/2014/main" val="4009008206"/>
                    </a:ext>
                  </a:extLst>
                </a:gridCol>
                <a:gridCol w="505157">
                  <a:extLst>
                    <a:ext uri="{9D8B030D-6E8A-4147-A177-3AD203B41FA5}">
                      <a16:colId xmlns:a16="http://schemas.microsoft.com/office/drawing/2014/main" val="722652973"/>
                    </a:ext>
                  </a:extLst>
                </a:gridCol>
                <a:gridCol w="505157">
                  <a:extLst>
                    <a:ext uri="{9D8B030D-6E8A-4147-A177-3AD203B41FA5}">
                      <a16:colId xmlns:a16="http://schemas.microsoft.com/office/drawing/2014/main" val="1955902785"/>
                    </a:ext>
                  </a:extLst>
                </a:gridCol>
                <a:gridCol w="505157">
                  <a:extLst>
                    <a:ext uri="{9D8B030D-6E8A-4147-A177-3AD203B41FA5}">
                      <a16:colId xmlns:a16="http://schemas.microsoft.com/office/drawing/2014/main" val="1328069818"/>
                    </a:ext>
                  </a:extLst>
                </a:gridCol>
                <a:gridCol w="505157">
                  <a:extLst>
                    <a:ext uri="{9D8B030D-6E8A-4147-A177-3AD203B41FA5}">
                      <a16:colId xmlns:a16="http://schemas.microsoft.com/office/drawing/2014/main" val="392002013"/>
                    </a:ext>
                  </a:extLst>
                </a:gridCol>
                <a:gridCol w="505157">
                  <a:extLst>
                    <a:ext uri="{9D8B030D-6E8A-4147-A177-3AD203B41FA5}">
                      <a16:colId xmlns:a16="http://schemas.microsoft.com/office/drawing/2014/main" val="4118249834"/>
                    </a:ext>
                  </a:extLst>
                </a:gridCol>
                <a:gridCol w="831135">
                  <a:extLst>
                    <a:ext uri="{9D8B030D-6E8A-4147-A177-3AD203B41FA5}">
                      <a16:colId xmlns:a16="http://schemas.microsoft.com/office/drawing/2014/main" val="399546386"/>
                    </a:ext>
                  </a:extLst>
                </a:gridCol>
              </a:tblGrid>
              <a:tr h="189889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 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964" marR="4964" marT="4964" marB="0" anchor="b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</a:rPr>
                        <a:t>INITIAL ESTIMATE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964" marR="4964" marT="4964" marB="0" anchor="ctr"/>
                </a:tc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</a:rPr>
                        <a:t>WEEKS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964" marR="4964" marT="4964" marB="0" anchor="ctr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</a:rPr>
                        <a:t>HOURS REMAINING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964" marR="4964" marT="4964" marB="0" anchor="ctr"/>
                </a:tc>
                <a:extLst>
                  <a:ext uri="{0D108BD9-81ED-4DB2-BD59-A6C34878D82A}">
                    <a16:rowId xmlns:a16="http://schemas.microsoft.com/office/drawing/2014/main" val="2024455251"/>
                  </a:ext>
                </a:extLst>
              </a:tr>
              <a:tr h="189889"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u="none" strike="noStrike">
                          <a:effectLst/>
                        </a:rPr>
                        <a:t>FEATURE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4466" marR="4964" marT="4964" marB="0" anchor="ctr"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</a:rPr>
                        <a:t>1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964" marR="4964" marT="49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</a:rPr>
                        <a:t>2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964" marR="4964" marT="49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</a:rPr>
                        <a:t>3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964" marR="4964" marT="49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</a:rPr>
                        <a:t>4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964" marR="4964" marT="49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</a:rPr>
                        <a:t>5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964" marR="4964" marT="49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</a:rPr>
                        <a:t>6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964" marR="4964" marT="49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</a:rPr>
                        <a:t>7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964" marR="4964" marT="49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</a:rPr>
                        <a:t>8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964" marR="4964" marT="4964" marB="0" anchor="ctr"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2098097"/>
                  </a:ext>
                </a:extLst>
              </a:tr>
              <a:tr h="189889"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u="none" strike="noStrike">
                          <a:effectLst/>
                        </a:rPr>
                        <a:t>Categories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4466" marR="4964" marT="49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</a:rPr>
                        <a:t>80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964" marR="4964" marT="49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</a:rPr>
                        <a:t>15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964" marR="4964" marT="49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</a:rPr>
                        <a:t>12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964" marR="4964" marT="49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</a:rPr>
                        <a:t>7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964" marR="4964" marT="49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</a:rPr>
                        <a:t>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964" marR="4964" marT="49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</a:rPr>
                        <a:t>10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964" marR="4964" marT="49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</a:rPr>
                        <a:t>16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964" marR="4964" marT="49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</a:rPr>
                        <a:t>14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964" marR="4964" marT="49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</a:rPr>
                        <a:t>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964" marR="4964" marT="49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</a:rPr>
                        <a:t>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964" marR="4964" marT="4964" marB="0" anchor="ctr"/>
                </a:tc>
                <a:extLst>
                  <a:ext uri="{0D108BD9-81ED-4DB2-BD59-A6C34878D82A}">
                    <a16:rowId xmlns:a16="http://schemas.microsoft.com/office/drawing/2014/main" val="1391278053"/>
                  </a:ext>
                </a:extLst>
              </a:tr>
              <a:tr h="189889"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u="none" strike="noStrike">
                          <a:effectLst/>
                        </a:rPr>
                        <a:t>Synchronization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4466" marR="4964" marT="49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</a:rPr>
                        <a:t>80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964" marR="4964" marT="49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</a:rPr>
                        <a:t>12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964" marR="4964" marT="49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</a:rPr>
                        <a:t>8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964" marR="4964" marT="49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</a:rPr>
                        <a:t>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964" marR="4964" marT="49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</a:rPr>
                        <a:t>7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964" marR="4964" marT="49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</a:rPr>
                        <a:t>9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964" marR="4964" marT="49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</a:rPr>
                        <a:t>6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964" marR="4964" marT="49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</a:rPr>
                        <a:t>11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964" marR="4964" marT="49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</a:rPr>
                        <a:t>12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964" marR="4964" marT="49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</a:rPr>
                        <a:t>10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964" marR="4964" marT="4964" marB="0" anchor="ctr"/>
                </a:tc>
                <a:extLst>
                  <a:ext uri="{0D108BD9-81ED-4DB2-BD59-A6C34878D82A}">
                    <a16:rowId xmlns:a16="http://schemas.microsoft.com/office/drawing/2014/main" val="1859725994"/>
                  </a:ext>
                </a:extLst>
              </a:tr>
              <a:tr h="189889"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u="none" strike="noStrike">
                          <a:effectLst/>
                        </a:rPr>
                        <a:t>Accounts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4466" marR="4964" marT="49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</a:rPr>
                        <a:t>80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964" marR="4964" marT="49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</a:rPr>
                        <a:t>9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964" marR="4964" marT="49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</a:rPr>
                        <a:t>8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964" marR="4964" marT="49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</a:rPr>
                        <a:t>7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964" marR="4964" marT="49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</a:rPr>
                        <a:t>6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964" marR="4964" marT="49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</a:rPr>
                        <a:t>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964" marR="4964" marT="49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</a:rPr>
                        <a:t>7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964" marR="4964" marT="49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</a:rPr>
                        <a:t>9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964" marR="4964" marT="49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</a:rPr>
                        <a:t>11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964" marR="4964" marT="49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</a:rPr>
                        <a:t>18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964" marR="4964" marT="4964" marB="0" anchor="ctr"/>
                </a:tc>
                <a:extLst>
                  <a:ext uri="{0D108BD9-81ED-4DB2-BD59-A6C34878D82A}">
                    <a16:rowId xmlns:a16="http://schemas.microsoft.com/office/drawing/2014/main" val="1506574844"/>
                  </a:ext>
                </a:extLst>
              </a:tr>
              <a:tr h="189889"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u="none" strike="noStrike">
                          <a:effectLst/>
                        </a:rPr>
                        <a:t>Reminders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4466" marR="4964" marT="49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</a:rPr>
                        <a:t>80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964" marR="4964" marT="49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</a:rPr>
                        <a:t>13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964" marR="4964" marT="49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</a:rPr>
                        <a:t>9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964" marR="4964" marT="49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</a:rPr>
                        <a:t>7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964" marR="4964" marT="49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</a:rPr>
                        <a:t>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964" marR="4964" marT="49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</a:rPr>
                        <a:t>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964" marR="4964" marT="49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</a:rPr>
                        <a:t>6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964" marR="4964" marT="49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</a:rPr>
                        <a:t>8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964" marR="4964" marT="49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</a:rPr>
                        <a:t>12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964" marR="4964" marT="49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</a:rPr>
                        <a:t>16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964" marR="4964" marT="4964" marB="0" anchor="ctr"/>
                </a:tc>
                <a:extLst>
                  <a:ext uri="{0D108BD9-81ED-4DB2-BD59-A6C34878D82A}">
                    <a16:rowId xmlns:a16="http://schemas.microsoft.com/office/drawing/2014/main" val="950471193"/>
                  </a:ext>
                </a:extLst>
              </a:tr>
              <a:tr h="189889">
                <a:tc>
                  <a:txBody>
                    <a:bodyPr/>
                    <a:lstStyle/>
                    <a:p>
                      <a:pPr algn="l" fontAlgn="ctr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4466" marR="4964" marT="4964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964" marR="4964" marT="4964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964" marR="4964" marT="4964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964" marR="4964" marT="4964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964" marR="4964" marT="4964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964" marR="4964" marT="4964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964" marR="4964" marT="4964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964" marR="4964" marT="4964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964" marR="4964" marT="4964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964" marR="4964" marT="4964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964" marR="4964" marT="4964" marB="0" anchor="ctr"/>
                </a:tc>
                <a:extLst>
                  <a:ext uri="{0D108BD9-81ED-4DB2-BD59-A6C34878D82A}">
                    <a16:rowId xmlns:a16="http://schemas.microsoft.com/office/drawing/2014/main" val="2233232808"/>
                  </a:ext>
                </a:extLst>
              </a:tr>
              <a:tr h="189889">
                <a:tc>
                  <a:txBody>
                    <a:bodyPr/>
                    <a:lstStyle/>
                    <a:p>
                      <a:pPr algn="l" fontAlgn="ctr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4466" marR="4964" marT="4964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964" marR="4964" marT="4964" marB="0" anchor="ctr"/>
                </a:tc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</a:rPr>
                        <a:t>WEEKS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964" marR="4964" marT="4964" marB="0" anchor="ctr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</a:rPr>
                        <a:t>CHART ID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964" marR="4964" marT="4964" marB="0" anchor="ctr"/>
                </a:tc>
                <a:extLst>
                  <a:ext uri="{0D108BD9-81ED-4DB2-BD59-A6C34878D82A}">
                    <a16:rowId xmlns:a16="http://schemas.microsoft.com/office/drawing/2014/main" val="21323065"/>
                  </a:ext>
                </a:extLst>
              </a:tr>
              <a:tr h="189889"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u="none" strike="noStrike">
                          <a:effectLst/>
                        </a:rPr>
                        <a:t>SETTING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4466" marR="4964" marT="49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</a:rPr>
                        <a:t>START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964" marR="4964" marT="49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</a:rPr>
                        <a:t>1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964" marR="4964" marT="49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</a:rPr>
                        <a:t>2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964" marR="4964" marT="49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</a:rPr>
                        <a:t>3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964" marR="4964" marT="49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</a:rPr>
                        <a:t>4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964" marR="4964" marT="49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</a:rPr>
                        <a:t>5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964" marR="4964" marT="49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</a:rPr>
                        <a:t>6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964" marR="4964" marT="49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</a:rPr>
                        <a:t>7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964" marR="4964" marT="49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</a:rPr>
                        <a:t>8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964" marR="4964" marT="4964" marB="0" anchor="ctr"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7062738"/>
                  </a:ext>
                </a:extLst>
              </a:tr>
              <a:tr h="189889"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u="none" strike="noStrike">
                          <a:effectLst/>
                        </a:rPr>
                        <a:t>Planned Hours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4466" marR="4964" marT="49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</a:rPr>
                        <a:t> 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964" marR="4964" marT="49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</a:rPr>
                        <a:t>40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964" marR="4964" marT="49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</a:rPr>
                        <a:t>40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964" marR="4964" marT="49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</a:rPr>
                        <a:t>40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964" marR="4964" marT="49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</a:rPr>
                        <a:t>40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964" marR="4964" marT="49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</a:rPr>
                        <a:t>40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964" marR="4964" marT="49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</a:rPr>
                        <a:t>40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964" marR="4964" marT="49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</a:rPr>
                        <a:t>40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964" marR="4964" marT="49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</a:rPr>
                        <a:t>40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964" marR="4964" marT="496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u="none" strike="noStrike">
                          <a:effectLst/>
                        </a:rPr>
                        <a:t> 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4466" marR="4964" marT="4964" marB="0" anchor="ctr"/>
                </a:tc>
                <a:extLst>
                  <a:ext uri="{0D108BD9-81ED-4DB2-BD59-A6C34878D82A}">
                    <a16:rowId xmlns:a16="http://schemas.microsoft.com/office/drawing/2014/main" val="3557228355"/>
                  </a:ext>
                </a:extLst>
              </a:tr>
              <a:tr h="189889"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u="none" strike="noStrike">
                          <a:effectLst/>
                        </a:rPr>
                        <a:t>Actual Hours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4466" marR="4964" marT="49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</a:rPr>
                        <a:t> 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964" marR="4964" marT="49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</a:rPr>
                        <a:t>49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964" marR="4964" marT="49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</a:rPr>
                        <a:t>37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964" marR="4964" marT="49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</a:rPr>
                        <a:t>26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964" marR="4964" marT="49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</a:rPr>
                        <a:t>23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964" marR="4964" marT="49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</a:rPr>
                        <a:t>28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964" marR="4964" marT="49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</a:rPr>
                        <a:t>35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964" marR="4964" marT="49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</a:rPr>
                        <a:t>42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964" marR="4964" marT="49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</a:rPr>
                        <a:t>36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964" marR="4964" marT="496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u="none" strike="noStrike">
                          <a:effectLst/>
                        </a:rPr>
                        <a:t> 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4466" marR="4964" marT="4964" marB="0" anchor="ctr"/>
                </a:tc>
                <a:extLst>
                  <a:ext uri="{0D108BD9-81ED-4DB2-BD59-A6C34878D82A}">
                    <a16:rowId xmlns:a16="http://schemas.microsoft.com/office/drawing/2014/main" val="2879322605"/>
                  </a:ext>
                </a:extLst>
              </a:tr>
              <a:tr h="189889"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u="none" strike="noStrike">
                          <a:effectLst/>
                        </a:rPr>
                        <a:t>Remaining Effort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4466" marR="4964" marT="49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</a:rPr>
                        <a:t>320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964" marR="4964" marT="49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</a:rPr>
                        <a:t>271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964" marR="4964" marT="49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</a:rPr>
                        <a:t>234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964" marR="4964" marT="49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</a:rPr>
                        <a:t>208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964" marR="4964" marT="49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</a:rPr>
                        <a:t>185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964" marR="4964" marT="49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</a:rPr>
                        <a:t>157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964" marR="4964" marT="49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</a:rPr>
                        <a:t>122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964" marR="4964" marT="49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</a:rPr>
                        <a:t>80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964" marR="4964" marT="49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</a:rPr>
                        <a:t>44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964" marR="4964" marT="496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u="none" strike="noStrike">
                          <a:effectLst/>
                        </a:rPr>
                        <a:t> 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4466" marR="4964" marT="4964" marB="0" anchor="ctr"/>
                </a:tc>
                <a:extLst>
                  <a:ext uri="{0D108BD9-81ED-4DB2-BD59-A6C34878D82A}">
                    <a16:rowId xmlns:a16="http://schemas.microsoft.com/office/drawing/2014/main" val="2112926147"/>
                  </a:ext>
                </a:extLst>
              </a:tr>
              <a:tr h="189889"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u="none" strike="noStrike">
                          <a:effectLst/>
                        </a:rPr>
                        <a:t>Ideal Burndown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4466" marR="4964" marT="49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</a:rPr>
                        <a:t>320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964" marR="4964" marT="49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</a:rPr>
                        <a:t>280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964" marR="4964" marT="49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</a:rPr>
                        <a:t>240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964" marR="4964" marT="49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</a:rPr>
                        <a:t>200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964" marR="4964" marT="49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</a:rPr>
                        <a:t>160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964" marR="4964" marT="49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</a:rPr>
                        <a:t>120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964" marR="4964" marT="49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</a:rPr>
                        <a:t>80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964" marR="4964" marT="49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</a:rPr>
                        <a:t>40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964" marR="4964" marT="49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</a:rPr>
                        <a:t>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964" marR="4964" marT="496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u="none" strike="noStrike" dirty="0">
                          <a:effectLst/>
                        </a:rPr>
                        <a:t> 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4466" marR="4964" marT="4964" marB="0" anchor="ctr"/>
                </a:tc>
                <a:extLst>
                  <a:ext uri="{0D108BD9-81ED-4DB2-BD59-A6C34878D82A}">
                    <a16:rowId xmlns:a16="http://schemas.microsoft.com/office/drawing/2014/main" val="3132582430"/>
                  </a:ext>
                </a:extLst>
              </a:tr>
            </a:tbl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C6E32830-B67B-FF44-BDE7-5BCDB7CB5F6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84609790"/>
              </p:ext>
            </p:extLst>
          </p:nvPr>
        </p:nvGraphicFramePr>
        <p:xfrm>
          <a:off x="10636251" y="5171888"/>
          <a:ext cx="7182299" cy="4508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7172328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682750" y="1399615"/>
            <a:ext cx="9829800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6000" dirty="0"/>
              <a:t>Risk Chart</a:t>
            </a:r>
            <a:endParaRPr sz="6000" dirty="0"/>
          </a:p>
        </p:txBody>
      </p:sp>
      <p:sp>
        <p:nvSpPr>
          <p:cNvPr id="12" name="object 12"/>
          <p:cNvSpPr txBox="1"/>
          <p:nvPr/>
        </p:nvSpPr>
        <p:spPr>
          <a:xfrm>
            <a:off x="1682750" y="2412432"/>
            <a:ext cx="8382000" cy="11823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US" sz="2500" spc="-45" dirty="0">
                <a:latin typeface="Tahoma"/>
                <a:cs typeface="Tahoma"/>
              </a:rPr>
              <a:t>Present an updated risk chart outlining potential risks and their current status.</a:t>
            </a: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US" sz="2500" spc="-45" dirty="0">
                <a:latin typeface="Tahoma"/>
                <a:cs typeface="Tahoma"/>
              </a:rPr>
              <a:t>Include any new risks identified during the week.</a:t>
            </a:r>
          </a:p>
        </p:txBody>
      </p:sp>
      <p:pic>
        <p:nvPicPr>
          <p:cNvPr id="6" name="image2.png" descr="Risk Score " title="Image">
            <a:extLst>
              <a:ext uri="{FF2B5EF4-FFF2-40B4-BE49-F238E27FC236}">
                <a16:creationId xmlns:a16="http://schemas.microsoft.com/office/drawing/2014/main" id="{00000000-0008-0000-0000-000002000000}"/>
              </a:ext>
            </a:extLst>
          </p:cNvPr>
          <p:cNvPicPr preferRelativeResize="0"/>
          <p:nvPr/>
        </p:nvPicPr>
        <p:blipFill>
          <a:blip r:embed="rId2" cstate="print"/>
          <a:stretch>
            <a:fillRect/>
          </a:stretch>
        </p:blipFill>
        <p:spPr>
          <a:xfrm>
            <a:off x="9836150" y="2412432"/>
            <a:ext cx="4724400" cy="1249780"/>
          </a:xfrm>
          <a:prstGeom prst="rect">
            <a:avLst/>
          </a:prstGeom>
          <a:noFill/>
        </p:spPr>
      </p:pic>
      <p:pic>
        <p:nvPicPr>
          <p:cNvPr id="7" name="image1.png" title="Image">
            <a:extLst>
              <a:ext uri="{FF2B5EF4-FFF2-40B4-BE49-F238E27FC236}">
                <a16:creationId xmlns:a16="http://schemas.microsoft.com/office/drawing/2014/main" id="{00000000-0008-0000-0000-000003000000}"/>
              </a:ext>
            </a:extLst>
          </p:cNvPr>
          <p:cNvPicPr preferRelativeResize="0"/>
          <p:nvPr/>
        </p:nvPicPr>
        <p:blipFill>
          <a:blip r:embed="rId3" cstate="print"/>
          <a:stretch>
            <a:fillRect/>
          </a:stretch>
        </p:blipFill>
        <p:spPr>
          <a:xfrm>
            <a:off x="15017750" y="2412432"/>
            <a:ext cx="2819400" cy="1249780"/>
          </a:xfrm>
          <a:prstGeom prst="rect">
            <a:avLst/>
          </a:prstGeom>
          <a:noFill/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4B6155B-5221-2C7F-A0D3-7FFC9D39AA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7363007"/>
              </p:ext>
            </p:extLst>
          </p:nvPr>
        </p:nvGraphicFramePr>
        <p:xfrm>
          <a:off x="1691214" y="3854450"/>
          <a:ext cx="16145935" cy="603236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57955">
                  <a:extLst>
                    <a:ext uri="{9D8B030D-6E8A-4147-A177-3AD203B41FA5}">
                      <a16:colId xmlns:a16="http://schemas.microsoft.com/office/drawing/2014/main" val="3302271966"/>
                    </a:ext>
                  </a:extLst>
                </a:gridCol>
                <a:gridCol w="594049">
                  <a:extLst>
                    <a:ext uri="{9D8B030D-6E8A-4147-A177-3AD203B41FA5}">
                      <a16:colId xmlns:a16="http://schemas.microsoft.com/office/drawing/2014/main" val="2671185149"/>
                    </a:ext>
                  </a:extLst>
                </a:gridCol>
                <a:gridCol w="1573976">
                  <a:extLst>
                    <a:ext uri="{9D8B030D-6E8A-4147-A177-3AD203B41FA5}">
                      <a16:colId xmlns:a16="http://schemas.microsoft.com/office/drawing/2014/main" val="1119943493"/>
                    </a:ext>
                  </a:extLst>
                </a:gridCol>
                <a:gridCol w="1256638">
                  <a:extLst>
                    <a:ext uri="{9D8B030D-6E8A-4147-A177-3AD203B41FA5}">
                      <a16:colId xmlns:a16="http://schemas.microsoft.com/office/drawing/2014/main" val="2479932296"/>
                    </a:ext>
                  </a:extLst>
                </a:gridCol>
                <a:gridCol w="1345496">
                  <a:extLst>
                    <a:ext uri="{9D8B030D-6E8A-4147-A177-3AD203B41FA5}">
                      <a16:colId xmlns:a16="http://schemas.microsoft.com/office/drawing/2014/main" val="4116575302"/>
                    </a:ext>
                  </a:extLst>
                </a:gridCol>
                <a:gridCol w="698135">
                  <a:extLst>
                    <a:ext uri="{9D8B030D-6E8A-4147-A177-3AD203B41FA5}">
                      <a16:colId xmlns:a16="http://schemas.microsoft.com/office/drawing/2014/main" val="4115875674"/>
                    </a:ext>
                  </a:extLst>
                </a:gridCol>
                <a:gridCol w="469657">
                  <a:extLst>
                    <a:ext uri="{9D8B030D-6E8A-4147-A177-3AD203B41FA5}">
                      <a16:colId xmlns:a16="http://schemas.microsoft.com/office/drawing/2014/main" val="3495705459"/>
                    </a:ext>
                  </a:extLst>
                </a:gridCol>
                <a:gridCol w="533118">
                  <a:extLst>
                    <a:ext uri="{9D8B030D-6E8A-4147-A177-3AD203B41FA5}">
                      <a16:colId xmlns:a16="http://schemas.microsoft.com/office/drawing/2014/main" val="1205893450"/>
                    </a:ext>
                  </a:extLst>
                </a:gridCol>
                <a:gridCol w="875839">
                  <a:extLst>
                    <a:ext uri="{9D8B030D-6E8A-4147-A177-3AD203B41FA5}">
                      <a16:colId xmlns:a16="http://schemas.microsoft.com/office/drawing/2014/main" val="1534978969"/>
                    </a:ext>
                  </a:extLst>
                </a:gridCol>
                <a:gridCol w="1231253">
                  <a:extLst>
                    <a:ext uri="{9D8B030D-6E8A-4147-A177-3AD203B41FA5}">
                      <a16:colId xmlns:a16="http://schemas.microsoft.com/office/drawing/2014/main" val="545818947"/>
                    </a:ext>
                  </a:extLst>
                </a:gridCol>
                <a:gridCol w="926614">
                  <a:extLst>
                    <a:ext uri="{9D8B030D-6E8A-4147-A177-3AD203B41FA5}">
                      <a16:colId xmlns:a16="http://schemas.microsoft.com/office/drawing/2014/main" val="4140546129"/>
                    </a:ext>
                  </a:extLst>
                </a:gridCol>
                <a:gridCol w="926614">
                  <a:extLst>
                    <a:ext uri="{9D8B030D-6E8A-4147-A177-3AD203B41FA5}">
                      <a16:colId xmlns:a16="http://schemas.microsoft.com/office/drawing/2014/main" val="1867635624"/>
                    </a:ext>
                  </a:extLst>
                </a:gridCol>
                <a:gridCol w="1269335">
                  <a:extLst>
                    <a:ext uri="{9D8B030D-6E8A-4147-A177-3AD203B41FA5}">
                      <a16:colId xmlns:a16="http://schemas.microsoft.com/office/drawing/2014/main" val="2678479587"/>
                    </a:ext>
                  </a:extLst>
                </a:gridCol>
                <a:gridCol w="1256638">
                  <a:extLst>
                    <a:ext uri="{9D8B030D-6E8A-4147-A177-3AD203B41FA5}">
                      <a16:colId xmlns:a16="http://schemas.microsoft.com/office/drawing/2014/main" val="232856000"/>
                    </a:ext>
                  </a:extLst>
                </a:gridCol>
                <a:gridCol w="1002775">
                  <a:extLst>
                    <a:ext uri="{9D8B030D-6E8A-4147-A177-3AD203B41FA5}">
                      <a16:colId xmlns:a16="http://schemas.microsoft.com/office/drawing/2014/main" val="3541016624"/>
                    </a:ext>
                  </a:extLst>
                </a:gridCol>
                <a:gridCol w="558508">
                  <a:extLst>
                    <a:ext uri="{9D8B030D-6E8A-4147-A177-3AD203B41FA5}">
                      <a16:colId xmlns:a16="http://schemas.microsoft.com/office/drawing/2014/main" val="3349986867"/>
                    </a:ext>
                  </a:extLst>
                </a:gridCol>
                <a:gridCol w="1269335">
                  <a:extLst>
                    <a:ext uri="{9D8B030D-6E8A-4147-A177-3AD203B41FA5}">
                      <a16:colId xmlns:a16="http://schemas.microsoft.com/office/drawing/2014/main" val="1854289108"/>
                    </a:ext>
                  </a:extLst>
                </a:gridCol>
              </a:tblGrid>
              <a:tr h="132303">
                <a:tc gridSpan="2">
                  <a:txBody>
                    <a:bodyPr/>
                    <a:lstStyle/>
                    <a:p>
                      <a:pPr algn="r" fontAlgn="b"/>
                      <a:r>
                        <a:rPr lang="en-IN" sz="700" u="none" strike="noStrike">
                          <a:effectLst/>
                        </a:rPr>
                        <a:t>PROJECT NAME</a:t>
                      </a:r>
                      <a:endParaRPr lang="en-IN" sz="7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700" u="none" strike="noStrike">
                          <a:effectLst/>
                        </a:rPr>
                        <a:t>CLIENT NAME</a:t>
                      </a:r>
                      <a:endParaRPr lang="en-IN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700" u="none" strike="noStrike">
                          <a:effectLst/>
                        </a:rPr>
                        <a:t> </a:t>
                      </a:r>
                      <a:endParaRPr lang="en-IN" sz="700" b="1" i="0" u="none" strike="noStrike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u="none" strike="noStrike">
                          <a:effectLst/>
                        </a:rPr>
                        <a:t> </a:t>
                      </a:r>
                      <a:endParaRPr lang="en-IN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700" u="none" strike="noStrike">
                          <a:effectLst/>
                        </a:rPr>
                        <a:t> 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700" u="none" strike="noStrike">
                          <a:effectLst/>
                        </a:rPr>
                        <a:t> 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u="none" strike="noStrike">
                          <a:effectLst/>
                        </a:rPr>
                        <a:t> </a:t>
                      </a:r>
                      <a:endParaRPr lang="en-IN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700" u="none" strike="noStrike">
                          <a:effectLst/>
                        </a:rPr>
                        <a:t> 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700" u="none" strike="noStrike">
                          <a:effectLst/>
                        </a:rPr>
                        <a:t> 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700" u="none" strike="noStrike">
                          <a:effectLst/>
                        </a:rPr>
                        <a:t> 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700" u="none" strike="noStrike">
                          <a:effectLst/>
                        </a:rPr>
                        <a:t> 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700" u="none" strike="noStrike">
                          <a:effectLst/>
                        </a:rPr>
                        <a:t> 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700" u="none" strike="noStrike">
                          <a:effectLst/>
                        </a:rPr>
                        <a:t> 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700" u="none" strike="noStrike">
                          <a:effectLst/>
                        </a:rPr>
                        <a:t> 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700" u="none" strike="noStrike">
                          <a:effectLst/>
                        </a:rPr>
                        <a:t> 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700" u="none" strike="noStrike">
                          <a:effectLst/>
                        </a:rPr>
                        <a:t> 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011495471"/>
                  </a:ext>
                </a:extLst>
              </a:tr>
              <a:tr h="132303">
                <a:tc gridSpan="2">
                  <a:txBody>
                    <a:bodyPr/>
                    <a:lstStyle/>
                    <a:p>
                      <a:pPr algn="r" fontAlgn="b"/>
                      <a:r>
                        <a:rPr lang="en-IN" sz="700" u="none" strike="noStrike">
                          <a:effectLst/>
                        </a:rPr>
                        <a:t>PROJECT MANAGER</a:t>
                      </a:r>
                      <a:endParaRPr lang="en-IN" sz="7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700" u="none" strike="noStrike">
                          <a:effectLst/>
                        </a:rPr>
                        <a:t>Sunil Kumar Dash</a:t>
                      </a:r>
                      <a:endParaRPr lang="en-IN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700" u="none" strike="noStrike">
                          <a:effectLst/>
                        </a:rPr>
                        <a:t> </a:t>
                      </a:r>
                      <a:endParaRPr lang="en-IN" sz="700" b="1" i="0" u="none" strike="noStrike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u="none" strike="noStrike">
                          <a:effectLst/>
                        </a:rPr>
                        <a:t> </a:t>
                      </a:r>
                      <a:endParaRPr lang="en-IN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700" u="none" strike="noStrike">
                          <a:effectLst/>
                        </a:rPr>
                        <a:t> 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700" u="none" strike="noStrike">
                          <a:effectLst/>
                        </a:rPr>
                        <a:t> 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u="none" strike="noStrike">
                          <a:effectLst/>
                        </a:rPr>
                        <a:t> </a:t>
                      </a:r>
                      <a:endParaRPr lang="en-IN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700" u="none" strike="noStrike">
                          <a:effectLst/>
                        </a:rPr>
                        <a:t> 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700" u="none" strike="noStrike">
                          <a:effectLst/>
                        </a:rPr>
                        <a:t> 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700" u="none" strike="noStrike">
                          <a:effectLst/>
                        </a:rPr>
                        <a:t> 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700" u="none" strike="noStrike">
                          <a:effectLst/>
                        </a:rPr>
                        <a:t> 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700" u="none" strike="noStrike">
                          <a:effectLst/>
                        </a:rPr>
                        <a:t> 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700" u="none" strike="noStrike">
                          <a:effectLst/>
                        </a:rPr>
                        <a:t> 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700" u="none" strike="noStrike">
                          <a:effectLst/>
                        </a:rPr>
                        <a:t> 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700" u="none" strike="noStrike">
                          <a:effectLst/>
                        </a:rPr>
                        <a:t> 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700" u="none" strike="noStrike">
                          <a:effectLst/>
                        </a:rPr>
                        <a:t> 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048755346"/>
                  </a:ext>
                </a:extLst>
              </a:tr>
              <a:tr h="132303">
                <a:tc gridSpan="2">
                  <a:txBody>
                    <a:bodyPr/>
                    <a:lstStyle/>
                    <a:p>
                      <a:pPr algn="r" fontAlgn="b"/>
                      <a:r>
                        <a:rPr lang="en-IN" sz="700" u="none" strike="noStrike">
                          <a:effectLst/>
                        </a:rPr>
                        <a:t>PROJECT METHOD</a:t>
                      </a:r>
                      <a:endParaRPr lang="en-IN" sz="7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700" u="none" strike="noStrike">
                          <a:effectLst/>
                        </a:rPr>
                        <a:t>Waterfall</a:t>
                      </a:r>
                      <a:endParaRPr lang="en-IN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700" u="none" strike="noStrike">
                          <a:effectLst/>
                        </a:rPr>
                        <a:t> </a:t>
                      </a:r>
                      <a:endParaRPr lang="en-IN" sz="700" b="1" i="0" u="none" strike="noStrike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u="none" strike="noStrike">
                          <a:effectLst/>
                        </a:rPr>
                        <a:t> </a:t>
                      </a:r>
                      <a:endParaRPr lang="en-IN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700" u="none" strike="noStrike">
                          <a:effectLst/>
                        </a:rPr>
                        <a:t> 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700" u="none" strike="noStrike">
                          <a:effectLst/>
                        </a:rPr>
                        <a:t> 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u="none" strike="noStrike">
                          <a:effectLst/>
                        </a:rPr>
                        <a:t> </a:t>
                      </a:r>
                      <a:endParaRPr lang="en-IN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700" u="none" strike="noStrike">
                          <a:effectLst/>
                        </a:rPr>
                        <a:t> 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700" u="none" strike="noStrike">
                          <a:effectLst/>
                        </a:rPr>
                        <a:t> 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700" u="none" strike="noStrike">
                          <a:effectLst/>
                        </a:rPr>
                        <a:t> 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700" u="none" strike="noStrike">
                          <a:effectLst/>
                        </a:rPr>
                        <a:t> 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700" u="none" strike="noStrike">
                          <a:effectLst/>
                        </a:rPr>
                        <a:t> 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700" u="none" strike="noStrike">
                          <a:effectLst/>
                        </a:rPr>
                        <a:t> 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700" u="none" strike="noStrike">
                          <a:effectLst/>
                        </a:rPr>
                        <a:t> 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700" u="none" strike="noStrike">
                          <a:effectLst/>
                        </a:rPr>
                        <a:t> 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700" u="none" strike="noStrike">
                          <a:effectLst/>
                        </a:rPr>
                        <a:t> 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166063055"/>
                  </a:ext>
                </a:extLst>
              </a:tr>
              <a:tr h="132303">
                <a:tc gridSpan="2">
                  <a:txBody>
                    <a:bodyPr/>
                    <a:lstStyle/>
                    <a:p>
                      <a:pPr algn="r" fontAlgn="b"/>
                      <a:r>
                        <a:rPr lang="en-IN" sz="700" u="none" strike="noStrike">
                          <a:effectLst/>
                        </a:rPr>
                        <a:t>Document Type:</a:t>
                      </a:r>
                      <a:endParaRPr lang="en-IN" sz="7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700" u="none" strike="noStrike">
                          <a:effectLst/>
                        </a:rPr>
                        <a:t>RISK Register</a:t>
                      </a:r>
                      <a:endParaRPr lang="en-IN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700" u="none" strike="noStrike">
                          <a:effectLst/>
                        </a:rPr>
                        <a:t> </a:t>
                      </a:r>
                      <a:endParaRPr lang="en-IN" sz="700" b="1" i="0" u="none" strike="noStrike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u="none" strike="noStrike">
                          <a:effectLst/>
                        </a:rPr>
                        <a:t> </a:t>
                      </a:r>
                      <a:endParaRPr lang="en-IN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700" u="none" strike="noStrike">
                          <a:effectLst/>
                        </a:rPr>
                        <a:t> 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700" u="none" strike="noStrike">
                          <a:effectLst/>
                        </a:rPr>
                        <a:t> 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u="none" strike="noStrike">
                          <a:effectLst/>
                        </a:rPr>
                        <a:t> </a:t>
                      </a:r>
                      <a:endParaRPr lang="en-IN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700" u="none" strike="noStrike">
                          <a:effectLst/>
                        </a:rPr>
                        <a:t> </a:t>
                      </a:r>
                      <a:endParaRPr lang="en-IN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700" u="none" strike="noStrike">
                          <a:effectLst/>
                        </a:rPr>
                        <a:t> 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700" u="none" strike="noStrike">
                          <a:effectLst/>
                        </a:rPr>
                        <a:t> 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700" u="none" strike="noStrike">
                          <a:effectLst/>
                        </a:rPr>
                        <a:t> 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700" u="none" strike="noStrike">
                          <a:effectLst/>
                        </a:rPr>
                        <a:t> 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700" u="none" strike="noStrike">
                          <a:effectLst/>
                        </a:rPr>
                        <a:t> 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700" u="none" strike="noStrike">
                          <a:effectLst/>
                        </a:rPr>
                        <a:t> 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700" u="none" strike="noStrike">
                          <a:effectLst/>
                        </a:rPr>
                        <a:t> 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700" u="none" strike="noStrike">
                          <a:effectLst/>
                        </a:rPr>
                        <a:t> 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802101742"/>
                  </a:ext>
                </a:extLst>
              </a:tr>
              <a:tr h="132303">
                <a:tc>
                  <a:txBody>
                    <a:bodyPr/>
                    <a:lstStyle/>
                    <a:p>
                      <a:pPr algn="l" fontAlgn="b"/>
                      <a:r>
                        <a:rPr lang="en-IN" sz="700" u="none" strike="noStrike">
                          <a:effectLst/>
                        </a:rPr>
                        <a:t>Risk ID</a:t>
                      </a:r>
                      <a:endParaRPr lang="en-IN" sz="7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700" u="none" strike="noStrike">
                          <a:effectLst/>
                        </a:rPr>
                        <a:t>Date Raised</a:t>
                      </a:r>
                      <a:endParaRPr lang="en-IN" sz="7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700" u="none" strike="noStrike">
                          <a:effectLst/>
                        </a:rPr>
                        <a:t>Risk Originator(Raised By)</a:t>
                      </a:r>
                      <a:endParaRPr lang="en-IN" sz="7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700" u="none" strike="noStrike">
                          <a:effectLst/>
                        </a:rPr>
                        <a:t>Risk Description</a:t>
                      </a:r>
                      <a:endParaRPr lang="en-IN" sz="7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700" u="none" strike="noStrike">
                          <a:effectLst/>
                        </a:rPr>
                        <a:t>Risk Category</a:t>
                      </a:r>
                      <a:endParaRPr lang="en-IN" sz="7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700" u="none" strike="noStrike">
                          <a:effectLst/>
                        </a:rPr>
                        <a:t>Probability</a:t>
                      </a:r>
                      <a:endParaRPr lang="en-IN" sz="7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700" u="none" strike="noStrike">
                          <a:effectLst/>
                        </a:rPr>
                        <a:t>Impact</a:t>
                      </a:r>
                      <a:endParaRPr lang="en-IN" sz="7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700" u="none" strike="noStrike">
                          <a:effectLst/>
                        </a:rPr>
                        <a:t>Severity</a:t>
                      </a:r>
                      <a:endParaRPr lang="en-IN" sz="7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700" u="none" strike="noStrike">
                          <a:effectLst/>
                        </a:rPr>
                        <a:t>Risk Response</a:t>
                      </a:r>
                      <a:endParaRPr lang="en-IN" sz="7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700" u="none" strike="noStrike">
                          <a:effectLst/>
                        </a:rPr>
                        <a:t>Trigger</a:t>
                      </a:r>
                      <a:endParaRPr lang="en-IN" sz="7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700" u="none" strike="noStrike">
                          <a:effectLst/>
                        </a:rPr>
                        <a:t>Risk Owner</a:t>
                      </a:r>
                      <a:endParaRPr lang="en-IN" sz="7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700" u="none" strike="noStrike">
                          <a:effectLst/>
                        </a:rPr>
                        <a:t>Action Owner</a:t>
                      </a:r>
                      <a:endParaRPr lang="en-IN" sz="7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700" u="none" strike="noStrike">
                          <a:effectLst/>
                        </a:rPr>
                        <a:t>Mitigation Plan</a:t>
                      </a:r>
                      <a:endParaRPr lang="en-IN" sz="7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700" u="none" strike="noStrike">
                          <a:effectLst/>
                        </a:rPr>
                        <a:t>Contingency Plan</a:t>
                      </a:r>
                      <a:endParaRPr lang="en-IN" sz="7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700" u="none" strike="noStrike">
                          <a:effectLst/>
                        </a:rPr>
                        <a:t>Action Due Date</a:t>
                      </a:r>
                      <a:endParaRPr lang="en-IN" sz="7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700" u="none" strike="noStrike">
                          <a:effectLst/>
                        </a:rPr>
                        <a:t>Status</a:t>
                      </a:r>
                      <a:endParaRPr lang="en-IN" sz="7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700" u="none" strike="noStrike">
                          <a:effectLst/>
                        </a:rPr>
                        <a:t>Notes</a:t>
                      </a:r>
                      <a:endParaRPr lang="en-IN" sz="7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974337041"/>
                  </a:ext>
                </a:extLst>
              </a:tr>
              <a:tr h="595365">
                <a:tc>
                  <a:txBody>
                    <a:bodyPr/>
                    <a:lstStyle/>
                    <a:p>
                      <a:pPr algn="l" fontAlgn="ctr"/>
                      <a:r>
                        <a:rPr lang="en-IN" sz="700" u="none" strike="noStrike">
                          <a:effectLst/>
                        </a:rPr>
                        <a:t>1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700" u="none" strike="noStrike">
                          <a:effectLst/>
                        </a:rPr>
                        <a:t>01-01-2023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700" u="none" strike="noStrike">
                          <a:effectLst/>
                        </a:rPr>
                        <a:t>Sunil Kumar Dash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Risk: Integration Challenges:</a:t>
                      </a:r>
                      <a:br>
                        <a:rPr lang="en-US" sz="700" u="none" strike="noStrike">
                          <a:effectLst/>
                        </a:rPr>
                      </a:br>
                      <a:r>
                        <a:rPr lang="en-US" sz="700" u="none" strike="noStrike">
                          <a:effectLst/>
                        </a:rPr>
                        <a:t>Difficulty in integrating various software components, resulting in delays or functionality issues.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u="none" strike="noStrike">
                          <a:effectLst/>
                        </a:rPr>
                        <a:t>Technical (Network,IT)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u="none" strike="noStrike">
                          <a:effectLst/>
                        </a:rPr>
                        <a:t>4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u="none" strike="noStrike">
                          <a:effectLst/>
                        </a:rPr>
                        <a:t>4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0" marR="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u="none" strike="noStrike">
                          <a:effectLst/>
                        </a:rPr>
                        <a:t>Mitigation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Lack of proper communication between development teams.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u="none" strike="noStrike">
                          <a:effectLst/>
                        </a:rPr>
                        <a:t>Michael Jordan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u="none" strike="noStrike">
                          <a:effectLst/>
                        </a:rPr>
                        <a:t>Michael Jordan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Implement a comprehensive integration testing strategy and conduct regular code reviews.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Allocate additional time and resources for integration-related tasks.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u="none" strike="noStrike">
                          <a:effectLst/>
                        </a:rPr>
                        <a:t>10-01-2023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u="none" strike="noStrike">
                          <a:effectLst/>
                        </a:rPr>
                        <a:t>Assessed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Conduct thorough testing and prototyping during the development process.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106358114"/>
                  </a:ext>
                </a:extLst>
              </a:tr>
              <a:tr h="463062">
                <a:tc>
                  <a:txBody>
                    <a:bodyPr/>
                    <a:lstStyle/>
                    <a:p>
                      <a:pPr algn="l" fontAlgn="ctr"/>
                      <a:r>
                        <a:rPr lang="en-IN" sz="700" u="none" strike="noStrike">
                          <a:effectLst/>
                        </a:rPr>
                        <a:t>2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700" u="none" strike="noStrike">
                          <a:effectLst/>
                        </a:rPr>
                        <a:t>02-01-2023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700" u="none" strike="noStrike">
                          <a:effectLst/>
                        </a:rPr>
                        <a:t>Sunil Kumar Dash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Risk: Security Vulnerabilities</a:t>
                      </a:r>
                      <a:br>
                        <a:rPr lang="en-US" sz="700" u="none" strike="noStrike">
                          <a:effectLst/>
                        </a:rPr>
                      </a:br>
                      <a:r>
                        <a:rPr lang="en-US" sz="700" u="none" strike="noStrike">
                          <a:effectLst/>
                        </a:rPr>
                        <a:t>Potential security breaches and data leaks, leading to compromised user information.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u="none" strike="noStrike">
                          <a:effectLst/>
                        </a:rPr>
                        <a:t>Internal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u="none" strike="noStrike">
                          <a:effectLst/>
                        </a:rPr>
                        <a:t>5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u="none" strike="noStrike">
                          <a:effectLst/>
                        </a:rPr>
                        <a:t>5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0" marR="0" marT="0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u="none" strike="noStrike">
                          <a:effectLst/>
                        </a:rPr>
                        <a:t>Mitigation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Weaknesses in the application's architecture or inadequate security measures.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u="none" strike="noStrike">
                          <a:effectLst/>
                        </a:rPr>
                        <a:t>Sagar Mehta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u="none" strike="noStrike" dirty="0">
                          <a:effectLst/>
                        </a:rPr>
                        <a:t>Sagar Mehta</a:t>
                      </a:r>
                      <a:endParaRPr lang="en-IN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Conduct thorough security testing and apply necessary patches and updates promptly.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Have a rapid response plan in place to mitigate and recover from any security breaches.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u="none" strike="noStrike">
                          <a:effectLst/>
                        </a:rPr>
                        <a:t>10-01-2023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u="none" strike="noStrike">
                          <a:effectLst/>
                        </a:rPr>
                        <a:t>Assessed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Implement robust security measures, including encryption, secure coding practices, and regular security audits.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271300979"/>
                  </a:ext>
                </a:extLst>
              </a:tr>
              <a:tr h="529214">
                <a:tc>
                  <a:txBody>
                    <a:bodyPr/>
                    <a:lstStyle/>
                    <a:p>
                      <a:pPr algn="l" fontAlgn="ctr"/>
                      <a:r>
                        <a:rPr lang="en-IN" sz="700" u="none" strike="noStrike">
                          <a:effectLst/>
                        </a:rPr>
                        <a:t>3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700" u="none" strike="noStrike">
                          <a:effectLst/>
                        </a:rPr>
                        <a:t>03-01-2023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700" u="none" strike="noStrike">
                          <a:effectLst/>
                        </a:rPr>
                        <a:t>Sunil Kumar Dash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Risk: Scope Creep</a:t>
                      </a:r>
                      <a:br>
                        <a:rPr lang="en-US" sz="700" u="none" strike="noStrike">
                          <a:effectLst/>
                        </a:rPr>
                      </a:br>
                      <a:r>
                        <a:rPr lang="en-US" sz="700" u="none" strike="noStrike">
                          <a:effectLst/>
                        </a:rPr>
                        <a:t>Continuous expansion of project scope beyond the initial requirements, leading to delays and resource constraints.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u="none" strike="noStrike">
                          <a:effectLst/>
                        </a:rPr>
                        <a:t>Internal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u="none" strike="noStrike">
                          <a:effectLst/>
                        </a:rPr>
                        <a:t>5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u="none" strike="noStrike">
                          <a:effectLst/>
                        </a:rPr>
                        <a:t>4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0" marR="0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u="none" strike="noStrike">
                          <a:effectLst/>
                        </a:rPr>
                        <a:t>Mitigation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Frequent changes in client requirements or poor scope management.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u="none" strike="noStrike">
                          <a:effectLst/>
                        </a:rPr>
                        <a:t>Viktor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u="none" strike="noStrike">
                          <a:effectLst/>
                        </a:rPr>
                        <a:t>Viktor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Regularly communicate and align with stakeholders to ensure scope adherence.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Allocate additional resources or adjust project timelines to accommodate scope changes.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u="none" strike="noStrike">
                          <a:effectLst/>
                        </a:rPr>
                        <a:t>15-01-2023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u="none" strike="noStrike">
                          <a:effectLst/>
                        </a:rPr>
                        <a:t>Assessed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Clearly define and document project scope. Implement a change control process to manage scope changes effectively.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874632491"/>
                  </a:ext>
                </a:extLst>
              </a:tr>
              <a:tr h="595365">
                <a:tc>
                  <a:txBody>
                    <a:bodyPr/>
                    <a:lstStyle/>
                    <a:p>
                      <a:pPr algn="l" fontAlgn="ctr"/>
                      <a:r>
                        <a:rPr lang="en-IN" sz="700" u="none" strike="noStrike">
                          <a:effectLst/>
                        </a:rPr>
                        <a:t>4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700" u="none" strike="noStrike">
                          <a:effectLst/>
                        </a:rPr>
                        <a:t>04-01-2023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700" u="none" strike="noStrike">
                          <a:effectLst/>
                        </a:rPr>
                        <a:t>Sagar Kumar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Risk: Integration Challenges:</a:t>
                      </a:r>
                      <a:br>
                        <a:rPr lang="en-US" sz="700" u="none" strike="noStrike">
                          <a:effectLst/>
                        </a:rPr>
                      </a:br>
                      <a:r>
                        <a:rPr lang="en-US" sz="700" u="none" strike="noStrike">
                          <a:effectLst/>
                        </a:rPr>
                        <a:t>Difficulty in integrating various software components, resulting in delays or functionality issues.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u="none" strike="noStrike">
                          <a:effectLst/>
                        </a:rPr>
                        <a:t>Technical (Network,IT)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u="none" strike="noStrike">
                          <a:effectLst/>
                        </a:rPr>
                        <a:t>4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u="none" strike="noStrike">
                          <a:effectLst/>
                        </a:rPr>
                        <a:t>4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0" marR="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u="none" strike="noStrike">
                          <a:effectLst/>
                        </a:rPr>
                        <a:t>Mitigation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Lack of proper communication between development teams.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u="none" strike="noStrike">
                          <a:effectLst/>
                        </a:rPr>
                        <a:t>Michael Jordan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u="none" strike="noStrike">
                          <a:effectLst/>
                        </a:rPr>
                        <a:t>Michael Jordan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Implement a comprehensive integration testing strategy and conduct regular code reviews.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Allocate additional time and resources for integration-related tasks.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u="none" strike="noStrike">
                          <a:effectLst/>
                        </a:rPr>
                        <a:t>10-01-2023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u="none" strike="noStrike">
                          <a:effectLst/>
                        </a:rPr>
                        <a:t>Assessed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Conduct thorough testing and prototyping during the development process.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342260459"/>
                  </a:ext>
                </a:extLst>
              </a:tr>
              <a:tr h="463062">
                <a:tc>
                  <a:txBody>
                    <a:bodyPr/>
                    <a:lstStyle/>
                    <a:p>
                      <a:pPr algn="l" fontAlgn="ctr"/>
                      <a:r>
                        <a:rPr lang="en-IN" sz="700" u="none" strike="noStrike">
                          <a:effectLst/>
                        </a:rPr>
                        <a:t>5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700" u="none" strike="noStrike">
                          <a:effectLst/>
                        </a:rPr>
                        <a:t>05-01-2023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700" u="none" strike="noStrike">
                          <a:effectLst/>
                        </a:rPr>
                        <a:t>Sagar Kumar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Risk: Security Vulnerabilities</a:t>
                      </a:r>
                      <a:br>
                        <a:rPr lang="en-US" sz="700" u="none" strike="noStrike">
                          <a:effectLst/>
                        </a:rPr>
                      </a:br>
                      <a:r>
                        <a:rPr lang="en-US" sz="700" u="none" strike="noStrike">
                          <a:effectLst/>
                        </a:rPr>
                        <a:t>Potential security breaches and data leaks, leading to compromised user information.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u="none" strike="noStrike">
                          <a:effectLst/>
                        </a:rPr>
                        <a:t>Internal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u="none" strike="noStrike">
                          <a:effectLst/>
                        </a:rPr>
                        <a:t>5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u="none" strike="noStrike">
                          <a:effectLst/>
                        </a:rPr>
                        <a:t>5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0" marR="0" marT="0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u="none" strike="noStrike">
                          <a:effectLst/>
                        </a:rPr>
                        <a:t>Mitigation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Weaknesses in the application's architecture or inadequate security measures.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u="none" strike="noStrike">
                          <a:effectLst/>
                        </a:rPr>
                        <a:t>Sagar Mehta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u="none" strike="noStrike">
                          <a:effectLst/>
                        </a:rPr>
                        <a:t>Sagar Mehta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Conduct thorough security testing and apply necessary patches and updates promptly.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Have a rapid response plan in place to mitigate and recover from any security breaches.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u="none" strike="noStrike">
                          <a:effectLst/>
                        </a:rPr>
                        <a:t>10-01-2023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u="none" strike="noStrike">
                          <a:effectLst/>
                        </a:rPr>
                        <a:t>Assessed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Implement robust security measures, including encryption, secure coding practices, and regular security audits.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538216889"/>
                  </a:ext>
                </a:extLst>
              </a:tr>
              <a:tr h="529214">
                <a:tc>
                  <a:txBody>
                    <a:bodyPr/>
                    <a:lstStyle/>
                    <a:p>
                      <a:pPr algn="l" fontAlgn="ctr"/>
                      <a:r>
                        <a:rPr lang="en-IN" sz="700" u="none" strike="noStrike">
                          <a:effectLst/>
                        </a:rPr>
                        <a:t>6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700" u="none" strike="noStrike">
                          <a:effectLst/>
                        </a:rPr>
                        <a:t>06-01-2023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700" u="none" strike="noStrike">
                          <a:effectLst/>
                        </a:rPr>
                        <a:t>Sumant Mehta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Risk: Scope Creep</a:t>
                      </a:r>
                      <a:br>
                        <a:rPr lang="en-US" sz="700" u="none" strike="noStrike">
                          <a:effectLst/>
                        </a:rPr>
                      </a:br>
                      <a:r>
                        <a:rPr lang="en-US" sz="700" u="none" strike="noStrike">
                          <a:effectLst/>
                        </a:rPr>
                        <a:t>Continuous expansion of project scope beyond the initial requirements, leading to delays and resource constraints.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u="none" strike="noStrike">
                          <a:effectLst/>
                        </a:rPr>
                        <a:t>Internal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u="none" strike="noStrike">
                          <a:effectLst/>
                        </a:rPr>
                        <a:t>5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u="none" strike="noStrike">
                          <a:effectLst/>
                        </a:rPr>
                        <a:t>4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0" marR="0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u="none" strike="noStrike">
                          <a:effectLst/>
                        </a:rPr>
                        <a:t>Mitigation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Frequent changes in client requirements or poor scope management.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u="none" strike="noStrike">
                          <a:effectLst/>
                        </a:rPr>
                        <a:t>Viktor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u="none" strike="noStrike">
                          <a:effectLst/>
                        </a:rPr>
                        <a:t>Viktor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Regularly communicate and align with stakeholders to ensure scope adherence.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Allocate additional resources or adjust project timelines to accommodate scope changes.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u="none" strike="noStrike">
                          <a:effectLst/>
                        </a:rPr>
                        <a:t>15-01-2023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u="none" strike="noStrike">
                          <a:effectLst/>
                        </a:rPr>
                        <a:t>Assessed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Clearly define and document project scope. Implement a change control process to manage scope changes effectively.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577952800"/>
                  </a:ext>
                </a:extLst>
              </a:tr>
              <a:tr h="595365">
                <a:tc>
                  <a:txBody>
                    <a:bodyPr/>
                    <a:lstStyle/>
                    <a:p>
                      <a:pPr algn="l" fontAlgn="ctr"/>
                      <a:r>
                        <a:rPr lang="en-IN" sz="700" u="none" strike="noStrike">
                          <a:effectLst/>
                        </a:rPr>
                        <a:t>7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700" u="none" strike="noStrike">
                          <a:effectLst/>
                        </a:rPr>
                        <a:t>07-01-2023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700" u="none" strike="noStrike">
                          <a:effectLst/>
                        </a:rPr>
                        <a:t>Sumant Mehta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Risk: Integration Challenges:</a:t>
                      </a:r>
                      <a:br>
                        <a:rPr lang="en-US" sz="700" u="none" strike="noStrike">
                          <a:effectLst/>
                        </a:rPr>
                      </a:br>
                      <a:r>
                        <a:rPr lang="en-US" sz="700" u="none" strike="noStrike">
                          <a:effectLst/>
                        </a:rPr>
                        <a:t>Difficulty in integrating various software components, resulting in delays or functionality issues.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u="none" strike="noStrike">
                          <a:effectLst/>
                        </a:rPr>
                        <a:t>Technical (Network,IT)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u="none" strike="noStrike">
                          <a:effectLst/>
                        </a:rPr>
                        <a:t>4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u="none" strike="noStrike">
                          <a:effectLst/>
                        </a:rPr>
                        <a:t>4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0" marR="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u="none" strike="noStrike">
                          <a:effectLst/>
                        </a:rPr>
                        <a:t>Mitigation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Lack of proper communication between development teams.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u="none" strike="noStrike">
                          <a:effectLst/>
                        </a:rPr>
                        <a:t>Michael Jordan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u="none" strike="noStrike">
                          <a:effectLst/>
                        </a:rPr>
                        <a:t>Michael Jordan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Implement a comprehensive integration testing strategy and conduct regular code reviews.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Allocate additional time and resources for integration-related tasks.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u="none" strike="noStrike">
                          <a:effectLst/>
                        </a:rPr>
                        <a:t>10-01-2023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u="none" strike="noStrike">
                          <a:effectLst/>
                        </a:rPr>
                        <a:t>Assessed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Conduct thorough testing and prototyping during the development process.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149890991"/>
                  </a:ext>
                </a:extLst>
              </a:tr>
              <a:tr h="463062">
                <a:tc>
                  <a:txBody>
                    <a:bodyPr/>
                    <a:lstStyle/>
                    <a:p>
                      <a:pPr algn="l" fontAlgn="ctr"/>
                      <a:r>
                        <a:rPr lang="en-IN" sz="700" u="none" strike="noStrike">
                          <a:effectLst/>
                        </a:rPr>
                        <a:t>8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700" u="none" strike="noStrike">
                          <a:effectLst/>
                        </a:rPr>
                        <a:t>08-01-2023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700" u="none" strike="noStrike">
                          <a:effectLst/>
                        </a:rPr>
                        <a:t>Sunil Kumar Dash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Risk: Security Vulnerabilities</a:t>
                      </a:r>
                      <a:br>
                        <a:rPr lang="en-US" sz="700" u="none" strike="noStrike">
                          <a:effectLst/>
                        </a:rPr>
                      </a:br>
                      <a:r>
                        <a:rPr lang="en-US" sz="700" u="none" strike="noStrike">
                          <a:effectLst/>
                        </a:rPr>
                        <a:t>Potential security breaches and data leaks, leading to compromised user information.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u="none" strike="noStrike">
                          <a:effectLst/>
                        </a:rPr>
                        <a:t>Internal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u="none" strike="noStrike">
                          <a:effectLst/>
                        </a:rPr>
                        <a:t>5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u="none" strike="noStrike">
                          <a:effectLst/>
                        </a:rPr>
                        <a:t>5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0" marR="0" marT="0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u="none" strike="noStrike">
                          <a:effectLst/>
                        </a:rPr>
                        <a:t>Mitigation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Weaknesses in the application's architecture or inadequate security measures.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u="none" strike="noStrike">
                          <a:effectLst/>
                        </a:rPr>
                        <a:t>Sagar Mehta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u="none" strike="noStrike">
                          <a:effectLst/>
                        </a:rPr>
                        <a:t>Sagar Mehta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Conduct thorough security testing and apply necessary patches and updates promptly.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Have a rapid response plan in place to mitigate and recover from any security breaches.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u="none" strike="noStrike">
                          <a:effectLst/>
                        </a:rPr>
                        <a:t>10-01-2023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u="none" strike="noStrike">
                          <a:effectLst/>
                        </a:rPr>
                        <a:t>Assessed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Implement robust security measures, including encryption, secure coding practices, and regular security audits.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524323335"/>
                  </a:ext>
                </a:extLst>
              </a:tr>
              <a:tr h="529214">
                <a:tc>
                  <a:txBody>
                    <a:bodyPr/>
                    <a:lstStyle/>
                    <a:p>
                      <a:pPr algn="l" fontAlgn="ctr"/>
                      <a:r>
                        <a:rPr lang="en-IN" sz="700" u="none" strike="noStrike">
                          <a:effectLst/>
                        </a:rPr>
                        <a:t>9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700" u="none" strike="noStrike">
                          <a:effectLst/>
                        </a:rPr>
                        <a:t>09-01-2023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700" u="none" strike="noStrike">
                          <a:effectLst/>
                        </a:rPr>
                        <a:t>Sunil Kumar Dash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Risk: Scope Creep</a:t>
                      </a:r>
                      <a:br>
                        <a:rPr lang="en-US" sz="700" u="none" strike="noStrike">
                          <a:effectLst/>
                        </a:rPr>
                      </a:br>
                      <a:r>
                        <a:rPr lang="en-US" sz="700" u="none" strike="noStrike">
                          <a:effectLst/>
                        </a:rPr>
                        <a:t>Continuous expansion of project scope beyond the initial requirements, leading to delays and resource constraints.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u="none" strike="noStrike">
                          <a:effectLst/>
                        </a:rPr>
                        <a:t>Internal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u="none" strike="noStrike">
                          <a:effectLst/>
                        </a:rPr>
                        <a:t>5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u="none" strike="noStrike">
                          <a:effectLst/>
                        </a:rPr>
                        <a:t>4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0" marR="0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u="none" strike="noStrike">
                          <a:effectLst/>
                        </a:rPr>
                        <a:t>Mitigation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Frequent changes in client requirements or poor scope management.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u="none" strike="noStrike">
                          <a:effectLst/>
                        </a:rPr>
                        <a:t>Viktor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u="none" strike="noStrike">
                          <a:effectLst/>
                        </a:rPr>
                        <a:t>Viktor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Regularly communicate and align with stakeholders to ensure scope adherence.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Allocate additional resources or adjust project timelines to accommodate scope changes.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u="none" strike="noStrike">
                          <a:effectLst/>
                        </a:rPr>
                        <a:t>15-01-2023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u="none" strike="noStrike">
                          <a:effectLst/>
                        </a:rPr>
                        <a:t>Assessed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Clearly define and document project scope. Implement a change control process to manage scope changes effectively.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42570983"/>
                  </a:ext>
                </a:extLst>
              </a:tr>
              <a:tr h="595365">
                <a:tc>
                  <a:txBody>
                    <a:bodyPr/>
                    <a:lstStyle/>
                    <a:p>
                      <a:pPr algn="l" fontAlgn="ctr"/>
                      <a:r>
                        <a:rPr lang="en-IN" sz="700" u="none" strike="noStrike">
                          <a:effectLst/>
                        </a:rPr>
                        <a:t>10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700" u="none" strike="noStrike">
                          <a:effectLst/>
                        </a:rPr>
                        <a:t>10-01-2023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700" u="none" strike="noStrike">
                          <a:effectLst/>
                        </a:rPr>
                        <a:t>Sunidhi Sharma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Risk: Integration Challenges:</a:t>
                      </a:r>
                      <a:br>
                        <a:rPr lang="en-US" sz="700" u="none" strike="noStrike">
                          <a:effectLst/>
                        </a:rPr>
                      </a:br>
                      <a:r>
                        <a:rPr lang="en-US" sz="700" u="none" strike="noStrike">
                          <a:effectLst/>
                        </a:rPr>
                        <a:t>Difficulty in integrating various software components, resulting in delays or functionality issues.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u="none" strike="noStrike">
                          <a:effectLst/>
                        </a:rPr>
                        <a:t>Technical (Network,IT)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u="none" strike="noStrike">
                          <a:effectLst/>
                        </a:rPr>
                        <a:t>4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u="none" strike="noStrike">
                          <a:effectLst/>
                        </a:rPr>
                        <a:t>4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0" marR="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u="none" strike="noStrike">
                          <a:effectLst/>
                        </a:rPr>
                        <a:t>Mitigation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Lack of proper communication between development teams.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u="none" strike="noStrike">
                          <a:effectLst/>
                        </a:rPr>
                        <a:t>Michael Jordan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u="none" strike="noStrike">
                          <a:effectLst/>
                        </a:rPr>
                        <a:t>Michael Jordan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Implement a comprehensive integration testing strategy and conduct regular code reviews.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Allocate additional time and resources for integration-related tasks.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u="none" strike="noStrike">
                          <a:effectLst/>
                        </a:rPr>
                        <a:t>10-01-2023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u="none" strike="noStrike">
                          <a:effectLst/>
                        </a:rPr>
                        <a:t>Assessed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 dirty="0">
                          <a:effectLst/>
                        </a:rPr>
                        <a:t>Conduct thorough testing and prototyping during the development process.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66849744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913218" y="1546696"/>
            <a:ext cx="9218332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6000" dirty="0"/>
              <a:t>Upcoming Tasks</a:t>
            </a:r>
            <a:endParaRPr sz="6000" dirty="0"/>
          </a:p>
        </p:txBody>
      </p:sp>
      <p:sp>
        <p:nvSpPr>
          <p:cNvPr id="19" name="object 19"/>
          <p:cNvSpPr txBox="1"/>
          <p:nvPr/>
        </p:nvSpPr>
        <p:spPr>
          <a:xfrm>
            <a:off x="1913218" y="2940050"/>
            <a:ext cx="8664158" cy="12264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R="643890" algn="l">
              <a:lnSpc>
                <a:spcPts val="3165"/>
              </a:lnSpc>
              <a:spcBef>
                <a:spcPts val="120"/>
              </a:spcBef>
            </a:pPr>
            <a:r>
              <a:rPr lang="en-US" sz="2650" dirty="0">
                <a:latin typeface="Tahoma"/>
                <a:cs typeface="Tahoma"/>
              </a:rPr>
              <a:t>List the tasks that will be worked on in the upcoming week.</a:t>
            </a:r>
          </a:p>
          <a:p>
            <a:pPr marR="643890" algn="l">
              <a:lnSpc>
                <a:spcPts val="3165"/>
              </a:lnSpc>
              <a:spcBef>
                <a:spcPts val="120"/>
              </a:spcBef>
            </a:pPr>
            <a:r>
              <a:rPr lang="en-US" sz="2650" dirty="0">
                <a:latin typeface="Tahoma"/>
                <a:cs typeface="Tahoma"/>
              </a:rPr>
              <a:t>Provide estimates or timelines for these tasks.</a:t>
            </a:r>
            <a:endParaRPr sz="2650" dirty="0">
              <a:latin typeface="Tahoma"/>
              <a:cs typeface="Tahoma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0985652-0DA1-6E10-7247-1AFF67E570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3380967"/>
              </p:ext>
            </p:extLst>
          </p:nvPr>
        </p:nvGraphicFramePr>
        <p:xfrm>
          <a:off x="10758256" y="2550676"/>
          <a:ext cx="1716415" cy="7475965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962875">
                  <a:extLst>
                    <a:ext uri="{9D8B030D-6E8A-4147-A177-3AD203B41FA5}">
                      <a16:colId xmlns:a16="http://schemas.microsoft.com/office/drawing/2014/main" val="2383735683"/>
                    </a:ext>
                  </a:extLst>
                </a:gridCol>
                <a:gridCol w="376770">
                  <a:extLst>
                    <a:ext uri="{9D8B030D-6E8A-4147-A177-3AD203B41FA5}">
                      <a16:colId xmlns:a16="http://schemas.microsoft.com/office/drawing/2014/main" val="4022841552"/>
                    </a:ext>
                  </a:extLst>
                </a:gridCol>
                <a:gridCol w="376770">
                  <a:extLst>
                    <a:ext uri="{9D8B030D-6E8A-4147-A177-3AD203B41FA5}">
                      <a16:colId xmlns:a16="http://schemas.microsoft.com/office/drawing/2014/main" val="77051449"/>
                    </a:ext>
                  </a:extLst>
                </a:gridCol>
              </a:tblGrid>
              <a:tr h="498169">
                <a:tc>
                  <a:txBody>
                    <a:bodyPr/>
                    <a:lstStyle/>
                    <a:p>
                      <a:pPr algn="l" fontAlgn="ctr"/>
                      <a:r>
                        <a:rPr lang="en-IN" sz="700" u="none" strike="noStrike" dirty="0">
                          <a:effectLst/>
                        </a:rPr>
                        <a:t>PROJECT NAME</a:t>
                      </a:r>
                      <a:endParaRPr lang="en-IN" sz="700" b="1" i="0" u="none" strike="noStrike" dirty="0">
                        <a:solidFill>
                          <a:srgbClr val="FFFFFF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2764" marR="3518" marT="35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700" u="none" strike="noStrike">
                          <a:effectLst/>
                        </a:rPr>
                        <a:t>FINISH</a:t>
                      </a:r>
                      <a:endParaRPr lang="en-IN" sz="700" b="1" i="0" u="none" strike="noStrike">
                        <a:solidFill>
                          <a:srgbClr val="FFFFFF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3518" marR="3518" marT="35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700" u="none" strike="noStrike">
                          <a:effectLst/>
                        </a:rPr>
                        <a:t>BEGIN</a:t>
                      </a:r>
                      <a:endParaRPr lang="en-IN" sz="700" b="1" i="0" u="none" strike="noStrike">
                        <a:solidFill>
                          <a:srgbClr val="FFFFFF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3518" marR="3518" marT="3518" marB="0" anchor="ctr"/>
                </a:tc>
                <a:extLst>
                  <a:ext uri="{0D108BD9-81ED-4DB2-BD59-A6C34878D82A}">
                    <a16:rowId xmlns:a16="http://schemas.microsoft.com/office/drawing/2014/main" val="478859015"/>
                  </a:ext>
                </a:extLst>
              </a:tr>
              <a:tr h="364903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Dev Code Merging First Set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2764" marR="3518" marT="35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u="none" strike="noStrike">
                          <a:effectLst/>
                        </a:rPr>
                        <a:t>09-02-24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3518" marR="3518" marT="35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u="none" strike="noStrike">
                          <a:effectLst/>
                        </a:rPr>
                        <a:t>01-02-24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3518" marR="3518" marT="3518" marB="0" anchor="b"/>
                </a:tc>
                <a:extLst>
                  <a:ext uri="{0D108BD9-81ED-4DB2-BD59-A6C34878D82A}">
                    <a16:rowId xmlns:a16="http://schemas.microsoft.com/office/drawing/2014/main" val="2284083683"/>
                  </a:ext>
                </a:extLst>
              </a:tr>
              <a:tr h="189777">
                <a:tc>
                  <a:txBody>
                    <a:bodyPr/>
                    <a:lstStyle/>
                    <a:p>
                      <a:pPr algn="l" fontAlgn="b"/>
                      <a:r>
                        <a:rPr lang="en-IN" sz="700" u="none" strike="noStrike">
                          <a:effectLst/>
                        </a:rPr>
                        <a:t>Actuals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2764" marR="3518" marT="35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u="none" strike="noStrike">
                          <a:effectLst/>
                        </a:rPr>
                        <a:t>09-02-24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3518" marR="3518" marT="35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u="none" strike="noStrike">
                          <a:effectLst/>
                        </a:rPr>
                        <a:t>04-02-24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3518" marR="3518" marT="3518" marB="0" anchor="b"/>
                </a:tc>
                <a:extLst>
                  <a:ext uri="{0D108BD9-81ED-4DB2-BD59-A6C34878D82A}">
                    <a16:rowId xmlns:a16="http://schemas.microsoft.com/office/drawing/2014/main" val="1820284593"/>
                  </a:ext>
                </a:extLst>
              </a:tr>
              <a:tr h="189777">
                <a:tc>
                  <a:txBody>
                    <a:bodyPr/>
                    <a:lstStyle/>
                    <a:p>
                      <a:pPr algn="l" fontAlgn="b"/>
                      <a:r>
                        <a:rPr lang="en-IN" sz="700" u="none" strike="noStrike">
                          <a:effectLst/>
                        </a:rPr>
                        <a:t>Environment Setup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2764" marR="3518" marT="35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u="none" strike="noStrike">
                          <a:effectLst/>
                        </a:rPr>
                        <a:t>02-02-24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3518" marR="3518" marT="35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u="none" strike="noStrike">
                          <a:effectLst/>
                        </a:rPr>
                        <a:t>01-02-24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3518" marR="3518" marT="3518" marB="0" anchor="b"/>
                </a:tc>
                <a:extLst>
                  <a:ext uri="{0D108BD9-81ED-4DB2-BD59-A6C34878D82A}">
                    <a16:rowId xmlns:a16="http://schemas.microsoft.com/office/drawing/2014/main" val="4211444783"/>
                  </a:ext>
                </a:extLst>
              </a:tr>
              <a:tr h="189777">
                <a:tc>
                  <a:txBody>
                    <a:bodyPr/>
                    <a:lstStyle/>
                    <a:p>
                      <a:pPr algn="l" fontAlgn="b"/>
                      <a:r>
                        <a:rPr lang="en-IN" sz="700" u="none" strike="noStrike">
                          <a:effectLst/>
                        </a:rPr>
                        <a:t>Actuals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2764" marR="3518" marT="35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u="none" strike="noStrike">
                          <a:effectLst/>
                        </a:rPr>
                        <a:t>05-02-24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3518" marR="3518" marT="35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u="none" strike="noStrike">
                          <a:effectLst/>
                        </a:rPr>
                        <a:t>04-02-24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3518" marR="3518" marT="3518" marB="0" anchor="b"/>
                </a:tc>
                <a:extLst>
                  <a:ext uri="{0D108BD9-81ED-4DB2-BD59-A6C34878D82A}">
                    <a16:rowId xmlns:a16="http://schemas.microsoft.com/office/drawing/2014/main" val="460173382"/>
                  </a:ext>
                </a:extLst>
              </a:tr>
              <a:tr h="189777">
                <a:tc>
                  <a:txBody>
                    <a:bodyPr/>
                    <a:lstStyle/>
                    <a:p>
                      <a:pPr algn="l" fontAlgn="b"/>
                      <a:r>
                        <a:rPr lang="en-IN" sz="700" u="none" strike="noStrike">
                          <a:effectLst/>
                        </a:rPr>
                        <a:t>stock order type 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2764" marR="3518" marT="35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u="none" strike="noStrike">
                          <a:effectLst/>
                        </a:rPr>
                        <a:t>02-02-24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3518" marR="3518" marT="35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u="none" strike="noStrike">
                          <a:effectLst/>
                        </a:rPr>
                        <a:t>01-02-24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3518" marR="3518" marT="3518" marB="0" anchor="b"/>
                </a:tc>
                <a:extLst>
                  <a:ext uri="{0D108BD9-81ED-4DB2-BD59-A6C34878D82A}">
                    <a16:rowId xmlns:a16="http://schemas.microsoft.com/office/drawing/2014/main" val="1991754418"/>
                  </a:ext>
                </a:extLst>
              </a:tr>
              <a:tr h="189777">
                <a:tc>
                  <a:txBody>
                    <a:bodyPr/>
                    <a:lstStyle/>
                    <a:p>
                      <a:pPr algn="l" fontAlgn="b"/>
                      <a:r>
                        <a:rPr lang="en-IN" sz="700" u="none" strike="noStrike">
                          <a:effectLst/>
                        </a:rPr>
                        <a:t>Actuals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2764" marR="3518" marT="35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u="none" strike="noStrike">
                          <a:effectLst/>
                        </a:rPr>
                        <a:t>06-02-24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3518" marR="3518" marT="35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u="none" strike="noStrike">
                          <a:effectLst/>
                        </a:rPr>
                        <a:t>05-02-24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3518" marR="3518" marT="3518" marB="0" anchor="b"/>
                </a:tc>
                <a:extLst>
                  <a:ext uri="{0D108BD9-81ED-4DB2-BD59-A6C34878D82A}">
                    <a16:rowId xmlns:a16="http://schemas.microsoft.com/office/drawing/2014/main" val="893460674"/>
                  </a:ext>
                </a:extLst>
              </a:tr>
              <a:tr h="189777">
                <a:tc>
                  <a:txBody>
                    <a:bodyPr/>
                    <a:lstStyle/>
                    <a:p>
                      <a:pPr algn="l" fontAlgn="b"/>
                      <a:r>
                        <a:rPr lang="en-IN" sz="700" u="none" strike="noStrike">
                          <a:effectLst/>
                        </a:rPr>
                        <a:t>communication provider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2764" marR="3518" marT="35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u="none" strike="noStrike">
                          <a:effectLst/>
                        </a:rPr>
                        <a:t>02-02-24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3518" marR="3518" marT="35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u="none" strike="noStrike">
                          <a:effectLst/>
                        </a:rPr>
                        <a:t>01-02-24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3518" marR="3518" marT="3518" marB="0" anchor="b"/>
                </a:tc>
                <a:extLst>
                  <a:ext uri="{0D108BD9-81ED-4DB2-BD59-A6C34878D82A}">
                    <a16:rowId xmlns:a16="http://schemas.microsoft.com/office/drawing/2014/main" val="845908363"/>
                  </a:ext>
                </a:extLst>
              </a:tr>
              <a:tr h="189777">
                <a:tc>
                  <a:txBody>
                    <a:bodyPr/>
                    <a:lstStyle/>
                    <a:p>
                      <a:pPr algn="l" fontAlgn="b"/>
                      <a:r>
                        <a:rPr lang="en-IN" sz="700" u="none" strike="noStrike">
                          <a:effectLst/>
                        </a:rPr>
                        <a:t>Actuals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2764" marR="3518" marT="35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u="none" strike="noStrike">
                          <a:effectLst/>
                        </a:rPr>
                        <a:t>06-02-24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3518" marR="3518" marT="35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u="none" strike="noStrike">
                          <a:effectLst/>
                        </a:rPr>
                        <a:t>05-02-24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3518" marR="3518" marT="3518" marB="0" anchor="b"/>
                </a:tc>
                <a:extLst>
                  <a:ext uri="{0D108BD9-81ED-4DB2-BD59-A6C34878D82A}">
                    <a16:rowId xmlns:a16="http://schemas.microsoft.com/office/drawing/2014/main" val="3714708446"/>
                  </a:ext>
                </a:extLst>
              </a:tr>
              <a:tr h="364903">
                <a:tc>
                  <a:txBody>
                    <a:bodyPr/>
                    <a:lstStyle/>
                    <a:p>
                      <a:pPr algn="l" fontAlgn="b"/>
                      <a:r>
                        <a:rPr lang="en-IN" sz="700" u="none" strike="noStrike">
                          <a:effectLst/>
                        </a:rPr>
                        <a:t>communication template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2764" marR="3518" marT="35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u="none" strike="noStrike">
                          <a:effectLst/>
                        </a:rPr>
                        <a:t>05-02-24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3518" marR="3518" marT="35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u="none" strike="noStrike">
                          <a:effectLst/>
                        </a:rPr>
                        <a:t>04-02-24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3518" marR="3518" marT="3518" marB="0" anchor="b"/>
                </a:tc>
                <a:extLst>
                  <a:ext uri="{0D108BD9-81ED-4DB2-BD59-A6C34878D82A}">
                    <a16:rowId xmlns:a16="http://schemas.microsoft.com/office/drawing/2014/main" val="333395893"/>
                  </a:ext>
                </a:extLst>
              </a:tr>
              <a:tr h="189777">
                <a:tc>
                  <a:txBody>
                    <a:bodyPr/>
                    <a:lstStyle/>
                    <a:p>
                      <a:pPr algn="l" fontAlgn="b"/>
                      <a:r>
                        <a:rPr lang="en-IN" sz="700" u="none" strike="noStrike">
                          <a:effectLst/>
                        </a:rPr>
                        <a:t>Actuals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2764" marR="3518" marT="35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u="none" strike="noStrike">
                          <a:effectLst/>
                        </a:rPr>
                        <a:t>07-02-24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3518" marR="3518" marT="35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u="none" strike="noStrike">
                          <a:effectLst/>
                        </a:rPr>
                        <a:t>06-02-24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3518" marR="3518" marT="3518" marB="0" anchor="b"/>
                </a:tc>
                <a:extLst>
                  <a:ext uri="{0D108BD9-81ED-4DB2-BD59-A6C34878D82A}">
                    <a16:rowId xmlns:a16="http://schemas.microsoft.com/office/drawing/2014/main" val="3374687582"/>
                  </a:ext>
                </a:extLst>
              </a:tr>
              <a:tr h="189777">
                <a:tc>
                  <a:txBody>
                    <a:bodyPr/>
                    <a:lstStyle/>
                    <a:p>
                      <a:pPr algn="l" fontAlgn="b"/>
                      <a:r>
                        <a:rPr lang="en-IN" sz="700" u="none" strike="noStrike">
                          <a:effectLst/>
                        </a:rPr>
                        <a:t>node to node relation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2764" marR="3518" marT="35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u="none" strike="noStrike">
                          <a:effectLst/>
                        </a:rPr>
                        <a:t>05-02-24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3518" marR="3518" marT="35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u="none" strike="noStrike">
                          <a:effectLst/>
                        </a:rPr>
                        <a:t>04-02-24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3518" marR="3518" marT="3518" marB="0" anchor="b"/>
                </a:tc>
                <a:extLst>
                  <a:ext uri="{0D108BD9-81ED-4DB2-BD59-A6C34878D82A}">
                    <a16:rowId xmlns:a16="http://schemas.microsoft.com/office/drawing/2014/main" val="3842620194"/>
                  </a:ext>
                </a:extLst>
              </a:tr>
              <a:tr h="189777">
                <a:tc>
                  <a:txBody>
                    <a:bodyPr/>
                    <a:lstStyle/>
                    <a:p>
                      <a:pPr algn="l" fontAlgn="b"/>
                      <a:r>
                        <a:rPr lang="en-IN" sz="700" u="none" strike="noStrike">
                          <a:effectLst/>
                        </a:rPr>
                        <a:t>Actuals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2764" marR="3518" marT="35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u="none" strike="noStrike">
                          <a:effectLst/>
                        </a:rPr>
                        <a:t>07-02-24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3518" marR="3518" marT="35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u="none" strike="noStrike">
                          <a:effectLst/>
                        </a:rPr>
                        <a:t>06-02-24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3518" marR="3518" marT="3518" marB="0" anchor="b"/>
                </a:tc>
                <a:extLst>
                  <a:ext uri="{0D108BD9-81ED-4DB2-BD59-A6C34878D82A}">
                    <a16:rowId xmlns:a16="http://schemas.microsoft.com/office/drawing/2014/main" val="122148431"/>
                  </a:ext>
                </a:extLst>
              </a:tr>
              <a:tr h="189777">
                <a:tc>
                  <a:txBody>
                    <a:bodyPr/>
                    <a:lstStyle/>
                    <a:p>
                      <a:pPr algn="l" fontAlgn="b"/>
                      <a:r>
                        <a:rPr lang="en-IN" sz="700" u="none" strike="noStrike">
                          <a:effectLst/>
                        </a:rPr>
                        <a:t>stock transfer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2764" marR="3518" marT="35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u="none" strike="noStrike">
                          <a:effectLst/>
                        </a:rPr>
                        <a:t>09-02-24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3518" marR="3518" marT="35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u="none" strike="noStrike">
                          <a:effectLst/>
                        </a:rPr>
                        <a:t>05-02-24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3518" marR="3518" marT="3518" marB="0" anchor="b"/>
                </a:tc>
                <a:extLst>
                  <a:ext uri="{0D108BD9-81ED-4DB2-BD59-A6C34878D82A}">
                    <a16:rowId xmlns:a16="http://schemas.microsoft.com/office/drawing/2014/main" val="2491671975"/>
                  </a:ext>
                </a:extLst>
              </a:tr>
              <a:tr h="189777">
                <a:tc>
                  <a:txBody>
                    <a:bodyPr/>
                    <a:lstStyle/>
                    <a:p>
                      <a:pPr algn="l" fontAlgn="b"/>
                      <a:r>
                        <a:rPr lang="en-IN" sz="700" u="none" strike="noStrike">
                          <a:effectLst/>
                        </a:rPr>
                        <a:t>Actuals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2764" marR="3518" marT="35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u="none" strike="noStrike">
                          <a:effectLst/>
                        </a:rPr>
                        <a:t>09-02-24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3518" marR="3518" marT="35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u="none" strike="noStrike">
                          <a:effectLst/>
                        </a:rPr>
                        <a:t>06-02-24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3518" marR="3518" marT="3518" marB="0" anchor="b"/>
                </a:tc>
                <a:extLst>
                  <a:ext uri="{0D108BD9-81ED-4DB2-BD59-A6C34878D82A}">
                    <a16:rowId xmlns:a16="http://schemas.microsoft.com/office/drawing/2014/main" val="770678546"/>
                  </a:ext>
                </a:extLst>
              </a:tr>
              <a:tr h="189777">
                <a:tc>
                  <a:txBody>
                    <a:bodyPr/>
                    <a:lstStyle/>
                    <a:p>
                      <a:pPr algn="l" fontAlgn="b"/>
                      <a:r>
                        <a:rPr lang="en-IN" sz="700" u="none" strike="noStrike">
                          <a:effectLst/>
                        </a:rPr>
                        <a:t>digital receipt setup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2764" marR="3518" marT="35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u="none" strike="noStrike">
                          <a:effectLst/>
                        </a:rPr>
                        <a:t>09-02-24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3518" marR="3518" marT="35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u="none" strike="noStrike">
                          <a:effectLst/>
                        </a:rPr>
                        <a:t>05-02-24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3518" marR="3518" marT="3518" marB="0" anchor="b"/>
                </a:tc>
                <a:extLst>
                  <a:ext uri="{0D108BD9-81ED-4DB2-BD59-A6C34878D82A}">
                    <a16:rowId xmlns:a16="http://schemas.microsoft.com/office/drawing/2014/main" val="239270111"/>
                  </a:ext>
                </a:extLst>
              </a:tr>
              <a:tr h="189777">
                <a:tc>
                  <a:txBody>
                    <a:bodyPr/>
                    <a:lstStyle/>
                    <a:p>
                      <a:pPr algn="l" fontAlgn="b"/>
                      <a:r>
                        <a:rPr lang="en-IN" sz="700" u="none" strike="noStrike">
                          <a:effectLst/>
                        </a:rPr>
                        <a:t>Actuals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2764" marR="3518" marT="35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u="none" strike="noStrike">
                          <a:effectLst/>
                        </a:rPr>
                        <a:t>09-02-24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3518" marR="3518" marT="35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u="none" strike="noStrike">
                          <a:effectLst/>
                        </a:rPr>
                        <a:t>06-02-24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3518" marR="3518" marT="3518" marB="0" anchor="b"/>
                </a:tc>
                <a:extLst>
                  <a:ext uri="{0D108BD9-81ED-4DB2-BD59-A6C34878D82A}">
                    <a16:rowId xmlns:a16="http://schemas.microsoft.com/office/drawing/2014/main" val="2786077991"/>
                  </a:ext>
                </a:extLst>
              </a:tr>
              <a:tr h="189777">
                <a:tc>
                  <a:txBody>
                    <a:bodyPr/>
                    <a:lstStyle/>
                    <a:p>
                      <a:pPr algn="l" fontAlgn="b"/>
                      <a:r>
                        <a:rPr lang="en-IN" sz="700" u="none" strike="noStrike">
                          <a:effectLst/>
                        </a:rPr>
                        <a:t>upload download history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2764" marR="3518" marT="35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u="none" strike="noStrike">
                          <a:effectLst/>
                        </a:rPr>
                        <a:t>09-02-24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3518" marR="3518" marT="35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u="none" strike="noStrike">
                          <a:effectLst/>
                        </a:rPr>
                        <a:t>05-02-24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3518" marR="3518" marT="3518" marB="0" anchor="b"/>
                </a:tc>
                <a:extLst>
                  <a:ext uri="{0D108BD9-81ED-4DB2-BD59-A6C34878D82A}">
                    <a16:rowId xmlns:a16="http://schemas.microsoft.com/office/drawing/2014/main" val="2380341696"/>
                  </a:ext>
                </a:extLst>
              </a:tr>
              <a:tr h="189777">
                <a:tc>
                  <a:txBody>
                    <a:bodyPr/>
                    <a:lstStyle/>
                    <a:p>
                      <a:pPr algn="l" fontAlgn="b"/>
                      <a:r>
                        <a:rPr lang="en-IN" sz="700" u="none" strike="noStrike">
                          <a:effectLst/>
                        </a:rPr>
                        <a:t>Actuals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2764" marR="3518" marT="35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u="none" strike="noStrike">
                          <a:effectLst/>
                        </a:rPr>
                        <a:t>09-02-24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3518" marR="3518" marT="35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u="none" strike="noStrike">
                          <a:effectLst/>
                        </a:rPr>
                        <a:t>06-02-24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3518" marR="3518" marT="3518" marB="0" anchor="b"/>
                </a:tc>
                <a:extLst>
                  <a:ext uri="{0D108BD9-81ED-4DB2-BD59-A6C34878D82A}">
                    <a16:rowId xmlns:a16="http://schemas.microsoft.com/office/drawing/2014/main" val="3879634060"/>
                  </a:ext>
                </a:extLst>
              </a:tr>
              <a:tr h="189777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First Set Testing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2764" marR="3518" marT="35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u="none" strike="noStrike">
                          <a:effectLst/>
                        </a:rPr>
                        <a:t>16-02-24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3518" marR="3518" marT="35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u="none" strike="noStrike">
                          <a:effectLst/>
                        </a:rPr>
                        <a:t>11-02-24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3518" marR="3518" marT="3518" marB="0" anchor="b"/>
                </a:tc>
                <a:extLst>
                  <a:ext uri="{0D108BD9-81ED-4DB2-BD59-A6C34878D82A}">
                    <a16:rowId xmlns:a16="http://schemas.microsoft.com/office/drawing/2014/main" val="3629367827"/>
                  </a:ext>
                </a:extLst>
              </a:tr>
              <a:tr h="189777">
                <a:tc>
                  <a:txBody>
                    <a:bodyPr/>
                    <a:lstStyle/>
                    <a:p>
                      <a:pPr algn="l" fontAlgn="b"/>
                      <a:r>
                        <a:rPr lang="en-IN" sz="700" u="none" strike="noStrike">
                          <a:effectLst/>
                        </a:rPr>
                        <a:t>Actuals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2764" marR="3518" marT="35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u="none" strike="noStrike">
                          <a:effectLst/>
                        </a:rPr>
                        <a:t>16-02-24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3518" marR="3518" marT="35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u="none" strike="noStrike">
                          <a:effectLst/>
                        </a:rPr>
                        <a:t>11-02-24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3518" marR="3518" marT="3518" marB="0" anchor="b"/>
                </a:tc>
                <a:extLst>
                  <a:ext uri="{0D108BD9-81ED-4DB2-BD59-A6C34878D82A}">
                    <a16:rowId xmlns:a16="http://schemas.microsoft.com/office/drawing/2014/main" val="995802698"/>
                  </a:ext>
                </a:extLst>
              </a:tr>
              <a:tr h="189777">
                <a:tc>
                  <a:txBody>
                    <a:bodyPr/>
                    <a:lstStyle/>
                    <a:p>
                      <a:pPr algn="l" fontAlgn="b"/>
                      <a:r>
                        <a:rPr lang="en-IN" sz="700" u="none" strike="noStrike">
                          <a:effectLst/>
                        </a:rPr>
                        <a:t>stock order type 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2764" marR="3518" marT="35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u="none" strike="noStrike">
                          <a:effectLst/>
                        </a:rPr>
                        <a:t>12-02-24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3518" marR="3518" marT="35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u="none" strike="noStrike">
                          <a:effectLst/>
                        </a:rPr>
                        <a:t>11-02-24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3518" marR="3518" marT="3518" marB="0" anchor="b"/>
                </a:tc>
                <a:extLst>
                  <a:ext uri="{0D108BD9-81ED-4DB2-BD59-A6C34878D82A}">
                    <a16:rowId xmlns:a16="http://schemas.microsoft.com/office/drawing/2014/main" val="381189792"/>
                  </a:ext>
                </a:extLst>
              </a:tr>
              <a:tr h="189777">
                <a:tc>
                  <a:txBody>
                    <a:bodyPr/>
                    <a:lstStyle/>
                    <a:p>
                      <a:pPr algn="l" fontAlgn="b"/>
                      <a:r>
                        <a:rPr lang="en-IN" sz="700" u="none" strike="noStrike">
                          <a:effectLst/>
                        </a:rPr>
                        <a:t>Actuals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2764" marR="3518" marT="35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u="none" strike="noStrike">
                          <a:effectLst/>
                        </a:rPr>
                        <a:t>12-02-24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3518" marR="3518" marT="35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u="none" strike="noStrike">
                          <a:effectLst/>
                        </a:rPr>
                        <a:t>11-02-24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3518" marR="3518" marT="3518" marB="0" anchor="b"/>
                </a:tc>
                <a:extLst>
                  <a:ext uri="{0D108BD9-81ED-4DB2-BD59-A6C34878D82A}">
                    <a16:rowId xmlns:a16="http://schemas.microsoft.com/office/drawing/2014/main" val="364562034"/>
                  </a:ext>
                </a:extLst>
              </a:tr>
              <a:tr h="189777">
                <a:tc>
                  <a:txBody>
                    <a:bodyPr/>
                    <a:lstStyle/>
                    <a:p>
                      <a:pPr algn="l" fontAlgn="b"/>
                      <a:r>
                        <a:rPr lang="en-IN" sz="700" u="none" strike="noStrike">
                          <a:effectLst/>
                        </a:rPr>
                        <a:t>communication provider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2764" marR="3518" marT="35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u="none" strike="noStrike">
                          <a:effectLst/>
                        </a:rPr>
                        <a:t>12-02-24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3518" marR="3518" marT="35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u="none" strike="noStrike">
                          <a:effectLst/>
                        </a:rPr>
                        <a:t>11-02-24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3518" marR="3518" marT="3518" marB="0" anchor="b"/>
                </a:tc>
                <a:extLst>
                  <a:ext uri="{0D108BD9-81ED-4DB2-BD59-A6C34878D82A}">
                    <a16:rowId xmlns:a16="http://schemas.microsoft.com/office/drawing/2014/main" val="4248673091"/>
                  </a:ext>
                </a:extLst>
              </a:tr>
              <a:tr h="189777">
                <a:tc>
                  <a:txBody>
                    <a:bodyPr/>
                    <a:lstStyle/>
                    <a:p>
                      <a:pPr algn="l" fontAlgn="b"/>
                      <a:r>
                        <a:rPr lang="en-IN" sz="700" u="none" strike="noStrike">
                          <a:effectLst/>
                        </a:rPr>
                        <a:t>Actuals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2764" marR="3518" marT="35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u="none" strike="noStrike">
                          <a:effectLst/>
                        </a:rPr>
                        <a:t>12-02-24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3518" marR="3518" marT="35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u="none" strike="noStrike">
                          <a:effectLst/>
                        </a:rPr>
                        <a:t>11-02-24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3518" marR="3518" marT="3518" marB="0" anchor="b"/>
                </a:tc>
                <a:extLst>
                  <a:ext uri="{0D108BD9-81ED-4DB2-BD59-A6C34878D82A}">
                    <a16:rowId xmlns:a16="http://schemas.microsoft.com/office/drawing/2014/main" val="4006488889"/>
                  </a:ext>
                </a:extLst>
              </a:tr>
              <a:tr h="364903">
                <a:tc>
                  <a:txBody>
                    <a:bodyPr/>
                    <a:lstStyle/>
                    <a:p>
                      <a:pPr algn="l" fontAlgn="b"/>
                      <a:r>
                        <a:rPr lang="en-IN" sz="700" u="none" strike="noStrike">
                          <a:effectLst/>
                        </a:rPr>
                        <a:t>communication template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2764" marR="3518" marT="35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u="none" strike="noStrike">
                          <a:effectLst/>
                        </a:rPr>
                        <a:t>13-02-24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3518" marR="3518" marT="35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u="none" strike="noStrike">
                          <a:effectLst/>
                        </a:rPr>
                        <a:t>12-02-24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3518" marR="3518" marT="3518" marB="0" anchor="b"/>
                </a:tc>
                <a:extLst>
                  <a:ext uri="{0D108BD9-81ED-4DB2-BD59-A6C34878D82A}">
                    <a16:rowId xmlns:a16="http://schemas.microsoft.com/office/drawing/2014/main" val="3516450559"/>
                  </a:ext>
                </a:extLst>
              </a:tr>
              <a:tr h="189777">
                <a:tc>
                  <a:txBody>
                    <a:bodyPr/>
                    <a:lstStyle/>
                    <a:p>
                      <a:pPr algn="l" fontAlgn="b"/>
                      <a:r>
                        <a:rPr lang="en-IN" sz="700" u="none" strike="noStrike">
                          <a:effectLst/>
                        </a:rPr>
                        <a:t>Actuals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2764" marR="3518" marT="35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u="none" strike="noStrike">
                          <a:effectLst/>
                        </a:rPr>
                        <a:t>13-02-24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3518" marR="3518" marT="35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u="none" strike="noStrike">
                          <a:effectLst/>
                        </a:rPr>
                        <a:t>12-02-24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3518" marR="3518" marT="3518" marB="0" anchor="b"/>
                </a:tc>
                <a:extLst>
                  <a:ext uri="{0D108BD9-81ED-4DB2-BD59-A6C34878D82A}">
                    <a16:rowId xmlns:a16="http://schemas.microsoft.com/office/drawing/2014/main" val="1268615892"/>
                  </a:ext>
                </a:extLst>
              </a:tr>
              <a:tr h="189777">
                <a:tc>
                  <a:txBody>
                    <a:bodyPr/>
                    <a:lstStyle/>
                    <a:p>
                      <a:pPr algn="l" fontAlgn="b"/>
                      <a:r>
                        <a:rPr lang="en-IN" sz="700" u="none" strike="noStrike">
                          <a:effectLst/>
                        </a:rPr>
                        <a:t>node to node relation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2764" marR="3518" marT="35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u="none" strike="noStrike">
                          <a:effectLst/>
                        </a:rPr>
                        <a:t>13-02-24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3518" marR="3518" marT="35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u="none" strike="noStrike">
                          <a:effectLst/>
                        </a:rPr>
                        <a:t>12-02-24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3518" marR="3518" marT="3518" marB="0" anchor="b"/>
                </a:tc>
                <a:extLst>
                  <a:ext uri="{0D108BD9-81ED-4DB2-BD59-A6C34878D82A}">
                    <a16:rowId xmlns:a16="http://schemas.microsoft.com/office/drawing/2014/main" val="2925222635"/>
                  </a:ext>
                </a:extLst>
              </a:tr>
              <a:tr h="189777">
                <a:tc>
                  <a:txBody>
                    <a:bodyPr/>
                    <a:lstStyle/>
                    <a:p>
                      <a:pPr algn="l" fontAlgn="b"/>
                      <a:r>
                        <a:rPr lang="en-IN" sz="700" u="none" strike="noStrike">
                          <a:effectLst/>
                        </a:rPr>
                        <a:t>Actuals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2764" marR="3518" marT="35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u="none" strike="noStrike">
                          <a:effectLst/>
                        </a:rPr>
                        <a:t>13-02-24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3518" marR="3518" marT="35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u="none" strike="noStrike">
                          <a:effectLst/>
                        </a:rPr>
                        <a:t>12-02-24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3518" marR="3518" marT="3518" marB="0" anchor="b"/>
                </a:tc>
                <a:extLst>
                  <a:ext uri="{0D108BD9-81ED-4DB2-BD59-A6C34878D82A}">
                    <a16:rowId xmlns:a16="http://schemas.microsoft.com/office/drawing/2014/main" val="2980039503"/>
                  </a:ext>
                </a:extLst>
              </a:tr>
              <a:tr h="189777">
                <a:tc>
                  <a:txBody>
                    <a:bodyPr/>
                    <a:lstStyle/>
                    <a:p>
                      <a:pPr algn="l" fontAlgn="b"/>
                      <a:r>
                        <a:rPr lang="en-IN" sz="700" u="none" strike="noStrike">
                          <a:effectLst/>
                        </a:rPr>
                        <a:t>stock transfer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2764" marR="3518" marT="35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u="none" strike="noStrike">
                          <a:effectLst/>
                        </a:rPr>
                        <a:t>15-02-24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3518" marR="3518" marT="35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u="none" strike="noStrike">
                          <a:effectLst/>
                        </a:rPr>
                        <a:t>13-02-24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3518" marR="3518" marT="3518" marB="0" anchor="b"/>
                </a:tc>
                <a:extLst>
                  <a:ext uri="{0D108BD9-81ED-4DB2-BD59-A6C34878D82A}">
                    <a16:rowId xmlns:a16="http://schemas.microsoft.com/office/drawing/2014/main" val="4244561104"/>
                  </a:ext>
                </a:extLst>
              </a:tr>
              <a:tr h="189777">
                <a:tc>
                  <a:txBody>
                    <a:bodyPr/>
                    <a:lstStyle/>
                    <a:p>
                      <a:pPr algn="l" fontAlgn="b"/>
                      <a:r>
                        <a:rPr lang="en-IN" sz="700" u="none" strike="noStrike">
                          <a:effectLst/>
                        </a:rPr>
                        <a:t>Actuals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2764" marR="3518" marT="35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u="none" strike="noStrike">
                          <a:effectLst/>
                        </a:rPr>
                        <a:t>15-02-24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3518" marR="3518" marT="35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u="none" strike="noStrike">
                          <a:effectLst/>
                        </a:rPr>
                        <a:t>13-02-24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3518" marR="3518" marT="3518" marB="0" anchor="b"/>
                </a:tc>
                <a:extLst>
                  <a:ext uri="{0D108BD9-81ED-4DB2-BD59-A6C34878D82A}">
                    <a16:rowId xmlns:a16="http://schemas.microsoft.com/office/drawing/2014/main" val="4197127217"/>
                  </a:ext>
                </a:extLst>
              </a:tr>
              <a:tr h="189777">
                <a:tc>
                  <a:txBody>
                    <a:bodyPr/>
                    <a:lstStyle/>
                    <a:p>
                      <a:pPr algn="l" fontAlgn="b"/>
                      <a:r>
                        <a:rPr lang="en-IN" sz="700" u="none" strike="noStrike">
                          <a:effectLst/>
                        </a:rPr>
                        <a:t>digital receipt setup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2764" marR="3518" marT="35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u="none" strike="noStrike">
                          <a:effectLst/>
                        </a:rPr>
                        <a:t>16-02-24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3518" marR="3518" marT="35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u="none" strike="noStrike">
                          <a:effectLst/>
                        </a:rPr>
                        <a:t>14-02-24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3518" marR="3518" marT="3518" marB="0" anchor="b"/>
                </a:tc>
                <a:extLst>
                  <a:ext uri="{0D108BD9-81ED-4DB2-BD59-A6C34878D82A}">
                    <a16:rowId xmlns:a16="http://schemas.microsoft.com/office/drawing/2014/main" val="1711311650"/>
                  </a:ext>
                </a:extLst>
              </a:tr>
              <a:tr h="189777">
                <a:tc>
                  <a:txBody>
                    <a:bodyPr/>
                    <a:lstStyle/>
                    <a:p>
                      <a:pPr algn="l" fontAlgn="b"/>
                      <a:r>
                        <a:rPr lang="en-IN" sz="700" u="none" strike="noStrike">
                          <a:effectLst/>
                        </a:rPr>
                        <a:t>Actuals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2764" marR="3518" marT="35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u="none" strike="noStrike">
                          <a:effectLst/>
                        </a:rPr>
                        <a:t>16-02-24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3518" marR="3518" marT="35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u="none" strike="noStrike">
                          <a:effectLst/>
                        </a:rPr>
                        <a:t>14-02-24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3518" marR="3518" marT="3518" marB="0" anchor="b"/>
                </a:tc>
                <a:extLst>
                  <a:ext uri="{0D108BD9-81ED-4DB2-BD59-A6C34878D82A}">
                    <a16:rowId xmlns:a16="http://schemas.microsoft.com/office/drawing/2014/main" val="3816217871"/>
                  </a:ext>
                </a:extLst>
              </a:tr>
              <a:tr h="189777">
                <a:tc>
                  <a:txBody>
                    <a:bodyPr/>
                    <a:lstStyle/>
                    <a:p>
                      <a:pPr algn="l" fontAlgn="b"/>
                      <a:r>
                        <a:rPr lang="en-IN" sz="700" u="none" strike="noStrike">
                          <a:effectLst/>
                        </a:rPr>
                        <a:t>upload download history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2764" marR="3518" marT="35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u="none" strike="noStrike">
                          <a:effectLst/>
                        </a:rPr>
                        <a:t>16-02-24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3518" marR="3518" marT="35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u="none" strike="noStrike">
                          <a:effectLst/>
                        </a:rPr>
                        <a:t>14-02-24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3518" marR="3518" marT="3518" marB="0" anchor="b"/>
                </a:tc>
                <a:extLst>
                  <a:ext uri="{0D108BD9-81ED-4DB2-BD59-A6C34878D82A}">
                    <a16:rowId xmlns:a16="http://schemas.microsoft.com/office/drawing/2014/main" val="757913837"/>
                  </a:ext>
                </a:extLst>
              </a:tr>
              <a:tr h="189777">
                <a:tc>
                  <a:txBody>
                    <a:bodyPr/>
                    <a:lstStyle/>
                    <a:p>
                      <a:pPr algn="l" fontAlgn="b"/>
                      <a:r>
                        <a:rPr lang="en-IN" sz="700" u="none" strike="noStrike">
                          <a:effectLst/>
                        </a:rPr>
                        <a:t>Actuals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2764" marR="3518" marT="35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u="none" strike="noStrike">
                          <a:effectLst/>
                        </a:rPr>
                        <a:t>16-02-24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3518" marR="3518" marT="35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u="none" strike="noStrike" dirty="0">
                          <a:effectLst/>
                        </a:rPr>
                        <a:t>14-02-24</a:t>
                      </a:r>
                      <a:endParaRPr lang="en-IN" sz="7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3518" marR="3518" marT="3518" marB="0" anchor="b"/>
                </a:tc>
                <a:extLst>
                  <a:ext uri="{0D108BD9-81ED-4DB2-BD59-A6C34878D82A}">
                    <a16:rowId xmlns:a16="http://schemas.microsoft.com/office/drawing/2014/main" val="4139562256"/>
                  </a:ext>
                </a:extLst>
              </a:tr>
            </a:tbl>
          </a:graphicData>
        </a:graphic>
      </p:graphicFrame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DA828D5D-A748-97A6-77EB-213DD174E53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02609088"/>
              </p:ext>
            </p:extLst>
          </p:nvPr>
        </p:nvGraphicFramePr>
        <p:xfrm>
          <a:off x="12655551" y="2500405"/>
          <a:ext cx="5486400" cy="75262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3007B9FD-D8C2-28A5-B464-6A0C6D6530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3218" y="5313073"/>
            <a:ext cx="7741617" cy="471356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362962" y="985155"/>
            <a:ext cx="11216388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dirty="0"/>
              <a:t>Understanding Agile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362962" y="2101850"/>
            <a:ext cx="8549388" cy="2276904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12700" marR="850900">
              <a:lnSpc>
                <a:spcPts val="3520"/>
              </a:lnSpc>
              <a:spcBef>
                <a:spcPts val="254"/>
              </a:spcBef>
              <a:tabLst>
                <a:tab pos="2569210" algn="l"/>
              </a:tabLst>
            </a:pPr>
            <a:r>
              <a:rPr sz="2950" dirty="0">
                <a:latin typeface="Tahoma"/>
                <a:cs typeface="Tahoma"/>
              </a:rPr>
              <a:t>Agile is a</a:t>
            </a:r>
            <a:r>
              <a:rPr lang="en-IN" sz="2950" dirty="0">
                <a:latin typeface="Tahoma"/>
                <a:cs typeface="Tahoma"/>
              </a:rPr>
              <a:t> flexible</a:t>
            </a:r>
            <a:r>
              <a:rPr sz="2950" dirty="0">
                <a:latin typeface="Tahoma"/>
                <a:cs typeface="Tahoma"/>
              </a:rPr>
              <a:t>, </a:t>
            </a:r>
            <a:r>
              <a:rPr sz="2950" b="1" dirty="0">
                <a:latin typeface="Tahoma"/>
                <a:cs typeface="Tahoma"/>
              </a:rPr>
              <a:t>iterative</a:t>
            </a:r>
            <a:r>
              <a:rPr sz="2950" dirty="0">
                <a:latin typeface="Tahoma"/>
                <a:cs typeface="Tahoma"/>
              </a:rPr>
              <a:t> approach to software development that emphasizes</a:t>
            </a:r>
            <a:r>
              <a:rPr lang="en-IN" sz="2950" dirty="0">
                <a:latin typeface="Tahoma"/>
                <a:cs typeface="Tahoma"/>
              </a:rPr>
              <a:t> </a:t>
            </a:r>
            <a:r>
              <a:rPr lang="en-IN" sz="2950" b="1" dirty="0">
                <a:latin typeface="Tahoma"/>
                <a:cs typeface="Tahoma"/>
              </a:rPr>
              <a:t>adaptability</a:t>
            </a:r>
            <a:r>
              <a:rPr lang="en-IN" sz="2950" dirty="0">
                <a:latin typeface="Tahoma"/>
                <a:cs typeface="Tahoma"/>
              </a:rPr>
              <a:t> </a:t>
            </a:r>
            <a:r>
              <a:rPr sz="2950" dirty="0">
                <a:latin typeface="Tahoma"/>
                <a:cs typeface="Tahoma"/>
              </a:rPr>
              <a:t>and customer collaboration. It enables teams to respond to changes quickly</a:t>
            </a:r>
            <a:r>
              <a:rPr lang="en-IN" sz="2950" dirty="0">
                <a:latin typeface="Tahoma"/>
                <a:cs typeface="Tahoma"/>
              </a:rPr>
              <a:t> </a:t>
            </a:r>
            <a:r>
              <a:rPr sz="2950" dirty="0">
                <a:latin typeface="Tahoma"/>
                <a:cs typeface="Tahoma"/>
              </a:rPr>
              <a:t>and deliver high-quality products efficiently.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DBA309A-B2B2-741F-19B8-E0B10FDE58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2350" y="1921309"/>
            <a:ext cx="8305800" cy="8318462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CBD1A8-8DDC-BFE2-A0E9-B0B63E350D0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612619">
              <a:defRPr/>
            </a:pPr>
            <a:fld id="{B1D216B8-C507-4535-935D-65E66B50FFF4}" type="slidenum">
              <a:rPr lang="en-US">
                <a:solidFill>
                  <a:srgbClr val="000000">
                    <a:lumMod val="65000"/>
                    <a:lumOff val="35000"/>
                  </a:srgbClr>
                </a:solidFill>
              </a:rPr>
              <a:pPr defTabSz="612619">
                <a:defRPr/>
              </a:pPr>
              <a:t>30</a:t>
            </a:fld>
            <a:endParaRPr lang="en-US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60C950-8154-51E5-B71A-61E3A934D60B}"/>
              </a:ext>
            </a:extLst>
          </p:cNvPr>
          <p:cNvSpPr/>
          <p:nvPr/>
        </p:nvSpPr>
        <p:spPr>
          <a:xfrm>
            <a:off x="758824" y="2439885"/>
            <a:ext cx="16783057" cy="2370353"/>
          </a:xfrm>
          <a:custGeom>
            <a:avLst/>
            <a:gdLst>
              <a:gd name="connsiteX0" fmla="*/ 0 w 22615523"/>
              <a:gd name="connsiteY0" fmla="*/ 0 h 3194100"/>
              <a:gd name="connsiteX1" fmla="*/ 22615523 w 22615523"/>
              <a:gd name="connsiteY1" fmla="*/ 0 h 3194100"/>
              <a:gd name="connsiteX2" fmla="*/ 22615523 w 22615523"/>
              <a:gd name="connsiteY2" fmla="*/ 3194100 h 3194100"/>
              <a:gd name="connsiteX3" fmla="*/ 0 w 22615523"/>
              <a:gd name="connsiteY3" fmla="*/ 3194100 h 3194100"/>
              <a:gd name="connsiteX4" fmla="*/ 0 w 22615523"/>
              <a:gd name="connsiteY4" fmla="*/ 0 h 3194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15523" h="3194100">
                <a:moveTo>
                  <a:pt x="0" y="0"/>
                </a:moveTo>
                <a:lnTo>
                  <a:pt x="22615523" y="0"/>
                </a:lnTo>
                <a:lnTo>
                  <a:pt x="22615523" y="3194100"/>
                </a:lnTo>
                <a:lnTo>
                  <a:pt x="0" y="3194100"/>
                </a:lnTo>
                <a:lnTo>
                  <a:pt x="0" y="0"/>
                </a:lnTo>
                <a:close/>
              </a:path>
            </a:pathLst>
          </a:custGeom>
          <a:ln>
            <a:solidFill>
              <a:srgbClr val="00627D"/>
            </a:solidFill>
          </a:ln>
        </p:spPr>
        <p:style>
          <a:lnRef idx="2">
            <a:schemeClr val="accent3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302552" tIns="602804" rIns="1302552" bIns="147779" numCol="1" spcCol="1270" anchor="t" anchorCtr="0">
            <a:noAutofit/>
          </a:bodyPr>
          <a:lstStyle/>
          <a:p>
            <a:pPr marL="210968" lvl="1" indent="-210968" defTabSz="923642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lr>
                <a:srgbClr val="FDAB00"/>
              </a:buClr>
              <a:buSzPct val="150000"/>
              <a:buChar char="•"/>
            </a:pPr>
            <a:r>
              <a:rPr lang="en-US" sz="2001" dirty="0">
                <a:latin typeface="☞Gilroy-Medium" panose="00000600000000000000" pitchFamily="2" charset="0"/>
              </a:rPr>
              <a:t>Support from Kiran, Priya, Mansi, </a:t>
            </a:r>
            <a:r>
              <a:rPr lang="en-US" sz="2001" dirty="0" err="1">
                <a:latin typeface="☞Gilroy-Medium" panose="00000600000000000000" pitchFamily="2" charset="0"/>
              </a:rPr>
              <a:t>Nishita</a:t>
            </a:r>
            <a:r>
              <a:rPr lang="en-US" sz="2001" dirty="0">
                <a:latin typeface="☞Gilroy-Medium" panose="00000600000000000000" pitchFamily="2" charset="0"/>
              </a:rPr>
              <a:t> and Shashi</a:t>
            </a:r>
          </a:p>
          <a:p>
            <a:pPr marL="210968" lvl="1" indent="-210968" defTabSz="923642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lr>
                <a:srgbClr val="FDAB00"/>
              </a:buClr>
              <a:buSzPct val="150000"/>
              <a:buChar char="•"/>
            </a:pPr>
            <a:r>
              <a:rPr lang="en-US" sz="2001" dirty="0">
                <a:latin typeface="☞Gilroy-Medium" panose="00000600000000000000" pitchFamily="2" charset="0"/>
              </a:rPr>
              <a:t>WhatsApp communication</a:t>
            </a:r>
            <a:endParaRPr lang="en-US" sz="3603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E62B379C-F6C6-39AA-888B-90DEF291DC9E}"/>
              </a:ext>
            </a:extLst>
          </p:cNvPr>
          <p:cNvSpPr/>
          <p:nvPr/>
        </p:nvSpPr>
        <p:spPr>
          <a:xfrm>
            <a:off x="1597973" y="2012701"/>
            <a:ext cx="11748141" cy="854369"/>
          </a:xfrm>
          <a:custGeom>
            <a:avLst/>
            <a:gdLst>
              <a:gd name="connsiteX0" fmla="*/ 0 w 15830866"/>
              <a:gd name="connsiteY0" fmla="*/ 191884 h 1151280"/>
              <a:gd name="connsiteX1" fmla="*/ 191884 w 15830866"/>
              <a:gd name="connsiteY1" fmla="*/ 0 h 1151280"/>
              <a:gd name="connsiteX2" fmla="*/ 15638982 w 15830866"/>
              <a:gd name="connsiteY2" fmla="*/ 0 h 1151280"/>
              <a:gd name="connsiteX3" fmla="*/ 15830866 w 15830866"/>
              <a:gd name="connsiteY3" fmla="*/ 191884 h 1151280"/>
              <a:gd name="connsiteX4" fmla="*/ 15830866 w 15830866"/>
              <a:gd name="connsiteY4" fmla="*/ 959396 h 1151280"/>
              <a:gd name="connsiteX5" fmla="*/ 15638982 w 15830866"/>
              <a:gd name="connsiteY5" fmla="*/ 1151280 h 1151280"/>
              <a:gd name="connsiteX6" fmla="*/ 191884 w 15830866"/>
              <a:gd name="connsiteY6" fmla="*/ 1151280 h 1151280"/>
              <a:gd name="connsiteX7" fmla="*/ 0 w 15830866"/>
              <a:gd name="connsiteY7" fmla="*/ 959396 h 1151280"/>
              <a:gd name="connsiteX8" fmla="*/ 0 w 15830866"/>
              <a:gd name="connsiteY8" fmla="*/ 191884 h 1151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830866" h="1151280">
                <a:moveTo>
                  <a:pt x="0" y="191884"/>
                </a:moveTo>
                <a:cubicBezTo>
                  <a:pt x="0" y="85909"/>
                  <a:pt x="85909" y="0"/>
                  <a:pt x="191884" y="0"/>
                </a:cubicBezTo>
                <a:lnTo>
                  <a:pt x="15638982" y="0"/>
                </a:lnTo>
                <a:cubicBezTo>
                  <a:pt x="15744957" y="0"/>
                  <a:pt x="15830866" y="85909"/>
                  <a:pt x="15830866" y="191884"/>
                </a:cubicBezTo>
                <a:lnTo>
                  <a:pt x="15830866" y="959396"/>
                </a:lnTo>
                <a:cubicBezTo>
                  <a:pt x="15830866" y="1065371"/>
                  <a:pt x="15744957" y="1151280"/>
                  <a:pt x="15638982" y="1151280"/>
                </a:cubicBezTo>
                <a:lnTo>
                  <a:pt x="191884" y="1151280"/>
                </a:lnTo>
                <a:cubicBezTo>
                  <a:pt x="85909" y="1151280"/>
                  <a:pt x="0" y="1065371"/>
                  <a:pt x="0" y="959396"/>
                </a:cubicBezTo>
                <a:lnTo>
                  <a:pt x="0" y="191884"/>
                </a:lnTo>
                <a:close/>
              </a:path>
            </a:pathLst>
          </a:custGeom>
          <a:solidFill>
            <a:srgbClr val="00627D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85759" tIns="41707" rIns="485759" bIns="41707" numCol="1" spcCol="1270" anchor="ctr" anchorCtr="0">
            <a:noAutofit/>
          </a:bodyPr>
          <a:lstStyle/>
          <a:p>
            <a:pPr defTabSz="1187539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672">
                <a:latin typeface="☞Gilroy-Medium" panose="00000600000000000000" pitchFamily="2" charset="0"/>
              </a:rPr>
              <a:t>Things that worked well 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C9EA9D6-16DC-3F3D-4BA0-57039FBA69EF}"/>
              </a:ext>
            </a:extLst>
          </p:cNvPr>
          <p:cNvSpPr/>
          <p:nvPr/>
        </p:nvSpPr>
        <p:spPr>
          <a:xfrm>
            <a:off x="758824" y="5393709"/>
            <a:ext cx="16783057" cy="2188018"/>
          </a:xfrm>
          <a:custGeom>
            <a:avLst/>
            <a:gdLst>
              <a:gd name="connsiteX0" fmla="*/ 0 w 22615523"/>
              <a:gd name="connsiteY0" fmla="*/ 0 h 2948400"/>
              <a:gd name="connsiteX1" fmla="*/ 22615523 w 22615523"/>
              <a:gd name="connsiteY1" fmla="*/ 0 h 2948400"/>
              <a:gd name="connsiteX2" fmla="*/ 22615523 w 22615523"/>
              <a:gd name="connsiteY2" fmla="*/ 2948400 h 2948400"/>
              <a:gd name="connsiteX3" fmla="*/ 0 w 22615523"/>
              <a:gd name="connsiteY3" fmla="*/ 2948400 h 2948400"/>
              <a:gd name="connsiteX4" fmla="*/ 0 w 22615523"/>
              <a:gd name="connsiteY4" fmla="*/ 0 h 294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15523" h="2948400">
                <a:moveTo>
                  <a:pt x="0" y="0"/>
                </a:moveTo>
                <a:lnTo>
                  <a:pt x="22615523" y="0"/>
                </a:lnTo>
                <a:lnTo>
                  <a:pt x="22615523" y="2948400"/>
                </a:lnTo>
                <a:lnTo>
                  <a:pt x="0" y="2948400"/>
                </a:lnTo>
                <a:lnTo>
                  <a:pt x="0" y="0"/>
                </a:lnTo>
                <a:close/>
              </a:path>
            </a:pathLst>
          </a:custGeom>
          <a:ln>
            <a:solidFill>
              <a:srgbClr val="24A7DF"/>
            </a:solidFill>
          </a:ln>
        </p:spPr>
        <p:style>
          <a:lnRef idx="2">
            <a:schemeClr val="accent3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302552" tIns="602804" rIns="1302552" bIns="147779" numCol="1" spcCol="1270" anchor="t" anchorCtr="0">
            <a:noAutofit/>
          </a:bodyPr>
          <a:lstStyle/>
          <a:p>
            <a:pPr marL="210968" lvl="1" indent="-210968" defTabSz="923642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lr>
                <a:srgbClr val="FDAB00"/>
              </a:buClr>
              <a:buSzPct val="150000"/>
              <a:buChar char="•"/>
            </a:pPr>
            <a:endParaRPr lang="en-US" sz="2001" dirty="0">
              <a:latin typeface="☞Gilroy-Medium" panose="00000600000000000000" pitchFamily="2" charset="0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4E677FA-574F-D61C-80FC-83BD0E7313E2}"/>
              </a:ext>
            </a:extLst>
          </p:cNvPr>
          <p:cNvSpPr/>
          <p:nvPr/>
        </p:nvSpPr>
        <p:spPr>
          <a:xfrm>
            <a:off x="1597973" y="4966525"/>
            <a:ext cx="11748141" cy="854369"/>
          </a:xfrm>
          <a:custGeom>
            <a:avLst/>
            <a:gdLst>
              <a:gd name="connsiteX0" fmla="*/ 0 w 15830866"/>
              <a:gd name="connsiteY0" fmla="*/ 191884 h 1151280"/>
              <a:gd name="connsiteX1" fmla="*/ 191884 w 15830866"/>
              <a:gd name="connsiteY1" fmla="*/ 0 h 1151280"/>
              <a:gd name="connsiteX2" fmla="*/ 15638982 w 15830866"/>
              <a:gd name="connsiteY2" fmla="*/ 0 h 1151280"/>
              <a:gd name="connsiteX3" fmla="*/ 15830866 w 15830866"/>
              <a:gd name="connsiteY3" fmla="*/ 191884 h 1151280"/>
              <a:gd name="connsiteX4" fmla="*/ 15830866 w 15830866"/>
              <a:gd name="connsiteY4" fmla="*/ 959396 h 1151280"/>
              <a:gd name="connsiteX5" fmla="*/ 15638982 w 15830866"/>
              <a:gd name="connsiteY5" fmla="*/ 1151280 h 1151280"/>
              <a:gd name="connsiteX6" fmla="*/ 191884 w 15830866"/>
              <a:gd name="connsiteY6" fmla="*/ 1151280 h 1151280"/>
              <a:gd name="connsiteX7" fmla="*/ 0 w 15830866"/>
              <a:gd name="connsiteY7" fmla="*/ 959396 h 1151280"/>
              <a:gd name="connsiteX8" fmla="*/ 0 w 15830866"/>
              <a:gd name="connsiteY8" fmla="*/ 191884 h 1151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830866" h="1151280">
                <a:moveTo>
                  <a:pt x="0" y="191884"/>
                </a:moveTo>
                <a:cubicBezTo>
                  <a:pt x="0" y="85909"/>
                  <a:pt x="85909" y="0"/>
                  <a:pt x="191884" y="0"/>
                </a:cubicBezTo>
                <a:lnTo>
                  <a:pt x="15638982" y="0"/>
                </a:lnTo>
                <a:cubicBezTo>
                  <a:pt x="15744957" y="0"/>
                  <a:pt x="15830866" y="85909"/>
                  <a:pt x="15830866" y="191884"/>
                </a:cubicBezTo>
                <a:lnTo>
                  <a:pt x="15830866" y="959396"/>
                </a:lnTo>
                <a:cubicBezTo>
                  <a:pt x="15830866" y="1065371"/>
                  <a:pt x="15744957" y="1151280"/>
                  <a:pt x="15638982" y="1151280"/>
                </a:cubicBezTo>
                <a:lnTo>
                  <a:pt x="191884" y="1151280"/>
                </a:lnTo>
                <a:cubicBezTo>
                  <a:pt x="85909" y="1151280"/>
                  <a:pt x="0" y="1065371"/>
                  <a:pt x="0" y="959396"/>
                </a:cubicBezTo>
                <a:lnTo>
                  <a:pt x="0" y="191884"/>
                </a:lnTo>
                <a:close/>
              </a:path>
            </a:pathLst>
          </a:custGeom>
          <a:solidFill>
            <a:srgbClr val="24A7DF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-1524910"/>
              <a:satOff val="13045"/>
              <a:lumOff val="5980"/>
              <a:alphaOff val="0"/>
            </a:schemeClr>
          </a:fillRef>
          <a:effectRef idx="0">
            <a:schemeClr val="accent3">
              <a:hueOff val="-1524910"/>
              <a:satOff val="13045"/>
              <a:lumOff val="598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85759" tIns="41707" rIns="485759" bIns="41707" numCol="1" spcCol="1270" anchor="ctr" anchorCtr="0">
            <a:noAutofit/>
          </a:bodyPr>
          <a:lstStyle/>
          <a:p>
            <a:pPr defTabSz="1187539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672">
                <a:latin typeface="☞Gilroy-Medium" panose="00000600000000000000" pitchFamily="2" charset="0"/>
              </a:rPr>
              <a:t>Things that we collectively need to improve 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04E1897-6053-0F15-9F48-E79B1E5031E4}"/>
              </a:ext>
            </a:extLst>
          </p:cNvPr>
          <p:cNvSpPr/>
          <p:nvPr/>
        </p:nvSpPr>
        <p:spPr>
          <a:xfrm>
            <a:off x="754525" y="8176359"/>
            <a:ext cx="16783057" cy="1745197"/>
          </a:xfrm>
          <a:custGeom>
            <a:avLst/>
            <a:gdLst>
              <a:gd name="connsiteX0" fmla="*/ 0 w 22615523"/>
              <a:gd name="connsiteY0" fmla="*/ 0 h 1658475"/>
              <a:gd name="connsiteX1" fmla="*/ 22615523 w 22615523"/>
              <a:gd name="connsiteY1" fmla="*/ 0 h 1658475"/>
              <a:gd name="connsiteX2" fmla="*/ 22615523 w 22615523"/>
              <a:gd name="connsiteY2" fmla="*/ 1658475 h 1658475"/>
              <a:gd name="connsiteX3" fmla="*/ 0 w 22615523"/>
              <a:gd name="connsiteY3" fmla="*/ 1658475 h 1658475"/>
              <a:gd name="connsiteX4" fmla="*/ 0 w 22615523"/>
              <a:gd name="connsiteY4" fmla="*/ 0 h 1658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15523" h="1658475">
                <a:moveTo>
                  <a:pt x="0" y="0"/>
                </a:moveTo>
                <a:lnTo>
                  <a:pt x="22615523" y="0"/>
                </a:lnTo>
                <a:lnTo>
                  <a:pt x="22615523" y="1658475"/>
                </a:lnTo>
                <a:lnTo>
                  <a:pt x="0" y="1658475"/>
                </a:lnTo>
                <a:lnTo>
                  <a:pt x="0" y="0"/>
                </a:lnTo>
                <a:close/>
              </a:path>
            </a:pathLst>
          </a:custGeom>
          <a:ln>
            <a:solidFill>
              <a:srgbClr val="F4C204"/>
            </a:solidFill>
          </a:ln>
        </p:spPr>
        <p:style>
          <a:lnRef idx="2">
            <a:schemeClr val="accent3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302552" tIns="602804" rIns="1302552" bIns="147779" numCol="1" spcCol="1270" anchor="t" anchorCtr="0">
            <a:noAutofit/>
          </a:bodyPr>
          <a:lstStyle/>
          <a:p>
            <a:pPr marL="210968" lvl="1" indent="-210968" defTabSz="923642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lr>
                <a:srgbClr val="FDAB00"/>
              </a:buClr>
              <a:buSzPct val="150000"/>
              <a:buChar char="•"/>
            </a:pPr>
            <a:r>
              <a:rPr lang="en-IN" sz="2001" dirty="0">
                <a:latin typeface="☞Gilroy-Medium" panose="00000600000000000000" pitchFamily="2" charset="0"/>
              </a:rPr>
              <a:t>Finalization of IMPL environment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5D4FC4E-5F68-CD48-EC79-1F53FC92A5D9}"/>
              </a:ext>
            </a:extLst>
          </p:cNvPr>
          <p:cNvSpPr/>
          <p:nvPr/>
        </p:nvSpPr>
        <p:spPr>
          <a:xfrm>
            <a:off x="1597973" y="7738016"/>
            <a:ext cx="11748141" cy="854369"/>
          </a:xfrm>
          <a:custGeom>
            <a:avLst/>
            <a:gdLst>
              <a:gd name="connsiteX0" fmla="*/ 0 w 15830866"/>
              <a:gd name="connsiteY0" fmla="*/ 191884 h 1151280"/>
              <a:gd name="connsiteX1" fmla="*/ 191884 w 15830866"/>
              <a:gd name="connsiteY1" fmla="*/ 0 h 1151280"/>
              <a:gd name="connsiteX2" fmla="*/ 15638982 w 15830866"/>
              <a:gd name="connsiteY2" fmla="*/ 0 h 1151280"/>
              <a:gd name="connsiteX3" fmla="*/ 15830866 w 15830866"/>
              <a:gd name="connsiteY3" fmla="*/ 191884 h 1151280"/>
              <a:gd name="connsiteX4" fmla="*/ 15830866 w 15830866"/>
              <a:gd name="connsiteY4" fmla="*/ 959396 h 1151280"/>
              <a:gd name="connsiteX5" fmla="*/ 15638982 w 15830866"/>
              <a:gd name="connsiteY5" fmla="*/ 1151280 h 1151280"/>
              <a:gd name="connsiteX6" fmla="*/ 191884 w 15830866"/>
              <a:gd name="connsiteY6" fmla="*/ 1151280 h 1151280"/>
              <a:gd name="connsiteX7" fmla="*/ 0 w 15830866"/>
              <a:gd name="connsiteY7" fmla="*/ 959396 h 1151280"/>
              <a:gd name="connsiteX8" fmla="*/ 0 w 15830866"/>
              <a:gd name="connsiteY8" fmla="*/ 191884 h 1151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830866" h="1151280">
                <a:moveTo>
                  <a:pt x="0" y="191884"/>
                </a:moveTo>
                <a:cubicBezTo>
                  <a:pt x="0" y="85909"/>
                  <a:pt x="85909" y="0"/>
                  <a:pt x="191884" y="0"/>
                </a:cubicBezTo>
                <a:lnTo>
                  <a:pt x="15638982" y="0"/>
                </a:lnTo>
                <a:cubicBezTo>
                  <a:pt x="15744957" y="0"/>
                  <a:pt x="15830866" y="85909"/>
                  <a:pt x="15830866" y="191884"/>
                </a:cubicBezTo>
                <a:lnTo>
                  <a:pt x="15830866" y="959396"/>
                </a:lnTo>
                <a:cubicBezTo>
                  <a:pt x="15830866" y="1065371"/>
                  <a:pt x="15744957" y="1151280"/>
                  <a:pt x="15638982" y="1151280"/>
                </a:cubicBezTo>
                <a:lnTo>
                  <a:pt x="191884" y="1151280"/>
                </a:lnTo>
                <a:cubicBezTo>
                  <a:pt x="85909" y="1151280"/>
                  <a:pt x="0" y="1065371"/>
                  <a:pt x="0" y="959396"/>
                </a:cubicBezTo>
                <a:lnTo>
                  <a:pt x="0" y="191884"/>
                </a:lnTo>
                <a:close/>
              </a:path>
            </a:pathLst>
          </a:custGeom>
          <a:solidFill>
            <a:srgbClr val="F4C204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-3049820"/>
              <a:satOff val="26089"/>
              <a:lumOff val="11960"/>
              <a:alphaOff val="0"/>
            </a:schemeClr>
          </a:fillRef>
          <a:effectRef idx="0">
            <a:schemeClr val="accent3">
              <a:hueOff val="-3049820"/>
              <a:satOff val="26089"/>
              <a:lumOff val="1196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85759" tIns="41707" rIns="485759" bIns="41707" numCol="1" spcCol="1270" anchor="ctr" anchorCtr="0">
            <a:noAutofit/>
          </a:bodyPr>
          <a:lstStyle/>
          <a:p>
            <a:pPr defTabSz="1187539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IN" sz="2672">
                <a:latin typeface="☞Gilroy-Medium" panose="00000600000000000000" pitchFamily="2" charset="0"/>
              </a:rPr>
              <a:t>Points that need immediate action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B3D9AA8-F415-2E16-33DF-7C5D930FDD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hangingPunct="1">
              <a:defRPr/>
            </a:pPr>
            <a:r>
              <a:rPr lang="en-IN" dirty="0"/>
              <a:t>HIGHLIGHTS AND TAKE AWAYS</a:t>
            </a:r>
          </a:p>
        </p:txBody>
      </p:sp>
    </p:spTree>
    <p:extLst>
      <p:ext uri="{BB962C8B-B14F-4D97-AF65-F5344CB8AC3E}">
        <p14:creationId xmlns:p14="http://schemas.microsoft.com/office/powerpoint/2010/main" val="3479071168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object 11"/>
          <p:cNvGrpSpPr/>
          <p:nvPr/>
        </p:nvGrpSpPr>
        <p:grpSpPr>
          <a:xfrm>
            <a:off x="-9359" y="9760438"/>
            <a:ext cx="595630" cy="535940"/>
            <a:chOff x="-9359" y="9760438"/>
            <a:chExt cx="595630" cy="535940"/>
          </a:xfrm>
        </p:grpSpPr>
        <p:sp>
          <p:nvSpPr>
            <p:cNvPr id="12" name="object 12"/>
            <p:cNvSpPr/>
            <p:nvPr/>
          </p:nvSpPr>
          <p:spPr>
            <a:xfrm>
              <a:off x="0" y="9769798"/>
              <a:ext cx="576580" cy="517525"/>
            </a:xfrm>
            <a:custGeom>
              <a:avLst/>
              <a:gdLst/>
              <a:ahLst/>
              <a:cxnLst/>
              <a:rect l="l" t="t" r="r" b="b"/>
              <a:pathLst>
                <a:path w="576580" h="517525">
                  <a:moveTo>
                    <a:pt x="0" y="0"/>
                  </a:moveTo>
                  <a:lnTo>
                    <a:pt x="0" y="517199"/>
                  </a:lnTo>
                  <a:lnTo>
                    <a:pt x="576456" y="517199"/>
                  </a:lnTo>
                  <a:lnTo>
                    <a:pt x="567352" y="463557"/>
                  </a:lnTo>
                  <a:lnTo>
                    <a:pt x="551512" y="404517"/>
                  </a:lnTo>
                  <a:lnTo>
                    <a:pt x="529912" y="346920"/>
                  </a:lnTo>
                  <a:lnTo>
                    <a:pt x="501834" y="292921"/>
                  </a:lnTo>
                  <a:lnTo>
                    <a:pt x="468713" y="241078"/>
                  </a:lnTo>
                  <a:lnTo>
                    <a:pt x="429835" y="193557"/>
                  </a:lnTo>
                  <a:lnTo>
                    <a:pt x="386636" y="150358"/>
                  </a:lnTo>
                  <a:lnTo>
                    <a:pt x="339115" y="111480"/>
                  </a:lnTo>
                  <a:lnTo>
                    <a:pt x="287997" y="78359"/>
                  </a:lnTo>
                  <a:lnTo>
                    <a:pt x="233278" y="50281"/>
                  </a:lnTo>
                  <a:lnTo>
                    <a:pt x="175676" y="28681"/>
                  </a:lnTo>
                  <a:lnTo>
                    <a:pt x="116636" y="12841"/>
                  </a:lnTo>
                  <a:lnTo>
                    <a:pt x="56157" y="27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95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0" y="9769798"/>
              <a:ext cx="576580" cy="517525"/>
            </a:xfrm>
            <a:custGeom>
              <a:avLst/>
              <a:gdLst/>
              <a:ahLst/>
              <a:cxnLst/>
              <a:rect l="l" t="t" r="r" b="b"/>
              <a:pathLst>
                <a:path w="576580" h="517525">
                  <a:moveTo>
                    <a:pt x="0" y="0"/>
                  </a:moveTo>
                  <a:lnTo>
                    <a:pt x="56157" y="2760"/>
                  </a:lnTo>
                  <a:lnTo>
                    <a:pt x="116636" y="12841"/>
                  </a:lnTo>
                  <a:lnTo>
                    <a:pt x="175676" y="28681"/>
                  </a:lnTo>
                  <a:lnTo>
                    <a:pt x="233278" y="50281"/>
                  </a:lnTo>
                  <a:lnTo>
                    <a:pt x="287997" y="78359"/>
                  </a:lnTo>
                  <a:lnTo>
                    <a:pt x="339115" y="111480"/>
                  </a:lnTo>
                  <a:lnTo>
                    <a:pt x="386636" y="150358"/>
                  </a:lnTo>
                  <a:lnTo>
                    <a:pt x="429835" y="193557"/>
                  </a:lnTo>
                  <a:lnTo>
                    <a:pt x="468713" y="241078"/>
                  </a:lnTo>
                  <a:lnTo>
                    <a:pt x="501834" y="292921"/>
                  </a:lnTo>
                  <a:lnTo>
                    <a:pt x="529912" y="346920"/>
                  </a:lnTo>
                  <a:lnTo>
                    <a:pt x="551512" y="404517"/>
                  </a:lnTo>
                  <a:lnTo>
                    <a:pt x="567352" y="463557"/>
                  </a:lnTo>
                  <a:lnTo>
                    <a:pt x="573112" y="493799"/>
                  </a:lnTo>
                  <a:lnTo>
                    <a:pt x="576456" y="517199"/>
                  </a:lnTo>
                </a:path>
              </a:pathLst>
            </a:custGeom>
            <a:ln w="18719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328317" y="742289"/>
            <a:ext cx="671195" cy="669290"/>
            <a:chOff x="328317" y="742289"/>
            <a:chExt cx="671195" cy="669290"/>
          </a:xfrm>
        </p:grpSpPr>
        <p:sp>
          <p:nvSpPr>
            <p:cNvPr id="15" name="object 15"/>
            <p:cNvSpPr/>
            <p:nvPr/>
          </p:nvSpPr>
          <p:spPr>
            <a:xfrm>
              <a:off x="337676" y="751675"/>
              <a:ext cx="652780" cy="650240"/>
            </a:xfrm>
            <a:custGeom>
              <a:avLst/>
              <a:gdLst/>
              <a:ahLst/>
              <a:cxnLst/>
              <a:rect l="l" t="t" r="r" b="b"/>
              <a:pathLst>
                <a:path w="652780" h="650240">
                  <a:moveTo>
                    <a:pt x="326101" y="0"/>
                  </a:moveTo>
                  <a:lnTo>
                    <a:pt x="322189" y="44056"/>
                  </a:lnTo>
                  <a:lnTo>
                    <a:pt x="310940" y="87383"/>
                  </a:lnTo>
                  <a:lnTo>
                    <a:pt x="293084" y="129250"/>
                  </a:lnTo>
                  <a:lnTo>
                    <a:pt x="269352" y="168925"/>
                  </a:lnTo>
                  <a:lnTo>
                    <a:pt x="240472" y="205680"/>
                  </a:lnTo>
                  <a:lnTo>
                    <a:pt x="207176" y="238783"/>
                  </a:lnTo>
                  <a:lnTo>
                    <a:pt x="170193" y="267506"/>
                  </a:lnTo>
                  <a:lnTo>
                    <a:pt x="130254" y="291116"/>
                  </a:lnTo>
                  <a:lnTo>
                    <a:pt x="88089" y="308885"/>
                  </a:lnTo>
                  <a:lnTo>
                    <a:pt x="44427" y="320082"/>
                  </a:lnTo>
                  <a:lnTo>
                    <a:pt x="0" y="323977"/>
                  </a:lnTo>
                  <a:lnTo>
                    <a:pt x="44427" y="327905"/>
                  </a:lnTo>
                  <a:lnTo>
                    <a:pt x="88089" y="339198"/>
                  </a:lnTo>
                  <a:lnTo>
                    <a:pt x="130254" y="357116"/>
                  </a:lnTo>
                  <a:lnTo>
                    <a:pt x="170193" y="380917"/>
                  </a:lnTo>
                  <a:lnTo>
                    <a:pt x="207176" y="409863"/>
                  </a:lnTo>
                  <a:lnTo>
                    <a:pt x="240472" y="443213"/>
                  </a:lnTo>
                  <a:lnTo>
                    <a:pt x="269352" y="480227"/>
                  </a:lnTo>
                  <a:lnTo>
                    <a:pt x="293084" y="520165"/>
                  </a:lnTo>
                  <a:lnTo>
                    <a:pt x="310940" y="562288"/>
                  </a:lnTo>
                  <a:lnTo>
                    <a:pt x="322189" y="605854"/>
                  </a:lnTo>
                  <a:lnTo>
                    <a:pt x="326101" y="650125"/>
                  </a:lnTo>
                  <a:lnTo>
                    <a:pt x="329997" y="605854"/>
                  </a:lnTo>
                  <a:lnTo>
                    <a:pt x="341204" y="562288"/>
                  </a:lnTo>
                  <a:lnTo>
                    <a:pt x="359001" y="520165"/>
                  </a:lnTo>
                  <a:lnTo>
                    <a:pt x="382669" y="480227"/>
                  </a:lnTo>
                  <a:lnTo>
                    <a:pt x="411487" y="443213"/>
                  </a:lnTo>
                  <a:lnTo>
                    <a:pt x="444735" y="409863"/>
                  </a:lnTo>
                  <a:lnTo>
                    <a:pt x="481692" y="380917"/>
                  </a:lnTo>
                  <a:lnTo>
                    <a:pt x="521638" y="357116"/>
                  </a:lnTo>
                  <a:lnTo>
                    <a:pt x="563852" y="339198"/>
                  </a:lnTo>
                  <a:lnTo>
                    <a:pt x="607614" y="327905"/>
                  </a:lnTo>
                  <a:lnTo>
                    <a:pt x="652204" y="323977"/>
                  </a:lnTo>
                  <a:lnTo>
                    <a:pt x="607614" y="320082"/>
                  </a:lnTo>
                  <a:lnTo>
                    <a:pt x="563852" y="308885"/>
                  </a:lnTo>
                  <a:lnTo>
                    <a:pt x="521638" y="291116"/>
                  </a:lnTo>
                  <a:lnTo>
                    <a:pt x="481692" y="267506"/>
                  </a:lnTo>
                  <a:lnTo>
                    <a:pt x="444735" y="238783"/>
                  </a:lnTo>
                  <a:lnTo>
                    <a:pt x="411487" y="205680"/>
                  </a:lnTo>
                  <a:lnTo>
                    <a:pt x="382669" y="168925"/>
                  </a:lnTo>
                  <a:lnTo>
                    <a:pt x="359001" y="129250"/>
                  </a:lnTo>
                  <a:lnTo>
                    <a:pt x="341204" y="87383"/>
                  </a:lnTo>
                  <a:lnTo>
                    <a:pt x="329997" y="44056"/>
                  </a:lnTo>
                  <a:lnTo>
                    <a:pt x="326101" y="0"/>
                  </a:lnTo>
                  <a:close/>
                </a:path>
              </a:pathLst>
            </a:custGeom>
            <a:solidFill>
              <a:srgbClr val="36D6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37676" y="751648"/>
              <a:ext cx="652780" cy="650240"/>
            </a:xfrm>
            <a:custGeom>
              <a:avLst/>
              <a:gdLst/>
              <a:ahLst/>
              <a:cxnLst/>
              <a:rect l="l" t="t" r="r" b="b"/>
              <a:pathLst>
                <a:path w="652780" h="650240">
                  <a:moveTo>
                    <a:pt x="0" y="323983"/>
                  </a:moveTo>
                  <a:lnTo>
                    <a:pt x="44427" y="320088"/>
                  </a:lnTo>
                  <a:lnTo>
                    <a:pt x="88089" y="308891"/>
                  </a:lnTo>
                  <a:lnTo>
                    <a:pt x="130254" y="291121"/>
                  </a:lnTo>
                  <a:lnTo>
                    <a:pt x="170193" y="267510"/>
                  </a:lnTo>
                  <a:lnTo>
                    <a:pt x="207176" y="238786"/>
                  </a:lnTo>
                  <a:lnTo>
                    <a:pt x="240472" y="205682"/>
                  </a:lnTo>
                  <a:lnTo>
                    <a:pt x="269352" y="168926"/>
                  </a:lnTo>
                  <a:lnTo>
                    <a:pt x="293085" y="129249"/>
                  </a:lnTo>
                  <a:lnTo>
                    <a:pt x="310941" y="87383"/>
                  </a:lnTo>
                  <a:lnTo>
                    <a:pt x="322190" y="44056"/>
                  </a:lnTo>
                  <a:lnTo>
                    <a:pt x="326102" y="0"/>
                  </a:lnTo>
                  <a:lnTo>
                    <a:pt x="329997" y="44056"/>
                  </a:lnTo>
                  <a:lnTo>
                    <a:pt x="341204" y="87383"/>
                  </a:lnTo>
                  <a:lnTo>
                    <a:pt x="359002" y="129249"/>
                  </a:lnTo>
                  <a:lnTo>
                    <a:pt x="382670" y="168926"/>
                  </a:lnTo>
                  <a:lnTo>
                    <a:pt x="411488" y="205682"/>
                  </a:lnTo>
                  <a:lnTo>
                    <a:pt x="444735" y="238786"/>
                  </a:lnTo>
                  <a:lnTo>
                    <a:pt x="481692" y="267510"/>
                  </a:lnTo>
                  <a:lnTo>
                    <a:pt x="521638" y="291121"/>
                  </a:lnTo>
                  <a:lnTo>
                    <a:pt x="563852" y="308891"/>
                  </a:lnTo>
                  <a:lnTo>
                    <a:pt x="607614" y="320088"/>
                  </a:lnTo>
                  <a:lnTo>
                    <a:pt x="652204" y="323983"/>
                  </a:lnTo>
                  <a:lnTo>
                    <a:pt x="607614" y="327912"/>
                  </a:lnTo>
                  <a:lnTo>
                    <a:pt x="563852" y="339204"/>
                  </a:lnTo>
                  <a:lnTo>
                    <a:pt x="521638" y="357120"/>
                  </a:lnTo>
                  <a:lnTo>
                    <a:pt x="481692" y="380919"/>
                  </a:lnTo>
                  <a:lnTo>
                    <a:pt x="444735" y="409863"/>
                  </a:lnTo>
                  <a:lnTo>
                    <a:pt x="411488" y="443210"/>
                  </a:lnTo>
                  <a:lnTo>
                    <a:pt x="382670" y="480222"/>
                  </a:lnTo>
                  <a:lnTo>
                    <a:pt x="359002" y="520158"/>
                  </a:lnTo>
                  <a:lnTo>
                    <a:pt x="341204" y="562279"/>
                  </a:lnTo>
                  <a:lnTo>
                    <a:pt x="329997" y="605844"/>
                  </a:lnTo>
                  <a:lnTo>
                    <a:pt x="326102" y="650113"/>
                  </a:lnTo>
                  <a:lnTo>
                    <a:pt x="322190" y="605844"/>
                  </a:lnTo>
                  <a:lnTo>
                    <a:pt x="310941" y="562279"/>
                  </a:lnTo>
                  <a:lnTo>
                    <a:pt x="293085" y="520158"/>
                  </a:lnTo>
                  <a:lnTo>
                    <a:pt x="269352" y="480222"/>
                  </a:lnTo>
                  <a:lnTo>
                    <a:pt x="240472" y="443210"/>
                  </a:lnTo>
                  <a:lnTo>
                    <a:pt x="207176" y="409863"/>
                  </a:lnTo>
                  <a:lnTo>
                    <a:pt x="170193" y="380919"/>
                  </a:lnTo>
                  <a:lnTo>
                    <a:pt x="130254" y="357120"/>
                  </a:lnTo>
                  <a:lnTo>
                    <a:pt x="88089" y="339204"/>
                  </a:lnTo>
                  <a:lnTo>
                    <a:pt x="44427" y="327912"/>
                  </a:lnTo>
                  <a:lnTo>
                    <a:pt x="0" y="323983"/>
                  </a:lnTo>
                  <a:close/>
                </a:path>
              </a:pathLst>
            </a:custGeom>
            <a:ln w="18717">
              <a:solidFill>
                <a:srgbClr val="36D6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1899298" y="1737477"/>
            <a:ext cx="11594451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6000" dirty="0"/>
              <a:t>Client/Stakeholder Updates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1899299" y="2999811"/>
            <a:ext cx="11518250" cy="1672253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6485255" algn="l"/>
              </a:tabLst>
            </a:pPr>
            <a:r>
              <a:rPr lang="en-US" sz="2500" spc="-60" dirty="0">
                <a:latin typeface="Tahoma"/>
                <a:cs typeface="Tahoma"/>
              </a:rPr>
              <a:t>Communicate any relevant information or updates to clients or stakeholders.</a:t>
            </a:r>
          </a:p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6485255" algn="l"/>
              </a:tabLst>
            </a:pPr>
            <a:r>
              <a:rPr lang="en-US" sz="2500" spc="-60" dirty="0">
                <a:latin typeface="Tahoma"/>
                <a:cs typeface="Tahoma"/>
              </a:rPr>
              <a:t>Include feedback received, if any.</a:t>
            </a:r>
          </a:p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6485255" algn="l"/>
              </a:tabLst>
            </a:pPr>
            <a:r>
              <a:rPr lang="en-US" sz="2800" spc="-85" dirty="0">
                <a:latin typeface="Tahoma"/>
                <a:cs typeface="Tahoma"/>
              </a:rPr>
              <a:t>Embrace</a:t>
            </a:r>
            <a:r>
              <a:rPr lang="en-US" sz="2800" spc="-320" dirty="0">
                <a:latin typeface="Tahoma"/>
                <a:cs typeface="Tahoma"/>
              </a:rPr>
              <a:t> </a:t>
            </a:r>
            <a:r>
              <a:rPr lang="en-US" sz="2800" spc="-80" dirty="0">
                <a:latin typeface="Tahoma"/>
                <a:cs typeface="Tahoma"/>
              </a:rPr>
              <a:t>the</a:t>
            </a:r>
            <a:r>
              <a:rPr lang="en-US" sz="2800" spc="-315" dirty="0">
                <a:latin typeface="Tahoma"/>
                <a:cs typeface="Tahoma"/>
              </a:rPr>
              <a:t> </a:t>
            </a:r>
            <a:r>
              <a:rPr lang="en-US" sz="2800" b="1" spc="-130" dirty="0">
                <a:latin typeface="Trebuchet MS"/>
                <a:cs typeface="Trebuchet MS"/>
              </a:rPr>
              <a:t>Kaizen</a:t>
            </a:r>
            <a:r>
              <a:rPr lang="en-US" sz="2800" b="1" spc="-280" dirty="0">
                <a:latin typeface="Trebuchet MS"/>
                <a:cs typeface="Trebuchet MS"/>
              </a:rPr>
              <a:t> </a:t>
            </a:r>
            <a:r>
              <a:rPr lang="en-US" sz="2800" spc="-10" dirty="0">
                <a:latin typeface="Tahoma"/>
                <a:cs typeface="Tahoma"/>
              </a:rPr>
              <a:t>philosophy: </a:t>
            </a:r>
            <a:r>
              <a:rPr lang="en-US" sz="2800" spc="-100" dirty="0">
                <a:latin typeface="Tahoma"/>
                <a:cs typeface="Tahoma"/>
              </a:rPr>
              <a:t>encourage</a:t>
            </a:r>
            <a:r>
              <a:rPr lang="en-US" sz="2800" spc="-300" dirty="0">
                <a:latin typeface="Tahoma"/>
                <a:cs typeface="Tahoma"/>
              </a:rPr>
              <a:t> </a:t>
            </a:r>
            <a:r>
              <a:rPr lang="en-US" sz="2800" spc="-65" dirty="0">
                <a:latin typeface="Tahoma"/>
                <a:cs typeface="Tahoma"/>
              </a:rPr>
              <a:t>small,</a:t>
            </a:r>
            <a:r>
              <a:rPr lang="en-US" sz="2800" spc="-295" dirty="0">
                <a:latin typeface="Tahoma"/>
                <a:cs typeface="Tahoma"/>
              </a:rPr>
              <a:t> </a:t>
            </a:r>
            <a:r>
              <a:rPr lang="en-US" sz="2800" spc="-10" dirty="0">
                <a:latin typeface="Tahoma"/>
                <a:cs typeface="Tahoma"/>
              </a:rPr>
              <a:t>incremental </a:t>
            </a:r>
            <a:r>
              <a:rPr lang="en-US" sz="2800" spc="-110" dirty="0">
                <a:latin typeface="Tahoma"/>
                <a:cs typeface="Tahoma"/>
              </a:rPr>
              <a:t>changes</a:t>
            </a:r>
            <a:r>
              <a:rPr lang="en-US" sz="2800" spc="-325" dirty="0">
                <a:latin typeface="Tahoma"/>
                <a:cs typeface="Tahoma"/>
              </a:rPr>
              <a:t> </a:t>
            </a:r>
            <a:r>
              <a:rPr lang="en-US" sz="2800" spc="-50" dirty="0">
                <a:latin typeface="Tahoma"/>
                <a:cs typeface="Tahoma"/>
              </a:rPr>
              <a:t>to</a:t>
            </a:r>
            <a:r>
              <a:rPr lang="en-US" sz="2800" spc="-320" dirty="0">
                <a:latin typeface="Tahoma"/>
                <a:cs typeface="Tahoma"/>
              </a:rPr>
              <a:t> </a:t>
            </a:r>
            <a:r>
              <a:rPr lang="en-US" sz="2800" spc="-85" dirty="0">
                <a:latin typeface="Tahoma"/>
                <a:cs typeface="Tahoma"/>
              </a:rPr>
              <a:t>achieve</a:t>
            </a:r>
            <a:r>
              <a:rPr lang="en-US" sz="2800" spc="-320" dirty="0">
                <a:latin typeface="Tahoma"/>
                <a:cs typeface="Tahoma"/>
              </a:rPr>
              <a:t> </a:t>
            </a:r>
            <a:r>
              <a:rPr lang="en-US" sz="2800" spc="-10" dirty="0">
                <a:latin typeface="Tahoma"/>
                <a:cs typeface="Tahoma"/>
              </a:rPr>
              <a:t>continuous </a:t>
            </a:r>
            <a:r>
              <a:rPr lang="en-US" sz="2800" spc="-75" dirty="0">
                <a:latin typeface="Tahoma"/>
                <a:cs typeface="Tahoma"/>
              </a:rPr>
              <a:t>improvement</a:t>
            </a:r>
            <a:r>
              <a:rPr lang="en-US" sz="2800" spc="-325" dirty="0">
                <a:latin typeface="Tahoma"/>
                <a:cs typeface="Tahoma"/>
              </a:rPr>
              <a:t> </a:t>
            </a:r>
            <a:r>
              <a:rPr lang="en-US" sz="2800" spc="-20" dirty="0">
                <a:latin typeface="Tahoma"/>
                <a:cs typeface="Tahoma"/>
              </a:rPr>
              <a:t>in</a:t>
            </a:r>
            <a:r>
              <a:rPr lang="en-US" sz="2800" spc="-325" dirty="0">
                <a:latin typeface="Tahoma"/>
                <a:cs typeface="Tahoma"/>
              </a:rPr>
              <a:t> </a:t>
            </a:r>
            <a:r>
              <a:rPr lang="en-US" sz="2800" spc="-80" dirty="0">
                <a:latin typeface="Tahoma"/>
                <a:cs typeface="Tahoma"/>
              </a:rPr>
              <a:t>the</a:t>
            </a:r>
            <a:r>
              <a:rPr lang="en-US" sz="2800" spc="-325" dirty="0">
                <a:latin typeface="Tahoma"/>
                <a:cs typeface="Tahoma"/>
              </a:rPr>
              <a:t> </a:t>
            </a:r>
            <a:r>
              <a:rPr lang="en-US" sz="2800" b="1" spc="-70" dirty="0">
                <a:latin typeface="Trebuchet MS"/>
                <a:cs typeface="Trebuchet MS"/>
              </a:rPr>
              <a:t>Scrum</a:t>
            </a:r>
            <a:r>
              <a:rPr lang="en-US" sz="2800" b="1" spc="-285" dirty="0">
                <a:latin typeface="Trebuchet MS"/>
                <a:cs typeface="Trebuchet MS"/>
              </a:rPr>
              <a:t> </a:t>
            </a:r>
            <a:r>
              <a:rPr lang="en-US" sz="2800" spc="-70" dirty="0">
                <a:latin typeface="Tahoma"/>
                <a:cs typeface="Tahoma"/>
              </a:rPr>
              <a:t>process</a:t>
            </a:r>
            <a:endParaRPr sz="2500" dirty="0">
              <a:latin typeface="Tahoma"/>
              <a:cs typeface="Tahoma"/>
            </a:endParaRPr>
          </a:p>
        </p:txBody>
      </p:sp>
      <p:pic>
        <p:nvPicPr>
          <p:cNvPr id="2" name="object 13">
            <a:extLst>
              <a:ext uri="{FF2B5EF4-FFF2-40B4-BE49-F238E27FC236}">
                <a16:creationId xmlns:a16="http://schemas.microsoft.com/office/drawing/2014/main" id="{5C5A15DC-5C99-C138-78BB-79CFD4D9C2AF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17549" y="2025650"/>
            <a:ext cx="4572001" cy="7744148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3245EC-9729-587F-709B-CEB0464C6D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22822842-F654-11EC-C4A6-24AE87EDEA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64611" y="3087687"/>
            <a:ext cx="17477339" cy="3000630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567055" marR="5080" indent="-554990">
              <a:lnSpc>
                <a:spcPts val="11850"/>
              </a:lnSpc>
              <a:spcBef>
                <a:spcPts val="320"/>
              </a:spcBef>
            </a:pPr>
            <a:r>
              <a:rPr lang="en-IN" sz="9900" dirty="0"/>
              <a:t>Sprint Report - &lt;&lt;Customer Name &gt;&gt;</a:t>
            </a:r>
            <a:endParaRPr sz="9900" dirty="0"/>
          </a:p>
        </p:txBody>
      </p:sp>
      <p:sp>
        <p:nvSpPr>
          <p:cNvPr id="3" name="October 2021">
            <a:extLst>
              <a:ext uri="{FF2B5EF4-FFF2-40B4-BE49-F238E27FC236}">
                <a16:creationId xmlns:a16="http://schemas.microsoft.com/office/drawing/2014/main" id="{35BB0474-9EC0-A41C-D436-804FBC7EAF0A}"/>
              </a:ext>
            </a:extLst>
          </p:cNvPr>
          <p:cNvSpPr txBox="1">
            <a:spLocks/>
          </p:cNvSpPr>
          <p:nvPr/>
        </p:nvSpPr>
        <p:spPr>
          <a:xfrm>
            <a:off x="844550" y="6673850"/>
            <a:ext cx="12573000" cy="160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18836" tIns="18836" rIns="18836" bIns="18836" anchor="ctr">
            <a:normAutofit/>
          </a:bodyPr>
          <a:lstStyle>
            <a:lvl1pPr marL="0" marR="0" indent="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all" spc="384" baseline="0">
                <a:solidFill>
                  <a:srgbClr val="FFFFFF"/>
                </a:solidFill>
                <a:uFillTx/>
                <a:latin typeface="Gilroy-Regular"/>
                <a:ea typeface="Gilroy-Regular"/>
                <a:cs typeface="Gilroy-Regular"/>
                <a:sym typeface="Gilroy-Regular"/>
              </a:defRPr>
            </a:lvl1pPr>
            <a:lvl2pPr marL="0" marR="0" indent="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all" spc="512" baseline="0">
                <a:solidFill>
                  <a:srgbClr val="FFFFFF"/>
                </a:solidFill>
                <a:uFillTx/>
                <a:latin typeface="Avenir Book"/>
                <a:ea typeface="Avenir Book"/>
                <a:cs typeface="Avenir Book"/>
                <a:sym typeface="Avenir Book"/>
              </a:defRPr>
            </a:lvl2pPr>
            <a:lvl3pPr marL="0" marR="0" indent="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all" spc="512" baseline="0">
                <a:solidFill>
                  <a:srgbClr val="FFFFFF"/>
                </a:solidFill>
                <a:uFillTx/>
                <a:latin typeface="Avenir Book"/>
                <a:ea typeface="Avenir Book"/>
                <a:cs typeface="Avenir Book"/>
                <a:sym typeface="Avenir Book"/>
              </a:defRPr>
            </a:lvl3pPr>
            <a:lvl4pPr marL="0" marR="0" indent="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all" spc="512" baseline="0">
                <a:solidFill>
                  <a:srgbClr val="FFFFFF"/>
                </a:solidFill>
                <a:uFillTx/>
                <a:latin typeface="Avenir Book"/>
                <a:ea typeface="Avenir Book"/>
                <a:cs typeface="Avenir Book"/>
                <a:sym typeface="Avenir Book"/>
              </a:defRPr>
            </a:lvl4pPr>
            <a:lvl5pPr marL="0" marR="0" indent="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all" spc="512" baseline="0">
                <a:solidFill>
                  <a:srgbClr val="FFFFFF"/>
                </a:solidFill>
                <a:uFillTx/>
                <a:latin typeface="Avenir Book"/>
                <a:ea typeface="Avenir Book"/>
                <a:cs typeface="Avenir Book"/>
                <a:sym typeface="Avenir Book"/>
              </a:defRPr>
            </a:lvl5pPr>
            <a:lvl6pPr marL="3810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646464"/>
              </a:buClr>
              <a:buSzPct val="90000"/>
              <a:buFontTx/>
              <a:buChar char="•"/>
              <a:tabLst/>
              <a:defRPr sz="50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Light"/>
              </a:defRPr>
            </a:lvl6pPr>
            <a:lvl7pPr marL="4445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646464"/>
              </a:buClr>
              <a:buSzPct val="90000"/>
              <a:buFontTx/>
              <a:buChar char="•"/>
              <a:tabLst/>
              <a:defRPr sz="50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Light"/>
              </a:defRPr>
            </a:lvl7pPr>
            <a:lvl8pPr marL="5080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646464"/>
              </a:buClr>
              <a:buSzPct val="90000"/>
              <a:buFontTx/>
              <a:buChar char="•"/>
              <a:tabLst/>
              <a:defRPr sz="50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Light"/>
              </a:defRPr>
            </a:lvl8pPr>
            <a:lvl9pPr marL="5715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646464"/>
              </a:buClr>
              <a:buSzPct val="90000"/>
              <a:buFontTx/>
              <a:buChar char="•"/>
              <a:tabLst/>
              <a:defRPr sz="50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Light"/>
              </a:defRPr>
            </a:lvl9pPr>
          </a:lstStyle>
          <a:p>
            <a:pPr hangingPunct="1"/>
            <a:fld id="{24982852-982C-428E-BDAA-FB97D7F7B0D9}" type="datetime2">
              <a:rPr lang="en-IN" sz="4800" smtClean="0">
                <a:solidFill>
                  <a:schemeClr val="tx1"/>
                </a:solidFill>
              </a:rPr>
              <a:t>Monday, 11 March 2024</a:t>
            </a:fld>
            <a:endParaRPr lang="en-IN" sz="4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64834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4D4331-DE12-F146-1B9A-ACD2A969BE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2">
            <a:extLst>
              <a:ext uri="{FF2B5EF4-FFF2-40B4-BE49-F238E27FC236}">
                <a16:creationId xmlns:a16="http://schemas.microsoft.com/office/drawing/2014/main" id="{2BE4A1D8-97AD-BC55-411C-C0AEA35F5C2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10182" y="1184186"/>
            <a:ext cx="12416968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6000" dirty="0"/>
              <a:t>Achievements</a:t>
            </a:r>
            <a:endParaRPr sz="6000" dirty="0"/>
          </a:p>
        </p:txBody>
      </p:sp>
      <p:sp>
        <p:nvSpPr>
          <p:cNvPr id="24" name="object 24">
            <a:extLst>
              <a:ext uri="{FF2B5EF4-FFF2-40B4-BE49-F238E27FC236}">
                <a16:creationId xmlns:a16="http://schemas.microsoft.com/office/drawing/2014/main" id="{9ECD8175-2C1F-5A24-543D-4C7BFAB09992}"/>
              </a:ext>
            </a:extLst>
          </p:cNvPr>
          <p:cNvSpPr txBox="1"/>
          <p:nvPr/>
        </p:nvSpPr>
        <p:spPr>
          <a:xfrm>
            <a:off x="1610183" y="2762485"/>
            <a:ext cx="8530768" cy="798937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12700" marR="5080">
              <a:lnSpc>
                <a:spcPts val="2770"/>
              </a:lnSpc>
              <a:spcBef>
                <a:spcPts val="330"/>
              </a:spcBef>
              <a:tabLst>
                <a:tab pos="8571865" algn="l"/>
              </a:tabLst>
            </a:pPr>
            <a:r>
              <a:rPr lang="en-US" sz="2350" dirty="0">
                <a:latin typeface="Tahoma"/>
                <a:cs typeface="Tahoma"/>
              </a:rPr>
              <a:t>Highlight the major accomplishments over the three weeks.</a:t>
            </a:r>
          </a:p>
          <a:p>
            <a:pPr marL="12700" marR="5080">
              <a:lnSpc>
                <a:spcPts val="2770"/>
              </a:lnSpc>
              <a:spcBef>
                <a:spcPts val="330"/>
              </a:spcBef>
              <a:tabLst>
                <a:tab pos="8571865" algn="l"/>
              </a:tabLst>
            </a:pPr>
            <a:r>
              <a:rPr lang="en-US" sz="2350" dirty="0">
                <a:latin typeface="Tahoma"/>
                <a:cs typeface="Tahoma"/>
              </a:rPr>
              <a:t>Identify completed user stories, features, or milestones.</a:t>
            </a:r>
            <a:endParaRPr sz="2350" dirty="0">
              <a:latin typeface="Tahoma"/>
              <a:cs typeface="Tahoma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A02894-A920-8BF2-14E1-4B18FE454D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2550" y="2115484"/>
            <a:ext cx="6581775" cy="7377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0875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D016B0-AE8B-5EAF-079F-80E5385635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>
            <a:extLst>
              <a:ext uri="{FF2B5EF4-FFF2-40B4-BE49-F238E27FC236}">
                <a16:creationId xmlns:a16="http://schemas.microsoft.com/office/drawing/2014/main" id="{3028E123-505B-80AD-09A9-D3CBBA5EA24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62962" y="1829689"/>
            <a:ext cx="11216388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6000" dirty="0"/>
              <a:t>Challenges and Solutions</a:t>
            </a:r>
            <a:endParaRPr sz="6000" dirty="0"/>
          </a:p>
        </p:txBody>
      </p:sp>
      <p:sp>
        <p:nvSpPr>
          <p:cNvPr id="13" name="object 13">
            <a:extLst>
              <a:ext uri="{FF2B5EF4-FFF2-40B4-BE49-F238E27FC236}">
                <a16:creationId xmlns:a16="http://schemas.microsoft.com/office/drawing/2014/main" id="{DD123762-A044-0BC5-C95D-9FF68A4ABAF7}"/>
              </a:ext>
            </a:extLst>
          </p:cNvPr>
          <p:cNvSpPr txBox="1"/>
          <p:nvPr/>
        </p:nvSpPr>
        <p:spPr>
          <a:xfrm>
            <a:off x="1362962" y="3094827"/>
            <a:ext cx="11749788" cy="968854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12700" marR="850900">
              <a:lnSpc>
                <a:spcPts val="3520"/>
              </a:lnSpc>
              <a:spcBef>
                <a:spcPts val="254"/>
              </a:spcBef>
              <a:tabLst>
                <a:tab pos="2569210" algn="l"/>
              </a:tabLst>
            </a:pPr>
            <a:r>
              <a:rPr lang="en-US" sz="2950" dirty="0">
                <a:latin typeface="Tahoma"/>
                <a:cs typeface="Tahoma"/>
              </a:rPr>
              <a:t>Summarize the challenges faced throughout the sprint.</a:t>
            </a:r>
          </a:p>
          <a:p>
            <a:pPr marL="12700" marR="850900">
              <a:lnSpc>
                <a:spcPts val="3520"/>
              </a:lnSpc>
              <a:spcBef>
                <a:spcPts val="254"/>
              </a:spcBef>
              <a:tabLst>
                <a:tab pos="2569210" algn="l"/>
              </a:tabLst>
            </a:pPr>
            <a:r>
              <a:rPr lang="en-US" sz="2950" dirty="0">
                <a:latin typeface="Tahoma"/>
                <a:cs typeface="Tahoma"/>
              </a:rPr>
              <a:t>Discuss the solutions implemented to overcome these challenges.</a:t>
            </a:r>
            <a:endParaRPr sz="2950" dirty="0">
              <a:latin typeface="Tahoma"/>
              <a:cs typeface="Tahom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D2DB30-E7C7-545C-DDDD-4D2CB2C6C3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2962" y="5409330"/>
            <a:ext cx="9601043" cy="425671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C6F0F22-1C31-569F-8D38-D8F137C84B6D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14712950" y="2040983"/>
            <a:ext cx="3344251" cy="7594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96205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686CCC-65F6-E73D-6022-2EC2A03863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>
            <a:extLst>
              <a:ext uri="{FF2B5EF4-FFF2-40B4-BE49-F238E27FC236}">
                <a16:creationId xmlns:a16="http://schemas.microsoft.com/office/drawing/2014/main" id="{C93E2C59-3044-CCB1-6073-04A260D4BB58}"/>
              </a:ext>
            </a:extLst>
          </p:cNvPr>
          <p:cNvSpPr txBox="1"/>
          <p:nvPr/>
        </p:nvSpPr>
        <p:spPr>
          <a:xfrm>
            <a:off x="1594971" y="2796812"/>
            <a:ext cx="9612779" cy="1501052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065" marR="5080" algn="l">
              <a:lnSpc>
                <a:spcPct val="100299"/>
              </a:lnSpc>
              <a:spcBef>
                <a:spcPts val="85"/>
              </a:spcBef>
              <a:tabLst>
                <a:tab pos="5137150" algn="l"/>
                <a:tab pos="6965950" algn="l"/>
              </a:tabLst>
            </a:pPr>
            <a:r>
              <a:rPr lang="en-US" sz="3200" dirty="0">
                <a:latin typeface="Tahoma"/>
                <a:cs typeface="Tahoma"/>
              </a:rPr>
              <a:t>Share key takeaways from the sprint retrospective.</a:t>
            </a:r>
          </a:p>
          <a:p>
            <a:pPr marL="12065" marR="5080" algn="l">
              <a:lnSpc>
                <a:spcPct val="100299"/>
              </a:lnSpc>
              <a:spcBef>
                <a:spcPts val="85"/>
              </a:spcBef>
              <a:tabLst>
                <a:tab pos="5137150" algn="l"/>
                <a:tab pos="6965950" algn="l"/>
              </a:tabLst>
            </a:pPr>
            <a:r>
              <a:rPr lang="en-US" sz="3200" dirty="0">
                <a:latin typeface="Tahoma"/>
                <a:cs typeface="Tahoma"/>
              </a:rPr>
              <a:t>Discuss improvements identified during the retrospective meeting.</a:t>
            </a:r>
            <a:endParaRPr sz="3200" dirty="0">
              <a:latin typeface="Tahoma"/>
              <a:cs typeface="Tahoma"/>
            </a:endParaRPr>
          </a:p>
        </p:txBody>
      </p:sp>
      <p:sp>
        <p:nvSpPr>
          <p:cNvPr id="13" name="object 13">
            <a:extLst>
              <a:ext uri="{FF2B5EF4-FFF2-40B4-BE49-F238E27FC236}">
                <a16:creationId xmlns:a16="http://schemas.microsoft.com/office/drawing/2014/main" id="{15F78BD2-DE99-78E4-91E5-DCE5232EF1E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06550" y="1477099"/>
            <a:ext cx="12725400" cy="93936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en-IN" sz="6000" dirty="0"/>
              <a:t>Sprint Retrospective Insights</a:t>
            </a:r>
            <a:endParaRPr sz="6000" dirty="0"/>
          </a:p>
        </p:txBody>
      </p:sp>
      <p:pic>
        <p:nvPicPr>
          <p:cNvPr id="6" name="object 8">
            <a:extLst>
              <a:ext uri="{FF2B5EF4-FFF2-40B4-BE49-F238E27FC236}">
                <a16:creationId xmlns:a16="http://schemas.microsoft.com/office/drawing/2014/main" id="{18AF69C0-4E10-993A-293C-08050E8123F4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88750" y="2482850"/>
            <a:ext cx="6553200" cy="734788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7BB3633-63EB-3975-DBD5-7A99D4457F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6550" y="8940286"/>
            <a:ext cx="9829800" cy="873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54766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85392F-2F5B-BF26-21ED-E5278FC422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>
            <a:extLst>
              <a:ext uri="{FF2B5EF4-FFF2-40B4-BE49-F238E27FC236}">
                <a16:creationId xmlns:a16="http://schemas.microsoft.com/office/drawing/2014/main" id="{52FABF25-3F34-CB23-ABD1-271596AE67E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62962" y="1829689"/>
            <a:ext cx="7939788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6000" dirty="0"/>
              <a:t>Metrics and Trends</a:t>
            </a:r>
            <a:endParaRPr sz="6000" dirty="0"/>
          </a:p>
        </p:txBody>
      </p:sp>
      <p:sp>
        <p:nvSpPr>
          <p:cNvPr id="15" name="object 15">
            <a:extLst>
              <a:ext uri="{FF2B5EF4-FFF2-40B4-BE49-F238E27FC236}">
                <a16:creationId xmlns:a16="http://schemas.microsoft.com/office/drawing/2014/main" id="{C95989B7-E919-4C85-1FC4-069721A7278F}"/>
              </a:ext>
            </a:extLst>
          </p:cNvPr>
          <p:cNvSpPr txBox="1"/>
          <p:nvPr/>
        </p:nvSpPr>
        <p:spPr>
          <a:xfrm>
            <a:off x="1362962" y="3168650"/>
            <a:ext cx="8473188" cy="1815305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065" marR="454659" indent="-200660" algn="l">
              <a:lnSpc>
                <a:spcPts val="3450"/>
              </a:lnSpc>
              <a:spcBef>
                <a:spcPts val="235"/>
              </a:spcBef>
            </a:pPr>
            <a:r>
              <a:rPr lang="en-US" sz="2900" dirty="0">
                <a:latin typeface="Tahoma"/>
                <a:cs typeface="Tahoma"/>
              </a:rPr>
              <a:t>Provide an overview of metrics such as velocity, burndown rate, and team performance.</a:t>
            </a:r>
          </a:p>
          <a:p>
            <a:pPr marL="12065" marR="454659" indent="-200660" algn="l">
              <a:lnSpc>
                <a:spcPts val="3450"/>
              </a:lnSpc>
              <a:spcBef>
                <a:spcPts val="235"/>
              </a:spcBef>
            </a:pPr>
            <a:r>
              <a:rPr lang="en-US" sz="2900" dirty="0">
                <a:latin typeface="Tahoma"/>
                <a:cs typeface="Tahoma"/>
              </a:rPr>
              <a:t>Identify any patterns or trends observed over the three weeks.</a:t>
            </a:r>
            <a:endParaRPr sz="2900" dirty="0">
              <a:latin typeface="Tahoma"/>
              <a:cs typeface="Tahoma"/>
            </a:endParaRP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1C67C769-0650-AC14-253E-422BFE69A7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0350" y="2079132"/>
            <a:ext cx="8977211" cy="791778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1A89B34-3772-E581-B570-159ECA981C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2962" y="5119697"/>
            <a:ext cx="5761219" cy="4877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86558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3CAFE1-C0B8-DD32-17A0-4E804A1343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>
            <a:extLst>
              <a:ext uri="{FF2B5EF4-FFF2-40B4-BE49-F238E27FC236}">
                <a16:creationId xmlns:a16="http://schemas.microsoft.com/office/drawing/2014/main" id="{7D7EA15D-36F7-B413-3557-3D342C7712C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82750" y="1399615"/>
            <a:ext cx="11811000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6000" dirty="0"/>
              <a:t>Risk Management Overview</a:t>
            </a:r>
            <a:endParaRPr sz="6000" dirty="0"/>
          </a:p>
        </p:txBody>
      </p:sp>
      <p:sp>
        <p:nvSpPr>
          <p:cNvPr id="12" name="object 12">
            <a:extLst>
              <a:ext uri="{FF2B5EF4-FFF2-40B4-BE49-F238E27FC236}">
                <a16:creationId xmlns:a16="http://schemas.microsoft.com/office/drawing/2014/main" id="{AF5EF43A-E94C-2710-6792-E36D9D4DA958}"/>
              </a:ext>
            </a:extLst>
          </p:cNvPr>
          <p:cNvSpPr txBox="1"/>
          <p:nvPr/>
        </p:nvSpPr>
        <p:spPr>
          <a:xfrm>
            <a:off x="1682750" y="2412432"/>
            <a:ext cx="4724400" cy="13080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öhne"/>
              </a:rPr>
              <a:t>Provide an updated overview of the risk chart, highlighting any changes or new risks.</a:t>
            </a:r>
            <a:endParaRPr lang="en-US" sz="2500" spc="-45" dirty="0">
              <a:latin typeface="Tahoma"/>
              <a:cs typeface="Tahom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53CABE-1985-0D45-B7F3-0324FB087F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2150" y="2686287"/>
            <a:ext cx="13612830" cy="7401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46681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6AB804-0C4B-192E-9197-36A572D858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>
            <a:extLst>
              <a:ext uri="{FF2B5EF4-FFF2-40B4-BE49-F238E27FC236}">
                <a16:creationId xmlns:a16="http://schemas.microsoft.com/office/drawing/2014/main" id="{53335E53-E40C-77D0-916F-AC9DAE08A09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913218" y="1546696"/>
            <a:ext cx="9218332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6000" dirty="0"/>
              <a:t>Next Steps</a:t>
            </a:r>
            <a:endParaRPr sz="6000" dirty="0"/>
          </a:p>
        </p:txBody>
      </p:sp>
      <p:sp>
        <p:nvSpPr>
          <p:cNvPr id="19" name="object 19">
            <a:extLst>
              <a:ext uri="{FF2B5EF4-FFF2-40B4-BE49-F238E27FC236}">
                <a16:creationId xmlns:a16="http://schemas.microsoft.com/office/drawing/2014/main" id="{A9E64C1A-0597-62BE-7572-61B792E53038}"/>
              </a:ext>
            </a:extLst>
          </p:cNvPr>
          <p:cNvSpPr txBox="1"/>
          <p:nvPr/>
        </p:nvSpPr>
        <p:spPr>
          <a:xfrm>
            <a:off x="1913218" y="2940050"/>
            <a:ext cx="11351932" cy="816121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R="643890" algn="l">
              <a:lnSpc>
                <a:spcPts val="3165"/>
              </a:lnSpc>
              <a:spcBef>
                <a:spcPts val="120"/>
              </a:spcBef>
            </a:pPr>
            <a:r>
              <a:rPr lang="en-US" sz="2650" dirty="0">
                <a:latin typeface="Tahoma"/>
                <a:cs typeface="Tahoma"/>
              </a:rPr>
              <a:t>List the tasks that will be worked on in the upcoming week.</a:t>
            </a:r>
          </a:p>
          <a:p>
            <a:pPr marR="643890" algn="l">
              <a:lnSpc>
                <a:spcPts val="3165"/>
              </a:lnSpc>
              <a:spcBef>
                <a:spcPts val="120"/>
              </a:spcBef>
            </a:pPr>
            <a:r>
              <a:rPr lang="en-US" sz="2650" dirty="0">
                <a:latin typeface="Tahoma"/>
                <a:cs typeface="Tahoma"/>
              </a:rPr>
              <a:t>Provide estimates or timelines for these tasks.</a:t>
            </a:r>
            <a:endParaRPr sz="2650" dirty="0">
              <a:latin typeface="Tahoma"/>
              <a:cs typeface="Tahoma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AF9A61-4752-2B04-0399-348C03D1BFA8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2579350" y="2481580"/>
            <a:ext cx="5394970" cy="7620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6710B7B-9E27-D803-9E71-6A960D06A1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3218" y="6055009"/>
            <a:ext cx="8779001" cy="4046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21262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757240" y="7236739"/>
            <a:ext cx="1540106" cy="3059141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17692535" y="0"/>
            <a:ext cx="605155" cy="652145"/>
            <a:chOff x="17692535" y="0"/>
            <a:chExt cx="605155" cy="652145"/>
          </a:xfrm>
        </p:grpSpPr>
        <p:sp>
          <p:nvSpPr>
            <p:cNvPr id="4" name="object 4"/>
            <p:cNvSpPr/>
            <p:nvPr/>
          </p:nvSpPr>
          <p:spPr>
            <a:xfrm>
              <a:off x="17701895" y="4"/>
              <a:ext cx="586105" cy="633095"/>
            </a:xfrm>
            <a:custGeom>
              <a:avLst/>
              <a:gdLst/>
              <a:ahLst/>
              <a:cxnLst/>
              <a:rect l="l" t="t" r="r" b="b"/>
              <a:pathLst>
                <a:path w="586105" h="633095">
                  <a:moveTo>
                    <a:pt x="586042" y="0"/>
                  </a:moveTo>
                  <a:lnTo>
                    <a:pt x="1944" y="0"/>
                  </a:lnTo>
                  <a:lnTo>
                    <a:pt x="762" y="16556"/>
                  </a:lnTo>
                  <a:lnTo>
                    <a:pt x="0" y="47518"/>
                  </a:lnTo>
                  <a:lnTo>
                    <a:pt x="762" y="78481"/>
                  </a:lnTo>
                  <a:lnTo>
                    <a:pt x="7239" y="138958"/>
                  </a:lnTo>
                  <a:lnTo>
                    <a:pt x="20193" y="198712"/>
                  </a:lnTo>
                  <a:lnTo>
                    <a:pt x="38862" y="257030"/>
                  </a:lnTo>
                  <a:lnTo>
                    <a:pt x="64135" y="313190"/>
                  </a:lnTo>
                  <a:lnTo>
                    <a:pt x="95123" y="365755"/>
                  </a:lnTo>
                  <a:lnTo>
                    <a:pt x="131064" y="415437"/>
                  </a:lnTo>
                  <a:lnTo>
                    <a:pt x="171323" y="460789"/>
                  </a:lnTo>
                  <a:lnTo>
                    <a:pt x="217424" y="501835"/>
                  </a:lnTo>
                  <a:lnTo>
                    <a:pt x="267081" y="537827"/>
                  </a:lnTo>
                  <a:lnTo>
                    <a:pt x="319659" y="568790"/>
                  </a:lnTo>
                  <a:lnTo>
                    <a:pt x="375920" y="593275"/>
                  </a:lnTo>
                  <a:lnTo>
                    <a:pt x="434213" y="611995"/>
                  </a:lnTo>
                  <a:lnTo>
                    <a:pt x="493903" y="624949"/>
                  </a:lnTo>
                  <a:lnTo>
                    <a:pt x="554482" y="631426"/>
                  </a:lnTo>
                  <a:lnTo>
                    <a:pt x="585343" y="632150"/>
                  </a:lnTo>
                  <a:lnTo>
                    <a:pt x="585343" y="632874"/>
                  </a:lnTo>
                  <a:lnTo>
                    <a:pt x="586042" y="632858"/>
                  </a:lnTo>
                  <a:lnTo>
                    <a:pt x="586042" y="0"/>
                  </a:lnTo>
                  <a:close/>
                </a:path>
              </a:pathLst>
            </a:custGeom>
            <a:solidFill>
              <a:srgbClr val="9595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7701895" y="4"/>
              <a:ext cx="586105" cy="633095"/>
            </a:xfrm>
            <a:custGeom>
              <a:avLst/>
              <a:gdLst/>
              <a:ahLst/>
              <a:cxnLst/>
              <a:rect l="l" t="t" r="r" b="b"/>
              <a:pathLst>
                <a:path w="586105" h="633095">
                  <a:moveTo>
                    <a:pt x="0" y="47518"/>
                  </a:moveTo>
                  <a:lnTo>
                    <a:pt x="762" y="16556"/>
                  </a:lnTo>
                  <a:lnTo>
                    <a:pt x="1944" y="0"/>
                  </a:lnTo>
                </a:path>
                <a:path w="586105" h="633095">
                  <a:moveTo>
                    <a:pt x="586042" y="632858"/>
                  </a:moveTo>
                  <a:lnTo>
                    <a:pt x="585343" y="632874"/>
                  </a:lnTo>
                  <a:lnTo>
                    <a:pt x="585343" y="632150"/>
                  </a:lnTo>
                  <a:lnTo>
                    <a:pt x="554482" y="631426"/>
                  </a:lnTo>
                  <a:lnTo>
                    <a:pt x="493903" y="624949"/>
                  </a:lnTo>
                  <a:lnTo>
                    <a:pt x="434213" y="611995"/>
                  </a:lnTo>
                  <a:lnTo>
                    <a:pt x="375920" y="593275"/>
                  </a:lnTo>
                  <a:lnTo>
                    <a:pt x="319659" y="568790"/>
                  </a:lnTo>
                  <a:lnTo>
                    <a:pt x="267081" y="537827"/>
                  </a:lnTo>
                  <a:lnTo>
                    <a:pt x="217424" y="501835"/>
                  </a:lnTo>
                  <a:lnTo>
                    <a:pt x="171323" y="460789"/>
                  </a:lnTo>
                  <a:lnTo>
                    <a:pt x="131064" y="415437"/>
                  </a:lnTo>
                  <a:lnTo>
                    <a:pt x="95123" y="365755"/>
                  </a:lnTo>
                  <a:lnTo>
                    <a:pt x="64135" y="313190"/>
                  </a:lnTo>
                  <a:lnTo>
                    <a:pt x="38862" y="257030"/>
                  </a:lnTo>
                  <a:lnTo>
                    <a:pt x="20193" y="198712"/>
                  </a:lnTo>
                  <a:lnTo>
                    <a:pt x="7239" y="138958"/>
                  </a:lnTo>
                  <a:lnTo>
                    <a:pt x="762" y="78481"/>
                  </a:lnTo>
                  <a:lnTo>
                    <a:pt x="0" y="47518"/>
                  </a:lnTo>
                </a:path>
              </a:pathLst>
            </a:custGeom>
            <a:ln w="18719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1104480" y="8549994"/>
            <a:ext cx="671195" cy="669290"/>
            <a:chOff x="1104480" y="8549994"/>
            <a:chExt cx="671195" cy="669290"/>
          </a:xfrm>
        </p:grpSpPr>
        <p:sp>
          <p:nvSpPr>
            <p:cNvPr id="7" name="object 7"/>
            <p:cNvSpPr/>
            <p:nvPr/>
          </p:nvSpPr>
          <p:spPr>
            <a:xfrm>
              <a:off x="1113839" y="8559355"/>
              <a:ext cx="652780" cy="650240"/>
            </a:xfrm>
            <a:custGeom>
              <a:avLst/>
              <a:gdLst/>
              <a:ahLst/>
              <a:cxnLst/>
              <a:rect l="l" t="t" r="r" b="b"/>
              <a:pathLst>
                <a:path w="652780" h="650240">
                  <a:moveTo>
                    <a:pt x="326099" y="0"/>
                  </a:moveTo>
                  <a:lnTo>
                    <a:pt x="322187" y="44056"/>
                  </a:lnTo>
                  <a:lnTo>
                    <a:pt x="310938" y="87383"/>
                  </a:lnTo>
                  <a:lnTo>
                    <a:pt x="293082" y="129250"/>
                  </a:lnTo>
                  <a:lnTo>
                    <a:pt x="269349" y="168925"/>
                  </a:lnTo>
                  <a:lnTo>
                    <a:pt x="240470" y="205680"/>
                  </a:lnTo>
                  <a:lnTo>
                    <a:pt x="207174" y="238783"/>
                  </a:lnTo>
                  <a:lnTo>
                    <a:pt x="170192" y="267506"/>
                  </a:lnTo>
                  <a:lnTo>
                    <a:pt x="130253" y="291116"/>
                  </a:lnTo>
                  <a:lnTo>
                    <a:pt x="88088" y="308885"/>
                  </a:lnTo>
                  <a:lnTo>
                    <a:pt x="44427" y="320082"/>
                  </a:lnTo>
                  <a:lnTo>
                    <a:pt x="0" y="323977"/>
                  </a:lnTo>
                  <a:lnTo>
                    <a:pt x="44427" y="327905"/>
                  </a:lnTo>
                  <a:lnTo>
                    <a:pt x="88088" y="339198"/>
                  </a:lnTo>
                  <a:lnTo>
                    <a:pt x="130253" y="357115"/>
                  </a:lnTo>
                  <a:lnTo>
                    <a:pt x="170192" y="380916"/>
                  </a:lnTo>
                  <a:lnTo>
                    <a:pt x="207174" y="409860"/>
                  </a:lnTo>
                  <a:lnTo>
                    <a:pt x="240470" y="443209"/>
                  </a:lnTo>
                  <a:lnTo>
                    <a:pt x="269349" y="480223"/>
                  </a:lnTo>
                  <a:lnTo>
                    <a:pt x="293082" y="520160"/>
                  </a:lnTo>
                  <a:lnTo>
                    <a:pt x="310938" y="562281"/>
                  </a:lnTo>
                  <a:lnTo>
                    <a:pt x="322187" y="605847"/>
                  </a:lnTo>
                  <a:lnTo>
                    <a:pt x="326099" y="650116"/>
                  </a:lnTo>
                  <a:lnTo>
                    <a:pt x="329994" y="605847"/>
                  </a:lnTo>
                  <a:lnTo>
                    <a:pt x="341201" y="562281"/>
                  </a:lnTo>
                  <a:lnTo>
                    <a:pt x="358998" y="520160"/>
                  </a:lnTo>
                  <a:lnTo>
                    <a:pt x="382665" y="480223"/>
                  </a:lnTo>
                  <a:lnTo>
                    <a:pt x="411482" y="443209"/>
                  </a:lnTo>
                  <a:lnTo>
                    <a:pt x="444729" y="409860"/>
                  </a:lnTo>
                  <a:lnTo>
                    <a:pt x="481685" y="380916"/>
                  </a:lnTo>
                  <a:lnTo>
                    <a:pt x="521631" y="357115"/>
                  </a:lnTo>
                  <a:lnTo>
                    <a:pt x="563844" y="339198"/>
                  </a:lnTo>
                  <a:lnTo>
                    <a:pt x="607606" y="327905"/>
                  </a:lnTo>
                  <a:lnTo>
                    <a:pt x="652197" y="323977"/>
                  </a:lnTo>
                  <a:lnTo>
                    <a:pt x="607606" y="320082"/>
                  </a:lnTo>
                  <a:lnTo>
                    <a:pt x="563844" y="308885"/>
                  </a:lnTo>
                  <a:lnTo>
                    <a:pt x="521631" y="291116"/>
                  </a:lnTo>
                  <a:lnTo>
                    <a:pt x="481685" y="267506"/>
                  </a:lnTo>
                  <a:lnTo>
                    <a:pt x="444729" y="238783"/>
                  </a:lnTo>
                  <a:lnTo>
                    <a:pt x="411482" y="205680"/>
                  </a:lnTo>
                  <a:lnTo>
                    <a:pt x="382665" y="168925"/>
                  </a:lnTo>
                  <a:lnTo>
                    <a:pt x="358998" y="129250"/>
                  </a:lnTo>
                  <a:lnTo>
                    <a:pt x="341201" y="87383"/>
                  </a:lnTo>
                  <a:lnTo>
                    <a:pt x="329994" y="44056"/>
                  </a:lnTo>
                  <a:lnTo>
                    <a:pt x="326099" y="0"/>
                  </a:lnTo>
                  <a:close/>
                </a:path>
              </a:pathLst>
            </a:custGeom>
            <a:solidFill>
              <a:srgbClr val="36D6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113839" y="8559353"/>
              <a:ext cx="652780" cy="650240"/>
            </a:xfrm>
            <a:custGeom>
              <a:avLst/>
              <a:gdLst/>
              <a:ahLst/>
              <a:cxnLst/>
              <a:rect l="l" t="t" r="r" b="b"/>
              <a:pathLst>
                <a:path w="652780" h="650240">
                  <a:moveTo>
                    <a:pt x="0" y="323983"/>
                  </a:moveTo>
                  <a:lnTo>
                    <a:pt x="44425" y="320088"/>
                  </a:lnTo>
                  <a:lnTo>
                    <a:pt x="88084" y="308891"/>
                  </a:lnTo>
                  <a:lnTo>
                    <a:pt x="130248" y="291121"/>
                  </a:lnTo>
                  <a:lnTo>
                    <a:pt x="170186" y="267510"/>
                  </a:lnTo>
                  <a:lnTo>
                    <a:pt x="207168" y="238786"/>
                  </a:lnTo>
                  <a:lnTo>
                    <a:pt x="240464" y="205682"/>
                  </a:lnTo>
                  <a:lnTo>
                    <a:pt x="269343" y="168926"/>
                  </a:lnTo>
                  <a:lnTo>
                    <a:pt x="293076" y="129249"/>
                  </a:lnTo>
                  <a:lnTo>
                    <a:pt x="310932" y="87383"/>
                  </a:lnTo>
                  <a:lnTo>
                    <a:pt x="322181" y="44056"/>
                  </a:lnTo>
                  <a:lnTo>
                    <a:pt x="326093" y="0"/>
                  </a:lnTo>
                  <a:lnTo>
                    <a:pt x="329989" y="44056"/>
                  </a:lnTo>
                  <a:lnTo>
                    <a:pt x="341196" y="87383"/>
                  </a:lnTo>
                  <a:lnTo>
                    <a:pt x="358995" y="129249"/>
                  </a:lnTo>
                  <a:lnTo>
                    <a:pt x="382664" y="168926"/>
                  </a:lnTo>
                  <a:lnTo>
                    <a:pt x="411483" y="205682"/>
                  </a:lnTo>
                  <a:lnTo>
                    <a:pt x="444731" y="238786"/>
                  </a:lnTo>
                  <a:lnTo>
                    <a:pt x="481688" y="267510"/>
                  </a:lnTo>
                  <a:lnTo>
                    <a:pt x="521634" y="291121"/>
                  </a:lnTo>
                  <a:lnTo>
                    <a:pt x="563848" y="308891"/>
                  </a:lnTo>
                  <a:lnTo>
                    <a:pt x="607609" y="320088"/>
                  </a:lnTo>
                  <a:lnTo>
                    <a:pt x="652198" y="323983"/>
                  </a:lnTo>
                  <a:lnTo>
                    <a:pt x="607609" y="327912"/>
                  </a:lnTo>
                  <a:lnTo>
                    <a:pt x="563848" y="339204"/>
                  </a:lnTo>
                  <a:lnTo>
                    <a:pt x="521634" y="357120"/>
                  </a:lnTo>
                  <a:lnTo>
                    <a:pt x="481688" y="380920"/>
                  </a:lnTo>
                  <a:lnTo>
                    <a:pt x="444731" y="409864"/>
                  </a:lnTo>
                  <a:lnTo>
                    <a:pt x="411483" y="443212"/>
                  </a:lnTo>
                  <a:lnTo>
                    <a:pt x="382664" y="480224"/>
                  </a:lnTo>
                  <a:lnTo>
                    <a:pt x="358995" y="520160"/>
                  </a:lnTo>
                  <a:lnTo>
                    <a:pt x="341196" y="562281"/>
                  </a:lnTo>
                  <a:lnTo>
                    <a:pt x="329989" y="605846"/>
                  </a:lnTo>
                  <a:lnTo>
                    <a:pt x="326093" y="650116"/>
                  </a:lnTo>
                  <a:lnTo>
                    <a:pt x="322181" y="605846"/>
                  </a:lnTo>
                  <a:lnTo>
                    <a:pt x="310932" y="562281"/>
                  </a:lnTo>
                  <a:lnTo>
                    <a:pt x="293076" y="520160"/>
                  </a:lnTo>
                  <a:lnTo>
                    <a:pt x="269343" y="480224"/>
                  </a:lnTo>
                  <a:lnTo>
                    <a:pt x="240464" y="443212"/>
                  </a:lnTo>
                  <a:lnTo>
                    <a:pt x="207168" y="409864"/>
                  </a:lnTo>
                  <a:lnTo>
                    <a:pt x="170186" y="380920"/>
                  </a:lnTo>
                  <a:lnTo>
                    <a:pt x="130248" y="357120"/>
                  </a:lnTo>
                  <a:lnTo>
                    <a:pt x="88084" y="339204"/>
                  </a:lnTo>
                  <a:lnTo>
                    <a:pt x="44425" y="327912"/>
                  </a:lnTo>
                  <a:lnTo>
                    <a:pt x="0" y="323983"/>
                  </a:lnTo>
                  <a:close/>
                </a:path>
              </a:pathLst>
            </a:custGeom>
            <a:ln w="18717">
              <a:solidFill>
                <a:srgbClr val="36D6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xfrm>
            <a:off x="6664260" y="1511616"/>
            <a:ext cx="5954804" cy="185948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Thanks!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3702187" y="3716027"/>
            <a:ext cx="11541676" cy="19330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3765"/>
              </a:lnSpc>
              <a:spcBef>
                <a:spcPts val="100"/>
              </a:spcBef>
            </a:pPr>
            <a:r>
              <a:rPr sz="3150" b="1" kern="0" dirty="0">
                <a:latin typeface="Trebuchet MS"/>
                <a:cs typeface="Trebuchet MS"/>
              </a:rPr>
              <a:t>ANY QUESTIONS?</a:t>
            </a:r>
            <a:endParaRPr sz="3150" kern="0" dirty="0">
              <a:latin typeface="Trebuchet MS"/>
              <a:cs typeface="Trebuchet MS"/>
            </a:endParaRPr>
          </a:p>
          <a:p>
            <a:pPr algn="ctr">
              <a:lnSpc>
                <a:spcPts val="3765"/>
              </a:lnSpc>
            </a:pPr>
            <a:r>
              <a:rPr lang="en-IN" sz="3150" kern="0" dirty="0">
                <a:latin typeface="Trebuchet MS"/>
                <a:cs typeface="Trebuchet MS"/>
              </a:rPr>
              <a:t>Lakshmanaraj.sankaralingam@ideastoimpacts.com</a:t>
            </a:r>
            <a:endParaRPr sz="3150" kern="0" dirty="0">
              <a:latin typeface="Trebuchet MS"/>
              <a:cs typeface="Trebuchet MS"/>
            </a:endParaRPr>
          </a:p>
          <a:p>
            <a:pPr algn="ctr">
              <a:lnSpc>
                <a:spcPts val="3765"/>
              </a:lnSpc>
              <a:spcBef>
                <a:spcPts val="45"/>
              </a:spcBef>
            </a:pPr>
            <a:r>
              <a:rPr sz="3150" kern="0" dirty="0">
                <a:latin typeface="Trebuchet MS"/>
                <a:cs typeface="Trebuchet MS"/>
              </a:rPr>
              <a:t>+91 </a:t>
            </a:r>
            <a:r>
              <a:rPr lang="en-IN" sz="3150" kern="0" dirty="0">
                <a:latin typeface="Trebuchet MS"/>
                <a:cs typeface="Trebuchet MS"/>
              </a:rPr>
              <a:t>9225518035</a:t>
            </a:r>
          </a:p>
          <a:p>
            <a:pPr algn="ctr">
              <a:lnSpc>
                <a:spcPts val="3765"/>
              </a:lnSpc>
              <a:spcBef>
                <a:spcPts val="45"/>
              </a:spcBef>
            </a:pPr>
            <a:r>
              <a:rPr lang="en-IN" sz="3150" kern="0" dirty="0">
                <a:latin typeface="Trebuchet MS"/>
                <a:cs typeface="Trebuchet MS"/>
              </a:rPr>
              <a:t>https://www.linkedin.com/in/lakshmanarajsankaralingam/</a:t>
            </a:r>
            <a:endParaRPr sz="3150" kern="0" dirty="0">
              <a:latin typeface="Trebuchet MS"/>
              <a:cs typeface="Trebuchet MS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1440229" y="398127"/>
            <a:ext cx="2238375" cy="4457700"/>
            <a:chOff x="719" y="0"/>
            <a:chExt cx="2238375" cy="4457700"/>
          </a:xfrm>
        </p:grpSpPr>
        <p:sp>
          <p:nvSpPr>
            <p:cNvPr id="34" name="object 34"/>
            <p:cNvSpPr/>
            <p:nvPr/>
          </p:nvSpPr>
          <p:spPr>
            <a:xfrm>
              <a:off x="719" y="0"/>
              <a:ext cx="2238375" cy="4457700"/>
            </a:xfrm>
            <a:custGeom>
              <a:avLst/>
              <a:gdLst/>
              <a:ahLst/>
              <a:cxnLst/>
              <a:rect l="l" t="t" r="r" b="b"/>
              <a:pathLst>
                <a:path w="2238375" h="4457700">
                  <a:moveTo>
                    <a:pt x="1136823" y="2243479"/>
                  </a:moveTo>
                  <a:lnTo>
                    <a:pt x="1106587" y="2243479"/>
                  </a:lnTo>
                  <a:lnTo>
                    <a:pt x="1106587" y="2797872"/>
                  </a:lnTo>
                  <a:lnTo>
                    <a:pt x="2212458" y="2797872"/>
                  </a:lnTo>
                  <a:lnTo>
                    <a:pt x="2212458" y="3322027"/>
                  </a:lnTo>
                  <a:lnTo>
                    <a:pt x="1106587" y="3322027"/>
                  </a:lnTo>
                  <a:lnTo>
                    <a:pt x="1106587" y="3905211"/>
                  </a:lnTo>
                  <a:lnTo>
                    <a:pt x="1659766" y="4457699"/>
                  </a:lnTo>
                  <a:lnTo>
                    <a:pt x="2238374" y="4457699"/>
                  </a:lnTo>
                  <a:lnTo>
                    <a:pt x="2238374" y="4429365"/>
                  </a:lnTo>
                  <a:lnTo>
                    <a:pt x="1689765" y="4429365"/>
                  </a:lnTo>
                  <a:lnTo>
                    <a:pt x="1689765" y="4416411"/>
                  </a:lnTo>
                  <a:lnTo>
                    <a:pt x="1660961" y="4416411"/>
                  </a:lnTo>
                  <a:lnTo>
                    <a:pt x="1148342" y="3905211"/>
                  </a:lnTo>
                  <a:lnTo>
                    <a:pt x="2238374" y="3905211"/>
                  </a:lnTo>
                  <a:lnTo>
                    <a:pt x="2238374" y="3874985"/>
                  </a:lnTo>
                  <a:lnTo>
                    <a:pt x="1136823" y="3874985"/>
                  </a:lnTo>
                  <a:lnTo>
                    <a:pt x="1136823" y="3352265"/>
                  </a:lnTo>
                  <a:lnTo>
                    <a:pt x="2238374" y="3352265"/>
                  </a:lnTo>
                  <a:lnTo>
                    <a:pt x="2238374" y="2767634"/>
                  </a:lnTo>
                  <a:lnTo>
                    <a:pt x="1136823" y="2767634"/>
                  </a:lnTo>
                  <a:lnTo>
                    <a:pt x="1136823" y="2243479"/>
                  </a:lnTo>
                  <a:close/>
                </a:path>
                <a:path w="2238375" h="4457700">
                  <a:moveTo>
                    <a:pt x="2238374" y="3905211"/>
                  </a:moveTo>
                  <a:lnTo>
                    <a:pt x="2212458" y="3905211"/>
                  </a:lnTo>
                  <a:lnTo>
                    <a:pt x="2212458" y="4429365"/>
                  </a:lnTo>
                  <a:lnTo>
                    <a:pt x="2238374" y="4429365"/>
                  </a:lnTo>
                  <a:lnTo>
                    <a:pt x="2238374" y="3905211"/>
                  </a:lnTo>
                  <a:close/>
                </a:path>
                <a:path w="2238375" h="4457700">
                  <a:moveTo>
                    <a:pt x="1689765" y="3905211"/>
                  </a:moveTo>
                  <a:lnTo>
                    <a:pt x="1660961" y="3905211"/>
                  </a:lnTo>
                  <a:lnTo>
                    <a:pt x="1660961" y="4416411"/>
                  </a:lnTo>
                  <a:lnTo>
                    <a:pt x="1689765" y="4416411"/>
                  </a:lnTo>
                  <a:lnTo>
                    <a:pt x="1689765" y="3905211"/>
                  </a:lnTo>
                  <a:close/>
                </a:path>
                <a:path w="2238375" h="4457700">
                  <a:moveTo>
                    <a:pt x="1689765" y="3352265"/>
                  </a:moveTo>
                  <a:lnTo>
                    <a:pt x="1660961" y="3352265"/>
                  </a:lnTo>
                  <a:lnTo>
                    <a:pt x="1660961" y="3874985"/>
                  </a:lnTo>
                  <a:lnTo>
                    <a:pt x="1689765" y="3874985"/>
                  </a:lnTo>
                  <a:lnTo>
                    <a:pt x="1689765" y="3352265"/>
                  </a:lnTo>
                  <a:close/>
                </a:path>
                <a:path w="2238375" h="4457700">
                  <a:moveTo>
                    <a:pt x="1689765" y="2797872"/>
                  </a:moveTo>
                  <a:lnTo>
                    <a:pt x="1660961" y="2797872"/>
                  </a:lnTo>
                  <a:lnTo>
                    <a:pt x="1660961" y="3322027"/>
                  </a:lnTo>
                  <a:lnTo>
                    <a:pt x="1689765" y="3322027"/>
                  </a:lnTo>
                  <a:lnTo>
                    <a:pt x="1689765" y="2797872"/>
                  </a:lnTo>
                  <a:close/>
                </a:path>
                <a:path w="2238375" h="4457700">
                  <a:moveTo>
                    <a:pt x="582453" y="1690534"/>
                  </a:moveTo>
                  <a:lnTo>
                    <a:pt x="552212" y="1690534"/>
                  </a:lnTo>
                  <a:lnTo>
                    <a:pt x="552212" y="2243479"/>
                  </a:lnTo>
                  <a:lnTo>
                    <a:pt x="1660961" y="2243479"/>
                  </a:lnTo>
                  <a:lnTo>
                    <a:pt x="1660961" y="2767634"/>
                  </a:lnTo>
                  <a:lnTo>
                    <a:pt x="1689765" y="2767634"/>
                  </a:lnTo>
                  <a:lnTo>
                    <a:pt x="1689765" y="2213240"/>
                  </a:lnTo>
                  <a:lnTo>
                    <a:pt x="582453" y="2213240"/>
                  </a:lnTo>
                  <a:lnTo>
                    <a:pt x="582453" y="1690534"/>
                  </a:lnTo>
                  <a:close/>
                </a:path>
                <a:path w="2238375" h="4457700">
                  <a:moveTo>
                    <a:pt x="1136823" y="584630"/>
                  </a:moveTo>
                  <a:lnTo>
                    <a:pt x="1106587" y="584630"/>
                  </a:lnTo>
                  <a:lnTo>
                    <a:pt x="1106587" y="1107337"/>
                  </a:lnTo>
                  <a:lnTo>
                    <a:pt x="0" y="1107337"/>
                  </a:lnTo>
                  <a:lnTo>
                    <a:pt x="0" y="1690534"/>
                  </a:lnTo>
                  <a:lnTo>
                    <a:pt x="1106587" y="1690534"/>
                  </a:lnTo>
                  <a:lnTo>
                    <a:pt x="1106587" y="2213240"/>
                  </a:lnTo>
                  <a:lnTo>
                    <a:pt x="1136823" y="2213240"/>
                  </a:lnTo>
                  <a:lnTo>
                    <a:pt x="1136823" y="1709254"/>
                  </a:lnTo>
                  <a:lnTo>
                    <a:pt x="1179131" y="1709254"/>
                  </a:lnTo>
                  <a:lnTo>
                    <a:pt x="1136823" y="1667496"/>
                  </a:lnTo>
                  <a:lnTo>
                    <a:pt x="1136823" y="1661730"/>
                  </a:lnTo>
                  <a:lnTo>
                    <a:pt x="29517" y="1661730"/>
                  </a:lnTo>
                  <a:lnTo>
                    <a:pt x="29517" y="1137576"/>
                  </a:lnTo>
                  <a:lnTo>
                    <a:pt x="1136823" y="1137576"/>
                  </a:lnTo>
                  <a:lnTo>
                    <a:pt x="1136823" y="584630"/>
                  </a:lnTo>
                  <a:close/>
                </a:path>
                <a:path w="2238375" h="4457700">
                  <a:moveTo>
                    <a:pt x="1179131" y="1709254"/>
                  </a:moveTo>
                  <a:lnTo>
                    <a:pt x="1136823" y="1709254"/>
                  </a:lnTo>
                  <a:lnTo>
                    <a:pt x="1646559" y="2213240"/>
                  </a:lnTo>
                  <a:lnTo>
                    <a:pt x="1689765" y="2213240"/>
                  </a:lnTo>
                  <a:lnTo>
                    <a:pt x="1179131" y="1709254"/>
                  </a:lnTo>
                  <a:close/>
                </a:path>
                <a:path w="2238375" h="4457700">
                  <a:moveTo>
                    <a:pt x="602610" y="1137576"/>
                  </a:moveTo>
                  <a:lnTo>
                    <a:pt x="552212" y="1137576"/>
                  </a:lnTo>
                  <a:lnTo>
                    <a:pt x="552212" y="1661730"/>
                  </a:lnTo>
                  <a:lnTo>
                    <a:pt x="582453" y="1661730"/>
                  </a:lnTo>
                  <a:lnTo>
                    <a:pt x="582453" y="1160626"/>
                  </a:lnTo>
                  <a:lnTo>
                    <a:pt x="625850" y="1160626"/>
                  </a:lnTo>
                  <a:lnTo>
                    <a:pt x="602610" y="1137576"/>
                  </a:lnTo>
                  <a:close/>
                </a:path>
                <a:path w="2238375" h="4457700">
                  <a:moveTo>
                    <a:pt x="625850" y="1160626"/>
                  </a:moveTo>
                  <a:lnTo>
                    <a:pt x="582453" y="1160626"/>
                  </a:lnTo>
                  <a:lnTo>
                    <a:pt x="1087868" y="1661730"/>
                  </a:lnTo>
                  <a:lnTo>
                    <a:pt x="1131064" y="1661730"/>
                  </a:lnTo>
                  <a:lnTo>
                    <a:pt x="625850" y="1160626"/>
                  </a:lnTo>
                  <a:close/>
                </a:path>
                <a:path w="2238375" h="4457700">
                  <a:moveTo>
                    <a:pt x="582453" y="0"/>
                  </a:moveTo>
                  <a:lnTo>
                    <a:pt x="0" y="0"/>
                  </a:lnTo>
                  <a:lnTo>
                    <a:pt x="0" y="584630"/>
                  </a:lnTo>
                  <a:lnTo>
                    <a:pt x="527734" y="1107337"/>
                  </a:lnTo>
                  <a:lnTo>
                    <a:pt x="582453" y="1107337"/>
                  </a:lnTo>
                  <a:lnTo>
                    <a:pt x="582453" y="1088617"/>
                  </a:lnTo>
                  <a:lnTo>
                    <a:pt x="552212" y="1088617"/>
                  </a:lnTo>
                  <a:lnTo>
                    <a:pt x="42480" y="584630"/>
                  </a:lnTo>
                  <a:lnTo>
                    <a:pt x="1136823" y="584630"/>
                  </a:lnTo>
                  <a:lnTo>
                    <a:pt x="1136823" y="554392"/>
                  </a:lnTo>
                  <a:lnTo>
                    <a:pt x="29517" y="554392"/>
                  </a:lnTo>
                  <a:lnTo>
                    <a:pt x="29517" y="30237"/>
                  </a:lnTo>
                  <a:lnTo>
                    <a:pt x="582453" y="30237"/>
                  </a:lnTo>
                  <a:lnTo>
                    <a:pt x="582453" y="0"/>
                  </a:lnTo>
                  <a:close/>
                </a:path>
                <a:path w="2238375" h="4457700">
                  <a:moveTo>
                    <a:pt x="582453" y="584630"/>
                  </a:moveTo>
                  <a:lnTo>
                    <a:pt x="552212" y="584630"/>
                  </a:lnTo>
                  <a:lnTo>
                    <a:pt x="552212" y="1088617"/>
                  </a:lnTo>
                  <a:lnTo>
                    <a:pt x="582453" y="1088617"/>
                  </a:lnTo>
                  <a:lnTo>
                    <a:pt x="582453" y="584630"/>
                  </a:lnTo>
                  <a:close/>
                </a:path>
                <a:path w="2238375" h="4457700">
                  <a:moveTo>
                    <a:pt x="582453" y="30237"/>
                  </a:moveTo>
                  <a:lnTo>
                    <a:pt x="552212" y="30237"/>
                  </a:lnTo>
                  <a:lnTo>
                    <a:pt x="552212" y="554392"/>
                  </a:lnTo>
                  <a:lnTo>
                    <a:pt x="582453" y="554392"/>
                  </a:lnTo>
                  <a:lnTo>
                    <a:pt x="582453" y="30237"/>
                  </a:lnTo>
                  <a:close/>
                </a:path>
              </a:pathLst>
            </a:custGeom>
            <a:solidFill>
              <a:srgbClr val="36D6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782635" y="3449472"/>
              <a:ext cx="304165" cy="304165"/>
            </a:xfrm>
            <a:custGeom>
              <a:avLst/>
              <a:gdLst/>
              <a:ahLst/>
              <a:cxnLst/>
              <a:rect l="l" t="t" r="r" b="b"/>
              <a:pathLst>
                <a:path w="304164" h="304164">
                  <a:moveTo>
                    <a:pt x="151917" y="0"/>
                  </a:moveTo>
                  <a:lnTo>
                    <a:pt x="143992" y="0"/>
                  </a:lnTo>
                  <a:lnTo>
                    <a:pt x="136067" y="711"/>
                  </a:lnTo>
                  <a:lnTo>
                    <a:pt x="97193" y="10071"/>
                  </a:lnTo>
                  <a:lnTo>
                    <a:pt x="62636" y="28790"/>
                  </a:lnTo>
                  <a:lnTo>
                    <a:pt x="33832" y="56146"/>
                  </a:lnTo>
                  <a:lnTo>
                    <a:pt x="12954" y="89992"/>
                  </a:lnTo>
                  <a:lnTo>
                    <a:pt x="711" y="136067"/>
                  </a:lnTo>
                  <a:lnTo>
                    <a:pt x="0" y="143992"/>
                  </a:lnTo>
                  <a:lnTo>
                    <a:pt x="0" y="159829"/>
                  </a:lnTo>
                  <a:lnTo>
                    <a:pt x="7200" y="198704"/>
                  </a:lnTo>
                  <a:lnTo>
                    <a:pt x="24472" y="234708"/>
                  </a:lnTo>
                  <a:lnTo>
                    <a:pt x="50393" y="264947"/>
                  </a:lnTo>
                  <a:lnTo>
                    <a:pt x="89992" y="290868"/>
                  </a:lnTo>
                  <a:lnTo>
                    <a:pt x="136067" y="303110"/>
                  </a:lnTo>
                  <a:lnTo>
                    <a:pt x="143992" y="303822"/>
                  </a:lnTo>
                  <a:lnTo>
                    <a:pt x="151917" y="303822"/>
                  </a:lnTo>
                  <a:lnTo>
                    <a:pt x="159829" y="303822"/>
                  </a:lnTo>
                  <a:lnTo>
                    <a:pt x="167754" y="303110"/>
                  </a:lnTo>
                  <a:lnTo>
                    <a:pt x="183591" y="300228"/>
                  </a:lnTo>
                  <a:lnTo>
                    <a:pt x="190792" y="298792"/>
                  </a:lnTo>
                  <a:lnTo>
                    <a:pt x="198704" y="295910"/>
                  </a:lnTo>
                  <a:lnTo>
                    <a:pt x="205905" y="293751"/>
                  </a:lnTo>
                  <a:lnTo>
                    <a:pt x="213106" y="290144"/>
                  </a:lnTo>
                  <a:lnTo>
                    <a:pt x="220306" y="287261"/>
                  </a:lnTo>
                  <a:lnTo>
                    <a:pt x="227507" y="282956"/>
                  </a:lnTo>
                  <a:lnTo>
                    <a:pt x="233984" y="279349"/>
                  </a:lnTo>
                  <a:lnTo>
                    <a:pt x="241185" y="274307"/>
                  </a:lnTo>
                  <a:lnTo>
                    <a:pt x="246938" y="269989"/>
                  </a:lnTo>
                  <a:lnTo>
                    <a:pt x="253428" y="264223"/>
                  </a:lnTo>
                  <a:lnTo>
                    <a:pt x="259181" y="259194"/>
                  </a:lnTo>
                  <a:lnTo>
                    <a:pt x="264223" y="253428"/>
                  </a:lnTo>
                  <a:lnTo>
                    <a:pt x="269265" y="246951"/>
                  </a:lnTo>
                  <a:lnTo>
                    <a:pt x="274307" y="241185"/>
                  </a:lnTo>
                  <a:lnTo>
                    <a:pt x="293027" y="205905"/>
                  </a:lnTo>
                  <a:lnTo>
                    <a:pt x="295897" y="198704"/>
                  </a:lnTo>
                  <a:lnTo>
                    <a:pt x="298056" y="190792"/>
                  </a:lnTo>
                  <a:lnTo>
                    <a:pt x="299504" y="183591"/>
                  </a:lnTo>
                  <a:lnTo>
                    <a:pt x="302387" y="167754"/>
                  </a:lnTo>
                  <a:lnTo>
                    <a:pt x="303098" y="159829"/>
                  </a:lnTo>
                  <a:lnTo>
                    <a:pt x="303098" y="151917"/>
                  </a:lnTo>
                  <a:lnTo>
                    <a:pt x="303822" y="151917"/>
                  </a:lnTo>
                  <a:lnTo>
                    <a:pt x="303822" y="143992"/>
                  </a:lnTo>
                  <a:lnTo>
                    <a:pt x="303098" y="136067"/>
                  </a:lnTo>
                  <a:lnTo>
                    <a:pt x="300228" y="120230"/>
                  </a:lnTo>
                  <a:lnTo>
                    <a:pt x="298780" y="113030"/>
                  </a:lnTo>
                  <a:lnTo>
                    <a:pt x="295897" y="105117"/>
                  </a:lnTo>
                  <a:lnTo>
                    <a:pt x="293751" y="97917"/>
                  </a:lnTo>
                  <a:lnTo>
                    <a:pt x="290144" y="90716"/>
                  </a:lnTo>
                  <a:lnTo>
                    <a:pt x="287261" y="83515"/>
                  </a:lnTo>
                  <a:lnTo>
                    <a:pt x="282943" y="76314"/>
                  </a:lnTo>
                  <a:lnTo>
                    <a:pt x="279349" y="69837"/>
                  </a:lnTo>
                  <a:lnTo>
                    <a:pt x="274307" y="62636"/>
                  </a:lnTo>
                  <a:lnTo>
                    <a:pt x="269989" y="56870"/>
                  </a:lnTo>
                  <a:lnTo>
                    <a:pt x="264223" y="50393"/>
                  </a:lnTo>
                  <a:lnTo>
                    <a:pt x="259181" y="44627"/>
                  </a:lnTo>
                  <a:lnTo>
                    <a:pt x="253428" y="39598"/>
                  </a:lnTo>
                  <a:lnTo>
                    <a:pt x="246938" y="34556"/>
                  </a:lnTo>
                  <a:lnTo>
                    <a:pt x="241185" y="29514"/>
                  </a:lnTo>
                  <a:lnTo>
                    <a:pt x="205905" y="10795"/>
                  </a:lnTo>
                  <a:lnTo>
                    <a:pt x="198704" y="7912"/>
                  </a:lnTo>
                  <a:lnTo>
                    <a:pt x="190792" y="5753"/>
                  </a:lnTo>
                  <a:lnTo>
                    <a:pt x="183591" y="4318"/>
                  </a:lnTo>
                  <a:lnTo>
                    <a:pt x="167754" y="1435"/>
                  </a:lnTo>
                  <a:lnTo>
                    <a:pt x="159829" y="711"/>
                  </a:lnTo>
                  <a:lnTo>
                    <a:pt x="151917" y="711"/>
                  </a:lnTo>
                  <a:lnTo>
                    <a:pt x="151917" y="0"/>
                  </a:lnTo>
                  <a:close/>
                </a:path>
              </a:pathLst>
            </a:custGeom>
            <a:solidFill>
              <a:srgbClr val="9595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782630" y="3449437"/>
              <a:ext cx="304165" cy="304165"/>
            </a:xfrm>
            <a:custGeom>
              <a:avLst/>
              <a:gdLst/>
              <a:ahLst/>
              <a:cxnLst/>
              <a:rect l="l" t="t" r="r" b="b"/>
              <a:pathLst>
                <a:path w="304164" h="304164">
                  <a:moveTo>
                    <a:pt x="151914" y="303840"/>
                  </a:moveTo>
                  <a:lnTo>
                    <a:pt x="143990" y="303840"/>
                  </a:lnTo>
                  <a:lnTo>
                    <a:pt x="136078" y="303116"/>
                  </a:lnTo>
                  <a:lnTo>
                    <a:pt x="97191" y="293769"/>
                  </a:lnTo>
                  <a:lnTo>
                    <a:pt x="82802" y="287279"/>
                  </a:lnTo>
                  <a:lnTo>
                    <a:pt x="75601" y="283685"/>
                  </a:lnTo>
                  <a:lnTo>
                    <a:pt x="44639" y="259199"/>
                  </a:lnTo>
                  <a:lnTo>
                    <a:pt x="38886" y="253446"/>
                  </a:lnTo>
                  <a:lnTo>
                    <a:pt x="16560" y="221035"/>
                  </a:lnTo>
                  <a:lnTo>
                    <a:pt x="3606" y="183594"/>
                  </a:lnTo>
                  <a:lnTo>
                    <a:pt x="2158" y="175682"/>
                  </a:lnTo>
                  <a:lnTo>
                    <a:pt x="723" y="167770"/>
                  </a:lnTo>
                  <a:lnTo>
                    <a:pt x="0" y="159845"/>
                  </a:lnTo>
                  <a:lnTo>
                    <a:pt x="0" y="151920"/>
                  </a:lnTo>
                  <a:lnTo>
                    <a:pt x="0" y="144008"/>
                  </a:lnTo>
                  <a:lnTo>
                    <a:pt x="723" y="136083"/>
                  </a:lnTo>
                  <a:lnTo>
                    <a:pt x="2158" y="128158"/>
                  </a:lnTo>
                  <a:lnTo>
                    <a:pt x="3606" y="120246"/>
                  </a:lnTo>
                  <a:lnTo>
                    <a:pt x="5041" y="112321"/>
                  </a:lnTo>
                  <a:lnTo>
                    <a:pt x="7200" y="105120"/>
                  </a:lnTo>
                  <a:lnTo>
                    <a:pt x="10083" y="97207"/>
                  </a:lnTo>
                  <a:lnTo>
                    <a:pt x="12953" y="90006"/>
                  </a:lnTo>
                  <a:lnTo>
                    <a:pt x="16560" y="82805"/>
                  </a:lnTo>
                  <a:lnTo>
                    <a:pt x="20167" y="75604"/>
                  </a:lnTo>
                  <a:lnTo>
                    <a:pt x="24485" y="69127"/>
                  </a:lnTo>
                  <a:lnTo>
                    <a:pt x="28803" y="62637"/>
                  </a:lnTo>
                  <a:lnTo>
                    <a:pt x="33844" y="56160"/>
                  </a:lnTo>
                  <a:lnTo>
                    <a:pt x="62635" y="28804"/>
                  </a:lnTo>
                  <a:lnTo>
                    <a:pt x="97191" y="10084"/>
                  </a:lnTo>
                  <a:lnTo>
                    <a:pt x="120241" y="3606"/>
                  </a:lnTo>
                  <a:lnTo>
                    <a:pt x="128153" y="2159"/>
                  </a:lnTo>
                  <a:lnTo>
                    <a:pt x="136078" y="723"/>
                  </a:lnTo>
                  <a:lnTo>
                    <a:pt x="143990" y="0"/>
                  </a:lnTo>
                  <a:lnTo>
                    <a:pt x="151914" y="0"/>
                  </a:lnTo>
                  <a:lnTo>
                    <a:pt x="151914" y="723"/>
                  </a:lnTo>
                  <a:lnTo>
                    <a:pt x="159839" y="723"/>
                  </a:lnTo>
                  <a:lnTo>
                    <a:pt x="198713" y="7924"/>
                  </a:lnTo>
                  <a:lnTo>
                    <a:pt x="205914" y="10807"/>
                  </a:lnTo>
                  <a:lnTo>
                    <a:pt x="213838" y="13678"/>
                  </a:lnTo>
                  <a:lnTo>
                    <a:pt x="246947" y="34557"/>
                  </a:lnTo>
                  <a:lnTo>
                    <a:pt x="253436" y="39599"/>
                  </a:lnTo>
                  <a:lnTo>
                    <a:pt x="259189" y="44641"/>
                  </a:lnTo>
                  <a:lnTo>
                    <a:pt x="264231" y="50407"/>
                  </a:lnTo>
                  <a:lnTo>
                    <a:pt x="269984" y="56884"/>
                  </a:lnTo>
                  <a:lnTo>
                    <a:pt x="274302" y="62637"/>
                  </a:lnTo>
                  <a:lnTo>
                    <a:pt x="279344" y="69851"/>
                  </a:lnTo>
                  <a:lnTo>
                    <a:pt x="282951" y="76328"/>
                  </a:lnTo>
                  <a:lnTo>
                    <a:pt x="287269" y="83516"/>
                  </a:lnTo>
                  <a:lnTo>
                    <a:pt x="290151" y="90717"/>
                  </a:lnTo>
                  <a:lnTo>
                    <a:pt x="293746" y="97918"/>
                  </a:lnTo>
                  <a:lnTo>
                    <a:pt x="295904" y="105120"/>
                  </a:lnTo>
                  <a:lnTo>
                    <a:pt x="303829" y="144008"/>
                  </a:lnTo>
                  <a:lnTo>
                    <a:pt x="303829" y="151920"/>
                  </a:lnTo>
                  <a:lnTo>
                    <a:pt x="303105" y="151920"/>
                  </a:lnTo>
                  <a:lnTo>
                    <a:pt x="303105" y="159845"/>
                  </a:lnTo>
                  <a:lnTo>
                    <a:pt x="295904" y="198720"/>
                  </a:lnTo>
                  <a:lnTo>
                    <a:pt x="293034" y="205921"/>
                  </a:lnTo>
                  <a:lnTo>
                    <a:pt x="290151" y="213846"/>
                  </a:lnTo>
                  <a:lnTo>
                    <a:pt x="269260" y="246956"/>
                  </a:lnTo>
                  <a:lnTo>
                    <a:pt x="264231" y="253446"/>
                  </a:lnTo>
                  <a:lnTo>
                    <a:pt x="259189" y="259199"/>
                  </a:lnTo>
                  <a:lnTo>
                    <a:pt x="253436" y="264241"/>
                  </a:lnTo>
                  <a:lnTo>
                    <a:pt x="246947" y="269994"/>
                  </a:lnTo>
                  <a:lnTo>
                    <a:pt x="241181" y="274325"/>
                  </a:lnTo>
                  <a:lnTo>
                    <a:pt x="233993" y="279367"/>
                  </a:lnTo>
                  <a:lnTo>
                    <a:pt x="227516" y="282961"/>
                  </a:lnTo>
                  <a:lnTo>
                    <a:pt x="220315" y="287279"/>
                  </a:lnTo>
                  <a:lnTo>
                    <a:pt x="213115" y="290162"/>
                  </a:lnTo>
                  <a:lnTo>
                    <a:pt x="205914" y="293769"/>
                  </a:lnTo>
                  <a:lnTo>
                    <a:pt x="198713" y="295915"/>
                  </a:lnTo>
                  <a:lnTo>
                    <a:pt x="159839" y="303840"/>
                  </a:lnTo>
                  <a:lnTo>
                    <a:pt x="151914" y="303840"/>
                  </a:lnTo>
                  <a:close/>
                </a:path>
              </a:pathLst>
            </a:custGeom>
            <a:ln w="18719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C8E3A3-00F2-35FF-4D1F-32532886AE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>
            <a:extLst>
              <a:ext uri="{FF2B5EF4-FFF2-40B4-BE49-F238E27FC236}">
                <a16:creationId xmlns:a16="http://schemas.microsoft.com/office/drawing/2014/main" id="{EEA6C0AA-62A1-7F45-1A7E-4198E5B495E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62962" y="985155"/>
            <a:ext cx="12892788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6000" dirty="0"/>
              <a:t>Agile Execution Methodologies</a:t>
            </a:r>
            <a:endParaRPr sz="6000" dirty="0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C4287185-163D-D70C-4ABB-48F3DEE55B17}"/>
              </a:ext>
            </a:extLst>
          </p:cNvPr>
          <p:cNvGrpSpPr/>
          <p:nvPr/>
        </p:nvGrpSpPr>
        <p:grpSpPr>
          <a:xfrm>
            <a:off x="767364" y="2057083"/>
            <a:ext cx="17222186" cy="7879536"/>
            <a:chOff x="3021441" y="2177123"/>
            <a:chExt cx="6758307" cy="10118529"/>
          </a:xfrm>
        </p:grpSpPr>
        <p:sp>
          <p:nvSpPr>
            <p:cNvPr id="5" name="object 2">
              <a:extLst>
                <a:ext uri="{FF2B5EF4-FFF2-40B4-BE49-F238E27FC236}">
                  <a16:creationId xmlns:a16="http://schemas.microsoft.com/office/drawing/2014/main" id="{F46C85F4-5566-B634-5A9F-560321010D67}"/>
                </a:ext>
              </a:extLst>
            </p:cNvPr>
            <p:cNvSpPr txBox="1"/>
            <p:nvPr/>
          </p:nvSpPr>
          <p:spPr>
            <a:xfrm>
              <a:off x="3021441" y="2234094"/>
              <a:ext cx="1013530" cy="434755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marL="127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sz="2200" b="1" spc="90" dirty="0">
                  <a:solidFill>
                    <a:srgbClr val="2D344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Methodology</a:t>
              </a:r>
              <a:endParaRPr sz="22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object 3">
              <a:extLst>
                <a:ext uri="{FF2B5EF4-FFF2-40B4-BE49-F238E27FC236}">
                  <a16:creationId xmlns:a16="http://schemas.microsoft.com/office/drawing/2014/main" id="{625163EF-0EC8-2D90-05BE-290EBF7D0CA5}"/>
                </a:ext>
              </a:extLst>
            </p:cNvPr>
            <p:cNvSpPr txBox="1"/>
            <p:nvPr/>
          </p:nvSpPr>
          <p:spPr>
            <a:xfrm>
              <a:off x="4082665" y="2234094"/>
              <a:ext cx="1766406" cy="434755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marL="127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sz="2200" b="1" spc="80" dirty="0">
                  <a:solidFill>
                    <a:srgbClr val="2D344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Su</a:t>
              </a:r>
              <a:r>
                <a:rPr sz="2200" b="1" spc="-5" dirty="0">
                  <a:solidFill>
                    <a:srgbClr val="2D344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</a:t>
              </a:r>
              <a:r>
                <a:rPr sz="2200" b="1" spc="75" dirty="0">
                  <a:solidFill>
                    <a:srgbClr val="2D344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table</a:t>
              </a:r>
              <a:r>
                <a:rPr sz="2200" b="1" spc="70" dirty="0">
                  <a:solidFill>
                    <a:srgbClr val="2D344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sz="2200" b="1" spc="30" dirty="0">
                  <a:solidFill>
                    <a:srgbClr val="2D344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For</a:t>
              </a:r>
              <a:endParaRPr sz="22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object 4">
              <a:extLst>
                <a:ext uri="{FF2B5EF4-FFF2-40B4-BE49-F238E27FC236}">
                  <a16:creationId xmlns:a16="http://schemas.microsoft.com/office/drawing/2014/main" id="{B4888546-B44C-BE84-45B5-88D585F38CAA}"/>
                </a:ext>
              </a:extLst>
            </p:cNvPr>
            <p:cNvSpPr txBox="1"/>
            <p:nvPr/>
          </p:nvSpPr>
          <p:spPr>
            <a:xfrm>
              <a:off x="7081477" y="2177123"/>
              <a:ext cx="1578868" cy="434755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marL="127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sz="2200" b="1" spc="70" dirty="0">
                  <a:solidFill>
                    <a:srgbClr val="2D344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Known</a:t>
              </a:r>
              <a:r>
                <a:rPr sz="2200" b="1" spc="-10" dirty="0">
                  <a:solidFill>
                    <a:srgbClr val="2D344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sz="2200" b="1" spc="30" dirty="0">
                  <a:solidFill>
                    <a:srgbClr val="2D344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For</a:t>
              </a:r>
              <a:endParaRPr sz="22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object 5">
              <a:extLst>
                <a:ext uri="{FF2B5EF4-FFF2-40B4-BE49-F238E27FC236}">
                  <a16:creationId xmlns:a16="http://schemas.microsoft.com/office/drawing/2014/main" id="{3CF3A5A8-667C-D025-5E2B-AD5AAA881F74}"/>
                </a:ext>
              </a:extLst>
            </p:cNvPr>
            <p:cNvSpPr txBox="1"/>
            <p:nvPr/>
          </p:nvSpPr>
          <p:spPr>
            <a:xfrm>
              <a:off x="4082665" y="2800619"/>
              <a:ext cx="2935030" cy="447684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>
              <a:lvl1pPr marL="127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just">
                <a:lnSpc>
                  <a:spcPct val="112000"/>
                </a:lnSpc>
              </a:pPr>
              <a:r>
                <a:rPr lang="en-US" altLang="en-US" sz="2200" dirty="0">
                  <a:solidFill>
                    <a:srgbClr val="3D444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Small teams, Cross-team collaboration.</a:t>
              </a:r>
              <a:endParaRPr lang="en-US" altLang="en-US" sz="2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object 6">
              <a:extLst>
                <a:ext uri="{FF2B5EF4-FFF2-40B4-BE49-F238E27FC236}">
                  <a16:creationId xmlns:a16="http://schemas.microsoft.com/office/drawing/2014/main" id="{4BDD2362-B6FB-055F-D631-1F06E8A5FE2B}"/>
                </a:ext>
              </a:extLst>
            </p:cNvPr>
            <p:cNvSpPr txBox="1"/>
            <p:nvPr/>
          </p:nvSpPr>
          <p:spPr>
            <a:xfrm>
              <a:off x="7067455" y="2725463"/>
              <a:ext cx="2584288" cy="447684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>
              <a:lvl1pPr marL="12700" indent="63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12000"/>
                </a:lnSpc>
              </a:pPr>
              <a:r>
                <a:rPr lang="en-US" altLang="en-US" sz="2200" dirty="0">
                  <a:solidFill>
                    <a:srgbClr val="3D444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Scrum roles, Sprints, Agile events</a:t>
              </a:r>
              <a:endParaRPr lang="en-US" altLang="en-US" sz="2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object 8">
              <a:extLst>
                <a:ext uri="{FF2B5EF4-FFF2-40B4-BE49-F238E27FC236}">
                  <a16:creationId xmlns:a16="http://schemas.microsoft.com/office/drawing/2014/main" id="{E92F03C7-AC42-9065-E0E2-002D7E2C97A3}"/>
                </a:ext>
              </a:extLst>
            </p:cNvPr>
            <p:cNvSpPr txBox="1"/>
            <p:nvPr/>
          </p:nvSpPr>
          <p:spPr>
            <a:xfrm>
              <a:off x="3263101" y="2792413"/>
              <a:ext cx="468313" cy="434755"/>
            </a:xfrm>
            <a:prstGeom prst="rect">
              <a:avLst/>
            </a:prstGeom>
          </p:spPr>
          <p:txBody>
            <a:bodyPr lIns="0" tIns="0" rIns="0" bIns="0">
              <a:spAutoFit/>
            </a:bodyPr>
            <a:lstStyle/>
            <a:p>
              <a:pPr marL="127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sz="2200" spc="85" dirty="0">
                  <a:solidFill>
                    <a:srgbClr val="9597A8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Scrum</a:t>
              </a:r>
              <a:endParaRPr sz="2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object 10">
              <a:extLst>
                <a:ext uri="{FF2B5EF4-FFF2-40B4-BE49-F238E27FC236}">
                  <a16:creationId xmlns:a16="http://schemas.microsoft.com/office/drawing/2014/main" id="{F07B8DC4-19D6-4854-97E8-368AE6F86E8A}"/>
                </a:ext>
              </a:extLst>
            </p:cNvPr>
            <p:cNvSpPr txBox="1"/>
            <p:nvPr/>
          </p:nvSpPr>
          <p:spPr>
            <a:xfrm>
              <a:off x="4085679" y="3471946"/>
              <a:ext cx="2953719" cy="949793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>
              <a:lvl1pPr marL="19050" indent="-63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14000"/>
                </a:lnSpc>
              </a:pPr>
              <a:r>
                <a:rPr lang="en-US" altLang="en-US" sz="2200" dirty="0">
                  <a:solidFill>
                    <a:srgbClr val="3D444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Advanced Agile teams, </a:t>
              </a:r>
              <a:r>
                <a:rPr lang="en-US" altLang="en-US" sz="2200" dirty="0">
                  <a:solidFill>
                    <a:srgbClr val="2D344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Frequently </a:t>
              </a:r>
              <a:r>
                <a:rPr lang="en-US" altLang="en-US" sz="2200" dirty="0">
                  <a:solidFill>
                    <a:srgbClr val="3D444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changing product </a:t>
              </a:r>
              <a:r>
                <a:rPr lang="en-US" altLang="en-US" sz="2200" dirty="0">
                  <a:solidFill>
                    <a:srgbClr val="2D344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requirements.</a:t>
              </a:r>
              <a:endParaRPr lang="en-US" altLang="en-US" sz="2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object 11">
              <a:extLst>
                <a:ext uri="{FF2B5EF4-FFF2-40B4-BE49-F238E27FC236}">
                  <a16:creationId xmlns:a16="http://schemas.microsoft.com/office/drawing/2014/main" id="{2F8411FB-D186-274A-2242-EF44C5C2E4D5}"/>
                </a:ext>
              </a:extLst>
            </p:cNvPr>
            <p:cNvSpPr txBox="1"/>
            <p:nvPr/>
          </p:nvSpPr>
          <p:spPr>
            <a:xfrm>
              <a:off x="7067455" y="3420427"/>
              <a:ext cx="2584288" cy="441096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>
              <a:lvl1pPr marL="127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10000"/>
                </a:lnSpc>
              </a:pPr>
              <a:r>
                <a:rPr lang="en-US" altLang="en-US" sz="2200" dirty="0">
                  <a:solidFill>
                    <a:srgbClr val="3D444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Kanban board, Continuous workflow</a:t>
              </a:r>
              <a:endParaRPr lang="en-US" altLang="en-US" sz="2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object 12">
              <a:extLst>
                <a:ext uri="{FF2B5EF4-FFF2-40B4-BE49-F238E27FC236}">
                  <a16:creationId xmlns:a16="http://schemas.microsoft.com/office/drawing/2014/main" id="{4063CE63-4B2F-72BE-F34F-107D520CC4AA}"/>
                </a:ext>
              </a:extLst>
            </p:cNvPr>
            <p:cNvSpPr txBox="1"/>
            <p:nvPr/>
          </p:nvSpPr>
          <p:spPr>
            <a:xfrm>
              <a:off x="3263101" y="3536949"/>
              <a:ext cx="525463" cy="434755"/>
            </a:xfrm>
            <a:prstGeom prst="rect">
              <a:avLst/>
            </a:prstGeom>
          </p:spPr>
          <p:txBody>
            <a:bodyPr lIns="0" tIns="0" rIns="0" bIns="0">
              <a:spAutoFit/>
            </a:bodyPr>
            <a:lstStyle/>
            <a:p>
              <a:pPr marL="127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sz="2200" spc="45" dirty="0">
                  <a:solidFill>
                    <a:srgbClr val="9597A8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Kanban</a:t>
              </a:r>
              <a:endParaRPr sz="2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object 13">
              <a:extLst>
                <a:ext uri="{FF2B5EF4-FFF2-40B4-BE49-F238E27FC236}">
                  <a16:creationId xmlns:a16="http://schemas.microsoft.com/office/drawing/2014/main" id="{6FD419A3-F0B9-C046-FE4E-5144C1DE8E38}"/>
                </a:ext>
              </a:extLst>
            </p:cNvPr>
            <p:cNvSpPr txBox="1"/>
            <p:nvPr/>
          </p:nvSpPr>
          <p:spPr>
            <a:xfrm>
              <a:off x="4085679" y="4496611"/>
              <a:ext cx="2953719" cy="441096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>
              <a:lvl1pPr marL="127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10000"/>
                </a:lnSpc>
              </a:pPr>
              <a:r>
                <a:rPr lang="en-US" altLang="en-US" sz="2200" dirty="0">
                  <a:solidFill>
                    <a:srgbClr val="2D344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Fast</a:t>
              </a:r>
              <a:r>
                <a:rPr lang="en-US" altLang="en-US" sz="2200" dirty="0">
                  <a:solidFill>
                    <a:srgbClr val="50566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-paced </a:t>
              </a:r>
              <a:r>
                <a:rPr lang="en-US" altLang="en-US" sz="2200" dirty="0">
                  <a:solidFill>
                    <a:srgbClr val="3D444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environment, Developing </a:t>
              </a:r>
              <a:r>
                <a:rPr lang="en-US" altLang="en-US" sz="2200" dirty="0">
                  <a:solidFill>
                    <a:srgbClr val="2D344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multiple </a:t>
              </a:r>
              <a:r>
                <a:rPr lang="en-US" altLang="en-US" sz="2200" dirty="0">
                  <a:solidFill>
                    <a:srgbClr val="3D444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products</a:t>
              </a:r>
              <a:endParaRPr lang="en-US" altLang="en-US" sz="2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object 14">
              <a:extLst>
                <a:ext uri="{FF2B5EF4-FFF2-40B4-BE49-F238E27FC236}">
                  <a16:creationId xmlns:a16="http://schemas.microsoft.com/office/drawing/2014/main" id="{04219C3F-614F-E21B-1873-ADD8383F9AB1}"/>
                </a:ext>
              </a:extLst>
            </p:cNvPr>
            <p:cNvSpPr txBox="1"/>
            <p:nvPr/>
          </p:nvSpPr>
          <p:spPr>
            <a:xfrm>
              <a:off x="7079858" y="4496611"/>
              <a:ext cx="2699890" cy="869510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marL="127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sz="2200" spc="70" dirty="0" err="1">
                  <a:solidFill>
                    <a:srgbClr val="3D444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Scrumban</a:t>
              </a:r>
              <a:r>
                <a:rPr sz="2200" spc="55" dirty="0">
                  <a:solidFill>
                    <a:srgbClr val="3D444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sz="2200" spc="85" dirty="0">
                  <a:solidFill>
                    <a:srgbClr val="3D444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board</a:t>
              </a:r>
              <a:r>
                <a:rPr lang="en-IN" sz="2200" spc="85" dirty="0">
                  <a:solidFill>
                    <a:srgbClr val="3D444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sz="2200" spc="95" dirty="0">
                  <a:solidFill>
                    <a:srgbClr val="3D444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3-mont</a:t>
              </a:r>
              <a:r>
                <a:rPr sz="2200" spc="160" dirty="0">
                  <a:solidFill>
                    <a:srgbClr val="3D444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</a:t>
              </a:r>
              <a:r>
                <a:rPr sz="2200" spc="175" dirty="0">
                  <a:solidFill>
                    <a:srgbClr val="62697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,</a:t>
              </a:r>
              <a:r>
                <a:rPr sz="2200" spc="160" dirty="0">
                  <a:solidFill>
                    <a:srgbClr val="2D344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  <a:r>
                <a:rPr sz="2200" spc="105" dirty="0">
                  <a:solidFill>
                    <a:srgbClr val="50566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-mont</a:t>
              </a:r>
              <a:r>
                <a:rPr sz="2200" spc="180" dirty="0">
                  <a:solidFill>
                    <a:srgbClr val="2D344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</a:t>
              </a:r>
              <a:r>
                <a:rPr lang="en-IN" sz="2200" spc="180" dirty="0">
                  <a:solidFill>
                    <a:srgbClr val="2D344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sz="2200" spc="-110" dirty="0">
                  <a:solidFill>
                    <a:srgbClr val="3D444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&amp;</a:t>
              </a:r>
              <a:r>
                <a:rPr sz="2200" spc="-20" dirty="0">
                  <a:solidFill>
                    <a:srgbClr val="3D444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sz="2200" spc="-110" dirty="0">
                  <a:solidFill>
                    <a:srgbClr val="3D444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r>
                <a:rPr sz="2200" spc="80" dirty="0">
                  <a:solidFill>
                    <a:srgbClr val="3D444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-year</a:t>
              </a:r>
              <a:r>
                <a:rPr sz="2200" spc="50" dirty="0">
                  <a:solidFill>
                    <a:srgbClr val="3D444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sz="2200" spc="75" dirty="0">
                  <a:solidFill>
                    <a:srgbClr val="3D444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buckets</a:t>
              </a:r>
              <a:endParaRPr sz="2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object 16">
              <a:extLst>
                <a:ext uri="{FF2B5EF4-FFF2-40B4-BE49-F238E27FC236}">
                  <a16:creationId xmlns:a16="http://schemas.microsoft.com/office/drawing/2014/main" id="{61268573-B3CB-9293-5AF0-82C234FA12E1}"/>
                </a:ext>
              </a:extLst>
            </p:cNvPr>
            <p:cNvSpPr txBox="1"/>
            <p:nvPr/>
          </p:nvSpPr>
          <p:spPr>
            <a:xfrm>
              <a:off x="3255165" y="4515777"/>
              <a:ext cx="704850" cy="434755"/>
            </a:xfrm>
            <a:prstGeom prst="rect">
              <a:avLst/>
            </a:prstGeom>
          </p:spPr>
          <p:txBody>
            <a:bodyPr lIns="0" tIns="0" rIns="0" bIns="0">
              <a:spAutoFit/>
            </a:bodyPr>
            <a:lstStyle/>
            <a:p>
              <a:pPr marL="127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sz="2200" spc="65" dirty="0">
                  <a:solidFill>
                    <a:srgbClr val="9597A8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Scrumban</a:t>
              </a:r>
              <a:endParaRPr sz="2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object 17">
              <a:extLst>
                <a:ext uri="{FF2B5EF4-FFF2-40B4-BE49-F238E27FC236}">
                  <a16:creationId xmlns:a16="http://schemas.microsoft.com/office/drawing/2014/main" id="{7D6E57E5-A359-FDAA-3E4D-DA0BFF3735E5}"/>
                </a:ext>
              </a:extLst>
            </p:cNvPr>
            <p:cNvSpPr txBox="1"/>
            <p:nvPr/>
          </p:nvSpPr>
          <p:spPr>
            <a:xfrm>
              <a:off x="7067455" y="5496046"/>
              <a:ext cx="2676587" cy="949793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>
              <a:lvl1pPr marL="19050" indent="-63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14000"/>
                </a:lnSpc>
              </a:pPr>
              <a:r>
                <a:rPr lang="en-US" altLang="en-US" sz="2200" dirty="0">
                  <a:solidFill>
                    <a:srgbClr val="2D344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Test</a:t>
              </a:r>
              <a:r>
                <a:rPr lang="en-US" altLang="en-US" sz="2200" dirty="0">
                  <a:solidFill>
                    <a:srgbClr val="50566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-d</a:t>
              </a:r>
              <a:r>
                <a:rPr lang="en-US" altLang="en-US" sz="2200" dirty="0">
                  <a:solidFill>
                    <a:srgbClr val="2D344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riven development, </a:t>
              </a:r>
              <a:r>
                <a:rPr lang="en-US" altLang="en-US" sz="2200" dirty="0">
                  <a:solidFill>
                    <a:srgbClr val="3D444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Pair </a:t>
              </a:r>
              <a:r>
                <a:rPr lang="en-US" altLang="en-US" sz="2200" dirty="0">
                  <a:solidFill>
                    <a:srgbClr val="2D344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programming, </a:t>
              </a:r>
              <a:r>
                <a:rPr lang="en-US" altLang="en-US" sz="2200" dirty="0">
                  <a:solidFill>
                    <a:srgbClr val="3D444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Simple design, Collective code ownership.</a:t>
              </a:r>
              <a:endParaRPr lang="en-US" altLang="en-US" sz="2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object 19">
              <a:extLst>
                <a:ext uri="{FF2B5EF4-FFF2-40B4-BE49-F238E27FC236}">
                  <a16:creationId xmlns:a16="http://schemas.microsoft.com/office/drawing/2014/main" id="{AEA6E046-AC24-8D38-4653-02E7F0DFDAC2}"/>
                </a:ext>
              </a:extLst>
            </p:cNvPr>
            <p:cNvSpPr txBox="1"/>
            <p:nvPr/>
          </p:nvSpPr>
          <p:spPr>
            <a:xfrm>
              <a:off x="3255165" y="5502739"/>
              <a:ext cx="942975" cy="869510"/>
            </a:xfrm>
            <a:prstGeom prst="rect">
              <a:avLst/>
            </a:prstGeom>
          </p:spPr>
          <p:txBody>
            <a:bodyPr lIns="0" tIns="0" rIns="0" bIns="0">
              <a:spAutoFit/>
            </a:bodyPr>
            <a:lstStyle>
              <a:lvl1pPr marL="127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r>
                <a:rPr lang="en-US" altLang="en-US" sz="2200" dirty="0">
                  <a:solidFill>
                    <a:srgbClr val="9597A8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Extreme Programming</a:t>
              </a:r>
              <a:endParaRPr lang="en-US" altLang="en-US" sz="2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object 20">
              <a:extLst>
                <a:ext uri="{FF2B5EF4-FFF2-40B4-BE49-F238E27FC236}">
                  <a16:creationId xmlns:a16="http://schemas.microsoft.com/office/drawing/2014/main" id="{94B1456B-4F7B-790A-150C-7DBD9E3FE05E}"/>
                </a:ext>
              </a:extLst>
            </p:cNvPr>
            <p:cNvSpPr txBox="1"/>
            <p:nvPr/>
          </p:nvSpPr>
          <p:spPr>
            <a:xfrm>
              <a:off x="4085679" y="5538503"/>
              <a:ext cx="2953719" cy="434755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>
              <a:lvl1pPr marL="127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r>
                <a:rPr lang="en-US" altLang="en-US" sz="2200" dirty="0">
                  <a:solidFill>
                    <a:srgbClr val="3D444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Same </a:t>
              </a:r>
              <a:r>
                <a:rPr lang="en-US" altLang="en-US" sz="2200" dirty="0">
                  <a:solidFill>
                    <a:srgbClr val="2D344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location, Mixed</a:t>
              </a:r>
              <a:r>
                <a:rPr lang="en-US" altLang="en-US" sz="2200" dirty="0">
                  <a:solidFill>
                    <a:srgbClr val="50566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-sk</a:t>
              </a:r>
              <a:r>
                <a:rPr lang="en-US" altLang="en-US" sz="2200" dirty="0">
                  <a:solidFill>
                    <a:srgbClr val="2D344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ill level </a:t>
              </a:r>
              <a:r>
                <a:rPr lang="en-US" altLang="en-US" sz="2200" dirty="0">
                  <a:solidFill>
                    <a:srgbClr val="3D444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teams, Smaller </a:t>
              </a:r>
              <a:r>
                <a:rPr lang="en-US" altLang="en-US" sz="2200" dirty="0">
                  <a:solidFill>
                    <a:srgbClr val="2D344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budgets.</a:t>
              </a:r>
              <a:endParaRPr lang="en-US" altLang="en-US" sz="2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object 21">
              <a:extLst>
                <a:ext uri="{FF2B5EF4-FFF2-40B4-BE49-F238E27FC236}">
                  <a16:creationId xmlns:a16="http://schemas.microsoft.com/office/drawing/2014/main" id="{D62601C9-83BD-F137-61E3-1B0DF7788426}"/>
                </a:ext>
              </a:extLst>
            </p:cNvPr>
            <p:cNvSpPr txBox="1"/>
            <p:nvPr/>
          </p:nvSpPr>
          <p:spPr>
            <a:xfrm>
              <a:off x="4057814" y="6671797"/>
              <a:ext cx="2984733" cy="454188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>
              <a:lvl1pPr marL="12700" indent="63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14000"/>
                </a:lnSpc>
              </a:pPr>
              <a:r>
                <a:rPr lang="en-US" altLang="en-US" sz="2200" dirty="0">
                  <a:solidFill>
                    <a:srgbClr val="3D444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Small, empowered </a:t>
              </a:r>
              <a:r>
                <a:rPr lang="en-US" altLang="en-US" sz="2200" dirty="0">
                  <a:solidFill>
                    <a:srgbClr val="2D344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team</a:t>
              </a:r>
              <a:r>
                <a:rPr lang="en-US" altLang="en-US" sz="2200" dirty="0">
                  <a:solidFill>
                    <a:srgbClr val="50566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 </a:t>
              </a:r>
              <a:r>
                <a:rPr lang="en-US" altLang="en-US" sz="2200" dirty="0">
                  <a:solidFill>
                    <a:srgbClr val="3D444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that make their own decisions. </a:t>
              </a:r>
              <a:endParaRPr lang="en-US" altLang="en-US" sz="2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object 22">
              <a:extLst>
                <a:ext uri="{FF2B5EF4-FFF2-40B4-BE49-F238E27FC236}">
                  <a16:creationId xmlns:a16="http://schemas.microsoft.com/office/drawing/2014/main" id="{48C54361-7AAA-9A89-9BB5-D0F4F04CE7A5}"/>
                </a:ext>
              </a:extLst>
            </p:cNvPr>
            <p:cNvSpPr txBox="1"/>
            <p:nvPr/>
          </p:nvSpPr>
          <p:spPr>
            <a:xfrm>
              <a:off x="7067455" y="6665506"/>
              <a:ext cx="2574526" cy="434755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>
              <a:lvl1pPr marL="190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r>
                <a:rPr lang="en-US" altLang="en-US" sz="2200" dirty="0">
                  <a:solidFill>
                    <a:srgbClr val="3D444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MVP, </a:t>
              </a:r>
              <a:r>
                <a:rPr lang="en-US" altLang="en-US" sz="2200" dirty="0">
                  <a:solidFill>
                    <a:srgbClr val="2D344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Eliminating redundant </a:t>
              </a:r>
              <a:r>
                <a:rPr lang="en-US" altLang="en-US" sz="2200" dirty="0">
                  <a:solidFill>
                    <a:srgbClr val="3D444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activities.</a:t>
              </a:r>
              <a:endParaRPr lang="en-US" altLang="en-US" sz="2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object 23">
              <a:extLst>
                <a:ext uri="{FF2B5EF4-FFF2-40B4-BE49-F238E27FC236}">
                  <a16:creationId xmlns:a16="http://schemas.microsoft.com/office/drawing/2014/main" id="{79960B78-0781-4165-8083-75D3CBF43800}"/>
                </a:ext>
              </a:extLst>
            </p:cNvPr>
            <p:cNvSpPr txBox="1"/>
            <p:nvPr/>
          </p:nvSpPr>
          <p:spPr>
            <a:xfrm>
              <a:off x="3268249" y="6685702"/>
              <a:ext cx="350838" cy="434755"/>
            </a:xfrm>
            <a:prstGeom prst="rect">
              <a:avLst/>
            </a:prstGeom>
          </p:spPr>
          <p:txBody>
            <a:bodyPr lIns="0" tIns="0" rIns="0" bIns="0">
              <a:spAutoFit/>
            </a:bodyPr>
            <a:lstStyle/>
            <a:p>
              <a:pPr marL="127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sz="2200" spc="55" dirty="0">
                  <a:solidFill>
                    <a:srgbClr val="9597A8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Lean</a:t>
              </a:r>
              <a:endParaRPr sz="2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object 24">
              <a:extLst>
                <a:ext uri="{FF2B5EF4-FFF2-40B4-BE49-F238E27FC236}">
                  <a16:creationId xmlns:a16="http://schemas.microsoft.com/office/drawing/2014/main" id="{832AB515-4B7E-738C-308D-9E200ADB1627}"/>
                </a:ext>
              </a:extLst>
            </p:cNvPr>
            <p:cNvSpPr txBox="1"/>
            <p:nvPr/>
          </p:nvSpPr>
          <p:spPr>
            <a:xfrm>
              <a:off x="7079858" y="7382676"/>
              <a:ext cx="2637730" cy="1739022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marL="12700">
                <a:defRPr/>
              </a:pPr>
              <a:r>
                <a:rPr sz="2200" spc="70" dirty="0">
                  <a:solidFill>
                    <a:srgbClr val="3D444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Crystal</a:t>
              </a:r>
              <a:r>
                <a:rPr sz="2200" spc="-65" dirty="0">
                  <a:solidFill>
                    <a:srgbClr val="3D444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sz="2200" spc="40" dirty="0">
                  <a:solidFill>
                    <a:srgbClr val="3D444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Clear,</a:t>
              </a:r>
              <a:r>
                <a:rPr sz="2200" spc="-70" dirty="0">
                  <a:solidFill>
                    <a:srgbClr val="3D444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sz="2200" spc="65" dirty="0">
                  <a:solidFill>
                    <a:srgbClr val="3D444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Crystal</a:t>
              </a:r>
              <a:r>
                <a:rPr lang="en-IN" sz="2200" spc="65" dirty="0">
                  <a:solidFill>
                    <a:srgbClr val="3D444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 sz="2200" dirty="0">
                  <a:solidFill>
                    <a:srgbClr val="3D444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Yellow</a:t>
              </a:r>
              <a:r>
                <a:rPr lang="en-US" altLang="en-US" sz="2200" dirty="0">
                  <a:solidFill>
                    <a:srgbClr val="62697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en-US" altLang="en-US" sz="2200" dirty="0">
                  <a:solidFill>
                    <a:srgbClr val="3D444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Crystal Orange, Crystal Orange Web</a:t>
              </a:r>
              <a:r>
                <a:rPr lang="en-US" altLang="en-US" sz="2200" dirty="0">
                  <a:solidFill>
                    <a:srgbClr val="62697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en-US" altLang="en-US" sz="2200" dirty="0">
                  <a:solidFill>
                    <a:srgbClr val="3D444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Crystal </a:t>
              </a:r>
              <a:r>
                <a:rPr lang="en-US" altLang="en-US" sz="2200" dirty="0">
                  <a:solidFill>
                    <a:srgbClr val="2D344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Red</a:t>
              </a:r>
              <a:r>
                <a:rPr lang="en-US" altLang="en-US" sz="2200" dirty="0">
                  <a:solidFill>
                    <a:srgbClr val="50566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en-US" altLang="en-US" sz="2200" dirty="0">
                  <a:solidFill>
                    <a:srgbClr val="3D444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Crystal </a:t>
              </a:r>
              <a:r>
                <a:rPr lang="en-US" altLang="en-US" sz="2200" dirty="0">
                  <a:solidFill>
                    <a:srgbClr val="2D344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Maroon</a:t>
              </a:r>
              <a:r>
                <a:rPr lang="en-US" altLang="en-US" sz="2200" dirty="0">
                  <a:solidFill>
                    <a:srgbClr val="50566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en-US" altLang="en-US" sz="2200" dirty="0">
                  <a:solidFill>
                    <a:srgbClr val="3D444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Crystal </a:t>
              </a:r>
              <a:r>
                <a:rPr lang="en-US" altLang="en-US" sz="2200" dirty="0">
                  <a:solidFill>
                    <a:srgbClr val="2D344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Diamond</a:t>
              </a:r>
              <a:r>
                <a:rPr lang="en-US" altLang="en-US" sz="2200" dirty="0">
                  <a:solidFill>
                    <a:srgbClr val="50566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en-US" altLang="en-US" sz="2200" dirty="0">
                  <a:solidFill>
                    <a:srgbClr val="3D444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and Crystal Sapphire.</a:t>
              </a:r>
              <a:endParaRPr sz="2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object 25">
              <a:extLst>
                <a:ext uri="{FF2B5EF4-FFF2-40B4-BE49-F238E27FC236}">
                  <a16:creationId xmlns:a16="http://schemas.microsoft.com/office/drawing/2014/main" id="{31D21DC7-CE1E-94FB-3E23-E5F07129AA30}"/>
                </a:ext>
              </a:extLst>
            </p:cNvPr>
            <p:cNvSpPr txBox="1"/>
            <p:nvPr/>
          </p:nvSpPr>
          <p:spPr>
            <a:xfrm>
              <a:off x="4056741" y="7496046"/>
              <a:ext cx="3001346" cy="942134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>
              <a:lvl1pPr marL="12700" indent="63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13000"/>
                </a:lnSpc>
              </a:pPr>
              <a:r>
                <a:rPr lang="en-US" altLang="en-US" sz="2200" dirty="0">
                  <a:solidFill>
                    <a:srgbClr val="2D344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Different team </a:t>
              </a:r>
              <a:r>
                <a:rPr lang="en-US" altLang="en-US" sz="2200" dirty="0">
                  <a:solidFill>
                    <a:srgbClr val="3D444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sizes, Advanced teams in Agile, </a:t>
              </a:r>
              <a:r>
                <a:rPr lang="en-US" altLang="en-US" sz="2200" dirty="0">
                  <a:solidFill>
                    <a:srgbClr val="2D344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Less </a:t>
              </a:r>
              <a:r>
                <a:rPr lang="en-US" altLang="en-US" sz="2200" dirty="0">
                  <a:solidFill>
                    <a:srgbClr val="3D444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involvement from the </a:t>
              </a:r>
              <a:r>
                <a:rPr lang="en-US" altLang="en-US" sz="2200" dirty="0">
                  <a:solidFill>
                    <a:srgbClr val="2D344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higher management.</a:t>
              </a:r>
              <a:endParaRPr lang="en-US" altLang="en-US" sz="2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object 26">
              <a:extLst>
                <a:ext uri="{FF2B5EF4-FFF2-40B4-BE49-F238E27FC236}">
                  <a16:creationId xmlns:a16="http://schemas.microsoft.com/office/drawing/2014/main" id="{9B9C382B-2AF7-FB27-5552-38A55261E32C}"/>
                </a:ext>
              </a:extLst>
            </p:cNvPr>
            <p:cNvSpPr txBox="1"/>
            <p:nvPr/>
          </p:nvSpPr>
          <p:spPr>
            <a:xfrm>
              <a:off x="7609401" y="6883400"/>
              <a:ext cx="2101889" cy="526589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>
              <a:lvl1pPr marL="127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13000"/>
                </a:lnSpc>
              </a:pPr>
              <a:endParaRPr lang="en-US" altLang="en-US" sz="2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object 28">
              <a:extLst>
                <a:ext uri="{FF2B5EF4-FFF2-40B4-BE49-F238E27FC236}">
                  <a16:creationId xmlns:a16="http://schemas.microsoft.com/office/drawing/2014/main" id="{571F606E-B945-0F93-D35C-7526D948B593}"/>
                </a:ext>
              </a:extLst>
            </p:cNvPr>
            <p:cNvSpPr txBox="1"/>
            <p:nvPr/>
          </p:nvSpPr>
          <p:spPr>
            <a:xfrm>
              <a:off x="3252881" y="7508084"/>
              <a:ext cx="511175" cy="434755"/>
            </a:xfrm>
            <a:prstGeom prst="rect">
              <a:avLst/>
            </a:prstGeom>
          </p:spPr>
          <p:txBody>
            <a:bodyPr lIns="0" tIns="0" rIns="0" bIns="0">
              <a:spAutoFit/>
            </a:bodyPr>
            <a:lstStyle/>
            <a:p>
              <a:pPr marL="127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sz="2200" spc="70" dirty="0">
                  <a:solidFill>
                    <a:srgbClr val="9597A8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Crystal</a:t>
              </a:r>
              <a:endParaRPr sz="2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object 29">
              <a:extLst>
                <a:ext uri="{FF2B5EF4-FFF2-40B4-BE49-F238E27FC236}">
                  <a16:creationId xmlns:a16="http://schemas.microsoft.com/office/drawing/2014/main" id="{EDEB2597-2231-399E-80BD-B9CA83E8F2A6}"/>
                </a:ext>
              </a:extLst>
            </p:cNvPr>
            <p:cNvSpPr txBox="1"/>
            <p:nvPr/>
          </p:nvSpPr>
          <p:spPr>
            <a:xfrm>
              <a:off x="7078291" y="9212523"/>
              <a:ext cx="2637730" cy="934642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>
              <a:lvl1pPr marL="12700" indent="63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just">
                <a:lnSpc>
                  <a:spcPct val="112000"/>
                </a:lnSpc>
              </a:pPr>
              <a:r>
                <a:rPr lang="en-US" altLang="en-US" sz="2200" dirty="0">
                  <a:solidFill>
                    <a:srgbClr val="2D344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Fixed </a:t>
              </a:r>
              <a:r>
                <a:rPr lang="en-US" altLang="en-US" sz="2200" dirty="0">
                  <a:solidFill>
                    <a:srgbClr val="3D444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cost, </a:t>
              </a:r>
              <a:r>
                <a:rPr lang="en-US" altLang="en-US" sz="2200" dirty="0">
                  <a:solidFill>
                    <a:srgbClr val="2D344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fixed time </a:t>
              </a:r>
              <a:r>
                <a:rPr lang="en-US" altLang="en-US" sz="2200" dirty="0">
                  <a:solidFill>
                    <a:srgbClr val="3D444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schedule, </a:t>
              </a:r>
              <a:r>
                <a:rPr lang="en-US" altLang="en-US" sz="2200" dirty="0">
                  <a:solidFill>
                    <a:srgbClr val="2D344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negotiable features, </a:t>
              </a:r>
              <a:r>
                <a:rPr lang="en-US" altLang="en-US" sz="2200" dirty="0" err="1">
                  <a:solidFill>
                    <a:srgbClr val="2D344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MoSCoW</a:t>
              </a:r>
              <a:r>
                <a:rPr lang="en-US" altLang="en-US" sz="2200" dirty="0">
                  <a:solidFill>
                    <a:srgbClr val="2D344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 sz="2200" dirty="0">
                  <a:solidFill>
                    <a:srgbClr val="3D444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prioritization techniques.</a:t>
              </a:r>
              <a:endParaRPr lang="en-US" altLang="en-US" sz="2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object 31">
              <a:extLst>
                <a:ext uri="{FF2B5EF4-FFF2-40B4-BE49-F238E27FC236}">
                  <a16:creationId xmlns:a16="http://schemas.microsoft.com/office/drawing/2014/main" id="{24D82DC8-18A2-CE70-629D-2E178F459342}"/>
                </a:ext>
              </a:extLst>
            </p:cNvPr>
            <p:cNvSpPr txBox="1"/>
            <p:nvPr/>
          </p:nvSpPr>
          <p:spPr>
            <a:xfrm>
              <a:off x="4054665" y="9248983"/>
              <a:ext cx="2984733" cy="441096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>
              <a:lvl1pPr marL="127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10000"/>
                </a:lnSpc>
              </a:pPr>
              <a:r>
                <a:rPr lang="en-US" altLang="en-US" sz="2200" dirty="0">
                  <a:solidFill>
                    <a:srgbClr val="2D344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Frequently </a:t>
              </a:r>
              <a:r>
                <a:rPr lang="en-US" altLang="en-US" sz="2200" dirty="0">
                  <a:solidFill>
                    <a:srgbClr val="3D444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changing requirements, Corporate environment.</a:t>
              </a:r>
              <a:endParaRPr lang="en-US" altLang="en-US" sz="2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object 32">
              <a:extLst>
                <a:ext uri="{FF2B5EF4-FFF2-40B4-BE49-F238E27FC236}">
                  <a16:creationId xmlns:a16="http://schemas.microsoft.com/office/drawing/2014/main" id="{F756AE0E-9425-0D66-8B27-939A3CC10091}"/>
                </a:ext>
              </a:extLst>
            </p:cNvPr>
            <p:cNvSpPr txBox="1"/>
            <p:nvPr/>
          </p:nvSpPr>
          <p:spPr>
            <a:xfrm>
              <a:off x="3263101" y="9278073"/>
              <a:ext cx="468313" cy="434755"/>
            </a:xfrm>
            <a:prstGeom prst="rect">
              <a:avLst/>
            </a:prstGeom>
          </p:spPr>
          <p:txBody>
            <a:bodyPr lIns="0" tIns="0" rIns="0" bIns="0">
              <a:spAutoFit/>
            </a:bodyPr>
            <a:lstStyle/>
            <a:p>
              <a:pPr marL="127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sz="2200" spc="90" dirty="0">
                  <a:solidFill>
                    <a:srgbClr val="9597A8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DSDM</a:t>
              </a:r>
              <a:endParaRPr sz="2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object 33">
              <a:extLst>
                <a:ext uri="{FF2B5EF4-FFF2-40B4-BE49-F238E27FC236}">
                  <a16:creationId xmlns:a16="http://schemas.microsoft.com/office/drawing/2014/main" id="{5751ECE1-FA09-02D5-19E8-C230EAD2561D}"/>
                </a:ext>
              </a:extLst>
            </p:cNvPr>
            <p:cNvSpPr txBox="1"/>
            <p:nvPr/>
          </p:nvSpPr>
          <p:spPr>
            <a:xfrm>
              <a:off x="4043754" y="10251770"/>
              <a:ext cx="3014333" cy="454188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>
              <a:lvl1pPr marL="127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14000"/>
                </a:lnSpc>
              </a:pPr>
              <a:r>
                <a:rPr lang="en-US" altLang="en-US" sz="2200" dirty="0">
                  <a:solidFill>
                    <a:srgbClr val="2D344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Large-scale </a:t>
              </a:r>
              <a:r>
                <a:rPr lang="en-US" altLang="en-US" sz="2200" dirty="0">
                  <a:solidFill>
                    <a:srgbClr val="3D444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software projects, </a:t>
              </a:r>
              <a:r>
                <a:rPr lang="en-US" altLang="en-US" sz="2200" dirty="0">
                  <a:solidFill>
                    <a:srgbClr val="2D344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Finance </a:t>
              </a:r>
              <a:r>
                <a:rPr lang="en-US" altLang="en-US" sz="2200" dirty="0">
                  <a:solidFill>
                    <a:srgbClr val="3D444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and banking industry.</a:t>
              </a:r>
              <a:endParaRPr lang="en-US" altLang="en-US" sz="2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object 34">
              <a:extLst>
                <a:ext uri="{FF2B5EF4-FFF2-40B4-BE49-F238E27FC236}">
                  <a16:creationId xmlns:a16="http://schemas.microsoft.com/office/drawing/2014/main" id="{3A632C67-DB29-F794-C90B-70206476890D}"/>
                </a:ext>
              </a:extLst>
            </p:cNvPr>
            <p:cNvSpPr txBox="1"/>
            <p:nvPr/>
          </p:nvSpPr>
          <p:spPr>
            <a:xfrm>
              <a:off x="7078291" y="10228516"/>
              <a:ext cx="2637731" cy="949793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>
              <a:lvl1pPr marL="12700" indent="63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14000"/>
                </a:lnSpc>
              </a:pPr>
              <a:r>
                <a:rPr lang="en-US" altLang="en-US" sz="2200" dirty="0">
                  <a:solidFill>
                    <a:srgbClr val="2D344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Making </a:t>
              </a:r>
              <a:r>
                <a:rPr lang="en-US" altLang="en-US" sz="2200" dirty="0">
                  <a:solidFill>
                    <a:srgbClr val="3D444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progress on </a:t>
              </a:r>
              <a:r>
                <a:rPr lang="en-US" altLang="en-US" sz="2200" dirty="0">
                  <a:solidFill>
                    <a:srgbClr val="2D344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features,  </a:t>
              </a:r>
              <a:r>
                <a:rPr lang="en-US" altLang="en-US" sz="2200" dirty="0">
                  <a:solidFill>
                    <a:srgbClr val="3D444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5-step </a:t>
              </a:r>
              <a:r>
                <a:rPr lang="en-US" altLang="en-US" sz="2200" dirty="0">
                  <a:solidFill>
                    <a:srgbClr val="2D344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development </a:t>
              </a:r>
              <a:r>
                <a:rPr lang="en-US" altLang="en-US" sz="2200" dirty="0">
                  <a:solidFill>
                    <a:srgbClr val="3D444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process flow.</a:t>
              </a:r>
              <a:endParaRPr lang="en-US" altLang="en-US" sz="2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object 36">
              <a:extLst>
                <a:ext uri="{FF2B5EF4-FFF2-40B4-BE49-F238E27FC236}">
                  <a16:creationId xmlns:a16="http://schemas.microsoft.com/office/drawing/2014/main" id="{A3EB3B3B-F5E0-5D44-113D-68E494A8227D}"/>
                </a:ext>
              </a:extLst>
            </p:cNvPr>
            <p:cNvSpPr txBox="1"/>
            <p:nvPr/>
          </p:nvSpPr>
          <p:spPr>
            <a:xfrm>
              <a:off x="3266949" y="10324547"/>
              <a:ext cx="323850" cy="434755"/>
            </a:xfrm>
            <a:prstGeom prst="rect">
              <a:avLst/>
            </a:prstGeom>
          </p:spPr>
          <p:txBody>
            <a:bodyPr lIns="0" tIns="0" rIns="0" bIns="0">
              <a:spAutoFit/>
            </a:bodyPr>
            <a:lstStyle/>
            <a:p>
              <a:pPr marL="127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sz="2200" spc="55" dirty="0">
                  <a:solidFill>
                    <a:srgbClr val="9597A8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FDD</a:t>
              </a:r>
              <a:endParaRPr sz="2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object 37">
              <a:extLst>
                <a:ext uri="{FF2B5EF4-FFF2-40B4-BE49-F238E27FC236}">
                  <a16:creationId xmlns:a16="http://schemas.microsoft.com/office/drawing/2014/main" id="{7434A0E8-13B4-4BBE-5EBE-B69C9DB35C26}"/>
                </a:ext>
              </a:extLst>
            </p:cNvPr>
            <p:cNvSpPr txBox="1"/>
            <p:nvPr/>
          </p:nvSpPr>
          <p:spPr>
            <a:xfrm>
              <a:off x="4034971" y="11361010"/>
              <a:ext cx="3004427" cy="934642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>
              <a:lvl1pPr marL="19050" indent="-63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12000"/>
                </a:lnSpc>
              </a:pPr>
              <a:r>
                <a:rPr lang="en-US" altLang="en-US" sz="2200" dirty="0">
                  <a:solidFill>
                    <a:srgbClr val="2D344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Timely </a:t>
              </a:r>
              <a:r>
                <a:rPr lang="en-US" altLang="en-US" sz="2200" dirty="0">
                  <a:solidFill>
                    <a:srgbClr val="3D444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delivery, Continuously updated, offering Complex software projects.</a:t>
              </a:r>
              <a:endParaRPr lang="en-US" altLang="en-US" sz="2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object 38">
              <a:extLst>
                <a:ext uri="{FF2B5EF4-FFF2-40B4-BE49-F238E27FC236}">
                  <a16:creationId xmlns:a16="http://schemas.microsoft.com/office/drawing/2014/main" id="{91CE2A09-4CD1-752C-6986-EAE70FC3B318}"/>
                </a:ext>
              </a:extLst>
            </p:cNvPr>
            <p:cNvSpPr txBox="1"/>
            <p:nvPr/>
          </p:nvSpPr>
          <p:spPr>
            <a:xfrm>
              <a:off x="7058087" y="11336225"/>
              <a:ext cx="2637731" cy="934642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>
              <a:lvl1pPr marL="127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12000"/>
                </a:lnSpc>
              </a:pPr>
              <a:r>
                <a:rPr lang="en-US" altLang="en-US" sz="2200" dirty="0">
                  <a:solidFill>
                    <a:srgbClr val="2D344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Three </a:t>
              </a:r>
              <a:r>
                <a:rPr lang="en-US" altLang="en-US" sz="2200" dirty="0">
                  <a:solidFill>
                    <a:srgbClr val="3D444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phases: speculate</a:t>
              </a:r>
              <a:r>
                <a:rPr lang="en-US" altLang="en-US" sz="2200" dirty="0">
                  <a:solidFill>
                    <a:srgbClr val="62697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en-US" altLang="en-US" sz="2200" dirty="0">
                  <a:solidFill>
                    <a:srgbClr val="3D444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collaborate, and </a:t>
              </a:r>
              <a:r>
                <a:rPr lang="en-US" altLang="en-US" sz="2200" dirty="0">
                  <a:solidFill>
                    <a:srgbClr val="2D344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learn, Early </a:t>
              </a:r>
              <a:r>
                <a:rPr lang="en-US" altLang="en-US" sz="2200" dirty="0">
                  <a:solidFill>
                    <a:srgbClr val="3D444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delivery, </a:t>
              </a:r>
              <a:r>
                <a:rPr lang="en-US" altLang="en-US" sz="2200" dirty="0">
                  <a:solidFill>
                    <a:srgbClr val="2D344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Frequent testing.</a:t>
              </a:r>
              <a:endParaRPr lang="en-US" altLang="en-US" sz="2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" name="object 40">
              <a:extLst>
                <a:ext uri="{FF2B5EF4-FFF2-40B4-BE49-F238E27FC236}">
                  <a16:creationId xmlns:a16="http://schemas.microsoft.com/office/drawing/2014/main" id="{52CE6391-ABCB-0779-35D8-35CE30ED3D56}"/>
                </a:ext>
              </a:extLst>
            </p:cNvPr>
            <p:cNvSpPr txBox="1"/>
            <p:nvPr/>
          </p:nvSpPr>
          <p:spPr>
            <a:xfrm>
              <a:off x="3263101" y="11403463"/>
              <a:ext cx="327025" cy="434755"/>
            </a:xfrm>
            <a:prstGeom prst="rect">
              <a:avLst/>
            </a:prstGeom>
          </p:spPr>
          <p:txBody>
            <a:bodyPr lIns="0" tIns="0" rIns="0" bIns="0">
              <a:spAutoFit/>
            </a:bodyPr>
            <a:lstStyle/>
            <a:p>
              <a:pPr marL="127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sz="2200" spc="60" dirty="0">
                  <a:solidFill>
                    <a:srgbClr val="9597A8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ASD</a:t>
              </a:r>
              <a:endParaRPr sz="2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48" name="Picture 47">
            <a:extLst>
              <a:ext uri="{FF2B5EF4-FFF2-40B4-BE49-F238E27FC236}">
                <a16:creationId xmlns:a16="http://schemas.microsoft.com/office/drawing/2014/main" id="{A0589349-F16E-D250-145F-4F5D49E8DE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608" y="2536224"/>
            <a:ext cx="518205" cy="411516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BE20CF6F-5413-A794-A429-A14F6BA79C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987" y="3114720"/>
            <a:ext cx="525826" cy="518205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7972B755-8770-B95D-BB68-B31D4F932A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384" y="3790702"/>
            <a:ext cx="510584" cy="495343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F0069352-30D4-5073-18C5-D8B96015B4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0384" y="4664107"/>
            <a:ext cx="541067" cy="525826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9B86F3F2-8A7E-0823-C8EE-F542A49C65A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0039" y="5497779"/>
            <a:ext cx="487722" cy="502964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8CEC035B-EE36-A6C4-FF02-0CB2191048D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9485" y="6184913"/>
            <a:ext cx="533446" cy="518205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4CBAA894-78F8-D21E-1493-F55A8156383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8952" y="7442806"/>
            <a:ext cx="563929" cy="510584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71C6EB84-AFFF-F5E3-27FB-8B2980561FF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7364" y="8281553"/>
            <a:ext cx="571550" cy="495343"/>
          </a:xfrm>
          <a:prstGeom prst="rect">
            <a:avLst/>
          </a:prstGeom>
        </p:spPr>
      </p:pic>
      <p:pic>
        <p:nvPicPr>
          <p:cNvPr id="1024" name="Picture 1023">
            <a:extLst>
              <a:ext uri="{FF2B5EF4-FFF2-40B4-BE49-F238E27FC236}">
                <a16:creationId xmlns:a16="http://schemas.microsoft.com/office/drawing/2014/main" id="{625A56DF-D2F4-06AA-6AC3-74BE3479143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67364" y="9180638"/>
            <a:ext cx="518205" cy="502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5895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 txBox="1"/>
          <p:nvPr/>
        </p:nvSpPr>
        <p:spPr>
          <a:xfrm>
            <a:off x="1837019" y="2254249"/>
            <a:ext cx="2893731" cy="690509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065" marR="5080" algn="l">
              <a:lnSpc>
                <a:spcPct val="100299"/>
              </a:lnSpc>
              <a:spcBef>
                <a:spcPts val="85"/>
              </a:spcBef>
              <a:tabLst>
                <a:tab pos="5137150" algn="l"/>
                <a:tab pos="6965950" algn="l"/>
              </a:tabLst>
            </a:pPr>
            <a:r>
              <a:rPr sz="3200" dirty="0">
                <a:latin typeface="Tahoma"/>
                <a:cs typeface="Tahoma"/>
              </a:rPr>
              <a:t>Scrum is a popular</a:t>
            </a:r>
            <a:r>
              <a:rPr lang="en-IN" sz="3200" dirty="0">
                <a:latin typeface="Tahoma"/>
                <a:cs typeface="Tahoma"/>
              </a:rPr>
              <a:t> </a:t>
            </a:r>
            <a:r>
              <a:rPr lang="en-IN" sz="3200" b="1" dirty="0">
                <a:latin typeface="Tahoma"/>
                <a:cs typeface="Tahoma"/>
              </a:rPr>
              <a:t>framework</a:t>
            </a:r>
            <a:r>
              <a:rPr lang="en-IN" sz="3200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for implementing agile principles. It promotes</a:t>
            </a:r>
            <a:r>
              <a:rPr lang="en-IN" sz="3200" dirty="0">
                <a:latin typeface="Tahoma"/>
                <a:cs typeface="Tahoma"/>
              </a:rPr>
              <a:t> </a:t>
            </a:r>
            <a:r>
              <a:rPr lang="en-IN" sz="3200" b="1" dirty="0">
                <a:latin typeface="Tahoma"/>
                <a:cs typeface="Tahoma"/>
              </a:rPr>
              <a:t>transparency</a:t>
            </a:r>
            <a:r>
              <a:rPr lang="en-IN" sz="3200" dirty="0">
                <a:latin typeface="Tahoma"/>
                <a:cs typeface="Tahoma"/>
              </a:rPr>
              <a:t>, </a:t>
            </a:r>
            <a:r>
              <a:rPr sz="3200" dirty="0">
                <a:latin typeface="Tahoma"/>
                <a:cs typeface="Tahoma"/>
              </a:rPr>
              <a:t>inspection, and adaptation, allowing teams to deliver value in short cycles known as sprints.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1837019" y="933890"/>
            <a:ext cx="6777084" cy="93936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6000" dirty="0"/>
              <a:t>Scrum Framework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8617C77-0D66-6870-4322-80211BAE2A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0753" y="2254248"/>
            <a:ext cx="11567762" cy="690509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207750" y="1926302"/>
            <a:ext cx="6891338" cy="7288758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362962" y="1084640"/>
            <a:ext cx="7939788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dirty="0"/>
              <a:t>Empowering Teams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1391724" y="2178050"/>
            <a:ext cx="9816026" cy="1789657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065" marR="454659" indent="-200660" algn="l">
              <a:lnSpc>
                <a:spcPts val="3450"/>
              </a:lnSpc>
              <a:spcBef>
                <a:spcPts val="235"/>
              </a:spcBef>
            </a:pPr>
            <a:r>
              <a:rPr sz="2900" dirty="0">
                <a:latin typeface="Tahoma"/>
                <a:cs typeface="Tahoma"/>
              </a:rPr>
              <a:t>Empowering your software development team with Agile Scrum involves fostering a</a:t>
            </a:r>
            <a:r>
              <a:rPr lang="en-IN" sz="2900" dirty="0">
                <a:latin typeface="Tahoma"/>
                <a:cs typeface="Tahoma"/>
              </a:rPr>
              <a:t> </a:t>
            </a:r>
            <a:r>
              <a:rPr lang="en-IN" sz="2900" b="1" dirty="0">
                <a:latin typeface="Tahoma"/>
                <a:cs typeface="Tahoma"/>
              </a:rPr>
              <a:t>culture </a:t>
            </a:r>
            <a:r>
              <a:rPr sz="2900" dirty="0">
                <a:latin typeface="Tahoma"/>
                <a:cs typeface="Tahoma"/>
              </a:rPr>
              <a:t>of collaboration,</a:t>
            </a:r>
            <a:r>
              <a:rPr lang="en-IN" sz="2900" dirty="0">
                <a:latin typeface="Tahoma"/>
                <a:cs typeface="Tahoma"/>
              </a:rPr>
              <a:t> </a:t>
            </a:r>
            <a:r>
              <a:rPr lang="en-IN" sz="2900" b="1" dirty="0">
                <a:latin typeface="Tahoma"/>
                <a:cs typeface="Tahoma"/>
              </a:rPr>
              <a:t>self-organization</a:t>
            </a:r>
            <a:r>
              <a:rPr sz="2900" dirty="0">
                <a:latin typeface="Tahoma"/>
                <a:cs typeface="Tahoma"/>
              </a:rPr>
              <a:t>,</a:t>
            </a:r>
            <a:r>
              <a:rPr lang="en-IN" sz="2900" dirty="0">
                <a:latin typeface="Tahoma"/>
                <a:cs typeface="Tahoma"/>
              </a:rPr>
              <a:t> </a:t>
            </a:r>
            <a:r>
              <a:rPr sz="2900" dirty="0">
                <a:latin typeface="Tahoma"/>
                <a:cs typeface="Tahoma"/>
              </a:rPr>
              <a:t>and continuous improvement. This approach enhances team</a:t>
            </a:r>
            <a:r>
              <a:rPr lang="en-IN" sz="2900" dirty="0">
                <a:latin typeface="Tahoma"/>
                <a:cs typeface="Tahoma"/>
              </a:rPr>
              <a:t> </a:t>
            </a:r>
            <a:r>
              <a:rPr lang="en-IN" sz="2900" b="1" dirty="0">
                <a:latin typeface="Tahoma"/>
                <a:cs typeface="Tahoma"/>
              </a:rPr>
              <a:t>productivity</a:t>
            </a:r>
            <a:r>
              <a:rPr lang="en-IN" sz="2900" dirty="0">
                <a:latin typeface="Tahoma"/>
                <a:cs typeface="Tahoma"/>
              </a:rPr>
              <a:t> </a:t>
            </a:r>
            <a:r>
              <a:rPr sz="2900" dirty="0">
                <a:latin typeface="Tahoma"/>
                <a:cs typeface="Tahoma"/>
              </a:rPr>
              <a:t>and</a:t>
            </a:r>
            <a:r>
              <a:rPr lang="en-IN" sz="2900" dirty="0">
                <a:latin typeface="Tahoma"/>
                <a:cs typeface="Tahoma"/>
              </a:rPr>
              <a:t> </a:t>
            </a:r>
            <a:r>
              <a:rPr lang="en-IN" sz="2900" b="1" dirty="0">
                <a:latin typeface="Tahoma"/>
                <a:cs typeface="Tahoma"/>
              </a:rPr>
              <a:t>innovation</a:t>
            </a:r>
            <a:r>
              <a:rPr lang="en-IN" sz="2900" dirty="0">
                <a:latin typeface="Tahoma"/>
                <a:cs typeface="Tahoma"/>
              </a:rPr>
              <a:t>.</a:t>
            </a:r>
            <a:endParaRPr sz="2900" dirty="0">
              <a:latin typeface="Tahoma"/>
              <a:cs typeface="Tahoma"/>
            </a:endParaRPr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668E1792-D83F-4A79-97DC-7024671AFE29}"/>
              </a:ext>
            </a:extLst>
          </p:cNvPr>
          <p:cNvSpPr txBox="1">
            <a:spLocks/>
          </p:cNvSpPr>
          <p:nvPr/>
        </p:nvSpPr>
        <p:spPr>
          <a:xfrm>
            <a:off x="1581357" y="4967024"/>
            <a:ext cx="4831080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2000" b="1" i="0">
                <a:solidFill>
                  <a:srgbClr val="36D636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IN" sz="3000" kern="0" dirty="0"/>
              <a:t>Managing the Work</a:t>
            </a:r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4D8D89EC-7B0F-3969-7E3F-D8FC367E898A}"/>
              </a:ext>
            </a:extLst>
          </p:cNvPr>
          <p:cNvSpPr txBox="1"/>
          <p:nvPr/>
        </p:nvSpPr>
        <p:spPr>
          <a:xfrm>
            <a:off x="1705664" y="5734256"/>
            <a:ext cx="9121086" cy="325024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64795" indent="-239395">
              <a:spcBef>
                <a:spcPts val="125"/>
              </a:spcBef>
              <a:buClr>
                <a:srgbClr val="5F7BAE"/>
              </a:buClr>
              <a:buSzPct val="150000"/>
              <a:buChar char="•"/>
              <a:tabLst>
                <a:tab pos="264795" algn="l"/>
              </a:tabLst>
            </a:pPr>
            <a:r>
              <a:rPr sz="2200" b="1" kern="0" dirty="0">
                <a:latin typeface="Arial MT"/>
                <a:cs typeface="Arial MT"/>
              </a:rPr>
              <a:t>Individuals sign up for work of their own choosing</a:t>
            </a:r>
          </a:p>
          <a:p>
            <a:pPr marL="449580" lvl="1" indent="-239395">
              <a:spcBef>
                <a:spcPts val="695"/>
              </a:spcBef>
              <a:buSzPct val="150000"/>
              <a:buChar char="•"/>
              <a:tabLst>
                <a:tab pos="449580" algn="l"/>
              </a:tabLst>
            </a:pPr>
            <a:r>
              <a:rPr sz="2200" b="1" kern="0" dirty="0">
                <a:latin typeface="Arial MT"/>
                <a:cs typeface="Arial MT"/>
              </a:rPr>
              <a:t>Work is never assigned</a:t>
            </a:r>
          </a:p>
          <a:p>
            <a:pPr marL="264795" indent="-239395">
              <a:spcBef>
                <a:spcPts val="645"/>
              </a:spcBef>
              <a:buClr>
                <a:srgbClr val="5F7BAE"/>
              </a:buClr>
              <a:buSzPct val="150000"/>
              <a:buChar char="•"/>
              <a:tabLst>
                <a:tab pos="264795" algn="l"/>
              </a:tabLst>
            </a:pPr>
            <a:r>
              <a:rPr sz="2200" kern="0" dirty="0">
                <a:latin typeface="Arial MT"/>
                <a:cs typeface="Arial MT"/>
              </a:rPr>
              <a:t>Estimated work remaining is updated daily</a:t>
            </a:r>
          </a:p>
          <a:p>
            <a:pPr marL="264795" marR="367030" indent="-240029">
              <a:spcBef>
                <a:spcPts val="805"/>
              </a:spcBef>
              <a:buClr>
                <a:srgbClr val="5F7BAE"/>
              </a:buClr>
              <a:buSzPct val="150000"/>
              <a:buChar char="•"/>
              <a:tabLst>
                <a:tab pos="264795" algn="l"/>
              </a:tabLst>
            </a:pPr>
            <a:r>
              <a:rPr sz="2200" kern="0" dirty="0">
                <a:latin typeface="Arial MT"/>
                <a:cs typeface="Arial MT"/>
              </a:rPr>
              <a:t>Any team member can add, delete or change the sprint backlog</a:t>
            </a:r>
          </a:p>
          <a:p>
            <a:pPr marL="264795" indent="-239395">
              <a:spcBef>
                <a:spcPts val="610"/>
              </a:spcBef>
              <a:buClr>
                <a:srgbClr val="5F7BAE"/>
              </a:buClr>
              <a:buSzPct val="150000"/>
              <a:buChar char="•"/>
              <a:tabLst>
                <a:tab pos="264795" algn="l"/>
              </a:tabLst>
            </a:pPr>
            <a:r>
              <a:rPr sz="2200" kern="0" dirty="0">
                <a:latin typeface="Arial MT"/>
                <a:cs typeface="Arial MT"/>
              </a:rPr>
              <a:t>Work for the sprint emerges</a:t>
            </a:r>
          </a:p>
          <a:p>
            <a:pPr marL="264795" marR="17780" indent="-240029">
              <a:spcBef>
                <a:spcPts val="805"/>
              </a:spcBef>
              <a:buClr>
                <a:srgbClr val="5F7BAE"/>
              </a:buClr>
              <a:buSzPct val="150000"/>
              <a:buChar char="•"/>
              <a:tabLst>
                <a:tab pos="264795" algn="l"/>
              </a:tabLst>
            </a:pPr>
            <a:r>
              <a:rPr sz="2200" kern="0" dirty="0">
                <a:latin typeface="Arial MT"/>
                <a:cs typeface="Arial MT"/>
              </a:rPr>
              <a:t>If work is unclear, define a sprint backlog item with a larger amount of time and break it down later</a:t>
            </a:r>
          </a:p>
          <a:p>
            <a:pPr marL="264795" indent="-239395">
              <a:spcBef>
                <a:spcPts val="610"/>
              </a:spcBef>
              <a:buClr>
                <a:srgbClr val="5F7BAE"/>
              </a:buClr>
              <a:buSzPct val="150000"/>
              <a:buChar char="•"/>
              <a:tabLst>
                <a:tab pos="264795" algn="l"/>
              </a:tabLst>
            </a:pPr>
            <a:r>
              <a:rPr sz="2200" kern="0" dirty="0">
                <a:latin typeface="Arial MT"/>
                <a:cs typeface="Arial MT"/>
              </a:rPr>
              <a:t>Update work remaining as more becomes known</a:t>
            </a:r>
          </a:p>
        </p:txBody>
      </p:sp>
      <p:sp>
        <p:nvSpPr>
          <p:cNvPr id="7" name="object 6">
            <a:extLst>
              <a:ext uri="{FF2B5EF4-FFF2-40B4-BE49-F238E27FC236}">
                <a16:creationId xmlns:a16="http://schemas.microsoft.com/office/drawing/2014/main" id="{BD42141A-4BDC-EC05-E439-0CB046B57C47}"/>
              </a:ext>
            </a:extLst>
          </p:cNvPr>
          <p:cNvSpPr/>
          <p:nvPr/>
        </p:nvSpPr>
        <p:spPr>
          <a:xfrm>
            <a:off x="1391724" y="4921250"/>
            <a:ext cx="9435026" cy="4293810"/>
          </a:xfrm>
          <a:custGeom>
            <a:avLst/>
            <a:gdLst/>
            <a:ahLst/>
            <a:cxnLst/>
            <a:rect l="l" t="t" r="r" b="b"/>
            <a:pathLst>
              <a:path w="5474335" h="4104004">
                <a:moveTo>
                  <a:pt x="0" y="4103827"/>
                </a:moveTo>
                <a:lnTo>
                  <a:pt x="5473890" y="4103827"/>
                </a:lnTo>
                <a:lnTo>
                  <a:pt x="5473890" y="0"/>
                </a:lnTo>
                <a:lnTo>
                  <a:pt x="0" y="0"/>
                </a:lnTo>
                <a:lnTo>
                  <a:pt x="0" y="4103827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913218" y="1032223"/>
            <a:ext cx="6114975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dirty="0"/>
              <a:t>Roles in Scrum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1913218" y="2042698"/>
            <a:ext cx="8096176" cy="1626727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R="643890" algn="l">
              <a:lnSpc>
                <a:spcPts val="3165"/>
              </a:lnSpc>
              <a:spcBef>
                <a:spcPts val="120"/>
              </a:spcBef>
            </a:pPr>
            <a:r>
              <a:rPr sz="2650" dirty="0">
                <a:latin typeface="Tahoma"/>
                <a:cs typeface="Tahoma"/>
              </a:rPr>
              <a:t>Key roles in Scrum include the</a:t>
            </a:r>
            <a:r>
              <a:rPr lang="en-IN" sz="2650" dirty="0">
                <a:latin typeface="Tahoma"/>
                <a:cs typeface="Tahoma"/>
              </a:rPr>
              <a:t> </a:t>
            </a:r>
            <a:r>
              <a:rPr lang="en-IN" sz="2650" b="1" dirty="0">
                <a:latin typeface="Tahoma"/>
                <a:cs typeface="Tahoma"/>
              </a:rPr>
              <a:t>Product Owner</a:t>
            </a:r>
            <a:r>
              <a:rPr lang="en-IN" sz="2650" dirty="0">
                <a:latin typeface="Tahoma"/>
                <a:cs typeface="Tahoma"/>
              </a:rPr>
              <a:t>, </a:t>
            </a:r>
            <a:r>
              <a:rPr lang="en-IN" sz="2650" b="1" dirty="0">
                <a:latin typeface="Tahoma"/>
                <a:cs typeface="Tahoma"/>
              </a:rPr>
              <a:t>Scrum Master</a:t>
            </a:r>
            <a:r>
              <a:rPr lang="en-IN" sz="2650" dirty="0">
                <a:latin typeface="Tahoma"/>
                <a:cs typeface="Tahoma"/>
              </a:rPr>
              <a:t>, </a:t>
            </a:r>
            <a:r>
              <a:rPr sz="2650" dirty="0">
                <a:latin typeface="Tahoma"/>
                <a:cs typeface="Tahoma"/>
              </a:rPr>
              <a:t>and</a:t>
            </a:r>
            <a:r>
              <a:rPr lang="en-IN" sz="2650" dirty="0">
                <a:latin typeface="Tahoma"/>
                <a:cs typeface="Tahoma"/>
              </a:rPr>
              <a:t> </a:t>
            </a:r>
            <a:r>
              <a:rPr lang="en-IN" sz="2650" b="1" dirty="0">
                <a:latin typeface="Tahoma"/>
                <a:cs typeface="Tahoma"/>
              </a:rPr>
              <a:t>Development Team</a:t>
            </a:r>
            <a:r>
              <a:rPr lang="en-IN" sz="2650" dirty="0">
                <a:latin typeface="Tahoma"/>
                <a:cs typeface="Tahoma"/>
              </a:rPr>
              <a:t>. Each</a:t>
            </a:r>
            <a:endParaRPr sz="2650" dirty="0">
              <a:latin typeface="Tahoma"/>
              <a:cs typeface="Tahoma"/>
            </a:endParaRPr>
          </a:p>
          <a:p>
            <a:pPr marL="12700" marR="5080" algn="l">
              <a:lnSpc>
                <a:spcPct val="101400"/>
              </a:lnSpc>
              <a:tabLst>
                <a:tab pos="1813560" algn="l"/>
              </a:tabLst>
            </a:pPr>
            <a:r>
              <a:rPr sz="2650" dirty="0">
                <a:latin typeface="Tahoma"/>
                <a:cs typeface="Tahoma"/>
              </a:rPr>
              <a:t>role plays a crucial part in ensuring </a:t>
            </a:r>
            <a:r>
              <a:rPr lang="en-IN" sz="2650" b="1" dirty="0">
                <a:latin typeface="Tahoma"/>
                <a:cs typeface="Tahoma"/>
              </a:rPr>
              <a:t>alignment</a:t>
            </a:r>
            <a:r>
              <a:rPr lang="en-IN" sz="2650" dirty="0">
                <a:latin typeface="Tahoma"/>
                <a:cs typeface="Tahoma"/>
              </a:rPr>
              <a:t> </a:t>
            </a:r>
            <a:r>
              <a:rPr sz="2650" dirty="0">
                <a:latin typeface="Tahoma"/>
                <a:cs typeface="Tahoma"/>
              </a:rPr>
              <a:t>and</a:t>
            </a:r>
            <a:r>
              <a:rPr lang="en-IN" sz="2650" dirty="0">
                <a:latin typeface="Tahoma"/>
                <a:cs typeface="Tahoma"/>
              </a:rPr>
              <a:t> </a:t>
            </a:r>
            <a:r>
              <a:rPr lang="en-IN" sz="2650" b="1" dirty="0">
                <a:latin typeface="Tahoma"/>
                <a:cs typeface="Tahoma"/>
              </a:rPr>
              <a:t>delivery</a:t>
            </a:r>
            <a:r>
              <a:rPr lang="en-IN" sz="2650" dirty="0">
                <a:latin typeface="Tahoma"/>
                <a:cs typeface="Tahoma"/>
              </a:rPr>
              <a:t> </a:t>
            </a:r>
            <a:r>
              <a:rPr sz="2650" dirty="0">
                <a:latin typeface="Tahoma"/>
                <a:cs typeface="Tahoma"/>
              </a:rPr>
              <a:t>of valuable software.</a:t>
            </a:r>
          </a:p>
        </p:txBody>
      </p:sp>
      <p:pic>
        <p:nvPicPr>
          <p:cNvPr id="20" name="object 2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807950" y="2042698"/>
            <a:ext cx="5324475" cy="751091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BC2C671-EB07-C1CA-6715-6D6F399109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3218" y="5073650"/>
            <a:ext cx="10891914" cy="447639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069DD5-36CE-15BA-0F4B-E786766141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>
            <a:extLst>
              <a:ext uri="{FF2B5EF4-FFF2-40B4-BE49-F238E27FC236}">
                <a16:creationId xmlns:a16="http://schemas.microsoft.com/office/drawing/2014/main" id="{B06C1852-BD01-3642-0248-50DA7A03BE2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913218" y="1032223"/>
            <a:ext cx="6114975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dirty="0"/>
              <a:t>Roles in Scrum</a:t>
            </a:r>
          </a:p>
        </p:txBody>
      </p:sp>
      <p:sp>
        <p:nvSpPr>
          <p:cNvPr id="9" name="object 28">
            <a:extLst>
              <a:ext uri="{FF2B5EF4-FFF2-40B4-BE49-F238E27FC236}">
                <a16:creationId xmlns:a16="http://schemas.microsoft.com/office/drawing/2014/main" id="{5696E757-584A-C495-82D5-5B331BF022A9}"/>
              </a:ext>
            </a:extLst>
          </p:cNvPr>
          <p:cNvSpPr txBox="1"/>
          <p:nvPr/>
        </p:nvSpPr>
        <p:spPr>
          <a:xfrm>
            <a:off x="1913218" y="2168240"/>
            <a:ext cx="6785227" cy="3739484"/>
          </a:xfrm>
          <a:prstGeom prst="rect">
            <a:avLst/>
          </a:prstGeom>
          <a:ln w="6350">
            <a:solidFill>
              <a:srgbClr val="000000"/>
            </a:solidFill>
          </a:ln>
        </p:spPr>
        <p:txBody>
          <a:bodyPr vert="horz" wrap="square" lIns="0" tIns="58419" rIns="0" bIns="0" rtlCol="0">
            <a:spAutoFit/>
          </a:bodyPr>
          <a:lstStyle/>
          <a:p>
            <a:pPr marL="201930">
              <a:lnSpc>
                <a:spcPct val="100000"/>
              </a:lnSpc>
              <a:spcBef>
                <a:spcPts val="459"/>
              </a:spcBef>
            </a:pPr>
            <a:r>
              <a:rPr sz="3450" spc="-110" dirty="0">
                <a:solidFill>
                  <a:srgbClr val="5F7BAE"/>
                </a:solidFill>
                <a:latin typeface="Arial MT"/>
                <a:cs typeface="Arial MT"/>
              </a:rPr>
              <a:t>Product</a:t>
            </a:r>
            <a:r>
              <a:rPr sz="3450" spc="-90" dirty="0">
                <a:solidFill>
                  <a:srgbClr val="5F7BAE"/>
                </a:solidFill>
                <a:latin typeface="Arial MT"/>
                <a:cs typeface="Arial MT"/>
              </a:rPr>
              <a:t> </a:t>
            </a:r>
            <a:r>
              <a:rPr sz="3450" spc="-10" dirty="0">
                <a:solidFill>
                  <a:srgbClr val="5F7BAE"/>
                </a:solidFill>
                <a:latin typeface="Arial MT"/>
                <a:cs typeface="Arial MT"/>
              </a:rPr>
              <a:t>owner</a:t>
            </a:r>
            <a:endParaRPr sz="3450" dirty="0">
              <a:latin typeface="Arial MT"/>
              <a:cs typeface="Arial MT"/>
            </a:endParaRPr>
          </a:p>
          <a:p>
            <a:pPr marL="557530" indent="-238760">
              <a:lnSpc>
                <a:spcPct val="100000"/>
              </a:lnSpc>
              <a:spcBef>
                <a:spcPts val="2000"/>
              </a:spcBef>
              <a:buClr>
                <a:srgbClr val="5F7BAE"/>
              </a:buClr>
              <a:buSzPct val="148717"/>
              <a:buChar char="•"/>
              <a:tabLst>
                <a:tab pos="557530" algn="l"/>
              </a:tabLst>
            </a:pPr>
            <a:r>
              <a:rPr sz="2200" kern="0" dirty="0">
                <a:latin typeface="Arial MT"/>
                <a:cs typeface="Arial MT"/>
              </a:rPr>
              <a:t>Define the features of the product</a:t>
            </a:r>
          </a:p>
          <a:p>
            <a:pPr marL="557530" indent="-238760">
              <a:lnSpc>
                <a:spcPct val="100000"/>
              </a:lnSpc>
              <a:spcBef>
                <a:spcPts val="575"/>
              </a:spcBef>
              <a:buClr>
                <a:srgbClr val="5F7BAE"/>
              </a:buClr>
              <a:buSzPct val="148717"/>
              <a:buChar char="•"/>
              <a:tabLst>
                <a:tab pos="557530" algn="l"/>
              </a:tabLst>
            </a:pPr>
            <a:r>
              <a:rPr sz="2200" kern="0" dirty="0">
                <a:latin typeface="Arial MT"/>
                <a:cs typeface="Arial MT"/>
              </a:rPr>
              <a:t>Makes scope vs. schedule decisions</a:t>
            </a:r>
          </a:p>
          <a:p>
            <a:pPr marL="556895" marR="307340" indent="-238760">
              <a:lnSpc>
                <a:spcPts val="2210"/>
              </a:lnSpc>
              <a:spcBef>
                <a:spcPts val="750"/>
              </a:spcBef>
              <a:buClr>
                <a:srgbClr val="5F7BAE"/>
              </a:buClr>
              <a:buSzPct val="148717"/>
              <a:buChar char="•"/>
              <a:tabLst>
                <a:tab pos="558165" algn="l"/>
              </a:tabLst>
            </a:pPr>
            <a:r>
              <a:rPr sz="2200" kern="0" dirty="0">
                <a:latin typeface="Arial MT"/>
                <a:cs typeface="Arial MT"/>
              </a:rPr>
              <a:t>Responsible for achieving financial goals of the project</a:t>
            </a:r>
          </a:p>
          <a:p>
            <a:pPr marL="557530" indent="-238760">
              <a:lnSpc>
                <a:spcPct val="100000"/>
              </a:lnSpc>
              <a:spcBef>
                <a:spcPts val="525"/>
              </a:spcBef>
              <a:buClr>
                <a:srgbClr val="5F7BAE"/>
              </a:buClr>
              <a:buSzPct val="148717"/>
              <a:buChar char="•"/>
              <a:tabLst>
                <a:tab pos="557530" algn="l"/>
              </a:tabLst>
            </a:pPr>
            <a:r>
              <a:rPr sz="2200" kern="0" dirty="0">
                <a:latin typeface="Arial MT"/>
                <a:cs typeface="Arial MT"/>
              </a:rPr>
              <a:t>Prioritize the product backlog</a:t>
            </a:r>
          </a:p>
          <a:p>
            <a:pPr marL="556895" marR="596900" indent="-238760">
              <a:lnSpc>
                <a:spcPts val="2210"/>
              </a:lnSpc>
              <a:spcBef>
                <a:spcPts val="755"/>
              </a:spcBef>
              <a:buClr>
                <a:srgbClr val="5F7BAE"/>
              </a:buClr>
              <a:buSzPct val="148717"/>
              <a:buChar char="•"/>
              <a:tabLst>
                <a:tab pos="558165" algn="l"/>
              </a:tabLst>
            </a:pPr>
            <a:r>
              <a:rPr sz="2200" kern="0" dirty="0">
                <a:latin typeface="Arial MT"/>
                <a:cs typeface="Arial MT"/>
              </a:rPr>
              <a:t>Adjust features and priority every sprint, as needed</a:t>
            </a:r>
          </a:p>
          <a:p>
            <a:pPr marL="557530" indent="-238760">
              <a:lnSpc>
                <a:spcPct val="100000"/>
              </a:lnSpc>
              <a:spcBef>
                <a:spcPts val="520"/>
              </a:spcBef>
              <a:buClr>
                <a:srgbClr val="5F7BAE"/>
              </a:buClr>
              <a:buSzPct val="148717"/>
              <a:buChar char="•"/>
              <a:tabLst>
                <a:tab pos="557530" algn="l"/>
              </a:tabLst>
            </a:pPr>
            <a:r>
              <a:rPr sz="2200" kern="0" dirty="0">
                <a:latin typeface="Arial MT"/>
                <a:cs typeface="Arial MT"/>
              </a:rPr>
              <a:t>Accept or reject work results</a:t>
            </a:r>
          </a:p>
        </p:txBody>
      </p:sp>
      <p:pic>
        <p:nvPicPr>
          <p:cNvPr id="10" name="object 29">
            <a:extLst>
              <a:ext uri="{FF2B5EF4-FFF2-40B4-BE49-F238E27FC236}">
                <a16:creationId xmlns:a16="http://schemas.microsoft.com/office/drawing/2014/main" id="{C68A7E69-25F8-9FF3-2BFC-5FE2252F2FFA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4134" y="2249874"/>
            <a:ext cx="1320800" cy="1035714"/>
          </a:xfrm>
          <a:prstGeom prst="rect">
            <a:avLst/>
          </a:prstGeom>
        </p:spPr>
      </p:pic>
      <p:sp>
        <p:nvSpPr>
          <p:cNvPr id="46" name="object 4">
            <a:extLst>
              <a:ext uri="{FF2B5EF4-FFF2-40B4-BE49-F238E27FC236}">
                <a16:creationId xmlns:a16="http://schemas.microsoft.com/office/drawing/2014/main" id="{A992AA19-B6AC-D122-B5C4-79B32F71A81F}"/>
              </a:ext>
            </a:extLst>
          </p:cNvPr>
          <p:cNvSpPr txBox="1">
            <a:spLocks/>
          </p:cNvSpPr>
          <p:nvPr/>
        </p:nvSpPr>
        <p:spPr>
          <a:xfrm>
            <a:off x="9308043" y="2235591"/>
            <a:ext cx="4831080" cy="5437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2000" b="1" i="0">
                <a:solidFill>
                  <a:srgbClr val="36D636"/>
                </a:solidFill>
                <a:latin typeface="Arial"/>
                <a:ea typeface="+mj-ea"/>
                <a:cs typeface="Arial"/>
              </a:defRPr>
            </a:lvl1pPr>
          </a:lstStyle>
          <a:p>
            <a:pPr marL="201930">
              <a:spcBef>
                <a:spcPts val="459"/>
              </a:spcBef>
            </a:pPr>
            <a:r>
              <a:rPr lang="en-IN" sz="3450" b="0" spc="-110" dirty="0">
                <a:solidFill>
                  <a:srgbClr val="5F7BAE"/>
                </a:solidFill>
                <a:latin typeface="Arial MT"/>
                <a:ea typeface="+mn-ea"/>
              </a:rPr>
              <a:t>The ScrumMaster</a:t>
            </a:r>
          </a:p>
        </p:txBody>
      </p:sp>
      <p:sp>
        <p:nvSpPr>
          <p:cNvPr id="47" name="object 5">
            <a:extLst>
              <a:ext uri="{FF2B5EF4-FFF2-40B4-BE49-F238E27FC236}">
                <a16:creationId xmlns:a16="http://schemas.microsoft.com/office/drawing/2014/main" id="{37767F2A-938E-725A-81D4-48052BD9ABCE}"/>
              </a:ext>
            </a:extLst>
          </p:cNvPr>
          <p:cNvSpPr txBox="1"/>
          <p:nvPr/>
        </p:nvSpPr>
        <p:spPr>
          <a:xfrm>
            <a:off x="9432350" y="3037074"/>
            <a:ext cx="7607685" cy="2439129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264795" marR="932815" indent="-240029">
              <a:lnSpc>
                <a:spcPts val="2050"/>
              </a:lnSpc>
              <a:spcBef>
                <a:spcPts val="240"/>
              </a:spcBef>
              <a:buClr>
                <a:srgbClr val="5F7BAE"/>
              </a:buClr>
              <a:buSzPct val="151428"/>
              <a:buChar char="•"/>
              <a:tabLst>
                <a:tab pos="264795" algn="l"/>
              </a:tabLst>
            </a:pPr>
            <a:r>
              <a:rPr sz="2200" kern="0" dirty="0">
                <a:latin typeface="Arial MT"/>
                <a:cs typeface="Arial MT"/>
              </a:rPr>
              <a:t>Responsible for enacting Scrum values and practices</a:t>
            </a:r>
          </a:p>
          <a:p>
            <a:pPr marL="264795" indent="-239395">
              <a:lnSpc>
                <a:spcPct val="100000"/>
              </a:lnSpc>
              <a:spcBef>
                <a:spcPts val="480"/>
              </a:spcBef>
              <a:buClr>
                <a:srgbClr val="5F7BAE"/>
              </a:buClr>
              <a:buSzPct val="151428"/>
              <a:buChar char="•"/>
              <a:tabLst>
                <a:tab pos="264795" algn="l"/>
              </a:tabLst>
            </a:pPr>
            <a:r>
              <a:rPr sz="2200" kern="0" dirty="0">
                <a:latin typeface="Arial MT"/>
                <a:cs typeface="Arial MT"/>
              </a:rPr>
              <a:t>Removes impediments</a:t>
            </a:r>
          </a:p>
          <a:p>
            <a:pPr marL="264795" marR="758825" indent="-240029">
              <a:lnSpc>
                <a:spcPts val="2050"/>
              </a:lnSpc>
              <a:spcBef>
                <a:spcPts val="655"/>
              </a:spcBef>
              <a:buClr>
                <a:srgbClr val="5F7BAE"/>
              </a:buClr>
              <a:buSzPct val="151428"/>
              <a:buChar char="•"/>
              <a:tabLst>
                <a:tab pos="264795" algn="l"/>
              </a:tabLst>
            </a:pPr>
            <a:r>
              <a:rPr sz="2200" kern="0" dirty="0">
                <a:latin typeface="Arial MT"/>
                <a:cs typeface="Arial MT"/>
              </a:rPr>
              <a:t>Coaches the team to their best possible performance</a:t>
            </a:r>
            <a:endParaRPr lang="en-IN" sz="2200" kern="0" dirty="0">
              <a:latin typeface="Arial MT"/>
              <a:cs typeface="Arial MT"/>
            </a:endParaRPr>
          </a:p>
          <a:p>
            <a:pPr marL="264795" marR="758825" indent="-240029">
              <a:lnSpc>
                <a:spcPts val="2050"/>
              </a:lnSpc>
              <a:spcBef>
                <a:spcPts val="655"/>
              </a:spcBef>
              <a:buClr>
                <a:srgbClr val="5F7BAE"/>
              </a:buClr>
              <a:buSzPct val="151428"/>
              <a:buFontTx/>
              <a:buChar char="•"/>
              <a:tabLst>
                <a:tab pos="264795" algn="l"/>
              </a:tabLst>
            </a:pPr>
            <a:r>
              <a:rPr lang="en-US" sz="2200" kern="0" dirty="0">
                <a:latin typeface="Arial MT"/>
                <a:cs typeface="Arial MT"/>
              </a:rPr>
              <a:t>Helps improve team productivity in any way possible</a:t>
            </a:r>
            <a:endParaRPr sz="2200" kern="0" dirty="0">
              <a:latin typeface="Arial MT"/>
              <a:cs typeface="Arial MT"/>
            </a:endParaRPr>
          </a:p>
          <a:p>
            <a:pPr marL="264795" marR="317500" indent="-240029">
              <a:lnSpc>
                <a:spcPts val="2050"/>
              </a:lnSpc>
              <a:spcBef>
                <a:spcPts val="640"/>
              </a:spcBef>
              <a:buClr>
                <a:srgbClr val="5F7BAE"/>
              </a:buClr>
              <a:buSzPct val="151428"/>
              <a:buChar char="•"/>
              <a:tabLst>
                <a:tab pos="264795" algn="l"/>
              </a:tabLst>
            </a:pPr>
            <a:r>
              <a:rPr sz="2200" kern="0" dirty="0">
                <a:latin typeface="Arial MT"/>
                <a:cs typeface="Arial MT"/>
              </a:rPr>
              <a:t>Enable close cooperation across all roles and functions</a:t>
            </a:r>
          </a:p>
          <a:p>
            <a:pPr marL="264795" indent="-239395">
              <a:lnSpc>
                <a:spcPct val="100000"/>
              </a:lnSpc>
              <a:spcBef>
                <a:spcPts val="480"/>
              </a:spcBef>
              <a:buClr>
                <a:srgbClr val="5F7BAE"/>
              </a:buClr>
              <a:buSzPct val="151428"/>
              <a:buChar char="•"/>
              <a:tabLst>
                <a:tab pos="264795" algn="l"/>
              </a:tabLst>
            </a:pPr>
            <a:r>
              <a:rPr sz="2200" kern="0" dirty="0">
                <a:latin typeface="Arial MT"/>
                <a:cs typeface="Arial MT"/>
              </a:rPr>
              <a:t>Shield the team from external interference</a:t>
            </a:r>
          </a:p>
        </p:txBody>
      </p:sp>
      <p:grpSp>
        <p:nvGrpSpPr>
          <p:cNvPr id="48" name="object 6">
            <a:extLst>
              <a:ext uri="{FF2B5EF4-FFF2-40B4-BE49-F238E27FC236}">
                <a16:creationId xmlns:a16="http://schemas.microsoft.com/office/drawing/2014/main" id="{D2C37137-2687-6031-E42B-509952CA2DDA}"/>
              </a:ext>
            </a:extLst>
          </p:cNvPr>
          <p:cNvGrpSpPr/>
          <p:nvPr/>
        </p:nvGrpSpPr>
        <p:grpSpPr>
          <a:xfrm>
            <a:off x="8878982" y="2174017"/>
            <a:ext cx="7883335" cy="3733707"/>
            <a:chOff x="511175" y="511180"/>
            <a:chExt cx="5474335" cy="4104004"/>
          </a:xfrm>
        </p:grpSpPr>
        <p:pic>
          <p:nvPicPr>
            <p:cNvPr id="49" name="object 7">
              <a:extLst>
                <a:ext uri="{FF2B5EF4-FFF2-40B4-BE49-F238E27FC236}">
                  <a16:creationId xmlns:a16="http://schemas.microsoft.com/office/drawing/2014/main" id="{9FD33356-07A0-A4EA-050F-4CE38A1C65DB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62500" y="698500"/>
              <a:ext cx="813493" cy="838200"/>
            </a:xfrm>
            <a:prstGeom prst="rect">
              <a:avLst/>
            </a:prstGeom>
          </p:spPr>
        </p:pic>
        <p:sp>
          <p:nvSpPr>
            <p:cNvPr id="50" name="object 8">
              <a:extLst>
                <a:ext uri="{FF2B5EF4-FFF2-40B4-BE49-F238E27FC236}">
                  <a16:creationId xmlns:a16="http://schemas.microsoft.com/office/drawing/2014/main" id="{68D8A016-28CD-CCA0-3B1B-8DA6FB612568}"/>
                </a:ext>
              </a:extLst>
            </p:cNvPr>
            <p:cNvSpPr/>
            <p:nvPr/>
          </p:nvSpPr>
          <p:spPr>
            <a:xfrm>
              <a:off x="511175" y="511180"/>
              <a:ext cx="5474335" cy="4104004"/>
            </a:xfrm>
            <a:custGeom>
              <a:avLst/>
              <a:gdLst/>
              <a:ahLst/>
              <a:cxnLst/>
              <a:rect l="l" t="t" r="r" b="b"/>
              <a:pathLst>
                <a:path w="5474335" h="4104004">
                  <a:moveTo>
                    <a:pt x="0" y="4103827"/>
                  </a:moveTo>
                  <a:lnTo>
                    <a:pt x="5473890" y="4103827"/>
                  </a:lnTo>
                  <a:lnTo>
                    <a:pt x="5473890" y="0"/>
                  </a:lnTo>
                  <a:lnTo>
                    <a:pt x="0" y="0"/>
                  </a:lnTo>
                  <a:lnTo>
                    <a:pt x="0" y="4103827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15">
            <a:extLst>
              <a:ext uri="{FF2B5EF4-FFF2-40B4-BE49-F238E27FC236}">
                <a16:creationId xmlns:a16="http://schemas.microsoft.com/office/drawing/2014/main" id="{FB1E4501-2CA5-934A-0A2D-B5EAEC1F612E}"/>
              </a:ext>
            </a:extLst>
          </p:cNvPr>
          <p:cNvSpPr txBox="1"/>
          <p:nvPr/>
        </p:nvSpPr>
        <p:spPr>
          <a:xfrm>
            <a:off x="5645150" y="6049455"/>
            <a:ext cx="8153399" cy="4029307"/>
          </a:xfrm>
          <a:prstGeom prst="rect">
            <a:avLst/>
          </a:prstGeom>
          <a:ln w="6350">
            <a:solidFill>
              <a:srgbClr val="000000"/>
            </a:solidFill>
          </a:ln>
        </p:spPr>
        <p:txBody>
          <a:bodyPr vert="horz" wrap="square" lIns="0" tIns="58419" rIns="0" bIns="0" rtlCol="0">
            <a:spAutoFit/>
          </a:bodyPr>
          <a:lstStyle/>
          <a:p>
            <a:pPr marL="201930">
              <a:lnSpc>
                <a:spcPct val="100000"/>
              </a:lnSpc>
              <a:spcBef>
                <a:spcPts val="459"/>
              </a:spcBef>
            </a:pPr>
            <a:r>
              <a:rPr lang="en-IN" sz="3450" spc="-110" dirty="0">
                <a:solidFill>
                  <a:srgbClr val="5F7BAE"/>
                </a:solidFill>
                <a:latin typeface="Arial MT"/>
              </a:rPr>
              <a:t>The</a:t>
            </a:r>
            <a:r>
              <a:rPr sz="3450" spc="-110" dirty="0">
                <a:solidFill>
                  <a:srgbClr val="5F7BAE"/>
                </a:solidFill>
                <a:latin typeface="Arial MT"/>
              </a:rPr>
              <a:t> </a:t>
            </a:r>
            <a:r>
              <a:rPr lang="en-IN" sz="3450" spc="-110" dirty="0">
                <a:solidFill>
                  <a:srgbClr val="5F7BAE"/>
                </a:solidFill>
                <a:latin typeface="Arial MT"/>
              </a:rPr>
              <a:t>Team</a:t>
            </a:r>
            <a:endParaRPr sz="3450" spc="-110" dirty="0">
              <a:solidFill>
                <a:srgbClr val="5F7BAE"/>
              </a:solidFill>
              <a:latin typeface="Arial MT"/>
            </a:endParaRPr>
          </a:p>
          <a:p>
            <a:pPr marL="550545" indent="-238760">
              <a:lnSpc>
                <a:spcPct val="100000"/>
              </a:lnSpc>
              <a:spcBef>
                <a:spcPts val="2210"/>
              </a:spcBef>
              <a:buClr>
                <a:srgbClr val="5F7BAE"/>
              </a:buClr>
              <a:buSzPct val="151351"/>
              <a:buChar char="•"/>
              <a:tabLst>
                <a:tab pos="550545" algn="l"/>
              </a:tabLst>
            </a:pPr>
            <a:r>
              <a:rPr sz="2200" kern="0" dirty="0">
                <a:latin typeface="Arial MT"/>
                <a:cs typeface="Arial MT"/>
              </a:rPr>
              <a:t>Typically 5-9 people</a:t>
            </a:r>
          </a:p>
          <a:p>
            <a:pPr marL="550545" indent="-238760">
              <a:lnSpc>
                <a:spcPct val="100000"/>
              </a:lnSpc>
              <a:spcBef>
                <a:spcPts val="475"/>
              </a:spcBef>
              <a:buClr>
                <a:srgbClr val="5F7BAE"/>
              </a:buClr>
              <a:buSzPct val="151351"/>
              <a:buChar char="•"/>
              <a:tabLst>
                <a:tab pos="550545" algn="l"/>
              </a:tabLst>
            </a:pPr>
            <a:r>
              <a:rPr sz="2200" kern="0" dirty="0">
                <a:latin typeface="Arial MT"/>
                <a:cs typeface="Arial MT"/>
              </a:rPr>
              <a:t>Cross-functional:</a:t>
            </a:r>
          </a:p>
          <a:p>
            <a:pPr marL="736600" lvl="1" indent="-240029">
              <a:lnSpc>
                <a:spcPct val="100000"/>
              </a:lnSpc>
              <a:spcBef>
                <a:spcPts val="459"/>
              </a:spcBef>
              <a:buSzPct val="151515"/>
              <a:buChar char="•"/>
              <a:tabLst>
                <a:tab pos="736600" algn="l"/>
              </a:tabLst>
            </a:pPr>
            <a:r>
              <a:rPr sz="2200" kern="0" dirty="0">
                <a:latin typeface="Arial MT"/>
                <a:cs typeface="Arial MT"/>
              </a:rPr>
              <a:t>Programmers, testers, user experience designers, etc.</a:t>
            </a:r>
          </a:p>
          <a:p>
            <a:pPr marL="551815" indent="-240029">
              <a:lnSpc>
                <a:spcPct val="100000"/>
              </a:lnSpc>
              <a:spcBef>
                <a:spcPts val="465"/>
              </a:spcBef>
              <a:buClr>
                <a:srgbClr val="5F7BAE"/>
              </a:buClr>
              <a:buSzPct val="151515"/>
              <a:buChar char="•"/>
              <a:tabLst>
                <a:tab pos="551815" algn="l"/>
              </a:tabLst>
            </a:pPr>
            <a:r>
              <a:rPr sz="2200" kern="0" dirty="0">
                <a:latin typeface="Arial MT"/>
                <a:cs typeface="Arial MT"/>
              </a:rPr>
              <a:t>Members should be full-time</a:t>
            </a:r>
          </a:p>
          <a:p>
            <a:pPr marL="736600" lvl="1" indent="-240029">
              <a:lnSpc>
                <a:spcPct val="100000"/>
              </a:lnSpc>
              <a:spcBef>
                <a:spcPts val="459"/>
              </a:spcBef>
              <a:buSzPct val="151515"/>
              <a:buChar char="•"/>
              <a:tabLst>
                <a:tab pos="736600" algn="l"/>
              </a:tabLst>
            </a:pPr>
            <a:r>
              <a:rPr sz="2200" kern="0" dirty="0">
                <a:latin typeface="Arial MT"/>
                <a:cs typeface="Arial MT"/>
              </a:rPr>
              <a:t>May be exceptions (e.g., database administrator)</a:t>
            </a:r>
          </a:p>
          <a:p>
            <a:pPr marL="550545" indent="-238760">
              <a:lnSpc>
                <a:spcPct val="100000"/>
              </a:lnSpc>
              <a:spcBef>
                <a:spcPts val="515"/>
              </a:spcBef>
              <a:buClr>
                <a:srgbClr val="5F7BAE"/>
              </a:buClr>
              <a:buSzPct val="151351"/>
              <a:buChar char="•"/>
              <a:tabLst>
                <a:tab pos="550545" algn="l"/>
              </a:tabLst>
            </a:pPr>
            <a:r>
              <a:rPr sz="2200" kern="0" dirty="0">
                <a:latin typeface="Arial MT"/>
                <a:cs typeface="Arial MT"/>
              </a:rPr>
              <a:t>Teams are self-organizing</a:t>
            </a:r>
          </a:p>
          <a:p>
            <a:pPr marL="736600" lvl="1" indent="-240029">
              <a:lnSpc>
                <a:spcPct val="100000"/>
              </a:lnSpc>
              <a:spcBef>
                <a:spcPts val="464"/>
              </a:spcBef>
              <a:buSzPct val="151515"/>
              <a:buChar char="•"/>
              <a:tabLst>
                <a:tab pos="736600" algn="l"/>
              </a:tabLst>
            </a:pPr>
            <a:r>
              <a:rPr sz="2200" kern="0" dirty="0">
                <a:latin typeface="Arial MT"/>
                <a:cs typeface="Arial MT"/>
              </a:rPr>
              <a:t>Ideally, no titles but rarely a possibility</a:t>
            </a:r>
          </a:p>
          <a:p>
            <a:pPr marL="550545" indent="-238760">
              <a:lnSpc>
                <a:spcPct val="100000"/>
              </a:lnSpc>
              <a:spcBef>
                <a:spcPts val="459"/>
              </a:spcBef>
              <a:buClr>
                <a:srgbClr val="5F7BAE"/>
              </a:buClr>
              <a:buSzPct val="151351"/>
              <a:buChar char="•"/>
              <a:tabLst>
                <a:tab pos="550545" algn="l"/>
              </a:tabLst>
            </a:pPr>
            <a:r>
              <a:rPr sz="2200" kern="0" dirty="0">
                <a:latin typeface="Arial MT"/>
                <a:cs typeface="Arial MT"/>
              </a:rPr>
              <a:t>Membership should change only between sprints</a:t>
            </a:r>
          </a:p>
        </p:txBody>
      </p:sp>
      <p:grpSp>
        <p:nvGrpSpPr>
          <p:cNvPr id="53" name="object 16">
            <a:extLst>
              <a:ext uri="{FF2B5EF4-FFF2-40B4-BE49-F238E27FC236}">
                <a16:creationId xmlns:a16="http://schemas.microsoft.com/office/drawing/2014/main" id="{C40CB76E-862A-793B-B276-D8B91C8BC3D0}"/>
              </a:ext>
            </a:extLst>
          </p:cNvPr>
          <p:cNvGrpSpPr/>
          <p:nvPr/>
        </p:nvGrpSpPr>
        <p:grpSpPr>
          <a:xfrm>
            <a:off x="12045950" y="6339260"/>
            <a:ext cx="1460500" cy="1155700"/>
            <a:chOff x="4038600" y="5753100"/>
            <a:chExt cx="1460500" cy="1155700"/>
          </a:xfrm>
        </p:grpSpPr>
        <p:pic>
          <p:nvPicPr>
            <p:cNvPr id="54" name="object 17">
              <a:extLst>
                <a:ext uri="{FF2B5EF4-FFF2-40B4-BE49-F238E27FC236}">
                  <a16:creationId xmlns:a16="http://schemas.microsoft.com/office/drawing/2014/main" id="{2B246620-59DE-0E4E-F6C7-2B1EB70DACBE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13300" y="6134100"/>
              <a:ext cx="431799" cy="381000"/>
            </a:xfrm>
            <a:prstGeom prst="rect">
              <a:avLst/>
            </a:prstGeom>
          </p:spPr>
        </p:pic>
        <p:pic>
          <p:nvPicPr>
            <p:cNvPr id="55" name="object 18">
              <a:extLst>
                <a:ext uri="{FF2B5EF4-FFF2-40B4-BE49-F238E27FC236}">
                  <a16:creationId xmlns:a16="http://schemas.microsoft.com/office/drawing/2014/main" id="{28225EDF-6E25-BAAA-130D-F1C517F31034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038600" y="5753100"/>
              <a:ext cx="431799" cy="381000"/>
            </a:xfrm>
            <a:prstGeom prst="rect">
              <a:avLst/>
            </a:prstGeom>
          </p:spPr>
        </p:pic>
        <p:pic>
          <p:nvPicPr>
            <p:cNvPr id="56" name="object 19">
              <a:extLst>
                <a:ext uri="{FF2B5EF4-FFF2-40B4-BE49-F238E27FC236}">
                  <a16:creationId xmlns:a16="http://schemas.microsoft.com/office/drawing/2014/main" id="{EA9C35B3-57F0-24CF-DD5D-40D74F0DD4D1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546600" y="5753100"/>
              <a:ext cx="431799" cy="381000"/>
            </a:xfrm>
            <a:prstGeom prst="rect">
              <a:avLst/>
            </a:prstGeom>
          </p:spPr>
        </p:pic>
        <p:pic>
          <p:nvPicPr>
            <p:cNvPr id="57" name="object 20">
              <a:extLst>
                <a:ext uri="{FF2B5EF4-FFF2-40B4-BE49-F238E27FC236}">
                  <a16:creationId xmlns:a16="http://schemas.microsoft.com/office/drawing/2014/main" id="{7C2829C3-436F-DAF5-4D1E-9FF36BC21279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067300" y="5753100"/>
              <a:ext cx="431799" cy="381000"/>
            </a:xfrm>
            <a:prstGeom prst="rect">
              <a:avLst/>
            </a:prstGeom>
          </p:spPr>
        </p:pic>
        <p:pic>
          <p:nvPicPr>
            <p:cNvPr id="58" name="object 21">
              <a:extLst>
                <a:ext uri="{FF2B5EF4-FFF2-40B4-BE49-F238E27FC236}">
                  <a16:creationId xmlns:a16="http://schemas.microsoft.com/office/drawing/2014/main" id="{4432B60A-4C80-25A4-07D6-7C1097C8F914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330700" y="6159500"/>
              <a:ext cx="431799" cy="355599"/>
            </a:xfrm>
            <a:prstGeom prst="rect">
              <a:avLst/>
            </a:prstGeom>
          </p:spPr>
        </p:pic>
        <p:pic>
          <p:nvPicPr>
            <p:cNvPr id="59" name="object 22">
              <a:extLst>
                <a:ext uri="{FF2B5EF4-FFF2-40B4-BE49-F238E27FC236}">
                  <a16:creationId xmlns:a16="http://schemas.microsoft.com/office/drawing/2014/main" id="{C4EDD251-A8BC-1AA5-3D92-87D401223AD7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038600" y="6540500"/>
              <a:ext cx="431799" cy="355599"/>
            </a:xfrm>
            <a:prstGeom prst="rect">
              <a:avLst/>
            </a:prstGeom>
          </p:spPr>
        </p:pic>
        <p:pic>
          <p:nvPicPr>
            <p:cNvPr id="60" name="object 23">
              <a:extLst>
                <a:ext uri="{FF2B5EF4-FFF2-40B4-BE49-F238E27FC236}">
                  <a16:creationId xmlns:a16="http://schemas.microsoft.com/office/drawing/2014/main" id="{71B56E5E-85FC-89B5-D338-EEF5C75EA71F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067300" y="6527800"/>
              <a:ext cx="431799" cy="381000"/>
            </a:xfrm>
            <a:prstGeom prst="rect">
              <a:avLst/>
            </a:prstGeom>
          </p:spPr>
        </p:pic>
        <p:pic>
          <p:nvPicPr>
            <p:cNvPr id="61" name="object 24">
              <a:extLst>
                <a:ext uri="{FF2B5EF4-FFF2-40B4-BE49-F238E27FC236}">
                  <a16:creationId xmlns:a16="http://schemas.microsoft.com/office/drawing/2014/main" id="{F57C75BF-0071-FBEC-591B-737C0E4F474F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46600" y="6527800"/>
              <a:ext cx="431799" cy="381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299440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54653" y="2168849"/>
            <a:ext cx="6838950" cy="7600949"/>
          </a:xfrm>
          <a:prstGeom prst="rect">
            <a:avLst/>
          </a:prstGeom>
        </p:spPr>
      </p:pic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1872614" y="1295831"/>
            <a:ext cx="6972936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dirty="0"/>
              <a:t>Artifacts in Scrum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1869439" y="2547315"/>
            <a:ext cx="6868810" cy="2336537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IN" sz="2500" spc="-45" dirty="0">
                <a:latin typeface="Tahoma"/>
                <a:cs typeface="Tahoma"/>
              </a:rPr>
              <a:t>Scrum</a:t>
            </a:r>
            <a:r>
              <a:rPr lang="en-IN" sz="2500" spc="-225" dirty="0">
                <a:latin typeface="Tahoma"/>
                <a:cs typeface="Tahoma"/>
              </a:rPr>
              <a:t> </a:t>
            </a:r>
            <a:r>
              <a:rPr lang="en-IN" sz="2500" spc="-65" dirty="0">
                <a:latin typeface="Tahoma"/>
                <a:cs typeface="Tahoma"/>
              </a:rPr>
              <a:t>artifacts,</a:t>
            </a:r>
            <a:r>
              <a:rPr lang="en-IN" sz="2500" spc="-220" dirty="0">
                <a:latin typeface="Tahoma"/>
                <a:cs typeface="Tahoma"/>
              </a:rPr>
              <a:t> </a:t>
            </a:r>
            <a:r>
              <a:rPr lang="en-IN" sz="2500" spc="-30" dirty="0">
                <a:latin typeface="Tahoma"/>
                <a:cs typeface="Tahoma"/>
              </a:rPr>
              <a:t>including</a:t>
            </a:r>
            <a:r>
              <a:rPr lang="en-IN" sz="2500" spc="-220" dirty="0">
                <a:latin typeface="Tahoma"/>
                <a:cs typeface="Tahoma"/>
              </a:rPr>
              <a:t> </a:t>
            </a:r>
            <a:r>
              <a:rPr lang="en-IN" sz="2500" spc="-25" dirty="0">
                <a:latin typeface="Tahoma"/>
                <a:cs typeface="Tahoma"/>
              </a:rPr>
              <a:t>the </a:t>
            </a:r>
            <a:r>
              <a:rPr lang="en-IN" sz="2500" b="1" spc="-25" dirty="0">
                <a:latin typeface="Tahoma"/>
                <a:cs typeface="Tahoma"/>
              </a:rPr>
              <a:t>Product Backlog</a:t>
            </a:r>
            <a:r>
              <a:rPr lang="en-US" sz="2500" spc="-25" dirty="0">
                <a:latin typeface="Tahoma"/>
                <a:cs typeface="Tahoma"/>
              </a:rPr>
              <a:t>, </a:t>
            </a:r>
            <a:r>
              <a:rPr lang="en-US" sz="2500" b="1" spc="-25" dirty="0">
                <a:latin typeface="Tahoma"/>
                <a:cs typeface="Tahoma"/>
              </a:rPr>
              <a:t>Sprint Backlog</a:t>
            </a:r>
            <a:r>
              <a:rPr lang="en-US" sz="2500" spc="-25" dirty="0">
                <a:latin typeface="Tahoma"/>
                <a:cs typeface="Tahoma"/>
              </a:rPr>
              <a:t>, and </a:t>
            </a:r>
            <a:r>
              <a:rPr lang="en-US" sz="2500" b="1" spc="-25" dirty="0">
                <a:latin typeface="Tahoma"/>
                <a:cs typeface="Tahoma"/>
              </a:rPr>
              <a:t>Increment</a:t>
            </a:r>
            <a:r>
              <a:rPr lang="en-US" sz="2500" spc="-25" dirty="0">
                <a:latin typeface="Tahoma"/>
                <a:cs typeface="Tahoma"/>
              </a:rPr>
              <a:t> provide </a:t>
            </a:r>
            <a:r>
              <a:rPr lang="en-US" sz="2500" b="1" spc="-25" dirty="0">
                <a:latin typeface="Tahoma"/>
                <a:cs typeface="Tahoma"/>
              </a:rPr>
              <a:t>transparency</a:t>
            </a:r>
            <a:r>
              <a:rPr lang="en-US" sz="2500" spc="-25" dirty="0">
                <a:latin typeface="Tahoma"/>
                <a:cs typeface="Tahoma"/>
              </a:rPr>
              <a:t> and </a:t>
            </a:r>
            <a:r>
              <a:rPr lang="en-US" sz="2500" b="1" spc="-25" dirty="0">
                <a:latin typeface="Tahoma"/>
                <a:cs typeface="Tahoma"/>
              </a:rPr>
              <a:t>visibility</a:t>
            </a:r>
            <a:r>
              <a:rPr lang="en-US" sz="2500" spc="-25" dirty="0">
                <a:latin typeface="Tahoma"/>
                <a:cs typeface="Tahoma"/>
              </a:rPr>
              <a:t> into the work being done, ensuring that the team is </a:t>
            </a:r>
            <a:r>
              <a:rPr lang="en-US" sz="2500" b="1" spc="-25" dirty="0">
                <a:latin typeface="Tahoma"/>
                <a:cs typeface="Tahoma"/>
              </a:rPr>
              <a:t>aligned</a:t>
            </a:r>
            <a:r>
              <a:rPr lang="en-US" sz="2500" spc="-25" dirty="0">
                <a:latin typeface="Tahoma"/>
                <a:cs typeface="Tahoma"/>
              </a:rPr>
              <a:t> and focused on delivering </a:t>
            </a:r>
            <a:r>
              <a:rPr lang="en-US" sz="2500" b="1" spc="-25" dirty="0">
                <a:latin typeface="Tahoma"/>
                <a:cs typeface="Tahoma"/>
              </a:rPr>
              <a:t>value</a:t>
            </a:r>
            <a:r>
              <a:rPr lang="en-US" sz="2500" spc="-25" dirty="0">
                <a:latin typeface="Tahoma"/>
                <a:cs typeface="Tahoma"/>
              </a:rPr>
              <a:t>.</a:t>
            </a: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endParaRPr lang="en-IN" sz="2500" dirty="0">
              <a:latin typeface="Tahoma"/>
              <a:cs typeface="Tahoma"/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82461D23-555F-8F2A-8952-6D2919AD0C27}"/>
              </a:ext>
            </a:extLst>
          </p:cNvPr>
          <p:cNvGrpSpPr/>
          <p:nvPr/>
        </p:nvGrpSpPr>
        <p:grpSpPr>
          <a:xfrm>
            <a:off x="1682422" y="4966226"/>
            <a:ext cx="8785400" cy="4500683"/>
            <a:chOff x="2133747" y="5606585"/>
            <a:chExt cx="5797751" cy="3851395"/>
          </a:xfrm>
        </p:grpSpPr>
        <p:grpSp>
          <p:nvGrpSpPr>
            <p:cNvPr id="2" name="object 123">
              <a:extLst>
                <a:ext uri="{FF2B5EF4-FFF2-40B4-BE49-F238E27FC236}">
                  <a16:creationId xmlns:a16="http://schemas.microsoft.com/office/drawing/2014/main" id="{7BA4AC3E-7B06-616A-62E7-F51327537D2B}"/>
                </a:ext>
              </a:extLst>
            </p:cNvPr>
            <p:cNvGrpSpPr/>
            <p:nvPr/>
          </p:nvGrpSpPr>
          <p:grpSpPr>
            <a:xfrm>
              <a:off x="2196464" y="5606585"/>
              <a:ext cx="3078562" cy="1534315"/>
              <a:chOff x="838200" y="5956300"/>
              <a:chExt cx="2400299" cy="1282699"/>
            </a:xfrm>
          </p:grpSpPr>
          <p:pic>
            <p:nvPicPr>
              <p:cNvPr id="8" name="object 129">
                <a:extLst>
                  <a:ext uri="{FF2B5EF4-FFF2-40B4-BE49-F238E27FC236}">
                    <a16:creationId xmlns:a16="http://schemas.microsoft.com/office/drawing/2014/main" id="{F0207DC9-CF28-236C-DD68-0A6C058BB821}"/>
                  </a:ext>
                </a:extLst>
              </p:cNvPr>
              <p:cNvPicPr/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838200" y="5956300"/>
                <a:ext cx="2400299" cy="1282699"/>
              </a:xfrm>
              <a:prstGeom prst="rect">
                <a:avLst/>
              </a:prstGeom>
            </p:spPr>
          </p:pic>
          <p:pic>
            <p:nvPicPr>
              <p:cNvPr id="9" name="object 130">
                <a:extLst>
                  <a:ext uri="{FF2B5EF4-FFF2-40B4-BE49-F238E27FC236}">
                    <a16:creationId xmlns:a16="http://schemas.microsoft.com/office/drawing/2014/main" id="{6C62C175-4322-5FD4-F9CC-E85E0B760037}"/>
                  </a:ext>
                </a:extLst>
              </p:cNvPr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905319" y="6022492"/>
                <a:ext cx="2226348" cy="1102893"/>
              </a:xfrm>
              <a:prstGeom prst="rect">
                <a:avLst/>
              </a:prstGeom>
            </p:spPr>
          </p:pic>
          <p:sp>
            <p:nvSpPr>
              <p:cNvPr id="10" name="object 131">
                <a:extLst>
                  <a:ext uri="{FF2B5EF4-FFF2-40B4-BE49-F238E27FC236}">
                    <a16:creationId xmlns:a16="http://schemas.microsoft.com/office/drawing/2014/main" id="{BFD52E5C-3B3A-12AC-95C5-70D2D1BF6F93}"/>
                  </a:ext>
                </a:extLst>
              </p:cNvPr>
              <p:cNvSpPr/>
              <p:nvPr/>
            </p:nvSpPr>
            <p:spPr>
              <a:xfrm>
                <a:off x="905318" y="6022492"/>
                <a:ext cx="2226945" cy="1102995"/>
              </a:xfrm>
              <a:custGeom>
                <a:avLst/>
                <a:gdLst/>
                <a:ahLst/>
                <a:cxnLst/>
                <a:rect l="l" t="t" r="r" b="b"/>
                <a:pathLst>
                  <a:path w="2226945" h="1102995">
                    <a:moveTo>
                      <a:pt x="0" y="938491"/>
                    </a:moveTo>
                    <a:lnTo>
                      <a:pt x="0" y="164401"/>
                    </a:lnTo>
                    <a:lnTo>
                      <a:pt x="5872" y="120698"/>
                    </a:lnTo>
                    <a:lnTo>
                      <a:pt x="22446" y="81426"/>
                    </a:lnTo>
                    <a:lnTo>
                      <a:pt x="48153" y="48153"/>
                    </a:lnTo>
                    <a:lnTo>
                      <a:pt x="81426" y="22446"/>
                    </a:lnTo>
                    <a:lnTo>
                      <a:pt x="120698" y="5872"/>
                    </a:lnTo>
                    <a:lnTo>
                      <a:pt x="164401" y="0"/>
                    </a:lnTo>
                    <a:lnTo>
                      <a:pt x="2061946" y="0"/>
                    </a:lnTo>
                    <a:lnTo>
                      <a:pt x="2105649" y="5872"/>
                    </a:lnTo>
                    <a:lnTo>
                      <a:pt x="2144921" y="22446"/>
                    </a:lnTo>
                    <a:lnTo>
                      <a:pt x="2178194" y="48153"/>
                    </a:lnTo>
                    <a:lnTo>
                      <a:pt x="2203901" y="81426"/>
                    </a:lnTo>
                    <a:lnTo>
                      <a:pt x="2220475" y="120698"/>
                    </a:lnTo>
                    <a:lnTo>
                      <a:pt x="2226348" y="164401"/>
                    </a:lnTo>
                    <a:lnTo>
                      <a:pt x="2226348" y="938491"/>
                    </a:lnTo>
                    <a:lnTo>
                      <a:pt x="2220475" y="982199"/>
                    </a:lnTo>
                    <a:lnTo>
                      <a:pt x="2203901" y="1021472"/>
                    </a:lnTo>
                    <a:lnTo>
                      <a:pt x="2178194" y="1054744"/>
                    </a:lnTo>
                    <a:lnTo>
                      <a:pt x="2144921" y="1080449"/>
                    </a:lnTo>
                    <a:lnTo>
                      <a:pt x="2105649" y="1097021"/>
                    </a:lnTo>
                    <a:lnTo>
                      <a:pt x="2061946" y="1102893"/>
                    </a:lnTo>
                    <a:lnTo>
                      <a:pt x="164401" y="1102893"/>
                    </a:lnTo>
                    <a:lnTo>
                      <a:pt x="120698" y="1097021"/>
                    </a:lnTo>
                    <a:lnTo>
                      <a:pt x="81426" y="1080449"/>
                    </a:lnTo>
                    <a:lnTo>
                      <a:pt x="48153" y="1054744"/>
                    </a:lnTo>
                    <a:lnTo>
                      <a:pt x="22446" y="1021472"/>
                    </a:lnTo>
                    <a:lnTo>
                      <a:pt x="5872" y="982199"/>
                    </a:lnTo>
                    <a:lnTo>
                      <a:pt x="0" y="938491"/>
                    </a:lnTo>
                    <a:close/>
                  </a:path>
                </a:pathLst>
              </a:custGeom>
              <a:ln w="13703">
                <a:solidFill>
                  <a:srgbClr val="005192"/>
                </a:solidFill>
              </a:ln>
            </p:spPr>
            <p:txBody>
              <a:bodyPr wrap="square" lIns="0" tIns="0" rIns="0" bIns="0" rtlCol="0"/>
              <a:lstStyle/>
              <a:p>
                <a:endParaRPr sz="2200" kern="0"/>
              </a:p>
            </p:txBody>
          </p:sp>
        </p:grpSp>
        <p:sp>
          <p:nvSpPr>
            <p:cNvPr id="11" name="object 132">
              <a:extLst>
                <a:ext uri="{FF2B5EF4-FFF2-40B4-BE49-F238E27FC236}">
                  <a16:creationId xmlns:a16="http://schemas.microsoft.com/office/drawing/2014/main" id="{5297B4D6-2BB1-3C63-FB26-B576FCB10984}"/>
                </a:ext>
              </a:extLst>
            </p:cNvPr>
            <p:cNvSpPr txBox="1"/>
            <p:nvPr/>
          </p:nvSpPr>
          <p:spPr>
            <a:xfrm>
              <a:off x="2134836" y="6099049"/>
              <a:ext cx="2378259" cy="881210"/>
            </a:xfrm>
            <a:prstGeom prst="rect">
              <a:avLst/>
            </a:prstGeom>
          </p:spPr>
          <p:txBody>
            <a:bodyPr vert="horz" wrap="square" lIns="0" tIns="13970" rIns="0" bIns="0" rtlCol="0">
              <a:spAutoFit/>
            </a:bodyPr>
            <a:lstStyle/>
            <a:p>
              <a:pPr marL="417195" indent="-122555">
                <a:spcBef>
                  <a:spcPts val="590"/>
                </a:spcBef>
                <a:buSzPct val="123333"/>
                <a:buChar char="•"/>
                <a:tabLst>
                  <a:tab pos="417195" algn="l"/>
                </a:tabLst>
              </a:pPr>
              <a:r>
                <a:rPr lang="en-IN" sz="2200" kern="0" dirty="0">
                  <a:solidFill>
                    <a:srgbClr val="FFFFFF"/>
                  </a:solidFill>
                  <a:latin typeface="Arial MT"/>
                  <a:cs typeface="Arial MT"/>
                </a:rPr>
                <a:t>Product owner</a:t>
              </a:r>
              <a:endParaRPr lang="en-IN" sz="2200" kern="0" dirty="0">
                <a:latin typeface="Arial MT"/>
                <a:cs typeface="Arial MT"/>
              </a:endParaRPr>
            </a:p>
            <a:p>
              <a:pPr marL="417195" indent="-122555">
                <a:buSzPct val="123333"/>
                <a:buChar char="•"/>
                <a:tabLst>
                  <a:tab pos="417195" algn="l"/>
                </a:tabLst>
              </a:pPr>
              <a:r>
                <a:rPr lang="en-IN" sz="2200" kern="0" dirty="0">
                  <a:solidFill>
                    <a:srgbClr val="FFFFFF"/>
                  </a:solidFill>
                  <a:latin typeface="Arial MT"/>
                  <a:cs typeface="Arial MT"/>
                </a:rPr>
                <a:t>ScrumMaster</a:t>
              </a:r>
            </a:p>
            <a:p>
              <a:pPr marL="417195" indent="-122555">
                <a:buSzPct val="123333"/>
                <a:buChar char="•"/>
                <a:tabLst>
                  <a:tab pos="417195" algn="l"/>
                </a:tabLst>
              </a:pPr>
              <a:r>
                <a:rPr lang="en-IN" sz="2200" kern="0" dirty="0">
                  <a:solidFill>
                    <a:srgbClr val="FFFFFF"/>
                  </a:solidFill>
                  <a:latin typeface="Arial MT"/>
                  <a:cs typeface="Arial MT"/>
                </a:rPr>
                <a:t>Team</a:t>
              </a:r>
              <a:endParaRPr sz="2200" kern="0" dirty="0">
                <a:latin typeface="Arial MT"/>
                <a:cs typeface="Arial MT"/>
              </a:endParaRPr>
            </a:p>
          </p:txBody>
        </p:sp>
        <p:sp>
          <p:nvSpPr>
            <p:cNvPr id="12" name="object 133">
              <a:extLst>
                <a:ext uri="{FF2B5EF4-FFF2-40B4-BE49-F238E27FC236}">
                  <a16:creationId xmlns:a16="http://schemas.microsoft.com/office/drawing/2014/main" id="{1577CE7F-F5B3-79D1-A44B-56CFAB40B923}"/>
                </a:ext>
              </a:extLst>
            </p:cNvPr>
            <p:cNvSpPr/>
            <p:nvPr/>
          </p:nvSpPr>
          <p:spPr>
            <a:xfrm>
              <a:off x="2281784" y="5677082"/>
              <a:ext cx="1915551" cy="385858"/>
            </a:xfrm>
            <a:custGeom>
              <a:avLst/>
              <a:gdLst/>
              <a:ahLst/>
              <a:cxnLst/>
              <a:rect l="l" t="t" r="r" b="b"/>
              <a:pathLst>
                <a:path w="1493520" h="322579">
                  <a:moveTo>
                    <a:pt x="1493367" y="0"/>
                  </a:moveTo>
                  <a:lnTo>
                    <a:pt x="1287856" y="0"/>
                  </a:lnTo>
                  <a:lnTo>
                    <a:pt x="1157706" y="0"/>
                  </a:lnTo>
                  <a:lnTo>
                    <a:pt x="260311" y="0"/>
                  </a:lnTo>
                  <a:lnTo>
                    <a:pt x="169875" y="749"/>
                  </a:lnTo>
                  <a:lnTo>
                    <a:pt x="117932" y="8280"/>
                  </a:lnTo>
                  <a:lnTo>
                    <a:pt x="75641" y="24726"/>
                  </a:lnTo>
                  <a:lnTo>
                    <a:pt x="42862" y="49174"/>
                  </a:lnTo>
                  <a:lnTo>
                    <a:pt x="19443" y="80708"/>
                  </a:lnTo>
                  <a:lnTo>
                    <a:pt x="5257" y="118389"/>
                  </a:lnTo>
                  <a:lnTo>
                    <a:pt x="165" y="161328"/>
                  </a:lnTo>
                  <a:lnTo>
                    <a:pt x="114" y="184962"/>
                  </a:lnTo>
                  <a:lnTo>
                    <a:pt x="0" y="246621"/>
                  </a:lnTo>
                  <a:lnTo>
                    <a:pt x="0" y="321970"/>
                  </a:lnTo>
                  <a:lnTo>
                    <a:pt x="260311" y="321970"/>
                  </a:lnTo>
                  <a:lnTo>
                    <a:pt x="335661" y="321970"/>
                  </a:lnTo>
                  <a:lnTo>
                    <a:pt x="1226210" y="321970"/>
                  </a:lnTo>
                  <a:lnTo>
                    <a:pt x="1287856" y="321970"/>
                  </a:lnTo>
                  <a:lnTo>
                    <a:pt x="1287856" y="321513"/>
                  </a:lnTo>
                  <a:lnTo>
                    <a:pt x="1375435" y="313702"/>
                  </a:lnTo>
                  <a:lnTo>
                    <a:pt x="1417726" y="297256"/>
                  </a:lnTo>
                  <a:lnTo>
                    <a:pt x="1450505" y="272808"/>
                  </a:lnTo>
                  <a:lnTo>
                    <a:pt x="1473923" y="241274"/>
                  </a:lnTo>
                  <a:lnTo>
                    <a:pt x="1488097" y="203593"/>
                  </a:lnTo>
                  <a:lnTo>
                    <a:pt x="1493202" y="160655"/>
                  </a:lnTo>
                  <a:lnTo>
                    <a:pt x="1493240" y="137007"/>
                  </a:lnTo>
                  <a:lnTo>
                    <a:pt x="1493367" y="137007"/>
                  </a:lnTo>
                  <a:lnTo>
                    <a:pt x="1493367" y="75361"/>
                  </a:lnTo>
                  <a:lnTo>
                    <a:pt x="1493367" y="0"/>
                  </a:lnTo>
                  <a:close/>
                </a:path>
              </a:pathLst>
            </a:custGeom>
            <a:solidFill>
              <a:srgbClr val="005192"/>
            </a:solidFill>
          </p:spPr>
          <p:txBody>
            <a:bodyPr wrap="square" lIns="0" tIns="0" rIns="0" bIns="0" rtlCol="0"/>
            <a:lstStyle/>
            <a:p>
              <a:endParaRPr sz="2200" kern="0"/>
            </a:p>
          </p:txBody>
        </p:sp>
        <p:sp>
          <p:nvSpPr>
            <p:cNvPr id="13" name="object 134">
              <a:extLst>
                <a:ext uri="{FF2B5EF4-FFF2-40B4-BE49-F238E27FC236}">
                  <a16:creationId xmlns:a16="http://schemas.microsoft.com/office/drawing/2014/main" id="{9C2B521F-1417-2DBF-FBE6-35C681076BF0}"/>
                </a:ext>
              </a:extLst>
            </p:cNvPr>
            <p:cNvSpPr txBox="1"/>
            <p:nvPr/>
          </p:nvSpPr>
          <p:spPr>
            <a:xfrm>
              <a:off x="2133747" y="5762253"/>
              <a:ext cx="4107195" cy="300687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301625">
                <a:lnSpc>
                  <a:spcPct val="100000"/>
                </a:lnSpc>
                <a:spcBef>
                  <a:spcPts val="90"/>
                </a:spcBef>
              </a:pPr>
              <a:r>
                <a:rPr sz="2200" kern="0" dirty="0">
                  <a:solidFill>
                    <a:srgbClr val="FFFFFF"/>
                  </a:solidFill>
                  <a:latin typeface="Arial MT"/>
                  <a:cs typeface="Arial MT"/>
                </a:rPr>
                <a:t>Roles</a:t>
              </a:r>
              <a:endParaRPr sz="2200" kern="0" dirty="0">
                <a:latin typeface="Arial MT"/>
                <a:cs typeface="Arial MT"/>
              </a:endParaRPr>
            </a:p>
          </p:txBody>
        </p:sp>
        <p:grpSp>
          <p:nvGrpSpPr>
            <p:cNvPr id="14" name="object 135">
              <a:extLst>
                <a:ext uri="{FF2B5EF4-FFF2-40B4-BE49-F238E27FC236}">
                  <a16:creationId xmlns:a16="http://schemas.microsoft.com/office/drawing/2014/main" id="{1E3F7AD0-EFE0-79A0-7602-F7C0584E6242}"/>
                </a:ext>
              </a:extLst>
            </p:cNvPr>
            <p:cNvGrpSpPr/>
            <p:nvPr/>
          </p:nvGrpSpPr>
          <p:grpSpPr>
            <a:xfrm>
              <a:off x="3524700" y="6253438"/>
              <a:ext cx="4406798" cy="3204542"/>
              <a:chOff x="2164799" y="6853216"/>
              <a:chExt cx="3435900" cy="2679021"/>
            </a:xfrm>
          </p:grpSpPr>
          <p:pic>
            <p:nvPicPr>
              <p:cNvPr id="15" name="object 136">
                <a:extLst>
                  <a:ext uri="{FF2B5EF4-FFF2-40B4-BE49-F238E27FC236}">
                    <a16:creationId xmlns:a16="http://schemas.microsoft.com/office/drawing/2014/main" id="{A2FAC517-745B-D21E-DF1D-545343699821}"/>
                  </a:ext>
                </a:extLst>
              </p:cNvPr>
              <p:cNvPicPr/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2164799" y="6853216"/>
                <a:ext cx="2400299" cy="1396134"/>
              </a:xfrm>
              <a:prstGeom prst="rect">
                <a:avLst/>
              </a:prstGeom>
            </p:spPr>
          </p:pic>
          <p:pic>
            <p:nvPicPr>
              <p:cNvPr id="16" name="object 137">
                <a:extLst>
                  <a:ext uri="{FF2B5EF4-FFF2-40B4-BE49-F238E27FC236}">
                    <a16:creationId xmlns:a16="http://schemas.microsoft.com/office/drawing/2014/main" id="{9B5624FA-D277-6948-5440-A873BD95AB88}"/>
                  </a:ext>
                </a:extLst>
              </p:cNvPr>
              <p:cNvPicPr/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2226368" y="6913096"/>
                <a:ext cx="2226348" cy="1336254"/>
              </a:xfrm>
              <a:prstGeom prst="rect">
                <a:avLst/>
              </a:prstGeom>
            </p:spPr>
          </p:pic>
          <p:sp>
            <p:nvSpPr>
              <p:cNvPr id="20" name="object 138">
                <a:extLst>
                  <a:ext uri="{FF2B5EF4-FFF2-40B4-BE49-F238E27FC236}">
                    <a16:creationId xmlns:a16="http://schemas.microsoft.com/office/drawing/2014/main" id="{1F4D1140-5396-FC9C-E7D5-E6F948DFC36F}"/>
                  </a:ext>
                </a:extLst>
              </p:cNvPr>
              <p:cNvSpPr/>
              <p:nvPr/>
            </p:nvSpPr>
            <p:spPr>
              <a:xfrm>
                <a:off x="2220575" y="6892479"/>
                <a:ext cx="2226945" cy="1367457"/>
              </a:xfrm>
              <a:custGeom>
                <a:avLst/>
                <a:gdLst/>
                <a:ahLst/>
                <a:cxnLst/>
                <a:rect l="l" t="t" r="r" b="b"/>
                <a:pathLst>
                  <a:path w="2226945" h="1363345">
                    <a:moveTo>
                      <a:pt x="0" y="1198803"/>
                    </a:moveTo>
                    <a:lnTo>
                      <a:pt x="0" y="164414"/>
                    </a:lnTo>
                    <a:lnTo>
                      <a:pt x="5872" y="120705"/>
                    </a:lnTo>
                    <a:lnTo>
                      <a:pt x="22446" y="81430"/>
                    </a:lnTo>
                    <a:lnTo>
                      <a:pt x="48153" y="48155"/>
                    </a:lnTo>
                    <a:lnTo>
                      <a:pt x="81426" y="22447"/>
                    </a:lnTo>
                    <a:lnTo>
                      <a:pt x="120698" y="5872"/>
                    </a:lnTo>
                    <a:lnTo>
                      <a:pt x="164401" y="0"/>
                    </a:lnTo>
                    <a:lnTo>
                      <a:pt x="2061946" y="0"/>
                    </a:lnTo>
                    <a:lnTo>
                      <a:pt x="2105649" y="5872"/>
                    </a:lnTo>
                    <a:lnTo>
                      <a:pt x="2144921" y="22447"/>
                    </a:lnTo>
                    <a:lnTo>
                      <a:pt x="2178194" y="48155"/>
                    </a:lnTo>
                    <a:lnTo>
                      <a:pt x="2203901" y="81430"/>
                    </a:lnTo>
                    <a:lnTo>
                      <a:pt x="2220475" y="120705"/>
                    </a:lnTo>
                    <a:lnTo>
                      <a:pt x="2226348" y="164414"/>
                    </a:lnTo>
                    <a:lnTo>
                      <a:pt x="2226348" y="1198803"/>
                    </a:lnTo>
                    <a:lnTo>
                      <a:pt x="2220475" y="1242511"/>
                    </a:lnTo>
                    <a:lnTo>
                      <a:pt x="2203901" y="1281784"/>
                    </a:lnTo>
                    <a:lnTo>
                      <a:pt x="2178194" y="1315056"/>
                    </a:lnTo>
                    <a:lnTo>
                      <a:pt x="2144921" y="1340761"/>
                    </a:lnTo>
                    <a:lnTo>
                      <a:pt x="2105649" y="1357333"/>
                    </a:lnTo>
                    <a:lnTo>
                      <a:pt x="2061946" y="1363205"/>
                    </a:lnTo>
                    <a:lnTo>
                      <a:pt x="164401" y="1363205"/>
                    </a:lnTo>
                    <a:lnTo>
                      <a:pt x="120698" y="1357333"/>
                    </a:lnTo>
                    <a:lnTo>
                      <a:pt x="81426" y="1340761"/>
                    </a:lnTo>
                    <a:lnTo>
                      <a:pt x="48153" y="1315056"/>
                    </a:lnTo>
                    <a:lnTo>
                      <a:pt x="22446" y="1281784"/>
                    </a:lnTo>
                    <a:lnTo>
                      <a:pt x="5872" y="1242511"/>
                    </a:lnTo>
                    <a:lnTo>
                      <a:pt x="0" y="1198803"/>
                    </a:lnTo>
                    <a:close/>
                  </a:path>
                </a:pathLst>
              </a:custGeom>
              <a:ln w="13703">
                <a:solidFill>
                  <a:srgbClr val="005192"/>
                </a:solidFill>
              </a:ln>
            </p:spPr>
            <p:txBody>
              <a:bodyPr wrap="square" lIns="0" tIns="0" rIns="0" bIns="0" rtlCol="0"/>
              <a:lstStyle/>
              <a:p>
                <a:endParaRPr sz="2200" kern="0"/>
              </a:p>
            </p:txBody>
          </p:sp>
          <p:sp>
            <p:nvSpPr>
              <p:cNvPr id="21" name="object 139">
                <a:extLst>
                  <a:ext uri="{FF2B5EF4-FFF2-40B4-BE49-F238E27FC236}">
                    <a16:creationId xmlns:a16="http://schemas.microsoft.com/office/drawing/2014/main" id="{D0754709-458E-E195-9401-CC76EC387F1B}"/>
                  </a:ext>
                </a:extLst>
              </p:cNvPr>
              <p:cNvSpPr/>
              <p:nvPr/>
            </p:nvSpPr>
            <p:spPr>
              <a:xfrm>
                <a:off x="2225774" y="6894421"/>
                <a:ext cx="1493520" cy="322580"/>
              </a:xfrm>
              <a:custGeom>
                <a:avLst/>
                <a:gdLst/>
                <a:ahLst/>
                <a:cxnLst/>
                <a:rect l="l" t="t" r="r" b="b"/>
                <a:pathLst>
                  <a:path w="1493520" h="322579">
                    <a:moveTo>
                      <a:pt x="1493367" y="0"/>
                    </a:moveTo>
                    <a:lnTo>
                      <a:pt x="1287856" y="0"/>
                    </a:lnTo>
                    <a:lnTo>
                      <a:pt x="1157706" y="0"/>
                    </a:lnTo>
                    <a:lnTo>
                      <a:pt x="260311" y="0"/>
                    </a:lnTo>
                    <a:lnTo>
                      <a:pt x="169875" y="749"/>
                    </a:lnTo>
                    <a:lnTo>
                      <a:pt x="117919" y="8280"/>
                    </a:lnTo>
                    <a:lnTo>
                      <a:pt x="75628" y="24726"/>
                    </a:lnTo>
                    <a:lnTo>
                      <a:pt x="42849" y="49174"/>
                    </a:lnTo>
                    <a:lnTo>
                      <a:pt x="19443" y="80708"/>
                    </a:lnTo>
                    <a:lnTo>
                      <a:pt x="5257" y="118389"/>
                    </a:lnTo>
                    <a:lnTo>
                      <a:pt x="165" y="161328"/>
                    </a:lnTo>
                    <a:lnTo>
                      <a:pt x="114" y="184962"/>
                    </a:lnTo>
                    <a:lnTo>
                      <a:pt x="0" y="246621"/>
                    </a:lnTo>
                    <a:lnTo>
                      <a:pt x="0" y="321970"/>
                    </a:lnTo>
                    <a:lnTo>
                      <a:pt x="260311" y="321970"/>
                    </a:lnTo>
                    <a:lnTo>
                      <a:pt x="335661" y="321970"/>
                    </a:lnTo>
                    <a:lnTo>
                      <a:pt x="1226210" y="321970"/>
                    </a:lnTo>
                    <a:lnTo>
                      <a:pt x="1287856" y="321970"/>
                    </a:lnTo>
                    <a:lnTo>
                      <a:pt x="1287856" y="321513"/>
                    </a:lnTo>
                    <a:lnTo>
                      <a:pt x="1375435" y="313702"/>
                    </a:lnTo>
                    <a:lnTo>
                      <a:pt x="1417726" y="297256"/>
                    </a:lnTo>
                    <a:lnTo>
                      <a:pt x="1450505" y="272808"/>
                    </a:lnTo>
                    <a:lnTo>
                      <a:pt x="1473911" y="241274"/>
                    </a:lnTo>
                    <a:lnTo>
                      <a:pt x="1488097" y="203593"/>
                    </a:lnTo>
                    <a:lnTo>
                      <a:pt x="1493202" y="160655"/>
                    </a:lnTo>
                    <a:lnTo>
                      <a:pt x="1493240" y="137007"/>
                    </a:lnTo>
                    <a:lnTo>
                      <a:pt x="1493367" y="137007"/>
                    </a:lnTo>
                    <a:lnTo>
                      <a:pt x="1493367" y="75361"/>
                    </a:lnTo>
                    <a:lnTo>
                      <a:pt x="1493367" y="0"/>
                    </a:lnTo>
                    <a:close/>
                  </a:path>
                </a:pathLst>
              </a:custGeom>
              <a:solidFill>
                <a:srgbClr val="005192"/>
              </a:solidFill>
            </p:spPr>
            <p:txBody>
              <a:bodyPr wrap="square" lIns="0" tIns="0" rIns="0" bIns="0" rtlCol="0"/>
              <a:lstStyle/>
              <a:p>
                <a:endParaRPr sz="2200" kern="0"/>
              </a:p>
            </p:txBody>
          </p:sp>
          <p:pic>
            <p:nvPicPr>
              <p:cNvPr id="22" name="object 140">
                <a:extLst>
                  <a:ext uri="{FF2B5EF4-FFF2-40B4-BE49-F238E27FC236}">
                    <a16:creationId xmlns:a16="http://schemas.microsoft.com/office/drawing/2014/main" id="{FD01E7C8-1CF8-5A3B-F207-02681BF533D1}"/>
                  </a:ext>
                </a:extLst>
              </p:cNvPr>
              <p:cNvPicPr/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3200400" y="8128000"/>
                <a:ext cx="2400299" cy="1282699"/>
              </a:xfrm>
              <a:prstGeom prst="rect">
                <a:avLst/>
              </a:prstGeom>
            </p:spPr>
          </p:pic>
          <p:pic>
            <p:nvPicPr>
              <p:cNvPr id="23" name="object 141">
                <a:extLst>
                  <a:ext uri="{FF2B5EF4-FFF2-40B4-BE49-F238E27FC236}">
                    <a16:creationId xmlns:a16="http://schemas.microsoft.com/office/drawing/2014/main" id="{363FE1C4-D267-094D-0E3F-F8AEED2CD0E9}"/>
                  </a:ext>
                </a:extLst>
              </p:cNvPr>
              <p:cNvPicPr/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3268675" y="8194038"/>
                <a:ext cx="2226348" cy="1338199"/>
              </a:xfrm>
              <a:prstGeom prst="rect">
                <a:avLst/>
              </a:prstGeom>
            </p:spPr>
          </p:pic>
          <p:sp>
            <p:nvSpPr>
              <p:cNvPr id="24" name="object 142">
                <a:extLst>
                  <a:ext uri="{FF2B5EF4-FFF2-40B4-BE49-F238E27FC236}">
                    <a16:creationId xmlns:a16="http://schemas.microsoft.com/office/drawing/2014/main" id="{15E83AEA-72AB-5A4B-A039-85585028A855}"/>
                  </a:ext>
                </a:extLst>
              </p:cNvPr>
              <p:cNvSpPr/>
              <p:nvPr/>
            </p:nvSpPr>
            <p:spPr>
              <a:xfrm>
                <a:off x="3268671" y="8194038"/>
                <a:ext cx="2226945" cy="1330944"/>
              </a:xfrm>
              <a:custGeom>
                <a:avLst/>
                <a:gdLst/>
                <a:ahLst/>
                <a:cxnLst/>
                <a:rect l="l" t="t" r="r" b="b"/>
                <a:pathLst>
                  <a:path w="2226945" h="1102995">
                    <a:moveTo>
                      <a:pt x="0" y="938491"/>
                    </a:moveTo>
                    <a:lnTo>
                      <a:pt x="0" y="164401"/>
                    </a:lnTo>
                    <a:lnTo>
                      <a:pt x="5872" y="120698"/>
                    </a:lnTo>
                    <a:lnTo>
                      <a:pt x="22446" y="81426"/>
                    </a:lnTo>
                    <a:lnTo>
                      <a:pt x="48153" y="48153"/>
                    </a:lnTo>
                    <a:lnTo>
                      <a:pt x="81426" y="22446"/>
                    </a:lnTo>
                    <a:lnTo>
                      <a:pt x="120698" y="5872"/>
                    </a:lnTo>
                    <a:lnTo>
                      <a:pt x="164401" y="0"/>
                    </a:lnTo>
                    <a:lnTo>
                      <a:pt x="2061946" y="0"/>
                    </a:lnTo>
                    <a:lnTo>
                      <a:pt x="2105649" y="5872"/>
                    </a:lnTo>
                    <a:lnTo>
                      <a:pt x="2144921" y="22446"/>
                    </a:lnTo>
                    <a:lnTo>
                      <a:pt x="2178194" y="48153"/>
                    </a:lnTo>
                    <a:lnTo>
                      <a:pt x="2203901" y="81426"/>
                    </a:lnTo>
                    <a:lnTo>
                      <a:pt x="2220475" y="120698"/>
                    </a:lnTo>
                    <a:lnTo>
                      <a:pt x="2226348" y="164401"/>
                    </a:lnTo>
                    <a:lnTo>
                      <a:pt x="2226348" y="938491"/>
                    </a:lnTo>
                    <a:lnTo>
                      <a:pt x="2220475" y="982199"/>
                    </a:lnTo>
                    <a:lnTo>
                      <a:pt x="2203901" y="1021472"/>
                    </a:lnTo>
                    <a:lnTo>
                      <a:pt x="2178194" y="1054744"/>
                    </a:lnTo>
                    <a:lnTo>
                      <a:pt x="2144921" y="1080449"/>
                    </a:lnTo>
                    <a:lnTo>
                      <a:pt x="2105649" y="1097021"/>
                    </a:lnTo>
                    <a:lnTo>
                      <a:pt x="2061946" y="1102893"/>
                    </a:lnTo>
                    <a:lnTo>
                      <a:pt x="164401" y="1102893"/>
                    </a:lnTo>
                    <a:lnTo>
                      <a:pt x="120698" y="1097021"/>
                    </a:lnTo>
                    <a:lnTo>
                      <a:pt x="81426" y="1080449"/>
                    </a:lnTo>
                    <a:lnTo>
                      <a:pt x="48153" y="1054744"/>
                    </a:lnTo>
                    <a:lnTo>
                      <a:pt x="22446" y="1021472"/>
                    </a:lnTo>
                    <a:lnTo>
                      <a:pt x="5872" y="982199"/>
                    </a:lnTo>
                    <a:lnTo>
                      <a:pt x="0" y="938491"/>
                    </a:lnTo>
                    <a:close/>
                  </a:path>
                </a:pathLst>
              </a:custGeom>
              <a:ln w="13703">
                <a:solidFill>
                  <a:srgbClr val="005192"/>
                </a:solidFill>
              </a:ln>
            </p:spPr>
            <p:txBody>
              <a:bodyPr wrap="square" lIns="0" tIns="0" rIns="0" bIns="0" rtlCol="0"/>
              <a:lstStyle/>
              <a:p>
                <a:endParaRPr sz="2200" kern="0"/>
              </a:p>
            </p:txBody>
          </p:sp>
          <p:sp>
            <p:nvSpPr>
              <p:cNvPr id="25" name="object 143">
                <a:extLst>
                  <a:ext uri="{FF2B5EF4-FFF2-40B4-BE49-F238E27FC236}">
                    <a16:creationId xmlns:a16="http://schemas.microsoft.com/office/drawing/2014/main" id="{E54DA925-C9D3-B61F-FE5E-4E5F7736AC74}"/>
                  </a:ext>
                </a:extLst>
              </p:cNvPr>
              <p:cNvSpPr/>
              <p:nvPr/>
            </p:nvSpPr>
            <p:spPr>
              <a:xfrm>
                <a:off x="3261817" y="8194039"/>
                <a:ext cx="1493520" cy="322580"/>
              </a:xfrm>
              <a:custGeom>
                <a:avLst/>
                <a:gdLst/>
                <a:ahLst/>
                <a:cxnLst/>
                <a:rect l="l" t="t" r="r" b="b"/>
                <a:pathLst>
                  <a:path w="1493520" h="322579">
                    <a:moveTo>
                      <a:pt x="1493367" y="0"/>
                    </a:moveTo>
                    <a:lnTo>
                      <a:pt x="1287856" y="0"/>
                    </a:lnTo>
                    <a:lnTo>
                      <a:pt x="1157706" y="0"/>
                    </a:lnTo>
                    <a:lnTo>
                      <a:pt x="260311" y="0"/>
                    </a:lnTo>
                    <a:lnTo>
                      <a:pt x="169875" y="749"/>
                    </a:lnTo>
                    <a:lnTo>
                      <a:pt x="117932" y="8280"/>
                    </a:lnTo>
                    <a:lnTo>
                      <a:pt x="75641" y="24726"/>
                    </a:lnTo>
                    <a:lnTo>
                      <a:pt x="42849" y="49174"/>
                    </a:lnTo>
                    <a:lnTo>
                      <a:pt x="19443" y="80695"/>
                    </a:lnTo>
                    <a:lnTo>
                      <a:pt x="5257" y="118389"/>
                    </a:lnTo>
                    <a:lnTo>
                      <a:pt x="165" y="161328"/>
                    </a:lnTo>
                    <a:lnTo>
                      <a:pt x="114" y="184962"/>
                    </a:lnTo>
                    <a:lnTo>
                      <a:pt x="0" y="246621"/>
                    </a:lnTo>
                    <a:lnTo>
                      <a:pt x="0" y="321970"/>
                    </a:lnTo>
                    <a:lnTo>
                      <a:pt x="260311" y="321970"/>
                    </a:lnTo>
                    <a:lnTo>
                      <a:pt x="335661" y="321970"/>
                    </a:lnTo>
                    <a:lnTo>
                      <a:pt x="1226197" y="321970"/>
                    </a:lnTo>
                    <a:lnTo>
                      <a:pt x="1287856" y="321970"/>
                    </a:lnTo>
                    <a:lnTo>
                      <a:pt x="1287856" y="321513"/>
                    </a:lnTo>
                    <a:lnTo>
                      <a:pt x="1375435" y="313702"/>
                    </a:lnTo>
                    <a:lnTo>
                      <a:pt x="1417726" y="297256"/>
                    </a:lnTo>
                    <a:lnTo>
                      <a:pt x="1450505" y="272808"/>
                    </a:lnTo>
                    <a:lnTo>
                      <a:pt x="1473923" y="241274"/>
                    </a:lnTo>
                    <a:lnTo>
                      <a:pt x="1488097" y="203581"/>
                    </a:lnTo>
                    <a:lnTo>
                      <a:pt x="1493202" y="160655"/>
                    </a:lnTo>
                    <a:lnTo>
                      <a:pt x="1493240" y="137007"/>
                    </a:lnTo>
                    <a:lnTo>
                      <a:pt x="1493367" y="137007"/>
                    </a:lnTo>
                    <a:lnTo>
                      <a:pt x="1493367" y="75361"/>
                    </a:lnTo>
                    <a:lnTo>
                      <a:pt x="1493367" y="0"/>
                    </a:lnTo>
                    <a:close/>
                  </a:path>
                </a:pathLst>
              </a:custGeom>
              <a:solidFill>
                <a:srgbClr val="005192"/>
              </a:solidFill>
            </p:spPr>
            <p:txBody>
              <a:bodyPr wrap="square" lIns="0" tIns="0" rIns="0" bIns="0" rtlCol="0"/>
              <a:lstStyle/>
              <a:p>
                <a:endParaRPr sz="2200" kern="0"/>
              </a:p>
            </p:txBody>
          </p:sp>
        </p:grpSp>
        <p:sp>
          <p:nvSpPr>
            <p:cNvPr id="26" name="object 144">
              <a:extLst>
                <a:ext uri="{FF2B5EF4-FFF2-40B4-BE49-F238E27FC236}">
                  <a16:creationId xmlns:a16="http://schemas.microsoft.com/office/drawing/2014/main" id="{905B705B-F528-A661-D433-8F888C9BA1F4}"/>
                </a:ext>
              </a:extLst>
            </p:cNvPr>
            <p:cNvSpPr txBox="1"/>
            <p:nvPr/>
          </p:nvSpPr>
          <p:spPr>
            <a:xfrm>
              <a:off x="3666950" y="6312399"/>
              <a:ext cx="3243079" cy="322635"/>
            </a:xfrm>
            <a:prstGeom prst="rect">
              <a:avLst/>
            </a:prstGeom>
          </p:spPr>
          <p:txBody>
            <a:bodyPr vert="horz" wrap="square" lIns="0" tIns="38100" rIns="0" bIns="0" rtlCol="0">
              <a:spAutoFit/>
            </a:bodyPr>
            <a:lstStyle/>
            <a:p>
              <a:pPr marL="6350">
                <a:lnSpc>
                  <a:spcPct val="100000"/>
                </a:lnSpc>
                <a:spcBef>
                  <a:spcPts val="300"/>
                </a:spcBef>
              </a:pPr>
              <a:r>
                <a:rPr sz="2200" kern="0" dirty="0">
                  <a:solidFill>
                    <a:srgbClr val="FFFFFF"/>
                  </a:solidFill>
                  <a:latin typeface="Arial MT"/>
                  <a:cs typeface="Arial MT"/>
                </a:rPr>
                <a:t>Ceremonies</a:t>
              </a:r>
              <a:endParaRPr sz="2200" kern="0" dirty="0">
                <a:latin typeface="Arial MT"/>
                <a:cs typeface="Arial MT"/>
              </a:endParaRPr>
            </a:p>
          </p:txBody>
        </p:sp>
        <p:sp>
          <p:nvSpPr>
            <p:cNvPr id="27" name="object 145">
              <a:extLst>
                <a:ext uri="{FF2B5EF4-FFF2-40B4-BE49-F238E27FC236}">
                  <a16:creationId xmlns:a16="http://schemas.microsoft.com/office/drawing/2014/main" id="{60E96FE0-3720-F90F-57B6-901B0E8963E2}"/>
                </a:ext>
              </a:extLst>
            </p:cNvPr>
            <p:cNvSpPr/>
            <p:nvPr/>
          </p:nvSpPr>
          <p:spPr>
            <a:xfrm>
              <a:off x="2281784" y="5677082"/>
              <a:ext cx="5514176" cy="3772221"/>
            </a:xfrm>
            <a:custGeom>
              <a:avLst/>
              <a:gdLst/>
              <a:ahLst/>
              <a:cxnLst/>
              <a:rect l="l" t="t" r="r" b="b"/>
              <a:pathLst>
                <a:path w="5474335" h="4104004">
                  <a:moveTo>
                    <a:pt x="0" y="4103827"/>
                  </a:moveTo>
                  <a:lnTo>
                    <a:pt x="5473890" y="4103827"/>
                  </a:lnTo>
                  <a:lnTo>
                    <a:pt x="5473890" y="0"/>
                  </a:lnTo>
                  <a:lnTo>
                    <a:pt x="0" y="0"/>
                  </a:lnTo>
                  <a:lnTo>
                    <a:pt x="0" y="4103827"/>
                  </a:lnTo>
                  <a:close/>
                </a:path>
              </a:pathLst>
            </a:custGeom>
            <a:ln w="6350">
              <a:noFill/>
            </a:ln>
          </p:spPr>
          <p:txBody>
            <a:bodyPr wrap="square" lIns="0" tIns="0" rIns="0" bIns="0" rtlCol="0"/>
            <a:lstStyle/>
            <a:p>
              <a:endParaRPr sz="2200" kern="0"/>
            </a:p>
          </p:txBody>
        </p:sp>
      </p:grpSp>
      <p:sp>
        <p:nvSpPr>
          <p:cNvPr id="32" name="object 144">
            <a:extLst>
              <a:ext uri="{FF2B5EF4-FFF2-40B4-BE49-F238E27FC236}">
                <a16:creationId xmlns:a16="http://schemas.microsoft.com/office/drawing/2014/main" id="{BB547B75-32B2-8B6E-58EF-FD27BF2459B3}"/>
              </a:ext>
            </a:extLst>
          </p:cNvPr>
          <p:cNvSpPr txBox="1"/>
          <p:nvPr/>
        </p:nvSpPr>
        <p:spPr>
          <a:xfrm>
            <a:off x="4005702" y="6209945"/>
            <a:ext cx="4914275" cy="1392689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2555" indent="-122555">
              <a:spcBef>
                <a:spcPts val="590"/>
              </a:spcBef>
              <a:buSzPct val="123333"/>
              <a:buChar char="•"/>
              <a:tabLst>
                <a:tab pos="122555" algn="l"/>
              </a:tabLst>
            </a:pPr>
            <a:r>
              <a:rPr sz="2200" kern="0" dirty="0">
                <a:solidFill>
                  <a:srgbClr val="FFFFFF"/>
                </a:solidFill>
                <a:latin typeface="Arial MT"/>
                <a:cs typeface="Arial MT"/>
              </a:rPr>
              <a:t>Sprint planning</a:t>
            </a:r>
            <a:endParaRPr sz="2200" kern="0" dirty="0">
              <a:latin typeface="Arial MT"/>
              <a:cs typeface="Arial MT"/>
            </a:endParaRPr>
          </a:p>
          <a:p>
            <a:pPr marL="122555" indent="-122555">
              <a:buSzPct val="123333"/>
              <a:buChar char="•"/>
              <a:tabLst>
                <a:tab pos="122555" algn="l"/>
              </a:tabLst>
            </a:pPr>
            <a:r>
              <a:rPr sz="2200" kern="0" dirty="0">
                <a:solidFill>
                  <a:srgbClr val="FFFFFF"/>
                </a:solidFill>
                <a:latin typeface="Arial MT"/>
                <a:cs typeface="Arial MT"/>
              </a:rPr>
              <a:t>Sprint review</a:t>
            </a:r>
            <a:endParaRPr sz="2200" kern="0" dirty="0">
              <a:latin typeface="Arial MT"/>
              <a:cs typeface="Arial MT"/>
            </a:endParaRPr>
          </a:p>
          <a:p>
            <a:pPr marL="122555" indent="-122555">
              <a:buSzPct val="123333"/>
              <a:buChar char="•"/>
              <a:tabLst>
                <a:tab pos="122555" algn="l"/>
              </a:tabLst>
            </a:pPr>
            <a:r>
              <a:rPr sz="2200" kern="0" dirty="0">
                <a:solidFill>
                  <a:srgbClr val="FFFFFF"/>
                </a:solidFill>
                <a:latin typeface="Arial MT"/>
                <a:cs typeface="Arial MT"/>
              </a:rPr>
              <a:t>Sprint retrospective</a:t>
            </a:r>
            <a:endParaRPr sz="2200" kern="0" dirty="0">
              <a:latin typeface="Arial MT"/>
              <a:cs typeface="Arial MT"/>
            </a:endParaRPr>
          </a:p>
          <a:p>
            <a:pPr marL="122555" indent="-122555">
              <a:buSzPct val="123333"/>
              <a:buChar char="•"/>
              <a:tabLst>
                <a:tab pos="122555" algn="l"/>
              </a:tabLst>
            </a:pPr>
            <a:r>
              <a:rPr sz="2200" kern="0" dirty="0">
                <a:solidFill>
                  <a:srgbClr val="FFFFFF"/>
                </a:solidFill>
                <a:latin typeface="Arial MT"/>
                <a:cs typeface="Arial MT"/>
              </a:rPr>
              <a:t>Daily scrum meeting</a:t>
            </a:r>
            <a:endParaRPr sz="2200" kern="0" dirty="0">
              <a:latin typeface="Arial MT"/>
              <a:cs typeface="Arial MT"/>
            </a:endParaRPr>
          </a:p>
        </p:txBody>
      </p:sp>
      <p:sp>
        <p:nvSpPr>
          <p:cNvPr id="33" name="object 144">
            <a:extLst>
              <a:ext uri="{FF2B5EF4-FFF2-40B4-BE49-F238E27FC236}">
                <a16:creationId xmlns:a16="http://schemas.microsoft.com/office/drawing/2014/main" id="{A472E088-A951-2E58-877C-B1D4447A8BD0}"/>
              </a:ext>
            </a:extLst>
          </p:cNvPr>
          <p:cNvSpPr txBox="1"/>
          <p:nvPr/>
        </p:nvSpPr>
        <p:spPr>
          <a:xfrm>
            <a:off x="5016909" y="7638945"/>
            <a:ext cx="3782445" cy="377026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054735">
              <a:lnSpc>
                <a:spcPct val="100000"/>
              </a:lnSpc>
              <a:spcBef>
                <a:spcPts val="640"/>
              </a:spcBef>
            </a:pPr>
            <a:r>
              <a:rPr sz="2200" kern="0" dirty="0">
                <a:solidFill>
                  <a:srgbClr val="FFFFFF"/>
                </a:solidFill>
                <a:latin typeface="Arial MT"/>
                <a:cs typeface="Arial MT"/>
              </a:rPr>
              <a:t>Artifacts</a:t>
            </a:r>
            <a:endParaRPr sz="2200" kern="0" dirty="0">
              <a:latin typeface="Arial MT"/>
              <a:cs typeface="Arial MT"/>
            </a:endParaRPr>
          </a:p>
        </p:txBody>
      </p:sp>
      <p:sp>
        <p:nvSpPr>
          <p:cNvPr id="34" name="object 144">
            <a:extLst>
              <a:ext uri="{FF2B5EF4-FFF2-40B4-BE49-F238E27FC236}">
                <a16:creationId xmlns:a16="http://schemas.microsoft.com/office/drawing/2014/main" id="{81AEAB2D-67AD-8628-63A7-AB7E4508286D}"/>
              </a:ext>
            </a:extLst>
          </p:cNvPr>
          <p:cNvSpPr txBox="1"/>
          <p:nvPr/>
        </p:nvSpPr>
        <p:spPr>
          <a:xfrm>
            <a:off x="4984107" y="8047262"/>
            <a:ext cx="3782445" cy="1392689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170305" lvl="1" indent="-122555">
              <a:spcBef>
                <a:spcPts val="590"/>
              </a:spcBef>
              <a:buSzPct val="123333"/>
              <a:buChar char="•"/>
              <a:tabLst>
                <a:tab pos="1170305" algn="l"/>
              </a:tabLst>
            </a:pPr>
            <a:r>
              <a:rPr sz="2200" kern="0" dirty="0">
                <a:solidFill>
                  <a:srgbClr val="FFFFFF"/>
                </a:solidFill>
                <a:latin typeface="Arial MT"/>
                <a:cs typeface="Arial MT"/>
              </a:rPr>
              <a:t>Product backlog</a:t>
            </a:r>
            <a:endParaRPr sz="2200" kern="0" dirty="0">
              <a:latin typeface="Arial MT"/>
              <a:cs typeface="Arial MT"/>
            </a:endParaRPr>
          </a:p>
          <a:p>
            <a:pPr marL="1170305" lvl="1" indent="-122555">
              <a:buSzPct val="123333"/>
              <a:buChar char="•"/>
              <a:tabLst>
                <a:tab pos="1170305" algn="l"/>
              </a:tabLst>
            </a:pPr>
            <a:r>
              <a:rPr sz="2200" kern="0" dirty="0">
                <a:solidFill>
                  <a:srgbClr val="FFFFFF"/>
                </a:solidFill>
                <a:latin typeface="Arial MT"/>
                <a:cs typeface="Arial MT"/>
              </a:rPr>
              <a:t>Sprint backlog</a:t>
            </a:r>
            <a:endParaRPr sz="2200" kern="0" dirty="0">
              <a:latin typeface="Arial MT"/>
              <a:cs typeface="Arial MT"/>
            </a:endParaRPr>
          </a:p>
          <a:p>
            <a:pPr marL="1170305" lvl="1" indent="-122555">
              <a:buSzPct val="123333"/>
              <a:buChar char="•"/>
              <a:tabLst>
                <a:tab pos="1170305" algn="l"/>
              </a:tabLst>
            </a:pPr>
            <a:r>
              <a:rPr sz="2200" kern="0" dirty="0">
                <a:solidFill>
                  <a:srgbClr val="FFFFFF"/>
                </a:solidFill>
                <a:latin typeface="Arial MT"/>
                <a:cs typeface="Arial MT"/>
              </a:rPr>
              <a:t>Burndown charts</a:t>
            </a:r>
            <a:endParaRPr lang="en-IN" sz="2200" kern="0" dirty="0">
              <a:solidFill>
                <a:srgbClr val="FFFFFF"/>
              </a:solidFill>
              <a:latin typeface="Arial MT"/>
              <a:cs typeface="Arial MT"/>
            </a:endParaRPr>
          </a:p>
          <a:p>
            <a:pPr marL="1170305" lvl="1" indent="-122555">
              <a:buSzPct val="123333"/>
              <a:buChar char="•"/>
              <a:tabLst>
                <a:tab pos="1170305" algn="l"/>
              </a:tabLst>
            </a:pPr>
            <a:r>
              <a:rPr lang="en-IN" sz="2200" kern="0" dirty="0">
                <a:solidFill>
                  <a:srgbClr val="FFFFFF"/>
                </a:solidFill>
                <a:latin typeface="Arial MT"/>
                <a:cs typeface="Arial MT"/>
              </a:rPr>
              <a:t>Risk Register</a:t>
            </a:r>
            <a:endParaRPr sz="2200" kern="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996</TotalTime>
  <Words>3209</Words>
  <Application>Microsoft Office PowerPoint</Application>
  <PresentationFormat>Custom</PresentationFormat>
  <Paragraphs>842</Paragraphs>
  <Slides>39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53" baseType="lpstr">
      <vt:lpstr>☞Gilroy-Medium</vt:lpstr>
      <vt:lpstr>☞Gilroy-SemiBold</vt:lpstr>
      <vt:lpstr>Arial</vt:lpstr>
      <vt:lpstr>Arial MT</vt:lpstr>
      <vt:lpstr>Avenir Light</vt:lpstr>
      <vt:lpstr>Calibri</vt:lpstr>
      <vt:lpstr>Century Gothic</vt:lpstr>
      <vt:lpstr>Comic Sans MS</vt:lpstr>
      <vt:lpstr>Roboto</vt:lpstr>
      <vt:lpstr>Söhne</vt:lpstr>
      <vt:lpstr>Tahoma</vt:lpstr>
      <vt:lpstr>Trebuchet MS</vt:lpstr>
      <vt:lpstr>Verdana</vt:lpstr>
      <vt:lpstr>Office Theme</vt:lpstr>
      <vt:lpstr>Mastering Agile Scrum: Empowering Your Software Development Team</vt:lpstr>
      <vt:lpstr>INTRODUCTION</vt:lpstr>
      <vt:lpstr>Understanding Agile</vt:lpstr>
      <vt:lpstr>Agile Execution Methodologies</vt:lpstr>
      <vt:lpstr>Scrum Framework</vt:lpstr>
      <vt:lpstr>Empowering Teams</vt:lpstr>
      <vt:lpstr>Roles in Scrum</vt:lpstr>
      <vt:lpstr>Roles in Scrum</vt:lpstr>
      <vt:lpstr>Artifacts in Scrum</vt:lpstr>
      <vt:lpstr>Scrum Events</vt:lpstr>
      <vt:lpstr>Sprint Planning</vt:lpstr>
      <vt:lpstr>Sprint Schedule</vt:lpstr>
      <vt:lpstr>Sprint Structure</vt:lpstr>
      <vt:lpstr>Sprint Review (Demo)</vt:lpstr>
      <vt:lpstr>Continuous Improvement</vt:lpstr>
      <vt:lpstr>Measuring Success</vt:lpstr>
      <vt:lpstr>Scaling Agile</vt:lpstr>
      <vt:lpstr>BEST PRACTICES</vt:lpstr>
      <vt:lpstr>CONCLUSION</vt:lpstr>
      <vt:lpstr>Weekly Report - &lt;&lt;Customer Name &gt;&gt;</vt:lpstr>
      <vt:lpstr>Current Status</vt:lpstr>
      <vt:lpstr>Sprint Goals</vt:lpstr>
      <vt:lpstr>Sprint Progress Overview</vt:lpstr>
      <vt:lpstr>Backlog Status</vt:lpstr>
      <vt:lpstr>Team Contributions</vt:lpstr>
      <vt:lpstr>Testing and QA</vt:lpstr>
      <vt:lpstr>Velocity and Burndown</vt:lpstr>
      <vt:lpstr>Risk Chart</vt:lpstr>
      <vt:lpstr>Upcoming Tasks</vt:lpstr>
      <vt:lpstr>HIGHLIGHTS AND TAKE AWAYS</vt:lpstr>
      <vt:lpstr>Client/Stakeholder Updates</vt:lpstr>
      <vt:lpstr>Sprint Report - &lt;&lt;Customer Name &gt;&gt;</vt:lpstr>
      <vt:lpstr>Achievements</vt:lpstr>
      <vt:lpstr>Challenges and Solutions</vt:lpstr>
      <vt:lpstr>Sprint Retrospective Insights</vt:lpstr>
      <vt:lpstr>Metrics and Trends</vt:lpstr>
      <vt:lpstr>Risk Management Overview</vt:lpstr>
      <vt:lpstr>Next Steps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Agile And Scrum</dc:title>
  <dc:creator>lakshmanaraj21@outlook.com</dc:creator>
  <cp:lastModifiedBy>LAKSHMANARAJ SANKARALINGAM</cp:lastModifiedBy>
  <cp:revision>65</cp:revision>
  <dcterms:created xsi:type="dcterms:W3CDTF">2024-03-03T04:01:24Z</dcterms:created>
  <dcterms:modified xsi:type="dcterms:W3CDTF">2024-03-11T04:18:56Z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2024-03-03T00:00:00Z</vt:filetime>
  </property>
  <property fmtid="{D5CDD505-2E9C-101B-9397-08002B2CF9AE}" pid="3" name="Creator">
    <vt:lpwstr>Chromium</vt:lpwstr>
  </property>
  <property fmtid="{D5CDD505-2E9C-101B-9397-08002B2CF9AE}" pid="4" name="LastSaved">
    <vt:filetime>2024-03-03T00:00:00Z</vt:filetime>
  </property>
</Properties>
</file>